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</p:sldMasterIdLst>
  <p:notesMasterIdLst>
    <p:notesMasterId r:id="rId21"/>
  </p:notesMasterIdLst>
  <p:handoutMasterIdLst>
    <p:handoutMasterId r:id="rId22"/>
  </p:handoutMasterIdLst>
  <p:sldIdLst>
    <p:sldId id="343" r:id="rId2"/>
    <p:sldId id="488" r:id="rId3"/>
    <p:sldId id="469" r:id="rId4"/>
    <p:sldId id="452" r:id="rId5"/>
    <p:sldId id="471" r:id="rId6"/>
    <p:sldId id="473" r:id="rId7"/>
    <p:sldId id="474" r:id="rId8"/>
    <p:sldId id="478" r:id="rId9"/>
    <p:sldId id="480" r:id="rId10"/>
    <p:sldId id="470" r:id="rId11"/>
    <p:sldId id="477" r:id="rId12"/>
    <p:sldId id="475" r:id="rId13"/>
    <p:sldId id="476" r:id="rId14"/>
    <p:sldId id="481" r:id="rId15"/>
    <p:sldId id="482" r:id="rId16"/>
    <p:sldId id="486" r:id="rId17"/>
    <p:sldId id="487" r:id="rId18"/>
    <p:sldId id="484" r:id="rId19"/>
    <p:sldId id="485" r:id="rId20"/>
  </p:sldIdLst>
  <p:sldSz cx="9144000" cy="6858000" type="screen4x3"/>
  <p:notesSz cx="6669088" cy="9926638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80"/>
    <a:srgbClr val="99CCFF"/>
    <a:srgbClr val="6699FF"/>
    <a:srgbClr val="3366FF"/>
    <a:srgbClr val="0033CC"/>
    <a:srgbClr val="00CC99"/>
    <a:srgbClr val="CCFF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8955" autoAdjust="0"/>
    <p:restoredTop sz="94139" autoAdjust="0"/>
  </p:normalViewPr>
  <p:slideViewPr>
    <p:cSldViewPr>
      <p:cViewPr>
        <p:scale>
          <a:sx n="70" d="100"/>
          <a:sy n="70" d="100"/>
        </p:scale>
        <p:origin x="-1140" y="-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2124" y="-102"/>
      </p:cViewPr>
      <p:guideLst>
        <p:guide orient="horz" pos="3126"/>
        <p:guide pos="210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17.xml"/><Relationship Id="rId2" Type="http://schemas.openxmlformats.org/officeDocument/2006/relationships/slide" Target="slides/slide16.xml"/><Relationship Id="rId1" Type="http://schemas.openxmlformats.org/officeDocument/2006/relationships/slide" Target="slides/slide12.xml"/><Relationship Id="rId5" Type="http://schemas.openxmlformats.org/officeDocument/2006/relationships/slide" Target="slides/slide19.xml"/><Relationship Id="rId4" Type="http://schemas.openxmlformats.org/officeDocument/2006/relationships/slide" Target="slides/slide1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825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87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88925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87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8250" y="9428163"/>
            <a:ext cx="288925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12C5C197-BB1B-4FC6-A3FF-CB6E5096BC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5818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825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2488" y="744538"/>
            <a:ext cx="4964112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83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750" y="4714875"/>
            <a:ext cx="5335588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983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88925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83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8250" y="9428163"/>
            <a:ext cx="288925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4D6D8FF2-5412-4188-A06F-D3EE0F6439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856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9214FDE-29FE-4F03-8974-9EBD966B35F7}" type="slidenum">
              <a:rPr lang="en-US" altLang="it-IT" smtClean="0"/>
              <a:pPr eaLnBrk="1" hangingPunct="1">
                <a:spcBef>
                  <a:spcPct val="0"/>
                </a:spcBef>
              </a:pPr>
              <a:t>9</a:t>
            </a:fld>
            <a:endParaRPr lang="en-US" altLang="it-IT" smtClean="0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it-IT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77CA3B0D-0F29-488A-85A3-D7F0A967B576}" type="slidenum">
              <a:rPr lang="en-US" altLang="it-IT" smtClean="0"/>
              <a:pPr eaLnBrk="1" hangingPunct="1">
                <a:spcBef>
                  <a:spcPct val="0"/>
                </a:spcBef>
              </a:pPr>
              <a:t>10</a:t>
            </a:fld>
            <a:endParaRPr lang="en-US" altLang="it-IT" smtClean="0"/>
          </a:p>
        </p:txBody>
      </p:sp>
      <p:sp>
        <p:nvSpPr>
          <p:cNvPr id="39939" name="Rectangle 2"/>
          <p:cNvSpPr>
            <a:spLocks noChangeArrowheads="1"/>
          </p:cNvSpPr>
          <p:nvPr/>
        </p:nvSpPr>
        <p:spPr bwMode="auto">
          <a:xfrm>
            <a:off x="3779838" y="-1588"/>
            <a:ext cx="2889250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en-US" altLang="it-IT" sz="1800"/>
          </a:p>
        </p:txBody>
      </p:sp>
      <p:sp>
        <p:nvSpPr>
          <p:cNvPr id="39940" name="Rectangle 3"/>
          <p:cNvSpPr>
            <a:spLocks noChangeArrowheads="1"/>
          </p:cNvSpPr>
          <p:nvPr/>
        </p:nvSpPr>
        <p:spPr bwMode="auto">
          <a:xfrm>
            <a:off x="3779838" y="9459913"/>
            <a:ext cx="2889250" cy="46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0" rIns="19050" bIns="0"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it-IT" altLang="it-IT" sz="1000" i="1">
                <a:latin typeface="Times New Roman" pitchFamily="18" charset="0"/>
              </a:rPr>
              <a:t>1</a:t>
            </a:r>
          </a:p>
        </p:txBody>
      </p:sp>
      <p:sp>
        <p:nvSpPr>
          <p:cNvPr id="39941" name="Rectangle 4"/>
          <p:cNvSpPr>
            <a:spLocks noChangeArrowheads="1"/>
          </p:cNvSpPr>
          <p:nvPr/>
        </p:nvSpPr>
        <p:spPr bwMode="auto">
          <a:xfrm>
            <a:off x="0" y="9459913"/>
            <a:ext cx="2889250" cy="46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en-US" altLang="it-IT" sz="1800"/>
          </a:p>
        </p:txBody>
      </p:sp>
      <p:sp>
        <p:nvSpPr>
          <p:cNvPr id="39942" name="Rectangle 5"/>
          <p:cNvSpPr>
            <a:spLocks noChangeArrowheads="1"/>
          </p:cNvSpPr>
          <p:nvPr/>
        </p:nvSpPr>
        <p:spPr bwMode="auto">
          <a:xfrm>
            <a:off x="0" y="-1588"/>
            <a:ext cx="2889250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en-US" altLang="it-IT" sz="1800"/>
          </a:p>
        </p:txBody>
      </p:sp>
      <p:sp>
        <p:nvSpPr>
          <p:cNvPr id="39943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22350" y="868363"/>
            <a:ext cx="4624388" cy="3468687"/>
          </a:xfrm>
          <a:ln w="12699" cap="flat">
            <a:solidFill>
              <a:schemeClr val="tx1"/>
            </a:solidFill>
          </a:ln>
        </p:spPr>
      </p:sp>
      <p:sp>
        <p:nvSpPr>
          <p:cNvPr id="39944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889000" y="4718050"/>
            <a:ext cx="4891088" cy="39195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endParaRPr lang="en-US" altLang="it-IT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7E5AD57-FEE4-4B45-95EF-02CF7B9F7DBC}" type="slidenum">
              <a:rPr lang="en-US" smtClean="0"/>
              <a:pPr eaLnBrk="1" hangingPunct="1"/>
              <a:t>13</a:t>
            </a:fld>
            <a:endParaRPr lang="en-US" smtClean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9212" y="4715153"/>
            <a:ext cx="4890665" cy="44669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FEF38B95-BA3B-4D70-BCA9-12867588D72C}" type="slidenum">
              <a:rPr lang="en-US" altLang="en-US" smtClean="0"/>
              <a:pPr eaLnBrk="1" hangingPunct="1">
                <a:spcBef>
                  <a:spcPct val="0"/>
                </a:spcBef>
              </a:pPr>
              <a:t>14</a:t>
            </a:fld>
            <a:endParaRPr lang="en-US" altLang="en-US" smtClean="0"/>
          </a:p>
        </p:txBody>
      </p:sp>
      <p:sp>
        <p:nvSpPr>
          <p:cNvPr id="33795" name="Rectangle 2"/>
          <p:cNvSpPr>
            <a:spLocks noChangeArrowheads="1"/>
          </p:cNvSpPr>
          <p:nvPr/>
        </p:nvSpPr>
        <p:spPr bwMode="auto">
          <a:xfrm>
            <a:off x="3779838" y="-1588"/>
            <a:ext cx="2889250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en-US" altLang="en-US" sz="1800"/>
          </a:p>
        </p:txBody>
      </p:sp>
      <p:sp>
        <p:nvSpPr>
          <p:cNvPr id="33796" name="Rectangle 3"/>
          <p:cNvSpPr>
            <a:spLocks noChangeArrowheads="1"/>
          </p:cNvSpPr>
          <p:nvPr/>
        </p:nvSpPr>
        <p:spPr bwMode="auto">
          <a:xfrm>
            <a:off x="3779838" y="9458325"/>
            <a:ext cx="2889250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0" rIns="19050" bIns="0"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it-IT" altLang="en-US" sz="1000" i="1">
                <a:latin typeface="Times New Roman" pitchFamily="18" charset="0"/>
              </a:rPr>
              <a:t>1</a:t>
            </a:r>
          </a:p>
        </p:txBody>
      </p:sp>
      <p:sp>
        <p:nvSpPr>
          <p:cNvPr id="33797" name="Rectangle 4"/>
          <p:cNvSpPr>
            <a:spLocks noChangeArrowheads="1"/>
          </p:cNvSpPr>
          <p:nvPr/>
        </p:nvSpPr>
        <p:spPr bwMode="auto">
          <a:xfrm>
            <a:off x="0" y="9458325"/>
            <a:ext cx="2889250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en-US" altLang="en-US" sz="1800"/>
          </a:p>
        </p:txBody>
      </p:sp>
      <p:sp>
        <p:nvSpPr>
          <p:cNvPr id="33798" name="Rectangle 5"/>
          <p:cNvSpPr>
            <a:spLocks noChangeArrowheads="1"/>
          </p:cNvSpPr>
          <p:nvPr/>
        </p:nvSpPr>
        <p:spPr bwMode="auto">
          <a:xfrm>
            <a:off x="0" y="-1588"/>
            <a:ext cx="2889250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en-US" altLang="en-US" sz="1800"/>
          </a:p>
        </p:txBody>
      </p:sp>
      <p:sp>
        <p:nvSpPr>
          <p:cNvPr id="33799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22350" y="868363"/>
            <a:ext cx="4625975" cy="3470275"/>
          </a:xfrm>
          <a:ln w="12699" cap="flat">
            <a:solidFill>
              <a:schemeClr val="tx1"/>
            </a:solidFill>
          </a:ln>
        </p:spPr>
      </p:sp>
      <p:sp>
        <p:nvSpPr>
          <p:cNvPr id="33800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889000" y="4719638"/>
            <a:ext cx="4891088" cy="39179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C040C9-A124-4B80-B93C-F3756CAC0E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4883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4BB499-26CC-4037-A60F-D2E6E57A83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9125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8E1E02-97D1-4196-BD5F-95370AA5D0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4903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36C7CE-1E76-4E2C-8132-1982A51073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3643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136541-A1A0-4B15-8F10-02EA09C71B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7206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7B1BDE-486E-4D85-98DB-8868EC7657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9853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DEF16E-4B3D-4A5A-BE77-4502013642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030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228882-D4B5-406D-B492-FA8BC41371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4712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A442BA-CDA1-4242-99D0-E4EFCFFDA2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0166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F58526-791F-41FA-86D1-579D45B74A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3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AE4039-92E8-4BEC-B2DD-38CA91FBDB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8156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6EB953-4407-4DEC-847A-9A11A4AE86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1199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30E676-C285-4D6C-A96E-45165C6736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2800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it-IT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it-IT" smtClean="0"/>
              <a:t>Click to edit Master text styles</a:t>
            </a:r>
          </a:p>
          <a:p>
            <a:pPr lvl="1"/>
            <a:r>
              <a:rPr lang="en-US" altLang="it-IT" smtClean="0"/>
              <a:t>Second level</a:t>
            </a:r>
          </a:p>
          <a:p>
            <a:pPr lvl="2"/>
            <a:r>
              <a:rPr lang="en-US" altLang="it-IT" smtClean="0"/>
              <a:t>Third level</a:t>
            </a:r>
          </a:p>
          <a:p>
            <a:pPr lvl="3"/>
            <a:r>
              <a:rPr lang="en-US" altLang="it-IT" smtClean="0"/>
              <a:t>Fourth level</a:t>
            </a:r>
          </a:p>
          <a:p>
            <a:pPr lvl="4"/>
            <a:r>
              <a:rPr lang="en-US" altLang="it-IT" smtClean="0"/>
              <a:t>Fifth level</a:t>
            </a:r>
          </a:p>
        </p:txBody>
      </p:sp>
      <p:sp>
        <p:nvSpPr>
          <p:cNvPr id="14950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950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951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>
              <a:defRPr/>
            </a:pPr>
            <a:fld id="{CEB6B27F-D8BC-4768-92D5-5E333D8E89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1" r:id="rId1"/>
    <p:sldLayoutId id="2147483862" r:id="rId2"/>
    <p:sldLayoutId id="2147483863" r:id="rId3"/>
    <p:sldLayoutId id="2147483864" r:id="rId4"/>
    <p:sldLayoutId id="2147483865" r:id="rId5"/>
    <p:sldLayoutId id="2147483866" r:id="rId6"/>
    <p:sldLayoutId id="2147483867" r:id="rId7"/>
    <p:sldLayoutId id="2147483868" r:id="rId8"/>
    <p:sldLayoutId id="2147483869" r:id="rId9"/>
    <p:sldLayoutId id="2147483870" r:id="rId10"/>
    <p:sldLayoutId id="2147483871" r:id="rId11"/>
    <p:sldLayoutId id="2147483874" r:id="rId12"/>
    <p:sldLayoutId id="2147483875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65175"/>
            <a:ext cx="8569325" cy="4895850"/>
          </a:xfrm>
        </p:spPr>
        <p:txBody>
          <a:bodyPr/>
          <a:lstStyle/>
          <a:p>
            <a:pPr eaLnBrk="1" hangingPunct="1"/>
            <a:r>
              <a:rPr lang="it-IT" altLang="it-IT" sz="3600" dirty="0" smtClean="0">
                <a:solidFill>
                  <a:srgbClr val="FF0000"/>
                </a:solidFill>
              </a:rPr>
              <a:t>Metodi Quantitativi per Economia, Finanza e Management</a:t>
            </a:r>
            <a:br>
              <a:rPr lang="it-IT" altLang="it-IT" sz="3600" dirty="0" smtClean="0">
                <a:solidFill>
                  <a:srgbClr val="FF0000"/>
                </a:solidFill>
              </a:rPr>
            </a:br>
            <a:r>
              <a:rPr lang="it-IT" altLang="it-IT" sz="3600" dirty="0" smtClean="0">
                <a:solidFill>
                  <a:srgbClr val="FF0000"/>
                </a:solidFill>
              </a:rPr>
              <a:t/>
            </a:r>
            <a:br>
              <a:rPr lang="it-IT" altLang="it-IT" sz="3600" dirty="0" smtClean="0">
                <a:solidFill>
                  <a:srgbClr val="FF0000"/>
                </a:solidFill>
              </a:rPr>
            </a:br>
            <a:r>
              <a:rPr lang="it-IT" altLang="it-IT" sz="3600" dirty="0" smtClean="0">
                <a:solidFill>
                  <a:srgbClr val="FF0000"/>
                </a:solidFill>
              </a:rPr>
              <a:t/>
            </a:r>
            <a:br>
              <a:rPr lang="it-IT" altLang="it-IT" sz="3600" dirty="0" smtClean="0">
                <a:solidFill>
                  <a:srgbClr val="FF0000"/>
                </a:solidFill>
              </a:rPr>
            </a:br>
            <a:r>
              <a:rPr lang="it-IT" altLang="it-IT" sz="3500" i="1" dirty="0" smtClean="0">
                <a:solidFill>
                  <a:srgbClr val="FF0000"/>
                </a:solidFill>
              </a:rPr>
              <a:t>Lezione n°14</a:t>
            </a:r>
            <a:br>
              <a:rPr lang="it-IT" altLang="it-IT" sz="3500" i="1" dirty="0" smtClean="0">
                <a:solidFill>
                  <a:srgbClr val="FF0000"/>
                </a:solidFill>
              </a:rPr>
            </a:br>
            <a:r>
              <a:rPr lang="it-IT" altLang="it-IT" sz="1800" dirty="0" smtClean="0">
                <a:solidFill>
                  <a:srgbClr val="FF0000"/>
                </a:solidFill>
              </a:rPr>
              <a:t>Riassunto e Case </a:t>
            </a:r>
            <a:r>
              <a:rPr lang="it-IT" altLang="it-IT" sz="1800" dirty="0" err="1" smtClean="0">
                <a:solidFill>
                  <a:srgbClr val="FF0000"/>
                </a:solidFill>
              </a:rPr>
              <a:t>Study</a:t>
            </a:r>
            <a:endParaRPr lang="it-IT" altLang="it-IT" sz="1800" dirty="0" smtClean="0">
              <a:solidFill>
                <a:srgbClr val="FF0000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700213"/>
            <a:ext cx="9144000" cy="1441450"/>
          </a:xfrm>
        </p:spPr>
        <p:txBody>
          <a:bodyPr/>
          <a:lstStyle/>
          <a:p>
            <a:pPr algn="ctr" eaLnBrk="1" hangingPunct="1">
              <a:lnSpc>
                <a:spcPct val="150000"/>
              </a:lnSpc>
              <a:buFontTx/>
              <a:buNone/>
            </a:pPr>
            <a:r>
              <a:rPr lang="it-IT" altLang="it-IT" sz="3500" smtClean="0">
                <a:solidFill>
                  <a:srgbClr val="FF0000"/>
                </a:solidFill>
              </a:rPr>
              <a:t>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92075" y="339502"/>
            <a:ext cx="8931275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it-IT" altLang="it-IT" sz="3600" dirty="0" smtClean="0">
                <a:solidFill>
                  <a:srgbClr val="FF0000"/>
                </a:solidFill>
              </a:rPr>
              <a:t>Te</a:t>
            </a:r>
            <a:r>
              <a:rPr lang="en-AU" altLang="it-IT" sz="3600" dirty="0" err="1" smtClean="0">
                <a:solidFill>
                  <a:srgbClr val="FF0000"/>
                </a:solidFill>
              </a:rPr>
              <a:t>st</a:t>
            </a:r>
            <a:r>
              <a:rPr lang="en-AU" altLang="it-IT" sz="3600" dirty="0" smtClean="0">
                <a:solidFill>
                  <a:srgbClr val="FF0000"/>
                </a:solidFill>
              </a:rPr>
              <a:t> </a:t>
            </a:r>
            <a:r>
              <a:rPr lang="en-AU" altLang="it-IT" sz="3600" dirty="0" err="1" smtClean="0">
                <a:solidFill>
                  <a:srgbClr val="FF0000"/>
                </a:solidFill>
              </a:rPr>
              <a:t>statistici</a:t>
            </a:r>
            <a:r>
              <a:rPr lang="en-AU" altLang="it-IT" sz="3600" dirty="0" smtClean="0">
                <a:solidFill>
                  <a:srgbClr val="FF0000"/>
                </a:solidFill>
              </a:rPr>
              <a:t> per lo studio </a:t>
            </a:r>
            <a:r>
              <a:rPr lang="en-AU" altLang="it-IT" sz="3600" dirty="0" err="1" smtClean="0">
                <a:solidFill>
                  <a:srgbClr val="FF0000"/>
                </a:solidFill>
              </a:rPr>
              <a:t>dell’associazione</a:t>
            </a:r>
            <a:r>
              <a:rPr lang="en-AU" altLang="it-IT" sz="3600" dirty="0" smtClean="0">
                <a:solidFill>
                  <a:srgbClr val="FF0000"/>
                </a:solidFill>
              </a:rPr>
              <a:t> </a:t>
            </a:r>
            <a:r>
              <a:rPr lang="en-AU" altLang="it-IT" sz="3600" dirty="0" err="1" smtClean="0">
                <a:solidFill>
                  <a:srgbClr val="FF0000"/>
                </a:solidFill>
              </a:rPr>
              <a:t>tra</a:t>
            </a:r>
            <a:r>
              <a:rPr lang="en-AU" altLang="it-IT" sz="3600" dirty="0" smtClean="0">
                <a:solidFill>
                  <a:srgbClr val="FF0000"/>
                </a:solidFill>
              </a:rPr>
              <a:t> </a:t>
            </a:r>
            <a:r>
              <a:rPr lang="en-AU" altLang="it-IT" sz="3600" dirty="0" err="1" smtClean="0">
                <a:solidFill>
                  <a:srgbClr val="FF0000"/>
                </a:solidFill>
              </a:rPr>
              <a:t>variabili</a:t>
            </a:r>
            <a:endParaRPr lang="it-IT" altLang="it-IT" sz="3600" dirty="0" smtClean="0">
              <a:solidFill>
                <a:srgbClr val="FF0000"/>
              </a:solidFill>
            </a:endParaRPr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7323363"/>
              </p:ext>
            </p:extLst>
          </p:nvPr>
        </p:nvGraphicFramePr>
        <p:xfrm>
          <a:off x="704850" y="1773238"/>
          <a:ext cx="7705725" cy="34925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138820"/>
                <a:gridCol w="2902336"/>
                <a:gridCol w="2664569"/>
              </a:tblGrid>
              <a:tr h="768134">
                <a:tc>
                  <a:txBody>
                    <a:bodyPr/>
                    <a:lstStyle/>
                    <a:p>
                      <a:pPr algn="ctr"/>
                      <a:r>
                        <a:rPr lang="en-AU" sz="1800" dirty="0" err="1" smtClean="0"/>
                        <a:t>Tipo</a:t>
                      </a:r>
                      <a:r>
                        <a:rPr lang="en-AU" sz="1800" dirty="0" smtClean="0"/>
                        <a:t> di test</a:t>
                      </a:r>
                      <a:endParaRPr lang="it-IT" sz="1800" dirty="0"/>
                    </a:p>
                  </a:txBody>
                  <a:tcPr marL="91449" marR="91449" marT="45701" marB="4570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 err="1" smtClean="0"/>
                        <a:t>Statistica</a:t>
                      </a:r>
                      <a:r>
                        <a:rPr lang="en-AU" sz="1800" dirty="0" smtClean="0"/>
                        <a:t> test</a:t>
                      </a:r>
                      <a:endParaRPr lang="it-IT" sz="1800" dirty="0"/>
                    </a:p>
                  </a:txBody>
                  <a:tcPr marL="91449" marR="91449" marT="45701" marB="4570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 err="1" smtClean="0"/>
                        <a:t>Tipo</a:t>
                      </a:r>
                      <a:r>
                        <a:rPr lang="en-AU" sz="1800" dirty="0" smtClean="0"/>
                        <a:t> di </a:t>
                      </a:r>
                      <a:r>
                        <a:rPr lang="en-AU" sz="1800" dirty="0" err="1" smtClean="0"/>
                        <a:t>variabili</a:t>
                      </a:r>
                      <a:r>
                        <a:rPr lang="en-AU" sz="1800" dirty="0" smtClean="0"/>
                        <a:t> a cui </a:t>
                      </a:r>
                      <a:r>
                        <a:rPr lang="en-AU" sz="1800" dirty="0" err="1" smtClean="0"/>
                        <a:t>si</a:t>
                      </a:r>
                      <a:r>
                        <a:rPr lang="en-AU" sz="1800" dirty="0" smtClean="0"/>
                        <a:t> </a:t>
                      </a:r>
                      <a:r>
                        <a:rPr lang="en-AU" sz="1800" dirty="0" err="1" smtClean="0"/>
                        <a:t>applica</a:t>
                      </a:r>
                      <a:endParaRPr lang="it-IT" sz="1800" dirty="0"/>
                    </a:p>
                  </a:txBody>
                  <a:tcPr marL="91449" marR="91449" marT="45701" marB="45701"/>
                </a:tc>
              </a:tr>
              <a:tr h="768134">
                <a:tc>
                  <a:txBody>
                    <a:bodyPr/>
                    <a:lstStyle/>
                    <a:p>
                      <a:r>
                        <a:rPr lang="en-AU" sz="1800" dirty="0" err="1" smtClean="0"/>
                        <a:t>Indipendenza</a:t>
                      </a:r>
                      <a:r>
                        <a:rPr lang="en-AU" sz="1800" dirty="0" smtClean="0"/>
                        <a:t> </a:t>
                      </a:r>
                      <a:r>
                        <a:rPr lang="en-AU" sz="1800" dirty="0" err="1" smtClean="0"/>
                        <a:t>statistica</a:t>
                      </a:r>
                      <a:endParaRPr lang="it-IT" sz="1800" dirty="0"/>
                    </a:p>
                  </a:txBody>
                  <a:tcPr marL="91449" marR="91449" marT="45701" marB="45701"/>
                </a:tc>
                <a:tc>
                  <a:txBody>
                    <a:bodyPr/>
                    <a:lstStyle/>
                    <a:p>
                      <a:r>
                        <a:rPr lang="en-AU" sz="1800" dirty="0" smtClean="0"/>
                        <a:t>Chi </a:t>
                      </a:r>
                      <a:r>
                        <a:rPr lang="en-AU" sz="1800" dirty="0" err="1" smtClean="0"/>
                        <a:t>quadro</a:t>
                      </a:r>
                      <a:endParaRPr lang="it-IT" sz="1800" dirty="0"/>
                    </a:p>
                  </a:txBody>
                  <a:tcPr marL="91449" marR="91449" marT="45701" marB="45701"/>
                </a:tc>
                <a:tc>
                  <a:txBody>
                    <a:bodyPr/>
                    <a:lstStyle/>
                    <a:p>
                      <a:r>
                        <a:rPr lang="en-AU" sz="1800" dirty="0" smtClean="0"/>
                        <a:t>2 </a:t>
                      </a:r>
                      <a:r>
                        <a:rPr lang="en-AU" sz="1800" dirty="0" err="1" smtClean="0"/>
                        <a:t>variabili</a:t>
                      </a:r>
                      <a:r>
                        <a:rPr lang="en-AU" sz="1800" dirty="0" smtClean="0"/>
                        <a:t> qualitative</a:t>
                      </a:r>
                      <a:r>
                        <a:rPr lang="en-AU" sz="1800" baseline="0" dirty="0" smtClean="0"/>
                        <a:t> e/o quantitative discrete</a:t>
                      </a:r>
                      <a:endParaRPr lang="it-IT" sz="1800" dirty="0"/>
                    </a:p>
                  </a:txBody>
                  <a:tcPr marL="91449" marR="91449" marT="45701" marB="45701"/>
                </a:tc>
              </a:tr>
              <a:tr h="767550">
                <a:tc>
                  <a:txBody>
                    <a:bodyPr/>
                    <a:lstStyle/>
                    <a:p>
                      <a:r>
                        <a:rPr lang="en-AU" sz="1800" dirty="0" err="1" smtClean="0"/>
                        <a:t>Indipendenza</a:t>
                      </a:r>
                      <a:r>
                        <a:rPr lang="en-AU" sz="1800" dirty="0" smtClean="0"/>
                        <a:t> </a:t>
                      </a:r>
                      <a:r>
                        <a:rPr lang="en-AU" sz="1800" dirty="0" err="1" smtClean="0"/>
                        <a:t>lineare</a:t>
                      </a:r>
                      <a:endParaRPr lang="it-IT" sz="1800" dirty="0"/>
                    </a:p>
                  </a:txBody>
                  <a:tcPr marL="91449" marR="91449" marT="45701" marB="45701"/>
                </a:tc>
                <a:tc>
                  <a:txBody>
                    <a:bodyPr/>
                    <a:lstStyle/>
                    <a:p>
                      <a:r>
                        <a:rPr lang="it-IT" sz="1800" dirty="0" smtClean="0"/>
                        <a:t>t di </a:t>
                      </a:r>
                      <a:r>
                        <a:rPr lang="it-IT" sz="1800" dirty="0" err="1" smtClean="0"/>
                        <a:t>Student</a:t>
                      </a:r>
                      <a:endParaRPr lang="it-IT" sz="1800" dirty="0"/>
                    </a:p>
                  </a:txBody>
                  <a:tcPr marL="91449" marR="91449" marT="45701" marB="45701"/>
                </a:tc>
                <a:tc>
                  <a:txBody>
                    <a:bodyPr/>
                    <a:lstStyle/>
                    <a:p>
                      <a:r>
                        <a:rPr lang="en-AU" sz="1800" dirty="0" smtClean="0"/>
                        <a:t>2 </a:t>
                      </a:r>
                      <a:r>
                        <a:rPr lang="en-AU" sz="1800" dirty="0" err="1" smtClean="0"/>
                        <a:t>variabili</a:t>
                      </a:r>
                      <a:r>
                        <a:rPr lang="en-AU" sz="1800" dirty="0" smtClean="0"/>
                        <a:t> quantitative continue</a:t>
                      </a:r>
                      <a:endParaRPr lang="it-IT" sz="1800" dirty="0"/>
                    </a:p>
                  </a:txBody>
                  <a:tcPr marL="91449" marR="91449" marT="45701" marB="45701"/>
                </a:tc>
              </a:tr>
              <a:tr h="1188681">
                <a:tc>
                  <a:txBody>
                    <a:bodyPr/>
                    <a:lstStyle/>
                    <a:p>
                      <a:r>
                        <a:rPr lang="en-AU" sz="1800" dirty="0" err="1" smtClean="0"/>
                        <a:t>Indipendenza</a:t>
                      </a:r>
                      <a:r>
                        <a:rPr lang="en-AU" sz="1800" dirty="0" smtClean="0"/>
                        <a:t> in media</a:t>
                      </a:r>
                      <a:endParaRPr lang="it-IT" sz="1800" dirty="0"/>
                    </a:p>
                  </a:txBody>
                  <a:tcPr marL="91449" marR="91449" marT="45701" marB="45701"/>
                </a:tc>
                <a:tc>
                  <a:txBody>
                    <a:bodyPr/>
                    <a:lstStyle/>
                    <a:p>
                      <a:r>
                        <a:rPr lang="en-AU" sz="1800" dirty="0" smtClean="0"/>
                        <a:t>F di Fisher</a:t>
                      </a:r>
                      <a:endParaRPr lang="it-IT" sz="1800" dirty="0"/>
                    </a:p>
                  </a:txBody>
                  <a:tcPr marL="91449" marR="91449" marT="45701" marB="45701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800" dirty="0" err="1" smtClean="0"/>
                        <a:t>una</a:t>
                      </a:r>
                      <a:r>
                        <a:rPr lang="en-AU" sz="1800" baseline="0" dirty="0" smtClean="0"/>
                        <a:t> </a:t>
                      </a:r>
                      <a:r>
                        <a:rPr lang="en-AU" sz="1800" baseline="0" dirty="0" err="1" smtClean="0"/>
                        <a:t>variabile</a:t>
                      </a:r>
                      <a:r>
                        <a:rPr lang="en-AU" sz="1800" baseline="0" dirty="0" smtClean="0"/>
                        <a:t> </a:t>
                      </a:r>
                      <a:r>
                        <a:rPr lang="en-AU" sz="1800" baseline="0" dirty="0" err="1" smtClean="0"/>
                        <a:t>qualitativa</a:t>
                      </a:r>
                      <a:r>
                        <a:rPr lang="en-AU" sz="1800" baseline="0" dirty="0" smtClean="0"/>
                        <a:t> e </a:t>
                      </a:r>
                      <a:r>
                        <a:rPr lang="en-AU" sz="1800" baseline="0" dirty="0" err="1" smtClean="0"/>
                        <a:t>una</a:t>
                      </a:r>
                      <a:r>
                        <a:rPr lang="en-AU" sz="1800" baseline="0" dirty="0" smtClean="0"/>
                        <a:t> </a:t>
                      </a:r>
                      <a:r>
                        <a:rPr lang="en-AU" sz="1800" baseline="0" dirty="0" err="1" smtClean="0"/>
                        <a:t>variabile</a:t>
                      </a:r>
                      <a:r>
                        <a:rPr lang="en-AU" sz="1800" baseline="0" dirty="0" smtClean="0"/>
                        <a:t> </a:t>
                      </a:r>
                      <a:r>
                        <a:rPr lang="en-AU" sz="1800" dirty="0" err="1" smtClean="0"/>
                        <a:t>quantitativa</a:t>
                      </a:r>
                      <a:r>
                        <a:rPr lang="en-AU" sz="1800" dirty="0" smtClean="0"/>
                        <a:t> continua</a:t>
                      </a:r>
                      <a:endParaRPr lang="it-IT" sz="1800" dirty="0" smtClean="0"/>
                    </a:p>
                    <a:p>
                      <a:endParaRPr lang="it-IT" sz="1800" dirty="0"/>
                    </a:p>
                  </a:txBody>
                  <a:tcPr marL="91449" marR="91449" marT="45701" marB="45701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85436316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88913"/>
            <a:ext cx="9144000" cy="1111250"/>
          </a:xfrm>
        </p:spPr>
        <p:txBody>
          <a:bodyPr/>
          <a:lstStyle/>
          <a:p>
            <a:pPr eaLnBrk="1" hangingPunct="1"/>
            <a:r>
              <a:rPr lang="it-IT" altLang="it-IT" sz="2800" dirty="0" smtClean="0">
                <a:solidFill>
                  <a:srgbClr val="FF0000"/>
                </a:solidFill>
              </a:rPr>
              <a:t>Percorso di Analisi</a:t>
            </a:r>
            <a:endParaRPr lang="en-US" altLang="it-IT" sz="2800" dirty="0" smtClean="0">
              <a:solidFill>
                <a:srgbClr val="FF0000"/>
              </a:solidFill>
            </a:endParaRPr>
          </a:p>
        </p:txBody>
      </p:sp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746" y="1372319"/>
            <a:ext cx="8667750" cy="5153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368746" y="5373216"/>
            <a:ext cx="8667750" cy="1152128"/>
          </a:xfrm>
          <a:prstGeom prst="rect">
            <a:avLst/>
          </a:prstGeom>
          <a:solidFill>
            <a:srgbClr val="FFFF00">
              <a:alpha val="26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3136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76200"/>
            <a:ext cx="8229600" cy="838200"/>
          </a:xfrm>
        </p:spPr>
        <p:txBody>
          <a:bodyPr/>
          <a:lstStyle/>
          <a:p>
            <a:pPr eaLnBrk="1" hangingPunct="1"/>
            <a:r>
              <a:rPr lang="it-IT" dirty="0" smtClean="0">
                <a:solidFill>
                  <a:srgbClr val="FF0000"/>
                </a:solidFill>
              </a:rPr>
              <a:t>Analisi Fattoriale – cosa è</a:t>
            </a:r>
            <a:r>
              <a:rPr lang="it-IT" sz="4000" dirty="0" smtClean="0">
                <a:solidFill>
                  <a:srgbClr val="FF0000"/>
                </a:solidFill>
              </a:rPr>
              <a:t> </a:t>
            </a:r>
            <a:endParaRPr lang="en-GB" sz="4000" dirty="0" smtClean="0">
              <a:solidFill>
                <a:srgbClr val="FF0000"/>
              </a:solidFill>
            </a:endParaRPr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184150" y="914400"/>
            <a:ext cx="8655050" cy="4154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it-IT" sz="2400" dirty="0"/>
              <a:t>E’ una tecnica descrittiva/esplorativa per l’analisi delle relazioni lineari (correlazioni) esistenti tra variabili quantitative.</a:t>
            </a:r>
          </a:p>
          <a:p>
            <a:pPr eaLnBrk="1" hangingPunct="1">
              <a:spcBef>
                <a:spcPct val="0"/>
              </a:spcBef>
            </a:pPr>
            <a:r>
              <a:rPr lang="it-IT" sz="2400" i="1" u="sng" dirty="0"/>
              <a:t>Nelle applicazioni è usata anche con variabili qualitative ordinali che esprimono scale di preferenza numeriche (punteggi).</a:t>
            </a:r>
          </a:p>
          <a:p>
            <a:pPr eaLnBrk="1" hangingPunct="1">
              <a:spcBef>
                <a:spcPct val="0"/>
              </a:spcBef>
            </a:pPr>
            <a:endParaRPr lang="it-IT" sz="2400" i="1" u="sng" dirty="0"/>
          </a:p>
          <a:p>
            <a:pPr eaLnBrk="1" hangingPunct="1">
              <a:spcBef>
                <a:spcPct val="0"/>
              </a:spcBef>
            </a:pPr>
            <a:r>
              <a:rPr lang="it-IT" sz="2400" dirty="0"/>
              <a:t>A partire da una matrice di dati </a:t>
            </a:r>
            <a:r>
              <a:rPr lang="it-IT" sz="2400" i="1" dirty="0" err="1"/>
              <a:t>nxp</a:t>
            </a:r>
            <a:r>
              <a:rPr lang="it-IT" sz="2400" dirty="0"/>
              <a:t> con </a:t>
            </a:r>
            <a:r>
              <a:rPr lang="it-IT" sz="2400" i="1" dirty="0"/>
              <a:t>p </a:t>
            </a:r>
            <a:r>
              <a:rPr lang="it-IT" sz="2400" dirty="0"/>
              <a:t>variabili originarie, consente di </a:t>
            </a:r>
            <a:r>
              <a:rPr lang="it-IT" sz="2400" b="1" dirty="0"/>
              <a:t>sintetizzare l’informazione in un set ridotto di variabili trasformate (le componenti/i fattori latenti)</a:t>
            </a:r>
            <a:r>
              <a:rPr lang="it-IT" sz="2400" dirty="0"/>
              <a:t>.</a:t>
            </a:r>
          </a:p>
          <a:p>
            <a:pPr eaLnBrk="1" hangingPunct="1">
              <a:spcBef>
                <a:spcPct val="0"/>
              </a:spcBef>
            </a:pPr>
            <a:endParaRPr lang="it-IT" sz="2400" dirty="0"/>
          </a:p>
          <a:p>
            <a:pPr eaLnBrk="1" hangingPunct="1">
              <a:spcBef>
                <a:spcPct val="0"/>
              </a:spcBef>
            </a:pPr>
            <a:r>
              <a:rPr lang="it-IT" sz="2400" b="1" dirty="0"/>
              <a:t>Perché sintetizzare?</a:t>
            </a:r>
            <a:endParaRPr lang="it-IT" sz="2400" b="1" i="1" dirty="0"/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457200" y="5059363"/>
            <a:ext cx="8458200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7800" indent="-177800" eaLnBrk="0" hangingPunct="0">
              <a:tabLst>
                <a:tab pos="177800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177800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177800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177800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177800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tabLst>
                <a:tab pos="177800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tabLst>
                <a:tab pos="177800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tabLst>
                <a:tab pos="177800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tabLst>
                <a:tab pos="177800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it-IT" sz="2400" dirty="0"/>
              <a:t>se l’informazione è condivisa tra più variabili correlate tra loro, è ridondante utilizzarle tutte;</a:t>
            </a:r>
          </a:p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it-IT" sz="2400" dirty="0"/>
              <a:t>la sintesi comporta una perdita di informazione non rilevante e semplifica le analisi successive.</a:t>
            </a:r>
            <a:endParaRPr lang="it-IT" sz="2400" i="1" dirty="0"/>
          </a:p>
        </p:txBody>
      </p:sp>
    </p:spTree>
    <p:extLst>
      <p:ext uri="{BB962C8B-B14F-4D97-AF65-F5344CB8AC3E}">
        <p14:creationId xmlns:p14="http://schemas.microsoft.com/office/powerpoint/2010/main" val="3163880631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88640"/>
            <a:ext cx="8229600" cy="1143000"/>
          </a:xfrm>
          <a:noFill/>
        </p:spPr>
        <p:txBody>
          <a:bodyPr/>
          <a:lstStyle/>
          <a:p>
            <a:pPr eaLnBrk="1" hangingPunct="1"/>
            <a:r>
              <a:rPr lang="it-IT" dirty="0">
                <a:solidFill>
                  <a:srgbClr val="FF0000"/>
                </a:solidFill>
              </a:rPr>
              <a:t>Analisi Fattoriale – </a:t>
            </a:r>
            <a:r>
              <a:rPr lang="it-IT" dirty="0" smtClean="0">
                <a:solidFill>
                  <a:srgbClr val="FF0000"/>
                </a:solidFill>
              </a:rPr>
              <a:t/>
            </a:r>
            <a:br>
              <a:rPr lang="it-IT" dirty="0" smtClean="0">
                <a:solidFill>
                  <a:srgbClr val="FF0000"/>
                </a:solidFill>
              </a:rPr>
            </a:br>
            <a:r>
              <a:rPr lang="it-IT" dirty="0" err="1" smtClean="0">
                <a:solidFill>
                  <a:srgbClr val="FF0000"/>
                </a:solidFill>
              </a:rPr>
              <a:t>Step</a:t>
            </a:r>
            <a:r>
              <a:rPr lang="it-IT" dirty="0" smtClean="0">
                <a:solidFill>
                  <a:srgbClr val="FF0000"/>
                </a:solidFill>
              </a:rPr>
              <a:t> di analisi</a:t>
            </a:r>
            <a:endParaRPr lang="en-US" dirty="0" smtClean="0">
              <a:solidFill>
                <a:srgbClr val="FF0000"/>
              </a:solidFill>
            </a:endParaRPr>
          </a:p>
        </p:txBody>
      </p:sp>
      <p:sp>
        <p:nvSpPr>
          <p:cNvPr id="6" name="Right Arrow 5"/>
          <p:cNvSpPr/>
          <p:nvPr/>
        </p:nvSpPr>
        <p:spPr>
          <a:xfrm>
            <a:off x="1249119" y="1295400"/>
            <a:ext cx="6847260" cy="4876800"/>
          </a:xfrm>
          <a:prstGeom prst="rightArrow">
            <a:avLst/>
          </a:prstGeom>
        </p:spPr>
        <p:style>
          <a:lnRef idx="0">
            <a:schemeClr val="dk1">
              <a:hueOff val="0"/>
              <a:satOff val="0"/>
              <a:lumOff val="0"/>
              <a:alphaOff val="0"/>
            </a:schemeClr>
          </a:lnRef>
          <a:fillRef idx="1">
            <a:schemeClr val="accent2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2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7" name="Freeform 6"/>
          <p:cNvSpPr/>
          <p:nvPr/>
        </p:nvSpPr>
        <p:spPr>
          <a:xfrm>
            <a:off x="646132" y="2590795"/>
            <a:ext cx="2450584" cy="2286009"/>
          </a:xfrm>
          <a:custGeom>
            <a:avLst/>
            <a:gdLst>
              <a:gd name="connsiteX0" fmla="*/ 0 w 2450584"/>
              <a:gd name="connsiteY0" fmla="*/ 381009 h 2286009"/>
              <a:gd name="connsiteX1" fmla="*/ 381009 w 2450584"/>
              <a:gd name="connsiteY1" fmla="*/ 0 h 2286009"/>
              <a:gd name="connsiteX2" fmla="*/ 2069575 w 2450584"/>
              <a:gd name="connsiteY2" fmla="*/ 0 h 2286009"/>
              <a:gd name="connsiteX3" fmla="*/ 2450584 w 2450584"/>
              <a:gd name="connsiteY3" fmla="*/ 381009 h 2286009"/>
              <a:gd name="connsiteX4" fmla="*/ 2450584 w 2450584"/>
              <a:gd name="connsiteY4" fmla="*/ 1905000 h 2286009"/>
              <a:gd name="connsiteX5" fmla="*/ 2069575 w 2450584"/>
              <a:gd name="connsiteY5" fmla="*/ 2286009 h 2286009"/>
              <a:gd name="connsiteX6" fmla="*/ 381009 w 2450584"/>
              <a:gd name="connsiteY6" fmla="*/ 2286009 h 2286009"/>
              <a:gd name="connsiteX7" fmla="*/ 0 w 2450584"/>
              <a:gd name="connsiteY7" fmla="*/ 1905000 h 2286009"/>
              <a:gd name="connsiteX8" fmla="*/ 0 w 2450584"/>
              <a:gd name="connsiteY8" fmla="*/ 381009 h 2286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50584" h="2286009">
                <a:moveTo>
                  <a:pt x="0" y="381009"/>
                </a:moveTo>
                <a:cubicBezTo>
                  <a:pt x="0" y="170584"/>
                  <a:pt x="170584" y="0"/>
                  <a:pt x="381009" y="0"/>
                </a:cubicBezTo>
                <a:lnTo>
                  <a:pt x="2069575" y="0"/>
                </a:lnTo>
                <a:cubicBezTo>
                  <a:pt x="2280000" y="0"/>
                  <a:pt x="2450584" y="170584"/>
                  <a:pt x="2450584" y="381009"/>
                </a:cubicBezTo>
                <a:lnTo>
                  <a:pt x="2450584" y="1905000"/>
                </a:lnTo>
                <a:cubicBezTo>
                  <a:pt x="2450584" y="2115425"/>
                  <a:pt x="2280000" y="2286009"/>
                  <a:pt x="2069575" y="2286009"/>
                </a:cubicBezTo>
                <a:lnTo>
                  <a:pt x="381009" y="2286009"/>
                </a:lnTo>
                <a:cubicBezTo>
                  <a:pt x="170584" y="2286009"/>
                  <a:pt x="0" y="2115425"/>
                  <a:pt x="0" y="1905000"/>
                </a:cubicBezTo>
                <a:lnTo>
                  <a:pt x="0" y="381009"/>
                </a:lnTo>
                <a:close/>
              </a:path>
            </a:pathLst>
          </a:custGeom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shade val="80000"/>
              <a:hueOff val="0"/>
              <a:satOff val="0"/>
              <a:lumOff val="0"/>
              <a:alphaOff val="0"/>
            </a:schemeClr>
          </a:fillRef>
          <a:effectRef idx="1">
            <a:schemeClr val="accent2">
              <a:shade val="8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91604" tIns="191604" rIns="191604" bIns="191604" numCol="1" spcCol="1270" anchor="t" anchorCtr="0">
            <a:noAutofit/>
          </a:bodyPr>
          <a:lstStyle/>
          <a:p>
            <a:pPr lvl="0" algn="l" defTabSz="9334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100" kern="1200" dirty="0" err="1" smtClean="0"/>
              <a:t>Numero</a:t>
            </a:r>
            <a:r>
              <a:rPr lang="en-US" sz="2100" kern="1200" dirty="0" smtClean="0"/>
              <a:t> di </a:t>
            </a:r>
            <a:r>
              <a:rPr lang="en-US" sz="2100" kern="1200" dirty="0" err="1" smtClean="0"/>
              <a:t>fattori</a:t>
            </a:r>
            <a:endParaRPr lang="en-US" sz="2100" kern="1200" dirty="0"/>
          </a:p>
          <a:p>
            <a:pPr marL="114300" lvl="1" indent="-114300" algn="l" defTabSz="6223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n-US" sz="1400" kern="1200" dirty="0" err="1" smtClean="0"/>
              <a:t>Regola</a:t>
            </a:r>
            <a:r>
              <a:rPr lang="en-US" sz="1400" kern="1200" dirty="0" smtClean="0"/>
              <a:t> </a:t>
            </a:r>
            <a:r>
              <a:rPr lang="en-US" sz="1400" kern="1200" dirty="0" err="1" smtClean="0"/>
              <a:t>Autovalori</a:t>
            </a:r>
            <a:r>
              <a:rPr lang="en-US" sz="1400" kern="1200" dirty="0" smtClean="0"/>
              <a:t> &gt;1</a:t>
            </a:r>
            <a:endParaRPr lang="en-US" sz="1400" kern="1200" dirty="0"/>
          </a:p>
          <a:p>
            <a:pPr marL="114300" lvl="1" indent="-114300" algn="l" defTabSz="6223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n-US" sz="1400" kern="1200" dirty="0" err="1" smtClean="0"/>
              <a:t>Lettura</a:t>
            </a:r>
            <a:r>
              <a:rPr lang="en-US" sz="1400" kern="1200" dirty="0" smtClean="0"/>
              <a:t> SCREEPLOT</a:t>
            </a:r>
            <a:endParaRPr lang="en-US" sz="1400" kern="1200" dirty="0"/>
          </a:p>
          <a:p>
            <a:pPr marL="114300" lvl="1" indent="-114300" algn="l" defTabSz="6223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n-US" sz="1400" kern="1200" dirty="0" smtClean="0"/>
              <a:t>1/3 </a:t>
            </a:r>
            <a:r>
              <a:rPr lang="en-US" sz="1400" kern="1200" dirty="0" err="1" smtClean="0"/>
              <a:t>variabili</a:t>
            </a:r>
            <a:r>
              <a:rPr lang="en-US" sz="1400" kern="1200" dirty="0" smtClean="0"/>
              <a:t> </a:t>
            </a:r>
            <a:r>
              <a:rPr lang="en-US" sz="1400" kern="1200" dirty="0" err="1" smtClean="0"/>
              <a:t>originali</a:t>
            </a:r>
            <a:endParaRPr lang="en-US" sz="1400" kern="1200" dirty="0"/>
          </a:p>
          <a:p>
            <a:pPr marL="114300" lvl="1" indent="-114300" algn="l" defTabSz="6223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n-US" sz="1400" kern="1200" dirty="0" err="1" smtClean="0"/>
              <a:t>Variabilità</a:t>
            </a:r>
            <a:r>
              <a:rPr lang="en-US" sz="1400" kern="1200" dirty="0" smtClean="0"/>
              <a:t> </a:t>
            </a:r>
            <a:r>
              <a:rPr lang="en-US" sz="1400" kern="1200" dirty="0" err="1" smtClean="0"/>
              <a:t>spiegata</a:t>
            </a:r>
            <a:r>
              <a:rPr lang="en-US" sz="1400" kern="1200" dirty="0" smtClean="0"/>
              <a:t> 60%-75%</a:t>
            </a:r>
            <a:endParaRPr lang="en-US" sz="1400" kern="1200" dirty="0"/>
          </a:p>
        </p:txBody>
      </p:sp>
      <p:sp>
        <p:nvSpPr>
          <p:cNvPr id="8" name="Freeform 7"/>
          <p:cNvSpPr/>
          <p:nvPr/>
        </p:nvSpPr>
        <p:spPr>
          <a:xfrm>
            <a:off x="3366941" y="2590795"/>
            <a:ext cx="2531100" cy="2286009"/>
          </a:xfrm>
          <a:custGeom>
            <a:avLst/>
            <a:gdLst>
              <a:gd name="connsiteX0" fmla="*/ 0 w 2531100"/>
              <a:gd name="connsiteY0" fmla="*/ 381009 h 2286009"/>
              <a:gd name="connsiteX1" fmla="*/ 381009 w 2531100"/>
              <a:gd name="connsiteY1" fmla="*/ 0 h 2286009"/>
              <a:gd name="connsiteX2" fmla="*/ 2150091 w 2531100"/>
              <a:gd name="connsiteY2" fmla="*/ 0 h 2286009"/>
              <a:gd name="connsiteX3" fmla="*/ 2531100 w 2531100"/>
              <a:gd name="connsiteY3" fmla="*/ 381009 h 2286009"/>
              <a:gd name="connsiteX4" fmla="*/ 2531100 w 2531100"/>
              <a:gd name="connsiteY4" fmla="*/ 1905000 h 2286009"/>
              <a:gd name="connsiteX5" fmla="*/ 2150091 w 2531100"/>
              <a:gd name="connsiteY5" fmla="*/ 2286009 h 2286009"/>
              <a:gd name="connsiteX6" fmla="*/ 381009 w 2531100"/>
              <a:gd name="connsiteY6" fmla="*/ 2286009 h 2286009"/>
              <a:gd name="connsiteX7" fmla="*/ 0 w 2531100"/>
              <a:gd name="connsiteY7" fmla="*/ 1905000 h 2286009"/>
              <a:gd name="connsiteX8" fmla="*/ 0 w 2531100"/>
              <a:gd name="connsiteY8" fmla="*/ 381009 h 2286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531100" h="2286009">
                <a:moveTo>
                  <a:pt x="0" y="381009"/>
                </a:moveTo>
                <a:cubicBezTo>
                  <a:pt x="0" y="170584"/>
                  <a:pt x="170584" y="0"/>
                  <a:pt x="381009" y="0"/>
                </a:cubicBezTo>
                <a:lnTo>
                  <a:pt x="2150091" y="0"/>
                </a:lnTo>
                <a:cubicBezTo>
                  <a:pt x="2360516" y="0"/>
                  <a:pt x="2531100" y="170584"/>
                  <a:pt x="2531100" y="381009"/>
                </a:cubicBezTo>
                <a:lnTo>
                  <a:pt x="2531100" y="1905000"/>
                </a:lnTo>
                <a:cubicBezTo>
                  <a:pt x="2531100" y="2115425"/>
                  <a:pt x="2360516" y="2286009"/>
                  <a:pt x="2150091" y="2286009"/>
                </a:cubicBezTo>
                <a:lnTo>
                  <a:pt x="381009" y="2286009"/>
                </a:lnTo>
                <a:cubicBezTo>
                  <a:pt x="170584" y="2286009"/>
                  <a:pt x="0" y="2115425"/>
                  <a:pt x="0" y="1905000"/>
                </a:cubicBezTo>
                <a:lnTo>
                  <a:pt x="0" y="381009"/>
                </a:lnTo>
                <a:close/>
              </a:path>
            </a:pathLst>
          </a:custGeom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shade val="80000"/>
              <a:hueOff val="0"/>
              <a:satOff val="-14010"/>
              <a:lumOff val="15876"/>
              <a:alphaOff val="0"/>
            </a:schemeClr>
          </a:fillRef>
          <a:effectRef idx="1">
            <a:schemeClr val="accent2">
              <a:shade val="80000"/>
              <a:hueOff val="0"/>
              <a:satOff val="-14010"/>
              <a:lumOff val="15876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91604" tIns="191604" rIns="191604" bIns="191604" numCol="1" spcCol="1270" anchor="t" anchorCtr="0">
            <a:noAutofit/>
          </a:bodyPr>
          <a:lstStyle/>
          <a:p>
            <a:pPr lvl="0" algn="l" defTabSz="9334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100" kern="1200" dirty="0" err="1" smtClean="0"/>
              <a:t>Confronto</a:t>
            </a:r>
            <a:r>
              <a:rPr lang="en-US" sz="2100" kern="1200" dirty="0" smtClean="0"/>
              <a:t> </a:t>
            </a:r>
            <a:r>
              <a:rPr lang="en-US" sz="2100" kern="1200" dirty="0" err="1" smtClean="0"/>
              <a:t>soluzioni</a:t>
            </a:r>
            <a:r>
              <a:rPr lang="en-US" sz="2100" kern="1200" dirty="0" smtClean="0"/>
              <a:t> </a:t>
            </a:r>
            <a:r>
              <a:rPr lang="en-US" sz="2100" kern="1200" dirty="0" err="1" smtClean="0"/>
              <a:t>scelte</a:t>
            </a:r>
            <a:endParaRPr lang="en-US" sz="2100" kern="1200" dirty="0"/>
          </a:p>
          <a:p>
            <a:pPr marL="114300" lvl="1" indent="-114300" algn="l" defTabSz="6223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n-US" sz="1400" kern="1200" dirty="0" err="1" smtClean="0"/>
              <a:t>Comunalità</a:t>
            </a:r>
            <a:r>
              <a:rPr lang="en-US" sz="1400" kern="1200" dirty="0" smtClean="0"/>
              <a:t> </a:t>
            </a:r>
            <a:r>
              <a:rPr lang="en-US" sz="1400" kern="1200" dirty="0" err="1" smtClean="0"/>
              <a:t>finali</a:t>
            </a:r>
            <a:endParaRPr lang="en-US" sz="1400" kern="1200" dirty="0"/>
          </a:p>
        </p:txBody>
      </p:sp>
      <p:sp>
        <p:nvSpPr>
          <p:cNvPr id="9" name="Freeform 8"/>
          <p:cNvSpPr/>
          <p:nvPr/>
        </p:nvSpPr>
        <p:spPr>
          <a:xfrm>
            <a:off x="6169449" y="2575560"/>
            <a:ext cx="2531100" cy="2286009"/>
          </a:xfrm>
          <a:custGeom>
            <a:avLst/>
            <a:gdLst>
              <a:gd name="connsiteX0" fmla="*/ 0 w 2531100"/>
              <a:gd name="connsiteY0" fmla="*/ 381009 h 2286009"/>
              <a:gd name="connsiteX1" fmla="*/ 381009 w 2531100"/>
              <a:gd name="connsiteY1" fmla="*/ 0 h 2286009"/>
              <a:gd name="connsiteX2" fmla="*/ 2150091 w 2531100"/>
              <a:gd name="connsiteY2" fmla="*/ 0 h 2286009"/>
              <a:gd name="connsiteX3" fmla="*/ 2531100 w 2531100"/>
              <a:gd name="connsiteY3" fmla="*/ 381009 h 2286009"/>
              <a:gd name="connsiteX4" fmla="*/ 2531100 w 2531100"/>
              <a:gd name="connsiteY4" fmla="*/ 1905000 h 2286009"/>
              <a:gd name="connsiteX5" fmla="*/ 2150091 w 2531100"/>
              <a:gd name="connsiteY5" fmla="*/ 2286009 h 2286009"/>
              <a:gd name="connsiteX6" fmla="*/ 381009 w 2531100"/>
              <a:gd name="connsiteY6" fmla="*/ 2286009 h 2286009"/>
              <a:gd name="connsiteX7" fmla="*/ 0 w 2531100"/>
              <a:gd name="connsiteY7" fmla="*/ 1905000 h 2286009"/>
              <a:gd name="connsiteX8" fmla="*/ 0 w 2531100"/>
              <a:gd name="connsiteY8" fmla="*/ 381009 h 2286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531100" h="2286009">
                <a:moveTo>
                  <a:pt x="0" y="381009"/>
                </a:moveTo>
                <a:cubicBezTo>
                  <a:pt x="0" y="170584"/>
                  <a:pt x="170584" y="0"/>
                  <a:pt x="381009" y="0"/>
                </a:cubicBezTo>
                <a:lnTo>
                  <a:pt x="2150091" y="0"/>
                </a:lnTo>
                <a:cubicBezTo>
                  <a:pt x="2360516" y="0"/>
                  <a:pt x="2531100" y="170584"/>
                  <a:pt x="2531100" y="381009"/>
                </a:cubicBezTo>
                <a:lnTo>
                  <a:pt x="2531100" y="1905000"/>
                </a:lnTo>
                <a:cubicBezTo>
                  <a:pt x="2531100" y="2115425"/>
                  <a:pt x="2360516" y="2286009"/>
                  <a:pt x="2150091" y="2286009"/>
                </a:cubicBezTo>
                <a:lnTo>
                  <a:pt x="381009" y="2286009"/>
                </a:lnTo>
                <a:cubicBezTo>
                  <a:pt x="170584" y="2286009"/>
                  <a:pt x="0" y="2115425"/>
                  <a:pt x="0" y="1905000"/>
                </a:cubicBezTo>
                <a:lnTo>
                  <a:pt x="0" y="381009"/>
                </a:lnTo>
                <a:close/>
              </a:path>
            </a:pathLst>
          </a:custGeom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shade val="80000"/>
              <a:hueOff val="0"/>
              <a:satOff val="-28019"/>
              <a:lumOff val="31752"/>
              <a:alphaOff val="0"/>
            </a:schemeClr>
          </a:fillRef>
          <a:effectRef idx="1">
            <a:schemeClr val="accent2">
              <a:shade val="80000"/>
              <a:hueOff val="0"/>
              <a:satOff val="-28019"/>
              <a:lumOff val="31752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91604" tIns="191604" rIns="191604" bIns="191604" numCol="1" spcCol="1270" anchor="t" anchorCtr="0">
            <a:noAutofit/>
          </a:bodyPr>
          <a:lstStyle/>
          <a:p>
            <a:pPr lvl="0" algn="l" defTabSz="9334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100" kern="1200" dirty="0" err="1" smtClean="0"/>
              <a:t>Analisi</a:t>
            </a:r>
            <a:r>
              <a:rPr lang="en-US" sz="2100" kern="1200" dirty="0" smtClean="0"/>
              <a:t> </a:t>
            </a:r>
            <a:r>
              <a:rPr lang="en-US" sz="2100" kern="1200" dirty="0" err="1" smtClean="0"/>
              <a:t>soluzione</a:t>
            </a:r>
            <a:r>
              <a:rPr lang="en-US" sz="2100" kern="1200" dirty="0" smtClean="0"/>
              <a:t> </a:t>
            </a:r>
            <a:endParaRPr lang="en-US" sz="2400" kern="1200" dirty="0"/>
          </a:p>
          <a:p>
            <a:pPr marL="114300" lvl="1" indent="-114300" algn="l" defTabSz="6223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n-US" sz="1400" kern="1200" dirty="0" err="1" smtClean="0"/>
              <a:t>Rotazione</a:t>
            </a:r>
            <a:r>
              <a:rPr lang="en-US" sz="1400" kern="1200" dirty="0" smtClean="0"/>
              <a:t> </a:t>
            </a:r>
            <a:r>
              <a:rPr lang="en-US" sz="1400" kern="1200" dirty="0" err="1" smtClean="0"/>
              <a:t>fattori</a:t>
            </a:r>
            <a:endParaRPr lang="en-US" sz="1400" kern="1200" dirty="0"/>
          </a:p>
          <a:p>
            <a:pPr marL="114300" lvl="1" indent="-114300" algn="l" defTabSz="6223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n-US" sz="1400" kern="1200" dirty="0" err="1" smtClean="0"/>
              <a:t>Interpretazione</a:t>
            </a:r>
            <a:r>
              <a:rPr lang="en-US" sz="1400" kern="1200" dirty="0" smtClean="0"/>
              <a:t> </a:t>
            </a:r>
            <a:r>
              <a:rPr lang="en-US" sz="1400" kern="1200" dirty="0" err="1" smtClean="0"/>
              <a:t>fattori</a:t>
            </a:r>
            <a:endParaRPr lang="en-US" sz="1400" kern="1200" dirty="0"/>
          </a:p>
          <a:p>
            <a:pPr marL="114300" lvl="1" indent="-114300" algn="l" defTabSz="6223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n-US" sz="1400" kern="1200" dirty="0" err="1" smtClean="0"/>
              <a:t>Produzione</a:t>
            </a:r>
            <a:r>
              <a:rPr lang="en-US" sz="1400" kern="1200" dirty="0" smtClean="0"/>
              <a:t> dataset con </a:t>
            </a:r>
            <a:r>
              <a:rPr lang="en-US" sz="1400" kern="1200" dirty="0" err="1" smtClean="0"/>
              <a:t>fattori</a:t>
            </a:r>
            <a:endParaRPr lang="en-US" sz="1400" kern="1200" dirty="0"/>
          </a:p>
        </p:txBody>
      </p:sp>
    </p:spTree>
    <p:extLst>
      <p:ext uri="{BB962C8B-B14F-4D97-AF65-F5344CB8AC3E}">
        <p14:creationId xmlns:p14="http://schemas.microsoft.com/office/powerpoint/2010/main" val="152905022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703263" y="6248400"/>
            <a:ext cx="18986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141288" y="304800"/>
            <a:ext cx="886142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55000"/>
              </a:lnSpc>
              <a:spcBef>
                <a:spcPct val="50000"/>
              </a:spcBef>
              <a:buFontTx/>
              <a:buNone/>
            </a:pPr>
            <a:r>
              <a:rPr lang="en-AU" altLang="en-US" sz="3600" dirty="0" err="1" smtClean="0">
                <a:solidFill>
                  <a:srgbClr val="FF0000"/>
                </a:solidFill>
              </a:rPr>
              <a:t>Regressione</a:t>
            </a:r>
            <a:r>
              <a:rPr lang="en-AU" altLang="en-US" sz="3600" dirty="0" smtClean="0">
                <a:solidFill>
                  <a:srgbClr val="FF0000"/>
                </a:solidFill>
              </a:rPr>
              <a:t> – </a:t>
            </a:r>
            <a:r>
              <a:rPr lang="en-AU" altLang="en-US" sz="3600" dirty="0" err="1" smtClean="0">
                <a:solidFill>
                  <a:srgbClr val="FF0000"/>
                </a:solidFill>
              </a:rPr>
              <a:t>impostazione</a:t>
            </a:r>
            <a:r>
              <a:rPr lang="en-AU" altLang="en-US" sz="3600" dirty="0" smtClean="0">
                <a:solidFill>
                  <a:srgbClr val="FF0000"/>
                </a:solidFill>
              </a:rPr>
              <a:t> del </a:t>
            </a:r>
            <a:r>
              <a:rPr lang="en-AU" altLang="en-US" sz="3600" dirty="0" err="1" smtClean="0">
                <a:solidFill>
                  <a:srgbClr val="FF0000"/>
                </a:solidFill>
              </a:rPr>
              <a:t>problema</a:t>
            </a:r>
            <a:endParaRPr lang="it-IT" altLang="en-US" sz="3600" dirty="0">
              <a:solidFill>
                <a:srgbClr val="FF0000"/>
              </a:solidFill>
            </a:endParaRPr>
          </a:p>
        </p:txBody>
      </p:sp>
      <p:sp>
        <p:nvSpPr>
          <p:cNvPr id="88678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0" y="1371600"/>
            <a:ext cx="9002713" cy="1600200"/>
          </a:xfrm>
        </p:spPr>
        <p:txBody>
          <a:bodyPr lIns="92075" tIns="46038" rIns="92075" bIns="46038"/>
          <a:lstStyle/>
          <a:p>
            <a:pPr marL="342900" indent="-342900" algn="l" defTabSz="762000" eaLnBrk="1" hangingPunct="1">
              <a:lnSpc>
                <a:spcPct val="160000"/>
              </a:lnSpc>
              <a:buClr>
                <a:srgbClr val="FF0033"/>
              </a:buClr>
              <a:buSzPct val="75000"/>
              <a:buFont typeface="Monotype Sorts" pitchFamily="2" charset="2"/>
              <a:buChar char="F"/>
              <a:defRPr/>
            </a:pPr>
            <a:r>
              <a:rPr lang="it-IT" b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r>
              <a:rPr lang="it-IT" dirty="0" smtClean="0">
                <a:solidFill>
                  <a:schemeClr val="tx2"/>
                </a:solidFill>
              </a:rPr>
              <a:t>variabile quantitativa continua</a:t>
            </a:r>
          </a:p>
        </p:txBody>
      </p:sp>
      <p:sp>
        <p:nvSpPr>
          <p:cNvPr id="886789" name="Rectangle 5"/>
          <p:cNvSpPr>
            <a:spLocks noChangeArrowheads="1"/>
          </p:cNvSpPr>
          <p:nvPr/>
        </p:nvSpPr>
        <p:spPr bwMode="auto">
          <a:xfrm>
            <a:off x="141288" y="3657600"/>
            <a:ext cx="9002712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 defTabSz="762000" eaLnBrk="0" hangingPunct="0">
              <a:lnSpc>
                <a:spcPct val="160000"/>
              </a:lnSpc>
              <a:spcBef>
                <a:spcPct val="20000"/>
              </a:spcBef>
              <a:buClr>
                <a:srgbClr val="FF0033"/>
              </a:buClr>
              <a:buSzPct val="75000"/>
              <a:buFont typeface="Monotype Sorts" pitchFamily="2" charset="2"/>
              <a:buChar char="F"/>
              <a:defRPr/>
            </a:pPr>
            <a:r>
              <a:rPr lang="it-IT" sz="3200" b="1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it-IT" sz="3200" dirty="0" smtClean="0">
                <a:solidFill>
                  <a:schemeClr val="tx2"/>
                </a:solidFill>
              </a:rPr>
              <a:t>variabile </a:t>
            </a:r>
            <a:r>
              <a:rPr lang="it-IT" sz="3200" dirty="0">
                <a:solidFill>
                  <a:schemeClr val="tx2"/>
                </a:solidFill>
              </a:rPr>
              <a:t>dicotomica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763588" y="2590800"/>
            <a:ext cx="6061075" cy="1144588"/>
            <a:chOff x="521" y="1632"/>
            <a:chExt cx="4136" cy="721"/>
          </a:xfrm>
        </p:grpSpPr>
        <p:sp>
          <p:nvSpPr>
            <p:cNvPr id="11274" name="Freeform 7"/>
            <p:cNvSpPr>
              <a:spLocks/>
            </p:cNvSpPr>
            <p:nvPr/>
          </p:nvSpPr>
          <p:spPr bwMode="auto">
            <a:xfrm>
              <a:off x="521" y="1632"/>
              <a:ext cx="1101" cy="721"/>
            </a:xfrm>
            <a:custGeom>
              <a:avLst/>
              <a:gdLst>
                <a:gd name="T0" fmla="*/ 743 w 1101"/>
                <a:gd name="T1" fmla="*/ 132 h 721"/>
                <a:gd name="T2" fmla="*/ 743 w 1101"/>
                <a:gd name="T3" fmla="*/ 278 h 721"/>
                <a:gd name="T4" fmla="*/ 278 w 1101"/>
                <a:gd name="T5" fmla="*/ 278 h 721"/>
                <a:gd name="T6" fmla="*/ 251 w 1101"/>
                <a:gd name="T7" fmla="*/ 277 h 721"/>
                <a:gd name="T8" fmla="*/ 228 w 1101"/>
                <a:gd name="T9" fmla="*/ 272 h 721"/>
                <a:gd name="T10" fmla="*/ 207 w 1101"/>
                <a:gd name="T11" fmla="*/ 265 h 721"/>
                <a:gd name="T12" fmla="*/ 184 w 1101"/>
                <a:gd name="T13" fmla="*/ 255 h 721"/>
                <a:gd name="T14" fmla="*/ 163 w 1101"/>
                <a:gd name="T15" fmla="*/ 242 h 721"/>
                <a:gd name="T16" fmla="*/ 143 w 1101"/>
                <a:gd name="T17" fmla="*/ 228 h 721"/>
                <a:gd name="T18" fmla="*/ 122 w 1101"/>
                <a:gd name="T19" fmla="*/ 209 h 721"/>
                <a:gd name="T20" fmla="*/ 107 w 1101"/>
                <a:gd name="T21" fmla="*/ 192 h 721"/>
                <a:gd name="T22" fmla="*/ 94 w 1101"/>
                <a:gd name="T23" fmla="*/ 172 h 721"/>
                <a:gd name="T24" fmla="*/ 83 w 1101"/>
                <a:gd name="T25" fmla="*/ 154 h 721"/>
                <a:gd name="T26" fmla="*/ 69 w 1101"/>
                <a:gd name="T27" fmla="*/ 133 h 721"/>
                <a:gd name="T28" fmla="*/ 59 w 1101"/>
                <a:gd name="T29" fmla="*/ 114 h 721"/>
                <a:gd name="T30" fmla="*/ 48 w 1101"/>
                <a:gd name="T31" fmla="*/ 93 h 721"/>
                <a:gd name="T32" fmla="*/ 40 w 1101"/>
                <a:gd name="T33" fmla="*/ 71 h 721"/>
                <a:gd name="T34" fmla="*/ 30 w 1101"/>
                <a:gd name="T35" fmla="*/ 49 h 721"/>
                <a:gd name="T36" fmla="*/ 24 w 1101"/>
                <a:gd name="T37" fmla="*/ 27 h 721"/>
                <a:gd name="T38" fmla="*/ 17 w 1101"/>
                <a:gd name="T39" fmla="*/ 0 h 721"/>
                <a:gd name="T40" fmla="*/ 9 w 1101"/>
                <a:gd name="T41" fmla="*/ 25 h 721"/>
                <a:gd name="T42" fmla="*/ 4 w 1101"/>
                <a:gd name="T43" fmla="*/ 46 h 721"/>
                <a:gd name="T44" fmla="*/ 0 w 1101"/>
                <a:gd name="T45" fmla="*/ 71 h 721"/>
                <a:gd name="T46" fmla="*/ 0 w 1101"/>
                <a:gd name="T47" fmla="*/ 100 h 721"/>
                <a:gd name="T48" fmla="*/ 0 w 1101"/>
                <a:gd name="T49" fmla="*/ 125 h 721"/>
                <a:gd name="T50" fmla="*/ 0 w 1101"/>
                <a:gd name="T51" fmla="*/ 157 h 721"/>
                <a:gd name="T52" fmla="*/ 1 w 1101"/>
                <a:gd name="T53" fmla="*/ 191 h 721"/>
                <a:gd name="T54" fmla="*/ 4 w 1101"/>
                <a:gd name="T55" fmla="*/ 223 h 721"/>
                <a:gd name="T56" fmla="*/ 9 w 1101"/>
                <a:gd name="T57" fmla="*/ 255 h 721"/>
                <a:gd name="T58" fmla="*/ 18 w 1101"/>
                <a:gd name="T59" fmla="*/ 289 h 721"/>
                <a:gd name="T60" fmla="*/ 27 w 1101"/>
                <a:gd name="T61" fmla="*/ 319 h 721"/>
                <a:gd name="T62" fmla="*/ 40 w 1101"/>
                <a:gd name="T63" fmla="*/ 348 h 721"/>
                <a:gd name="T64" fmla="*/ 57 w 1101"/>
                <a:gd name="T65" fmla="*/ 382 h 721"/>
                <a:gd name="T66" fmla="*/ 71 w 1101"/>
                <a:gd name="T67" fmla="*/ 408 h 721"/>
                <a:gd name="T68" fmla="*/ 90 w 1101"/>
                <a:gd name="T69" fmla="*/ 441 h 721"/>
                <a:gd name="T70" fmla="*/ 114 w 1101"/>
                <a:gd name="T71" fmla="*/ 471 h 721"/>
                <a:gd name="T72" fmla="*/ 134 w 1101"/>
                <a:gd name="T73" fmla="*/ 495 h 721"/>
                <a:gd name="T74" fmla="*/ 162 w 1101"/>
                <a:gd name="T75" fmla="*/ 521 h 721"/>
                <a:gd name="T76" fmla="*/ 189 w 1101"/>
                <a:gd name="T77" fmla="*/ 540 h 721"/>
                <a:gd name="T78" fmla="*/ 215 w 1101"/>
                <a:gd name="T79" fmla="*/ 554 h 721"/>
                <a:gd name="T80" fmla="*/ 252 w 1101"/>
                <a:gd name="T81" fmla="*/ 564 h 721"/>
                <a:gd name="T82" fmla="*/ 283 w 1101"/>
                <a:gd name="T83" fmla="*/ 566 h 721"/>
                <a:gd name="T84" fmla="*/ 314 w 1101"/>
                <a:gd name="T85" fmla="*/ 566 h 721"/>
                <a:gd name="T86" fmla="*/ 743 w 1101"/>
                <a:gd name="T87" fmla="*/ 566 h 721"/>
                <a:gd name="T88" fmla="*/ 743 w 1101"/>
                <a:gd name="T89" fmla="*/ 720 h 721"/>
                <a:gd name="T90" fmla="*/ 1100 w 1101"/>
                <a:gd name="T91" fmla="*/ 427 h 721"/>
                <a:gd name="T92" fmla="*/ 743 w 1101"/>
                <a:gd name="T93" fmla="*/ 132 h 721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1101"/>
                <a:gd name="T142" fmla="*/ 0 h 721"/>
                <a:gd name="T143" fmla="*/ 1101 w 1101"/>
                <a:gd name="T144" fmla="*/ 721 h 721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1101" h="721">
                  <a:moveTo>
                    <a:pt x="743" y="132"/>
                  </a:moveTo>
                  <a:lnTo>
                    <a:pt x="743" y="278"/>
                  </a:lnTo>
                  <a:lnTo>
                    <a:pt x="278" y="278"/>
                  </a:lnTo>
                  <a:lnTo>
                    <a:pt x="251" y="277"/>
                  </a:lnTo>
                  <a:lnTo>
                    <a:pt x="228" y="272"/>
                  </a:lnTo>
                  <a:lnTo>
                    <a:pt x="207" y="265"/>
                  </a:lnTo>
                  <a:lnTo>
                    <a:pt x="184" y="255"/>
                  </a:lnTo>
                  <a:lnTo>
                    <a:pt x="163" y="242"/>
                  </a:lnTo>
                  <a:lnTo>
                    <a:pt x="143" y="228"/>
                  </a:lnTo>
                  <a:lnTo>
                    <a:pt x="122" y="209"/>
                  </a:lnTo>
                  <a:lnTo>
                    <a:pt x="107" y="192"/>
                  </a:lnTo>
                  <a:lnTo>
                    <a:pt x="94" y="172"/>
                  </a:lnTo>
                  <a:lnTo>
                    <a:pt x="83" y="154"/>
                  </a:lnTo>
                  <a:lnTo>
                    <a:pt x="69" y="133"/>
                  </a:lnTo>
                  <a:lnTo>
                    <a:pt x="59" y="114"/>
                  </a:lnTo>
                  <a:lnTo>
                    <a:pt x="48" y="93"/>
                  </a:lnTo>
                  <a:lnTo>
                    <a:pt x="40" y="71"/>
                  </a:lnTo>
                  <a:lnTo>
                    <a:pt x="30" y="49"/>
                  </a:lnTo>
                  <a:lnTo>
                    <a:pt x="24" y="27"/>
                  </a:lnTo>
                  <a:lnTo>
                    <a:pt x="17" y="0"/>
                  </a:lnTo>
                  <a:lnTo>
                    <a:pt x="9" y="25"/>
                  </a:lnTo>
                  <a:lnTo>
                    <a:pt x="4" y="46"/>
                  </a:lnTo>
                  <a:lnTo>
                    <a:pt x="0" y="71"/>
                  </a:lnTo>
                  <a:lnTo>
                    <a:pt x="0" y="100"/>
                  </a:lnTo>
                  <a:lnTo>
                    <a:pt x="0" y="125"/>
                  </a:lnTo>
                  <a:lnTo>
                    <a:pt x="0" y="157"/>
                  </a:lnTo>
                  <a:lnTo>
                    <a:pt x="1" y="191"/>
                  </a:lnTo>
                  <a:lnTo>
                    <a:pt x="4" y="223"/>
                  </a:lnTo>
                  <a:lnTo>
                    <a:pt x="9" y="255"/>
                  </a:lnTo>
                  <a:lnTo>
                    <a:pt x="18" y="289"/>
                  </a:lnTo>
                  <a:lnTo>
                    <a:pt x="27" y="319"/>
                  </a:lnTo>
                  <a:lnTo>
                    <a:pt x="40" y="348"/>
                  </a:lnTo>
                  <a:lnTo>
                    <a:pt x="57" y="382"/>
                  </a:lnTo>
                  <a:lnTo>
                    <a:pt x="71" y="408"/>
                  </a:lnTo>
                  <a:lnTo>
                    <a:pt x="90" y="441"/>
                  </a:lnTo>
                  <a:lnTo>
                    <a:pt x="114" y="471"/>
                  </a:lnTo>
                  <a:lnTo>
                    <a:pt x="134" y="495"/>
                  </a:lnTo>
                  <a:lnTo>
                    <a:pt x="162" y="521"/>
                  </a:lnTo>
                  <a:lnTo>
                    <a:pt x="189" y="540"/>
                  </a:lnTo>
                  <a:lnTo>
                    <a:pt x="215" y="554"/>
                  </a:lnTo>
                  <a:lnTo>
                    <a:pt x="252" y="564"/>
                  </a:lnTo>
                  <a:lnTo>
                    <a:pt x="283" y="566"/>
                  </a:lnTo>
                  <a:lnTo>
                    <a:pt x="314" y="566"/>
                  </a:lnTo>
                  <a:lnTo>
                    <a:pt x="743" y="566"/>
                  </a:lnTo>
                  <a:lnTo>
                    <a:pt x="743" y="720"/>
                  </a:lnTo>
                  <a:lnTo>
                    <a:pt x="1100" y="427"/>
                  </a:lnTo>
                  <a:lnTo>
                    <a:pt x="743" y="132"/>
                  </a:lnTo>
                </a:path>
              </a:pathLst>
            </a:custGeom>
            <a:solidFill>
              <a:srgbClr val="FF0000"/>
            </a:solidFill>
            <a:ln w="12699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1275" name="Rectangle 8"/>
            <p:cNvSpPr>
              <a:spLocks noChangeArrowheads="1"/>
            </p:cNvSpPr>
            <p:nvPr/>
          </p:nvSpPr>
          <p:spPr bwMode="auto">
            <a:xfrm>
              <a:off x="1977" y="1809"/>
              <a:ext cx="2680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it-IT" altLang="en-US"/>
                <a:t>Regressione Lineare</a:t>
              </a:r>
            </a:p>
          </p:txBody>
        </p:sp>
      </p:grp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833438" y="4800600"/>
            <a:ext cx="6184900" cy="1144588"/>
            <a:chOff x="569" y="3024"/>
            <a:chExt cx="4221" cy="721"/>
          </a:xfrm>
        </p:grpSpPr>
        <p:sp>
          <p:nvSpPr>
            <p:cNvPr id="11272" name="Freeform 10"/>
            <p:cNvSpPr>
              <a:spLocks/>
            </p:cNvSpPr>
            <p:nvPr/>
          </p:nvSpPr>
          <p:spPr bwMode="auto">
            <a:xfrm>
              <a:off x="569" y="3024"/>
              <a:ext cx="1101" cy="721"/>
            </a:xfrm>
            <a:custGeom>
              <a:avLst/>
              <a:gdLst>
                <a:gd name="T0" fmla="*/ 743 w 1101"/>
                <a:gd name="T1" fmla="*/ 132 h 721"/>
                <a:gd name="T2" fmla="*/ 743 w 1101"/>
                <a:gd name="T3" fmla="*/ 278 h 721"/>
                <a:gd name="T4" fmla="*/ 278 w 1101"/>
                <a:gd name="T5" fmla="*/ 278 h 721"/>
                <a:gd name="T6" fmla="*/ 251 w 1101"/>
                <a:gd name="T7" fmla="*/ 277 h 721"/>
                <a:gd name="T8" fmla="*/ 228 w 1101"/>
                <a:gd name="T9" fmla="*/ 272 h 721"/>
                <a:gd name="T10" fmla="*/ 207 w 1101"/>
                <a:gd name="T11" fmla="*/ 265 h 721"/>
                <a:gd name="T12" fmla="*/ 184 w 1101"/>
                <a:gd name="T13" fmla="*/ 255 h 721"/>
                <a:gd name="T14" fmla="*/ 163 w 1101"/>
                <a:gd name="T15" fmla="*/ 242 h 721"/>
                <a:gd name="T16" fmla="*/ 143 w 1101"/>
                <a:gd name="T17" fmla="*/ 228 h 721"/>
                <a:gd name="T18" fmla="*/ 122 w 1101"/>
                <a:gd name="T19" fmla="*/ 209 h 721"/>
                <a:gd name="T20" fmla="*/ 107 w 1101"/>
                <a:gd name="T21" fmla="*/ 192 h 721"/>
                <a:gd name="T22" fmla="*/ 94 w 1101"/>
                <a:gd name="T23" fmla="*/ 172 h 721"/>
                <a:gd name="T24" fmla="*/ 83 w 1101"/>
                <a:gd name="T25" fmla="*/ 154 h 721"/>
                <a:gd name="T26" fmla="*/ 69 w 1101"/>
                <a:gd name="T27" fmla="*/ 133 h 721"/>
                <a:gd name="T28" fmla="*/ 59 w 1101"/>
                <a:gd name="T29" fmla="*/ 114 h 721"/>
                <a:gd name="T30" fmla="*/ 48 w 1101"/>
                <a:gd name="T31" fmla="*/ 93 h 721"/>
                <a:gd name="T32" fmla="*/ 40 w 1101"/>
                <a:gd name="T33" fmla="*/ 71 h 721"/>
                <a:gd name="T34" fmla="*/ 30 w 1101"/>
                <a:gd name="T35" fmla="*/ 49 h 721"/>
                <a:gd name="T36" fmla="*/ 24 w 1101"/>
                <a:gd name="T37" fmla="*/ 27 h 721"/>
                <a:gd name="T38" fmla="*/ 17 w 1101"/>
                <a:gd name="T39" fmla="*/ 0 h 721"/>
                <a:gd name="T40" fmla="*/ 9 w 1101"/>
                <a:gd name="T41" fmla="*/ 25 h 721"/>
                <a:gd name="T42" fmla="*/ 4 w 1101"/>
                <a:gd name="T43" fmla="*/ 46 h 721"/>
                <a:gd name="T44" fmla="*/ 0 w 1101"/>
                <a:gd name="T45" fmla="*/ 71 h 721"/>
                <a:gd name="T46" fmla="*/ 0 w 1101"/>
                <a:gd name="T47" fmla="*/ 100 h 721"/>
                <a:gd name="T48" fmla="*/ 0 w 1101"/>
                <a:gd name="T49" fmla="*/ 125 h 721"/>
                <a:gd name="T50" fmla="*/ 0 w 1101"/>
                <a:gd name="T51" fmla="*/ 157 h 721"/>
                <a:gd name="T52" fmla="*/ 1 w 1101"/>
                <a:gd name="T53" fmla="*/ 191 h 721"/>
                <a:gd name="T54" fmla="*/ 4 w 1101"/>
                <a:gd name="T55" fmla="*/ 223 h 721"/>
                <a:gd name="T56" fmla="*/ 9 w 1101"/>
                <a:gd name="T57" fmla="*/ 255 h 721"/>
                <a:gd name="T58" fmla="*/ 18 w 1101"/>
                <a:gd name="T59" fmla="*/ 289 h 721"/>
                <a:gd name="T60" fmla="*/ 27 w 1101"/>
                <a:gd name="T61" fmla="*/ 319 h 721"/>
                <a:gd name="T62" fmla="*/ 40 w 1101"/>
                <a:gd name="T63" fmla="*/ 348 h 721"/>
                <a:gd name="T64" fmla="*/ 57 w 1101"/>
                <a:gd name="T65" fmla="*/ 382 h 721"/>
                <a:gd name="T66" fmla="*/ 71 w 1101"/>
                <a:gd name="T67" fmla="*/ 408 h 721"/>
                <a:gd name="T68" fmla="*/ 90 w 1101"/>
                <a:gd name="T69" fmla="*/ 441 h 721"/>
                <a:gd name="T70" fmla="*/ 114 w 1101"/>
                <a:gd name="T71" fmla="*/ 471 h 721"/>
                <a:gd name="T72" fmla="*/ 134 w 1101"/>
                <a:gd name="T73" fmla="*/ 495 h 721"/>
                <a:gd name="T74" fmla="*/ 162 w 1101"/>
                <a:gd name="T75" fmla="*/ 521 h 721"/>
                <a:gd name="T76" fmla="*/ 189 w 1101"/>
                <a:gd name="T77" fmla="*/ 540 h 721"/>
                <a:gd name="T78" fmla="*/ 215 w 1101"/>
                <a:gd name="T79" fmla="*/ 554 h 721"/>
                <a:gd name="T80" fmla="*/ 252 w 1101"/>
                <a:gd name="T81" fmla="*/ 564 h 721"/>
                <a:gd name="T82" fmla="*/ 283 w 1101"/>
                <a:gd name="T83" fmla="*/ 566 h 721"/>
                <a:gd name="T84" fmla="*/ 314 w 1101"/>
                <a:gd name="T85" fmla="*/ 566 h 721"/>
                <a:gd name="T86" fmla="*/ 743 w 1101"/>
                <a:gd name="T87" fmla="*/ 566 h 721"/>
                <a:gd name="T88" fmla="*/ 743 w 1101"/>
                <a:gd name="T89" fmla="*/ 720 h 721"/>
                <a:gd name="T90" fmla="*/ 1100 w 1101"/>
                <a:gd name="T91" fmla="*/ 427 h 721"/>
                <a:gd name="T92" fmla="*/ 743 w 1101"/>
                <a:gd name="T93" fmla="*/ 132 h 721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1101"/>
                <a:gd name="T142" fmla="*/ 0 h 721"/>
                <a:gd name="T143" fmla="*/ 1101 w 1101"/>
                <a:gd name="T144" fmla="*/ 721 h 721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1101" h="721">
                  <a:moveTo>
                    <a:pt x="743" y="132"/>
                  </a:moveTo>
                  <a:lnTo>
                    <a:pt x="743" y="278"/>
                  </a:lnTo>
                  <a:lnTo>
                    <a:pt x="278" y="278"/>
                  </a:lnTo>
                  <a:lnTo>
                    <a:pt x="251" y="277"/>
                  </a:lnTo>
                  <a:lnTo>
                    <a:pt x="228" y="272"/>
                  </a:lnTo>
                  <a:lnTo>
                    <a:pt x="207" y="265"/>
                  </a:lnTo>
                  <a:lnTo>
                    <a:pt x="184" y="255"/>
                  </a:lnTo>
                  <a:lnTo>
                    <a:pt x="163" y="242"/>
                  </a:lnTo>
                  <a:lnTo>
                    <a:pt x="143" y="228"/>
                  </a:lnTo>
                  <a:lnTo>
                    <a:pt x="122" y="209"/>
                  </a:lnTo>
                  <a:lnTo>
                    <a:pt x="107" y="192"/>
                  </a:lnTo>
                  <a:lnTo>
                    <a:pt x="94" y="172"/>
                  </a:lnTo>
                  <a:lnTo>
                    <a:pt x="83" y="154"/>
                  </a:lnTo>
                  <a:lnTo>
                    <a:pt x="69" y="133"/>
                  </a:lnTo>
                  <a:lnTo>
                    <a:pt x="59" y="114"/>
                  </a:lnTo>
                  <a:lnTo>
                    <a:pt x="48" y="93"/>
                  </a:lnTo>
                  <a:lnTo>
                    <a:pt x="40" y="71"/>
                  </a:lnTo>
                  <a:lnTo>
                    <a:pt x="30" y="49"/>
                  </a:lnTo>
                  <a:lnTo>
                    <a:pt x="24" y="27"/>
                  </a:lnTo>
                  <a:lnTo>
                    <a:pt x="17" y="0"/>
                  </a:lnTo>
                  <a:lnTo>
                    <a:pt x="9" y="25"/>
                  </a:lnTo>
                  <a:lnTo>
                    <a:pt x="4" y="46"/>
                  </a:lnTo>
                  <a:lnTo>
                    <a:pt x="0" y="71"/>
                  </a:lnTo>
                  <a:lnTo>
                    <a:pt x="0" y="100"/>
                  </a:lnTo>
                  <a:lnTo>
                    <a:pt x="0" y="125"/>
                  </a:lnTo>
                  <a:lnTo>
                    <a:pt x="0" y="157"/>
                  </a:lnTo>
                  <a:lnTo>
                    <a:pt x="1" y="191"/>
                  </a:lnTo>
                  <a:lnTo>
                    <a:pt x="4" y="223"/>
                  </a:lnTo>
                  <a:lnTo>
                    <a:pt x="9" y="255"/>
                  </a:lnTo>
                  <a:lnTo>
                    <a:pt x="18" y="289"/>
                  </a:lnTo>
                  <a:lnTo>
                    <a:pt x="27" y="319"/>
                  </a:lnTo>
                  <a:lnTo>
                    <a:pt x="40" y="348"/>
                  </a:lnTo>
                  <a:lnTo>
                    <a:pt x="57" y="382"/>
                  </a:lnTo>
                  <a:lnTo>
                    <a:pt x="71" y="408"/>
                  </a:lnTo>
                  <a:lnTo>
                    <a:pt x="90" y="441"/>
                  </a:lnTo>
                  <a:lnTo>
                    <a:pt x="114" y="471"/>
                  </a:lnTo>
                  <a:lnTo>
                    <a:pt x="134" y="495"/>
                  </a:lnTo>
                  <a:lnTo>
                    <a:pt x="162" y="521"/>
                  </a:lnTo>
                  <a:lnTo>
                    <a:pt x="189" y="540"/>
                  </a:lnTo>
                  <a:lnTo>
                    <a:pt x="215" y="554"/>
                  </a:lnTo>
                  <a:lnTo>
                    <a:pt x="252" y="564"/>
                  </a:lnTo>
                  <a:lnTo>
                    <a:pt x="283" y="566"/>
                  </a:lnTo>
                  <a:lnTo>
                    <a:pt x="314" y="566"/>
                  </a:lnTo>
                  <a:lnTo>
                    <a:pt x="743" y="566"/>
                  </a:lnTo>
                  <a:lnTo>
                    <a:pt x="743" y="720"/>
                  </a:lnTo>
                  <a:lnTo>
                    <a:pt x="1100" y="427"/>
                  </a:lnTo>
                  <a:lnTo>
                    <a:pt x="743" y="132"/>
                  </a:lnTo>
                </a:path>
              </a:pathLst>
            </a:custGeom>
            <a:solidFill>
              <a:srgbClr val="FF0000"/>
            </a:solidFill>
            <a:ln w="12699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1273" name="Rectangle 11"/>
            <p:cNvSpPr>
              <a:spLocks noChangeArrowheads="1"/>
            </p:cNvSpPr>
            <p:nvPr/>
          </p:nvSpPr>
          <p:spPr bwMode="auto">
            <a:xfrm>
              <a:off x="1939" y="3201"/>
              <a:ext cx="2851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it-IT" altLang="en-US"/>
                <a:t>Regressione Logistica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997773474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67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867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867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67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867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867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6788" grpId="0" build="p" autoUpdateAnimBg="0"/>
      <p:bldP spid="886789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4"/>
          <p:cNvSpPr txBox="1">
            <a:spLocks noChangeArrowheads="1"/>
          </p:cNvSpPr>
          <p:nvPr/>
        </p:nvSpPr>
        <p:spPr bwMode="auto">
          <a:xfrm>
            <a:off x="179388" y="44450"/>
            <a:ext cx="8812212" cy="6960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it-IT" altLang="en-US" sz="3600" dirty="0">
                <a:solidFill>
                  <a:srgbClr val="FF0000"/>
                </a:solidFill>
              </a:rPr>
              <a:t>Il modello di </a:t>
            </a:r>
            <a:r>
              <a:rPr lang="it-IT" altLang="en-US" sz="3600" dirty="0" smtClean="0">
                <a:solidFill>
                  <a:srgbClr val="FF0000"/>
                </a:solidFill>
              </a:rPr>
              <a:t>regressione - Obiettivi</a:t>
            </a:r>
            <a:endParaRPr lang="en-GB" altLang="en-US" sz="3600" dirty="0">
              <a:solidFill>
                <a:srgbClr val="FF0000"/>
              </a:solidFill>
            </a:endParaRPr>
          </a:p>
        </p:txBody>
      </p:sp>
      <p:sp>
        <p:nvSpPr>
          <p:cNvPr id="17411" name="Text Box 6"/>
          <p:cNvSpPr txBox="1">
            <a:spLocks noChangeArrowheads="1"/>
          </p:cNvSpPr>
          <p:nvPr/>
        </p:nvSpPr>
        <p:spPr bwMode="auto">
          <a:xfrm>
            <a:off x="533400" y="1524000"/>
            <a:ext cx="8153400" cy="341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it-IT" altLang="en-US" sz="2400" dirty="0">
                <a:cs typeface="Times New Roman" pitchFamily="18" charset="0"/>
              </a:rPr>
              <a:t> </a:t>
            </a:r>
            <a:r>
              <a:rPr lang="it-IT" altLang="en-US" sz="2400" dirty="0">
                <a:solidFill>
                  <a:srgbClr val="FF0000"/>
                </a:solidFill>
                <a:cs typeface="Times New Roman" pitchFamily="18" charset="0"/>
              </a:rPr>
              <a:t>Esplicativo</a:t>
            </a:r>
            <a:r>
              <a:rPr lang="it-IT" altLang="en-US" sz="2400" dirty="0">
                <a:cs typeface="Times New Roman" pitchFamily="18" charset="0"/>
              </a:rPr>
              <a:t> - Stimare l’influenza dei </a:t>
            </a:r>
            <a:r>
              <a:rPr lang="it-IT" altLang="en-US" sz="2400" dirty="0" err="1">
                <a:cs typeface="Times New Roman" pitchFamily="18" charset="0"/>
              </a:rPr>
              <a:t>regressori</a:t>
            </a:r>
            <a:r>
              <a:rPr lang="it-IT" altLang="en-US" sz="2400" dirty="0">
                <a:cs typeface="Times New Roman" pitchFamily="18" charset="0"/>
              </a:rPr>
              <a:t> sulla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en-US" sz="2400" dirty="0">
                <a:cs typeface="Times New Roman" pitchFamily="18" charset="0"/>
              </a:rPr>
              <a:t>  variabile target.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it-IT" altLang="en-US" sz="2400" dirty="0">
              <a:cs typeface="Times New Roman" pitchFamily="18" charset="0"/>
            </a:endParaRPr>
          </a:p>
          <a:p>
            <a:pPr eaLnBrk="1" hangingPunct="1">
              <a:spcBef>
                <a:spcPct val="0"/>
              </a:spcBef>
            </a:pPr>
            <a:r>
              <a:rPr lang="it-IT" altLang="en-US" sz="2400" dirty="0">
                <a:cs typeface="Times New Roman" pitchFamily="18" charset="0"/>
              </a:rPr>
              <a:t> </a:t>
            </a:r>
            <a:r>
              <a:rPr lang="it-IT" altLang="en-US" sz="2400" dirty="0">
                <a:solidFill>
                  <a:srgbClr val="FF0000"/>
                </a:solidFill>
                <a:cs typeface="Times New Roman" pitchFamily="18" charset="0"/>
              </a:rPr>
              <a:t>Predittivo</a:t>
            </a:r>
            <a:r>
              <a:rPr lang="it-IT" altLang="en-US" sz="2400" dirty="0">
                <a:cs typeface="Times New Roman" pitchFamily="18" charset="0"/>
              </a:rPr>
              <a:t> - Stimare il valore non osservato della variabile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en-US" sz="2400" dirty="0">
                <a:cs typeface="Times New Roman" pitchFamily="18" charset="0"/>
              </a:rPr>
              <a:t>  target in corrispondenza di valori osservati dei </a:t>
            </a:r>
            <a:r>
              <a:rPr lang="it-IT" altLang="en-US" sz="2400" dirty="0" err="1">
                <a:cs typeface="Times New Roman" pitchFamily="18" charset="0"/>
              </a:rPr>
              <a:t>regressori</a:t>
            </a:r>
            <a:r>
              <a:rPr lang="it-IT" altLang="en-US" sz="2400" dirty="0">
                <a:cs typeface="Times New Roman" pitchFamily="18" charset="0"/>
              </a:rPr>
              <a:t>.</a:t>
            </a:r>
          </a:p>
          <a:p>
            <a:pPr eaLnBrk="1" hangingPunct="1">
              <a:spcBef>
                <a:spcPct val="0"/>
              </a:spcBef>
            </a:pPr>
            <a:endParaRPr lang="it-IT" altLang="en-US" sz="2400" dirty="0">
              <a:cs typeface="Times New Roman" pitchFamily="18" charset="0"/>
            </a:endParaRPr>
          </a:p>
          <a:p>
            <a:pPr eaLnBrk="1" hangingPunct="1">
              <a:spcBef>
                <a:spcPct val="0"/>
              </a:spcBef>
            </a:pPr>
            <a:r>
              <a:rPr lang="it-IT" altLang="en-US" sz="2400" dirty="0">
                <a:cs typeface="Times New Roman" pitchFamily="18" charset="0"/>
              </a:rPr>
              <a:t> </a:t>
            </a:r>
            <a:r>
              <a:rPr lang="it-IT" altLang="en-US" sz="2400" dirty="0">
                <a:solidFill>
                  <a:srgbClr val="FF0000"/>
                </a:solidFill>
                <a:cs typeface="Times New Roman" pitchFamily="18" charset="0"/>
              </a:rPr>
              <a:t>Comparativo</a:t>
            </a:r>
            <a:r>
              <a:rPr lang="it-IT" altLang="en-US" sz="2400" dirty="0">
                <a:cs typeface="Times New Roman" pitchFamily="18" charset="0"/>
              </a:rPr>
              <a:t> - Confrontare la capacità di più </a:t>
            </a:r>
            <a:r>
              <a:rPr lang="it-IT" altLang="en-US" sz="2400" dirty="0" err="1">
                <a:cs typeface="Times New Roman" pitchFamily="18" charset="0"/>
              </a:rPr>
              <a:t>regressori</a:t>
            </a:r>
            <a:r>
              <a:rPr lang="it-IT" altLang="en-US" sz="2400" dirty="0">
                <a:cs typeface="Times New Roman" pitchFamily="18" charset="0"/>
              </a:rPr>
              <a:t>, o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en-US" sz="2400" dirty="0">
                <a:cs typeface="Times New Roman" pitchFamily="18" charset="0"/>
              </a:rPr>
              <a:t>  di più set di </a:t>
            </a:r>
            <a:r>
              <a:rPr lang="it-IT" altLang="en-US" sz="2400" dirty="0" err="1">
                <a:cs typeface="Times New Roman" pitchFamily="18" charset="0"/>
              </a:rPr>
              <a:t>regressori</a:t>
            </a:r>
            <a:r>
              <a:rPr lang="it-IT" altLang="en-US" sz="2400" dirty="0">
                <a:cs typeface="Times New Roman" pitchFamily="18" charset="0"/>
              </a:rPr>
              <a:t>, di influenzare il target (= confronto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en-US" sz="2400" dirty="0">
                <a:cs typeface="Times New Roman" pitchFamily="18" charset="0"/>
              </a:rPr>
              <a:t>  tra modelli di regressione </a:t>
            </a:r>
            <a:r>
              <a:rPr lang="it-IT" altLang="en-US" sz="2400" dirty="0" smtClean="0">
                <a:cs typeface="Times New Roman" pitchFamily="18" charset="0"/>
              </a:rPr>
              <a:t>diversi</a:t>
            </a:r>
            <a:r>
              <a:rPr lang="it-IT" altLang="en-US" sz="2400" dirty="0">
                <a:cs typeface="Times New Roman" pitchFamily="18" charset="0"/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284754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Text Box 8"/>
          <p:cNvSpPr txBox="1">
            <a:spLocks noChangeArrowheads="1"/>
          </p:cNvSpPr>
          <p:nvPr/>
        </p:nvSpPr>
        <p:spPr bwMode="auto">
          <a:xfrm>
            <a:off x="303213" y="838200"/>
            <a:ext cx="8510661" cy="4824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457200" indent="-457200"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1200"/>
              </a:spcBef>
              <a:buClr>
                <a:srgbClr val="003399"/>
              </a:buClr>
              <a:buFont typeface="Arial" charset="0"/>
              <a:buAutoNum type="arabicPeriod"/>
            </a:pPr>
            <a:r>
              <a:rPr lang="it-IT" sz="2200" b="0" dirty="0" smtClean="0"/>
              <a:t>Individuazione variabili dipendente e </a:t>
            </a:r>
            <a:r>
              <a:rPr lang="it-IT" sz="2200" b="0" dirty="0" err="1" smtClean="0"/>
              <a:t>regressori</a:t>
            </a:r>
            <a:endParaRPr lang="it-IT" sz="2200" b="0" dirty="0" smtClean="0"/>
          </a:p>
          <a:p>
            <a:pPr eaLnBrk="1" hangingPunct="1">
              <a:spcBef>
                <a:spcPts val="1200"/>
              </a:spcBef>
              <a:buClr>
                <a:srgbClr val="003399"/>
              </a:buClr>
              <a:buFont typeface="Arial" charset="0"/>
              <a:buAutoNum type="arabicPeriod"/>
            </a:pPr>
            <a:r>
              <a:rPr lang="it-IT" sz="2200" b="0" dirty="0" smtClean="0"/>
              <a:t>Trasformazione di eventuali variabili qualitative in </a:t>
            </a:r>
            <a:r>
              <a:rPr lang="it-IT" sz="2200" b="0" dirty="0" err="1" smtClean="0"/>
              <a:t>dummy</a:t>
            </a:r>
            <a:endParaRPr lang="it-IT" sz="2200" b="0" dirty="0"/>
          </a:p>
          <a:p>
            <a:pPr eaLnBrk="1" hangingPunct="1">
              <a:spcBef>
                <a:spcPts val="1200"/>
              </a:spcBef>
              <a:buClr>
                <a:srgbClr val="003399"/>
              </a:buClr>
              <a:buFont typeface="Arial" charset="0"/>
              <a:buAutoNum type="arabicPeriod"/>
            </a:pPr>
            <a:r>
              <a:rPr lang="it-IT" sz="2400" b="0" dirty="0" smtClean="0">
                <a:sym typeface="Symbol" pitchFamily="18" charset="2"/>
              </a:rPr>
              <a:t>Stimare </a:t>
            </a:r>
            <a:r>
              <a:rPr lang="it-IT" sz="2400" b="0" dirty="0">
                <a:sym typeface="Symbol" pitchFamily="18" charset="2"/>
              </a:rPr>
              <a:t>un modello di regressione lineare utilizzando la procedura automatica di selezione delle variabili (</a:t>
            </a:r>
            <a:r>
              <a:rPr lang="it-IT" sz="2400" b="0" dirty="0" err="1" smtClean="0">
                <a:sym typeface="Symbol" pitchFamily="18" charset="2"/>
              </a:rPr>
              <a:t>stepwise</a:t>
            </a:r>
            <a:r>
              <a:rPr lang="it-IT" sz="2400" b="0" dirty="0" smtClean="0">
                <a:sym typeface="Symbol" pitchFamily="18" charset="2"/>
              </a:rPr>
              <a:t>)</a:t>
            </a:r>
          </a:p>
          <a:p>
            <a:pPr eaLnBrk="1" hangingPunct="1">
              <a:spcBef>
                <a:spcPts val="1200"/>
              </a:spcBef>
              <a:buClr>
                <a:srgbClr val="003399"/>
              </a:buClr>
              <a:buFont typeface="Arial" charset="0"/>
              <a:buAutoNum type="arabicPeriod"/>
            </a:pPr>
            <a:r>
              <a:rPr lang="en-AU" sz="2400" b="0" dirty="0" err="1" smtClean="0">
                <a:sym typeface="Symbol" pitchFamily="18" charset="2"/>
              </a:rPr>
              <a:t>Controllare</a:t>
            </a:r>
            <a:r>
              <a:rPr lang="en-AU" sz="2400" b="0" dirty="0" smtClean="0">
                <a:sym typeface="Symbol" pitchFamily="18" charset="2"/>
              </a:rPr>
              <a:t> </a:t>
            </a:r>
            <a:r>
              <a:rPr lang="en-AU" sz="2400" b="0" dirty="0">
                <a:sym typeface="Symbol" pitchFamily="18" charset="2"/>
              </a:rPr>
              <a:t>la </a:t>
            </a:r>
            <a:r>
              <a:rPr lang="en-AU" sz="2400" b="0" dirty="0" err="1">
                <a:sym typeface="Symbol" pitchFamily="18" charset="2"/>
              </a:rPr>
              <a:t>bontà</a:t>
            </a:r>
            <a:r>
              <a:rPr lang="en-AU" sz="2400" b="0" dirty="0">
                <a:sym typeface="Symbol" pitchFamily="18" charset="2"/>
              </a:rPr>
              <a:t> del </a:t>
            </a:r>
            <a:r>
              <a:rPr lang="en-AU" sz="2400" b="0" dirty="0" err="1">
                <a:sym typeface="Symbol" pitchFamily="18" charset="2"/>
              </a:rPr>
              <a:t>modello</a:t>
            </a:r>
            <a:r>
              <a:rPr lang="en-AU" sz="2400" b="0" dirty="0">
                <a:sym typeface="Symbol" pitchFamily="18" charset="2"/>
              </a:rPr>
              <a:t> (R-square, Test </a:t>
            </a:r>
            <a:r>
              <a:rPr lang="en-AU" sz="2400" b="0" dirty="0" smtClean="0">
                <a:sym typeface="Symbol" pitchFamily="18" charset="2"/>
              </a:rPr>
              <a:t>F)</a:t>
            </a:r>
          </a:p>
          <a:p>
            <a:pPr eaLnBrk="1" hangingPunct="1">
              <a:spcBef>
                <a:spcPts val="1200"/>
              </a:spcBef>
              <a:buClr>
                <a:srgbClr val="003399"/>
              </a:buClr>
              <a:buFont typeface="Arial" charset="0"/>
              <a:buAutoNum type="arabicPeriod"/>
            </a:pPr>
            <a:r>
              <a:rPr lang="en-AU" sz="2400" b="0" dirty="0" err="1" smtClean="0">
                <a:sym typeface="Symbol" pitchFamily="18" charset="2"/>
              </a:rPr>
              <a:t>Controllare</a:t>
            </a:r>
            <a:r>
              <a:rPr lang="en-AU" sz="2400" b="0" dirty="0" smtClean="0">
                <a:sym typeface="Symbol" pitchFamily="18" charset="2"/>
              </a:rPr>
              <a:t> </a:t>
            </a:r>
            <a:r>
              <a:rPr lang="en-AU" sz="2400" b="0" dirty="0">
                <a:sym typeface="Symbol" pitchFamily="18" charset="2"/>
              </a:rPr>
              <a:t>la </a:t>
            </a:r>
            <a:r>
              <a:rPr lang="en-AU" sz="2400" b="0" dirty="0" err="1">
                <a:sym typeface="Symbol" pitchFamily="18" charset="2"/>
              </a:rPr>
              <a:t>significatività</a:t>
            </a:r>
            <a:r>
              <a:rPr lang="en-AU" sz="2400" b="0" dirty="0">
                <a:sym typeface="Symbol" pitchFamily="18" charset="2"/>
              </a:rPr>
              <a:t> </a:t>
            </a:r>
            <a:r>
              <a:rPr lang="en-AU" sz="2400" b="0" dirty="0" err="1">
                <a:sym typeface="Symbol" pitchFamily="18" charset="2"/>
              </a:rPr>
              <a:t>dei</a:t>
            </a:r>
            <a:r>
              <a:rPr lang="en-AU" sz="2400" b="0" dirty="0">
                <a:sym typeface="Symbol" pitchFamily="18" charset="2"/>
              </a:rPr>
              <a:t> </a:t>
            </a:r>
            <a:r>
              <a:rPr lang="en-AU" sz="2400" b="0" dirty="0" err="1">
                <a:sym typeface="Symbol" pitchFamily="18" charset="2"/>
              </a:rPr>
              <a:t>singoli</a:t>
            </a:r>
            <a:r>
              <a:rPr lang="en-AU" sz="2400" b="0" dirty="0">
                <a:sym typeface="Symbol" pitchFamily="18" charset="2"/>
              </a:rPr>
              <a:t> </a:t>
            </a:r>
            <a:r>
              <a:rPr lang="en-AU" sz="2400" b="0" dirty="0" err="1">
                <a:sym typeface="Symbol" pitchFamily="18" charset="2"/>
              </a:rPr>
              <a:t>coefficienti</a:t>
            </a:r>
            <a:r>
              <a:rPr lang="en-AU" sz="2400" b="0" dirty="0">
                <a:sym typeface="Symbol" pitchFamily="18" charset="2"/>
              </a:rPr>
              <a:t> (Test t</a:t>
            </a:r>
            <a:r>
              <a:rPr lang="en-AU" sz="2400" b="0" dirty="0" smtClean="0">
                <a:sym typeface="Symbol" pitchFamily="18" charset="2"/>
              </a:rPr>
              <a:t>)</a:t>
            </a:r>
          </a:p>
          <a:p>
            <a:pPr eaLnBrk="1" hangingPunct="1">
              <a:spcBef>
                <a:spcPts val="1200"/>
              </a:spcBef>
              <a:buClr>
                <a:srgbClr val="003399"/>
              </a:buClr>
              <a:buFont typeface="Arial" charset="0"/>
              <a:buAutoNum type="arabicPeriod"/>
            </a:pPr>
            <a:r>
              <a:rPr lang="en-AU" sz="2400" b="0" dirty="0" err="1">
                <a:sym typeface="Symbol" pitchFamily="18" charset="2"/>
              </a:rPr>
              <a:t>Analisi</a:t>
            </a:r>
            <a:r>
              <a:rPr lang="en-AU" sz="2400" b="0" dirty="0">
                <a:sym typeface="Symbol" pitchFamily="18" charset="2"/>
              </a:rPr>
              <a:t> di </a:t>
            </a:r>
            <a:r>
              <a:rPr lang="en-AU" sz="2400" b="0" dirty="0" smtClean="0">
                <a:sym typeface="Symbol" pitchFamily="18" charset="2"/>
              </a:rPr>
              <a:t>influenza con </a:t>
            </a:r>
            <a:r>
              <a:rPr lang="en-AU" sz="2400" b="0" dirty="0" err="1" smtClean="0">
                <a:sym typeface="Symbol" pitchFamily="18" charset="2"/>
              </a:rPr>
              <a:t>i</a:t>
            </a:r>
            <a:r>
              <a:rPr lang="en-AU" sz="2400" b="0" dirty="0" smtClean="0">
                <a:sym typeface="Symbol" pitchFamily="18" charset="2"/>
              </a:rPr>
              <a:t> soli </a:t>
            </a:r>
            <a:r>
              <a:rPr lang="en-AU" sz="2400" b="0" dirty="0" err="1" smtClean="0">
                <a:sym typeface="Symbol" pitchFamily="18" charset="2"/>
              </a:rPr>
              <a:t>regressori</a:t>
            </a:r>
            <a:r>
              <a:rPr lang="en-AU" sz="2400" b="0" dirty="0" smtClean="0">
                <a:sym typeface="Symbol" pitchFamily="18" charset="2"/>
              </a:rPr>
              <a:t> </a:t>
            </a:r>
            <a:r>
              <a:rPr lang="en-AU" sz="2400" b="0" dirty="0" err="1" smtClean="0">
                <a:sym typeface="Symbol" pitchFamily="18" charset="2"/>
              </a:rPr>
              <a:t>scelti</a:t>
            </a:r>
            <a:r>
              <a:rPr lang="en-AU" sz="2400" b="0" dirty="0" smtClean="0">
                <a:sym typeface="Symbol" pitchFamily="18" charset="2"/>
              </a:rPr>
              <a:t> </a:t>
            </a:r>
            <a:r>
              <a:rPr lang="en-AU" sz="2400" b="0" dirty="0" err="1" smtClean="0">
                <a:sym typeface="Symbol" pitchFamily="18" charset="2"/>
              </a:rPr>
              <a:t>nella</a:t>
            </a:r>
            <a:r>
              <a:rPr lang="en-AU" sz="2400" b="0" dirty="0" smtClean="0">
                <a:sym typeface="Symbol" pitchFamily="18" charset="2"/>
              </a:rPr>
              <a:t> stepwise. </a:t>
            </a:r>
          </a:p>
          <a:p>
            <a:pPr marL="800100" lvl="1" indent="-342900" eaLnBrk="1" hangingPunct="1">
              <a:spcBef>
                <a:spcPts val="1200"/>
              </a:spcBef>
              <a:buClr>
                <a:srgbClr val="003399"/>
              </a:buClr>
              <a:buFont typeface="Wingdings" pitchFamily="2" charset="2"/>
              <a:buChar char="ü"/>
            </a:pPr>
            <a:r>
              <a:rPr lang="en-AU" sz="2400" b="0" dirty="0" smtClean="0">
                <a:sym typeface="Symbol" pitchFamily="18" charset="2"/>
              </a:rPr>
              <a:t>Se </a:t>
            </a:r>
            <a:r>
              <a:rPr lang="en-AU" sz="2400" b="0" dirty="0" err="1" smtClean="0">
                <a:sym typeface="Symbol" pitchFamily="18" charset="2"/>
              </a:rPr>
              <a:t>si</a:t>
            </a:r>
            <a:r>
              <a:rPr lang="en-AU" sz="2400" b="0" dirty="0" smtClean="0">
                <a:sym typeface="Symbol" pitchFamily="18" charset="2"/>
              </a:rPr>
              <a:t> è in </a:t>
            </a:r>
            <a:r>
              <a:rPr lang="en-AU" sz="2400" b="0" dirty="0" err="1" smtClean="0">
                <a:sym typeface="Symbol" pitchFamily="18" charset="2"/>
              </a:rPr>
              <a:t>presenza</a:t>
            </a:r>
            <a:r>
              <a:rPr lang="en-AU" sz="2400" b="0" dirty="0" smtClean="0">
                <a:sym typeface="Symbol" pitchFamily="18" charset="2"/>
              </a:rPr>
              <a:t> di </a:t>
            </a:r>
            <a:r>
              <a:rPr lang="en-AU" sz="2400" b="0" dirty="0" err="1" smtClean="0">
                <a:sym typeface="Symbol" pitchFamily="18" charset="2"/>
              </a:rPr>
              <a:t>osservazioni</a:t>
            </a:r>
            <a:r>
              <a:rPr lang="en-AU" sz="2400" b="0" dirty="0" smtClean="0">
                <a:sym typeface="Symbol" pitchFamily="18" charset="2"/>
              </a:rPr>
              <a:t> </a:t>
            </a:r>
            <a:r>
              <a:rPr lang="en-AU" sz="2400" b="0" dirty="0" err="1" smtClean="0">
                <a:sym typeface="Symbol" pitchFamily="18" charset="2"/>
              </a:rPr>
              <a:t>influenti</a:t>
            </a:r>
            <a:r>
              <a:rPr lang="en-AU" sz="2400" b="0" dirty="0" smtClean="0">
                <a:sym typeface="Symbol" pitchFamily="18" charset="2"/>
              </a:rPr>
              <a:t>: </a:t>
            </a:r>
            <a:r>
              <a:rPr lang="en-AU" sz="2400" b="0" dirty="0" err="1" smtClean="0">
                <a:sym typeface="Symbol" pitchFamily="18" charset="2"/>
              </a:rPr>
              <a:t>eliminarle</a:t>
            </a:r>
            <a:r>
              <a:rPr lang="en-AU" sz="2400" b="0" dirty="0" smtClean="0">
                <a:sym typeface="Symbol" pitchFamily="18" charset="2"/>
              </a:rPr>
              <a:t> e </a:t>
            </a:r>
            <a:r>
              <a:rPr lang="en-AU" sz="2400" b="0" dirty="0" err="1" smtClean="0">
                <a:sym typeface="Symbol" pitchFamily="18" charset="2"/>
              </a:rPr>
              <a:t>ripetere</a:t>
            </a:r>
            <a:r>
              <a:rPr lang="en-AU" sz="2400" b="0" dirty="0" smtClean="0">
                <a:sym typeface="Symbol" pitchFamily="18" charset="2"/>
              </a:rPr>
              <a:t> </a:t>
            </a:r>
            <a:r>
              <a:rPr lang="en-AU" sz="2400" b="0" dirty="0" err="1" smtClean="0">
                <a:sym typeface="Symbol" pitchFamily="18" charset="2"/>
              </a:rPr>
              <a:t>i</a:t>
            </a:r>
            <a:r>
              <a:rPr lang="en-AU" sz="2400" b="0" dirty="0" smtClean="0">
                <a:sym typeface="Symbol" pitchFamily="18" charset="2"/>
              </a:rPr>
              <a:t> </a:t>
            </a:r>
            <a:r>
              <a:rPr lang="en-AU" sz="2400" b="0" dirty="0" err="1" smtClean="0">
                <a:sym typeface="Symbol" pitchFamily="18" charset="2"/>
              </a:rPr>
              <a:t>punti</a:t>
            </a:r>
            <a:r>
              <a:rPr lang="en-AU" sz="2400" b="0" dirty="0" smtClean="0">
                <a:sym typeface="Symbol" pitchFamily="18" charset="2"/>
              </a:rPr>
              <a:t> 3, 4, 5</a:t>
            </a:r>
          </a:p>
          <a:p>
            <a:pPr marL="800100" lvl="1" indent="-342900" eaLnBrk="1" hangingPunct="1">
              <a:spcBef>
                <a:spcPts val="1200"/>
              </a:spcBef>
              <a:buClr>
                <a:srgbClr val="003399"/>
              </a:buClr>
              <a:buFont typeface="Wingdings" pitchFamily="2" charset="2"/>
              <a:buChar char="ü"/>
            </a:pPr>
            <a:r>
              <a:rPr lang="en-AU" sz="2400" b="0" dirty="0" smtClean="0">
                <a:sym typeface="Symbol" pitchFamily="18" charset="2"/>
              </a:rPr>
              <a:t>In </a:t>
            </a:r>
            <a:r>
              <a:rPr lang="en-AU" sz="2400" b="0" dirty="0" err="1" smtClean="0">
                <a:sym typeface="Symbol" pitchFamily="18" charset="2"/>
              </a:rPr>
              <a:t>assenza</a:t>
            </a:r>
            <a:r>
              <a:rPr lang="en-AU" sz="2400" b="0" dirty="0" smtClean="0">
                <a:sym typeface="Symbol" pitchFamily="18" charset="2"/>
              </a:rPr>
              <a:t> di </a:t>
            </a:r>
            <a:r>
              <a:rPr lang="en-AU" sz="2400" b="0" dirty="0" err="1" smtClean="0">
                <a:sym typeface="Symbol" pitchFamily="18" charset="2"/>
              </a:rPr>
              <a:t>osservazioni</a:t>
            </a:r>
            <a:r>
              <a:rPr lang="en-AU" sz="2400" b="0" dirty="0" smtClean="0">
                <a:sym typeface="Symbol" pitchFamily="18" charset="2"/>
              </a:rPr>
              <a:t> </a:t>
            </a:r>
            <a:r>
              <a:rPr lang="en-AU" sz="2400" b="0" dirty="0" err="1" smtClean="0">
                <a:sym typeface="Symbol" pitchFamily="18" charset="2"/>
              </a:rPr>
              <a:t>influenti</a:t>
            </a:r>
            <a:r>
              <a:rPr lang="en-AU" sz="2400" b="0" dirty="0" smtClean="0">
                <a:sym typeface="Symbol" pitchFamily="18" charset="2"/>
              </a:rPr>
              <a:t>: </a:t>
            </a:r>
            <a:r>
              <a:rPr lang="en-AU" sz="2400" b="0" dirty="0" err="1" smtClean="0">
                <a:sym typeface="Symbol" pitchFamily="18" charset="2"/>
              </a:rPr>
              <a:t>passare</a:t>
            </a:r>
            <a:r>
              <a:rPr lang="en-AU" sz="2400" b="0" dirty="0" smtClean="0">
                <a:sym typeface="Symbol" pitchFamily="18" charset="2"/>
              </a:rPr>
              <a:t> al </a:t>
            </a:r>
            <a:r>
              <a:rPr lang="en-AU" sz="2400" b="0" dirty="0" err="1" smtClean="0">
                <a:sym typeface="Symbol" pitchFamily="18" charset="2"/>
              </a:rPr>
              <a:t>punto</a:t>
            </a:r>
            <a:r>
              <a:rPr lang="en-AU" sz="2400" b="0" dirty="0" smtClean="0">
                <a:sym typeface="Symbol" pitchFamily="18" charset="2"/>
              </a:rPr>
              <a:t> 7</a:t>
            </a: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-533400" y="-27384"/>
            <a:ext cx="9677400" cy="8382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it-IT" altLang="en-US" dirty="0" smtClean="0">
                <a:solidFill>
                  <a:srgbClr val="FF0000"/>
                </a:solidFill>
              </a:rPr>
              <a:t>Regressione lineare - </a:t>
            </a:r>
            <a:r>
              <a:rPr lang="it-IT" altLang="en-US" dirty="0" err="1" smtClean="0">
                <a:solidFill>
                  <a:srgbClr val="FF0000"/>
                </a:solidFill>
              </a:rPr>
              <a:t>steps</a:t>
            </a:r>
            <a:endParaRPr lang="en-GB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5011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Text Box 8"/>
          <p:cNvSpPr txBox="1">
            <a:spLocks noChangeArrowheads="1"/>
          </p:cNvSpPr>
          <p:nvPr/>
        </p:nvSpPr>
        <p:spPr bwMode="auto">
          <a:xfrm>
            <a:off x="300585" y="1295400"/>
            <a:ext cx="8510661" cy="4824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457200" indent="-457200"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1200"/>
              </a:spcBef>
              <a:buClr>
                <a:srgbClr val="003399"/>
              </a:buClr>
              <a:buFont typeface="+mj-lt"/>
              <a:buAutoNum type="arabicPeriod" startAt="7"/>
            </a:pPr>
            <a:r>
              <a:rPr lang="it-IT" sz="2400" b="0" dirty="0" smtClean="0">
                <a:cs typeface="Times New Roman" pitchFamily="18" charset="0"/>
              </a:rPr>
              <a:t>Verificare </a:t>
            </a:r>
            <a:r>
              <a:rPr lang="it-IT" sz="2400" b="0" dirty="0">
                <a:cs typeface="Times New Roman" pitchFamily="18" charset="0"/>
              </a:rPr>
              <a:t>la presenza di </a:t>
            </a:r>
            <a:r>
              <a:rPr lang="it-IT" sz="2400" b="0" dirty="0" err="1">
                <a:cs typeface="Times New Roman" pitchFamily="18" charset="0"/>
              </a:rPr>
              <a:t>multicollinearità</a:t>
            </a:r>
            <a:r>
              <a:rPr lang="it-IT" sz="2400" b="0" dirty="0">
                <a:cs typeface="Times New Roman" pitchFamily="18" charset="0"/>
              </a:rPr>
              <a:t> (se i </a:t>
            </a:r>
            <a:r>
              <a:rPr lang="it-IT" sz="2400" b="0" dirty="0" err="1">
                <a:cs typeface="Times New Roman" pitchFamily="18" charset="0"/>
              </a:rPr>
              <a:t>regressori</a:t>
            </a:r>
            <a:r>
              <a:rPr lang="it-IT" sz="2400" b="0" dirty="0">
                <a:cs typeface="Times New Roman" pitchFamily="18" charset="0"/>
              </a:rPr>
              <a:t> del modello sono i fattori di un’analisi </a:t>
            </a:r>
            <a:r>
              <a:rPr lang="it-IT" sz="2400" b="0" dirty="0" smtClean="0">
                <a:cs typeface="Times New Roman" pitchFamily="18" charset="0"/>
              </a:rPr>
              <a:t>fattoriale non è necessario </a:t>
            </a:r>
            <a:r>
              <a:rPr lang="it-IT" sz="2400" b="0" dirty="0" err="1" smtClean="0">
                <a:cs typeface="Times New Roman" pitchFamily="18" charset="0"/>
              </a:rPr>
              <a:t>perchè</a:t>
            </a:r>
            <a:r>
              <a:rPr lang="it-IT" sz="2400" b="0" dirty="0" smtClean="0">
                <a:cs typeface="Times New Roman" pitchFamily="18" charset="0"/>
              </a:rPr>
              <a:t>  </a:t>
            </a:r>
            <a:r>
              <a:rPr lang="it-IT" sz="2400" b="0" dirty="0">
                <a:cs typeface="Times New Roman" pitchFamily="18" charset="0"/>
              </a:rPr>
              <a:t>risultano non correlati per costruzione </a:t>
            </a:r>
            <a:r>
              <a:rPr lang="it-IT" sz="2400" b="0" dirty="0">
                <a:cs typeface="Times New Roman" pitchFamily="18" charset="0"/>
                <a:sym typeface="Wingdings" pitchFamily="2" charset="2"/>
              </a:rPr>
              <a:t> tutti i </a:t>
            </a:r>
            <a:r>
              <a:rPr lang="it-IT" sz="2400" b="0" dirty="0" err="1">
                <a:cs typeface="Times New Roman" pitchFamily="18" charset="0"/>
                <a:sym typeface="Wingdings" pitchFamily="2" charset="2"/>
              </a:rPr>
              <a:t>VIFj</a:t>
            </a:r>
            <a:r>
              <a:rPr lang="it-IT" sz="2400" b="0" dirty="0">
                <a:cs typeface="Times New Roman" pitchFamily="18" charset="0"/>
                <a:sym typeface="Wingdings" pitchFamily="2" charset="2"/>
              </a:rPr>
              <a:t> =1</a:t>
            </a:r>
            <a:r>
              <a:rPr lang="it-IT" sz="2400" b="0" dirty="0" smtClean="0">
                <a:cs typeface="Times New Roman" pitchFamily="18" charset="0"/>
              </a:rPr>
              <a:t>)</a:t>
            </a:r>
          </a:p>
          <a:p>
            <a:pPr marL="800100" lvl="1" indent="-342900" eaLnBrk="1" hangingPunct="1">
              <a:spcBef>
                <a:spcPts val="1200"/>
              </a:spcBef>
              <a:buClr>
                <a:srgbClr val="003399"/>
              </a:buClr>
              <a:buFont typeface="Wingdings" pitchFamily="2" charset="2"/>
              <a:buChar char="ü"/>
            </a:pPr>
            <a:r>
              <a:rPr lang="en-AU" sz="2400" b="0" dirty="0">
                <a:sym typeface="Symbol" pitchFamily="18" charset="2"/>
              </a:rPr>
              <a:t>Se </a:t>
            </a:r>
            <a:r>
              <a:rPr lang="en-AU" sz="2400" b="0" dirty="0" err="1" smtClean="0">
                <a:sym typeface="Symbol" pitchFamily="18" charset="2"/>
              </a:rPr>
              <a:t>si</a:t>
            </a:r>
            <a:r>
              <a:rPr lang="en-AU" sz="2400" b="0" dirty="0" smtClean="0">
                <a:sym typeface="Symbol" pitchFamily="18" charset="2"/>
              </a:rPr>
              <a:t> è in </a:t>
            </a:r>
            <a:r>
              <a:rPr lang="en-AU" sz="2400" b="0" dirty="0" err="1">
                <a:sym typeface="Symbol" pitchFamily="18" charset="2"/>
              </a:rPr>
              <a:t>presenza</a:t>
            </a:r>
            <a:r>
              <a:rPr lang="en-AU" sz="2400" b="0" dirty="0">
                <a:sym typeface="Symbol" pitchFamily="18" charset="2"/>
              </a:rPr>
              <a:t> di </a:t>
            </a:r>
            <a:r>
              <a:rPr lang="it-IT" sz="2400" b="0" dirty="0" err="1" smtClean="0">
                <a:cs typeface="Times New Roman" pitchFamily="18" charset="0"/>
              </a:rPr>
              <a:t>multicollinearità</a:t>
            </a:r>
            <a:r>
              <a:rPr lang="en-AU" sz="2400" b="0" dirty="0" smtClean="0">
                <a:sym typeface="Symbol" pitchFamily="18" charset="2"/>
              </a:rPr>
              <a:t>: </a:t>
            </a:r>
            <a:r>
              <a:rPr lang="en-AU" sz="2400" b="0" dirty="0" err="1" smtClean="0">
                <a:sym typeface="Symbol" pitchFamily="18" charset="2"/>
              </a:rPr>
              <a:t>azioni</a:t>
            </a:r>
            <a:r>
              <a:rPr lang="en-AU" sz="2400" b="0" dirty="0" smtClean="0">
                <a:sym typeface="Symbol" pitchFamily="18" charset="2"/>
              </a:rPr>
              <a:t> per </a:t>
            </a:r>
            <a:r>
              <a:rPr lang="en-AU" sz="2400" b="0" dirty="0" err="1" smtClean="0">
                <a:sym typeface="Symbol" pitchFamily="18" charset="2"/>
              </a:rPr>
              <a:t>eliminarla</a:t>
            </a:r>
            <a:r>
              <a:rPr lang="en-AU" sz="2400" b="0" dirty="0" smtClean="0">
                <a:sym typeface="Symbol" pitchFamily="18" charset="2"/>
              </a:rPr>
              <a:t> e </a:t>
            </a:r>
            <a:r>
              <a:rPr lang="en-AU" sz="2400" b="0" dirty="0" err="1">
                <a:sym typeface="Symbol" pitchFamily="18" charset="2"/>
              </a:rPr>
              <a:t>ripetere</a:t>
            </a:r>
            <a:r>
              <a:rPr lang="en-AU" sz="2400" b="0" dirty="0">
                <a:sym typeface="Symbol" pitchFamily="18" charset="2"/>
              </a:rPr>
              <a:t> </a:t>
            </a:r>
            <a:r>
              <a:rPr lang="en-AU" sz="2400" b="0" dirty="0" err="1" smtClean="0">
                <a:sym typeface="Symbol" pitchFamily="18" charset="2"/>
              </a:rPr>
              <a:t>i</a:t>
            </a:r>
            <a:r>
              <a:rPr lang="en-AU" sz="2400" b="0" dirty="0" smtClean="0">
                <a:sym typeface="Symbol" pitchFamily="18" charset="2"/>
              </a:rPr>
              <a:t> </a:t>
            </a:r>
            <a:r>
              <a:rPr lang="en-AU" sz="2400" b="0" dirty="0" err="1">
                <a:sym typeface="Symbol" pitchFamily="18" charset="2"/>
              </a:rPr>
              <a:t>punti</a:t>
            </a:r>
            <a:r>
              <a:rPr lang="en-AU" sz="2400" b="0" dirty="0">
                <a:sym typeface="Symbol" pitchFamily="18" charset="2"/>
              </a:rPr>
              <a:t> 3, 4, </a:t>
            </a:r>
            <a:r>
              <a:rPr lang="en-AU" sz="2400" b="0" dirty="0" smtClean="0">
                <a:sym typeface="Symbol" pitchFamily="18" charset="2"/>
              </a:rPr>
              <a:t>5, 6</a:t>
            </a:r>
            <a:endParaRPr lang="en-AU" sz="2400" b="0" dirty="0">
              <a:sym typeface="Symbol" pitchFamily="18" charset="2"/>
            </a:endParaRPr>
          </a:p>
          <a:p>
            <a:pPr marL="800100" lvl="1" indent="-342900" eaLnBrk="1" hangingPunct="1">
              <a:spcBef>
                <a:spcPts val="1200"/>
              </a:spcBef>
              <a:buClr>
                <a:srgbClr val="003399"/>
              </a:buClr>
              <a:buFont typeface="Wingdings" pitchFamily="2" charset="2"/>
              <a:buChar char="ü"/>
            </a:pPr>
            <a:r>
              <a:rPr lang="en-AU" sz="2400" b="0" dirty="0" smtClean="0">
                <a:sym typeface="Symbol" pitchFamily="18" charset="2"/>
              </a:rPr>
              <a:t>In </a:t>
            </a:r>
            <a:r>
              <a:rPr lang="en-AU" sz="2400" b="0" dirty="0" err="1" smtClean="0">
                <a:sym typeface="Symbol" pitchFamily="18" charset="2"/>
              </a:rPr>
              <a:t>assenza</a:t>
            </a:r>
            <a:r>
              <a:rPr lang="en-AU" sz="2400" b="0" dirty="0">
                <a:sym typeface="Symbol" pitchFamily="18" charset="2"/>
              </a:rPr>
              <a:t> di </a:t>
            </a:r>
            <a:r>
              <a:rPr lang="it-IT" sz="2400" b="0" dirty="0" err="1" smtClean="0">
                <a:cs typeface="Times New Roman" pitchFamily="18" charset="0"/>
              </a:rPr>
              <a:t>multicollinearità</a:t>
            </a:r>
            <a:r>
              <a:rPr lang="en-AU" sz="2400" b="0" dirty="0" smtClean="0">
                <a:sym typeface="Symbol" pitchFamily="18" charset="2"/>
              </a:rPr>
              <a:t>: </a:t>
            </a:r>
            <a:r>
              <a:rPr lang="en-AU" sz="2400" b="0" dirty="0" err="1">
                <a:sym typeface="Symbol" pitchFamily="18" charset="2"/>
              </a:rPr>
              <a:t>passare</a:t>
            </a:r>
            <a:r>
              <a:rPr lang="en-AU" sz="2400" b="0" dirty="0">
                <a:sym typeface="Symbol" pitchFamily="18" charset="2"/>
              </a:rPr>
              <a:t> al </a:t>
            </a:r>
            <a:r>
              <a:rPr lang="en-AU" sz="2400" b="0" dirty="0" err="1">
                <a:sym typeface="Symbol" pitchFamily="18" charset="2"/>
              </a:rPr>
              <a:t>punto</a:t>
            </a:r>
            <a:r>
              <a:rPr lang="en-AU" sz="2400" b="0" dirty="0">
                <a:sym typeface="Symbol" pitchFamily="18" charset="2"/>
              </a:rPr>
              <a:t> </a:t>
            </a:r>
            <a:r>
              <a:rPr lang="en-AU" sz="2400" b="0" dirty="0" smtClean="0">
                <a:sym typeface="Symbol" pitchFamily="18" charset="2"/>
              </a:rPr>
              <a:t>8</a:t>
            </a:r>
            <a:endParaRPr lang="en-AU" sz="2400" b="0" dirty="0">
              <a:sym typeface="Symbol" pitchFamily="18" charset="2"/>
            </a:endParaRPr>
          </a:p>
          <a:p>
            <a:pPr marL="0" indent="0" eaLnBrk="1" hangingPunct="1"/>
            <a:endParaRPr lang="it-IT" sz="2400" b="0" dirty="0" smtClean="0">
              <a:cs typeface="Times New Roman" pitchFamily="18" charset="0"/>
            </a:endParaRPr>
          </a:p>
          <a:p>
            <a:pPr eaLnBrk="1" hangingPunct="1">
              <a:buClr>
                <a:schemeClr val="accent2"/>
              </a:buClr>
              <a:buFont typeface="+mj-lt"/>
              <a:buAutoNum type="arabicPeriod" startAt="8"/>
            </a:pPr>
            <a:r>
              <a:rPr lang="en-AU" sz="2400" b="0" dirty="0" err="1" smtClean="0">
                <a:cs typeface="Times New Roman" pitchFamily="18" charset="0"/>
              </a:rPr>
              <a:t>Verificare</a:t>
            </a:r>
            <a:r>
              <a:rPr lang="en-AU" sz="2400" b="0" dirty="0" smtClean="0">
                <a:cs typeface="Times New Roman" pitchFamily="18" charset="0"/>
              </a:rPr>
              <a:t> </a:t>
            </a:r>
            <a:r>
              <a:rPr lang="en-AU" sz="2400" b="0" dirty="0" err="1" smtClean="0">
                <a:cs typeface="Times New Roman" pitchFamily="18" charset="0"/>
              </a:rPr>
              <a:t>l’impatto</a:t>
            </a:r>
            <a:r>
              <a:rPr lang="en-AU" sz="2400" b="0" dirty="0" smtClean="0">
                <a:cs typeface="Times New Roman" pitchFamily="18" charset="0"/>
              </a:rPr>
              <a:t> </a:t>
            </a:r>
            <a:r>
              <a:rPr lang="en-AU" sz="2400" b="0" dirty="0" err="1">
                <a:cs typeface="Times New Roman" pitchFamily="18" charset="0"/>
              </a:rPr>
              <a:t>dei</a:t>
            </a:r>
            <a:r>
              <a:rPr lang="en-AU" sz="2400" b="0" dirty="0">
                <a:cs typeface="Times New Roman" pitchFamily="18" charset="0"/>
              </a:rPr>
              <a:t> </a:t>
            </a:r>
            <a:r>
              <a:rPr lang="en-AU" sz="2400" b="0" dirty="0" err="1">
                <a:cs typeface="Times New Roman" pitchFamily="18" charset="0"/>
              </a:rPr>
              <a:t>regressori</a:t>
            </a:r>
            <a:r>
              <a:rPr lang="en-AU" sz="2400" b="0" dirty="0">
                <a:cs typeface="Times New Roman" pitchFamily="18" charset="0"/>
              </a:rPr>
              <a:t> </a:t>
            </a:r>
            <a:r>
              <a:rPr lang="en-AU" sz="2400" b="0" dirty="0" err="1">
                <a:cs typeface="Times New Roman" pitchFamily="18" charset="0"/>
              </a:rPr>
              <a:t>nella</a:t>
            </a:r>
            <a:r>
              <a:rPr lang="en-AU" sz="2400" b="0" dirty="0">
                <a:cs typeface="Times New Roman" pitchFamily="18" charset="0"/>
              </a:rPr>
              <a:t> </a:t>
            </a:r>
            <a:r>
              <a:rPr lang="en-AU" sz="2400" b="0" dirty="0" err="1">
                <a:cs typeface="Times New Roman" pitchFamily="18" charset="0"/>
              </a:rPr>
              <a:t>spiegazione</a:t>
            </a:r>
            <a:r>
              <a:rPr lang="en-AU" sz="2400" b="0" dirty="0">
                <a:cs typeface="Times New Roman" pitchFamily="18" charset="0"/>
              </a:rPr>
              <a:t> del </a:t>
            </a:r>
            <a:r>
              <a:rPr lang="en-AU" sz="2400" b="0" dirty="0" err="1">
                <a:cs typeface="Times New Roman" pitchFamily="18" charset="0"/>
              </a:rPr>
              <a:t>fenomeno</a:t>
            </a:r>
            <a:r>
              <a:rPr lang="en-AU" sz="2400" b="0" dirty="0">
                <a:cs typeface="Times New Roman" pitchFamily="18" charset="0"/>
              </a:rPr>
              <a:t> (</a:t>
            </a:r>
            <a:r>
              <a:rPr lang="en-AU" sz="2400" b="0" dirty="0" err="1">
                <a:cs typeface="Times New Roman" pitchFamily="18" charset="0"/>
              </a:rPr>
              <a:t>ordinarli</a:t>
            </a:r>
            <a:r>
              <a:rPr lang="en-AU" sz="2400" b="0" dirty="0">
                <a:cs typeface="Times New Roman" pitchFamily="18" charset="0"/>
              </a:rPr>
              <a:t> </a:t>
            </a:r>
            <a:r>
              <a:rPr lang="en-AU" sz="2400" b="0" dirty="0" err="1">
                <a:cs typeface="Times New Roman" pitchFamily="18" charset="0"/>
              </a:rPr>
              <a:t>usando</a:t>
            </a:r>
            <a:r>
              <a:rPr lang="en-AU" sz="2400" b="0" dirty="0">
                <a:cs typeface="Times New Roman" pitchFamily="18" charset="0"/>
              </a:rPr>
              <a:t> </a:t>
            </a:r>
            <a:r>
              <a:rPr lang="en-AU" sz="2400" b="0" dirty="0" err="1">
                <a:cs typeface="Times New Roman" pitchFamily="18" charset="0"/>
              </a:rPr>
              <a:t>il</a:t>
            </a:r>
            <a:r>
              <a:rPr lang="en-AU" sz="2400" b="0" dirty="0">
                <a:cs typeface="Times New Roman" pitchFamily="18" charset="0"/>
              </a:rPr>
              <a:t> </a:t>
            </a:r>
            <a:r>
              <a:rPr lang="en-AU" sz="2400" b="0" dirty="0" err="1">
                <a:cs typeface="Times New Roman" pitchFamily="18" charset="0"/>
              </a:rPr>
              <a:t>valore</a:t>
            </a:r>
            <a:r>
              <a:rPr lang="en-AU" sz="2400" b="0" dirty="0">
                <a:cs typeface="Times New Roman" pitchFamily="18" charset="0"/>
              </a:rPr>
              <a:t> </a:t>
            </a:r>
            <a:r>
              <a:rPr lang="en-AU" sz="2400" b="0" dirty="0" err="1">
                <a:cs typeface="Times New Roman" pitchFamily="18" charset="0"/>
              </a:rPr>
              <a:t>assoluto</a:t>
            </a:r>
            <a:r>
              <a:rPr lang="en-AU" sz="2400" b="0" dirty="0">
                <a:cs typeface="Times New Roman" pitchFamily="18" charset="0"/>
              </a:rPr>
              <a:t> </a:t>
            </a:r>
            <a:r>
              <a:rPr lang="en-AU" sz="2400" b="0" dirty="0" err="1">
                <a:cs typeface="Times New Roman" pitchFamily="18" charset="0"/>
              </a:rPr>
              <a:t>dei</a:t>
            </a:r>
            <a:r>
              <a:rPr lang="en-AU" sz="2400" b="0" dirty="0">
                <a:cs typeface="Times New Roman" pitchFamily="18" charset="0"/>
              </a:rPr>
              <a:t> </a:t>
            </a:r>
            <a:r>
              <a:rPr lang="en-AU" sz="2400" b="0" dirty="0" err="1">
                <a:cs typeface="Times New Roman" pitchFamily="18" charset="0"/>
              </a:rPr>
              <a:t>coefficienti</a:t>
            </a:r>
            <a:r>
              <a:rPr lang="en-AU" sz="2400" b="0" dirty="0">
                <a:cs typeface="Times New Roman" pitchFamily="18" charset="0"/>
              </a:rPr>
              <a:t> </a:t>
            </a:r>
            <a:r>
              <a:rPr lang="en-AU" sz="2400" b="0" dirty="0" err="1">
                <a:cs typeface="Times New Roman" pitchFamily="18" charset="0"/>
              </a:rPr>
              <a:t>standardizzati</a:t>
            </a:r>
            <a:r>
              <a:rPr lang="en-AU" sz="2400" b="0" dirty="0">
                <a:cs typeface="Times New Roman" pitchFamily="18" charset="0"/>
              </a:rPr>
              <a:t> e </a:t>
            </a:r>
            <a:r>
              <a:rPr lang="en-AU" sz="2400" b="0" dirty="0" err="1">
                <a:cs typeface="Times New Roman" pitchFamily="18" charset="0"/>
              </a:rPr>
              <a:t>controllare</a:t>
            </a:r>
            <a:r>
              <a:rPr lang="en-AU" sz="2400" b="0" dirty="0">
                <a:cs typeface="Times New Roman" pitchFamily="18" charset="0"/>
              </a:rPr>
              <a:t> </a:t>
            </a:r>
            <a:r>
              <a:rPr lang="en-AU" sz="2400" b="0" dirty="0" err="1">
                <a:cs typeface="Times New Roman" pitchFamily="18" charset="0"/>
              </a:rPr>
              <a:t>il</a:t>
            </a:r>
            <a:r>
              <a:rPr lang="en-AU" sz="2400" b="0" dirty="0">
                <a:cs typeface="Times New Roman" pitchFamily="18" charset="0"/>
              </a:rPr>
              <a:t> segno </a:t>
            </a:r>
            <a:r>
              <a:rPr lang="en-AU" sz="2400" b="0" dirty="0" err="1">
                <a:cs typeface="Times New Roman" pitchFamily="18" charset="0"/>
              </a:rPr>
              <a:t>dei</a:t>
            </a:r>
            <a:r>
              <a:rPr lang="en-AU" sz="2400" b="0" dirty="0">
                <a:cs typeface="Times New Roman" pitchFamily="18" charset="0"/>
              </a:rPr>
              <a:t> </a:t>
            </a:r>
            <a:r>
              <a:rPr lang="en-AU" sz="2400" b="0" dirty="0" err="1" smtClean="0">
                <a:cs typeface="Times New Roman" pitchFamily="18" charset="0"/>
              </a:rPr>
              <a:t>coefficienti</a:t>
            </a:r>
            <a:r>
              <a:rPr lang="en-AU" sz="2400" b="0" dirty="0" smtClean="0">
                <a:cs typeface="Times New Roman" pitchFamily="18" charset="0"/>
              </a:rPr>
              <a:t>)</a:t>
            </a:r>
          </a:p>
          <a:p>
            <a:pPr eaLnBrk="1" hangingPunct="1">
              <a:buClr>
                <a:schemeClr val="accent2"/>
              </a:buClr>
              <a:buFont typeface="+mj-lt"/>
              <a:buAutoNum type="arabicPeriod" startAt="8"/>
            </a:pPr>
            <a:r>
              <a:rPr lang="en-AU" sz="2400" b="0" dirty="0" err="1" smtClean="0">
                <a:cs typeface="Times New Roman" pitchFamily="18" charset="0"/>
              </a:rPr>
              <a:t>Interpretazione</a:t>
            </a:r>
            <a:r>
              <a:rPr lang="en-AU" sz="2400" b="0" dirty="0" smtClean="0">
                <a:cs typeface="Times New Roman" pitchFamily="18" charset="0"/>
              </a:rPr>
              <a:t> </a:t>
            </a:r>
            <a:r>
              <a:rPr lang="en-AU" sz="2400" b="0" dirty="0">
                <a:cs typeface="Times New Roman" pitchFamily="18" charset="0"/>
              </a:rPr>
              <a:t>del </a:t>
            </a:r>
            <a:r>
              <a:rPr lang="en-AU" sz="2400" b="0" dirty="0" err="1">
                <a:cs typeface="Times New Roman" pitchFamily="18" charset="0"/>
              </a:rPr>
              <a:t>coefficienti</a:t>
            </a:r>
            <a:r>
              <a:rPr lang="en-AU" sz="2400" b="0" dirty="0">
                <a:cs typeface="Times New Roman" pitchFamily="18" charset="0"/>
              </a:rPr>
              <a:t> </a:t>
            </a:r>
            <a:r>
              <a:rPr lang="en-AU" sz="2400" b="0" dirty="0" err="1">
                <a:cs typeface="Times New Roman" pitchFamily="18" charset="0"/>
              </a:rPr>
              <a:t>standardizzati</a:t>
            </a:r>
            <a:endParaRPr lang="it-IT" sz="2400" b="0" dirty="0">
              <a:cs typeface="Times New Roman" pitchFamily="18" charset="0"/>
            </a:endParaRPr>
          </a:p>
          <a:p>
            <a:pPr eaLnBrk="1" hangingPunct="1">
              <a:spcBef>
                <a:spcPts val="1200"/>
              </a:spcBef>
              <a:buClr>
                <a:schemeClr val="accent2"/>
              </a:buClr>
              <a:buFont typeface="+mj-lt"/>
              <a:buAutoNum type="arabicPeriod" startAt="8"/>
            </a:pPr>
            <a:endParaRPr lang="it-IT" sz="2200" b="0" dirty="0"/>
          </a:p>
          <a:p>
            <a:pPr eaLnBrk="1" hangingPunct="1">
              <a:spcBef>
                <a:spcPts val="1200"/>
              </a:spcBef>
              <a:buClr>
                <a:srgbClr val="003399"/>
              </a:buClr>
              <a:buFont typeface="Arial" charset="0"/>
              <a:buChar char="•"/>
            </a:pPr>
            <a:endParaRPr lang="it-IT" sz="2200" b="0" dirty="0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-533400" y="152400"/>
            <a:ext cx="9677400" cy="8382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it-IT" altLang="en-US" dirty="0">
                <a:solidFill>
                  <a:srgbClr val="FF0000"/>
                </a:solidFill>
              </a:rPr>
              <a:t>Regressione lineare - </a:t>
            </a:r>
            <a:r>
              <a:rPr lang="it-IT" altLang="en-US" dirty="0" err="1">
                <a:solidFill>
                  <a:srgbClr val="FF0000"/>
                </a:solidFill>
              </a:rPr>
              <a:t>steps</a:t>
            </a:r>
            <a:endParaRPr lang="en-GB" sz="4000" dirty="0" smtClean="0"/>
          </a:p>
        </p:txBody>
      </p:sp>
    </p:spTree>
    <p:extLst>
      <p:ext uri="{BB962C8B-B14F-4D97-AF65-F5344CB8AC3E}">
        <p14:creationId xmlns:p14="http://schemas.microsoft.com/office/powerpoint/2010/main" val="3120411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71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-76200"/>
            <a:ext cx="8686800" cy="1143000"/>
          </a:xfrm>
        </p:spPr>
        <p:txBody>
          <a:bodyPr/>
          <a:lstStyle/>
          <a:p>
            <a:r>
              <a:rPr lang="it-IT" altLang="en-US" sz="4000" dirty="0">
                <a:solidFill>
                  <a:srgbClr val="FF0000"/>
                </a:solidFill>
              </a:rPr>
              <a:t>Regressione </a:t>
            </a:r>
            <a:r>
              <a:rPr lang="it-IT" altLang="en-US" sz="4000" dirty="0" smtClean="0">
                <a:solidFill>
                  <a:srgbClr val="FF0000"/>
                </a:solidFill>
              </a:rPr>
              <a:t>logistica - </a:t>
            </a:r>
            <a:r>
              <a:rPr lang="it-IT" altLang="en-US" sz="4000" dirty="0" err="1">
                <a:solidFill>
                  <a:srgbClr val="FF0000"/>
                </a:solidFill>
              </a:rPr>
              <a:t>steps</a:t>
            </a:r>
            <a:endParaRPr lang="en-GB" altLang="it-IT" sz="4000" dirty="0">
              <a:solidFill>
                <a:srgbClr val="FF9900"/>
              </a:solidFill>
            </a:endParaRPr>
          </a:p>
        </p:txBody>
      </p:sp>
      <p:sp>
        <p:nvSpPr>
          <p:cNvPr id="371715" name="Text Box 3"/>
          <p:cNvSpPr txBox="1">
            <a:spLocks noChangeArrowheads="1"/>
          </p:cNvSpPr>
          <p:nvPr/>
        </p:nvSpPr>
        <p:spPr bwMode="auto">
          <a:xfrm>
            <a:off x="304800" y="1208823"/>
            <a:ext cx="8458200" cy="5244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10000"/>
              </a:lnSpc>
              <a:spcBef>
                <a:spcPct val="50000"/>
              </a:spcBef>
              <a:buFontTx/>
              <a:buAutoNum type="arabicParenR"/>
            </a:pPr>
            <a:r>
              <a:rPr lang="it-IT" altLang="it-IT" sz="2400" b="0" dirty="0" smtClean="0"/>
              <a:t>Individuare </a:t>
            </a:r>
            <a:r>
              <a:rPr lang="it-IT" altLang="it-IT" sz="2400" b="0" dirty="0"/>
              <a:t>la variabile oggetto di analisi (variabile dipendente dicotomica (0/1)) e i potenziali </a:t>
            </a:r>
            <a:r>
              <a:rPr lang="it-IT" altLang="it-IT" sz="2400" b="0" dirty="0" err="1" smtClean="0"/>
              <a:t>regressori</a:t>
            </a:r>
            <a:r>
              <a:rPr lang="it-IT" altLang="it-IT" sz="2400" b="0" dirty="0" smtClean="0"/>
              <a:t> (variabili quantitative o </a:t>
            </a:r>
            <a:r>
              <a:rPr lang="it-IT" altLang="it-IT" sz="2400" b="0" dirty="0" err="1" smtClean="0"/>
              <a:t>dummy</a:t>
            </a:r>
            <a:r>
              <a:rPr lang="it-IT" altLang="it-IT" sz="2400" b="0" dirty="0" smtClean="0"/>
              <a:t>)</a:t>
            </a:r>
            <a:endParaRPr lang="it-IT" altLang="it-IT" sz="2400" b="0" dirty="0"/>
          </a:p>
          <a:p>
            <a:pPr>
              <a:lnSpc>
                <a:spcPct val="110000"/>
              </a:lnSpc>
              <a:spcBef>
                <a:spcPct val="50000"/>
              </a:spcBef>
              <a:buFontTx/>
              <a:buAutoNum type="arabicParenR"/>
            </a:pPr>
            <a:r>
              <a:rPr lang="it-IT" altLang="it-IT" sz="2400" b="0" dirty="0" smtClean="0"/>
              <a:t>Stimare </a:t>
            </a:r>
            <a:r>
              <a:rPr lang="it-IT" altLang="it-IT" sz="2400" b="0" dirty="0"/>
              <a:t>un modello di regressione logistica utilizzando il metodo di selezione automatica STEPWISE per selezionare le variabili </a:t>
            </a:r>
            <a:endParaRPr lang="it-IT" altLang="it-IT" sz="2400" b="0" dirty="0" smtClean="0"/>
          </a:p>
          <a:p>
            <a:pPr>
              <a:lnSpc>
                <a:spcPct val="110000"/>
              </a:lnSpc>
              <a:spcBef>
                <a:spcPct val="50000"/>
              </a:spcBef>
              <a:buFontTx/>
              <a:buAutoNum type="arabicParenR"/>
            </a:pPr>
            <a:r>
              <a:rPr lang="it-IT" altLang="it-IT" sz="2400" b="0" dirty="0" smtClean="0"/>
              <a:t>Valutare:</a:t>
            </a:r>
          </a:p>
          <a:p>
            <a:pPr lvl="1">
              <a:lnSpc>
                <a:spcPct val="110000"/>
              </a:lnSpc>
              <a:spcBef>
                <a:spcPct val="50000"/>
              </a:spcBef>
              <a:buFontTx/>
              <a:buAutoNum type="romanUcPeriod"/>
            </a:pPr>
            <a:r>
              <a:rPr lang="it-IT" altLang="it-IT" b="0" dirty="0" smtClean="0"/>
              <a:t>la bontà del modello (</a:t>
            </a:r>
            <a:r>
              <a:rPr lang="it-IT" altLang="it-IT" b="0" i="1" dirty="0" smtClean="0"/>
              <a:t>percentuale di </a:t>
            </a:r>
            <a:r>
              <a:rPr lang="it-IT" altLang="it-IT" b="0" i="1" dirty="0" err="1" smtClean="0"/>
              <a:t>Concordant</a:t>
            </a:r>
            <a:r>
              <a:rPr lang="it-IT" altLang="it-IT" b="0" i="1" dirty="0" smtClean="0"/>
              <a:t> e altre misure di associazione tra valori predetti e valori osservati</a:t>
            </a:r>
            <a:r>
              <a:rPr lang="it-IT" altLang="it-IT" b="0" dirty="0" smtClean="0"/>
              <a:t>) </a:t>
            </a:r>
          </a:p>
          <a:p>
            <a:pPr lvl="1">
              <a:lnSpc>
                <a:spcPct val="110000"/>
              </a:lnSpc>
              <a:spcBef>
                <a:spcPct val="50000"/>
              </a:spcBef>
              <a:buFontTx/>
              <a:buAutoNum type="romanUcPeriod"/>
            </a:pPr>
            <a:r>
              <a:rPr lang="it-IT" altLang="it-IT" b="0" dirty="0" smtClean="0"/>
              <a:t>la significatività congiunta dei coefficienti (</a:t>
            </a:r>
            <a:r>
              <a:rPr lang="it-IT" altLang="it-IT" b="0" i="1" dirty="0" err="1" smtClean="0"/>
              <a:t>Likelihood</a:t>
            </a:r>
            <a:r>
              <a:rPr lang="it-IT" altLang="it-IT" b="0" i="1" dirty="0" smtClean="0"/>
              <a:t> ratio test/Score test/</a:t>
            </a:r>
            <a:r>
              <a:rPr lang="it-IT" altLang="it-IT" b="0" i="1" dirty="0" err="1" smtClean="0"/>
              <a:t>Wald</a:t>
            </a:r>
            <a:r>
              <a:rPr lang="it-IT" altLang="it-IT" b="0" i="1" dirty="0" smtClean="0"/>
              <a:t> test</a:t>
            </a:r>
            <a:r>
              <a:rPr lang="it-IT" altLang="it-IT" b="0" dirty="0" smtClean="0"/>
              <a:t> )</a:t>
            </a:r>
          </a:p>
          <a:p>
            <a:pPr lvl="1">
              <a:lnSpc>
                <a:spcPct val="110000"/>
              </a:lnSpc>
              <a:spcBef>
                <a:spcPct val="50000"/>
              </a:spcBef>
              <a:buFontTx/>
              <a:buAutoNum type="romanUcPeriod"/>
            </a:pPr>
            <a:r>
              <a:rPr lang="it-IT" altLang="it-IT" b="0" dirty="0" smtClean="0"/>
              <a:t>la significatività dei singoli coefficienti stimati (</a:t>
            </a:r>
            <a:r>
              <a:rPr lang="it-IT" altLang="it-IT" b="0" i="1" dirty="0" err="1" smtClean="0"/>
              <a:t>Wald</a:t>
            </a:r>
            <a:r>
              <a:rPr lang="it-IT" altLang="it-IT" b="0" i="1" dirty="0" smtClean="0"/>
              <a:t> Chi-</a:t>
            </a:r>
            <a:r>
              <a:rPr lang="it-IT" altLang="it-IT" b="0" i="1" dirty="0" err="1" smtClean="0"/>
              <a:t>square</a:t>
            </a:r>
            <a:r>
              <a:rPr lang="it-IT" altLang="it-IT" b="0" i="1" dirty="0" smtClean="0"/>
              <a:t> test</a:t>
            </a:r>
            <a:r>
              <a:rPr lang="it-IT" altLang="it-IT" b="0" dirty="0" smtClean="0"/>
              <a:t>)</a:t>
            </a:r>
            <a:endParaRPr lang="it-IT" altLang="it-IT" b="0" dirty="0"/>
          </a:p>
        </p:txBody>
      </p:sp>
    </p:spTree>
    <p:extLst>
      <p:ext uri="{BB962C8B-B14F-4D97-AF65-F5344CB8AC3E}">
        <p14:creationId xmlns:p14="http://schemas.microsoft.com/office/powerpoint/2010/main" val="3595245222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76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-76200"/>
            <a:ext cx="8686800" cy="1143000"/>
          </a:xfrm>
        </p:spPr>
        <p:txBody>
          <a:bodyPr/>
          <a:lstStyle/>
          <a:p>
            <a:r>
              <a:rPr lang="it-IT" altLang="en-US" sz="4000" dirty="0">
                <a:solidFill>
                  <a:srgbClr val="FF0000"/>
                </a:solidFill>
              </a:rPr>
              <a:t>Regressione logistica - </a:t>
            </a:r>
            <a:r>
              <a:rPr lang="it-IT" altLang="en-US" sz="4000" dirty="0" err="1">
                <a:solidFill>
                  <a:srgbClr val="FF0000"/>
                </a:solidFill>
              </a:rPr>
              <a:t>steps</a:t>
            </a:r>
            <a:endParaRPr lang="en-GB" altLang="it-IT" sz="4000" dirty="0">
              <a:solidFill>
                <a:srgbClr val="FF990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81000" y="1295400"/>
            <a:ext cx="8610600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10000"/>
              </a:lnSpc>
              <a:buFont typeface="+mj-lt"/>
              <a:buAutoNum type="arabicParenR" startAt="4"/>
            </a:pPr>
            <a:r>
              <a:rPr lang="it-IT" altLang="it-IT" sz="2400" b="0" dirty="0" smtClean="0"/>
              <a:t>Valutare </a:t>
            </a:r>
            <a:r>
              <a:rPr lang="it-IT" altLang="it-IT" sz="2400" b="0" dirty="0"/>
              <a:t>la presenza di </a:t>
            </a:r>
            <a:r>
              <a:rPr lang="it-IT" altLang="it-IT" sz="2400" b="0" dirty="0" err="1"/>
              <a:t>multicollinearità</a:t>
            </a:r>
            <a:r>
              <a:rPr lang="it-IT" altLang="it-IT" sz="2400" b="0" dirty="0"/>
              <a:t> tra i </a:t>
            </a:r>
            <a:r>
              <a:rPr lang="it-IT" altLang="it-IT" sz="2400" b="0" dirty="0" err="1"/>
              <a:t>regressori</a:t>
            </a:r>
            <a:r>
              <a:rPr lang="it-IT" altLang="it-IT" sz="2400" b="0" dirty="0"/>
              <a:t> </a:t>
            </a:r>
            <a:r>
              <a:rPr lang="it-IT" altLang="it-IT" sz="2400" b="0" dirty="0" smtClean="0"/>
              <a:t>(</a:t>
            </a:r>
            <a:r>
              <a:rPr lang="it-IT" altLang="it-IT" sz="2400" b="0" dirty="0" err="1" smtClean="0"/>
              <a:t>analogalmente</a:t>
            </a:r>
            <a:r>
              <a:rPr lang="it-IT" altLang="it-IT" sz="2400" b="0" dirty="0" smtClean="0"/>
              <a:t> alla regressione lineare si usa la PROC REG con opzione VIF)</a:t>
            </a:r>
          </a:p>
          <a:p>
            <a:pPr marL="457200" indent="-457200">
              <a:lnSpc>
                <a:spcPct val="110000"/>
              </a:lnSpc>
              <a:buFont typeface="+mj-lt"/>
              <a:buAutoNum type="arabicParenR" startAt="4"/>
            </a:pPr>
            <a:r>
              <a:rPr lang="en-AU" altLang="it-IT" sz="2400" b="0" dirty="0" err="1" smtClean="0"/>
              <a:t>Importanza</a:t>
            </a:r>
            <a:r>
              <a:rPr lang="en-AU" altLang="it-IT" sz="2400" b="0" dirty="0" smtClean="0"/>
              <a:t> </a:t>
            </a:r>
            <a:r>
              <a:rPr lang="en-AU" altLang="it-IT" sz="2400" b="0" dirty="0" err="1" smtClean="0"/>
              <a:t>dei</a:t>
            </a:r>
            <a:r>
              <a:rPr lang="en-AU" altLang="it-IT" sz="2400" b="0" dirty="0" smtClean="0"/>
              <a:t> </a:t>
            </a:r>
            <a:r>
              <a:rPr lang="en-AU" altLang="it-IT" sz="2400" b="0" dirty="0" err="1" smtClean="0"/>
              <a:t>regressori</a:t>
            </a:r>
            <a:r>
              <a:rPr lang="en-AU" altLang="it-IT" sz="2400" b="0" dirty="0" smtClean="0"/>
              <a:t> e </a:t>
            </a:r>
            <a:r>
              <a:rPr lang="en-AU" altLang="it-IT" sz="2400" b="0" dirty="0" err="1" smtClean="0"/>
              <a:t>analisi</a:t>
            </a:r>
            <a:r>
              <a:rPr lang="en-AU" altLang="it-IT" sz="2400" b="0" dirty="0" smtClean="0"/>
              <a:t> </a:t>
            </a:r>
            <a:r>
              <a:rPr lang="en-AU" altLang="it-IT" sz="2400" b="0" dirty="0" err="1" smtClean="0"/>
              <a:t>dei</a:t>
            </a:r>
            <a:r>
              <a:rPr lang="en-AU" altLang="it-IT" sz="2400" b="0" dirty="0" smtClean="0"/>
              <a:t> segni</a:t>
            </a:r>
            <a:endParaRPr lang="it-IT" altLang="it-IT" sz="2400" b="0" dirty="0"/>
          </a:p>
          <a:p>
            <a:pPr>
              <a:lnSpc>
                <a:spcPct val="110000"/>
              </a:lnSpc>
              <a:buFontTx/>
              <a:buAutoNum type="arabicParenR" startAt="4"/>
            </a:pPr>
            <a:endParaRPr lang="it-IT" altLang="it-IT" sz="2400" b="0" dirty="0"/>
          </a:p>
        </p:txBody>
      </p:sp>
    </p:spTree>
    <p:extLst>
      <p:ext uri="{BB962C8B-B14F-4D97-AF65-F5344CB8AC3E}">
        <p14:creationId xmlns:p14="http://schemas.microsoft.com/office/powerpoint/2010/main" val="1679814669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53975"/>
            <a:ext cx="9144000" cy="1143000"/>
          </a:xfrm>
        </p:spPr>
        <p:txBody>
          <a:bodyPr/>
          <a:lstStyle/>
          <a:p>
            <a:r>
              <a:rPr lang="it-IT" altLang="en-US" sz="3600" dirty="0" smtClean="0">
                <a:solidFill>
                  <a:srgbClr val="FF0000"/>
                </a:solidFill>
              </a:rPr>
              <a:t>Valutazione</a:t>
            </a:r>
            <a:endParaRPr lang="en-US" altLang="en-US" sz="3600" dirty="0" smtClean="0">
              <a:solidFill>
                <a:srgbClr val="FF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23528" y="1052736"/>
            <a:ext cx="8496944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800" dirty="0" smtClean="0"/>
              <a:t> </a:t>
            </a:r>
            <a:r>
              <a:rPr lang="it-IT" sz="2800" dirty="0"/>
              <a:t>La valutazione del lavoro di gruppo avverrà tenendo conto dei seguenti criteri: </a:t>
            </a:r>
            <a:endParaRPr lang="it-IT" sz="2800" dirty="0" smtClean="0"/>
          </a:p>
          <a:p>
            <a:endParaRPr lang="it-IT" sz="2800" dirty="0"/>
          </a:p>
          <a:p>
            <a:r>
              <a:rPr lang="it-IT" sz="2800" dirty="0"/>
              <a:t>– 30%: completezza analisi </a:t>
            </a:r>
          </a:p>
          <a:p>
            <a:r>
              <a:rPr lang="it-IT" sz="2800" dirty="0"/>
              <a:t>– 30%: qualità e correttezza dell’analisi </a:t>
            </a:r>
          </a:p>
          <a:p>
            <a:r>
              <a:rPr lang="it-IT" sz="2800" dirty="0"/>
              <a:t>– 30%: implicazioni economico-manageriali </a:t>
            </a:r>
          </a:p>
          <a:p>
            <a:r>
              <a:rPr lang="it-IT" sz="2800" dirty="0"/>
              <a:t>– 10%: editing </a:t>
            </a:r>
            <a:endParaRPr lang="it-IT" sz="2800" dirty="0" smtClean="0"/>
          </a:p>
          <a:p>
            <a:endParaRPr lang="en-AU" sz="2800" dirty="0"/>
          </a:p>
          <a:p>
            <a:r>
              <a:rPr lang="en-AU" sz="2800" dirty="0" err="1" smtClean="0"/>
              <a:t>Dovrà</a:t>
            </a:r>
            <a:r>
              <a:rPr lang="en-AU" sz="2800" dirty="0" smtClean="0"/>
              <a:t> </a:t>
            </a:r>
            <a:r>
              <a:rPr lang="en-AU" sz="2800" dirty="0" err="1" smtClean="0"/>
              <a:t>essere</a:t>
            </a:r>
            <a:r>
              <a:rPr lang="en-AU" sz="2800" dirty="0" smtClean="0"/>
              <a:t> </a:t>
            </a:r>
            <a:r>
              <a:rPr lang="en-AU" sz="2800" dirty="0" err="1" smtClean="0"/>
              <a:t>consegnato</a:t>
            </a:r>
            <a:r>
              <a:rPr lang="en-AU" sz="2800" dirty="0" smtClean="0"/>
              <a:t> </a:t>
            </a:r>
            <a:endParaRPr lang="it-IT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it-IT" sz="2400" dirty="0" smtClean="0"/>
              <a:t>Report </a:t>
            </a:r>
            <a:r>
              <a:rPr lang="it-IT" sz="2400" dirty="0"/>
              <a:t>cartaceo in formato .</a:t>
            </a:r>
            <a:r>
              <a:rPr lang="it-IT" sz="2400" dirty="0" err="1"/>
              <a:t>ppt</a:t>
            </a:r>
            <a:r>
              <a:rPr lang="it-IT" sz="2400" dirty="0"/>
              <a:t> </a:t>
            </a:r>
            <a:endParaRPr lang="it-IT" sz="24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it-IT" sz="2400" dirty="0" smtClean="0"/>
              <a:t>CD </a:t>
            </a:r>
            <a:r>
              <a:rPr lang="it-IT" sz="2400" dirty="0"/>
              <a:t>Rom contenente </a:t>
            </a:r>
            <a:r>
              <a:rPr lang="it-IT" sz="2400" dirty="0" smtClean="0"/>
              <a:t>il questionario, </a:t>
            </a:r>
            <a:r>
              <a:rPr lang="it-IT" sz="2400" dirty="0"/>
              <a:t>report in formato .</a:t>
            </a:r>
            <a:r>
              <a:rPr lang="it-IT" sz="2400" dirty="0" err="1"/>
              <a:t>ppt</a:t>
            </a:r>
            <a:r>
              <a:rPr lang="it-IT" sz="2400" dirty="0"/>
              <a:t>, file di dati in formato </a:t>
            </a:r>
            <a:r>
              <a:rPr lang="it-IT" sz="2400" dirty="0" err="1" smtClean="0"/>
              <a:t>xls</a:t>
            </a:r>
            <a:r>
              <a:rPr lang="it-IT" sz="2400" dirty="0" smtClean="0"/>
              <a:t> o SAS, programma SAS e  </a:t>
            </a:r>
            <a:r>
              <a:rPr lang="it-IT" sz="2400" dirty="0"/>
              <a:t>output con le elaborazioni SAS. </a:t>
            </a:r>
          </a:p>
          <a:p>
            <a:r>
              <a:rPr lang="it-IT" sz="2400" dirty="0" smtClean="0"/>
              <a:t> </a:t>
            </a: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1449683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53975"/>
            <a:ext cx="9144000" cy="1143000"/>
          </a:xfrm>
        </p:spPr>
        <p:txBody>
          <a:bodyPr/>
          <a:lstStyle/>
          <a:p>
            <a:r>
              <a:rPr lang="it-IT" altLang="en-US" sz="3600" smtClean="0">
                <a:solidFill>
                  <a:srgbClr val="FF0000"/>
                </a:solidFill>
              </a:rPr>
              <a:t>L’analisi statistica dei dati</a:t>
            </a:r>
            <a:endParaRPr lang="en-US" altLang="en-US" sz="3600" smtClean="0">
              <a:solidFill>
                <a:srgbClr val="FF0000"/>
              </a:solidFill>
            </a:endParaRP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buFontTx/>
              <a:buNone/>
            </a:pPr>
            <a:r>
              <a:rPr lang="it-IT" altLang="en-US" sz="2200" i="1" smtClean="0">
                <a:solidFill>
                  <a:srgbClr val="FF0000"/>
                </a:solidFill>
              </a:rPr>
              <a:t>Statistica descrittiva</a:t>
            </a:r>
            <a:r>
              <a:rPr lang="it-IT" altLang="en-US" sz="2200" i="1" smtClean="0">
                <a:solidFill>
                  <a:schemeClr val="tx2"/>
                </a:solidFill>
              </a:rPr>
              <a:t> </a:t>
            </a:r>
            <a:r>
              <a:rPr lang="it-IT" altLang="en-US" sz="2200" smtClean="0">
                <a:solidFill>
                  <a:schemeClr val="tx2"/>
                </a:solidFill>
              </a:rPr>
              <a:t>insieme dei metodi che riguardano la rappresentazione e sintesi di un insieme di dati al fine di evidenziarne le caratteristiche principali</a:t>
            </a:r>
          </a:p>
          <a:p>
            <a:pPr algn="just">
              <a:buFontTx/>
              <a:buNone/>
            </a:pPr>
            <a:endParaRPr lang="it-IT" altLang="en-US" sz="2200" i="1" smtClean="0">
              <a:solidFill>
                <a:schemeClr val="tx2"/>
              </a:solidFill>
            </a:endParaRPr>
          </a:p>
          <a:p>
            <a:pPr algn="just">
              <a:buFontTx/>
              <a:buNone/>
            </a:pPr>
            <a:r>
              <a:rPr lang="it-IT" altLang="en-US" sz="2200" i="1" smtClean="0">
                <a:solidFill>
                  <a:srgbClr val="FF0000"/>
                </a:solidFill>
              </a:rPr>
              <a:t>Statistica inferenziale</a:t>
            </a:r>
            <a:r>
              <a:rPr lang="it-IT" altLang="en-US" sz="2200" smtClean="0">
                <a:solidFill>
                  <a:schemeClr val="tx2"/>
                </a:solidFill>
              </a:rPr>
              <a:t> insieme dei metodi che permettono la </a:t>
            </a:r>
            <a:r>
              <a:rPr lang="it-IT" altLang="en-US" sz="2200" i="1" smtClean="0">
                <a:solidFill>
                  <a:schemeClr val="tx2"/>
                </a:solidFill>
              </a:rPr>
              <a:t>stima</a:t>
            </a:r>
            <a:r>
              <a:rPr lang="it-IT" altLang="en-US" sz="2200" smtClean="0">
                <a:solidFill>
                  <a:schemeClr val="tx2"/>
                </a:solidFill>
              </a:rPr>
              <a:t> di una caratteristica di una </a:t>
            </a:r>
            <a:r>
              <a:rPr lang="it-IT" altLang="en-US" sz="2200" i="1" smtClean="0">
                <a:solidFill>
                  <a:schemeClr val="tx2"/>
                </a:solidFill>
              </a:rPr>
              <a:t>popolazione</a:t>
            </a:r>
            <a:r>
              <a:rPr lang="it-IT" altLang="en-US" sz="2200" smtClean="0">
                <a:solidFill>
                  <a:schemeClr val="tx2"/>
                </a:solidFill>
              </a:rPr>
              <a:t> basandosi sull’analisi di un </a:t>
            </a:r>
            <a:r>
              <a:rPr lang="it-IT" altLang="en-US" sz="2200" i="1" smtClean="0">
                <a:solidFill>
                  <a:schemeClr val="tx2"/>
                </a:solidFill>
              </a:rPr>
              <a:t>campione</a:t>
            </a:r>
            <a:endParaRPr lang="en-US" altLang="en-US" sz="2200" i="1" smtClean="0">
              <a:solidFill>
                <a:schemeClr val="tx2"/>
              </a:solidFill>
            </a:endParaRPr>
          </a:p>
        </p:txBody>
      </p:sp>
      <p:sp>
        <p:nvSpPr>
          <p:cNvPr id="489476" name="Rectangle 4"/>
          <p:cNvSpPr>
            <a:spLocks noChangeArrowheads="1"/>
          </p:cNvSpPr>
          <p:nvPr/>
        </p:nvSpPr>
        <p:spPr bwMode="auto">
          <a:xfrm>
            <a:off x="5337175" y="4119563"/>
            <a:ext cx="2087563" cy="11509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r>
              <a:rPr lang="it-IT" altLang="en-US" sz="1400">
                <a:latin typeface="Verdana" pitchFamily="34" charset="0"/>
              </a:rPr>
              <a:t>Totalità degli elementi </a:t>
            </a:r>
          </a:p>
          <a:p>
            <a:pPr algn="just">
              <a:spcBef>
                <a:spcPct val="0"/>
              </a:spcBef>
              <a:buFontTx/>
              <a:buNone/>
            </a:pPr>
            <a:r>
              <a:rPr lang="it-IT" altLang="en-US" sz="1400">
                <a:latin typeface="Verdana" pitchFamily="34" charset="0"/>
              </a:rPr>
              <a:t>presi in esame dalla</a:t>
            </a:r>
          </a:p>
          <a:p>
            <a:pPr algn="just">
              <a:spcBef>
                <a:spcPct val="0"/>
              </a:spcBef>
              <a:buFontTx/>
              <a:buNone/>
            </a:pPr>
            <a:r>
              <a:rPr lang="it-IT" altLang="en-US" sz="1400">
                <a:latin typeface="Verdana" pitchFamily="34" charset="0"/>
              </a:rPr>
              <a:t>indagine</a:t>
            </a:r>
            <a:endParaRPr lang="en-US" altLang="en-US" sz="1400">
              <a:latin typeface="Verdana" pitchFamily="34" charset="0"/>
            </a:endParaRPr>
          </a:p>
        </p:txBody>
      </p:sp>
      <p:sp>
        <p:nvSpPr>
          <p:cNvPr id="489477" name="Line 5"/>
          <p:cNvSpPr>
            <a:spLocks noChangeShapeType="1"/>
          </p:cNvSpPr>
          <p:nvPr/>
        </p:nvSpPr>
        <p:spPr bwMode="auto">
          <a:xfrm>
            <a:off x="6345238" y="3735388"/>
            <a:ext cx="1587" cy="382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489478" name="Rectangle 6"/>
          <p:cNvSpPr>
            <a:spLocks noChangeArrowheads="1"/>
          </p:cNvSpPr>
          <p:nvPr/>
        </p:nvSpPr>
        <p:spPr bwMode="auto">
          <a:xfrm>
            <a:off x="2617788" y="4449763"/>
            <a:ext cx="2160587" cy="8651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it-IT" altLang="en-US" sz="1400">
                <a:latin typeface="Verdana" pitchFamily="34" charset="0"/>
              </a:rPr>
              <a:t>La parte di popolazione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it-IT" altLang="en-US" sz="1400">
                <a:latin typeface="Verdana" pitchFamily="34" charset="0"/>
              </a:rPr>
              <a:t>selezionata per l’analisi</a:t>
            </a:r>
            <a:endParaRPr lang="en-US" altLang="en-US" sz="1400">
              <a:latin typeface="Verdana" pitchFamily="34" charset="0"/>
            </a:endParaRPr>
          </a:p>
        </p:txBody>
      </p:sp>
      <p:sp>
        <p:nvSpPr>
          <p:cNvPr id="489479" name="Line 7"/>
          <p:cNvSpPr>
            <a:spLocks noChangeShapeType="1"/>
          </p:cNvSpPr>
          <p:nvPr/>
        </p:nvSpPr>
        <p:spPr bwMode="auto">
          <a:xfrm>
            <a:off x="3625850" y="4089400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489480" name="Rectangle 8"/>
          <p:cNvSpPr>
            <a:spLocks noChangeArrowheads="1"/>
          </p:cNvSpPr>
          <p:nvPr/>
        </p:nvSpPr>
        <p:spPr bwMode="auto">
          <a:xfrm>
            <a:off x="200025" y="4349750"/>
            <a:ext cx="2808288" cy="13684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r>
              <a:rPr lang="it-IT" altLang="en-US" sz="1400">
                <a:latin typeface="Verdana" pitchFamily="34" charset="0"/>
              </a:rPr>
              <a:t>Misura riassuntiva,</a:t>
            </a:r>
          </a:p>
          <a:p>
            <a:pPr algn="just">
              <a:spcBef>
                <a:spcPct val="0"/>
              </a:spcBef>
              <a:buFontTx/>
              <a:buNone/>
            </a:pPr>
            <a:r>
              <a:rPr lang="it-IT" altLang="en-US" sz="1400">
                <a:latin typeface="Verdana" pitchFamily="34" charset="0"/>
              </a:rPr>
              <a:t>calcolata sui dati campionari,</a:t>
            </a:r>
          </a:p>
          <a:p>
            <a:pPr algn="just">
              <a:spcBef>
                <a:spcPct val="0"/>
              </a:spcBef>
              <a:buFontTx/>
              <a:buNone/>
            </a:pPr>
            <a:r>
              <a:rPr lang="it-IT" altLang="en-US" sz="1400">
                <a:latin typeface="Verdana" pitchFamily="34" charset="0"/>
              </a:rPr>
              <a:t>utile per descrivere una</a:t>
            </a:r>
          </a:p>
          <a:p>
            <a:pPr algn="just">
              <a:spcBef>
                <a:spcPct val="0"/>
              </a:spcBef>
              <a:buFontTx/>
              <a:buNone/>
            </a:pPr>
            <a:r>
              <a:rPr lang="it-IT" altLang="en-US" sz="1400">
                <a:latin typeface="Verdana" pitchFamily="34" charset="0"/>
              </a:rPr>
              <a:t>caratteristica non nota della </a:t>
            </a:r>
          </a:p>
          <a:p>
            <a:pPr algn="just">
              <a:spcBef>
                <a:spcPct val="0"/>
              </a:spcBef>
              <a:buFontTx/>
              <a:buNone/>
            </a:pPr>
            <a:r>
              <a:rPr lang="it-IT" altLang="en-US" sz="1400">
                <a:latin typeface="Verdana" pitchFamily="34" charset="0"/>
              </a:rPr>
              <a:t>popolazione</a:t>
            </a:r>
            <a:endParaRPr lang="en-US" altLang="en-US" sz="1400">
              <a:latin typeface="Verdana" pitchFamily="34" charset="0"/>
            </a:endParaRPr>
          </a:p>
        </p:txBody>
      </p:sp>
      <p:sp>
        <p:nvSpPr>
          <p:cNvPr id="489481" name="Line 9"/>
          <p:cNvSpPr>
            <a:spLocks noChangeShapeType="1"/>
          </p:cNvSpPr>
          <p:nvPr/>
        </p:nvSpPr>
        <p:spPr bwMode="auto">
          <a:xfrm>
            <a:off x="1352550" y="3773488"/>
            <a:ext cx="0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5135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9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89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9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894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" dur="500"/>
                                        <p:tgtEl>
                                          <p:spTgt spid="4894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9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" dur="500"/>
                                        <p:tgtEl>
                                          <p:spTgt spid="4894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9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9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489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9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489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0" dur="500"/>
                                        <p:tgtEl>
                                          <p:spTgt spid="4894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9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3" dur="500"/>
                                        <p:tgtEl>
                                          <p:spTgt spid="4894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9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9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4894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9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894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6" dur="500"/>
                                        <p:tgtEl>
                                          <p:spTgt spid="4894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9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9" dur="500"/>
                                        <p:tgtEl>
                                          <p:spTgt spid="4894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9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9476" grpId="0" animBg="1"/>
      <p:bldP spid="489476" grpId="1" animBg="1"/>
      <p:bldP spid="489477" grpId="0" animBg="1"/>
      <p:bldP spid="489477" grpId="1" animBg="1"/>
      <p:bldP spid="489478" grpId="0" animBg="1"/>
      <p:bldP spid="489478" grpId="1" animBg="1"/>
      <p:bldP spid="489479" grpId="0" animBg="1"/>
      <p:bldP spid="489479" grpId="1" animBg="1"/>
      <p:bldP spid="489480" grpId="0" animBg="1"/>
      <p:bldP spid="489480" grpId="1" animBg="1"/>
      <p:bldP spid="489481" grpId="0" animBg="1"/>
      <p:bldP spid="489481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88913"/>
            <a:ext cx="9144000" cy="1111250"/>
          </a:xfrm>
        </p:spPr>
        <p:txBody>
          <a:bodyPr/>
          <a:lstStyle/>
          <a:p>
            <a:pPr eaLnBrk="1" hangingPunct="1"/>
            <a:r>
              <a:rPr lang="it-IT" altLang="it-IT" sz="2800" dirty="0" smtClean="0">
                <a:solidFill>
                  <a:srgbClr val="FF0000"/>
                </a:solidFill>
              </a:rPr>
              <a:t>Percorso di Analisi</a:t>
            </a:r>
            <a:endParaRPr lang="en-US" altLang="it-IT" sz="2800" dirty="0" smtClean="0">
              <a:solidFill>
                <a:srgbClr val="FF0000"/>
              </a:solidFill>
            </a:endParaRPr>
          </a:p>
        </p:txBody>
      </p:sp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746" y="1372319"/>
            <a:ext cx="8667750" cy="5153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368746" y="1556793"/>
            <a:ext cx="8667750" cy="1368152"/>
          </a:xfrm>
          <a:prstGeom prst="rect">
            <a:avLst/>
          </a:prstGeom>
          <a:solidFill>
            <a:srgbClr val="FFFF00">
              <a:alpha val="26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315416"/>
            <a:ext cx="9144000" cy="1111250"/>
          </a:xfrm>
        </p:spPr>
        <p:txBody>
          <a:bodyPr/>
          <a:lstStyle/>
          <a:p>
            <a:pPr eaLnBrk="1" hangingPunct="1"/>
            <a:r>
              <a:rPr lang="en-AU" altLang="it-IT" sz="2800" dirty="0" err="1">
                <a:solidFill>
                  <a:srgbClr val="FF0000"/>
                </a:solidFill>
              </a:rPr>
              <a:t>M</a:t>
            </a:r>
            <a:r>
              <a:rPr lang="en-AU" altLang="it-IT" sz="2800" dirty="0" err="1" smtClean="0">
                <a:solidFill>
                  <a:srgbClr val="FF0000"/>
                </a:solidFill>
              </a:rPr>
              <a:t>atrice</a:t>
            </a:r>
            <a:r>
              <a:rPr lang="en-AU" altLang="it-IT" sz="2800" dirty="0" smtClean="0">
                <a:solidFill>
                  <a:srgbClr val="FF0000"/>
                </a:solidFill>
              </a:rPr>
              <a:t> </a:t>
            </a:r>
            <a:r>
              <a:rPr lang="en-AU" altLang="it-IT" sz="2800" dirty="0" err="1" smtClean="0">
                <a:solidFill>
                  <a:srgbClr val="FF0000"/>
                </a:solidFill>
              </a:rPr>
              <a:t>dei</a:t>
            </a:r>
            <a:r>
              <a:rPr lang="en-AU" altLang="it-IT" sz="2800" dirty="0" smtClean="0">
                <a:solidFill>
                  <a:srgbClr val="FF0000"/>
                </a:solidFill>
              </a:rPr>
              <a:t> </a:t>
            </a:r>
            <a:r>
              <a:rPr lang="en-AU" altLang="it-IT" sz="2800" dirty="0" err="1" smtClean="0">
                <a:solidFill>
                  <a:srgbClr val="FF0000"/>
                </a:solidFill>
              </a:rPr>
              <a:t>dati</a:t>
            </a:r>
            <a:r>
              <a:rPr lang="en-AU" altLang="it-IT" sz="2800" dirty="0" smtClean="0">
                <a:solidFill>
                  <a:srgbClr val="FF0000"/>
                </a:solidFill>
              </a:rPr>
              <a:t>: </a:t>
            </a:r>
            <a:r>
              <a:rPr lang="en-AU" altLang="it-IT" sz="2800" dirty="0" err="1" smtClean="0">
                <a:solidFill>
                  <a:srgbClr val="FF0000"/>
                </a:solidFill>
              </a:rPr>
              <a:t>riconoscere</a:t>
            </a:r>
            <a:r>
              <a:rPr lang="en-AU" altLang="it-IT" sz="2800" dirty="0" smtClean="0">
                <a:solidFill>
                  <a:srgbClr val="FF0000"/>
                </a:solidFill>
              </a:rPr>
              <a:t> la </a:t>
            </a:r>
            <a:r>
              <a:rPr lang="en-AU" altLang="it-IT" sz="2800" dirty="0" err="1" smtClean="0">
                <a:solidFill>
                  <a:srgbClr val="FF0000"/>
                </a:solidFill>
              </a:rPr>
              <a:t>tipologia</a:t>
            </a:r>
            <a:r>
              <a:rPr lang="en-AU" altLang="it-IT" sz="2800" dirty="0" smtClean="0">
                <a:solidFill>
                  <a:srgbClr val="FF0000"/>
                </a:solidFill>
              </a:rPr>
              <a:t> </a:t>
            </a:r>
            <a:r>
              <a:rPr lang="en-AU" altLang="it-IT" sz="2800" dirty="0" err="1" smtClean="0">
                <a:solidFill>
                  <a:srgbClr val="FF0000"/>
                </a:solidFill>
              </a:rPr>
              <a:t>dei</a:t>
            </a:r>
            <a:r>
              <a:rPr lang="en-AU" altLang="it-IT" sz="2800" dirty="0" smtClean="0">
                <a:solidFill>
                  <a:srgbClr val="FF0000"/>
                </a:solidFill>
              </a:rPr>
              <a:t> </a:t>
            </a:r>
            <a:r>
              <a:rPr lang="en-AU" altLang="it-IT" sz="2800" dirty="0" err="1" smtClean="0">
                <a:solidFill>
                  <a:srgbClr val="FF0000"/>
                </a:solidFill>
              </a:rPr>
              <a:t>dati</a:t>
            </a:r>
            <a:endParaRPr lang="en-US" altLang="it-IT" sz="2800" dirty="0" smtClean="0">
              <a:solidFill>
                <a:srgbClr val="FF0000"/>
              </a:solidFill>
            </a:endParaRPr>
          </a:p>
        </p:txBody>
      </p:sp>
      <p:pic>
        <p:nvPicPr>
          <p:cNvPr id="10957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895451"/>
            <a:ext cx="7964179" cy="49625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Left Brace 4"/>
          <p:cNvSpPr/>
          <p:nvPr/>
        </p:nvSpPr>
        <p:spPr>
          <a:xfrm rot="5400000">
            <a:off x="2165670" y="518613"/>
            <a:ext cx="283260" cy="2513178"/>
          </a:xfrm>
          <a:prstGeom prst="leftBrac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Rectangle 10"/>
          <p:cNvSpPr/>
          <p:nvPr/>
        </p:nvSpPr>
        <p:spPr>
          <a:xfrm>
            <a:off x="1173491" y="1242860"/>
            <a:ext cx="23262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AU" b="1" dirty="0" err="1" smtClean="0">
                <a:solidFill>
                  <a:srgbClr val="C00000"/>
                </a:solidFill>
              </a:rPr>
              <a:t>variabili</a:t>
            </a:r>
            <a:r>
              <a:rPr lang="en-AU" b="1" dirty="0" smtClean="0">
                <a:solidFill>
                  <a:srgbClr val="C00000"/>
                </a:solidFill>
              </a:rPr>
              <a:t> qualitative </a:t>
            </a:r>
            <a:endParaRPr lang="it-IT" dirty="0">
              <a:solidFill>
                <a:srgbClr val="C00000"/>
              </a:solidFill>
            </a:endParaRPr>
          </a:p>
        </p:txBody>
      </p:sp>
      <p:sp>
        <p:nvSpPr>
          <p:cNvPr id="16" name="Left Brace 15"/>
          <p:cNvSpPr/>
          <p:nvPr/>
        </p:nvSpPr>
        <p:spPr>
          <a:xfrm rot="5400000">
            <a:off x="4211663" y="985797"/>
            <a:ext cx="283260" cy="1578809"/>
          </a:xfrm>
          <a:prstGeom prst="leftBrac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7" name="Rectangle 16"/>
          <p:cNvSpPr/>
          <p:nvPr/>
        </p:nvSpPr>
        <p:spPr>
          <a:xfrm>
            <a:off x="3542652" y="705470"/>
            <a:ext cx="160541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AU" b="1" dirty="0" err="1" smtClean="0">
                <a:solidFill>
                  <a:schemeClr val="bg1">
                    <a:lumMod val="50000"/>
                  </a:schemeClr>
                </a:solidFill>
              </a:rPr>
              <a:t>variabili</a:t>
            </a:r>
            <a:r>
              <a:rPr lang="en-AU" b="1" dirty="0" smtClean="0">
                <a:solidFill>
                  <a:schemeClr val="bg1">
                    <a:lumMod val="50000"/>
                  </a:schemeClr>
                </a:solidFill>
              </a:rPr>
              <a:t> quantitative discrete</a:t>
            </a:r>
            <a:endParaRPr lang="it-IT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8" name="Left Brace 17"/>
          <p:cNvSpPr/>
          <p:nvPr/>
        </p:nvSpPr>
        <p:spPr>
          <a:xfrm rot="5400000">
            <a:off x="7218012" y="393710"/>
            <a:ext cx="274655" cy="2728832"/>
          </a:xfrm>
          <a:prstGeom prst="leftBrace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9" name="Rectangle 18"/>
          <p:cNvSpPr/>
          <p:nvPr/>
        </p:nvSpPr>
        <p:spPr>
          <a:xfrm>
            <a:off x="6012160" y="633462"/>
            <a:ext cx="266337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i="1" u="sng" dirty="0" smtClean="0">
                <a:solidFill>
                  <a:srgbClr val="FF0000"/>
                </a:solidFill>
              </a:rPr>
              <a:t>scale </a:t>
            </a:r>
            <a:r>
              <a:rPr lang="it-IT" i="1" u="sng" dirty="0">
                <a:solidFill>
                  <a:srgbClr val="FF0000"/>
                </a:solidFill>
              </a:rPr>
              <a:t>di preferenza </a:t>
            </a:r>
            <a:r>
              <a:rPr lang="it-IT" i="1" u="sng" dirty="0" smtClean="0">
                <a:solidFill>
                  <a:srgbClr val="FF0000"/>
                </a:solidFill>
              </a:rPr>
              <a:t>numeriche: si usano come </a:t>
            </a:r>
            <a:r>
              <a:rPr lang="it-IT" i="1" u="sng" dirty="0" err="1" smtClean="0">
                <a:solidFill>
                  <a:srgbClr val="FF0000"/>
                </a:solidFill>
              </a:rPr>
              <a:t>var</a:t>
            </a:r>
            <a:r>
              <a:rPr lang="it-IT" i="1" u="sng" dirty="0" smtClean="0">
                <a:solidFill>
                  <a:srgbClr val="FF0000"/>
                </a:solidFill>
              </a:rPr>
              <a:t> quantitative</a:t>
            </a:r>
            <a:endParaRPr lang="it-IT" i="1" u="sng" dirty="0">
              <a:solidFill>
                <a:srgbClr val="FF0000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766788" y="845096"/>
            <a:ext cx="160541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AU" b="1" dirty="0" err="1"/>
              <a:t>v</a:t>
            </a:r>
            <a:r>
              <a:rPr lang="en-AU" b="1" dirty="0" err="1" smtClean="0"/>
              <a:t>ariabile</a:t>
            </a:r>
            <a:r>
              <a:rPr lang="en-AU" b="1" dirty="0" smtClean="0"/>
              <a:t> </a:t>
            </a:r>
            <a:r>
              <a:rPr lang="en-AU" b="1" dirty="0" err="1" smtClean="0"/>
              <a:t>quantitativa</a:t>
            </a:r>
            <a:r>
              <a:rPr lang="en-AU" b="1" dirty="0" smtClean="0"/>
              <a:t> continua</a:t>
            </a:r>
            <a:endParaRPr lang="it-IT" b="1" dirty="0"/>
          </a:p>
        </p:txBody>
      </p:sp>
      <p:sp>
        <p:nvSpPr>
          <p:cNvPr id="21" name="Left Brace 20"/>
          <p:cNvSpPr/>
          <p:nvPr/>
        </p:nvSpPr>
        <p:spPr>
          <a:xfrm rot="5400000">
            <a:off x="5428160" y="1354071"/>
            <a:ext cx="288033" cy="837492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42007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99392"/>
            <a:ext cx="9144000" cy="1111250"/>
          </a:xfrm>
        </p:spPr>
        <p:txBody>
          <a:bodyPr/>
          <a:lstStyle/>
          <a:p>
            <a:pPr eaLnBrk="1" hangingPunct="1"/>
            <a:r>
              <a:rPr lang="en-US" altLang="it-IT" sz="3600" dirty="0" err="1" smtClean="0">
                <a:solidFill>
                  <a:srgbClr val="FF0000"/>
                </a:solidFill>
              </a:rPr>
              <a:t>Obiettivi</a:t>
            </a:r>
            <a:r>
              <a:rPr lang="en-US" altLang="it-IT" sz="3600" dirty="0" smtClean="0">
                <a:solidFill>
                  <a:srgbClr val="FF0000"/>
                </a:solidFill>
              </a:rPr>
              <a:t> </a:t>
            </a:r>
            <a:r>
              <a:rPr lang="en-US" altLang="it-IT" sz="3600" dirty="0" err="1" smtClean="0">
                <a:solidFill>
                  <a:srgbClr val="FF0000"/>
                </a:solidFill>
              </a:rPr>
              <a:t>dell’analisi</a:t>
            </a:r>
            <a:r>
              <a:rPr lang="en-US" altLang="it-IT" sz="3600" dirty="0" smtClean="0">
                <a:solidFill>
                  <a:srgbClr val="FF0000"/>
                </a:solidFill>
              </a:rPr>
              <a:t> </a:t>
            </a:r>
            <a:r>
              <a:rPr lang="en-US" altLang="it-IT" sz="3600" dirty="0" err="1" smtClean="0">
                <a:solidFill>
                  <a:srgbClr val="FF0000"/>
                </a:solidFill>
              </a:rPr>
              <a:t>univariata</a:t>
            </a:r>
            <a:endParaRPr lang="en-US" altLang="it-IT" sz="3600" dirty="0" smtClean="0">
              <a:solidFill>
                <a:srgbClr val="FF000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740431" y="1556792"/>
            <a:ext cx="7496922" cy="44135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it-IT" altLang="it-IT" sz="2400" dirty="0">
                <a:solidFill>
                  <a:schemeClr val="tx2"/>
                </a:solidFill>
              </a:rPr>
              <a:t>studio della distribuzione di ogni variabile, singolarmente considerata, all’interno della </a:t>
            </a:r>
            <a:r>
              <a:rPr lang="it-IT" altLang="it-IT" sz="2400" dirty="0" smtClean="0">
                <a:solidFill>
                  <a:schemeClr val="tx2"/>
                </a:solidFill>
              </a:rPr>
              <a:t>popolazione</a:t>
            </a:r>
            <a:endParaRPr lang="it-IT" altLang="it-IT" sz="2400" dirty="0">
              <a:solidFill>
                <a:schemeClr val="tx2"/>
              </a:solidFill>
            </a:endParaRPr>
          </a:p>
          <a:p>
            <a:pPr marL="342900" indent="-342900" algn="just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it-IT" altLang="it-IT" sz="2400" dirty="0" smtClean="0">
              <a:solidFill>
                <a:schemeClr val="tx2"/>
              </a:solidFill>
            </a:endParaRPr>
          </a:p>
          <a:p>
            <a:pPr marL="342900" indent="-342900" algn="just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it-IT" altLang="it-IT" sz="2400" dirty="0" smtClean="0">
                <a:solidFill>
                  <a:schemeClr val="tx2"/>
                </a:solidFill>
              </a:rPr>
              <a:t>lettura </a:t>
            </a:r>
            <a:r>
              <a:rPr lang="it-IT" altLang="it-IT" sz="2400" dirty="0">
                <a:solidFill>
                  <a:schemeClr val="tx2"/>
                </a:solidFill>
              </a:rPr>
              <a:t>dei fenomeni osservati di rapida ed immediata </a:t>
            </a:r>
            <a:r>
              <a:rPr lang="it-IT" altLang="it-IT" sz="2400" dirty="0" smtClean="0">
                <a:solidFill>
                  <a:schemeClr val="tx2"/>
                </a:solidFill>
              </a:rPr>
              <a:t>interpretazione</a:t>
            </a:r>
            <a:endParaRPr lang="en-US" altLang="it-IT" sz="2400" dirty="0"/>
          </a:p>
          <a:p>
            <a:pPr marL="342900" indent="-342900" algn="just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it-IT" altLang="it-IT" sz="2400" dirty="0">
              <a:solidFill>
                <a:schemeClr val="tx2"/>
              </a:solidFill>
            </a:endParaRPr>
          </a:p>
          <a:p>
            <a:pPr marL="342900" indent="-342900" algn="just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it-IT" sz="2400" dirty="0" smtClean="0"/>
              <a:t>Data </a:t>
            </a:r>
            <a:r>
              <a:rPr lang="en-US" altLang="it-IT" sz="2400" dirty="0"/>
              <a:t>Audit</a:t>
            </a:r>
          </a:p>
          <a:p>
            <a:pPr marL="742950" lvl="1" indent="-285750" algn="just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it-IT" sz="2400" dirty="0" err="1"/>
              <a:t>Errori</a:t>
            </a:r>
            <a:r>
              <a:rPr lang="en-US" altLang="it-IT" sz="2400" dirty="0"/>
              <a:t> di </a:t>
            </a:r>
            <a:r>
              <a:rPr lang="en-US" altLang="it-IT" sz="2400" dirty="0" err="1"/>
              <a:t>imputazione</a:t>
            </a:r>
            <a:endParaRPr lang="en-US" altLang="it-IT" sz="2400" dirty="0"/>
          </a:p>
          <a:p>
            <a:pPr marL="742950" lvl="1" indent="-285750" algn="just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it-IT" sz="2400" dirty="0" err="1"/>
              <a:t>Dati</a:t>
            </a:r>
            <a:r>
              <a:rPr lang="en-US" altLang="it-IT" sz="2400" dirty="0"/>
              <a:t> </a:t>
            </a:r>
            <a:r>
              <a:rPr lang="en-US" altLang="it-IT" sz="2400" dirty="0" err="1"/>
              <a:t>mancanti</a:t>
            </a:r>
            <a:r>
              <a:rPr lang="en-US" altLang="it-IT" sz="2400" dirty="0"/>
              <a:t> (missing)</a:t>
            </a:r>
          </a:p>
          <a:p>
            <a:pPr marL="742950" lvl="1" indent="-285750" algn="just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it-IT" sz="2400" dirty="0" err="1"/>
              <a:t>Valori</a:t>
            </a:r>
            <a:r>
              <a:rPr lang="en-US" altLang="it-IT" sz="2400" dirty="0"/>
              <a:t> </a:t>
            </a:r>
            <a:r>
              <a:rPr lang="en-US" altLang="it-IT" sz="2400" dirty="0" err="1"/>
              <a:t>anomali</a:t>
            </a:r>
            <a:r>
              <a:rPr lang="en-US" altLang="it-IT" sz="2400" dirty="0"/>
              <a:t> (outliers)</a:t>
            </a:r>
          </a:p>
          <a:p>
            <a:pPr marL="342900" indent="-342900" algn="just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altLang="it-IT" sz="2400" dirty="0" smtClean="0"/>
          </a:p>
          <a:p>
            <a:pPr marL="342900" indent="-342900" algn="just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it-IT" sz="2400" dirty="0" err="1" smtClean="0"/>
              <a:t>Analisi</a:t>
            </a:r>
            <a:r>
              <a:rPr lang="en-US" altLang="it-IT" sz="2400" dirty="0" smtClean="0"/>
              <a:t> </a:t>
            </a:r>
            <a:r>
              <a:rPr lang="en-US" altLang="it-IT" sz="2400" dirty="0" err="1"/>
              <a:t>preliminari</a:t>
            </a:r>
            <a:endParaRPr lang="en-US" altLang="it-IT" sz="2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6288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99392"/>
            <a:ext cx="9144000" cy="1111250"/>
          </a:xfrm>
        </p:spPr>
        <p:txBody>
          <a:bodyPr/>
          <a:lstStyle/>
          <a:p>
            <a:pPr eaLnBrk="1" hangingPunct="1"/>
            <a:r>
              <a:rPr lang="en-US" altLang="it-IT" sz="3600" dirty="0" err="1" smtClean="0">
                <a:solidFill>
                  <a:srgbClr val="FF0000"/>
                </a:solidFill>
              </a:rPr>
              <a:t>Strumenti</a:t>
            </a:r>
            <a:r>
              <a:rPr lang="en-US" altLang="it-IT" sz="3600" dirty="0" smtClean="0">
                <a:solidFill>
                  <a:srgbClr val="FF0000"/>
                </a:solidFill>
              </a:rPr>
              <a:t> per </a:t>
            </a:r>
            <a:r>
              <a:rPr lang="en-US" altLang="it-IT" sz="3600" dirty="0" err="1" smtClean="0">
                <a:solidFill>
                  <a:srgbClr val="FF0000"/>
                </a:solidFill>
              </a:rPr>
              <a:t>l’analisi</a:t>
            </a:r>
            <a:r>
              <a:rPr lang="en-US" altLang="it-IT" sz="3600" dirty="0" smtClean="0">
                <a:solidFill>
                  <a:srgbClr val="FF0000"/>
                </a:solidFill>
              </a:rPr>
              <a:t> </a:t>
            </a:r>
            <a:r>
              <a:rPr lang="en-US" altLang="it-IT" sz="3600" dirty="0" err="1" smtClean="0">
                <a:solidFill>
                  <a:srgbClr val="FF0000"/>
                </a:solidFill>
              </a:rPr>
              <a:t>univariata</a:t>
            </a:r>
            <a:endParaRPr lang="en-US" altLang="it-IT" sz="3600" dirty="0" smtClean="0">
              <a:solidFill>
                <a:srgbClr val="FF0000"/>
              </a:solidFill>
            </a:endParaRPr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4068812" y="1628205"/>
            <a:ext cx="5183708" cy="30969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457200" indent="-457200" algn="just" eaLnBrk="1" hangingPunct="1">
              <a:lnSpc>
                <a:spcPct val="90000"/>
              </a:lnSpc>
              <a:buFont typeface="+mj-lt"/>
              <a:buAutoNum type="arabicPeriod"/>
            </a:pPr>
            <a:r>
              <a:rPr lang="en-US" altLang="it-IT" sz="2000" dirty="0" err="1" smtClean="0"/>
              <a:t>Distribuzioni</a:t>
            </a:r>
            <a:r>
              <a:rPr lang="en-US" altLang="it-IT" sz="2000" dirty="0" smtClean="0"/>
              <a:t> di </a:t>
            </a:r>
            <a:r>
              <a:rPr lang="en-US" altLang="it-IT" sz="2000" dirty="0" err="1" smtClean="0"/>
              <a:t>frequenza</a:t>
            </a:r>
            <a:endParaRPr lang="en-US" altLang="it-IT" sz="2000" dirty="0"/>
          </a:p>
          <a:p>
            <a:pPr marL="457200" indent="-457200" algn="just" eaLnBrk="1" hangingPunct="1">
              <a:lnSpc>
                <a:spcPct val="90000"/>
              </a:lnSpc>
              <a:buFont typeface="+mj-lt"/>
              <a:buAutoNum type="arabicPeriod"/>
            </a:pPr>
            <a:endParaRPr lang="en-US" altLang="it-IT" sz="2000" dirty="0" smtClean="0"/>
          </a:p>
          <a:p>
            <a:pPr marL="457200" indent="-457200" algn="just" eaLnBrk="1" hangingPunct="1">
              <a:lnSpc>
                <a:spcPct val="90000"/>
              </a:lnSpc>
              <a:buFont typeface="+mj-lt"/>
              <a:buAutoNum type="arabicPeriod"/>
            </a:pPr>
            <a:endParaRPr lang="en-US" altLang="it-IT" sz="2000" dirty="0"/>
          </a:p>
          <a:p>
            <a:pPr marL="457200" indent="-457200" algn="just" eaLnBrk="1" hangingPunct="1">
              <a:lnSpc>
                <a:spcPct val="90000"/>
              </a:lnSpc>
              <a:buFont typeface="+mj-lt"/>
              <a:buAutoNum type="arabicPeriod"/>
            </a:pPr>
            <a:endParaRPr lang="en-US" altLang="it-IT" sz="2000" dirty="0" smtClean="0"/>
          </a:p>
          <a:p>
            <a:pPr marL="457200" indent="-457200" algn="just" eaLnBrk="1" hangingPunct="1">
              <a:lnSpc>
                <a:spcPct val="90000"/>
              </a:lnSpc>
              <a:buFont typeface="+mj-lt"/>
              <a:buAutoNum type="arabicPeriod"/>
            </a:pPr>
            <a:endParaRPr lang="en-US" altLang="it-IT" sz="2000" dirty="0"/>
          </a:p>
          <a:p>
            <a:pPr marL="457200" indent="-457200" algn="just" eaLnBrk="1" hangingPunct="1">
              <a:lnSpc>
                <a:spcPct val="90000"/>
              </a:lnSpc>
              <a:buFont typeface="+mj-lt"/>
              <a:buAutoNum type="arabicPeriod"/>
            </a:pPr>
            <a:r>
              <a:rPr lang="en-US" altLang="it-IT" sz="2000" dirty="0" err="1" smtClean="0"/>
              <a:t>Misure</a:t>
            </a:r>
            <a:r>
              <a:rPr lang="en-US" altLang="it-IT" sz="2000" dirty="0" smtClean="0"/>
              <a:t> di </a:t>
            </a:r>
            <a:r>
              <a:rPr lang="en-US" altLang="it-IT" sz="2000" dirty="0" err="1" smtClean="0"/>
              <a:t>sintesi</a:t>
            </a:r>
            <a:endParaRPr lang="en-US" altLang="it-IT" sz="2000" dirty="0"/>
          </a:p>
          <a:p>
            <a:pPr lvl="1" algn="just" eaLnBrk="1" hangingPunct="1">
              <a:lnSpc>
                <a:spcPct val="90000"/>
              </a:lnSpc>
            </a:pPr>
            <a:r>
              <a:rPr lang="en-US" altLang="it-IT" sz="2000" i="1" dirty="0" err="1" smtClean="0"/>
              <a:t>Misure</a:t>
            </a:r>
            <a:r>
              <a:rPr lang="en-US" altLang="it-IT" sz="2000" i="1" dirty="0" smtClean="0"/>
              <a:t> di </a:t>
            </a:r>
            <a:r>
              <a:rPr lang="en-US" altLang="it-IT" sz="2000" i="1" dirty="0" err="1" smtClean="0"/>
              <a:t>posizione</a:t>
            </a:r>
            <a:endParaRPr lang="en-US" altLang="it-IT" sz="2000" i="1" dirty="0"/>
          </a:p>
          <a:p>
            <a:pPr lvl="1" algn="just" eaLnBrk="1" hangingPunct="1">
              <a:lnSpc>
                <a:spcPct val="90000"/>
              </a:lnSpc>
            </a:pPr>
            <a:r>
              <a:rPr lang="en-US" altLang="it-IT" sz="2000" i="1" dirty="0" err="1"/>
              <a:t>Misure</a:t>
            </a:r>
            <a:r>
              <a:rPr lang="en-US" altLang="it-IT" sz="2000" i="1" dirty="0"/>
              <a:t> di </a:t>
            </a:r>
            <a:r>
              <a:rPr lang="en-US" altLang="it-IT" sz="2000" i="1" dirty="0" err="1" smtClean="0"/>
              <a:t>dispersione</a:t>
            </a:r>
            <a:endParaRPr lang="en-US" altLang="it-IT" sz="2000" i="1" dirty="0"/>
          </a:p>
          <a:p>
            <a:pPr lvl="1" algn="just" eaLnBrk="1" hangingPunct="1">
              <a:lnSpc>
                <a:spcPct val="90000"/>
              </a:lnSpc>
            </a:pPr>
            <a:r>
              <a:rPr lang="en-US" altLang="it-IT" sz="2000" i="1" dirty="0" err="1"/>
              <a:t>Misure</a:t>
            </a:r>
            <a:r>
              <a:rPr lang="en-US" altLang="it-IT" sz="2000" i="1" dirty="0"/>
              <a:t> </a:t>
            </a:r>
            <a:r>
              <a:rPr lang="en-US" altLang="it-IT" sz="2000" i="1" dirty="0" err="1" smtClean="0"/>
              <a:t>della</a:t>
            </a:r>
            <a:r>
              <a:rPr lang="en-US" altLang="it-IT" sz="2000" i="1" dirty="0" smtClean="0"/>
              <a:t> forma </a:t>
            </a:r>
            <a:r>
              <a:rPr lang="en-US" altLang="it-IT" sz="2000" i="1" dirty="0" err="1" smtClean="0"/>
              <a:t>della</a:t>
            </a:r>
            <a:r>
              <a:rPr lang="en-US" altLang="it-IT" sz="2000" i="1" dirty="0" smtClean="0"/>
              <a:t> </a:t>
            </a:r>
            <a:r>
              <a:rPr lang="en-US" altLang="it-IT" sz="2000" i="1" dirty="0" err="1" smtClean="0"/>
              <a:t>distribuzione</a:t>
            </a:r>
            <a:endParaRPr lang="en-US" altLang="it-IT" sz="2000" i="1" dirty="0"/>
          </a:p>
          <a:p>
            <a:pPr lvl="2" algn="just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it-IT" sz="1600" dirty="0" smtClean="0">
                <a:solidFill>
                  <a:schemeClr val="tx2"/>
                </a:solidFill>
              </a:rPr>
              <a:t>       </a:t>
            </a:r>
            <a:endParaRPr lang="en-US" altLang="it-IT" sz="1600" dirty="0">
              <a:solidFill>
                <a:schemeClr val="tx2"/>
              </a:solidFill>
            </a:endParaRPr>
          </a:p>
        </p:txBody>
      </p:sp>
      <p:sp>
        <p:nvSpPr>
          <p:cNvPr id="7176" name="AutoShape 8"/>
          <p:cNvSpPr>
            <a:spLocks noChangeArrowheads="1"/>
          </p:cNvSpPr>
          <p:nvPr/>
        </p:nvSpPr>
        <p:spPr bwMode="auto">
          <a:xfrm>
            <a:off x="3203848" y="1570939"/>
            <a:ext cx="766762" cy="431800"/>
          </a:xfrm>
          <a:prstGeom prst="rightArrow">
            <a:avLst>
              <a:gd name="adj1" fmla="val 50000"/>
              <a:gd name="adj2" fmla="val 4439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it-IT" sz="1800">
              <a:solidFill>
                <a:srgbClr val="FF0000"/>
              </a:solidFill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-36512" y="1628800"/>
            <a:ext cx="3527524" cy="30969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457200" indent="-457200" eaLnBrk="1" hangingPunct="1">
              <a:lnSpc>
                <a:spcPct val="90000"/>
              </a:lnSpc>
              <a:buFont typeface="+mj-lt"/>
              <a:buAutoNum type="arabicPeriod"/>
            </a:pPr>
            <a:r>
              <a:rPr lang="en-US" altLang="it-IT" sz="2000" dirty="0" err="1" smtClean="0"/>
              <a:t>Variabili</a:t>
            </a:r>
            <a:r>
              <a:rPr lang="en-US" altLang="it-IT" sz="2000" dirty="0" smtClean="0"/>
              <a:t> qualitative e quantitative discrete e </a:t>
            </a:r>
            <a:r>
              <a:rPr lang="en-US" altLang="it-IT" sz="2000" dirty="0" err="1" smtClean="0"/>
              <a:t>variabili</a:t>
            </a:r>
            <a:r>
              <a:rPr lang="en-US" altLang="it-IT" sz="2000" dirty="0" smtClean="0"/>
              <a:t> “</a:t>
            </a:r>
            <a:r>
              <a:rPr lang="en-US" altLang="it-IT" sz="2000" dirty="0" err="1" smtClean="0"/>
              <a:t>punteggio</a:t>
            </a:r>
            <a:r>
              <a:rPr lang="en-US" altLang="it-IT" sz="2000" dirty="0" smtClean="0"/>
              <a:t>”</a:t>
            </a:r>
            <a:endParaRPr lang="en-US" altLang="it-IT" sz="2000" dirty="0"/>
          </a:p>
          <a:p>
            <a:pPr marL="457200" indent="-457200" eaLnBrk="1" hangingPunct="1">
              <a:lnSpc>
                <a:spcPct val="90000"/>
              </a:lnSpc>
              <a:buFont typeface="+mj-lt"/>
              <a:buAutoNum type="arabicPeriod"/>
            </a:pPr>
            <a:endParaRPr lang="en-US" altLang="it-IT" sz="2000" dirty="0" smtClean="0"/>
          </a:p>
          <a:p>
            <a:pPr marL="457200" indent="-457200" eaLnBrk="1" hangingPunct="1">
              <a:lnSpc>
                <a:spcPct val="90000"/>
              </a:lnSpc>
              <a:buFont typeface="+mj-lt"/>
              <a:buAutoNum type="arabicPeriod"/>
            </a:pPr>
            <a:endParaRPr lang="en-US" altLang="it-IT" sz="2000" dirty="0"/>
          </a:p>
          <a:p>
            <a:pPr marL="457200" indent="-457200" eaLnBrk="1" hangingPunct="1">
              <a:lnSpc>
                <a:spcPct val="90000"/>
              </a:lnSpc>
              <a:buFont typeface="+mj-lt"/>
              <a:buAutoNum type="arabicPeriod"/>
            </a:pPr>
            <a:r>
              <a:rPr lang="en-US" altLang="it-IT" sz="2000" dirty="0" err="1" smtClean="0"/>
              <a:t>Variabili</a:t>
            </a:r>
            <a:r>
              <a:rPr lang="en-US" altLang="it-IT" sz="2000" dirty="0" smtClean="0"/>
              <a:t> quantitative (continue e discrete) e </a:t>
            </a:r>
            <a:r>
              <a:rPr lang="en-US" altLang="it-IT" sz="2000" dirty="0" err="1" smtClean="0"/>
              <a:t>variabili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punteggio</a:t>
            </a:r>
            <a:endParaRPr lang="en-US" altLang="it-IT" sz="2000" dirty="0" smtClean="0"/>
          </a:p>
          <a:p>
            <a:pPr marL="457200" indent="-457200" eaLnBrk="1" hangingPunct="1">
              <a:lnSpc>
                <a:spcPct val="90000"/>
              </a:lnSpc>
              <a:buFont typeface="+mj-lt"/>
              <a:buAutoNum type="arabicPeriod"/>
            </a:pPr>
            <a:endParaRPr lang="en-US" altLang="it-IT" sz="2000" dirty="0"/>
          </a:p>
        </p:txBody>
      </p:sp>
      <p:sp>
        <p:nvSpPr>
          <p:cNvPr id="8" name="AutoShape 8"/>
          <p:cNvSpPr>
            <a:spLocks noChangeArrowheads="1"/>
          </p:cNvSpPr>
          <p:nvPr/>
        </p:nvSpPr>
        <p:spPr bwMode="auto">
          <a:xfrm>
            <a:off x="3229174" y="3212976"/>
            <a:ext cx="766762" cy="431800"/>
          </a:xfrm>
          <a:prstGeom prst="rightArrow">
            <a:avLst>
              <a:gd name="adj1" fmla="val 50000"/>
              <a:gd name="adj2" fmla="val 4439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it-IT" sz="180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6288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88913"/>
            <a:ext cx="9144000" cy="1111250"/>
          </a:xfrm>
        </p:spPr>
        <p:txBody>
          <a:bodyPr/>
          <a:lstStyle/>
          <a:p>
            <a:pPr eaLnBrk="1" hangingPunct="1"/>
            <a:r>
              <a:rPr lang="it-IT" altLang="it-IT" sz="2800" dirty="0" smtClean="0">
                <a:solidFill>
                  <a:srgbClr val="FF0000"/>
                </a:solidFill>
              </a:rPr>
              <a:t>Percorso di Analisi</a:t>
            </a:r>
            <a:endParaRPr lang="en-US" altLang="it-IT" sz="2800" dirty="0" smtClean="0">
              <a:solidFill>
                <a:srgbClr val="FF0000"/>
              </a:solidFill>
            </a:endParaRPr>
          </a:p>
        </p:txBody>
      </p:sp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746" y="1372319"/>
            <a:ext cx="8667750" cy="5153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368746" y="2924944"/>
            <a:ext cx="8667750" cy="2448272"/>
          </a:xfrm>
          <a:prstGeom prst="rect">
            <a:avLst/>
          </a:prstGeom>
          <a:solidFill>
            <a:srgbClr val="FFFF00">
              <a:alpha val="26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69757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title"/>
          </p:nvPr>
        </p:nvSpPr>
        <p:spPr>
          <a:xfrm>
            <a:off x="457200" y="-26988"/>
            <a:ext cx="8229600" cy="1143001"/>
          </a:xfrm>
          <a:noFill/>
        </p:spPr>
        <p:txBody>
          <a:bodyPr/>
          <a:lstStyle/>
          <a:p>
            <a:pPr eaLnBrk="1" hangingPunct="1"/>
            <a:r>
              <a:rPr lang="it-IT" altLang="it-IT" sz="3600" dirty="0">
                <a:solidFill>
                  <a:srgbClr val="FF0000"/>
                </a:solidFill>
              </a:rPr>
              <a:t>Statistica descrittiva </a:t>
            </a:r>
            <a:r>
              <a:rPr lang="it-IT" altLang="it-IT" sz="3600" dirty="0" err="1">
                <a:solidFill>
                  <a:srgbClr val="FF0000"/>
                </a:solidFill>
              </a:rPr>
              <a:t>bivariata</a:t>
            </a:r>
            <a:endParaRPr lang="it-IT" altLang="it-IT" sz="3600" dirty="0" smtClean="0">
              <a:solidFill>
                <a:srgbClr val="FF0000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226592"/>
              </p:ext>
            </p:extLst>
          </p:nvPr>
        </p:nvGraphicFramePr>
        <p:xfrm>
          <a:off x="323850" y="2239080"/>
          <a:ext cx="8496300" cy="44302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437463"/>
                <a:gridCol w="2089255"/>
                <a:gridCol w="3969582"/>
              </a:tblGrid>
              <a:tr h="863882">
                <a:tc>
                  <a:txBody>
                    <a:bodyPr/>
                    <a:lstStyle/>
                    <a:p>
                      <a:pPr algn="ctr"/>
                      <a:r>
                        <a:rPr lang="en-AU" sz="1800" dirty="0" err="1" smtClean="0"/>
                        <a:t>Tipologia</a:t>
                      </a:r>
                      <a:r>
                        <a:rPr lang="en-AU" sz="1800" dirty="0" smtClean="0"/>
                        <a:t> </a:t>
                      </a:r>
                      <a:r>
                        <a:rPr lang="en-AU" sz="1800" dirty="0" err="1" smtClean="0"/>
                        <a:t>variabili</a:t>
                      </a:r>
                      <a:endParaRPr lang="it-IT" sz="1800" dirty="0"/>
                    </a:p>
                  </a:txBody>
                  <a:tcPr marL="91434" marR="91434"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 err="1" smtClean="0"/>
                        <a:t>Tipo</a:t>
                      </a:r>
                      <a:r>
                        <a:rPr lang="en-AU" sz="1800" dirty="0" smtClean="0"/>
                        <a:t> di </a:t>
                      </a:r>
                      <a:r>
                        <a:rPr lang="en-AU" sz="1800" dirty="0" err="1" smtClean="0"/>
                        <a:t>analisi</a:t>
                      </a:r>
                      <a:endParaRPr lang="en-AU" sz="1800" dirty="0" smtClean="0"/>
                    </a:p>
                  </a:txBody>
                  <a:tcPr marL="91434" marR="91434"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 err="1" smtClean="0"/>
                        <a:t>Indici</a:t>
                      </a:r>
                      <a:r>
                        <a:rPr lang="en-AU" sz="1800" dirty="0" smtClean="0"/>
                        <a:t> di </a:t>
                      </a:r>
                      <a:r>
                        <a:rPr lang="en-AU" sz="1800" dirty="0" err="1" smtClean="0"/>
                        <a:t>connessione</a:t>
                      </a:r>
                      <a:endParaRPr lang="it-IT" sz="1800" dirty="0"/>
                    </a:p>
                  </a:txBody>
                  <a:tcPr marL="91434" marR="91434" marT="45709" marB="45709"/>
                </a:tc>
              </a:tr>
              <a:tr h="11888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800" dirty="0" smtClean="0"/>
                        <a:t>2</a:t>
                      </a:r>
                      <a:r>
                        <a:rPr lang="en-AU" sz="1800" baseline="0" dirty="0" smtClean="0"/>
                        <a:t> </a:t>
                      </a:r>
                      <a:r>
                        <a:rPr lang="en-AU" sz="1800" dirty="0" err="1" smtClean="0"/>
                        <a:t>variabil</a:t>
                      </a:r>
                      <a:r>
                        <a:rPr lang="en-AU" sz="1800" baseline="0" dirty="0" err="1" smtClean="0"/>
                        <a:t>i</a:t>
                      </a:r>
                      <a:r>
                        <a:rPr lang="en-AU" sz="1800" baseline="0" dirty="0" smtClean="0"/>
                        <a:t> qualitative e/o quantitative discrete </a:t>
                      </a:r>
                      <a:endParaRPr lang="it-IT" sz="1800" dirty="0" smtClean="0"/>
                    </a:p>
                    <a:p>
                      <a:endParaRPr lang="it-IT" sz="1800" dirty="0"/>
                    </a:p>
                  </a:txBody>
                  <a:tcPr marL="91434" marR="91434" marT="45709" marB="45709"/>
                </a:tc>
                <a:tc>
                  <a:txBody>
                    <a:bodyPr/>
                    <a:lstStyle/>
                    <a:p>
                      <a:r>
                        <a:rPr lang="en-AU" sz="1800" dirty="0" smtClean="0"/>
                        <a:t>DIPENDENZA STATISTICA</a:t>
                      </a:r>
                      <a:endParaRPr lang="it-IT" sz="1800" dirty="0"/>
                    </a:p>
                  </a:txBody>
                  <a:tcPr marL="91434" marR="91434" marT="45709" marB="45709"/>
                </a:tc>
                <a:tc>
                  <a:txBody>
                    <a:bodyPr/>
                    <a:lstStyle/>
                    <a:p>
                      <a:r>
                        <a:rPr lang="en-AU" sz="1800" dirty="0" smtClean="0"/>
                        <a:t>- </a:t>
                      </a:r>
                      <a:r>
                        <a:rPr lang="en-AU" sz="1800" baseline="0" dirty="0" smtClean="0"/>
                        <a:t> </a:t>
                      </a:r>
                      <a:r>
                        <a:rPr lang="en-AU" sz="1800" baseline="0" dirty="0" err="1" smtClean="0"/>
                        <a:t>Tabelle</a:t>
                      </a:r>
                      <a:r>
                        <a:rPr lang="en-AU" sz="1800" baseline="0" dirty="0" smtClean="0"/>
                        <a:t> di </a:t>
                      </a:r>
                      <a:r>
                        <a:rPr lang="en-AU" sz="1800" baseline="0" dirty="0" err="1" smtClean="0"/>
                        <a:t>contingenza</a:t>
                      </a:r>
                      <a:r>
                        <a:rPr lang="en-AU" sz="1800" baseline="0" dirty="0" smtClean="0"/>
                        <a:t> o a </a:t>
                      </a:r>
                      <a:r>
                        <a:rPr lang="en-AU" sz="1800" baseline="0" dirty="0" err="1" smtClean="0"/>
                        <a:t>doppia</a:t>
                      </a:r>
                      <a:r>
                        <a:rPr lang="en-AU" sz="1800" baseline="0" dirty="0" smtClean="0"/>
                        <a:t> </a:t>
                      </a:r>
                      <a:r>
                        <a:rPr lang="en-AU" sz="1800" baseline="0" dirty="0" err="1" smtClean="0"/>
                        <a:t>entrata</a:t>
                      </a:r>
                      <a:endParaRPr lang="en-AU" sz="1800" baseline="0" dirty="0" smtClean="0"/>
                    </a:p>
                    <a:p>
                      <a:r>
                        <a:rPr lang="en-AU" sz="1800" baseline="0" dirty="0" smtClean="0"/>
                        <a:t>- </a:t>
                      </a:r>
                      <a:r>
                        <a:rPr lang="en-AU" sz="1800" baseline="0" dirty="0" err="1" smtClean="0"/>
                        <a:t>Indici</a:t>
                      </a:r>
                      <a:r>
                        <a:rPr lang="en-AU" sz="1800" baseline="0" dirty="0" smtClean="0"/>
                        <a:t> di </a:t>
                      </a:r>
                      <a:r>
                        <a:rPr lang="en-AU" sz="1800" baseline="0" dirty="0" err="1" smtClean="0"/>
                        <a:t>connessione</a:t>
                      </a:r>
                      <a:r>
                        <a:rPr lang="en-AU" sz="1800" baseline="0" dirty="0" smtClean="0"/>
                        <a:t> (</a:t>
                      </a:r>
                      <a:r>
                        <a:rPr lang="it-IT" altLang="it-IT" sz="1800" dirty="0" smtClean="0"/>
                        <a:t>χ² (chi-quadrato) </a:t>
                      </a:r>
                      <a:r>
                        <a:rPr lang="it-IT" altLang="it-IT" sz="1800" dirty="0" smtClean="0">
                          <a:solidFill>
                            <a:schemeClr val="tx2"/>
                          </a:solidFill>
                        </a:rPr>
                        <a:t>e V di </a:t>
                      </a:r>
                      <a:r>
                        <a:rPr lang="it-IT" altLang="it-IT" sz="1800" dirty="0" err="1" smtClean="0">
                          <a:solidFill>
                            <a:schemeClr val="tx2"/>
                          </a:solidFill>
                        </a:rPr>
                        <a:t>Cramer</a:t>
                      </a:r>
                      <a:r>
                        <a:rPr lang="it-IT" altLang="it-IT" sz="1800" dirty="0" smtClean="0">
                          <a:solidFill>
                            <a:schemeClr val="tx2"/>
                          </a:solidFill>
                        </a:rPr>
                        <a:t>)</a:t>
                      </a:r>
                      <a:endParaRPr lang="it-IT" sz="1800" dirty="0"/>
                    </a:p>
                  </a:txBody>
                  <a:tcPr marL="91434" marR="91434" marT="45709" marB="45709"/>
                </a:tc>
              </a:tr>
              <a:tr h="91449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800" dirty="0" smtClean="0"/>
                        <a:t>2</a:t>
                      </a:r>
                      <a:r>
                        <a:rPr lang="en-AU" sz="1800" baseline="0" dirty="0" smtClean="0"/>
                        <a:t> </a:t>
                      </a:r>
                      <a:r>
                        <a:rPr lang="en-AU" sz="1800" dirty="0" err="1" smtClean="0"/>
                        <a:t>variabil</a:t>
                      </a:r>
                      <a:r>
                        <a:rPr lang="en-AU" sz="1800" baseline="0" dirty="0" err="1" smtClean="0"/>
                        <a:t>i</a:t>
                      </a:r>
                      <a:r>
                        <a:rPr lang="en-AU" sz="1800" baseline="0" dirty="0" smtClean="0"/>
                        <a:t> quantitative continue</a:t>
                      </a:r>
                      <a:endParaRPr lang="it-IT" sz="1800" dirty="0" smtClean="0"/>
                    </a:p>
                    <a:p>
                      <a:endParaRPr lang="it-IT" sz="1800" dirty="0"/>
                    </a:p>
                  </a:txBody>
                  <a:tcPr marL="91434" marR="91434" marT="45709" marB="45709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800" dirty="0" smtClean="0"/>
                        <a:t>DIPENDENZA LINEARE</a:t>
                      </a:r>
                      <a:endParaRPr lang="it-IT" sz="1800" dirty="0" smtClean="0"/>
                    </a:p>
                    <a:p>
                      <a:endParaRPr lang="it-IT" sz="1800" dirty="0"/>
                    </a:p>
                  </a:txBody>
                  <a:tcPr marL="91434" marR="91434" marT="45709" marB="45709"/>
                </a:tc>
                <a:tc>
                  <a:txBody>
                    <a:bodyPr/>
                    <a:lstStyle/>
                    <a:p>
                      <a:pPr algn="just" eaLnBrk="1" hangingPunct="1"/>
                      <a:r>
                        <a:rPr lang="it-IT" altLang="it-IT" sz="1800" dirty="0" smtClean="0"/>
                        <a:t>analisi di correlazione lineare (misure di connessione Covarianza </a:t>
                      </a:r>
                      <a:r>
                        <a:rPr lang="it-IT" altLang="it-IT" sz="1800" dirty="0" err="1" smtClean="0"/>
                        <a:t>Cov</a:t>
                      </a:r>
                      <a:r>
                        <a:rPr lang="it-IT" altLang="it-IT" sz="1800" dirty="0" smtClean="0"/>
                        <a:t>(X,Y) e Coefficiente di correlazione lineare </a:t>
                      </a:r>
                      <a:r>
                        <a:rPr lang="el-GR" altLang="it-IT" sz="1800" dirty="0" smtClean="0"/>
                        <a:t>ρ</a:t>
                      </a:r>
                      <a:r>
                        <a:rPr lang="it-IT" altLang="it-IT" sz="1800" dirty="0" smtClean="0"/>
                        <a:t>(X,Y))</a:t>
                      </a:r>
                      <a:endParaRPr lang="it-IT" altLang="it-IT" sz="1800" dirty="0"/>
                    </a:p>
                  </a:txBody>
                  <a:tcPr marL="91434" marR="91434" marT="45709" marB="45709"/>
                </a:tc>
              </a:tr>
              <a:tr h="1188850">
                <a:tc>
                  <a:txBody>
                    <a:bodyPr/>
                    <a:lstStyle/>
                    <a:p>
                      <a:r>
                        <a:rPr lang="en-AU" sz="1800" dirty="0" smtClean="0"/>
                        <a:t>1 </a:t>
                      </a:r>
                      <a:r>
                        <a:rPr lang="en-AU" sz="1800" dirty="0" err="1" smtClean="0"/>
                        <a:t>variabil</a:t>
                      </a:r>
                      <a:r>
                        <a:rPr lang="en-AU" sz="1800" baseline="0" dirty="0" err="1" smtClean="0"/>
                        <a:t>e</a:t>
                      </a:r>
                      <a:r>
                        <a:rPr lang="en-AU" sz="1800" baseline="0" dirty="0" smtClean="0"/>
                        <a:t> </a:t>
                      </a:r>
                      <a:r>
                        <a:rPr lang="en-AU" sz="1800" baseline="0" dirty="0" err="1" smtClean="0"/>
                        <a:t>quantitativa</a:t>
                      </a:r>
                      <a:r>
                        <a:rPr lang="en-AU" sz="1800" baseline="0" dirty="0" smtClean="0"/>
                        <a:t> continua e 1 </a:t>
                      </a:r>
                      <a:r>
                        <a:rPr lang="en-AU" sz="1800" baseline="0" dirty="0" err="1" smtClean="0"/>
                        <a:t>variabile</a:t>
                      </a:r>
                      <a:r>
                        <a:rPr lang="en-AU" sz="1800" baseline="0" dirty="0" smtClean="0"/>
                        <a:t> </a:t>
                      </a:r>
                      <a:r>
                        <a:rPr lang="en-AU" sz="1800" baseline="0" dirty="0" err="1" smtClean="0"/>
                        <a:t>qualitativa</a:t>
                      </a:r>
                      <a:r>
                        <a:rPr lang="en-AU" sz="1800" baseline="0" dirty="0" smtClean="0"/>
                        <a:t> </a:t>
                      </a:r>
                      <a:endParaRPr lang="it-IT" sz="1800" dirty="0"/>
                    </a:p>
                  </a:txBody>
                  <a:tcPr marL="91434" marR="91434" marT="45709" marB="45709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800" dirty="0" smtClean="0"/>
                        <a:t>DIPENDENZA IN MEDIA</a:t>
                      </a:r>
                      <a:endParaRPr lang="it-IT" sz="1800" dirty="0" smtClean="0"/>
                    </a:p>
                    <a:p>
                      <a:endParaRPr lang="it-IT" sz="1800" dirty="0"/>
                    </a:p>
                  </a:txBody>
                  <a:tcPr marL="91434" marR="91434" marT="45709" marB="45709"/>
                </a:tc>
                <a:tc>
                  <a:txBody>
                    <a:bodyPr/>
                    <a:lstStyle/>
                    <a:p>
                      <a:r>
                        <a:rPr lang="it-IT" altLang="it-IT" sz="1800" dirty="0" smtClean="0"/>
                        <a:t>confronto tra le medie (indice relativo per misurare la dipendenza in media </a:t>
                      </a:r>
                      <a:r>
                        <a:rPr lang="en-AU" altLang="it-IT" sz="1800" b="1" dirty="0" smtClean="0"/>
                        <a:t> </a:t>
                      </a:r>
                      <a:r>
                        <a:rPr lang="el-GR" altLang="it-IT" sz="1800" b="1" dirty="0" smtClean="0"/>
                        <a:t>η</a:t>
                      </a:r>
                      <a:r>
                        <a:rPr lang="it-IT" altLang="it-IT" sz="1800" b="1" baseline="30000" dirty="0" smtClean="0"/>
                        <a:t>2 </a:t>
                      </a:r>
                      <a:r>
                        <a:rPr lang="en-AU" sz="1800" dirty="0" smtClean="0"/>
                        <a:t>(ETA QUADRO))</a:t>
                      </a:r>
                      <a:endParaRPr lang="it-IT" sz="1800" dirty="0"/>
                    </a:p>
                  </a:txBody>
                  <a:tcPr marL="91434" marR="91434" marT="45709" marB="45709"/>
                </a:tc>
              </a:tr>
            </a:tbl>
          </a:graphicData>
        </a:graphic>
      </p:graphicFrame>
      <p:sp>
        <p:nvSpPr>
          <p:cNvPr id="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752"/>
            <a:ext cx="8229600" cy="748680"/>
          </a:xfrm>
        </p:spPr>
        <p:txBody>
          <a:bodyPr/>
          <a:lstStyle/>
          <a:p>
            <a:pPr algn="just" eaLnBrk="1" hangingPunct="1">
              <a:buFontTx/>
              <a:buNone/>
            </a:pPr>
            <a:r>
              <a:rPr lang="it-IT" altLang="it-IT" sz="2200" dirty="0" smtClean="0">
                <a:solidFill>
                  <a:schemeClr val="tx2"/>
                </a:solidFill>
              </a:rPr>
              <a:t>Indaga la relazione tra due variabili misurate. Si distingue rispetto alla tipologia delle variabili indagate:</a:t>
            </a:r>
          </a:p>
        </p:txBody>
      </p:sp>
    </p:spTree>
    <p:extLst>
      <p:ext uri="{BB962C8B-B14F-4D97-AF65-F5344CB8AC3E}">
        <p14:creationId xmlns:p14="http://schemas.microsoft.com/office/powerpoint/2010/main" val="275721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4700</TotalTime>
  <Words>995</Words>
  <Application>Microsoft Office PowerPoint</Application>
  <PresentationFormat>On-screen Show (4:3)</PresentationFormat>
  <Paragraphs>158</Paragraphs>
  <Slides>19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Default Design</vt:lpstr>
      <vt:lpstr>Metodi Quantitativi per Economia, Finanza e Management   Lezione n°14 Riassunto e Case Study</vt:lpstr>
      <vt:lpstr>Valutazione</vt:lpstr>
      <vt:lpstr>L’analisi statistica dei dati</vt:lpstr>
      <vt:lpstr>Percorso di Analisi</vt:lpstr>
      <vt:lpstr>Matrice dei dati: riconoscere la tipologia dei dati</vt:lpstr>
      <vt:lpstr>Obiettivi dell’analisi univariata</vt:lpstr>
      <vt:lpstr>Strumenti per l’analisi univariata</vt:lpstr>
      <vt:lpstr>Percorso di Analisi</vt:lpstr>
      <vt:lpstr>Statistica descrittiva bivariata</vt:lpstr>
      <vt:lpstr>PowerPoint Presentation</vt:lpstr>
      <vt:lpstr>Percorso di Analisi</vt:lpstr>
      <vt:lpstr>Analisi Fattoriale – cosa è </vt:lpstr>
      <vt:lpstr>Analisi Fattoriale –  Step di analisi</vt:lpstr>
      <vt:lpstr>PowerPoint Presentation</vt:lpstr>
      <vt:lpstr>PowerPoint Presentation</vt:lpstr>
      <vt:lpstr>PowerPoint Presentation</vt:lpstr>
      <vt:lpstr>PowerPoint Presentation</vt:lpstr>
      <vt:lpstr>Regressione logistica - steps</vt:lpstr>
      <vt:lpstr>Regressione logistica - steps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Valentina</dc:creator>
  <cp:lastModifiedBy>Elena Pallini</cp:lastModifiedBy>
  <cp:revision>176</cp:revision>
  <dcterms:created xsi:type="dcterms:W3CDTF">2005-02-09T11:34:01Z</dcterms:created>
  <dcterms:modified xsi:type="dcterms:W3CDTF">2013-12-14T17:40:40Z</dcterms:modified>
</cp:coreProperties>
</file>