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sldIdLst>
    <p:sldId id="290" r:id="rId2"/>
    <p:sldId id="468" r:id="rId3"/>
    <p:sldId id="498" r:id="rId4"/>
    <p:sldId id="466" r:id="rId5"/>
    <p:sldId id="457" r:id="rId6"/>
    <p:sldId id="412" r:id="rId7"/>
    <p:sldId id="414" r:id="rId8"/>
    <p:sldId id="458" r:id="rId9"/>
    <p:sldId id="431" r:id="rId10"/>
    <p:sldId id="459" r:id="rId11"/>
    <p:sldId id="460" r:id="rId12"/>
    <p:sldId id="467" r:id="rId13"/>
    <p:sldId id="505" r:id="rId14"/>
    <p:sldId id="514" r:id="rId15"/>
    <p:sldId id="515" r:id="rId16"/>
    <p:sldId id="506" r:id="rId17"/>
    <p:sldId id="509" r:id="rId18"/>
    <p:sldId id="510" r:id="rId19"/>
    <p:sldId id="511" r:id="rId20"/>
    <p:sldId id="461" r:id="rId21"/>
    <p:sldId id="441" r:id="rId22"/>
    <p:sldId id="520" r:id="rId23"/>
    <p:sldId id="474" r:id="rId24"/>
    <p:sldId id="499" r:id="rId25"/>
    <p:sldId id="452" r:id="rId26"/>
    <p:sldId id="453" r:id="rId27"/>
    <p:sldId id="454" r:id="rId28"/>
    <p:sldId id="455" r:id="rId29"/>
    <p:sldId id="512" r:id="rId30"/>
    <p:sldId id="500" r:id="rId31"/>
    <p:sldId id="492" r:id="rId32"/>
    <p:sldId id="493" r:id="rId33"/>
    <p:sldId id="494" r:id="rId34"/>
    <p:sldId id="495" r:id="rId35"/>
    <p:sldId id="496" r:id="rId36"/>
    <p:sldId id="497" r:id="rId37"/>
    <p:sldId id="501" r:id="rId38"/>
    <p:sldId id="480" r:id="rId39"/>
    <p:sldId id="481" r:id="rId40"/>
    <p:sldId id="482" r:id="rId41"/>
    <p:sldId id="483" r:id="rId42"/>
    <p:sldId id="484" r:id="rId43"/>
    <p:sldId id="485" r:id="rId44"/>
    <p:sldId id="488" r:id="rId45"/>
    <p:sldId id="518" r:id="rId46"/>
    <p:sldId id="519" r:id="rId47"/>
    <p:sldId id="491" r:id="rId48"/>
    <p:sldId id="513" r:id="rId49"/>
    <p:sldId id="517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3399"/>
    <a:srgbClr val="009900"/>
    <a:srgbClr val="FF3300"/>
    <a:srgbClr val="0000FF"/>
    <a:srgbClr val="FF9900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7521" autoAdjust="0"/>
  </p:normalViewPr>
  <p:slideViewPr>
    <p:cSldViewPr>
      <p:cViewPr>
        <p:scale>
          <a:sx n="60" d="100"/>
          <a:sy n="60" d="100"/>
        </p:scale>
        <p:origin x="-155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6.xml"/><Relationship Id="rId18" Type="http://schemas.openxmlformats.org/officeDocument/2006/relationships/slide" Target="slides/slide21.xml"/><Relationship Id="rId26" Type="http://schemas.openxmlformats.org/officeDocument/2006/relationships/slide" Target="slides/slide31.xml"/><Relationship Id="rId3" Type="http://schemas.openxmlformats.org/officeDocument/2006/relationships/slide" Target="slides/slide6.xml"/><Relationship Id="rId21" Type="http://schemas.openxmlformats.org/officeDocument/2006/relationships/slide" Target="slides/slide25.xml"/><Relationship Id="rId34" Type="http://schemas.openxmlformats.org/officeDocument/2006/relationships/slide" Target="slides/slide48.xml"/><Relationship Id="rId7" Type="http://schemas.openxmlformats.org/officeDocument/2006/relationships/slide" Target="slides/slide10.xml"/><Relationship Id="rId12" Type="http://schemas.openxmlformats.org/officeDocument/2006/relationships/slide" Target="slides/slide15.xml"/><Relationship Id="rId17" Type="http://schemas.openxmlformats.org/officeDocument/2006/relationships/slide" Target="slides/slide20.xml"/><Relationship Id="rId25" Type="http://schemas.openxmlformats.org/officeDocument/2006/relationships/slide" Target="slides/slide29.xml"/><Relationship Id="rId33" Type="http://schemas.openxmlformats.org/officeDocument/2006/relationships/slide" Target="slides/slide43.xml"/><Relationship Id="rId2" Type="http://schemas.openxmlformats.org/officeDocument/2006/relationships/slide" Target="slides/slide5.xml"/><Relationship Id="rId16" Type="http://schemas.openxmlformats.org/officeDocument/2006/relationships/slide" Target="slides/slide19.xml"/><Relationship Id="rId20" Type="http://schemas.openxmlformats.org/officeDocument/2006/relationships/slide" Target="slides/slide23.xml"/><Relationship Id="rId29" Type="http://schemas.openxmlformats.org/officeDocument/2006/relationships/slide" Target="slides/slide35.xml"/><Relationship Id="rId1" Type="http://schemas.openxmlformats.org/officeDocument/2006/relationships/slide" Target="slides/slide4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24" Type="http://schemas.openxmlformats.org/officeDocument/2006/relationships/slide" Target="slides/slide28.xml"/><Relationship Id="rId32" Type="http://schemas.openxmlformats.org/officeDocument/2006/relationships/slide" Target="slides/slide39.xml"/><Relationship Id="rId5" Type="http://schemas.openxmlformats.org/officeDocument/2006/relationships/slide" Target="slides/slide8.xml"/><Relationship Id="rId15" Type="http://schemas.openxmlformats.org/officeDocument/2006/relationships/slide" Target="slides/slide18.xml"/><Relationship Id="rId23" Type="http://schemas.openxmlformats.org/officeDocument/2006/relationships/slide" Target="slides/slide27.xml"/><Relationship Id="rId28" Type="http://schemas.openxmlformats.org/officeDocument/2006/relationships/slide" Target="slides/slide34.xml"/><Relationship Id="rId10" Type="http://schemas.openxmlformats.org/officeDocument/2006/relationships/slide" Target="slides/slide13.xml"/><Relationship Id="rId19" Type="http://schemas.openxmlformats.org/officeDocument/2006/relationships/slide" Target="slides/slide22.xml"/><Relationship Id="rId31" Type="http://schemas.openxmlformats.org/officeDocument/2006/relationships/slide" Target="slides/slide38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17.xml"/><Relationship Id="rId22" Type="http://schemas.openxmlformats.org/officeDocument/2006/relationships/slide" Target="slides/slide26.xml"/><Relationship Id="rId27" Type="http://schemas.openxmlformats.org/officeDocument/2006/relationships/slide" Target="slides/slide33.xml"/><Relationship Id="rId30" Type="http://schemas.openxmlformats.org/officeDocument/2006/relationships/slide" Target="slides/slide36.xml"/><Relationship Id="rId35" Type="http://schemas.openxmlformats.org/officeDocument/2006/relationships/slide" Target="slides/slide4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143968EE-9453-4F8E-8AED-BF3639516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0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583355-B0D5-4C83-97DE-171E34EFB0DC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b="1" smtClean="0">
              <a:solidFill>
                <a:srgbClr val="FF0000"/>
              </a:solidFill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A75C9F-619C-4BE0-A76E-79EAFAACC7DD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95F369-1310-43DB-B3C5-3E52206815CB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>
              <a:cs typeface="Times New Roman" pitchFamily="18" charset="0"/>
            </a:endParaRPr>
          </a:p>
        </p:txBody>
      </p:sp>
      <p:sp>
        <p:nvSpPr>
          <p:cNvPr id="358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D52AD9-9367-4B4C-AEE4-F2DF677923B8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>
              <a:cs typeface="Times New Roman" pitchFamily="18" charset="0"/>
            </a:endParaRPr>
          </a:p>
        </p:txBody>
      </p:sp>
      <p:sp>
        <p:nvSpPr>
          <p:cNvPr id="3686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2FCCD6-F80C-4FE3-A63D-F654B8353F4C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337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BD91E0-DA9D-4C21-933E-D0BC4AA6400F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9CE6B-6729-4717-84C3-826735873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2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63837-2B2B-45C6-87CF-03197640B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5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D4CD8-FE73-48A0-9B3D-2D155BA28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95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CE8AA-48A3-4D45-A95A-957340A2C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6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84A1D-A780-4611-9223-5A83D79CC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7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ED05A-ACFE-4E98-B279-897CF92CD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0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8B16-0734-4F00-863B-EF2C54F74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1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FDC7B-86DC-4D3D-B1D0-516BBA67F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9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D67CD-6D79-4680-8D1C-D0854D6AE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6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EE857-49C6-465B-B160-B13E6A6D0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5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641C4-DC8D-48E9-8297-B6B0CD013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9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27909-EAEC-4D06-AA99-A778FA643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9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fld id="{0FDD3521-E32B-45CE-9447-D436AE7F2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95400"/>
            <a:ext cx="8229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Regressione lineare</a:t>
            </a:r>
            <a:endParaRPr lang="en-US" sz="4000" b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447800" y="4249738"/>
            <a:ext cx="58674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80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/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>Esercitazione </a:t>
            </a:r>
            <a:r>
              <a:rPr lang="it-IT" sz="2800" i="1" dirty="0" smtClean="0">
                <a:solidFill>
                  <a:srgbClr val="FF9900"/>
                </a:solidFill>
              </a:rPr>
              <a:t>n°6</a:t>
            </a:r>
            <a:endParaRPr lang="it-IT" sz="2800" i="1" dirty="0">
              <a:solidFill>
                <a:srgbClr val="FF99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en-US" sz="28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Output </a:t>
            </a:r>
            <a:endParaRPr lang="en-GB" sz="40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3086100"/>
          <a:ext cx="8229599" cy="2587624"/>
        </p:xfrm>
        <a:graphic>
          <a:graphicData uri="http://schemas.openxmlformats.org/drawingml/2006/table">
            <a:tbl>
              <a:tblPr/>
              <a:tblGrid>
                <a:gridCol w="1303802"/>
                <a:gridCol w="1303802"/>
                <a:gridCol w="1303802"/>
                <a:gridCol w="1303802"/>
                <a:gridCol w="1303802"/>
                <a:gridCol w="1710589"/>
              </a:tblGrid>
              <a:tr h="407770">
                <a:tc gridSpan="6"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Analysis of </a:t>
                      </a:r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Variance</a:t>
                      </a:r>
                      <a:endParaRPr lang="it-IT" sz="18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82157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Sum of</a:t>
                      </a:r>
                      <a:b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Squares</a:t>
                      </a:r>
                      <a:endParaRPr lang="it-IT" sz="18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Mean</a:t>
                      </a:r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Square</a:t>
                      </a:r>
                      <a:endParaRPr lang="it-IT" sz="18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 &gt; F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770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Model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259.81139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28.86793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36.71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770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176.92903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0.78635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682157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Corrected Total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234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436.74043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it-IT" sz="1800" b="0" i="0" kern="1200" dirty="0">
                          <a:solidFill>
                            <a:srgbClr val="002288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it-IT" sz="1800" b="0" i="0" kern="1200" dirty="0">
                        <a:solidFill>
                          <a:srgbClr val="002288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45731" marB="4573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285" name="Line 5"/>
          <p:cNvSpPr>
            <a:spLocks noChangeShapeType="1"/>
          </p:cNvSpPr>
          <p:nvPr/>
        </p:nvSpPr>
        <p:spPr bwMode="auto">
          <a:xfrm>
            <a:off x="5715000" y="2438400"/>
            <a:ext cx="1447800" cy="1752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1143000" y="1828800"/>
            <a:ext cx="7712075" cy="646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it-IT" dirty="0"/>
              <a:t>	</a:t>
            </a:r>
            <a:r>
              <a:rPr lang="it-IT" dirty="0">
                <a:sym typeface="Wingdings" pitchFamily="2" charset="2"/>
              </a:rPr>
              <a:t>  </a:t>
            </a:r>
            <a:r>
              <a:rPr lang="it-IT" dirty="0"/>
              <a:t>il modello ha buona capacità esplicativa, il p-</a:t>
            </a:r>
            <a:r>
              <a:rPr lang="it-IT" dirty="0" err="1"/>
              <a:t>value</a:t>
            </a:r>
            <a:r>
              <a:rPr lang="it-IT" dirty="0"/>
              <a:t> associato al test F è &lt; 0.05 (livello di significatività)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Output </a:t>
            </a:r>
            <a:endParaRPr lang="en-GB" sz="4000" smtClean="0"/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152401" y="762000"/>
            <a:ext cx="8839200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it-IT"/>
              <a:t>	</a:t>
            </a:r>
            <a:r>
              <a:rPr lang="it-IT">
                <a:sym typeface="Wingdings" pitchFamily="2" charset="2"/>
              </a:rPr>
              <a:t>  se </a:t>
            </a:r>
            <a:r>
              <a:rPr lang="it-IT"/>
              <a:t>il p-value associato al test t è &lt; 0.05 (livello di significatività fissato a priori) si rifiuta l’ipotesi H0 di coefficiente nullo, quindi </a:t>
            </a:r>
            <a:r>
              <a:rPr lang="it-IT">
                <a:sym typeface="Wingdings" pitchFamily="2" charset="2"/>
              </a:rPr>
              <a:t>il </a:t>
            </a:r>
            <a:r>
              <a:rPr lang="it-IT"/>
              <a:t>regressore corrispondente  è rilevante per la spiegazione della variabile dipendente;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309561"/>
              </p:ext>
            </p:extLst>
          </p:nvPr>
        </p:nvGraphicFramePr>
        <p:xfrm>
          <a:off x="76201" y="1752600"/>
          <a:ext cx="8991600" cy="4787901"/>
        </p:xfrm>
        <a:graphic>
          <a:graphicData uri="http://schemas.openxmlformats.org/drawingml/2006/table">
            <a:tbl>
              <a:tblPr/>
              <a:tblGrid>
                <a:gridCol w="1371603"/>
                <a:gridCol w="1295399"/>
                <a:gridCol w="704848"/>
                <a:gridCol w="1123950"/>
                <a:gridCol w="1123950"/>
                <a:gridCol w="1123950"/>
                <a:gridCol w="1123950"/>
                <a:gridCol w="1123950"/>
              </a:tblGrid>
              <a:tr h="252027">
                <a:tc gridSpan="8">
                  <a:txBody>
                    <a:bodyPr/>
                    <a:lstStyle/>
                    <a:p>
                      <a:pPr fontAlgn="t"/>
                      <a:r>
                        <a:rPr lang="it-IT" sz="12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Parameter</a:t>
                      </a:r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2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Estimates</a:t>
                      </a:r>
                      <a:endParaRPr lang="it-IT" sz="12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7442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Label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Standardized</a:t>
                      </a:r>
                      <a:b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52027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1.65529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0.29996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5.52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CambioTariffa_2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CambioTariffa_2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0.11838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0.03178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3.72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0.0002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0.19265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ComodatoUso_2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ComodatoUso_2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0.07490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0.02702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2.77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0.0060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0.12760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AltriOperatori_2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AltriOperatori_2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0.08957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0.03285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2.73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0.0069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0.13297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assistenza_2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assistenza_2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0.10472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0.03507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2.99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0.0031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0.14126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665872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ChiamateTuoOperatore_2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ChiamateTuoOperatore_2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0.20969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0.03571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5.87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0.29775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Promozioni_2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Promozioni_2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0.17453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0.03962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4.41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0.25256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Autoricarica_2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Autoricarica_2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-0.00168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0.02660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-0.06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0.9498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-0.00300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CostoMMS_2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CostoMMS_2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0.00981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0.02765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0.35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0.7230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0.01612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517442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vsPochiNumeri_2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vsPochiNumeri_2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0.01571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0.03012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0.52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0.6024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0.02457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11380" name="Line 5"/>
          <p:cNvSpPr>
            <a:spLocks noChangeShapeType="1"/>
          </p:cNvSpPr>
          <p:nvPr/>
        </p:nvSpPr>
        <p:spPr bwMode="auto">
          <a:xfrm flipH="1">
            <a:off x="7645547" y="1752600"/>
            <a:ext cx="709465" cy="1143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Output </a:t>
            </a:r>
            <a:endParaRPr lang="en-GB" sz="400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152400" y="762000"/>
            <a:ext cx="8839200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it-IT"/>
              <a:t>	</a:t>
            </a:r>
            <a:r>
              <a:rPr lang="it-IT">
                <a:sym typeface="Wingdings" pitchFamily="2" charset="2"/>
              </a:rPr>
              <a:t>  se </a:t>
            </a:r>
            <a:r>
              <a:rPr lang="it-IT"/>
              <a:t>il p-value associato al test t è &gt;0.05 (livello di significatività fissato a priori) si accetta l’ipotesi H0 di coefficiente nullo, quindi </a:t>
            </a:r>
            <a:r>
              <a:rPr lang="it-IT">
                <a:sym typeface="Wingdings" pitchFamily="2" charset="2"/>
              </a:rPr>
              <a:t>il </a:t>
            </a:r>
            <a:r>
              <a:rPr lang="it-IT"/>
              <a:t>regressore corrispondente  </a:t>
            </a:r>
            <a:r>
              <a:rPr lang="it-IT" b="1" u="sng"/>
              <a:t>NON</a:t>
            </a:r>
            <a:r>
              <a:rPr lang="it-IT"/>
              <a:t> è rilevante per la spiegazione della variabile dipendente;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245743"/>
              </p:ext>
            </p:extLst>
          </p:nvPr>
        </p:nvGraphicFramePr>
        <p:xfrm>
          <a:off x="76200" y="1848640"/>
          <a:ext cx="8991600" cy="4787901"/>
        </p:xfrm>
        <a:graphic>
          <a:graphicData uri="http://schemas.openxmlformats.org/drawingml/2006/table">
            <a:tbl>
              <a:tblPr/>
              <a:tblGrid>
                <a:gridCol w="1371603"/>
                <a:gridCol w="1295399"/>
                <a:gridCol w="704848"/>
                <a:gridCol w="1123950"/>
                <a:gridCol w="1123950"/>
                <a:gridCol w="1123950"/>
                <a:gridCol w="1123950"/>
                <a:gridCol w="1123950"/>
              </a:tblGrid>
              <a:tr h="252027">
                <a:tc gridSpan="8">
                  <a:txBody>
                    <a:bodyPr/>
                    <a:lstStyle/>
                    <a:p>
                      <a:pPr fontAlgn="t"/>
                      <a:r>
                        <a:rPr lang="it-IT" sz="12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Parameter</a:t>
                      </a:r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2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Estimates</a:t>
                      </a:r>
                      <a:endParaRPr lang="it-IT" sz="12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7442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Label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2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Error</a:t>
                      </a:r>
                      <a:endParaRPr lang="it-IT" sz="12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Standardized</a:t>
                      </a:r>
                      <a:b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52027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1.65529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0.29996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5.52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CambioTariffa_2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CambioTariffa_2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0.11838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0.03178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3.72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0.0002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0.19265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ComodatoUso_2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ComodatoUso_2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0.07490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0.02702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2.77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0.0060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0.12760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AltriOperatori_2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AltriOperatori_2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0.08957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0.03285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2.73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0.0069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0.13297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assistenza_2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assistenza_2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0.10472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0.03507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2.99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0.0031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0.14126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665872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ChiamateTuoOperatore_2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ChiamateTuoOperatore_2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0.20969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0.03571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5.87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0.29775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Promozioni_2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Promozioni_2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0.17453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0.03962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4.41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0.25256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Autoricarica_2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Autoricarica_2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-0.00168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0.02660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-0.06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0.9498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-0.00300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CostoMMS_2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CostoMMS_2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0.00981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0.02765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0.35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0.7230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0.01612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517442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vsPochiNumeri_2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vsPochiNumeri_2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0.01571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0.03012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0.52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0.6024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0.02457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12404" name="Line 5"/>
          <p:cNvSpPr>
            <a:spLocks noChangeShapeType="1"/>
          </p:cNvSpPr>
          <p:nvPr/>
        </p:nvSpPr>
        <p:spPr bwMode="auto">
          <a:xfrm>
            <a:off x="4724400" y="1685330"/>
            <a:ext cx="1981200" cy="395347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405" name="Oval 2"/>
          <p:cNvSpPr>
            <a:spLocks noChangeArrowheads="1"/>
          </p:cNvSpPr>
          <p:nvPr/>
        </p:nvSpPr>
        <p:spPr bwMode="auto">
          <a:xfrm>
            <a:off x="6705600" y="5314950"/>
            <a:ext cx="962025" cy="1295400"/>
          </a:xfrm>
          <a:prstGeom prst="ellipse">
            <a:avLst/>
          </a:prstGeom>
          <a:noFill/>
          <a:ln w="31750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FF9900"/>
                </a:solidFill>
              </a:rPr>
              <a:t>Regressione lineare – Selezione regressori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1562100"/>
            <a:ext cx="845820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itchFamily="2" charset="2"/>
              <a:buChar char="ü"/>
            </a:pPr>
            <a:r>
              <a:rPr lang="it-IT" sz="2400"/>
              <a:t>Nella scelta dei regressori bisogna cercare di mediare tra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it-IT" sz="2400"/>
              <a:t>    due esigenze: 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AutoNum type="arabicParenR"/>
            </a:pPr>
            <a:r>
              <a:rPr lang="it-IT" sz="2000"/>
              <a:t>maggior numero di variabili per migliorare il fit 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AutoNum type="arabicParenR"/>
            </a:pPr>
            <a:r>
              <a:rPr lang="it-IT" sz="2000"/>
              <a:t>parsimonia per rendere il modello più robusto e interpretabile</a:t>
            </a:r>
          </a:p>
          <a:p>
            <a:pPr eaLnBrk="1" hangingPunct="1">
              <a:spcBef>
                <a:spcPct val="30000"/>
              </a:spcBef>
            </a:pPr>
            <a:endParaRPr lang="en-US" sz="2000"/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400"/>
              <a:t>Scelta dei regressori che entrano nel modello</a:t>
            </a:r>
          </a:p>
          <a:p>
            <a:pPr eaLnBrk="1" hangingPunct="1">
              <a:lnSpc>
                <a:spcPct val="150000"/>
              </a:lnSpc>
            </a:pPr>
            <a:r>
              <a:rPr lang="it-IT" sz="2400" b="1"/>
              <a:t>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it-IT" sz="2400" b="1"/>
              <a:t>                    metodo di selezione automatica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it-IT" sz="2400" b="1"/>
              <a:t>               (</a:t>
            </a:r>
            <a:r>
              <a:rPr lang="it-IT" sz="2400" b="1">
                <a:solidFill>
                  <a:srgbClr val="FF0000"/>
                </a:solidFill>
              </a:rPr>
              <a:t>PROC REG con opzione STEPWISE</a:t>
            </a:r>
            <a:r>
              <a:rPr lang="it-IT" sz="2400" b="1"/>
              <a:t>)</a:t>
            </a:r>
            <a:endParaRPr lang="en-US" sz="2400" b="1"/>
          </a:p>
        </p:txBody>
      </p:sp>
      <p:sp>
        <p:nvSpPr>
          <p:cNvPr id="21508" name="AutoShape 5"/>
          <p:cNvSpPr>
            <a:spLocks noChangeArrowheads="1"/>
          </p:cNvSpPr>
          <p:nvPr/>
        </p:nvSpPr>
        <p:spPr bwMode="auto">
          <a:xfrm>
            <a:off x="3771900" y="4151313"/>
            <a:ext cx="9144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934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FF9900"/>
                </a:solidFill>
              </a:rPr>
              <a:t>Metodi di selezione automatica           - Stepwise -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322388"/>
            <a:ext cx="8458200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it-IT" sz="2000" dirty="0">
                <a:latin typeface="Arial" pitchFamily="34" charset="0"/>
              </a:rPr>
              <a:t>Procedura sequenziale che valuta l’ingresso/uscita dal modello dei singoli </a:t>
            </a:r>
            <a:r>
              <a:rPr lang="it-IT" sz="2000" dirty="0" err="1">
                <a:latin typeface="Arial" pitchFamily="34" charset="0"/>
              </a:rPr>
              <a:t>regressori</a:t>
            </a:r>
            <a:r>
              <a:rPr lang="it-IT" sz="2000" dirty="0">
                <a:latin typeface="Arial" pitchFamily="34" charset="0"/>
              </a:rPr>
              <a:t>  (in base a indicatori legati all’</a:t>
            </a:r>
            <a:r>
              <a:rPr lang="it-IT" sz="2000" dirty="0" err="1">
                <a:latin typeface="Arial" pitchFamily="34" charset="0"/>
              </a:rPr>
              <a:t>R-quadro</a:t>
            </a:r>
            <a:r>
              <a:rPr lang="it-IT" sz="2000" dirty="0">
                <a:latin typeface="Arial" pitchFamily="34" charset="0"/>
              </a:rPr>
              <a:t>)</a:t>
            </a:r>
          </a:p>
          <a:p>
            <a:pPr marL="342900" indent="-342900">
              <a:defRPr/>
            </a:pPr>
            <a:endParaRPr lang="it-IT" sz="2000" dirty="0">
              <a:latin typeface="Arial" pitchFamily="34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it-IT" sz="2000" b="1" dirty="0" err="1">
                <a:latin typeface="Arial" pitchFamily="34" charset="0"/>
              </a:rPr>
              <a:t>Step</a:t>
            </a:r>
            <a:r>
              <a:rPr lang="it-IT" sz="2000" b="1" dirty="0">
                <a:latin typeface="Arial" pitchFamily="34" charset="0"/>
              </a:rPr>
              <a:t> 0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</a:t>
            </a:r>
            <a:r>
              <a:rPr lang="it-IT" sz="2000" dirty="0">
                <a:latin typeface="Arial" pitchFamily="34" charset="0"/>
              </a:rPr>
              <a:t>si considerano tutti i potenziali </a:t>
            </a:r>
            <a:r>
              <a:rPr lang="it-IT" sz="2000" dirty="0" err="1">
                <a:latin typeface="Arial" pitchFamily="34" charset="0"/>
              </a:rPr>
              <a:t>regressori</a:t>
            </a:r>
            <a:endParaRPr lang="it-IT" sz="2000" dirty="0">
              <a:latin typeface="Arial" pitchFamily="34" charset="0"/>
            </a:endParaRPr>
          </a:p>
          <a:p>
            <a:pPr marL="342900" indent="-342900">
              <a:buFontTx/>
              <a:buChar char="•"/>
              <a:defRPr/>
            </a:pPr>
            <a:endParaRPr lang="it-IT" sz="2000" dirty="0">
              <a:latin typeface="Arial" pitchFamily="34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it-IT" sz="2000" b="1" dirty="0" err="1">
                <a:latin typeface="Arial" pitchFamily="34" charset="0"/>
              </a:rPr>
              <a:t>Step</a:t>
            </a:r>
            <a:r>
              <a:rPr lang="it-IT" sz="2000" b="1" dirty="0">
                <a:latin typeface="Arial" pitchFamily="34" charset="0"/>
              </a:rPr>
              <a:t> 1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entra il primo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regressore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. Ossia, viene stimato un modello contenente un unico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regressore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tra quelli proposti (viene scelto il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regressore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che spiega meglio la variabilità della variabile dipendente)</a:t>
            </a:r>
          </a:p>
          <a:p>
            <a:pPr>
              <a:defRPr/>
            </a:pPr>
            <a:endParaRPr lang="it-IT" sz="2000" dirty="0">
              <a:latin typeface="Arial" pitchFamily="34" charset="0"/>
              <a:sym typeface="Wingdings" pitchFamily="2" charset="2"/>
            </a:endParaRPr>
          </a:p>
          <a:p>
            <a:pPr marL="342900" indent="-342900">
              <a:buFontTx/>
              <a:buChar char="•"/>
              <a:defRPr/>
            </a:pPr>
            <a:r>
              <a:rPr lang="it-IT" sz="2000" b="1" dirty="0" err="1">
                <a:latin typeface="Arial" pitchFamily="34" charset="0"/>
                <a:sym typeface="Wingdings" pitchFamily="2" charset="2"/>
              </a:rPr>
              <a:t>Step</a:t>
            </a:r>
            <a:r>
              <a:rPr lang="it-IT" sz="2000" b="1" dirty="0">
                <a:latin typeface="Arial" pitchFamily="34" charset="0"/>
                <a:sym typeface="Wingdings" pitchFamily="2" charset="2"/>
              </a:rPr>
              <a:t> 2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si valutano tutti i possibili modelli contenenti il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regressore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individuato allo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step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1 e uno dei rimanenti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regressori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, e si tiene il modello con il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fit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migliore (ossia entra il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regressore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che dà il contributo maggiore alla spiegazione della variabilità)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517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FF9900"/>
                </a:solidFill>
              </a:rPr>
              <a:t>Metodi di selezione automatica           - Stepwise -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1322388"/>
            <a:ext cx="8458200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it-IT" b="1">
                <a:sym typeface="Wingdings" pitchFamily="2" charset="2"/>
              </a:rPr>
              <a:t>Step 3 e seguenti </a:t>
            </a:r>
            <a:r>
              <a:rPr lang="it-IT">
                <a:sym typeface="Wingdings" pitchFamily="2" charset="2"/>
              </a:rPr>
              <a:t>si valuta l’uscita di ognuno dei regressori presenti (in base alla minor perdita di capacità esplicativa del modello) e l’ingresso di un nuovo regressore (in base al maggior incremento nella capacità esplicativa del modello). Tra tutti i regressori rimanenti verrà scelto quello che dà il contributo maggiore alla spiegazione della variabilità della variabile dipendente</a:t>
            </a:r>
          </a:p>
          <a:p>
            <a:pPr eaLnBrk="1" hangingPunct="1">
              <a:buFontTx/>
              <a:buChar char="•"/>
            </a:pPr>
            <a:endParaRPr lang="en-AU">
              <a:sym typeface="Wingdings" pitchFamily="2" charset="2"/>
            </a:endParaRPr>
          </a:p>
          <a:p>
            <a:pPr eaLnBrk="1" hangingPunct="1">
              <a:buFontTx/>
              <a:buChar char="•"/>
            </a:pPr>
            <a:r>
              <a:rPr lang="en-AU" b="1">
                <a:sym typeface="Wingdings" pitchFamily="2" charset="2"/>
              </a:rPr>
              <a:t>Ultimo step </a:t>
            </a:r>
            <a:r>
              <a:rPr lang="en-AU">
                <a:sym typeface="Wingdings" pitchFamily="2" charset="2"/>
              </a:rPr>
              <a:t> </a:t>
            </a:r>
            <a:r>
              <a:rPr lang="it-IT">
                <a:sym typeface="Wingdings" pitchFamily="2" charset="2"/>
              </a:rPr>
              <a:t>l</a:t>
            </a:r>
            <a:r>
              <a:rPr lang="it-IT"/>
              <a:t>a procedura si arresta quando nessun regressore rimanente può essere inserito in base al livello di significatività scelto (slentry) e nessun regressore incluso può essere eliminato </a:t>
            </a:r>
            <a:r>
              <a:rPr lang="it-IT">
                <a:solidFill>
                  <a:srgbClr val="000000"/>
                </a:solidFill>
              </a:rPr>
              <a:t>in base al livello di significatività scelto (slstay). In pratica q</a:t>
            </a:r>
            <a:r>
              <a:rPr lang="it-IT">
                <a:sym typeface="Wingdings" pitchFamily="2" charset="2"/>
              </a:rPr>
              <a:t>uando non si riesce in alcun modo ad aumentare la capacità esplicativa del modello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742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2438400"/>
          </a:xfrm>
          <a:solidFill>
            <a:srgbClr val="FFFF99">
              <a:alpha val="47058"/>
            </a:srgbClr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=dataset;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  model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variabile_dipendente=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       regressore_1 ... regressore_</a:t>
            </a:r>
            <a:r>
              <a:rPr lang="en-GB" sz="2600" i="1" smtClean="0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  /</a:t>
            </a: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option(s)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1"/>
              <a:t>Modello di regressione lineare</a:t>
            </a:r>
            <a:endParaRPr lang="en-US" sz="2400" b="1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4000">
                <a:solidFill>
                  <a:srgbClr val="FF9900"/>
                </a:solidFill>
              </a:rPr>
              <a:t>PROC REG – Sintassi</a:t>
            </a:r>
            <a:endParaRPr lang="en-GB" sz="4000">
              <a:solidFill>
                <a:schemeClr val="tx2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791200" y="3505200"/>
            <a:ext cx="1752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28600" y="3886200"/>
            <a:ext cx="8534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>
                <a:solidFill>
                  <a:srgbClr val="009900"/>
                </a:solidFill>
              </a:rPr>
              <a:t>OPTIONS: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>
                <a:solidFill>
                  <a:srgbClr val="009900"/>
                </a:solidFill>
              </a:rPr>
              <a:t>STB </a:t>
            </a:r>
            <a:r>
              <a:rPr lang="it-IT" sz="2000"/>
              <a:t>calcola i coefficienti standardizzati</a:t>
            </a:r>
            <a:endParaRPr lang="it-IT" sz="2000">
              <a:solidFill>
                <a:srgbClr val="FF33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>
                <a:solidFill>
                  <a:srgbClr val="009900"/>
                </a:solidFill>
              </a:rPr>
              <a:t>selection=stepwise   </a:t>
            </a:r>
            <a:r>
              <a:rPr lang="it-IT" sz="2000"/>
              <a:t>applica la procedura stepwise per la selezione dei regressori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>
                <a:solidFill>
                  <a:srgbClr val="009900"/>
                </a:solidFill>
              </a:rPr>
              <a:t>slentry=… </a:t>
            </a:r>
            <a:r>
              <a:rPr lang="it-IT" sz="2000"/>
              <a:t>livello di significatività richiesto per il test F parziale affinchè il singolo regressore possa entrare nel modello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>
                <a:solidFill>
                  <a:srgbClr val="009900"/>
                </a:solidFill>
              </a:rPr>
              <a:t>slstay=… </a:t>
            </a:r>
            <a:r>
              <a:rPr lang="it-IT" sz="2000"/>
              <a:t>livello di significatività richiesto per il test F parziale affinchè il singolo regressore non sia rimosso dal modello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it-IT" sz="200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it-IT" sz="200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it-IT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it-IT" sz="200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it-IT" sz="200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697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Esercizio</a:t>
            </a:r>
            <a:endParaRPr lang="en-GB" sz="4000" smtClean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Variabile dipendente e 21 variabili di soddisfazione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7653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241425" y="1214438"/>
          <a:ext cx="6415088" cy="551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Worksheet" r:id="rId3" imgW="5810098" imgH="5029353" progId="Excel.Sheet.8">
                  <p:embed/>
                </p:oleObj>
              </mc:Choice>
              <mc:Fallback>
                <p:oleObj name="Worksheet" r:id="rId3" imgW="5810098" imgH="502935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1214438"/>
                        <a:ext cx="6415088" cy="551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33400" y="609600"/>
            <a:ext cx="28956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304800" y="533400"/>
            <a:ext cx="3200400" cy="6858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2819400" y="1143000"/>
            <a:ext cx="1524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93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96774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Esempio 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304800" y="2233613"/>
            <a:ext cx="8077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model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soddisfazione_globale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CambioTariffa_2 ChiarezzaTariffe_2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…</a:t>
            </a:r>
            <a:r>
              <a:rPr lang="en-US" sz="2400" dirty="0" smtClean="0">
                <a:latin typeface="Courier New" pitchFamily="49" charset="0"/>
              </a:rPr>
              <a:t>/</a:t>
            </a:r>
            <a:r>
              <a:rPr lang="en-US" sz="2400" dirty="0" err="1">
                <a:solidFill>
                  <a:srgbClr val="0000FF"/>
                </a:solidFill>
                <a:latin typeface="Courier New" pitchFamily="49" charset="0"/>
              </a:rPr>
              <a:t>stb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endParaRPr lang="en-US" sz="2400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</a:rPr>
              <a:t>	</a:t>
            </a: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</a:rPr>
              <a:t> selection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=stepwise 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 </a:t>
            </a:r>
            <a:endParaRPr lang="en-US" sz="2400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/>
            <a:r>
              <a:rPr lang="en-US" sz="2400" dirty="0" err="1" smtClean="0">
                <a:solidFill>
                  <a:srgbClr val="0000FF"/>
                </a:solidFill>
                <a:latin typeface="Courier New" pitchFamily="49" charset="0"/>
              </a:rPr>
              <a:t>slentry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smtClean="0">
                <a:solidFill>
                  <a:srgbClr val="008080"/>
                </a:solidFill>
                <a:latin typeface="Courier New" pitchFamily="49" charset="0"/>
              </a:rPr>
              <a:t>0.05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urier New" pitchFamily="49" charset="0"/>
              </a:rPr>
              <a:t>slstay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>
                <a:solidFill>
                  <a:srgbClr val="008080"/>
                </a:solidFill>
                <a:latin typeface="Courier New" pitchFamily="49" charset="0"/>
              </a:rPr>
              <a:t>0.05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quit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8991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200"/>
              <a:t>Modello di regressione lineare</a:t>
            </a:r>
            <a:r>
              <a:rPr lang="it-IT" sz="2200">
                <a:sym typeface="Wingdings" pitchFamily="2" charset="2"/>
              </a:rPr>
              <a:t> variabile dipendente= SODDISFAZIONE_GLOBALE, regressori= 21 variabili di soddisfazione (livello di soddisfazione relativo a tariffe, promozioni, ecc.)</a:t>
            </a:r>
            <a:endParaRPr lang="it-IT" sz="2200"/>
          </a:p>
          <a:p>
            <a:pPr eaLnBrk="1" hangingPunct="1"/>
            <a:endParaRPr lang="it-IT" sz="2200" b="1"/>
          </a:p>
        </p:txBody>
      </p:sp>
      <p:sp>
        <p:nvSpPr>
          <p:cNvPr id="28679" name="Text Box 13"/>
          <p:cNvSpPr txBox="1">
            <a:spLocks noChangeArrowheads="1"/>
          </p:cNvSpPr>
          <p:nvPr/>
        </p:nvSpPr>
        <p:spPr bwMode="auto">
          <a:xfrm>
            <a:off x="6324600" y="3546879"/>
            <a:ext cx="2686050" cy="6270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it-IT" sz="1600" b="1" dirty="0"/>
              <a:t>opzione per ottenere i 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b="1" dirty="0"/>
              <a:t>coefficienti standardizzati</a:t>
            </a:r>
            <a:endParaRPr lang="en-US" sz="1600" b="1" dirty="0"/>
          </a:p>
        </p:txBody>
      </p:sp>
      <p:sp>
        <p:nvSpPr>
          <p:cNvPr id="28680" name="Line 14"/>
          <p:cNvSpPr>
            <a:spLocks noChangeShapeType="1"/>
          </p:cNvSpPr>
          <p:nvPr/>
        </p:nvSpPr>
        <p:spPr bwMode="auto">
          <a:xfrm flipH="1" flipV="1">
            <a:off x="3853354" y="3941773"/>
            <a:ext cx="1709245" cy="549264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6324600" y="1982212"/>
            <a:ext cx="28194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600" b="1" dirty="0"/>
              <a:t>VARIABILE </a:t>
            </a:r>
            <a:r>
              <a:rPr lang="it-IT" sz="1600" b="1" dirty="0" smtClean="0"/>
              <a:t>DIPENDENTE = REGRESSORI</a:t>
            </a:r>
            <a:endParaRPr lang="en-US" sz="1600" b="1" dirty="0"/>
          </a:p>
        </p:txBody>
      </p:sp>
      <p:sp>
        <p:nvSpPr>
          <p:cNvPr id="28682" name="Line 8"/>
          <p:cNvSpPr>
            <a:spLocks noChangeShapeType="1"/>
          </p:cNvSpPr>
          <p:nvPr/>
        </p:nvSpPr>
        <p:spPr bwMode="auto">
          <a:xfrm flipH="1">
            <a:off x="5715000" y="2566988"/>
            <a:ext cx="1804194" cy="404812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683" name="Text Box 6"/>
          <p:cNvSpPr txBox="1">
            <a:spLocks noChangeArrowheads="1"/>
          </p:cNvSpPr>
          <p:nvPr/>
        </p:nvSpPr>
        <p:spPr bwMode="auto">
          <a:xfrm>
            <a:off x="5445655" y="4491037"/>
            <a:ext cx="2971800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1600" b="1" dirty="0"/>
              <a:t>criterio di selezione automatica  dei </a:t>
            </a:r>
            <a:r>
              <a:rPr lang="it-IT" sz="1600" b="1" dirty="0" err="1"/>
              <a:t>regressori</a:t>
            </a:r>
            <a:endParaRPr lang="en-US" sz="1600" b="1" dirty="0"/>
          </a:p>
        </p:txBody>
      </p:sp>
      <p:sp>
        <p:nvSpPr>
          <p:cNvPr id="28684" name="Line 7"/>
          <p:cNvSpPr>
            <a:spLocks noChangeShapeType="1"/>
          </p:cNvSpPr>
          <p:nvPr/>
        </p:nvSpPr>
        <p:spPr bwMode="auto">
          <a:xfrm flipH="1" flipV="1">
            <a:off x="7645548" y="3310829"/>
            <a:ext cx="88863" cy="23605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685" name="Text Box 6"/>
          <p:cNvSpPr txBox="1">
            <a:spLocks noChangeArrowheads="1"/>
          </p:cNvSpPr>
          <p:nvPr/>
        </p:nvSpPr>
        <p:spPr bwMode="auto">
          <a:xfrm>
            <a:off x="762000" y="5553184"/>
            <a:ext cx="2743200" cy="12922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600" b="1" dirty="0"/>
              <a:t>soglia di significatività scelta per il test F </a:t>
            </a:r>
            <a:r>
              <a:rPr lang="it-IT" sz="1600" b="1" dirty="0" err="1"/>
              <a:t>affinchè</a:t>
            </a:r>
            <a:r>
              <a:rPr lang="it-IT" sz="1600" b="1" dirty="0"/>
              <a:t> un </a:t>
            </a:r>
            <a:r>
              <a:rPr lang="it-IT" sz="1600" b="1" dirty="0" err="1"/>
              <a:t>regressore</a:t>
            </a:r>
            <a:r>
              <a:rPr lang="it-IT" sz="1600" b="1" dirty="0"/>
              <a:t> possa entrare nel modello     </a:t>
            </a:r>
            <a:r>
              <a:rPr lang="it-IT" sz="1400" b="1" dirty="0"/>
              <a:t>(valore di default=0.15)</a:t>
            </a:r>
            <a:endParaRPr lang="en-US" sz="1400" b="1" dirty="0"/>
          </a:p>
        </p:txBody>
      </p:sp>
      <p:sp>
        <p:nvSpPr>
          <p:cNvPr id="28686" name="Text Box 6"/>
          <p:cNvSpPr txBox="1">
            <a:spLocks noChangeArrowheads="1"/>
          </p:cNvSpPr>
          <p:nvPr/>
        </p:nvSpPr>
        <p:spPr bwMode="auto">
          <a:xfrm>
            <a:off x="3853355" y="5553183"/>
            <a:ext cx="2846388" cy="12922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600" b="1" dirty="0"/>
              <a:t>soglia di significatività scelta per il test F </a:t>
            </a:r>
            <a:r>
              <a:rPr lang="it-IT" sz="1600" b="1" dirty="0" err="1"/>
              <a:t>affinchè</a:t>
            </a:r>
            <a:r>
              <a:rPr lang="it-IT" sz="1600" b="1" dirty="0"/>
              <a:t> un </a:t>
            </a:r>
            <a:r>
              <a:rPr lang="it-IT" sz="1600" b="1" dirty="0" err="1"/>
              <a:t>regressore</a:t>
            </a:r>
            <a:r>
              <a:rPr lang="it-IT" sz="1600" b="1" dirty="0"/>
              <a:t> non sia rimosso dal modello </a:t>
            </a:r>
            <a:r>
              <a:rPr lang="it-IT" sz="1400" b="1" dirty="0"/>
              <a:t>(valore di default=0.15)</a:t>
            </a:r>
            <a:endParaRPr lang="en-US" sz="1400" b="1" dirty="0"/>
          </a:p>
        </p:txBody>
      </p:sp>
      <p:sp>
        <p:nvSpPr>
          <p:cNvPr id="28687" name="Line 14"/>
          <p:cNvSpPr>
            <a:spLocks noChangeShapeType="1"/>
          </p:cNvSpPr>
          <p:nvPr/>
        </p:nvSpPr>
        <p:spPr bwMode="auto">
          <a:xfrm flipH="1" flipV="1">
            <a:off x="2144110" y="4783138"/>
            <a:ext cx="0" cy="706436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688" name="Line 14"/>
          <p:cNvSpPr>
            <a:spLocks noChangeShapeType="1"/>
          </p:cNvSpPr>
          <p:nvPr/>
        </p:nvSpPr>
        <p:spPr bwMode="auto">
          <a:xfrm flipH="1" flipV="1">
            <a:off x="4495800" y="4783137"/>
            <a:ext cx="419100" cy="706435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820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/>
      <p:bldP spid="28680" grpId="0" animBg="1"/>
      <p:bldP spid="28683" grpId="0" animBg="1"/>
      <p:bldP spid="28684" grpId="0" animBg="1"/>
      <p:bldP spid="28685" grpId="0" animBg="1"/>
      <p:bldP spid="28686" grpId="0" animBg="1"/>
      <p:bldP spid="28687" grpId="0" animBg="1"/>
      <p:bldP spid="286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Output </a:t>
            </a:r>
            <a:endParaRPr lang="en-GB" sz="4000" smtClean="0"/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1143000" y="1779588"/>
            <a:ext cx="7712075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it-IT" b="1"/>
              <a:t>	</a:t>
            </a:r>
            <a:r>
              <a:rPr lang="it-IT" b="1">
                <a:sym typeface="Wingdings" pitchFamily="2" charset="2"/>
              </a:rPr>
              <a:t>  tutti </a:t>
            </a:r>
            <a:r>
              <a:rPr lang="it-IT" b="1"/>
              <a:t>i regressori sono rilevanti per la spiegazione della variabile dipendente; il p-value associato al test t è &lt; 0.05 (livello di significatività)</a:t>
            </a:r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 flipH="1">
            <a:off x="7162800" y="2703512"/>
            <a:ext cx="660474" cy="725487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pic>
        <p:nvPicPr>
          <p:cNvPr id="2970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3438525"/>
            <a:ext cx="816292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Rectangle 1"/>
          <p:cNvSpPr>
            <a:spLocks noChangeArrowheads="1"/>
          </p:cNvSpPr>
          <p:nvPr/>
        </p:nvSpPr>
        <p:spPr bwMode="auto">
          <a:xfrm>
            <a:off x="228600" y="1160463"/>
            <a:ext cx="8753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2000"/>
              <a:t>Il metodo Stepwise seleziona 6 regressori delle 21 variabili di soddisfazione</a:t>
            </a: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481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00188"/>
            <a:ext cx="8839200" cy="4967287"/>
          </a:xfrm>
        </p:spPr>
        <p:txBody>
          <a:bodyPr/>
          <a:lstStyle/>
          <a:p>
            <a:pPr marL="552450" indent="-552450" eaLnBrk="1" hangingPunct="1">
              <a:lnSpc>
                <a:spcPct val="80000"/>
              </a:lnSpc>
            </a:pPr>
            <a:r>
              <a:rPr lang="it-IT" sz="2200" dirty="0" smtClean="0"/>
              <a:t>La data per la consegna del lavoro di gruppo è inderogabilmente fissata:</a:t>
            </a:r>
          </a:p>
          <a:p>
            <a:pPr marL="552450" indent="-552450" eaLnBrk="1" hangingPunct="1">
              <a:lnSpc>
                <a:spcPct val="80000"/>
              </a:lnSpc>
              <a:buFontTx/>
              <a:buNone/>
            </a:pPr>
            <a:endParaRPr lang="it-IT" sz="22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it-IT" sz="2400" b="1" dirty="0" smtClean="0"/>
              <a:t>	lunedì 13 gennaio 2014</a:t>
            </a:r>
          </a:p>
          <a:p>
            <a:pPr marL="933450" lvl="1" indent="-476250" eaLnBrk="1" hangingPunct="1">
              <a:lnSpc>
                <a:spcPct val="80000"/>
              </a:lnSpc>
              <a:buFontTx/>
              <a:buNone/>
            </a:pPr>
            <a:endParaRPr lang="it-IT" sz="2000" dirty="0" smtClean="0"/>
          </a:p>
          <a:p>
            <a:pPr marL="552450" indent="-552450" eaLnBrk="1" hangingPunct="1">
              <a:lnSpc>
                <a:spcPct val="80000"/>
              </a:lnSpc>
            </a:pPr>
            <a:endParaRPr lang="it-IT" sz="2200" dirty="0" smtClean="0"/>
          </a:p>
          <a:p>
            <a:pPr marL="552450" indent="-552450" eaLnBrk="1" hangingPunct="1">
              <a:lnSpc>
                <a:spcPct val="80000"/>
              </a:lnSpc>
            </a:pPr>
            <a:r>
              <a:rPr lang="en-AU" sz="2200" dirty="0" smtClean="0"/>
              <a:t>La </a:t>
            </a:r>
            <a:r>
              <a:rPr lang="en-AU" sz="2200" dirty="0" err="1" smtClean="0"/>
              <a:t>consegna</a:t>
            </a:r>
            <a:r>
              <a:rPr lang="en-AU" sz="2200" dirty="0" smtClean="0"/>
              <a:t> </a:t>
            </a:r>
            <a:r>
              <a:rPr lang="en-AU" sz="2200" dirty="0" err="1" smtClean="0"/>
              <a:t>va</a:t>
            </a:r>
            <a:r>
              <a:rPr lang="en-AU" sz="2200" dirty="0" smtClean="0"/>
              <a:t> </a:t>
            </a:r>
            <a:r>
              <a:rPr lang="en-AU" sz="2200" dirty="0" err="1" smtClean="0"/>
              <a:t>effettuata</a:t>
            </a:r>
            <a:r>
              <a:rPr lang="en-AU" sz="2200" dirty="0" smtClean="0"/>
              <a:t> in </a:t>
            </a:r>
            <a:r>
              <a:rPr lang="en-AU" sz="2200" dirty="0" err="1" smtClean="0"/>
              <a:t>Segreteria</a:t>
            </a:r>
            <a:r>
              <a:rPr lang="en-AU" sz="2200" dirty="0" smtClean="0"/>
              <a:t> (4° piano) </a:t>
            </a:r>
            <a:r>
              <a:rPr lang="en-AU" sz="2200" b="1" dirty="0" err="1" smtClean="0"/>
              <a:t>entro</a:t>
            </a:r>
            <a:r>
              <a:rPr lang="en-AU" sz="2200" b="1" dirty="0" smtClean="0"/>
              <a:t> le ore 11 </a:t>
            </a:r>
            <a:r>
              <a:rPr lang="en-AU" sz="2200" dirty="0" err="1" smtClean="0"/>
              <a:t>alla</a:t>
            </a:r>
            <a:r>
              <a:rPr lang="en-AU" sz="2200" dirty="0" smtClean="0"/>
              <a:t> </a:t>
            </a:r>
            <a:r>
              <a:rPr lang="en-AU" sz="2200" b="1" dirty="0" err="1" smtClean="0"/>
              <a:t>Sig.ra</a:t>
            </a:r>
            <a:r>
              <a:rPr lang="en-AU" sz="2200" b="1" dirty="0" smtClean="0"/>
              <a:t> </a:t>
            </a:r>
            <a:r>
              <a:rPr lang="it-IT" sz="2400" b="1" dirty="0" smtClean="0"/>
              <a:t>Enrica </a:t>
            </a:r>
            <a:r>
              <a:rPr lang="it-IT" sz="2400" b="1" dirty="0" err="1" smtClean="0"/>
              <a:t>Luezza</a:t>
            </a:r>
            <a:r>
              <a:rPr lang="it-IT" sz="2400" b="1" dirty="0" smtClean="0"/>
              <a:t> </a:t>
            </a:r>
            <a:r>
              <a:rPr lang="en-AU" altLang="it-IT" sz="2400" dirty="0" smtClean="0">
                <a:solidFill>
                  <a:schemeClr val="tx2"/>
                </a:solidFill>
              </a:rPr>
              <a:t>(</a:t>
            </a:r>
            <a:r>
              <a:rPr lang="en-AU" altLang="it-IT" sz="2400" dirty="0" err="1" smtClean="0">
                <a:solidFill>
                  <a:schemeClr val="tx2"/>
                </a:solidFill>
              </a:rPr>
              <a:t>stampa</a:t>
            </a:r>
            <a:r>
              <a:rPr lang="en-AU" altLang="it-IT" sz="2400" dirty="0" smtClean="0">
                <a:solidFill>
                  <a:schemeClr val="tx2"/>
                </a:solidFill>
              </a:rPr>
              <a:t> </a:t>
            </a:r>
            <a:r>
              <a:rPr lang="en-AU" altLang="it-IT" sz="2400" dirty="0" err="1" smtClean="0">
                <a:solidFill>
                  <a:schemeClr val="tx2"/>
                </a:solidFill>
              </a:rPr>
              <a:t>della</a:t>
            </a:r>
            <a:r>
              <a:rPr lang="en-AU" altLang="it-IT" sz="2400" dirty="0" smtClean="0">
                <a:solidFill>
                  <a:schemeClr val="tx2"/>
                </a:solidFill>
              </a:rPr>
              <a:t> </a:t>
            </a:r>
            <a:r>
              <a:rPr lang="en-AU" altLang="it-IT" sz="2400" dirty="0" err="1" smtClean="0">
                <a:solidFill>
                  <a:schemeClr val="tx2"/>
                </a:solidFill>
              </a:rPr>
              <a:t>presentazione</a:t>
            </a:r>
            <a:r>
              <a:rPr lang="en-AU" altLang="it-IT" sz="2400" dirty="0" smtClean="0">
                <a:solidFill>
                  <a:schemeClr val="tx2"/>
                </a:solidFill>
              </a:rPr>
              <a:t> in power point e un CD/DVD con </a:t>
            </a:r>
            <a:r>
              <a:rPr lang="en-AU" altLang="it-IT" sz="2400" dirty="0" err="1" smtClean="0">
                <a:solidFill>
                  <a:schemeClr val="tx2"/>
                </a:solidFill>
              </a:rPr>
              <a:t>questionario</a:t>
            </a:r>
            <a:r>
              <a:rPr lang="en-AU" altLang="it-IT" sz="2400" dirty="0" smtClean="0">
                <a:solidFill>
                  <a:schemeClr val="tx2"/>
                </a:solidFill>
              </a:rPr>
              <a:t>, base </a:t>
            </a:r>
            <a:r>
              <a:rPr lang="en-AU" altLang="it-IT" sz="2400" dirty="0" err="1" smtClean="0">
                <a:solidFill>
                  <a:schemeClr val="tx2"/>
                </a:solidFill>
              </a:rPr>
              <a:t>dati</a:t>
            </a:r>
            <a:r>
              <a:rPr lang="en-AU" altLang="it-IT" sz="2400" dirty="0" smtClean="0">
                <a:solidFill>
                  <a:schemeClr val="tx2"/>
                </a:solidFill>
              </a:rPr>
              <a:t>, </a:t>
            </a:r>
            <a:r>
              <a:rPr lang="en-AU" altLang="it-IT" sz="2400" dirty="0" err="1" smtClean="0">
                <a:solidFill>
                  <a:schemeClr val="tx2"/>
                </a:solidFill>
              </a:rPr>
              <a:t>programma</a:t>
            </a:r>
            <a:r>
              <a:rPr lang="en-AU" altLang="it-IT" sz="2400" dirty="0" smtClean="0">
                <a:solidFill>
                  <a:schemeClr val="tx2"/>
                </a:solidFill>
              </a:rPr>
              <a:t> SAS, output)</a:t>
            </a:r>
          </a:p>
          <a:p>
            <a:pPr marL="552450" indent="-552450" eaLnBrk="1" hangingPunct="1">
              <a:lnSpc>
                <a:spcPct val="80000"/>
              </a:lnSpc>
            </a:pPr>
            <a:endParaRPr lang="it-IT" sz="2200" dirty="0" smtClean="0"/>
          </a:p>
          <a:p>
            <a:pPr marL="552450" indent="-552450" eaLnBrk="1" hangingPunct="1">
              <a:lnSpc>
                <a:spcPct val="80000"/>
              </a:lnSpc>
            </a:pPr>
            <a:r>
              <a:rPr lang="it-IT" sz="2200" dirty="0" smtClean="0"/>
              <a:t>Il lavoro di gruppo, previa consegna nella data stabilita, avrà validità di un anno accademico.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69325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4000">
                <a:solidFill>
                  <a:srgbClr val="FF9900"/>
                </a:solidFill>
              </a:rPr>
              <a:t>Consegna Lavoro di gruppo</a:t>
            </a:r>
            <a:endParaRPr lang="it-IT" sz="4000">
              <a:solidFill>
                <a:srgbClr val="FF99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smtClean="0">
                <a:solidFill>
                  <a:srgbClr val="FF9900"/>
                </a:solidFill>
              </a:rPr>
              <a:t>Regressione lineare – Interpretazione coefficienti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458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sz="2400"/>
          </a:p>
          <a:p>
            <a:pPr eaLnBrk="1" hangingPunct="1"/>
            <a:endParaRPr lang="it-IT" sz="2400"/>
          </a:p>
          <a:p>
            <a:pPr eaLnBrk="1" hangingPunct="1">
              <a:buFontTx/>
              <a:buChar char="•"/>
            </a:pPr>
            <a:r>
              <a:rPr lang="it-IT" sz="2000"/>
              <a:t>Il coefficiente esprime la variazione che subisce la variabile dipendente Y in seguito a una variazione unitaria della variabile esplicativa , mentre il valore delle altre variabili esplicative rimane costante:</a:t>
            </a:r>
          </a:p>
          <a:p>
            <a:pPr eaLnBrk="1" hangingPunct="1"/>
            <a:endParaRPr lang="it-IT" sz="2000"/>
          </a:p>
          <a:p>
            <a:pPr eaLnBrk="1" hangingPunct="1">
              <a:buFontTx/>
              <a:buChar char="•"/>
            </a:pPr>
            <a:r>
              <a:rPr lang="it-IT" sz="2000"/>
              <a:t>ATTENZIONE!!</a:t>
            </a:r>
            <a:r>
              <a:rPr lang="it-IT" sz="2000">
                <a:sym typeface="Wingdings" pitchFamily="2" charset="2"/>
              </a:rPr>
              <a:t>i </a:t>
            </a:r>
            <a:r>
              <a:rPr lang="it-IT" sz="2000"/>
              <a:t> valori dei coefficienti dipendono dall’unità di misura delle variabili quindi la loro entità non fornisce informazione sull’importanza dei diversi regressori rispetto alla variabile Y.</a:t>
            </a:r>
          </a:p>
          <a:p>
            <a:pPr eaLnBrk="1" hangingPunct="1"/>
            <a:endParaRPr lang="it-IT" sz="2000"/>
          </a:p>
          <a:p>
            <a:pPr eaLnBrk="1" hangingPunct="1">
              <a:buFontTx/>
              <a:buChar char="•"/>
            </a:pPr>
            <a:r>
              <a:rPr lang="it-IT" sz="2000"/>
              <a:t>in genere si considerano i coefficienti standardizzati (</a:t>
            </a:r>
            <a:r>
              <a:rPr lang="it-IT" sz="2000">
                <a:solidFill>
                  <a:srgbClr val="FF0000"/>
                </a:solidFill>
              </a:rPr>
              <a:t>opzione STB della PROC REG</a:t>
            </a:r>
            <a:r>
              <a:rPr lang="it-IT" sz="2000"/>
              <a:t>) che non sono influenzati dall’unità di misura delle variabili</a:t>
            </a:r>
          </a:p>
        </p:txBody>
      </p:sp>
      <p:graphicFrame>
        <p:nvGraphicFramePr>
          <p:cNvPr id="1331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887538" y="1295400"/>
          <a:ext cx="529113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4" imgW="2235200" imgH="203200" progId="Equation.3">
                  <p:embed/>
                </p:oleObj>
              </mc:Choice>
              <mc:Fallback>
                <p:oleObj name="Equation" r:id="rId4" imgW="22352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295400"/>
                        <a:ext cx="5291137" cy="48101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3200"/>
            <a:ext cx="8958589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52" name="Line 5"/>
          <p:cNvSpPr>
            <a:spLocks noChangeShapeType="1"/>
          </p:cNvSpPr>
          <p:nvPr/>
        </p:nvSpPr>
        <p:spPr bwMode="auto">
          <a:xfrm>
            <a:off x="7645548" y="1981200"/>
            <a:ext cx="792258" cy="2209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Output </a:t>
            </a:r>
            <a:endParaRPr lang="en-GB" sz="4000" smtClean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52400" y="1115822"/>
            <a:ext cx="8742363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/>
              <a:t>se la variabile CambioTariffa_2 aumenta di una unità allora la soddisfazione globale aumenta del 19%             </a:t>
            </a:r>
          </a:p>
          <a:p>
            <a:pPr eaLnBrk="1" hangingPunct="1">
              <a:spcBef>
                <a:spcPct val="50000"/>
              </a:spcBef>
            </a:pPr>
            <a:r>
              <a:rPr lang="it-IT" sz="1600" dirty="0"/>
              <a:t>se la variabile CambioTariffa_2 diminuisce di una unità allora la soddisfazione globale diminuisce del 19% </a:t>
            </a:r>
          </a:p>
          <a:p>
            <a:pPr eaLnBrk="1" hangingPunct="1">
              <a:spcBef>
                <a:spcPct val="50000"/>
              </a:spcBef>
            </a:pPr>
            <a:r>
              <a:rPr lang="it-IT" sz="1600" b="1" dirty="0" err="1"/>
              <a:t>N.B.</a:t>
            </a:r>
            <a:r>
              <a:rPr lang="it-IT" sz="1600" dirty="0" err="1"/>
              <a:t>:</a:t>
            </a:r>
            <a:r>
              <a:rPr lang="it-IT" sz="1600" b="1" dirty="0" err="1"/>
              <a:t>attenzione</a:t>
            </a:r>
            <a:r>
              <a:rPr lang="it-IT" sz="1600" b="1" dirty="0"/>
              <a:t> al segno del coefficiente!!</a:t>
            </a:r>
            <a:endParaRPr lang="en-US" sz="1600" b="1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317302"/>
              </p:ext>
            </p:extLst>
          </p:nvPr>
        </p:nvGraphicFramePr>
        <p:xfrm>
          <a:off x="380999" y="3192462"/>
          <a:ext cx="8432875" cy="2370138"/>
        </p:xfrm>
        <a:graphic>
          <a:graphicData uri="http://schemas.openxmlformats.org/drawingml/2006/table">
            <a:tbl>
              <a:tblPr/>
              <a:tblGrid>
                <a:gridCol w="2236529"/>
                <a:gridCol w="801144"/>
                <a:gridCol w="1284179"/>
                <a:gridCol w="1106735"/>
                <a:gridCol w="801144"/>
                <a:gridCol w="801144"/>
                <a:gridCol w="1402000"/>
              </a:tblGrid>
              <a:tr h="264605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Parameter</a:t>
                      </a:r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Estimates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790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Variable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Parameter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Standard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Standardized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60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605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Intercept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1.71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0.283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6.03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605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 1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3.77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0.19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605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 2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0.08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0.026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2.99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0.13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605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 3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-0.22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0.034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6.29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-0.31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605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</a:t>
                      </a:r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4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0.18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0.037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4.81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0.26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452" name="Line 5"/>
          <p:cNvSpPr>
            <a:spLocks noChangeShapeType="1"/>
          </p:cNvSpPr>
          <p:nvPr/>
        </p:nvSpPr>
        <p:spPr bwMode="auto">
          <a:xfrm>
            <a:off x="7645548" y="1981200"/>
            <a:ext cx="666804" cy="3124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Output </a:t>
            </a:r>
            <a:endParaRPr lang="en-GB" sz="4000" smtClean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52400" y="1115822"/>
            <a:ext cx="8742363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/>
              <a:t>se </a:t>
            </a:r>
            <a:r>
              <a:rPr lang="it-IT" sz="1600" dirty="0" smtClean="0"/>
              <a:t>il regressore3 </a:t>
            </a:r>
            <a:r>
              <a:rPr lang="it-IT" sz="1600" dirty="0"/>
              <a:t>aumenta di una unità allora la </a:t>
            </a:r>
            <a:r>
              <a:rPr lang="it-IT" sz="1600" dirty="0" smtClean="0"/>
              <a:t>variabile dipendente diminuisce del 31%</a:t>
            </a:r>
            <a:endParaRPr lang="it-IT" sz="1600" dirty="0"/>
          </a:p>
          <a:p>
            <a:pPr eaLnBrk="1" hangingPunct="1">
              <a:spcBef>
                <a:spcPct val="50000"/>
              </a:spcBef>
            </a:pPr>
            <a:r>
              <a:rPr lang="it-IT" sz="1600" dirty="0"/>
              <a:t>se </a:t>
            </a:r>
            <a:r>
              <a:rPr lang="it-IT" sz="1600" dirty="0" smtClean="0"/>
              <a:t>il regressore3 diminuisce di </a:t>
            </a:r>
            <a:r>
              <a:rPr lang="it-IT" sz="1600" dirty="0"/>
              <a:t>una unità allora la variabile dipendente </a:t>
            </a:r>
            <a:r>
              <a:rPr lang="it-IT" sz="1600" dirty="0" smtClean="0"/>
              <a:t>aumenta del </a:t>
            </a:r>
            <a:r>
              <a:rPr lang="it-IT" sz="1600" dirty="0"/>
              <a:t>31%</a:t>
            </a:r>
          </a:p>
          <a:p>
            <a:pPr eaLnBrk="1" hangingPunct="1">
              <a:spcBef>
                <a:spcPct val="50000"/>
              </a:spcBef>
            </a:pPr>
            <a:r>
              <a:rPr lang="it-IT" sz="1600" b="1" dirty="0" err="1" smtClean="0"/>
              <a:t>N.B</a:t>
            </a:r>
            <a:r>
              <a:rPr lang="it-IT" sz="1600" b="1" dirty="0" err="1"/>
              <a:t>.</a:t>
            </a:r>
            <a:r>
              <a:rPr lang="it-IT" sz="1600" dirty="0" err="1"/>
              <a:t>:</a:t>
            </a:r>
            <a:r>
              <a:rPr lang="it-IT" sz="1600" b="1" dirty="0" err="1"/>
              <a:t>attenzione</a:t>
            </a:r>
            <a:r>
              <a:rPr lang="it-IT" sz="1600" b="1" dirty="0"/>
              <a:t> al segno del coefficiente!!</a:t>
            </a:r>
            <a:endParaRPr lang="en-US" sz="1600" b="1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832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AU" smtClean="0">
                <a:solidFill>
                  <a:srgbClr val="FF9900"/>
                </a:solidFill>
              </a:rPr>
              <a:t>Importanza dei regressori</a:t>
            </a:r>
            <a:endParaRPr lang="en-GB" sz="40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1431925"/>
          <a:ext cx="7315199" cy="1997076"/>
        </p:xfrm>
        <a:graphic>
          <a:graphicData uri="http://schemas.openxmlformats.org/drawingml/2006/table">
            <a:tbl>
              <a:tblPr/>
              <a:tblGrid>
                <a:gridCol w="1940104"/>
                <a:gridCol w="694962"/>
                <a:gridCol w="1113976"/>
                <a:gridCol w="960051"/>
                <a:gridCol w="694962"/>
                <a:gridCol w="694962"/>
                <a:gridCol w="1216182"/>
              </a:tblGrid>
              <a:tr h="222956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Parameter</a:t>
                      </a:r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Estimates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638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Variable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Parameter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Standard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Standardized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295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Intercept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1.71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0.283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6.03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 1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3.77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0.19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 2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0.08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0.026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2.99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0.13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 3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-0.22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0.034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6.29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-0.31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</a:t>
                      </a:r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4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0.18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0.037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4.81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0.26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426" name="Text Box 3"/>
          <p:cNvSpPr txBox="1">
            <a:spLocks noChangeArrowheads="1"/>
          </p:cNvSpPr>
          <p:nvPr/>
        </p:nvSpPr>
        <p:spPr bwMode="auto">
          <a:xfrm>
            <a:off x="76200" y="3771900"/>
            <a:ext cx="888206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it-IT" sz="2000"/>
              <a:t>I coefficienti standardizzati sono utili per valutare l’importanza relativa dei regressori. Possiamo ordinare i regressori in base all’importanza che hanno nello spiegare la variabile dipendente. Il regressore con valore assoluto del coefficiente standardizzato più alto è il più importante.</a:t>
            </a:r>
          </a:p>
          <a:p>
            <a:pPr eaLnBrk="1" hangingPunct="1">
              <a:buFontTx/>
              <a:buChar char="•"/>
            </a:pPr>
            <a:r>
              <a:rPr lang="en-AU" sz="2000"/>
              <a:t>Nell’esempio il regressore 3 è il più importante, poi il regressore 4, l’1 e infine il 2.</a:t>
            </a:r>
            <a:endParaRPr lang="it-IT" sz="200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331671" y="3083735"/>
            <a:ext cx="1724184" cy="131484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Proc</a:t>
            </a:r>
            <a:r>
              <a:rPr lang="it-IT" sz="1600" b="1" dirty="0">
                <a:solidFill>
                  <a:schemeClr val="bg1"/>
                </a:solidFill>
              </a:rPr>
              <a:t> Reg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247616" y="29505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919418" y="3085349"/>
            <a:ext cx="1724184" cy="1314844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>
                <a:solidFill>
                  <a:schemeClr val="bg1"/>
                </a:solidFill>
              </a:rPr>
              <a:t>Variabili </a:t>
            </a:r>
            <a:r>
              <a:rPr lang="it-IT" sz="1600" b="1" dirty="0" err="1">
                <a:solidFill>
                  <a:schemeClr val="bg1"/>
                </a:solidFill>
              </a:rPr>
              <a:t>Dummy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832735" y="29886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4482317" y="3104756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Multicollinearità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4395634" y="2976240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048216" y="3089027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Statistiche di influenza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972016" y="3012827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3131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FF9900"/>
                </a:solidFill>
              </a:rPr>
              <a:t>Regressione lineare – Variabili qualitative nominali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1666875"/>
            <a:ext cx="84582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Considerazioni da fare prima di stimare il modello</a:t>
            </a:r>
          </a:p>
          <a:p>
            <a:pPr eaLnBrk="1" hangingPunct="1"/>
            <a:endParaRPr lang="it-IT" sz="2400" dirty="0"/>
          </a:p>
          <a:p>
            <a:pPr eaLnBrk="1" hangingPunct="1">
              <a:buFontTx/>
              <a:buChar char="•"/>
            </a:pPr>
            <a:r>
              <a:rPr lang="it-IT" sz="2400" dirty="0"/>
              <a:t>Non si possono inserire variabili qualitative </a:t>
            </a:r>
            <a:r>
              <a:rPr lang="it-IT" sz="2400" dirty="0" smtClean="0"/>
              <a:t>tra </a:t>
            </a:r>
            <a:r>
              <a:rPr lang="it-IT" sz="2400" dirty="0"/>
              <a:t>i </a:t>
            </a:r>
            <a:r>
              <a:rPr lang="it-IT" sz="2400" dirty="0" err="1"/>
              <a:t>regressori</a:t>
            </a:r>
            <a:endParaRPr lang="it-IT" sz="2400" dirty="0"/>
          </a:p>
          <a:p>
            <a:pPr eaLnBrk="1" hangingPunct="1">
              <a:buFontTx/>
              <a:buChar char="•"/>
            </a:pPr>
            <a:r>
              <a:rPr lang="it-IT" sz="2400" dirty="0">
                <a:sym typeface="Wingdings" pitchFamily="2" charset="2"/>
              </a:rPr>
              <a:t>Per considerare questo tipo di variabili all’interno del modello bisogna costruire delle variabili </a:t>
            </a:r>
            <a:r>
              <a:rPr lang="it-IT" sz="2400" dirty="0" err="1">
                <a:sym typeface="Wingdings" pitchFamily="2" charset="2"/>
              </a:rPr>
              <a:t>dummy</a:t>
            </a:r>
            <a:r>
              <a:rPr lang="it-IT" sz="2400" dirty="0">
                <a:sym typeface="Wingdings" pitchFamily="2" charset="2"/>
              </a:rPr>
              <a:t> (dicotomiche (0-1)) che identificano le modalità della variabile </a:t>
            </a:r>
            <a:r>
              <a:rPr lang="it-IT" sz="2400" dirty="0" smtClean="0">
                <a:sym typeface="Wingdings" pitchFamily="2" charset="2"/>
              </a:rPr>
              <a:t>originaria</a:t>
            </a:r>
            <a:r>
              <a:rPr lang="it-IT" sz="2400" dirty="0">
                <a:sym typeface="Wingdings" pitchFamily="2" charset="2"/>
              </a:rPr>
              <a:t>; </a:t>
            </a:r>
          </a:p>
          <a:p>
            <a:pPr eaLnBrk="1" hangingPunct="1">
              <a:buFontTx/>
              <a:buChar char="•"/>
            </a:pPr>
            <a:r>
              <a:rPr lang="it-IT" sz="2400" dirty="0"/>
              <a:t>Le variabili </a:t>
            </a:r>
            <a:r>
              <a:rPr lang="it-IT" sz="2400" dirty="0" err="1"/>
              <a:t>dummy</a:t>
            </a:r>
            <a:r>
              <a:rPr lang="it-IT" sz="2400" dirty="0"/>
              <a:t> saranno utilizzate come </a:t>
            </a:r>
            <a:r>
              <a:rPr lang="it-IT" sz="2400" dirty="0" err="1"/>
              <a:t>regressori</a:t>
            </a:r>
            <a:r>
              <a:rPr lang="it-IT" sz="2400" dirty="0"/>
              <a:t>.</a:t>
            </a:r>
          </a:p>
          <a:p>
            <a:pPr eaLnBrk="1" hangingPunct="1"/>
            <a:endParaRPr lang="it-IT" sz="2400" dirty="0"/>
          </a:p>
          <a:p>
            <a:pPr eaLnBrk="1" hangingPunct="1"/>
            <a:endParaRPr lang="it-IT" sz="2400" dirty="0"/>
          </a:p>
          <a:p>
            <a:pPr eaLnBrk="1" hangingPunct="1"/>
            <a:endParaRPr lang="en-US" sz="24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Costruzione variabili dummy - esempio</a:t>
            </a:r>
            <a:r>
              <a:rPr lang="it-IT" sz="3600" smtClean="0"/>
              <a:t> </a:t>
            </a:r>
            <a:endParaRPr lang="en-GB" sz="3600" smtClean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577975"/>
            <a:ext cx="830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>
                <a:sym typeface="Wingdings" pitchFamily="2" charset="2"/>
              </a:rPr>
              <a:t>Es. </a:t>
            </a:r>
            <a:r>
              <a:rPr lang="it-IT" sz="2000"/>
              <a:t>Si vuole considerare tra i regressori la variabile qualitativa nominale “Area” che identifica l’area di residenza degli intervistati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4953000" y="3733800"/>
            <a:ext cx="37496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/>
              <a:t>La variabile “Area” assume tre modalità (nord-centro-sud) </a:t>
            </a:r>
            <a:r>
              <a:rPr lang="it-IT" sz="2000">
                <a:sym typeface="Wingdings" pitchFamily="2" charset="2"/>
              </a:rPr>
              <a:t> si costruiscono due variabili dummy</a:t>
            </a:r>
            <a:endParaRPr lang="en-US" sz="2000"/>
          </a:p>
        </p:txBody>
      </p:sp>
      <p:graphicFrame>
        <p:nvGraphicFramePr>
          <p:cNvPr id="17413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204913" y="2743200"/>
          <a:ext cx="3138487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Worksheet" r:id="rId3" imgW="1705488" imgH="1738812" progId="Excel.Sheet.8">
                  <p:embed/>
                </p:oleObj>
              </mc:Choice>
              <mc:Fallback>
                <p:oleObj name="Worksheet" r:id="rId3" imgW="1705488" imgH="173881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2743200"/>
                        <a:ext cx="3138487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Costruzione variabili dummy - esempio</a:t>
            </a:r>
            <a:r>
              <a:rPr lang="it-IT" sz="3600" smtClean="0"/>
              <a:t> </a:t>
            </a:r>
            <a:endParaRPr lang="en-GB" sz="3600" smtClean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2092325"/>
            <a:ext cx="83058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/>
              <a:t>Le variabili dummy da costruire sono due (la terza sarebbe ridondante</a:t>
            </a:r>
            <a:r>
              <a:rPr lang="it-IT" sz="2400">
                <a:sym typeface="Wingdings" pitchFamily="2" charset="2"/>
              </a:rPr>
              <a:t>può essere ottenuta come combinazione delle altre due)</a:t>
            </a:r>
            <a:endParaRPr lang="it-IT" sz="240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sz="2400"/>
              <a:t>Area_nord</a:t>
            </a:r>
            <a:r>
              <a:rPr lang="it-IT" sz="2400">
                <a:sym typeface="Wingdings" pitchFamily="2" charset="2"/>
              </a:rPr>
              <a:t></a:t>
            </a:r>
            <a:r>
              <a:rPr lang="it-IT" sz="2400"/>
              <a:t>vale 1 se l’intervistato è residente al nord e 0 in tutti gli altri casi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sz="2400"/>
              <a:t>Area_centro</a:t>
            </a:r>
            <a:r>
              <a:rPr lang="it-IT" sz="2400">
                <a:sym typeface="Wingdings" pitchFamily="2" charset="2"/>
              </a:rPr>
              <a:t></a:t>
            </a:r>
            <a:r>
              <a:rPr lang="it-IT" sz="2400"/>
              <a:t>vale 1 se l’intervistato è residente al centro e 0 in tutti gli altri casi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77001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Costruzione variabili dummy - esempio</a:t>
            </a:r>
            <a:r>
              <a:rPr lang="it-IT" sz="3600" smtClean="0"/>
              <a:t> </a:t>
            </a:r>
            <a:endParaRPr lang="en-GB" sz="3600" smtClean="0"/>
          </a:p>
        </p:txBody>
      </p:sp>
      <p:graphicFrame>
        <p:nvGraphicFramePr>
          <p:cNvPr id="19459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524000" y="1676400"/>
          <a:ext cx="61880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Worksheet" r:id="rId3" imgW="3438601" imgH="1790598" progId="Excel.Sheet.8">
                  <p:embed/>
                </p:oleObj>
              </mc:Choice>
              <mc:Fallback>
                <p:oleObj name="Worksheet" r:id="rId3" imgW="3438601" imgH="1790598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76400"/>
                        <a:ext cx="61880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2438400" y="5549900"/>
            <a:ext cx="2378075" cy="850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/>
              <a:t>VARIABILE ORIGINARIA (non entra nel modello)</a:t>
            </a:r>
            <a:endParaRPr lang="en-US" sz="1600" dirty="0"/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5181600" y="5734050"/>
            <a:ext cx="2530475" cy="666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/>
              <a:t>VARIABILI DUMMY (entrano nel modello)</a:t>
            </a:r>
            <a:endParaRPr lang="en-US"/>
          </a:p>
        </p:txBody>
      </p:sp>
      <p:sp>
        <p:nvSpPr>
          <p:cNvPr id="19462" name="Line 11"/>
          <p:cNvSpPr>
            <a:spLocks noChangeShapeType="1"/>
          </p:cNvSpPr>
          <p:nvPr/>
        </p:nvSpPr>
        <p:spPr bwMode="auto">
          <a:xfrm flipV="1">
            <a:off x="3581400" y="4876800"/>
            <a:ext cx="0" cy="685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63" name="Line 12"/>
          <p:cNvSpPr>
            <a:spLocks noChangeShapeType="1"/>
          </p:cNvSpPr>
          <p:nvPr/>
        </p:nvSpPr>
        <p:spPr bwMode="auto">
          <a:xfrm flipH="1" flipV="1">
            <a:off x="5334000" y="4953000"/>
            <a:ext cx="838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464" name="Line 14"/>
          <p:cNvSpPr>
            <a:spLocks noChangeShapeType="1"/>
          </p:cNvSpPr>
          <p:nvPr/>
        </p:nvSpPr>
        <p:spPr bwMode="auto">
          <a:xfrm flipV="1">
            <a:off x="6172200" y="4953000"/>
            <a:ext cx="6858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Costruzione variabili dummy - esempio</a:t>
            </a:r>
            <a:r>
              <a:rPr lang="it-IT" sz="3600" smtClean="0"/>
              <a:t> </a:t>
            </a:r>
            <a:endParaRPr lang="en-GB" sz="3600" smtClean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305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/>
              <a:t>Nella PROC REG si inseriscono le due variabili dummy (ma non la variabile originaria!) nella lista dei regressori</a:t>
            </a:r>
            <a:r>
              <a:rPr lang="it-IT" sz="2400">
                <a:sym typeface="Wingdings" pitchFamily="2" charset="2"/>
              </a:rPr>
              <a:t>i relativi coefficienti rappresentano l’effetto della singola modalità (nord/centro) della variabile “Area”.</a:t>
            </a:r>
            <a:endParaRPr lang="it-IT" sz="240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09600" y="3919538"/>
            <a:ext cx="7696200" cy="327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 … ;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 model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Y= X1 X2 … area_nord area_centro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/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stb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it-IT" sz="2400" b="1">
                <a:solidFill>
                  <a:srgbClr val="000080"/>
                </a:solidFill>
                <a:latin typeface="Courier New" pitchFamily="49" charset="0"/>
              </a:rPr>
              <a:t>quit;</a:t>
            </a:r>
            <a:endParaRPr lang="en-GB" sz="2400" b="1">
              <a:solidFill>
                <a:srgbClr val="000080"/>
              </a:solidFill>
              <a:latin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0485" name="Oval 6"/>
          <p:cNvSpPr>
            <a:spLocks noChangeArrowheads="1"/>
          </p:cNvSpPr>
          <p:nvPr/>
        </p:nvSpPr>
        <p:spPr bwMode="auto">
          <a:xfrm>
            <a:off x="3733800" y="4343400"/>
            <a:ext cx="4495800" cy="762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793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331671" y="3083735"/>
            <a:ext cx="1724184" cy="131484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 err="1" smtClean="0">
                <a:solidFill>
                  <a:schemeClr val="bg1"/>
                </a:solidFill>
              </a:rPr>
              <a:t>Proc</a:t>
            </a:r>
            <a:r>
              <a:rPr lang="it-IT" sz="1600" b="1" dirty="0" smtClean="0">
                <a:solidFill>
                  <a:schemeClr val="bg1"/>
                </a:solidFill>
              </a:rPr>
              <a:t> Reg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247616" y="29505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919418" y="3085349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Variabili </a:t>
            </a:r>
            <a:r>
              <a:rPr lang="it-IT" sz="1600" b="1" dirty="0" err="1">
                <a:solidFill>
                  <a:schemeClr val="bg1"/>
                </a:solidFill>
              </a:rPr>
              <a:t>Dummy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832735" y="29886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4482317" y="3104756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Multicollinearità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4395634" y="2976240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048216" y="3089027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Statistiche di influenza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972016" y="3012827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9961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331671" y="3083735"/>
            <a:ext cx="1724184" cy="131484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Proc</a:t>
            </a:r>
            <a:r>
              <a:rPr lang="it-IT" sz="1600" b="1" dirty="0">
                <a:solidFill>
                  <a:schemeClr val="bg1"/>
                </a:solidFill>
              </a:rPr>
              <a:t> Reg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247616" y="29505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919418" y="3085349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Variabili </a:t>
            </a:r>
            <a:r>
              <a:rPr lang="it-IT" sz="1600" b="1" dirty="0" err="1">
                <a:solidFill>
                  <a:schemeClr val="bg1"/>
                </a:solidFill>
              </a:rPr>
              <a:t>Dummy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832735" y="29886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4482317" y="3104756"/>
            <a:ext cx="1724184" cy="1314844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 err="1">
                <a:solidFill>
                  <a:schemeClr val="bg1"/>
                </a:solidFill>
              </a:rPr>
              <a:t>Multicollinearità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4395634" y="2976240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048216" y="3089027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Statistiche di influenza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972016" y="3012827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843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Multicollinearità</a:t>
            </a:r>
            <a:endParaRPr lang="en-GB" smtClean="0">
              <a:solidFill>
                <a:srgbClr val="FF99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1208088"/>
            <a:ext cx="84582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/>
              <a:t>Quando un regressore è combinazione lineare di altri regressori nel modello, le stime sono instabili e hanno standard error elevato. Questo problema è chiamato multicollinearità.</a:t>
            </a:r>
          </a:p>
          <a:p>
            <a:pPr eaLnBrk="1" hangingPunct="1"/>
            <a:endParaRPr lang="it-IT" sz="2400" b="0"/>
          </a:p>
          <a:p>
            <a:pPr marL="0" lvl="1" eaLnBrk="1" hangingPunct="1"/>
            <a:r>
              <a:rPr lang="it-IT" sz="2400" b="0"/>
              <a:t> La PROC REG fornisce nell’output un indicatore per ogni regressore per investigare questo problema: </a:t>
            </a:r>
          </a:p>
          <a:p>
            <a:pPr marL="0" lvl="1" eaLnBrk="1" hangingPunct="1"/>
            <a:r>
              <a:rPr lang="it-IT" sz="2400" b="0"/>
              <a:t>Variance Inflation Factors (opzione VIF  nel model statment).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900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200" y="1481138"/>
            <a:ext cx="8016875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/>
              <a:t>Per verificare la presenza di multicollinearità</a:t>
            </a:r>
          </a:p>
          <a:p>
            <a:pPr eaLnBrk="1" hangingPunct="1"/>
            <a:endParaRPr lang="it-IT" sz="2400" b="0"/>
          </a:p>
          <a:p>
            <a:pPr eaLnBrk="1" hangingPunct="1">
              <a:buFontTx/>
              <a:buChar char="•"/>
            </a:pPr>
            <a:r>
              <a:rPr lang="it-IT" sz="2400" b="0"/>
              <a:t> regressione lineare di Xj sui rimanenti p-1 regressori</a:t>
            </a:r>
          </a:p>
          <a:p>
            <a:pPr eaLnBrk="1" hangingPunct="1"/>
            <a:r>
              <a:rPr lang="it-IT" sz="2400" b="0"/>
              <a:t>	- Rj</a:t>
            </a:r>
            <a:r>
              <a:rPr lang="en-US" sz="2400" b="0"/>
              <a:t>² misura la quota di varianza di Xj spiegata dai </a:t>
            </a:r>
          </a:p>
          <a:p>
            <a:pPr eaLnBrk="1" hangingPunct="1"/>
            <a:r>
              <a:rPr lang="en-US" sz="2400" b="0"/>
              <a:t>	  </a:t>
            </a:r>
            <a:r>
              <a:rPr lang="it-IT" sz="2400" b="0"/>
              <a:t>rimanenti p-1 regressori </a:t>
            </a:r>
            <a:r>
              <a:rPr lang="it-IT" sz="2400" b="0">
                <a:sym typeface="Wingdings" pitchFamily="2" charset="2"/>
              </a:rPr>
              <a:t> valori alti=multicollin.</a:t>
            </a:r>
            <a:endParaRPr lang="it-IT" sz="2400" b="0"/>
          </a:p>
          <a:p>
            <a:pPr eaLnBrk="1" hangingPunct="1"/>
            <a:endParaRPr lang="it-IT" sz="2400" b="0"/>
          </a:p>
          <a:p>
            <a:pPr eaLnBrk="1" hangingPunct="1"/>
            <a:r>
              <a:rPr lang="it-IT" sz="2400" b="0"/>
              <a:t>	- VIFj = 1 / (1 – Rj</a:t>
            </a:r>
            <a:r>
              <a:rPr lang="en-US" sz="2400" b="0"/>
              <a:t>²</a:t>
            </a:r>
            <a:r>
              <a:rPr lang="it-IT" sz="2400" b="0"/>
              <a:t>) misura il grado di relazione</a:t>
            </a:r>
          </a:p>
          <a:p>
            <a:pPr eaLnBrk="1" hangingPunct="1"/>
            <a:r>
              <a:rPr lang="it-IT" sz="2400" b="0"/>
              <a:t>	  lineare tra Xj e i rimanenti p-1 regressori </a:t>
            </a:r>
            <a:r>
              <a:rPr lang="it-IT" sz="2400" b="0">
                <a:sym typeface="Wingdings" pitchFamily="2" charset="2"/>
              </a:rPr>
              <a:t> valori</a:t>
            </a:r>
          </a:p>
          <a:p>
            <a:pPr eaLnBrk="1" hangingPunct="1"/>
            <a:r>
              <a:rPr lang="it-IT" sz="2400" b="0">
                <a:cs typeface="Times New Roman" pitchFamily="18" charset="0"/>
                <a:sym typeface="Wingdings" pitchFamily="2" charset="2"/>
              </a:rPr>
              <a:t>	  alti= multicollin.</a:t>
            </a:r>
            <a:endParaRPr lang="it-IT" sz="2400" b="0">
              <a:cs typeface="Times New Roman" pitchFamily="18" charset="0"/>
            </a:endParaRPr>
          </a:p>
          <a:p>
            <a:pPr eaLnBrk="1" hangingPunct="1">
              <a:buFontTx/>
              <a:buChar char="•"/>
            </a:pPr>
            <a:endParaRPr lang="en-US" sz="2400" b="0">
              <a:cs typeface="Times New Roman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79388" y="160338"/>
            <a:ext cx="88122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it-IT" sz="4400" dirty="0" err="1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Multicollinearità</a:t>
            </a:r>
            <a:endParaRPr lang="en-GB" sz="440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96200" y="152400"/>
          <a:ext cx="1219200" cy="2825748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222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R2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VIF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482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763000" cy="2438400"/>
          </a:xfrm>
          <a:solidFill>
            <a:schemeClr val="bg1">
              <a:alpha val="47058"/>
            </a:schemeClr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=dataset;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  model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variabile_dipendente=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       regressore_1 ... regressore_</a:t>
            </a:r>
            <a:r>
              <a:rPr lang="en-GB" sz="2600" i="1" smtClean="0">
                <a:solidFill>
                  <a:srgbClr val="000000"/>
                </a:solidFill>
                <a:latin typeface="Courier New" pitchFamily="49" charset="0"/>
              </a:rPr>
              <a:t>p 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/</a:t>
            </a: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VIF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Modello di regressione lineare</a:t>
            </a:r>
            <a:endParaRPr lang="en-US" sz="240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4000">
                <a:solidFill>
                  <a:srgbClr val="FF9900"/>
                </a:solidFill>
              </a:rPr>
              <a:t>PROC REG – Sintassi</a:t>
            </a:r>
            <a:endParaRPr lang="en-GB" sz="4000">
              <a:solidFill>
                <a:schemeClr val="tx2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791200" y="3505200"/>
            <a:ext cx="1752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343400" y="4953000"/>
            <a:ext cx="312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/>
              <a:t>per verificare presenza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/>
              <a:t>di multicollinearietà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it-IT" sz="200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it-IT" sz="200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it-IT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it-IT" sz="200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it-IT" sz="2000"/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685800" y="2514600"/>
            <a:ext cx="19812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7543800" y="2743200"/>
            <a:ext cx="1447800" cy="6858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cxnSp>
        <p:nvCxnSpPr>
          <p:cNvPr id="17417" name="Straight Arrow Connector 9"/>
          <p:cNvCxnSpPr>
            <a:cxnSpLocks noChangeShapeType="1"/>
          </p:cNvCxnSpPr>
          <p:nvPr/>
        </p:nvCxnSpPr>
        <p:spPr bwMode="auto">
          <a:xfrm flipV="1">
            <a:off x="6934200" y="3429000"/>
            <a:ext cx="76200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17418" name="Straight Arrow Connector 11"/>
          <p:cNvCxnSpPr>
            <a:cxnSpLocks noChangeShapeType="1"/>
          </p:cNvCxnSpPr>
          <p:nvPr/>
        </p:nvCxnSpPr>
        <p:spPr bwMode="auto">
          <a:xfrm flipV="1">
            <a:off x="5562600" y="3429000"/>
            <a:ext cx="2286000" cy="14478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92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Esempio</a:t>
            </a:r>
            <a:endParaRPr lang="en-GB" sz="4000" smtClean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/>
              <a:t>L’analisi fattoriale ci permette di risolvere il problema della multicollinearietà, come?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2268538"/>
            <a:ext cx="9144000" cy="4894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u="sng" dirty="0"/>
              <a:t>1° </a:t>
            </a:r>
            <a:r>
              <a:rPr lang="it-IT" sz="2400" b="0" u="sng" dirty="0" err="1"/>
              <a:t>Modello</a:t>
            </a:r>
            <a:r>
              <a:rPr lang="it-IT" sz="2400" b="0" u="sng" dirty="0"/>
              <a:t> di regressione lineare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it-IT" sz="2400" b="0" dirty="0">
                <a:sym typeface="Wingdings" pitchFamily="2" charset="2"/>
              </a:rPr>
              <a:t>variabile </a:t>
            </a:r>
            <a:r>
              <a:rPr lang="it-IT" sz="2400" b="0" dirty="0" err="1">
                <a:sym typeface="Wingdings" pitchFamily="2" charset="2"/>
              </a:rPr>
              <a:t>dipendente=</a:t>
            </a:r>
            <a:r>
              <a:rPr lang="it-IT" sz="2400" b="0" dirty="0">
                <a:sym typeface="Wingdings" pitchFamily="2" charset="2"/>
              </a:rPr>
              <a:t> </a:t>
            </a:r>
            <a:r>
              <a:rPr lang="it-IT" sz="2400" b="0" dirty="0" err="1">
                <a:sym typeface="Wingdings" pitchFamily="2" charset="2"/>
              </a:rPr>
              <a:t>SODDISFAZIONE_GLOBALE</a:t>
            </a:r>
            <a:r>
              <a:rPr lang="it-IT" sz="2400" b="0" dirty="0">
                <a:sym typeface="Wingdings" pitchFamily="2" charset="2"/>
              </a:rPr>
              <a:t>,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it-IT" sz="2400" b="0" dirty="0" err="1">
                <a:sym typeface="Wingdings" pitchFamily="2" charset="2"/>
              </a:rPr>
              <a:t>regressori=</a:t>
            </a:r>
            <a:r>
              <a:rPr lang="it-IT" sz="2400" b="0" dirty="0">
                <a:sym typeface="Wingdings" pitchFamily="2" charset="2"/>
              </a:rPr>
              <a:t> 21 </a:t>
            </a:r>
            <a:r>
              <a:rPr lang="it-IT" sz="2400" b="0" dirty="0" err="1">
                <a:sym typeface="Wingdings" pitchFamily="2" charset="2"/>
              </a:rPr>
              <a:t>variabili</a:t>
            </a:r>
            <a:r>
              <a:rPr lang="it-IT" sz="2400" b="0" dirty="0">
                <a:sym typeface="Wingdings" pitchFamily="2" charset="2"/>
              </a:rPr>
              <a:t> di </a:t>
            </a:r>
            <a:r>
              <a:rPr lang="it-IT" sz="2400" b="0" dirty="0" err="1">
                <a:sym typeface="Wingdings" pitchFamily="2" charset="2"/>
              </a:rPr>
              <a:t>soddisfazione</a:t>
            </a:r>
            <a:r>
              <a:rPr lang="it-IT" sz="2400" b="0" dirty="0">
                <a:sym typeface="Wingdings" pitchFamily="2" charset="2"/>
              </a:rPr>
              <a:t> (livello </a:t>
            </a:r>
            <a:r>
              <a:rPr lang="it-IT" sz="2400" b="0" dirty="0" err="1">
                <a:sym typeface="Wingdings" pitchFamily="2" charset="2"/>
              </a:rPr>
              <a:t>di</a:t>
            </a:r>
            <a:r>
              <a:rPr lang="it-IT" sz="2400" b="0" dirty="0">
                <a:sym typeface="Wingdings" pitchFamily="2" charset="2"/>
              </a:rPr>
              <a:t> soddisfazione </a:t>
            </a:r>
            <a:r>
              <a:rPr lang="it-IT" sz="2400" b="0" dirty="0" err="1">
                <a:sym typeface="Wingdings" pitchFamily="2" charset="2"/>
              </a:rPr>
              <a:t>relativo</a:t>
            </a:r>
            <a:r>
              <a:rPr lang="it-IT" sz="2400" b="0" dirty="0">
                <a:sym typeface="Wingdings" pitchFamily="2" charset="2"/>
              </a:rPr>
              <a:t> a </a:t>
            </a:r>
            <a:r>
              <a:rPr lang="it-IT" sz="2400" b="0" dirty="0" err="1">
                <a:sym typeface="Wingdings" pitchFamily="2" charset="2"/>
              </a:rPr>
              <a:t>tariffe</a:t>
            </a:r>
            <a:r>
              <a:rPr lang="it-IT" sz="2400" b="0" dirty="0">
                <a:sym typeface="Wingdings" pitchFamily="2" charset="2"/>
              </a:rPr>
              <a:t>, </a:t>
            </a:r>
            <a:r>
              <a:rPr lang="it-IT" sz="2400" b="0" dirty="0" err="1">
                <a:sym typeface="Wingdings" pitchFamily="2" charset="2"/>
              </a:rPr>
              <a:t>promozioni</a:t>
            </a:r>
            <a:r>
              <a:rPr lang="it-IT" sz="2400" b="0" dirty="0">
                <a:sym typeface="Wingdings" pitchFamily="2" charset="2"/>
              </a:rPr>
              <a:t>, </a:t>
            </a:r>
            <a:r>
              <a:rPr lang="it-IT" sz="2400" b="0" dirty="0" err="1">
                <a:sym typeface="Wingdings" pitchFamily="2" charset="2"/>
              </a:rPr>
              <a:t>ecc</a:t>
            </a:r>
            <a:r>
              <a:rPr lang="it-IT" sz="2400" b="0" dirty="0">
                <a:sym typeface="Wingdings" pitchFamily="2" charset="2"/>
              </a:rPr>
              <a:t>.)</a:t>
            </a:r>
          </a:p>
          <a:p>
            <a:pPr>
              <a:defRPr/>
            </a:pPr>
            <a:r>
              <a:rPr lang="it-IT" sz="2400" b="0" u="sng" dirty="0"/>
              <a:t>2° </a:t>
            </a:r>
            <a:r>
              <a:rPr lang="it-IT" sz="2400" b="0" u="sng" dirty="0" err="1"/>
              <a:t>Modello</a:t>
            </a:r>
            <a:r>
              <a:rPr lang="it-IT" sz="2400" b="0" u="sng" dirty="0"/>
              <a:t> di regressione lineare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it-IT" sz="2400" b="0" dirty="0">
                <a:sym typeface="Wingdings" pitchFamily="2" charset="2"/>
              </a:rPr>
              <a:t>variabile </a:t>
            </a:r>
            <a:r>
              <a:rPr lang="it-IT" sz="2400" b="0" dirty="0" err="1">
                <a:sym typeface="Wingdings" pitchFamily="2" charset="2"/>
              </a:rPr>
              <a:t>dipendente=</a:t>
            </a:r>
            <a:r>
              <a:rPr lang="it-IT" sz="2400" b="0" dirty="0">
                <a:sym typeface="Wingdings" pitchFamily="2" charset="2"/>
              </a:rPr>
              <a:t> </a:t>
            </a:r>
            <a:r>
              <a:rPr lang="it-IT" sz="2400" b="0" dirty="0" err="1">
                <a:sym typeface="Wingdings" pitchFamily="2" charset="2"/>
              </a:rPr>
              <a:t>SODDISFAZIONE_GLOBALE</a:t>
            </a:r>
            <a:r>
              <a:rPr lang="it-IT" sz="2400" b="0" dirty="0">
                <a:sym typeface="Wingdings" pitchFamily="2" charset="2"/>
              </a:rPr>
              <a:t>,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it-IT" sz="2400" b="0" dirty="0">
                <a:sym typeface="Wingdings" pitchFamily="2" charset="2"/>
              </a:rPr>
              <a:t>6 </a:t>
            </a:r>
            <a:r>
              <a:rPr lang="it-IT" sz="2400" b="0" dirty="0" err="1">
                <a:sym typeface="Wingdings" pitchFamily="2" charset="2"/>
              </a:rPr>
              <a:t>fattori</a:t>
            </a:r>
            <a:r>
              <a:rPr lang="it-IT" sz="2400" b="0" dirty="0">
                <a:sym typeface="Wingdings" pitchFamily="2" charset="2"/>
              </a:rPr>
              <a:t> creati </a:t>
            </a:r>
            <a:r>
              <a:rPr lang="it-IT" sz="2400" b="0" dirty="0" err="1">
                <a:sym typeface="Wingdings" pitchFamily="2" charset="2"/>
              </a:rPr>
              <a:t>con</a:t>
            </a:r>
            <a:r>
              <a:rPr lang="it-IT" sz="2400" b="0" dirty="0">
                <a:sym typeface="Wingdings" pitchFamily="2" charset="2"/>
              </a:rPr>
              <a:t> un’analisi </a:t>
            </a:r>
            <a:r>
              <a:rPr lang="it-IT" sz="2400" b="0" dirty="0" err="1">
                <a:sym typeface="Wingdings" pitchFamily="2" charset="2"/>
              </a:rPr>
              <a:t>fattoriale</a:t>
            </a:r>
            <a:r>
              <a:rPr lang="it-IT" sz="2400" b="0" dirty="0">
                <a:sym typeface="Wingdings" pitchFamily="2" charset="2"/>
              </a:rPr>
              <a:t> sulle </a:t>
            </a:r>
            <a:r>
              <a:rPr lang="it-IT" sz="2400" b="0" dirty="0" err="1">
                <a:sym typeface="Wingdings" pitchFamily="2" charset="2"/>
              </a:rPr>
              <a:t>21</a:t>
            </a:r>
            <a:r>
              <a:rPr lang="it-IT" sz="2400" b="0" dirty="0">
                <a:sym typeface="Wingdings" pitchFamily="2" charset="2"/>
              </a:rPr>
              <a:t> variabili di soddisfazione (livello </a:t>
            </a:r>
            <a:r>
              <a:rPr lang="it-IT" sz="2400" b="0" dirty="0" err="1">
                <a:sym typeface="Wingdings" pitchFamily="2" charset="2"/>
              </a:rPr>
              <a:t>di</a:t>
            </a:r>
            <a:r>
              <a:rPr lang="it-IT" sz="2400" b="0" dirty="0">
                <a:sym typeface="Wingdings" pitchFamily="2" charset="2"/>
              </a:rPr>
              <a:t> soddisfazione </a:t>
            </a:r>
            <a:r>
              <a:rPr lang="it-IT" sz="2400" b="0" dirty="0" err="1">
                <a:sym typeface="Wingdings" pitchFamily="2" charset="2"/>
              </a:rPr>
              <a:t>relativo</a:t>
            </a:r>
            <a:r>
              <a:rPr lang="it-IT" sz="2400" b="0" dirty="0">
                <a:sym typeface="Wingdings" pitchFamily="2" charset="2"/>
              </a:rPr>
              <a:t> a </a:t>
            </a:r>
            <a:r>
              <a:rPr lang="it-IT" sz="2400" b="0" dirty="0" err="1">
                <a:sym typeface="Wingdings" pitchFamily="2" charset="2"/>
              </a:rPr>
              <a:t>tariffe</a:t>
            </a:r>
            <a:r>
              <a:rPr lang="it-IT" sz="2400" b="0" dirty="0">
                <a:sym typeface="Wingdings" pitchFamily="2" charset="2"/>
              </a:rPr>
              <a:t>, </a:t>
            </a:r>
            <a:r>
              <a:rPr lang="it-IT" sz="2400" b="0" dirty="0" err="1">
                <a:sym typeface="Wingdings" pitchFamily="2" charset="2"/>
              </a:rPr>
              <a:t>promozioni</a:t>
            </a:r>
            <a:r>
              <a:rPr lang="it-IT" sz="2400" b="0" dirty="0">
                <a:sym typeface="Wingdings" pitchFamily="2" charset="2"/>
              </a:rPr>
              <a:t>, </a:t>
            </a:r>
            <a:r>
              <a:rPr lang="it-IT" sz="2400" b="0" dirty="0" err="1">
                <a:sym typeface="Wingdings" pitchFamily="2" charset="2"/>
              </a:rPr>
              <a:t>ecc</a:t>
            </a:r>
            <a:r>
              <a:rPr lang="it-IT" sz="2400" b="0" dirty="0">
                <a:sym typeface="Wingdings" pitchFamily="2" charset="2"/>
              </a:rPr>
              <a:t>.)</a:t>
            </a:r>
            <a:endParaRPr lang="it-IT" sz="2400" b="0" dirty="0"/>
          </a:p>
          <a:p>
            <a:pPr marL="457200" indent="-457200">
              <a:defRPr/>
            </a:pPr>
            <a:endParaRPr lang="it-IT" sz="2400" b="0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8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Esempio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" y="1676400"/>
          <a:ext cx="6591299" cy="5105394"/>
        </p:xfrm>
        <a:graphic>
          <a:graphicData uri="http://schemas.openxmlformats.org/drawingml/2006/table">
            <a:tbl>
              <a:tblPr/>
              <a:tblGrid>
                <a:gridCol w="1752651"/>
                <a:gridCol w="497870"/>
                <a:gridCol w="654697"/>
                <a:gridCol w="763814"/>
                <a:gridCol w="654697"/>
                <a:gridCol w="654697"/>
                <a:gridCol w="804732"/>
                <a:gridCol w="808141"/>
              </a:tblGrid>
              <a:tr h="196735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Parameter Estimates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91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Variable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DF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Parameter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t Value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Pr &gt; |t|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Standardized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Variance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196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Estimate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Error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Estimate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Inflation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Intercept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1.05063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0.40052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2.62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0.0093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CambioTariffa_2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0.12034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0.0331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3.64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0.0003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0.19584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1.63324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MMSTuoOperatore_2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-0.00139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0.01586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0.9303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-0.00425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1.32504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copertura_2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0.06579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0.04557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1.44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0.1503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0.07419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1.48622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NoScattoRisp_2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-0.02286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0.02539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0.3689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-0.04257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1.25835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Autoricarica_2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-0.00947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0.02736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-0.35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0.7295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-0.01698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1.35409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CostoMMS_2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0.00949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0.03211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0.768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0.01558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1.56654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NumeriFissi_2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0.03599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1.62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0.1062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0.08448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1.52619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DurataMinContratto_2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0.03014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0.03124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0.96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0.3358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0.04964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1.49001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vsPochiNumeri_2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-0.01002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0.03212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-0.31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0.7555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-0.01566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1.42001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diffusione_2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0.05247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0.05206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1.01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0.3147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0.0565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1.76896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ComodatoUso_2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0.06531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0.02891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2.26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0.0249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0.11126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1.36501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ChiarezzaTariffe_2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0.06117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0.03412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1.79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0.0744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0.10058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1.77144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AccessoWeb_2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0.02487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0.05946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0.42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0.6762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0.04024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5.21015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AltriOperatori_2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0.06777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0.03564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0.1006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1.57539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SMSTuoOperatore_2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0.01755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0.03696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0.47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0.6354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0.02923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2.13318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assistenza_2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0.0504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0.04082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1.23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0.2183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0.06798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1.70656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immagine_2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0.01288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0.04614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0.28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0.7803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0.01638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1.9376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ChiamateTuoOperatore_2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0.15362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0.04424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3.47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0.0006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0.21813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2.22145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Promozioni_2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0.14316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0.0426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3.36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0.0009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0.20717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2.13881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CostoSMS_2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0.02739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0.04167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0.66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0.5117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0.04154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2.24805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NavigazioneWeb_2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-0.04249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0.06017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-0.71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0.4809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-0.06822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5.25292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</a:tbl>
          </a:graphicData>
        </a:graphic>
      </p:graphicFrame>
      <p:sp>
        <p:nvSpPr>
          <p:cNvPr id="19683" name="Rectangle 5"/>
          <p:cNvSpPr>
            <a:spLocks noChangeArrowheads="1"/>
          </p:cNvSpPr>
          <p:nvPr/>
        </p:nvSpPr>
        <p:spPr bwMode="auto">
          <a:xfrm>
            <a:off x="0" y="84455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400"/>
              <a:t>1° Modello di regressione lineare</a:t>
            </a:r>
          </a:p>
        </p:txBody>
      </p:sp>
      <p:sp>
        <p:nvSpPr>
          <p:cNvPr id="19684" name="Rectangle 6"/>
          <p:cNvSpPr>
            <a:spLocks noChangeArrowheads="1"/>
          </p:cNvSpPr>
          <p:nvPr/>
        </p:nvSpPr>
        <p:spPr bwMode="auto">
          <a:xfrm>
            <a:off x="6705600" y="1752600"/>
            <a:ext cx="2362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2400"/>
              <a:t>Alcuni dei VIF</a:t>
            </a:r>
            <a:r>
              <a:rPr lang="it-IT" sz="2400">
                <a:cs typeface="Times New Roman" pitchFamily="18" charset="0"/>
              </a:rPr>
              <a:t>j </a:t>
            </a:r>
            <a:r>
              <a:rPr lang="en-US" sz="2400">
                <a:cs typeface="Times New Roman" pitchFamily="18" charset="0"/>
              </a:rPr>
              <a:t>presentano valori alti </a:t>
            </a:r>
            <a:endParaRPr lang="it-IT" sz="2400"/>
          </a:p>
        </p:txBody>
      </p:sp>
      <p:sp>
        <p:nvSpPr>
          <p:cNvPr id="19685" name="Text Box 3"/>
          <p:cNvSpPr txBox="1">
            <a:spLocks noChangeArrowheads="1"/>
          </p:cNvSpPr>
          <p:nvPr/>
        </p:nvSpPr>
        <p:spPr bwMode="auto">
          <a:xfrm>
            <a:off x="6629400" y="3810000"/>
            <a:ext cx="25146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it-IT" sz="2400"/>
              <a:t>Multicollinearità</a:t>
            </a:r>
            <a:endParaRPr lang="en-GB" sz="2400"/>
          </a:p>
        </p:txBody>
      </p:sp>
      <p:sp>
        <p:nvSpPr>
          <p:cNvPr id="9" name="Down Arrow 8"/>
          <p:cNvSpPr/>
          <p:nvPr/>
        </p:nvSpPr>
        <p:spPr bwMode="auto">
          <a:xfrm>
            <a:off x="7696200" y="3124200"/>
            <a:ext cx="381000" cy="461963"/>
          </a:xfrm>
          <a:prstGeom prst="downArrow">
            <a:avLst/>
          </a:prstGeom>
          <a:solidFill>
            <a:schemeClr val="accent1">
              <a:lumMod val="50000"/>
              <a:alpha val="9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948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Esempio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1485900"/>
          <a:ext cx="5791201" cy="2019300"/>
        </p:xfrm>
        <a:graphic>
          <a:graphicData uri="http://schemas.openxmlformats.org/drawingml/2006/table">
            <a:tbl>
              <a:tblPr/>
              <a:tblGrid>
                <a:gridCol w="728071"/>
                <a:gridCol w="582457"/>
                <a:gridCol w="813013"/>
                <a:gridCol w="897955"/>
                <a:gridCol w="582457"/>
                <a:gridCol w="679533"/>
                <a:gridCol w="897955"/>
                <a:gridCol w="609760"/>
              </a:tblGrid>
              <a:tr h="200025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Parameter Estimates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55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Variable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DF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Parameter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t Value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Pr &gt; |t|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Standardized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Variance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Estimate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Error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Estimate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Inflation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Intercept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6.49839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0.05783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112.38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Factor1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0.51102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8.75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0.37142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Factor2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0.437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7.51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0.31847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Factor3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0.06409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1.1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0.272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0.04672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Factor4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0.69395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11.94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0.50651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Factor5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0.24529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4.2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0.17843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Factor6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0.32203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0.05782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5.57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0.23622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</a:tbl>
          </a:graphicData>
        </a:graphic>
      </p:graphicFrame>
      <p:sp>
        <p:nvSpPr>
          <p:cNvPr id="20572" name="Text Box 2"/>
          <p:cNvSpPr txBox="1">
            <a:spLocks noChangeArrowheads="1"/>
          </p:cNvSpPr>
          <p:nvPr/>
        </p:nvSpPr>
        <p:spPr bwMode="auto">
          <a:xfrm>
            <a:off x="457200" y="4157663"/>
            <a:ext cx="81534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>
                <a:cs typeface="Times New Roman" pitchFamily="18" charset="0"/>
              </a:rPr>
              <a:t>L’analisi fattoriale ci permette di trasformare i regressori in componenti non correlate e risolvere il problema della </a:t>
            </a:r>
            <a:r>
              <a:rPr lang="it-IT" sz="2400" b="0"/>
              <a:t>multicollinearità. Tutti i Variance Inflation Factors sono uguali a 1, </a:t>
            </a:r>
            <a:r>
              <a:rPr lang="it-IT" sz="2400" b="0">
                <a:cs typeface="Times New Roman" pitchFamily="18" charset="0"/>
              </a:rPr>
              <a:t>cioè l’Rj</a:t>
            </a:r>
            <a:r>
              <a:rPr lang="en-US" sz="2400" b="0">
                <a:cs typeface="Times New Roman" pitchFamily="18" charset="0"/>
              </a:rPr>
              <a:t>²</a:t>
            </a:r>
            <a:r>
              <a:rPr lang="it-IT" sz="2400" b="0">
                <a:cs typeface="Times New Roman" pitchFamily="18" charset="0"/>
              </a:rPr>
              <a:t> della regressione lineare di Xj sui rimanenti p-1 regressori è pari a zero.</a:t>
            </a:r>
          </a:p>
        </p:txBody>
      </p:sp>
      <p:sp>
        <p:nvSpPr>
          <p:cNvPr id="20573" name="Rectangle 6"/>
          <p:cNvSpPr>
            <a:spLocks noChangeArrowheads="1"/>
          </p:cNvSpPr>
          <p:nvPr/>
        </p:nvSpPr>
        <p:spPr bwMode="auto">
          <a:xfrm>
            <a:off x="0" y="84455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400"/>
              <a:t>2° Modello di regressione lineare</a:t>
            </a:r>
          </a:p>
        </p:txBody>
      </p:sp>
      <p:sp>
        <p:nvSpPr>
          <p:cNvPr id="20574" name="Down Arrow 7"/>
          <p:cNvSpPr>
            <a:spLocks noChangeArrowheads="1"/>
          </p:cNvSpPr>
          <p:nvPr/>
        </p:nvSpPr>
        <p:spPr bwMode="auto">
          <a:xfrm rot="3384407">
            <a:off x="7650957" y="2113756"/>
            <a:ext cx="381000" cy="461963"/>
          </a:xfrm>
          <a:prstGeom prst="downArrow">
            <a:avLst>
              <a:gd name="adj1" fmla="val 50000"/>
              <a:gd name="adj2" fmla="val 49976"/>
            </a:avLst>
          </a:prstGeom>
          <a:solidFill>
            <a:srgbClr val="E1A01F">
              <a:alpha val="9882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792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331671" y="3083735"/>
            <a:ext cx="1724184" cy="131484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Proc</a:t>
            </a:r>
            <a:r>
              <a:rPr lang="it-IT" sz="1600" b="1" dirty="0">
                <a:solidFill>
                  <a:schemeClr val="bg1"/>
                </a:solidFill>
              </a:rPr>
              <a:t> Reg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247616" y="29505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919418" y="3085349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Variabili </a:t>
            </a:r>
            <a:r>
              <a:rPr lang="it-IT" sz="1600" b="1" dirty="0" err="1">
                <a:solidFill>
                  <a:schemeClr val="bg1"/>
                </a:solidFill>
              </a:rPr>
              <a:t>Dummy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832735" y="29886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4482317" y="3104756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Multicollinearità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4395634" y="2976240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048216" y="3089027"/>
            <a:ext cx="1724184" cy="1314844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>
                <a:solidFill>
                  <a:schemeClr val="bg1"/>
                </a:solidFill>
              </a:rPr>
              <a:t>Statistiche di influenza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972016" y="3012827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6261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Osservazioni influenti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6200" y="1484313"/>
            <a:ext cx="88392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buClr>
                <a:srgbClr val="FF6600"/>
              </a:buClr>
              <a:buSzPct val="75000"/>
              <a:buFont typeface="Wingdings" pitchFamily="2" charset="2"/>
              <a:buChar char="q"/>
            </a:pPr>
            <a:r>
              <a:rPr lang="it-IT" sz="2400" b="0"/>
              <a:t>Se un valore </a:t>
            </a:r>
            <a:r>
              <a:rPr lang="it-IT" sz="2400" b="0" i="1"/>
              <a:t>y</a:t>
            </a:r>
            <a:r>
              <a:rPr lang="it-IT" sz="2400" b="0" i="1" baseline="-25000">
                <a:cs typeface="Times New Roman" pitchFamily="18" charset="0"/>
              </a:rPr>
              <a:t>j</a:t>
            </a:r>
            <a:r>
              <a:rPr lang="it-IT" sz="2400" b="0" i="1">
                <a:cs typeface="Times New Roman" pitchFamily="18" charset="0"/>
              </a:rPr>
              <a:t> </a:t>
            </a:r>
            <a:r>
              <a:rPr lang="it-IT" sz="2400" b="0">
                <a:cs typeface="Times New Roman" pitchFamily="18" charset="0"/>
              </a:rPr>
              <a:t>è particolarmente inusuale rispetto a tutti  gli altri allora la stima del modello di regressione può essere notevolmente influenzata da tale osservazione. </a:t>
            </a:r>
          </a:p>
          <a:p>
            <a:pPr eaLnBrk="1" hangingPunct="1">
              <a:buClr>
                <a:srgbClr val="FF6600"/>
              </a:buClr>
              <a:buSzPct val="75000"/>
              <a:buFont typeface="Wingdings" pitchFamily="2" charset="2"/>
              <a:buChar char="q"/>
            </a:pPr>
            <a:endParaRPr lang="it-IT" sz="2400" b="0">
              <a:cs typeface="Times New Roman" pitchFamily="18" charset="0"/>
            </a:endParaRPr>
          </a:p>
          <a:p>
            <a:pPr lvl="1" eaLnBrk="1" hangingPunct="1">
              <a:buClr>
                <a:srgbClr val="FF6600"/>
              </a:buClr>
              <a:buSzPct val="75000"/>
              <a:buFont typeface="Wingdings" pitchFamily="2" charset="2"/>
              <a:buChar char="q"/>
            </a:pPr>
            <a:r>
              <a:rPr lang="it-IT" sz="2400" b="0">
                <a:cs typeface="Times New Roman" pitchFamily="18" charset="0"/>
              </a:rPr>
              <a:t>Per valutare la presenza di osservazioni influenti si elimina una osservazione per volta e si stima nuovamente il modello. </a:t>
            </a:r>
          </a:p>
          <a:p>
            <a:pPr eaLnBrk="1" hangingPunct="1">
              <a:buClr>
                <a:srgbClr val="FF6600"/>
              </a:buClr>
              <a:buSzPct val="75000"/>
              <a:buFont typeface="Wingdings" pitchFamily="2" charset="2"/>
              <a:buChar char="q"/>
            </a:pPr>
            <a:endParaRPr lang="it-IT" sz="2400" b="0">
              <a:cs typeface="Times New Roman" pitchFamily="18" charset="0"/>
            </a:endParaRPr>
          </a:p>
          <a:p>
            <a:pPr lvl="1" eaLnBrk="1" hangingPunct="1">
              <a:buClr>
                <a:srgbClr val="FF6600"/>
              </a:buClr>
              <a:buSzPct val="75000"/>
              <a:buFont typeface="Wingdings" pitchFamily="2" charset="2"/>
              <a:buChar char="q"/>
            </a:pPr>
            <a:r>
              <a:rPr lang="it-IT" sz="2400" b="0">
                <a:cs typeface="Times New Roman" pitchFamily="18" charset="0"/>
              </a:rPr>
              <a:t>Osservazioni la cui esclusione produce variazioni rilevanti nelle stime dei coefficienti sono dette </a:t>
            </a:r>
            <a:r>
              <a:rPr lang="it-IT" sz="2400" i="1">
                <a:cs typeface="Times New Roman" pitchFamily="18" charset="0"/>
              </a:rPr>
              <a:t>influenti</a:t>
            </a:r>
            <a:endParaRPr lang="it-IT" sz="2400" i="1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287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476250" y="1016000"/>
            <a:ext cx="834231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 dirty="0"/>
              <a:t>Una misura di influenza è rappresentata dalla </a:t>
            </a:r>
            <a:r>
              <a:rPr lang="it-IT" sz="2400" u="sng" dirty="0">
                <a:solidFill>
                  <a:srgbClr val="FF6600"/>
                </a:solidFill>
              </a:rPr>
              <a:t>Distanza di Cook</a:t>
            </a:r>
            <a:r>
              <a:rPr lang="it-IT" sz="2400" b="0" dirty="0"/>
              <a:t> che misura la distanza tra la stima dei coefficienti senza l’</a:t>
            </a:r>
            <a:r>
              <a:rPr lang="it-IT" sz="2400" b="0" i="1" dirty="0"/>
              <a:t>i-esima</a:t>
            </a:r>
            <a:r>
              <a:rPr lang="it-IT" sz="2400" b="0" dirty="0"/>
              <a:t> osservazione e con l’</a:t>
            </a:r>
            <a:r>
              <a:rPr lang="it-IT" sz="2400" b="0" i="1" dirty="0"/>
              <a:t>i-esima</a:t>
            </a:r>
            <a:r>
              <a:rPr lang="it-IT" sz="2400" b="0" dirty="0"/>
              <a:t> osservazione.</a:t>
            </a:r>
          </a:p>
          <a:p>
            <a:pPr eaLnBrk="1" hangingPunct="1"/>
            <a:endParaRPr lang="it-IT" sz="2400" b="0" dirty="0"/>
          </a:p>
          <a:p>
            <a:pPr lvl="1" eaLnBrk="1" hangingPunct="1"/>
            <a:endParaRPr lang="it-IT" sz="2400" b="0" dirty="0">
              <a:cs typeface="Arial" charset="0"/>
            </a:endParaRPr>
          </a:p>
          <a:p>
            <a:pPr lvl="1" eaLnBrk="1" hangingPunct="1"/>
            <a:endParaRPr lang="it-IT" sz="2400" b="0" dirty="0">
              <a:cs typeface="Arial" charset="0"/>
            </a:endParaRPr>
          </a:p>
          <a:p>
            <a:pPr lvl="1" eaLnBrk="1" hangingPunct="1"/>
            <a:endParaRPr lang="it-IT" sz="2400" b="0" dirty="0" smtClean="0">
              <a:cs typeface="Arial" charset="0"/>
            </a:endParaRPr>
          </a:p>
          <a:p>
            <a:pPr lvl="1" eaLnBrk="1" hangingPunct="1"/>
            <a:endParaRPr lang="it-IT" sz="2400" b="0" dirty="0">
              <a:cs typeface="Arial" charset="0"/>
            </a:endParaRPr>
          </a:p>
          <a:p>
            <a:pPr lvl="1" eaLnBrk="1" hangingPunct="1"/>
            <a:r>
              <a:rPr lang="it-IT" sz="2400" b="0" dirty="0">
                <a:solidFill>
                  <a:srgbClr val="FF6600"/>
                </a:solidFill>
                <a:cs typeface="Arial" charset="0"/>
              </a:rPr>
              <a:t>→</a:t>
            </a:r>
            <a:r>
              <a:rPr lang="it-IT" sz="2400" b="0" dirty="0">
                <a:solidFill>
                  <a:srgbClr val="FF6600"/>
                </a:solidFill>
              </a:rPr>
              <a:t>Le unità per cui </a:t>
            </a:r>
            <a:r>
              <a:rPr lang="it-IT" sz="2400" dirty="0">
                <a:solidFill>
                  <a:srgbClr val="FF6600"/>
                </a:solidFill>
              </a:rPr>
              <a:t>D</a:t>
            </a:r>
            <a:r>
              <a:rPr lang="it-IT" sz="2400" baseline="-25000" dirty="0">
                <a:solidFill>
                  <a:srgbClr val="FF6600"/>
                </a:solidFill>
              </a:rPr>
              <a:t>i</a:t>
            </a:r>
            <a:r>
              <a:rPr lang="it-IT" sz="2400" dirty="0">
                <a:solidFill>
                  <a:srgbClr val="FF6600"/>
                </a:solidFill>
              </a:rPr>
              <a:t> &gt; 1 </a:t>
            </a:r>
            <a:r>
              <a:rPr lang="it-IT" sz="2400" b="0" dirty="0">
                <a:solidFill>
                  <a:srgbClr val="FF6600"/>
                </a:solidFill>
              </a:rPr>
              <a:t>sono potenzialmente osservazioni influenti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52400" y="-1524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GB" sz="4400" b="0">
                <a:solidFill>
                  <a:srgbClr val="FF9900"/>
                </a:solidFill>
              </a:rPr>
              <a:t>Statistiche di influenza</a:t>
            </a:r>
          </a:p>
        </p:txBody>
      </p:sp>
      <p:graphicFrame>
        <p:nvGraphicFramePr>
          <p:cNvPr id="4100" name="Object 13"/>
          <p:cNvGraphicFramePr>
            <a:graphicFrameLocks noChangeAspect="1"/>
          </p:cNvGraphicFramePr>
          <p:nvPr/>
        </p:nvGraphicFramePr>
        <p:xfrm>
          <a:off x="3490913" y="2590800"/>
          <a:ext cx="189230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1" name="Equation" r:id="rId3" imgW="914400" imgH="533400" progId="Equation.3">
                  <p:embed/>
                </p:oleObj>
              </mc:Choice>
              <mc:Fallback>
                <p:oleObj name="Equation" r:id="rId3" imgW="9144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2590800"/>
                        <a:ext cx="1892300" cy="11033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677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Regressione lineare - Modello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771525"/>
            <a:ext cx="8458200" cy="51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it-IT" sz="2400" dirty="0"/>
              <a:t>Modello di regressione lineare</a:t>
            </a:r>
          </a:p>
          <a:p>
            <a:pPr eaLnBrk="1" hangingPunct="1">
              <a:lnSpc>
                <a:spcPct val="130000"/>
              </a:lnSpc>
            </a:pPr>
            <a:endParaRPr lang="it-IT" sz="2400" dirty="0" smtClean="0"/>
          </a:p>
          <a:p>
            <a:pPr eaLnBrk="1" hangingPunct="1">
              <a:lnSpc>
                <a:spcPct val="130000"/>
              </a:lnSpc>
            </a:pPr>
            <a:endParaRPr lang="it-IT" sz="2400" dirty="0"/>
          </a:p>
          <a:p>
            <a:pPr eaLnBrk="1" hangingPunct="1">
              <a:lnSpc>
                <a:spcPct val="40000"/>
              </a:lnSpc>
            </a:pPr>
            <a:endParaRPr lang="it-IT" sz="2400" dirty="0"/>
          </a:p>
          <a:p>
            <a:pPr eaLnBrk="1" hangingPunct="1">
              <a:lnSpc>
                <a:spcPct val="40000"/>
              </a:lnSpc>
            </a:pPr>
            <a:endParaRPr lang="it-IT" sz="2400" dirty="0"/>
          </a:p>
          <a:p>
            <a:pPr eaLnBrk="1" hangingPunct="1">
              <a:lnSpc>
                <a:spcPct val="40000"/>
              </a:lnSpc>
            </a:pPr>
            <a:endParaRPr lang="it-IT" sz="2400" dirty="0"/>
          </a:p>
          <a:p>
            <a:pPr eaLnBrk="1" hangingPunct="1">
              <a:buFontTx/>
              <a:buChar char="•"/>
            </a:pPr>
            <a:r>
              <a:rPr lang="it-IT" sz="2400" dirty="0"/>
              <a:t>si vuole modellare una relazione di tipo lineare tra una variabile dipendente e un insieme di </a:t>
            </a:r>
            <a:r>
              <a:rPr lang="it-IT" sz="2400" dirty="0" err="1"/>
              <a:t>regressori</a:t>
            </a:r>
            <a:r>
              <a:rPr lang="it-IT" sz="2400" dirty="0"/>
              <a:t> che si ritiene influenzino la variabile dipendente</a:t>
            </a:r>
          </a:p>
          <a:p>
            <a:pPr eaLnBrk="1" hangingPunct="1">
              <a:lnSpc>
                <a:spcPct val="50000"/>
              </a:lnSpc>
            </a:pPr>
            <a:endParaRPr lang="it-IT" sz="2400" dirty="0"/>
          </a:p>
          <a:p>
            <a:pPr eaLnBrk="1" hangingPunct="1">
              <a:lnSpc>
                <a:spcPct val="60000"/>
              </a:lnSpc>
            </a:pPr>
            <a:endParaRPr lang="it-IT" sz="2400" dirty="0"/>
          </a:p>
          <a:p>
            <a:pPr eaLnBrk="1" hangingPunct="1">
              <a:lnSpc>
                <a:spcPct val="60000"/>
              </a:lnSpc>
            </a:pPr>
            <a:endParaRPr lang="it-IT" sz="2400" dirty="0"/>
          </a:p>
          <a:p>
            <a:pPr eaLnBrk="1" hangingPunct="1">
              <a:buFontTx/>
              <a:buChar char="•"/>
            </a:pPr>
            <a:r>
              <a:rPr lang="it-IT" sz="2400" dirty="0"/>
              <a:t>tra tutte le infinite rette possibili si stima la retta che fornisce l’interpolazione migliore stimando i coefficienti associati ai </a:t>
            </a:r>
            <a:r>
              <a:rPr lang="it-IT" sz="2400" dirty="0" err="1"/>
              <a:t>regressori</a:t>
            </a:r>
            <a:r>
              <a:rPr lang="it-IT" sz="2400" dirty="0"/>
              <a:t> che entrano nel modello (tutto ciò con il vincolo di minimizzare gli errori di approssimazione).</a:t>
            </a:r>
            <a:endParaRPr lang="en-US" sz="2400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963738" y="1524000"/>
          <a:ext cx="529113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4" imgW="2235200" imgH="203200" progId="Equation.3">
                  <p:embed/>
                </p:oleObj>
              </mc:Choice>
              <mc:Fallback>
                <p:oleObj name="Equation" r:id="rId4" imgW="22352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8" y="1524000"/>
                        <a:ext cx="5291137" cy="4810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" y="-1524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GB" sz="4400" b="0">
                <a:solidFill>
                  <a:srgbClr val="FF9900"/>
                </a:solidFill>
              </a:rPr>
              <a:t>Statistiche di influenza</a:t>
            </a:r>
          </a:p>
        </p:txBody>
      </p:sp>
      <p:sp>
        <p:nvSpPr>
          <p:cNvPr id="5123" name="Text Box 11"/>
          <p:cNvSpPr txBox="1">
            <a:spLocks noChangeArrowheads="1"/>
          </p:cNvSpPr>
          <p:nvPr/>
        </p:nvSpPr>
        <p:spPr bwMode="auto">
          <a:xfrm>
            <a:off x="400050" y="2057400"/>
            <a:ext cx="8342313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 dirty="0"/>
              <a:t>Un’altra misura di influenza è rappresentata dal </a:t>
            </a:r>
            <a:r>
              <a:rPr lang="it-IT" sz="2400" u="sng" dirty="0" err="1">
                <a:solidFill>
                  <a:srgbClr val="FF6600"/>
                </a:solidFill>
              </a:rPr>
              <a:t>Leverage</a:t>
            </a:r>
            <a:r>
              <a:rPr lang="it-IT" sz="2400" u="sng" dirty="0">
                <a:solidFill>
                  <a:srgbClr val="FF6600"/>
                </a:solidFill>
              </a:rPr>
              <a:t> H</a:t>
            </a:r>
            <a:r>
              <a:rPr lang="it-IT" sz="2400" b="0" dirty="0"/>
              <a:t> che</a:t>
            </a:r>
            <a:r>
              <a:rPr lang="it-IT" sz="2400" b="0" dirty="0">
                <a:sym typeface="Wingdings" pitchFamily="2" charset="2"/>
              </a:rPr>
              <a:t> misura quanto un’osservazione è lontana dal centro dei dati.</a:t>
            </a:r>
          </a:p>
          <a:p>
            <a:pPr lvl="1" eaLnBrk="1" hangingPunct="1"/>
            <a:r>
              <a:rPr lang="it-IT" sz="2400" b="0" dirty="0">
                <a:cs typeface="Arial" charset="0"/>
              </a:rPr>
              <a:t>→</a:t>
            </a:r>
            <a:r>
              <a:rPr lang="it-IT" sz="2000" b="0" dirty="0" err="1"/>
              <a:t>Leverage</a:t>
            </a:r>
            <a:r>
              <a:rPr lang="it-IT" sz="2000" b="0" dirty="0"/>
              <a:t> alto per i-esima </a:t>
            </a:r>
            <a:r>
              <a:rPr lang="it-IT" sz="2000" b="0" dirty="0" err="1"/>
              <a:t>oss</a:t>
            </a:r>
            <a:r>
              <a:rPr lang="it-IT" sz="2000" b="0" dirty="0"/>
              <a:t> implica che </a:t>
            </a:r>
            <a:r>
              <a:rPr lang="it-IT" sz="2000" b="0" dirty="0">
                <a:sym typeface="Wingdings" pitchFamily="2" charset="2"/>
              </a:rPr>
              <a:t>la correlazione tra </a:t>
            </a:r>
            <a:r>
              <a:rPr lang="it-IT" sz="2000" b="0" dirty="0" err="1">
                <a:sym typeface="Wingdings" pitchFamily="2" charset="2"/>
              </a:rPr>
              <a:t>Yi</a:t>
            </a:r>
            <a:r>
              <a:rPr lang="it-IT" sz="2000" b="0" dirty="0">
                <a:sym typeface="Wingdings" pitchFamily="2" charset="2"/>
              </a:rPr>
              <a:t> e il suo valore previsto è quasi 1Yi ha forte influenza sulla stima del suo valore previsto. Se il valore è piccolo vuol dire che ci sono tante </a:t>
            </a:r>
            <a:r>
              <a:rPr lang="it-IT" sz="2000" b="0" dirty="0" err="1">
                <a:sym typeface="Wingdings" pitchFamily="2" charset="2"/>
              </a:rPr>
              <a:t>oss</a:t>
            </a:r>
            <a:r>
              <a:rPr lang="it-IT" sz="2000" b="0" dirty="0">
                <a:sym typeface="Wingdings" pitchFamily="2" charset="2"/>
              </a:rPr>
              <a:t> che contribuiscono alla stima del valore previsto. </a:t>
            </a:r>
            <a:endParaRPr lang="it-IT" sz="2000" b="0" dirty="0" smtClean="0">
              <a:sym typeface="Wingdings" pitchFamily="2" charset="2"/>
            </a:endParaRPr>
          </a:p>
          <a:p>
            <a:pPr lvl="1" eaLnBrk="1" hangingPunct="1"/>
            <a:endParaRPr lang="it-IT" sz="2000" b="0" dirty="0">
              <a:sym typeface="Wingdings" pitchFamily="2" charset="2"/>
            </a:endParaRPr>
          </a:p>
          <a:p>
            <a:pPr lvl="1" eaLnBrk="1" hangingPunct="1">
              <a:lnSpc>
                <a:spcPct val="40000"/>
              </a:lnSpc>
            </a:pPr>
            <a:r>
              <a:rPr lang="it-IT" sz="2000" b="0" dirty="0">
                <a:sym typeface="Wingdings" pitchFamily="2" charset="2"/>
              </a:rPr>
              <a:t>    Un’</a:t>
            </a:r>
            <a:r>
              <a:rPr lang="it-IT" sz="2000" b="0" dirty="0" err="1">
                <a:sym typeface="Wingdings" pitchFamily="2" charset="2"/>
              </a:rPr>
              <a:t>oss</a:t>
            </a:r>
            <a:r>
              <a:rPr lang="it-IT" sz="2000" b="0" dirty="0">
                <a:sym typeface="Wingdings" pitchFamily="2" charset="2"/>
              </a:rPr>
              <a:t> con alto </a:t>
            </a:r>
            <a:r>
              <a:rPr lang="it-IT" sz="2000" b="0" dirty="0" err="1">
                <a:sym typeface="Wingdings" pitchFamily="2" charset="2"/>
              </a:rPr>
              <a:t>leverage</a:t>
            </a:r>
            <a:r>
              <a:rPr lang="it-IT" sz="2000" b="0" dirty="0">
                <a:sym typeface="Wingdings" pitchFamily="2" charset="2"/>
              </a:rPr>
              <a:t> fa spostare di tanto la retta stimata</a:t>
            </a:r>
            <a:r>
              <a:rPr lang="it-IT" sz="2000" b="0" dirty="0" smtClean="0">
                <a:sym typeface="Wingdings" pitchFamily="2" charset="2"/>
              </a:rPr>
              <a:t>.</a:t>
            </a:r>
          </a:p>
          <a:p>
            <a:pPr lvl="1" eaLnBrk="1" hangingPunct="1">
              <a:lnSpc>
                <a:spcPct val="40000"/>
              </a:lnSpc>
            </a:pPr>
            <a:endParaRPr lang="it-IT" sz="2000" b="0" dirty="0">
              <a:sym typeface="Wingdings" pitchFamily="2" charset="2"/>
            </a:endParaRPr>
          </a:p>
          <a:p>
            <a:pPr lvl="1" eaLnBrk="1" hangingPunct="1">
              <a:lnSpc>
                <a:spcPct val="40000"/>
              </a:lnSpc>
            </a:pPr>
            <a:endParaRPr lang="en-US" sz="2000" b="0" dirty="0"/>
          </a:p>
          <a:p>
            <a:pPr lvl="1" eaLnBrk="1" hangingPunct="1"/>
            <a:r>
              <a:rPr lang="it-IT" sz="2400" b="0" dirty="0">
                <a:solidFill>
                  <a:srgbClr val="FF3300"/>
                </a:solidFill>
                <a:cs typeface="Arial" charset="0"/>
              </a:rPr>
              <a:t>→</a:t>
            </a:r>
            <a:r>
              <a:rPr lang="it-IT" sz="2400" b="0" dirty="0">
                <a:solidFill>
                  <a:srgbClr val="FF3300"/>
                </a:solidFill>
              </a:rPr>
              <a:t>Le unità per cui </a:t>
            </a:r>
            <a:r>
              <a:rPr lang="it-IT" sz="2400" dirty="0">
                <a:solidFill>
                  <a:srgbClr val="FF3300"/>
                </a:solidFill>
                <a:sym typeface="Wingdings" pitchFamily="2" charset="2"/>
              </a:rPr>
              <a:t>H</a:t>
            </a:r>
            <a:r>
              <a:rPr lang="it-IT" sz="2400" baseline="-25000" dirty="0">
                <a:solidFill>
                  <a:srgbClr val="FF3300"/>
                </a:solidFill>
              </a:rPr>
              <a:t>i</a:t>
            </a:r>
            <a:r>
              <a:rPr lang="it-IT" sz="2400" dirty="0">
                <a:solidFill>
                  <a:srgbClr val="FF3300"/>
                </a:solidFill>
                <a:sym typeface="Wingdings" pitchFamily="2" charset="2"/>
              </a:rPr>
              <a:t>&gt;2*(p+1)/n  </a:t>
            </a:r>
            <a:r>
              <a:rPr lang="it-IT" sz="2400" b="0" dirty="0">
                <a:solidFill>
                  <a:srgbClr val="FF3300"/>
                </a:solidFill>
              </a:rPr>
              <a:t>sono potenzialmente osservazioni influenti</a:t>
            </a:r>
            <a:r>
              <a:rPr lang="it-IT" sz="2400" b="0" dirty="0"/>
              <a:t> </a:t>
            </a:r>
            <a:r>
              <a:rPr lang="it-IT" sz="1200" b="0" dirty="0"/>
              <a:t>[dove p è il numero di </a:t>
            </a:r>
            <a:r>
              <a:rPr lang="it-IT" sz="1200" b="0" dirty="0" err="1"/>
              <a:t>regressori</a:t>
            </a:r>
            <a:r>
              <a:rPr lang="it-IT" sz="1200" b="0" dirty="0"/>
              <a:t> e n il numero di osservazioni</a:t>
            </a:r>
            <a:r>
              <a:rPr lang="it-IT" sz="1200" b="0" dirty="0" smtClean="0"/>
              <a:t>]</a:t>
            </a:r>
          </a:p>
          <a:p>
            <a:pPr lvl="1" eaLnBrk="1" hangingPunct="1"/>
            <a:endParaRPr lang="it-IT" sz="1200" b="0" dirty="0"/>
          </a:p>
          <a:p>
            <a:pPr eaLnBrk="1" hangingPunct="1"/>
            <a:r>
              <a:rPr lang="it-IT" i="1" dirty="0">
                <a:sym typeface="Wingdings" pitchFamily="2" charset="2"/>
              </a:rPr>
              <a:t>N.B. Tende a segnalare troppe </a:t>
            </a:r>
            <a:r>
              <a:rPr lang="it-IT" i="1" dirty="0" err="1">
                <a:sym typeface="Wingdings" pitchFamily="2" charset="2"/>
              </a:rPr>
              <a:t>oss</a:t>
            </a:r>
            <a:r>
              <a:rPr lang="it-IT" i="1" dirty="0">
                <a:sym typeface="Wingdings" pitchFamily="2" charset="2"/>
              </a:rPr>
              <a:t> influenti e tratta tutti i </a:t>
            </a:r>
            <a:r>
              <a:rPr lang="it-IT" i="1" dirty="0" err="1">
                <a:sym typeface="Wingdings" pitchFamily="2" charset="2"/>
              </a:rPr>
              <a:t>regressori</a:t>
            </a:r>
            <a:r>
              <a:rPr lang="it-IT" i="1" dirty="0">
                <a:sym typeface="Wingdings" pitchFamily="2" charset="2"/>
              </a:rPr>
              <a:t>                   nello stesso modo!</a:t>
            </a:r>
          </a:p>
          <a:p>
            <a:pPr lvl="1" eaLnBrk="1" hangingPunct="1"/>
            <a:endParaRPr lang="it-IT" sz="2400" i="1" dirty="0"/>
          </a:p>
          <a:p>
            <a:pPr lvl="1" eaLnBrk="1" hangingPunct="1"/>
            <a:endParaRPr lang="it-IT" sz="2400" b="0" dirty="0"/>
          </a:p>
        </p:txBody>
      </p:sp>
      <p:graphicFrame>
        <p:nvGraphicFramePr>
          <p:cNvPr id="5124" name="Object 12"/>
          <p:cNvGraphicFramePr>
            <a:graphicFrameLocks noChangeAspect="1"/>
          </p:cNvGraphicFramePr>
          <p:nvPr/>
        </p:nvGraphicFramePr>
        <p:xfrm>
          <a:off x="3200400" y="1035050"/>
          <a:ext cx="2627313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5" name="Equation" r:id="rId3" imgW="1270000" imgH="457200" progId="Equation.3">
                  <p:embed/>
                </p:oleObj>
              </mc:Choice>
              <mc:Fallback>
                <p:oleObj name="Equation" r:id="rId3" imgW="1270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035050"/>
                        <a:ext cx="2627313" cy="9461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799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09600" y="1468438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b="0">
                <a:cs typeface="Times New Roman" pitchFamily="18" charset="0"/>
              </a:rPr>
              <a:t>Plot delle statistiche di influenza </a:t>
            </a:r>
            <a:r>
              <a:rPr lang="it-IT" sz="2400" b="0">
                <a:cs typeface="Times New Roman" pitchFamily="18" charset="0"/>
                <a:sym typeface="Wingdings" pitchFamily="2" charset="2"/>
              </a:rPr>
              <a:t> </a:t>
            </a:r>
            <a:r>
              <a:rPr lang="it-IT" sz="2400" b="0">
                <a:solidFill>
                  <a:srgbClr val="FF9900"/>
                </a:solidFill>
                <a:cs typeface="Times New Roman" pitchFamily="18" charset="0"/>
                <a:sym typeface="Wingdings" pitchFamily="2" charset="2"/>
              </a:rPr>
              <a:t>attenzione alle osservazioni nel quadrante in alto a destra</a:t>
            </a:r>
            <a:r>
              <a:rPr lang="it-IT" sz="2400" b="0">
                <a:solidFill>
                  <a:srgbClr val="FF3300"/>
                </a:solidFill>
                <a:cs typeface="Times New Roman" pitchFamily="18" charset="0"/>
                <a:sym typeface="Wingdings" pitchFamily="2" charset="2"/>
              </a:rPr>
              <a:t> </a:t>
            </a:r>
            <a:endParaRPr lang="it-IT" sz="2400" b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1406525" y="2382838"/>
            <a:ext cx="0" cy="43434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5632450" y="2693988"/>
            <a:ext cx="128588" cy="1397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125538" y="3678238"/>
            <a:ext cx="56261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5203825" y="2459038"/>
            <a:ext cx="0" cy="4191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2116138" y="2922588"/>
            <a:ext cx="128587" cy="1397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3522663" y="2693988"/>
            <a:ext cx="128587" cy="1397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6196013" y="5894388"/>
            <a:ext cx="128587" cy="1397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6899275" y="5741988"/>
            <a:ext cx="128588" cy="1397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2549525" y="5437188"/>
            <a:ext cx="128588" cy="1397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2690813" y="4675188"/>
            <a:ext cx="128587" cy="1397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3252788" y="5208588"/>
            <a:ext cx="128587" cy="1397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4167188" y="5360988"/>
            <a:ext cx="128587" cy="1397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4800600" y="4979988"/>
            <a:ext cx="128588" cy="1397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3041650" y="4217988"/>
            <a:ext cx="130175" cy="1397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4800600" y="4446588"/>
            <a:ext cx="128588" cy="1397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3394075" y="4598988"/>
            <a:ext cx="128588" cy="1397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2057400" y="5284788"/>
            <a:ext cx="128588" cy="1397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3744913" y="5665788"/>
            <a:ext cx="130175" cy="1397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4097338" y="4522788"/>
            <a:ext cx="128587" cy="1397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5153025" y="5741988"/>
            <a:ext cx="128588" cy="1397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1987550" y="4065588"/>
            <a:ext cx="128588" cy="1397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4448175" y="5665788"/>
            <a:ext cx="130175" cy="1397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 b="0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688975" y="239712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it-IT" sz="2800" b="0"/>
              <a:t>D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7753350" y="6021388"/>
            <a:ext cx="995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it-IT" sz="2800" b="0"/>
              <a:t>lev H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1447800" y="3297238"/>
            <a:ext cx="268287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1200" b="0"/>
              <a:t>INFLUENTI - D</a:t>
            </a:r>
            <a:endParaRPr lang="en-US" sz="1200" b="0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5334000" y="3297238"/>
            <a:ext cx="29718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1200" b="0"/>
              <a:t>INFLUENTI – SIA D CHE LEVERAGE H</a:t>
            </a:r>
            <a:endParaRPr lang="en-US" sz="1200" b="0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334000" y="4211638"/>
            <a:ext cx="268287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1200" b="0"/>
              <a:t>INFLUENTI - LEVERAGE H</a:t>
            </a:r>
            <a:endParaRPr lang="en-US" sz="1200" b="0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1219200" y="6497638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flipH="1" flipV="1">
            <a:off x="2209800" y="3068638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V="1">
            <a:off x="3352800" y="2916238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H="1" flipV="1">
            <a:off x="5791200" y="2916238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6172200" y="4516438"/>
            <a:ext cx="76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 flipH="1">
            <a:off x="7010400" y="4516438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Rectangle 2"/>
          <p:cNvSpPr>
            <a:spLocks noChangeArrowheads="1"/>
          </p:cNvSpPr>
          <p:nvPr/>
        </p:nvSpPr>
        <p:spPr bwMode="auto">
          <a:xfrm>
            <a:off x="152400" y="762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GB" sz="4400" b="0">
                <a:solidFill>
                  <a:srgbClr val="FF9900"/>
                </a:solidFill>
              </a:rPr>
              <a:t>Statistiche di influenza</a:t>
            </a:r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223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533400" y="-76200"/>
            <a:ext cx="80772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it-IT" sz="4400" b="0">
                <a:solidFill>
                  <a:srgbClr val="FF9900"/>
                </a:solidFill>
              </a:rPr>
              <a:t>Statistiche di influenza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it-IT" sz="2800" b="0">
                <a:solidFill>
                  <a:srgbClr val="FF9900"/>
                </a:solidFill>
              </a:rPr>
              <a:t>Sintassi</a:t>
            </a:r>
            <a:endParaRPr lang="en-GB" sz="2800" b="0">
              <a:solidFill>
                <a:srgbClr val="FF9900"/>
              </a:solidFill>
            </a:endParaRP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228600" y="1098550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it-IT" sz="2400" b="0" dirty="0"/>
              <a:t>La PROC REG fornisce nell’output i valori della </a:t>
            </a:r>
            <a:r>
              <a:rPr lang="it-IT" sz="2400" dirty="0"/>
              <a:t>distanza di Cook</a:t>
            </a:r>
            <a:r>
              <a:rPr lang="it-IT" sz="2400" b="0" dirty="0"/>
              <a:t> e del </a:t>
            </a:r>
            <a:r>
              <a:rPr lang="it-IT" sz="2400" dirty="0" err="1"/>
              <a:t>levarage</a:t>
            </a:r>
            <a:r>
              <a:rPr lang="it-IT" sz="2400" dirty="0"/>
              <a:t> H</a:t>
            </a:r>
            <a:r>
              <a:rPr lang="it-IT" sz="2400" b="0" dirty="0"/>
              <a:t> per ogni osservazione del dataset:</a:t>
            </a: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381000" y="2057400"/>
            <a:ext cx="8305800" cy="2438400"/>
          </a:xfrm>
          <a:prstGeom prst="rect">
            <a:avLst/>
          </a:prstGeom>
          <a:solidFill>
            <a:srgbClr val="FFFF99">
              <a:alpha val="76862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dirty="0" err="1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0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GB" sz="2000" b="0" dirty="0" smtClean="0">
                <a:solidFill>
                  <a:srgbClr val="000000"/>
                </a:solidFill>
                <a:latin typeface="Courier New" pitchFamily="49" charset="0"/>
              </a:rPr>
              <a:t>=dataset </a:t>
            </a:r>
            <a:r>
              <a:rPr lang="en-GB" sz="2000" dirty="0" err="1" smtClean="0">
                <a:solidFill>
                  <a:srgbClr val="0000FF"/>
                </a:solidFill>
                <a:latin typeface="Courier New" pitchFamily="49" charset="0"/>
              </a:rPr>
              <a:t>noprint</a:t>
            </a:r>
            <a:r>
              <a:rPr lang="en-GB" sz="2000" b="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GB" sz="2000" b="0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  model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0" dirty="0" err="1">
                <a:solidFill>
                  <a:srgbClr val="000000"/>
                </a:solidFill>
                <a:latin typeface="Courier New" pitchFamily="49" charset="0"/>
              </a:rPr>
              <a:t>variabile_dipendente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       regressore_1 ... </a:t>
            </a:r>
            <a:r>
              <a:rPr lang="en-GB" sz="2000" b="0" dirty="0" err="1">
                <a:solidFill>
                  <a:srgbClr val="000000"/>
                </a:solidFill>
                <a:latin typeface="Courier New" pitchFamily="49" charset="0"/>
              </a:rPr>
              <a:t>regressore_</a:t>
            </a:r>
            <a:r>
              <a:rPr lang="en-GB" sz="2000" b="0" i="1" dirty="0" err="1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  / </a:t>
            </a: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influence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output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out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sz="2000" b="0" dirty="0" err="1">
                <a:solidFill>
                  <a:srgbClr val="000000"/>
                </a:solidFill>
                <a:latin typeface="Courier New" pitchFamily="49" charset="0"/>
              </a:rPr>
              <a:t>dataset_output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0" dirty="0" err="1">
                <a:solidFill>
                  <a:srgbClr val="0000FF"/>
                </a:solidFill>
                <a:latin typeface="Courier New" pitchFamily="49" charset="0"/>
              </a:rPr>
              <a:t>cookd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=cook </a:t>
            </a: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H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=leverage;</a:t>
            </a: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endParaRPr lang="en-GB" sz="2000" b="0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7173" name="Oval 10"/>
          <p:cNvSpPr>
            <a:spLocks noChangeArrowheads="1"/>
          </p:cNvSpPr>
          <p:nvPr/>
        </p:nvSpPr>
        <p:spPr bwMode="auto">
          <a:xfrm>
            <a:off x="987972" y="3116316"/>
            <a:ext cx="1828800" cy="519113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7174" name="Oval 11"/>
          <p:cNvSpPr>
            <a:spLocks noChangeArrowheads="1"/>
          </p:cNvSpPr>
          <p:nvPr/>
        </p:nvSpPr>
        <p:spPr bwMode="auto">
          <a:xfrm>
            <a:off x="4343400" y="3733800"/>
            <a:ext cx="914400" cy="3810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7175" name="Oval 12"/>
          <p:cNvSpPr>
            <a:spLocks noChangeArrowheads="1"/>
          </p:cNvSpPr>
          <p:nvPr/>
        </p:nvSpPr>
        <p:spPr bwMode="auto">
          <a:xfrm>
            <a:off x="6019800" y="3733800"/>
            <a:ext cx="381000" cy="3810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304800" y="4648200"/>
            <a:ext cx="883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dirty="0">
                <a:solidFill>
                  <a:srgbClr val="009900"/>
                </a:solidFill>
              </a:rPr>
              <a:t>OPTIONS</a:t>
            </a:r>
            <a:r>
              <a:rPr lang="it-IT" dirty="0" smtClean="0">
                <a:solidFill>
                  <a:srgbClr val="009900"/>
                </a:solidFill>
              </a:rPr>
              <a:t>:</a:t>
            </a:r>
            <a:endParaRPr lang="it-IT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dirty="0" err="1">
                <a:solidFill>
                  <a:srgbClr val="009900"/>
                </a:solidFill>
              </a:rPr>
              <a:t>Influence</a:t>
            </a:r>
            <a:r>
              <a:rPr lang="it-IT" dirty="0">
                <a:solidFill>
                  <a:srgbClr val="009900"/>
                </a:solidFill>
              </a:rPr>
              <a:t> </a:t>
            </a:r>
            <a:r>
              <a:rPr lang="it-IT" b="0" dirty="0"/>
              <a:t>e</a:t>
            </a:r>
            <a:r>
              <a:rPr lang="it-IT" dirty="0">
                <a:solidFill>
                  <a:srgbClr val="009900"/>
                </a:solidFill>
              </a:rPr>
              <a:t> r  </a:t>
            </a:r>
            <a:r>
              <a:rPr lang="it-IT" b="0" dirty="0"/>
              <a:t>forniscono una serie di indicatori di influenza tra cui D e H</a:t>
            </a:r>
            <a:endParaRPr lang="it-IT" b="0" dirty="0">
              <a:solidFill>
                <a:srgbClr val="FF33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dirty="0" err="1">
                <a:solidFill>
                  <a:srgbClr val="009900"/>
                </a:solidFill>
              </a:rPr>
              <a:t>Cookd</a:t>
            </a:r>
            <a:r>
              <a:rPr lang="it-IT" dirty="0">
                <a:solidFill>
                  <a:srgbClr val="009900"/>
                </a:solidFill>
              </a:rPr>
              <a:t>= </a:t>
            </a:r>
            <a:r>
              <a:rPr lang="it-IT" b="0" dirty="0"/>
              <a:t>crea nel dataset di output una variabile con i valori della      	            Distanza di Cook per ogni osservazione</a:t>
            </a:r>
            <a:r>
              <a:rPr lang="it-IT" dirty="0">
                <a:solidFill>
                  <a:srgbClr val="009900"/>
                </a:solidFill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dirty="0">
                <a:solidFill>
                  <a:srgbClr val="009900"/>
                </a:solidFill>
              </a:rPr>
              <a:t>H=  </a:t>
            </a:r>
            <a:r>
              <a:rPr lang="it-IT" b="0" dirty="0"/>
              <a:t>crea nel dataset di output una variabile con i valori del </a:t>
            </a:r>
            <a:r>
              <a:rPr lang="it-IT" b="0" dirty="0" err="1"/>
              <a:t>Leverage</a:t>
            </a:r>
            <a:r>
              <a:rPr lang="it-IT" b="0" dirty="0"/>
              <a:t>                         per ogni </a:t>
            </a:r>
            <a:r>
              <a:rPr lang="it-IT" b="0" dirty="0" smtClean="0"/>
              <a:t>osservazione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dirty="0" err="1">
                <a:solidFill>
                  <a:srgbClr val="009900"/>
                </a:solidFill>
              </a:rPr>
              <a:t>Noprint</a:t>
            </a:r>
            <a:r>
              <a:rPr lang="it-IT" dirty="0">
                <a:solidFill>
                  <a:srgbClr val="009900"/>
                </a:solidFill>
              </a:rPr>
              <a:t> </a:t>
            </a:r>
            <a:r>
              <a:rPr lang="it-IT" dirty="0" smtClean="0"/>
              <a:t>= utile soprattutto per dataset con molte informazioni, permette di non stampare l’output</a:t>
            </a:r>
            <a:endParaRPr lang="it-IT" b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it-IT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it-IT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it-IT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it-IT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it-IT" dirty="0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3714750" y="2102644"/>
            <a:ext cx="1257300" cy="259556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07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Esempio</a:t>
            </a:r>
          </a:p>
        </p:txBody>
      </p:sp>
      <p:sp>
        <p:nvSpPr>
          <p:cNvPr id="8195" name="Text Box 8"/>
          <p:cNvSpPr txBox="1">
            <a:spLocks noChangeArrowheads="1"/>
          </p:cNvSpPr>
          <p:nvPr/>
        </p:nvSpPr>
        <p:spPr bwMode="auto">
          <a:xfrm>
            <a:off x="303213" y="1341438"/>
            <a:ext cx="7545387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100000"/>
              </a:spcBef>
              <a:buClr>
                <a:srgbClr val="003399"/>
              </a:buClr>
              <a:buFont typeface="Arial" charset="0"/>
              <a:buChar char="•"/>
            </a:pPr>
            <a:r>
              <a:rPr lang="it-IT" sz="2400" b="0"/>
              <a:t>Il data set AZIENDE contiene informazioni relative ai comportamenti di 500 clienti del segmento Aziende di una banca. </a:t>
            </a:r>
          </a:p>
          <a:p>
            <a:pPr eaLnBrk="1" hangingPunct="1">
              <a:spcBef>
                <a:spcPct val="100000"/>
              </a:spcBef>
              <a:buClr>
                <a:srgbClr val="003399"/>
              </a:buClr>
              <a:buFont typeface="Arial" charset="0"/>
              <a:buChar char="•"/>
            </a:pPr>
            <a:r>
              <a:rPr lang="it-IT" sz="2400" b="0"/>
              <a:t>L’obiettivo è stimare il margine totale del cliente</a:t>
            </a:r>
          </a:p>
        </p:txBody>
      </p:sp>
      <p:graphicFrame>
        <p:nvGraphicFramePr>
          <p:cNvPr id="8196" name="Object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429000" y="4614863"/>
          <a:ext cx="2286000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8" name="Packager Shell Object" showAsIcon="1" r:id="rId3" imgW="914400" imgH="714375" progId="Package">
                  <p:embed/>
                </p:oleObj>
              </mc:Choice>
              <mc:Fallback>
                <p:oleObj name="Packager Shell Object" showAsIcon="1" r:id="rId3" imgW="914400" imgH="714375" progId="Packag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614863"/>
                        <a:ext cx="2286000" cy="1785937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371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533400" y="-76200"/>
            <a:ext cx="8077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it-IT" sz="4400" b="0">
                <a:solidFill>
                  <a:srgbClr val="FF9900"/>
                </a:solidFill>
              </a:rPr>
              <a:t>Esempio</a:t>
            </a:r>
            <a:endParaRPr lang="en-GB" sz="2800" b="0">
              <a:solidFill>
                <a:srgbClr val="FF9900"/>
              </a:solidFill>
            </a:endParaRP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096000" cy="357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1219200" y="4038600"/>
            <a:ext cx="6553200" cy="2286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381000" y="5137150"/>
            <a:ext cx="815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/>
            <a:endParaRPr lang="it-IT" sz="2000" b="0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914400" y="51816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/>
              <a:t>Distanza di Cook&gt;1 e Leverage &gt;0.052 =</a:t>
            </a:r>
            <a:r>
              <a:rPr lang="it-IT">
                <a:sym typeface="Wingdings" pitchFamily="2" charset="2"/>
              </a:rPr>
              <a:t>2*(12+1)/500  </a:t>
            </a:r>
            <a:r>
              <a:rPr lang="it-IT" sz="2400">
                <a:cs typeface="Arial" charset="0"/>
                <a:sym typeface="Wingdings" pitchFamily="2" charset="2"/>
              </a:rPr>
              <a:t>→</a:t>
            </a:r>
            <a:r>
              <a:rPr lang="it-IT">
                <a:sym typeface="Wingdings" pitchFamily="2" charset="2"/>
              </a:rPr>
              <a:t> oss influente</a:t>
            </a:r>
            <a:endParaRPr lang="en-US">
              <a:sym typeface="Wingdings" pitchFamily="2" charset="2"/>
            </a:endParaRPr>
          </a:p>
        </p:txBody>
      </p:sp>
      <p:sp>
        <p:nvSpPr>
          <p:cNvPr id="11271" name="AutoShape 10"/>
          <p:cNvSpPr>
            <a:spLocks noChangeArrowheads="1"/>
          </p:cNvSpPr>
          <p:nvPr/>
        </p:nvSpPr>
        <p:spPr bwMode="auto">
          <a:xfrm>
            <a:off x="228600" y="3962400"/>
            <a:ext cx="685800" cy="1828800"/>
          </a:xfrm>
          <a:prstGeom prst="curvedRightArrow">
            <a:avLst>
              <a:gd name="adj1" fmla="val 53333"/>
              <a:gd name="adj2" fmla="val 106667"/>
              <a:gd name="adj3" fmla="val 33333"/>
            </a:avLst>
          </a:prstGeom>
          <a:solidFill>
            <a:srgbClr val="FF6600">
              <a:alpha val="70195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304800" y="6858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Output analisi influenza :</a:t>
            </a:r>
            <a:endParaRPr lang="en-US" sz="2400"/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1447800" y="5815013"/>
            <a:ext cx="7239000" cy="79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</a:pPr>
            <a:r>
              <a:rPr lang="en-US" sz="1400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1400" b="0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itchFamily="49" charset="0"/>
              </a:rPr>
              <a:t>corso.aziende</a:t>
            </a:r>
            <a:r>
              <a:rPr lang="en-US" sz="1400" b="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 err="1">
                <a:solidFill>
                  <a:srgbClr val="0000FF"/>
                </a:solidFill>
                <a:latin typeface="Courier New" pitchFamily="49" charset="0"/>
              </a:rPr>
              <a:t>noprint</a:t>
            </a:r>
            <a:r>
              <a:rPr lang="en-US" sz="1400" b="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b="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>
                <a:solidFill>
                  <a:srgbClr val="0000FF"/>
                </a:solidFill>
                <a:latin typeface="Courier New" pitchFamily="49" charset="0"/>
              </a:rPr>
              <a:t>model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latin typeface="Courier New" pitchFamily="49" charset="0"/>
              </a:rPr>
              <a:t>tot_margine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400" dirty="0"/>
              <a:t> </a:t>
            </a:r>
            <a:r>
              <a:rPr lang="en-US" sz="1400" b="0" i="1" dirty="0" err="1"/>
              <a:t>lista</a:t>
            </a:r>
            <a:r>
              <a:rPr lang="en-US" sz="1400" b="0" i="1" dirty="0"/>
              <a:t> 12 </a:t>
            </a:r>
            <a:r>
              <a:rPr lang="en-US" sz="1400" b="0" i="1" dirty="0" err="1"/>
              <a:t>regressori</a:t>
            </a:r>
            <a:r>
              <a:rPr lang="en-US" sz="1400" b="0" i="1" dirty="0"/>
              <a:t> 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/</a:t>
            </a:r>
            <a:r>
              <a:rPr lang="en-US" sz="1400" b="0" dirty="0" err="1">
                <a:solidFill>
                  <a:srgbClr val="0000FF"/>
                </a:solidFill>
                <a:latin typeface="Courier New" pitchFamily="49" charset="0"/>
              </a:rPr>
              <a:t>stb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>
                <a:solidFill>
                  <a:srgbClr val="0000FF"/>
                </a:solidFill>
                <a:latin typeface="Courier New" pitchFamily="49" charset="0"/>
              </a:rPr>
              <a:t>influence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0" dirty="0">
                <a:solidFill>
                  <a:srgbClr val="0000FF"/>
                </a:solidFill>
                <a:latin typeface="Courier New" pitchFamily="49" charset="0"/>
              </a:rPr>
              <a:t>output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>
                <a:solidFill>
                  <a:srgbClr val="0000FF"/>
                </a:solidFill>
                <a:latin typeface="Courier New" pitchFamily="49" charset="0"/>
              </a:rPr>
              <a:t>out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400" b="0" dirty="0" err="1">
                <a:solidFill>
                  <a:srgbClr val="000000"/>
                </a:solidFill>
                <a:latin typeface="Courier New" pitchFamily="49" charset="0"/>
              </a:rPr>
              <a:t>corso.aziende_out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 err="1">
                <a:solidFill>
                  <a:srgbClr val="0000FF"/>
                </a:solidFill>
                <a:latin typeface="Courier New" pitchFamily="49" charset="0"/>
              </a:rPr>
              <a:t>cookd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=cook </a:t>
            </a:r>
            <a:r>
              <a:rPr lang="en-US" sz="1400" b="0" dirty="0">
                <a:solidFill>
                  <a:srgbClr val="0000FF"/>
                </a:solidFill>
                <a:latin typeface="Courier New" pitchFamily="49" charset="0"/>
              </a:rPr>
              <a:t>H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=leverage;</a:t>
            </a:r>
          </a:p>
          <a:p>
            <a:pPr eaLnBrk="1" hangingPunct="1">
              <a:lnSpc>
                <a:spcPct val="60000"/>
              </a:lnSpc>
            </a:pPr>
            <a:r>
              <a:rPr lang="en-US" sz="1400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60000"/>
              </a:lnSpc>
            </a:pPr>
            <a:endParaRPr lang="en-US" sz="1400" b="0" dirty="0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817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 bwMode="auto">
          <a:xfrm>
            <a:off x="3409950" y="4597754"/>
            <a:ext cx="647700" cy="43149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2210" y="2856369"/>
            <a:ext cx="75503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CORSO.AZIENDE_NEW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US" sz="2800" dirty="0">
              <a:solidFill>
                <a:srgbClr val="000000"/>
              </a:solidFill>
              <a:latin typeface="Courier New"/>
            </a:endParaRPr>
          </a:p>
          <a:p>
            <a:r>
              <a:rPr lang="en-US" sz="2800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dirty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corso.aziende_out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US" sz="2800" dirty="0">
              <a:solidFill>
                <a:srgbClr val="000000"/>
              </a:solidFill>
              <a:latin typeface="Courier New"/>
            </a:endParaRPr>
          </a:p>
          <a:p>
            <a:r>
              <a:rPr lang="en-US" sz="2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urier New"/>
              </a:rPr>
              <a:t>where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cook&lt;=</a:t>
            </a:r>
            <a:r>
              <a:rPr lang="en-US" sz="28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or leverage&lt;=</a:t>
            </a:r>
            <a:r>
              <a:rPr lang="en-US" sz="2800" b="1" dirty="0" smtClean="0">
                <a:solidFill>
                  <a:srgbClr val="008080"/>
                </a:solidFill>
                <a:latin typeface="Courier New"/>
              </a:rPr>
              <a:t>0.052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800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;</a:t>
            </a:r>
            <a:endParaRPr lang="en-US" sz="2800" dirty="0"/>
          </a:p>
        </p:txBody>
      </p:sp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33400" y="-76200"/>
            <a:ext cx="8077200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it-IT" sz="4400" b="0" dirty="0" smtClean="0">
                <a:solidFill>
                  <a:srgbClr val="FF9900"/>
                </a:solidFill>
              </a:rPr>
              <a:t>Eliminazione osservazioni influenti</a:t>
            </a:r>
            <a:endParaRPr lang="en-GB" sz="2800" b="0" dirty="0">
              <a:solidFill>
                <a:srgbClr val="FF9900"/>
              </a:solidFill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52400" y="1279525"/>
            <a:ext cx="8839200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it-IT" sz="2400" dirty="0" smtClean="0"/>
          </a:p>
          <a:p>
            <a:pPr>
              <a:defRPr/>
            </a:pPr>
            <a:r>
              <a:rPr lang="it-IT" sz="2400" dirty="0" smtClean="0"/>
              <a:t>Come </a:t>
            </a:r>
            <a:r>
              <a:rPr lang="it-IT" sz="2400" dirty="0"/>
              <a:t>si individuano e eliminano le osservazioni influenti (quelle con Distanza di Cook&gt;1 e </a:t>
            </a:r>
            <a:r>
              <a:rPr lang="it-IT" sz="2400" dirty="0" err="1"/>
              <a:t>Leverage</a:t>
            </a:r>
            <a:r>
              <a:rPr lang="it-IT" sz="2400" dirty="0"/>
              <a:t> &gt;0.052)?</a:t>
            </a:r>
          </a:p>
          <a:p>
            <a:pPr>
              <a:defRPr/>
            </a:pPr>
            <a:endParaRPr lang="it-IT" sz="2000" b="0" dirty="0"/>
          </a:p>
          <a:p>
            <a:pPr>
              <a:defRPr/>
            </a:pPr>
            <a:endParaRPr lang="it-IT" sz="2000" b="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899295" y="2673041"/>
            <a:ext cx="2378075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 smtClean="0"/>
              <a:t>Nuovo Dataset</a:t>
            </a:r>
            <a:endParaRPr lang="en-US" sz="1600" dirty="0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5090836" y="2695339"/>
            <a:ext cx="808459" cy="33981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256410" y="3312209"/>
            <a:ext cx="2887590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 smtClean="0"/>
              <a:t>Dataset calcolato nella </a:t>
            </a:r>
            <a:r>
              <a:rPr lang="it-IT" sz="1600" dirty="0" err="1" smtClean="0"/>
              <a:t>proc</a:t>
            </a:r>
            <a:r>
              <a:rPr lang="it-IT" sz="1600" dirty="0" smtClean="0"/>
              <a:t> reg con opzioni: </a:t>
            </a:r>
            <a:r>
              <a:rPr lang="it-IT" sz="1600" i="1" dirty="0" err="1" smtClean="0"/>
              <a:t>influence</a:t>
            </a:r>
            <a:r>
              <a:rPr lang="it-IT" sz="1600" i="1" dirty="0"/>
              <a:t>,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Cookd</a:t>
            </a:r>
            <a:r>
              <a:rPr lang="it-IT" sz="1600" i="1" dirty="0" smtClean="0"/>
              <a:t>, H e output out</a:t>
            </a:r>
            <a:endParaRPr lang="en-US" sz="1600" i="1" dirty="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5090836" y="3505200"/>
            <a:ext cx="1165574" cy="29552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33400" y="5529095"/>
            <a:ext cx="2378075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 smtClean="0"/>
              <a:t>Soglia per la statistica Cook (fissa)</a:t>
            </a:r>
            <a:endParaRPr lang="en-US" sz="1600" dirty="0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V="1">
            <a:off x="2179637" y="4952998"/>
            <a:ext cx="868362" cy="59889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297612" y="5534352"/>
            <a:ext cx="2378075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 smtClean="0"/>
              <a:t>Soglia per la statistica </a:t>
            </a:r>
            <a:r>
              <a:rPr lang="it-IT" sz="1600" dirty="0" err="1" smtClean="0"/>
              <a:t>Leverage</a:t>
            </a:r>
            <a:r>
              <a:rPr lang="it-IT" sz="1600" dirty="0" smtClean="0"/>
              <a:t> variabile</a:t>
            </a:r>
            <a:endParaRPr lang="en-US" sz="1600" dirty="0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H="1" flipV="1">
            <a:off x="7080193" y="4948070"/>
            <a:ext cx="620011" cy="5810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3733800" y="4648200"/>
            <a:ext cx="457200" cy="48895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 flipH="1" flipV="1">
            <a:off x="4167980" y="5042386"/>
            <a:ext cx="404019" cy="29944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659817" y="5394364"/>
            <a:ext cx="2378075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 smtClean="0"/>
              <a:t>Vogliamo tenere tutte le osservazioni che soddisfano la statistica di Cook </a:t>
            </a:r>
            <a:r>
              <a:rPr lang="it-IT" sz="1600" b="1" i="1" dirty="0" smtClean="0"/>
              <a:t>OPPURE</a:t>
            </a:r>
            <a:r>
              <a:rPr lang="it-IT" sz="1600" dirty="0" smtClean="0"/>
              <a:t> la statistica di </a:t>
            </a:r>
            <a:r>
              <a:rPr lang="it-IT" sz="1600" dirty="0" err="1" smtClean="0"/>
              <a:t>Leverage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6607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" grpId="0"/>
      <p:bldP spid="22" grpId="0" animBg="1"/>
      <p:bldP spid="2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33400" y="-76200"/>
            <a:ext cx="8077200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it-IT" sz="4400" b="0" dirty="0" smtClean="0">
                <a:solidFill>
                  <a:srgbClr val="FF9900"/>
                </a:solidFill>
              </a:rPr>
              <a:t>Eliminazione osservazioni influenti</a:t>
            </a:r>
            <a:endParaRPr lang="en-GB" sz="2800" b="0" dirty="0">
              <a:solidFill>
                <a:srgbClr val="FF9900"/>
              </a:solidFill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4572000" y="2344819"/>
            <a:ext cx="4191000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2400" dirty="0" err="1" smtClean="0"/>
              <a:t>Leggere</a:t>
            </a:r>
            <a:r>
              <a:rPr lang="en-AU" sz="2400" dirty="0" smtClean="0"/>
              <a:t> </a:t>
            </a:r>
            <a:r>
              <a:rPr lang="en-AU" sz="2400" dirty="0" err="1" smtClean="0"/>
              <a:t>il</a:t>
            </a:r>
            <a:r>
              <a:rPr lang="en-AU" sz="2400" dirty="0" smtClean="0"/>
              <a:t> LOG e </a:t>
            </a:r>
            <a:r>
              <a:rPr lang="en-AU" sz="2400" dirty="0" err="1" smtClean="0"/>
              <a:t>confrontare</a:t>
            </a:r>
            <a:r>
              <a:rPr lang="en-AU" sz="2400" dirty="0" smtClean="0"/>
              <a:t> </a:t>
            </a:r>
            <a:r>
              <a:rPr lang="en-AU" sz="2400" dirty="0"/>
              <a:t>la </a:t>
            </a:r>
            <a:r>
              <a:rPr lang="en-AU" sz="2400" dirty="0" err="1" smtClean="0"/>
              <a:t>numerosità</a:t>
            </a:r>
            <a:r>
              <a:rPr lang="en-AU" sz="2400" dirty="0" smtClean="0"/>
              <a:t> del data set </a:t>
            </a:r>
            <a:r>
              <a:rPr lang="en-US" sz="2400" dirty="0" smtClean="0"/>
              <a:t>CORSO.AZIENDE_NEW </a:t>
            </a:r>
            <a:r>
              <a:rPr lang="en-US" sz="2400" dirty="0" err="1" smtClean="0"/>
              <a:t>rispetto</a:t>
            </a:r>
            <a:r>
              <a:rPr lang="en-US" sz="2400" dirty="0" smtClean="0"/>
              <a:t> </a:t>
            </a:r>
            <a:r>
              <a:rPr lang="en-US" sz="2400" dirty="0" err="1" smtClean="0"/>
              <a:t>alla</a:t>
            </a:r>
            <a:r>
              <a:rPr lang="en-US" sz="2400" dirty="0" smtClean="0"/>
              <a:t> </a:t>
            </a:r>
            <a:r>
              <a:rPr lang="en-US" sz="2400" dirty="0" err="1" smtClean="0"/>
              <a:t>numerosità</a:t>
            </a:r>
            <a:r>
              <a:rPr lang="en-US" sz="2400" dirty="0" smtClean="0"/>
              <a:t> data set </a:t>
            </a:r>
            <a:r>
              <a:rPr lang="en-US" sz="2400" dirty="0" err="1" smtClean="0"/>
              <a:t>corso.aziende_out</a:t>
            </a:r>
            <a:r>
              <a:rPr lang="en-US" sz="2400" dirty="0" smtClean="0"/>
              <a:t> (</a:t>
            </a:r>
            <a:r>
              <a:rPr lang="en-US" sz="2400" dirty="0" err="1" smtClean="0"/>
              <a:t>proprietà</a:t>
            </a:r>
            <a:r>
              <a:rPr lang="en-US" sz="2400" dirty="0" smtClean="0"/>
              <a:t> </a:t>
            </a:r>
            <a:r>
              <a:rPr lang="en-US" sz="2400" dirty="0" err="1" smtClean="0"/>
              <a:t>della</a:t>
            </a:r>
            <a:r>
              <a:rPr lang="en-US" sz="2400" dirty="0" smtClean="0"/>
              <a:t> </a:t>
            </a:r>
            <a:r>
              <a:rPr lang="en-US" sz="2400" dirty="0" err="1" smtClean="0"/>
              <a:t>tabella</a:t>
            </a:r>
            <a:r>
              <a:rPr lang="en-US" sz="2400" dirty="0" smtClean="0"/>
              <a:t>).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it-IT" sz="2400" dirty="0"/>
          </a:p>
          <a:p>
            <a:pPr>
              <a:defRPr/>
            </a:pPr>
            <a:endParaRPr lang="it-IT" sz="2400" dirty="0"/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34" y="4812256"/>
            <a:ext cx="58388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2037391"/>
            <a:ext cx="41148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6048" y="1431925"/>
            <a:ext cx="896795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2400" dirty="0" smtClean="0"/>
              <a:t>Quante osservazioni </a:t>
            </a:r>
            <a:r>
              <a:rPr lang="it-IT" sz="2400" dirty="0"/>
              <a:t>influenti </a:t>
            </a:r>
            <a:r>
              <a:rPr lang="it-IT" sz="2400" dirty="0" smtClean="0"/>
              <a:t>sono state eliminate?</a:t>
            </a:r>
          </a:p>
          <a:p>
            <a:pPr algn="just">
              <a:defRPr/>
            </a:pPr>
            <a:endParaRPr lang="it-IT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it-IT" sz="2400" dirty="0"/>
          </a:p>
          <a:p>
            <a:pPr>
              <a:defRPr/>
            </a:pPr>
            <a:endParaRPr lang="it-IT" sz="24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-762000" y="4495800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41573" y="3446611"/>
            <a:ext cx="2057400" cy="210989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581400" y="5650456"/>
            <a:ext cx="381000" cy="36934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8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853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/>
              <a:t>Output ristima coefficienti di regressione al netto della osservazione influente :</a:t>
            </a:r>
            <a:endParaRPr lang="en-US" sz="2400" b="0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533400" y="-76200"/>
            <a:ext cx="8077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it-IT" sz="4400" b="0">
                <a:solidFill>
                  <a:srgbClr val="FF9900"/>
                </a:solidFill>
              </a:rPr>
              <a:t>Esempio</a:t>
            </a:r>
            <a:endParaRPr lang="en-GB" sz="2800" b="0">
              <a:solidFill>
                <a:srgbClr val="FF9900"/>
              </a:solidFill>
            </a:endParaRPr>
          </a:p>
        </p:txBody>
      </p:sp>
      <p:pic>
        <p:nvPicPr>
          <p:cNvPr id="14340" name="Picture 1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08125"/>
            <a:ext cx="6553200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667"/>
          <p:cNvSpPr txBox="1">
            <a:spLocks noChangeArrowheads="1"/>
          </p:cNvSpPr>
          <p:nvPr/>
        </p:nvSpPr>
        <p:spPr bwMode="auto">
          <a:xfrm>
            <a:off x="914400" y="5257800"/>
            <a:ext cx="800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0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 err="1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400" b="0" dirty="0" err="1">
                <a:solidFill>
                  <a:srgbClr val="000000"/>
                </a:solidFill>
                <a:latin typeface="Courier New" pitchFamily="49" charset="0"/>
              </a:rPr>
              <a:t>aziende_new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>
                <a:solidFill>
                  <a:srgbClr val="0000FF"/>
                </a:solidFill>
                <a:latin typeface="Courier New" pitchFamily="49" charset="0"/>
              </a:rPr>
              <a:t>model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latin typeface="Courier New" pitchFamily="49" charset="0"/>
              </a:rPr>
              <a:t>tot_margine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400" b="0" dirty="0"/>
              <a:t> </a:t>
            </a:r>
            <a:r>
              <a:rPr lang="en-US" sz="1400" b="0" i="1" dirty="0" err="1"/>
              <a:t>lista</a:t>
            </a:r>
            <a:r>
              <a:rPr lang="en-US" sz="1400" b="0" i="1" dirty="0"/>
              <a:t> 66 </a:t>
            </a:r>
            <a:r>
              <a:rPr lang="en-US" sz="1400" b="0" i="1" dirty="0" err="1"/>
              <a:t>regressori</a:t>
            </a:r>
            <a:endParaRPr lang="en-US" sz="1400" b="0" i="1" dirty="0"/>
          </a:p>
          <a:p>
            <a:pPr eaLnBrk="1" hangingPunct="1"/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/</a:t>
            </a:r>
            <a:r>
              <a:rPr lang="en-US" sz="1400" b="0" dirty="0" err="1">
                <a:solidFill>
                  <a:srgbClr val="0000FF"/>
                </a:solidFill>
                <a:latin typeface="Courier New" pitchFamily="49" charset="0"/>
              </a:rPr>
              <a:t>stb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>
                <a:solidFill>
                  <a:srgbClr val="0000FF"/>
                </a:solidFill>
                <a:latin typeface="Courier New" pitchFamily="49" charset="0"/>
              </a:rPr>
              <a:t>selection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 stepwise </a:t>
            </a:r>
            <a:r>
              <a:rPr lang="en-US" sz="1400" b="0" dirty="0" err="1">
                <a:solidFill>
                  <a:srgbClr val="0000FF"/>
                </a:solidFill>
                <a:latin typeface="Courier New" pitchFamily="49" charset="0"/>
              </a:rPr>
              <a:t>slentry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400" b="0" dirty="0">
                <a:solidFill>
                  <a:srgbClr val="008080"/>
                </a:solidFill>
                <a:latin typeface="Courier New" pitchFamily="49" charset="0"/>
              </a:rPr>
              <a:t>0.01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 err="1">
                <a:solidFill>
                  <a:srgbClr val="0000FF"/>
                </a:solidFill>
                <a:latin typeface="Courier New" pitchFamily="49" charset="0"/>
              </a:rPr>
              <a:t>slstay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400" b="0" dirty="0">
                <a:solidFill>
                  <a:srgbClr val="008080"/>
                </a:solidFill>
                <a:latin typeface="Courier New" pitchFamily="49" charset="0"/>
              </a:rPr>
              <a:t>0.01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1400" b="0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1400" b="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it-IT" sz="1600" b="0" dirty="0" smtClean="0"/>
              <a:t>N.B</a:t>
            </a:r>
            <a:r>
              <a:rPr lang="it-IT" sz="1600" b="0" dirty="0"/>
              <a:t>.: </a:t>
            </a:r>
            <a:r>
              <a:rPr lang="it-IT" sz="1600" b="0" dirty="0" err="1"/>
              <a:t>aziende_new</a:t>
            </a:r>
            <a:r>
              <a:rPr lang="it-IT" sz="1600" b="0" dirty="0"/>
              <a:t> è lo stesso dataset iniziale SENZA l’osservazione influente</a:t>
            </a:r>
            <a:endParaRPr lang="en-US" sz="1600" b="0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324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303213" y="838200"/>
            <a:ext cx="8510661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200" b="0" dirty="0" smtClean="0"/>
              <a:t>Individuazione variabili dipendente e </a:t>
            </a:r>
            <a:r>
              <a:rPr lang="it-IT" sz="2200" b="0" dirty="0" err="1" smtClean="0"/>
              <a:t>regressori</a:t>
            </a:r>
            <a:endParaRPr lang="it-IT" sz="2200" b="0" dirty="0" smtClean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200" b="0" dirty="0" smtClean="0"/>
              <a:t>Trasformazione di eventuali variabili qualitative in </a:t>
            </a:r>
            <a:r>
              <a:rPr lang="it-IT" sz="2200" b="0" dirty="0" err="1" smtClean="0"/>
              <a:t>dummy</a:t>
            </a:r>
            <a:endParaRPr lang="it-IT" sz="2200" b="0" dirty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400" b="0" dirty="0" smtClean="0">
                <a:sym typeface="Symbol" pitchFamily="18" charset="2"/>
              </a:rPr>
              <a:t>Stimare </a:t>
            </a:r>
            <a:r>
              <a:rPr lang="it-IT" sz="2400" b="0" dirty="0">
                <a:sym typeface="Symbol" pitchFamily="18" charset="2"/>
              </a:rPr>
              <a:t>un modello di regressione lineare utilizzando la procedura automatica di selezione delle variabili (</a:t>
            </a:r>
            <a:r>
              <a:rPr lang="it-IT" sz="2400" b="0" dirty="0" err="1" smtClean="0">
                <a:sym typeface="Symbol" pitchFamily="18" charset="2"/>
              </a:rPr>
              <a:t>stepwise</a:t>
            </a:r>
            <a:r>
              <a:rPr lang="it-IT" sz="2400" b="0" dirty="0" smtClean="0">
                <a:sym typeface="Symbol" pitchFamily="18" charset="2"/>
              </a:rPr>
              <a:t>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 err="1" smtClean="0">
                <a:sym typeface="Symbol" pitchFamily="18" charset="2"/>
              </a:rPr>
              <a:t>Controllare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>
                <a:sym typeface="Symbol" pitchFamily="18" charset="2"/>
              </a:rPr>
              <a:t>la </a:t>
            </a:r>
            <a:r>
              <a:rPr lang="en-AU" sz="2400" b="0" dirty="0" err="1">
                <a:sym typeface="Symbol" pitchFamily="18" charset="2"/>
              </a:rPr>
              <a:t>bontà</a:t>
            </a:r>
            <a:r>
              <a:rPr lang="en-AU" sz="2400" b="0" dirty="0">
                <a:sym typeface="Symbol" pitchFamily="18" charset="2"/>
              </a:rPr>
              <a:t> del </a:t>
            </a:r>
            <a:r>
              <a:rPr lang="en-AU" sz="2400" b="0" dirty="0" err="1">
                <a:sym typeface="Symbol" pitchFamily="18" charset="2"/>
              </a:rPr>
              <a:t>modello</a:t>
            </a:r>
            <a:r>
              <a:rPr lang="en-AU" sz="2400" b="0" dirty="0">
                <a:sym typeface="Symbol" pitchFamily="18" charset="2"/>
              </a:rPr>
              <a:t> (R-square, Test </a:t>
            </a:r>
            <a:r>
              <a:rPr lang="en-AU" sz="2400" b="0" dirty="0" smtClean="0">
                <a:sym typeface="Symbol" pitchFamily="18" charset="2"/>
              </a:rPr>
              <a:t>F)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 err="1" smtClean="0">
                <a:sym typeface="Symbol" pitchFamily="18" charset="2"/>
              </a:rPr>
              <a:t>Controllare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>
                <a:sym typeface="Symbol" pitchFamily="18" charset="2"/>
              </a:rPr>
              <a:t>la </a:t>
            </a:r>
            <a:r>
              <a:rPr lang="en-AU" sz="2400" b="0" dirty="0" err="1">
                <a:sym typeface="Symbol" pitchFamily="18" charset="2"/>
              </a:rPr>
              <a:t>significatività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dei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singoli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coefficienti</a:t>
            </a:r>
            <a:r>
              <a:rPr lang="en-AU" sz="2400" b="0" dirty="0">
                <a:sym typeface="Symbol" pitchFamily="18" charset="2"/>
              </a:rPr>
              <a:t> (Test t</a:t>
            </a:r>
            <a:r>
              <a:rPr lang="en-AU" sz="2400" b="0" dirty="0" smtClean="0">
                <a:sym typeface="Symbol" pitchFamily="18" charset="2"/>
              </a:rPr>
              <a:t>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 err="1">
                <a:sym typeface="Symbol" pitchFamily="18" charset="2"/>
              </a:rPr>
              <a:t>Analisi</a:t>
            </a:r>
            <a:r>
              <a:rPr lang="en-AU" sz="2400" b="0" dirty="0">
                <a:sym typeface="Symbol" pitchFamily="18" charset="2"/>
              </a:rPr>
              <a:t> di </a:t>
            </a:r>
            <a:r>
              <a:rPr lang="en-AU" sz="2400" b="0" dirty="0" smtClean="0">
                <a:sym typeface="Symbol" pitchFamily="18" charset="2"/>
              </a:rPr>
              <a:t>influenza con </a:t>
            </a:r>
            <a:r>
              <a:rPr lang="en-AU" sz="2400" b="0" dirty="0" err="1" smtClean="0">
                <a:sym typeface="Symbol" pitchFamily="18" charset="2"/>
              </a:rPr>
              <a:t>i</a:t>
            </a:r>
            <a:r>
              <a:rPr lang="en-AU" sz="2400" b="0" dirty="0" smtClean="0">
                <a:sym typeface="Symbol" pitchFamily="18" charset="2"/>
              </a:rPr>
              <a:t> soli </a:t>
            </a:r>
            <a:r>
              <a:rPr lang="en-AU" sz="2400" b="0" dirty="0" err="1" smtClean="0">
                <a:sym typeface="Symbol" pitchFamily="18" charset="2"/>
              </a:rPr>
              <a:t>regressori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scelti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nella</a:t>
            </a:r>
            <a:r>
              <a:rPr lang="en-AU" sz="2400" b="0" dirty="0" smtClean="0">
                <a:sym typeface="Symbol" pitchFamily="18" charset="2"/>
              </a:rPr>
              <a:t> stepwise. 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 smtClean="0">
                <a:sym typeface="Symbol" pitchFamily="18" charset="2"/>
              </a:rPr>
              <a:t>Se </a:t>
            </a:r>
            <a:r>
              <a:rPr lang="en-AU" sz="2400" b="0" dirty="0" err="1" smtClean="0">
                <a:sym typeface="Symbol" pitchFamily="18" charset="2"/>
              </a:rPr>
              <a:t>si</a:t>
            </a:r>
            <a:r>
              <a:rPr lang="en-AU" sz="2400" b="0" dirty="0" smtClean="0">
                <a:sym typeface="Symbol" pitchFamily="18" charset="2"/>
              </a:rPr>
              <a:t> è in </a:t>
            </a:r>
            <a:r>
              <a:rPr lang="en-AU" sz="2400" b="0" dirty="0" err="1" smtClean="0">
                <a:sym typeface="Symbol" pitchFamily="18" charset="2"/>
              </a:rPr>
              <a:t>presenza</a:t>
            </a:r>
            <a:r>
              <a:rPr lang="en-AU" sz="2400" b="0" dirty="0" smtClean="0">
                <a:sym typeface="Symbol" pitchFamily="18" charset="2"/>
              </a:rPr>
              <a:t> di </a:t>
            </a:r>
            <a:r>
              <a:rPr lang="en-AU" sz="2400" b="0" dirty="0" err="1" smtClean="0">
                <a:sym typeface="Symbol" pitchFamily="18" charset="2"/>
              </a:rPr>
              <a:t>osservazioni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influenti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 smtClean="0">
                <a:sym typeface="Symbol" pitchFamily="18" charset="2"/>
              </a:rPr>
              <a:t>eliminarle</a:t>
            </a:r>
            <a:r>
              <a:rPr lang="en-AU" sz="2400" b="0" dirty="0" smtClean="0">
                <a:sym typeface="Symbol" pitchFamily="18" charset="2"/>
              </a:rPr>
              <a:t> e </a:t>
            </a:r>
            <a:r>
              <a:rPr lang="en-AU" sz="2400" b="0" dirty="0" err="1" smtClean="0">
                <a:sym typeface="Symbol" pitchFamily="18" charset="2"/>
              </a:rPr>
              <a:t>ripetere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punti</a:t>
            </a:r>
            <a:r>
              <a:rPr lang="en-AU" sz="2400" b="0" dirty="0" smtClean="0">
                <a:sym typeface="Symbol" pitchFamily="18" charset="2"/>
              </a:rPr>
              <a:t> 3, 4, 5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 smtClean="0">
                <a:sym typeface="Symbol" pitchFamily="18" charset="2"/>
              </a:rPr>
              <a:t>In </a:t>
            </a:r>
            <a:r>
              <a:rPr lang="en-AU" sz="2400" b="0" dirty="0" err="1" smtClean="0">
                <a:sym typeface="Symbol" pitchFamily="18" charset="2"/>
              </a:rPr>
              <a:t>assenza</a:t>
            </a:r>
            <a:r>
              <a:rPr lang="en-AU" sz="2400" b="0" dirty="0" smtClean="0">
                <a:sym typeface="Symbol" pitchFamily="18" charset="2"/>
              </a:rPr>
              <a:t> di </a:t>
            </a:r>
            <a:r>
              <a:rPr lang="en-AU" sz="2400" b="0" dirty="0" err="1" smtClean="0">
                <a:sym typeface="Symbol" pitchFamily="18" charset="2"/>
              </a:rPr>
              <a:t>osservazioni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influenti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 smtClean="0">
                <a:sym typeface="Symbol" pitchFamily="18" charset="2"/>
              </a:rPr>
              <a:t>passare</a:t>
            </a:r>
            <a:r>
              <a:rPr lang="en-AU" sz="2400" b="0" dirty="0" smtClean="0">
                <a:sym typeface="Symbol" pitchFamily="18" charset="2"/>
              </a:rPr>
              <a:t> al </a:t>
            </a:r>
            <a:r>
              <a:rPr lang="en-AU" sz="2400" b="0" dirty="0" err="1" smtClean="0">
                <a:sym typeface="Symbol" pitchFamily="18" charset="2"/>
              </a:rPr>
              <a:t>punto</a:t>
            </a:r>
            <a:r>
              <a:rPr lang="en-AU" sz="2400" b="0" dirty="0" smtClean="0">
                <a:sym typeface="Symbol" pitchFamily="18" charset="2"/>
              </a:rPr>
              <a:t> 7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533400" y="152400"/>
            <a:ext cx="96774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PROC REG – Riepilogo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230434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300585" y="1295400"/>
            <a:ext cx="8510661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+mj-lt"/>
              <a:buAutoNum type="arabicPeriod" startAt="7"/>
            </a:pPr>
            <a:r>
              <a:rPr lang="it-IT" sz="2400" b="0" dirty="0" smtClean="0">
                <a:cs typeface="Times New Roman" pitchFamily="18" charset="0"/>
              </a:rPr>
              <a:t>Verificare </a:t>
            </a:r>
            <a:r>
              <a:rPr lang="it-IT" sz="2400" b="0" dirty="0">
                <a:cs typeface="Times New Roman" pitchFamily="18" charset="0"/>
              </a:rPr>
              <a:t>la presenza di </a:t>
            </a:r>
            <a:r>
              <a:rPr lang="it-IT" sz="2400" b="0" dirty="0" err="1">
                <a:cs typeface="Times New Roman" pitchFamily="18" charset="0"/>
              </a:rPr>
              <a:t>multicollinearità</a:t>
            </a:r>
            <a:r>
              <a:rPr lang="it-IT" sz="2400" b="0" dirty="0">
                <a:cs typeface="Times New Roman" pitchFamily="18" charset="0"/>
              </a:rPr>
              <a:t> (se i </a:t>
            </a:r>
            <a:r>
              <a:rPr lang="it-IT" sz="2400" b="0" dirty="0" err="1">
                <a:cs typeface="Times New Roman" pitchFamily="18" charset="0"/>
              </a:rPr>
              <a:t>regressori</a:t>
            </a:r>
            <a:r>
              <a:rPr lang="it-IT" sz="2400" b="0" dirty="0">
                <a:cs typeface="Times New Roman" pitchFamily="18" charset="0"/>
              </a:rPr>
              <a:t> del modello sono i fattori di un’analisi </a:t>
            </a:r>
            <a:r>
              <a:rPr lang="it-IT" sz="2400" b="0" dirty="0" smtClean="0">
                <a:cs typeface="Times New Roman" pitchFamily="18" charset="0"/>
              </a:rPr>
              <a:t>fattoriale non è necessario </a:t>
            </a:r>
            <a:r>
              <a:rPr lang="it-IT" sz="2400" b="0" dirty="0" err="1" smtClean="0">
                <a:cs typeface="Times New Roman" pitchFamily="18" charset="0"/>
              </a:rPr>
              <a:t>perchè</a:t>
            </a:r>
            <a:r>
              <a:rPr lang="it-IT" sz="2400" b="0" dirty="0" smtClean="0">
                <a:cs typeface="Times New Roman" pitchFamily="18" charset="0"/>
              </a:rPr>
              <a:t>  </a:t>
            </a:r>
            <a:r>
              <a:rPr lang="it-IT" sz="2400" b="0" dirty="0">
                <a:cs typeface="Times New Roman" pitchFamily="18" charset="0"/>
              </a:rPr>
              <a:t>risultano non correlati per costruzione </a:t>
            </a:r>
            <a:r>
              <a:rPr lang="it-IT" sz="2400" b="0" dirty="0">
                <a:cs typeface="Times New Roman" pitchFamily="18" charset="0"/>
                <a:sym typeface="Wingdings" pitchFamily="2" charset="2"/>
              </a:rPr>
              <a:t> tutti i </a:t>
            </a:r>
            <a:r>
              <a:rPr lang="it-IT" sz="2400" b="0" dirty="0" err="1">
                <a:cs typeface="Times New Roman" pitchFamily="18" charset="0"/>
                <a:sym typeface="Wingdings" pitchFamily="2" charset="2"/>
              </a:rPr>
              <a:t>VIFj</a:t>
            </a:r>
            <a:r>
              <a:rPr lang="it-IT" sz="2400" b="0" dirty="0">
                <a:cs typeface="Times New Roman" pitchFamily="18" charset="0"/>
                <a:sym typeface="Wingdings" pitchFamily="2" charset="2"/>
              </a:rPr>
              <a:t> =1</a:t>
            </a:r>
            <a:r>
              <a:rPr lang="it-IT" sz="2400" b="0" dirty="0" smtClean="0">
                <a:cs typeface="Times New Roman" pitchFamily="18" charset="0"/>
              </a:rPr>
              <a:t>)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>
                <a:sym typeface="Symbol" pitchFamily="18" charset="2"/>
              </a:rPr>
              <a:t>Se </a:t>
            </a:r>
            <a:r>
              <a:rPr lang="en-AU" sz="2400" b="0" dirty="0" err="1" smtClean="0">
                <a:sym typeface="Symbol" pitchFamily="18" charset="2"/>
              </a:rPr>
              <a:t>si</a:t>
            </a:r>
            <a:r>
              <a:rPr lang="en-AU" sz="2400" b="0" dirty="0" smtClean="0">
                <a:sym typeface="Symbol" pitchFamily="18" charset="2"/>
              </a:rPr>
              <a:t> è in </a:t>
            </a:r>
            <a:r>
              <a:rPr lang="en-AU" sz="2400" b="0" dirty="0" err="1">
                <a:sym typeface="Symbol" pitchFamily="18" charset="2"/>
              </a:rPr>
              <a:t>presenza</a:t>
            </a:r>
            <a:r>
              <a:rPr lang="en-AU" sz="2400" b="0" dirty="0">
                <a:sym typeface="Symbol" pitchFamily="18" charset="2"/>
              </a:rPr>
              <a:t> di </a:t>
            </a:r>
            <a:r>
              <a:rPr lang="it-IT" sz="2400" b="0" dirty="0" err="1" smtClean="0">
                <a:cs typeface="Times New Roman" pitchFamily="18" charset="0"/>
              </a:rPr>
              <a:t>multicollinearità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 smtClean="0">
                <a:sym typeface="Symbol" pitchFamily="18" charset="2"/>
              </a:rPr>
              <a:t>azioni</a:t>
            </a:r>
            <a:r>
              <a:rPr lang="en-AU" sz="2400" b="0" dirty="0" smtClean="0">
                <a:sym typeface="Symbol" pitchFamily="18" charset="2"/>
              </a:rPr>
              <a:t> per </a:t>
            </a:r>
            <a:r>
              <a:rPr lang="en-AU" sz="2400" b="0" dirty="0" err="1" smtClean="0">
                <a:sym typeface="Symbol" pitchFamily="18" charset="2"/>
              </a:rPr>
              <a:t>eliminarla</a:t>
            </a:r>
            <a:r>
              <a:rPr lang="en-AU" sz="2400" b="0" dirty="0" smtClean="0">
                <a:sym typeface="Symbol" pitchFamily="18" charset="2"/>
              </a:rPr>
              <a:t> e </a:t>
            </a:r>
            <a:r>
              <a:rPr lang="en-AU" sz="2400" b="0" dirty="0" err="1">
                <a:sym typeface="Symbol" pitchFamily="18" charset="2"/>
              </a:rPr>
              <a:t>ripetere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punti</a:t>
            </a:r>
            <a:r>
              <a:rPr lang="en-AU" sz="2400" b="0" dirty="0">
                <a:sym typeface="Symbol" pitchFamily="18" charset="2"/>
              </a:rPr>
              <a:t> 3, 4, </a:t>
            </a:r>
            <a:r>
              <a:rPr lang="en-AU" sz="2400" b="0" dirty="0" smtClean="0">
                <a:sym typeface="Symbol" pitchFamily="18" charset="2"/>
              </a:rPr>
              <a:t>5, 6</a:t>
            </a:r>
            <a:endParaRPr lang="en-AU" sz="2400" b="0" dirty="0">
              <a:sym typeface="Symbol" pitchFamily="18" charset="2"/>
            </a:endParaRP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 smtClean="0">
                <a:sym typeface="Symbol" pitchFamily="18" charset="2"/>
              </a:rPr>
              <a:t>In </a:t>
            </a:r>
            <a:r>
              <a:rPr lang="en-AU" sz="2400" b="0" dirty="0" err="1" smtClean="0">
                <a:sym typeface="Symbol" pitchFamily="18" charset="2"/>
              </a:rPr>
              <a:t>assenza</a:t>
            </a:r>
            <a:r>
              <a:rPr lang="en-AU" sz="2400" b="0" dirty="0">
                <a:sym typeface="Symbol" pitchFamily="18" charset="2"/>
              </a:rPr>
              <a:t> di </a:t>
            </a:r>
            <a:r>
              <a:rPr lang="it-IT" sz="2400" b="0" dirty="0" err="1" smtClean="0">
                <a:cs typeface="Times New Roman" pitchFamily="18" charset="0"/>
              </a:rPr>
              <a:t>multicollinearità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>
                <a:sym typeface="Symbol" pitchFamily="18" charset="2"/>
              </a:rPr>
              <a:t>passare</a:t>
            </a:r>
            <a:r>
              <a:rPr lang="en-AU" sz="2400" b="0" dirty="0">
                <a:sym typeface="Symbol" pitchFamily="18" charset="2"/>
              </a:rPr>
              <a:t> al </a:t>
            </a:r>
            <a:r>
              <a:rPr lang="en-AU" sz="2400" b="0" dirty="0" err="1">
                <a:sym typeface="Symbol" pitchFamily="18" charset="2"/>
              </a:rPr>
              <a:t>punto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smtClean="0">
                <a:sym typeface="Symbol" pitchFamily="18" charset="2"/>
              </a:rPr>
              <a:t>8</a:t>
            </a:r>
            <a:endParaRPr lang="en-AU" sz="2400" b="0" dirty="0">
              <a:sym typeface="Symbol" pitchFamily="18" charset="2"/>
            </a:endParaRPr>
          </a:p>
          <a:p>
            <a:pPr marL="0" indent="0" eaLnBrk="1" hangingPunct="1"/>
            <a:endParaRPr lang="it-IT" sz="2400" b="0" dirty="0" smtClean="0">
              <a:cs typeface="Times New Roman" pitchFamily="18" charset="0"/>
            </a:endParaRPr>
          </a:p>
          <a:p>
            <a:pPr eaLnBrk="1" hangingPunct="1">
              <a:buClr>
                <a:schemeClr val="accent2"/>
              </a:buClr>
              <a:buFont typeface="+mj-lt"/>
              <a:buAutoNum type="arabicPeriod" startAt="8"/>
            </a:pPr>
            <a:r>
              <a:rPr lang="en-AU" sz="2400" b="0" dirty="0" err="1" smtClean="0">
                <a:cs typeface="Times New Roman" pitchFamily="18" charset="0"/>
              </a:rPr>
              <a:t>Verificare</a:t>
            </a:r>
            <a:r>
              <a:rPr lang="en-AU" sz="2400" b="0" dirty="0" smtClean="0">
                <a:cs typeface="Times New Roman" pitchFamily="18" charset="0"/>
              </a:rPr>
              <a:t> </a:t>
            </a:r>
            <a:r>
              <a:rPr lang="en-AU" sz="2400" b="0" dirty="0" err="1" smtClean="0">
                <a:cs typeface="Times New Roman" pitchFamily="18" charset="0"/>
              </a:rPr>
              <a:t>l’impatto</a:t>
            </a:r>
            <a:r>
              <a:rPr lang="en-AU" sz="2400" b="0" dirty="0" smtClean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regressori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nella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spiegazione</a:t>
            </a:r>
            <a:r>
              <a:rPr lang="en-AU" sz="2400" b="0" dirty="0">
                <a:cs typeface="Times New Roman" pitchFamily="18" charset="0"/>
              </a:rPr>
              <a:t> del </a:t>
            </a:r>
            <a:r>
              <a:rPr lang="en-AU" sz="2400" b="0" dirty="0" err="1">
                <a:cs typeface="Times New Roman" pitchFamily="18" charset="0"/>
              </a:rPr>
              <a:t>fenomeno</a:t>
            </a:r>
            <a:r>
              <a:rPr lang="en-AU" sz="2400" b="0" dirty="0">
                <a:cs typeface="Times New Roman" pitchFamily="18" charset="0"/>
              </a:rPr>
              <a:t> (</a:t>
            </a:r>
            <a:r>
              <a:rPr lang="en-AU" sz="2400" b="0" dirty="0" err="1">
                <a:cs typeface="Times New Roman" pitchFamily="18" charset="0"/>
              </a:rPr>
              <a:t>ordinarli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usando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il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valore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assoluto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coefficienti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standardizzati</a:t>
            </a:r>
            <a:r>
              <a:rPr lang="en-AU" sz="2400" b="0" dirty="0">
                <a:cs typeface="Times New Roman" pitchFamily="18" charset="0"/>
              </a:rPr>
              <a:t> e </a:t>
            </a:r>
            <a:r>
              <a:rPr lang="en-AU" sz="2400" b="0" dirty="0" err="1">
                <a:cs typeface="Times New Roman" pitchFamily="18" charset="0"/>
              </a:rPr>
              <a:t>controllare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il</a:t>
            </a:r>
            <a:r>
              <a:rPr lang="en-AU" sz="2400" b="0" dirty="0">
                <a:cs typeface="Times New Roman" pitchFamily="18" charset="0"/>
              </a:rPr>
              <a:t> segno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 smtClean="0">
                <a:cs typeface="Times New Roman" pitchFamily="18" charset="0"/>
              </a:rPr>
              <a:t>coefficienti</a:t>
            </a:r>
            <a:r>
              <a:rPr lang="en-AU" sz="2400" b="0" dirty="0" smtClean="0">
                <a:cs typeface="Times New Roman" pitchFamily="18" charset="0"/>
              </a:rPr>
              <a:t>)</a:t>
            </a:r>
          </a:p>
          <a:p>
            <a:pPr eaLnBrk="1" hangingPunct="1">
              <a:buClr>
                <a:schemeClr val="accent2"/>
              </a:buClr>
              <a:buFont typeface="+mj-lt"/>
              <a:buAutoNum type="arabicPeriod" startAt="8"/>
            </a:pPr>
            <a:r>
              <a:rPr lang="en-AU" sz="2400" b="0" dirty="0" err="1" smtClean="0">
                <a:cs typeface="Times New Roman" pitchFamily="18" charset="0"/>
              </a:rPr>
              <a:t>Interpretazione</a:t>
            </a:r>
            <a:r>
              <a:rPr lang="en-AU" sz="2400" b="0" dirty="0" smtClean="0">
                <a:cs typeface="Times New Roman" pitchFamily="18" charset="0"/>
              </a:rPr>
              <a:t> </a:t>
            </a:r>
            <a:r>
              <a:rPr lang="en-AU" sz="2400" b="0" dirty="0">
                <a:cs typeface="Times New Roman" pitchFamily="18" charset="0"/>
              </a:rPr>
              <a:t>del </a:t>
            </a:r>
            <a:r>
              <a:rPr lang="en-AU" sz="2400" b="0" dirty="0" err="1">
                <a:cs typeface="Times New Roman" pitchFamily="18" charset="0"/>
              </a:rPr>
              <a:t>coefficienti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standardizzati</a:t>
            </a:r>
            <a:endParaRPr lang="it-IT" sz="2400" b="0" dirty="0"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buClr>
                <a:schemeClr val="accent2"/>
              </a:buClr>
              <a:buFont typeface="+mj-lt"/>
              <a:buAutoNum type="arabicPeriod" startAt="8"/>
            </a:pPr>
            <a:endParaRPr lang="it-IT" sz="2200" b="0" dirty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Char char="•"/>
            </a:pPr>
            <a:endParaRPr lang="it-IT" sz="2200" b="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533400" y="152400"/>
            <a:ext cx="96774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PROC REG – Riepilogo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1249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305800" cy="2971800"/>
          </a:xfrm>
          <a:solidFill>
            <a:srgbClr val="FFFF99">
              <a:alpha val="47058"/>
            </a:srgbClr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=dataset;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  model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variabile_dipendente=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       regressore_1 ... regressore_</a:t>
            </a:r>
            <a:r>
              <a:rPr lang="en-GB" sz="2600" i="1" smtClean="0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  /</a:t>
            </a: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option(s)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600" b="1" smtClean="0">
                <a:solidFill>
                  <a:srgbClr val="000080"/>
                </a:solidFill>
                <a:latin typeface="Courier New" pitchFamily="49" charset="0"/>
              </a:rPr>
              <a:t>quit;</a:t>
            </a:r>
            <a:endParaRPr lang="en-GB" sz="2600" b="1" smtClean="0">
              <a:solidFill>
                <a:srgbClr val="000080"/>
              </a:solidFill>
              <a:latin typeface="Courier New" pitchFamily="49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1082675"/>
            <a:ext cx="838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Modello di regressione lineare – selezione </a:t>
            </a:r>
            <a:r>
              <a:rPr lang="it-IT" sz="2400" dirty="0" smtClean="0"/>
              <a:t>dei </a:t>
            </a:r>
            <a:r>
              <a:rPr lang="it-IT" sz="2400" dirty="0" err="1"/>
              <a:t>regressori</a:t>
            </a:r>
            <a:r>
              <a:rPr lang="it-IT" sz="2400" dirty="0"/>
              <a:t> (a partire da </a:t>
            </a:r>
            <a:r>
              <a:rPr lang="it-IT" sz="2400" i="1" dirty="0"/>
              <a:t>p</a:t>
            </a:r>
            <a:r>
              <a:rPr lang="it-IT" sz="2400" dirty="0"/>
              <a:t> </a:t>
            </a:r>
            <a:r>
              <a:rPr lang="it-IT" sz="2400" dirty="0" err="1"/>
              <a:t>regressori</a:t>
            </a:r>
            <a:r>
              <a:rPr lang="it-IT" sz="2400" dirty="0"/>
              <a:t>)</a:t>
            </a:r>
            <a:endParaRPr lang="en-US" sz="2400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4000">
                <a:solidFill>
                  <a:srgbClr val="FF9900"/>
                </a:solidFill>
              </a:rPr>
              <a:t>PROC REG – Sintassi</a:t>
            </a:r>
            <a:endParaRPr lang="en-GB" sz="4000">
              <a:solidFill>
                <a:schemeClr val="tx2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791200" y="3505200"/>
            <a:ext cx="1752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81000" y="57150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>
                <a:solidFill>
                  <a:srgbClr val="009900"/>
                </a:solidFill>
              </a:rPr>
              <a:t>OPTIONS: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>
                <a:solidFill>
                  <a:srgbClr val="009900"/>
                </a:solidFill>
              </a:rPr>
              <a:t>stb   </a:t>
            </a:r>
            <a:r>
              <a:rPr lang="it-IT" sz="2000"/>
              <a:t>calcola i coefficienti standardizzati</a:t>
            </a:r>
            <a:endParaRPr lang="it-IT" sz="2000">
              <a:solidFill>
                <a:srgbClr val="FF33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it-IT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it-IT" sz="200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it-IT" sz="200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12352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45548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980606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636148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Esempio 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/>
              <a:t>Variabile dipendente (soddisfazione globale) e 9 regressori</a:t>
            </a:r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876711"/>
              </p:ext>
            </p:extLst>
          </p:nvPr>
        </p:nvGraphicFramePr>
        <p:xfrm>
          <a:off x="533400" y="1508401"/>
          <a:ext cx="8083752" cy="4663799"/>
        </p:xfrm>
        <a:graphic>
          <a:graphicData uri="http://schemas.openxmlformats.org/drawingml/2006/table">
            <a:tbl>
              <a:tblPr/>
              <a:tblGrid>
                <a:gridCol w="2111971"/>
                <a:gridCol w="5971781"/>
              </a:tblGrid>
              <a:tr h="380545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effectLst/>
                          <a:latin typeface="Arial"/>
                        </a:rPr>
                        <a:t>Nome variabile</a:t>
                      </a:r>
                    </a:p>
                  </a:txBody>
                  <a:tcPr marL="9077" marR="9077" marT="90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effectLst/>
                          <a:latin typeface="Arial"/>
                        </a:rPr>
                        <a:t>Descrizione variabile</a:t>
                      </a:r>
                    </a:p>
                  </a:txBody>
                  <a:tcPr marL="9077" marR="9077" marT="90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AltriOperatori_2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Livello di soddisfazione relativo ai costi verso altri operatori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assistenza_2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Livello di soddisfazione relativo al servizio di assistenza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Autoricarica_2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alla possibilità di autoricarica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CambioTariffa_2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alla facilità di cambiamento della tariffa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596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ChiamateTuoOperatore_2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alla possibilità di effettuare chiamate a costi inferiori verso numeri dello stesso operatore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9851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ComodatoUso_2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alla possibilità di </a:t>
                      </a:r>
                      <a:r>
                        <a:rPr lang="it-IT" sz="1400" b="0" i="0" u="none" strike="noStrike" dirty="0" err="1">
                          <a:effectLst/>
                          <a:latin typeface="Arial"/>
                        </a:rPr>
                        <a:t>rivecere</a:t>
                      </a:r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 un cellulare in comodato d'uso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CostoMMS_2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 costo degli MMS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9851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Promozioni_2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alla possibilità di attivare promozioni sulle tariffe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9851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vsPochiNumeri_2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alle agevolazioni verso uno o più numeri di telefono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 err="1">
                          <a:effectLst/>
                          <a:latin typeface="Arial"/>
                        </a:rPr>
                        <a:t>soddisfazione_globale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globale relativo al telefono cellulare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96774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Esempio 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077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sz="2400" b="1" dirty="0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it-IT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endParaRPr lang="it-IT" sz="24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it-IT" sz="2400" dirty="0">
                <a:solidFill>
                  <a:srgbClr val="0000FF"/>
                </a:solidFill>
                <a:latin typeface="Courier New" pitchFamily="49" charset="0"/>
              </a:rPr>
              <a:t>model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sz="2400" dirty="0" err="1">
                <a:solidFill>
                  <a:srgbClr val="000000"/>
                </a:solidFill>
                <a:latin typeface="Courier New" pitchFamily="49" charset="0"/>
              </a:rPr>
              <a:t>soddisfazione_globale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it-IT" sz="24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</a:p>
          <a:p>
            <a:endParaRPr lang="it-IT" sz="2400" b="1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CambioTariffa_2  ComodatoUso_2      AltriOperatori_2 assistenza_2  ChiamateTuoOperatore_2  Promozioni_2 Autoricarica_2  CostoMMS_2  vsPochiNumeri_2 </a:t>
            </a:r>
          </a:p>
          <a:p>
            <a:endParaRPr lang="it-IT" sz="24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/ </a:t>
            </a:r>
            <a:r>
              <a:rPr lang="it-IT" sz="2400" dirty="0" err="1">
                <a:solidFill>
                  <a:srgbClr val="0000FF"/>
                </a:solidFill>
                <a:latin typeface="Courier New" pitchFamily="49" charset="0"/>
              </a:rPr>
              <a:t>stb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r>
              <a:rPr lang="it-IT" sz="2400" b="1" dirty="0" err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it-IT" sz="2400" b="1" dirty="0" err="1">
                <a:solidFill>
                  <a:srgbClr val="000080"/>
                </a:solidFill>
                <a:latin typeface="Courier New" pitchFamily="49" charset="0"/>
              </a:rPr>
              <a:t>quit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8991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200"/>
              <a:t>Modello di regressione lineare</a:t>
            </a:r>
            <a:r>
              <a:rPr lang="it-IT" sz="2200">
                <a:sym typeface="Wingdings" pitchFamily="2" charset="2"/>
              </a:rPr>
              <a:t> variabile dipendente= SODDISFAZIONE_GLOBALE, regressori= 9 variabili di soddisfazione (livello di soddisfazione relativo a tariffe, promozioni, ecc.)</a:t>
            </a:r>
            <a:endParaRPr lang="it-IT" sz="2200"/>
          </a:p>
          <a:p>
            <a:pPr eaLnBrk="1" hangingPunct="1">
              <a:spcBef>
                <a:spcPct val="50000"/>
              </a:spcBef>
            </a:pPr>
            <a:endParaRPr lang="it-IT" sz="2200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6999634" y="3630612"/>
            <a:ext cx="1676400" cy="358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600"/>
              <a:t>REGRESSORI</a:t>
            </a:r>
            <a:endParaRPr lang="en-US" sz="1600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H="1">
            <a:off x="6324600" y="3810000"/>
            <a:ext cx="675034" cy="381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3105944" y="5863950"/>
            <a:ext cx="2474912" cy="628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sz="1600" dirty="0"/>
              <a:t>opzione per ottenere i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sz="1600" dirty="0"/>
              <a:t>coefficienti standardizzati</a:t>
            </a:r>
            <a:endParaRPr lang="en-US" sz="1600" dirty="0"/>
          </a:p>
        </p:txBody>
      </p:sp>
      <p:sp>
        <p:nvSpPr>
          <p:cNvPr id="7176" name="Line 14"/>
          <p:cNvSpPr>
            <a:spLocks noChangeShapeType="1"/>
          </p:cNvSpPr>
          <p:nvPr/>
        </p:nvSpPr>
        <p:spPr bwMode="auto">
          <a:xfrm flipH="1" flipV="1">
            <a:off x="1143000" y="5810250"/>
            <a:ext cx="1962944" cy="3238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6096000" y="2494700"/>
            <a:ext cx="2819400" cy="358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600"/>
              <a:t>VARIABILE DIPENDENTE</a:t>
            </a:r>
            <a:endParaRPr lang="en-US" sz="1600"/>
          </a:p>
        </p:txBody>
      </p:sp>
      <p:sp>
        <p:nvSpPr>
          <p:cNvPr id="7178" name="Line 8"/>
          <p:cNvSpPr>
            <a:spLocks noChangeShapeType="1"/>
          </p:cNvSpPr>
          <p:nvPr/>
        </p:nvSpPr>
        <p:spPr bwMode="auto">
          <a:xfrm flipH="1">
            <a:off x="5486400" y="2853475"/>
            <a:ext cx="609600" cy="19452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  <p:bldP spid="71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dirty="0" err="1" smtClean="0">
                <a:solidFill>
                  <a:srgbClr val="FF9900"/>
                </a:solidFill>
              </a:rPr>
              <a:t>Valutazione</a:t>
            </a:r>
            <a:r>
              <a:rPr lang="en-GB" sz="4000" dirty="0" smtClean="0">
                <a:solidFill>
                  <a:srgbClr val="FF9900"/>
                </a:solidFill>
              </a:rPr>
              <a:t> </a:t>
            </a:r>
            <a:r>
              <a:rPr lang="en-GB" sz="3600" dirty="0" err="1" smtClean="0">
                <a:solidFill>
                  <a:srgbClr val="FF9900"/>
                </a:solidFill>
              </a:rPr>
              <a:t>modello</a:t>
            </a:r>
            <a:endParaRPr lang="en-GB" sz="3600" dirty="0" smtClean="0">
              <a:solidFill>
                <a:srgbClr val="FF990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915400" cy="639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Valutazione della bontà del modello (</a:t>
            </a:r>
            <a:r>
              <a:rPr lang="it-IT" sz="2400" dirty="0">
                <a:solidFill>
                  <a:srgbClr val="FF0000"/>
                </a:solidFill>
              </a:rPr>
              <a:t>output della PROC REG</a:t>
            </a:r>
            <a:r>
              <a:rPr lang="it-IT" sz="2400" dirty="0"/>
              <a:t>)</a:t>
            </a:r>
          </a:p>
          <a:p>
            <a:pPr eaLnBrk="1" hangingPunct="1">
              <a:lnSpc>
                <a:spcPct val="70000"/>
              </a:lnSpc>
            </a:pPr>
            <a:endParaRPr lang="it-IT" sz="2400" dirty="0" smtClean="0"/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it-IT" sz="2400" dirty="0" smtClean="0">
                <a:solidFill>
                  <a:srgbClr val="FF0000"/>
                </a:solidFill>
              </a:rPr>
              <a:t>Coefficiente </a:t>
            </a:r>
            <a:r>
              <a:rPr lang="it-IT" sz="2400" dirty="0">
                <a:solidFill>
                  <a:srgbClr val="FF0000"/>
                </a:solidFill>
              </a:rPr>
              <a:t>di determinazione </a:t>
            </a:r>
            <a:r>
              <a:rPr lang="it-IT" sz="2400" b="1" dirty="0">
                <a:solidFill>
                  <a:srgbClr val="FF0000"/>
                </a:solidFill>
              </a:rPr>
              <a:t>R-quadro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per valutare la capacità esplicativa del modello</a:t>
            </a:r>
            <a:r>
              <a:rPr lang="it-IT" sz="2400" dirty="0"/>
              <a:t> </a:t>
            </a:r>
            <a:r>
              <a:rPr lang="it-IT" sz="2400" dirty="0">
                <a:sym typeface="Wingdings" pitchFamily="2" charset="2"/>
              </a:rPr>
              <a:t></a:t>
            </a:r>
            <a:r>
              <a:rPr lang="it-IT" sz="2400" dirty="0"/>
              <a:t> capacità di rappresentare la relazione tra la variabile dipendente e i </a:t>
            </a:r>
            <a:r>
              <a:rPr lang="it-IT" sz="2400" dirty="0" err="1"/>
              <a:t>regressori</a:t>
            </a:r>
            <a:r>
              <a:rPr lang="it-IT" sz="2400" dirty="0"/>
              <a:t> </a:t>
            </a:r>
          </a:p>
          <a:p>
            <a:pPr eaLnBrk="1" hangingPunct="1"/>
            <a:r>
              <a:rPr lang="it-IT" sz="2400" dirty="0"/>
              <a:t>    </a:t>
            </a:r>
            <a:r>
              <a:rPr lang="it-IT" sz="2000" dirty="0"/>
              <a:t>(varia tra 0 e 1, quanto più si avvicina ad 1 tanto migliore è il modello</a:t>
            </a:r>
            <a:r>
              <a:rPr lang="it-IT" sz="2000" dirty="0" smtClean="0"/>
              <a:t>)</a:t>
            </a:r>
          </a:p>
          <a:p>
            <a:pPr eaLnBrk="1" hangingPunct="1">
              <a:lnSpc>
                <a:spcPct val="70000"/>
              </a:lnSpc>
            </a:pPr>
            <a:endParaRPr lang="it-IT" sz="2400" dirty="0" smtClean="0"/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it-IT" sz="2400" dirty="0" smtClean="0">
                <a:solidFill>
                  <a:srgbClr val="FF0000"/>
                </a:solidFill>
              </a:rPr>
              <a:t>Test F per valutare la significatività congiunta dei coefficienti </a:t>
            </a:r>
            <a:r>
              <a:rPr lang="it-IT" sz="2000" dirty="0" smtClean="0"/>
              <a:t>(se p-</a:t>
            </a:r>
            <a:r>
              <a:rPr lang="it-IT" sz="2000" dirty="0" err="1" smtClean="0"/>
              <a:t>value</a:t>
            </a:r>
            <a:r>
              <a:rPr lang="it-IT" sz="2000" dirty="0" smtClean="0"/>
              <a:t> piccolo rifiuto l’ipotesi che i coefficienti siano tutti nulli              </a:t>
            </a:r>
            <a:r>
              <a:rPr lang="it-IT" sz="2000" dirty="0" smtClean="0">
                <a:sym typeface="Wingdings" pitchFamily="2" charset="2"/>
              </a:rPr>
              <a:t></a:t>
            </a:r>
            <a:r>
              <a:rPr lang="it-IT" sz="2000" dirty="0" smtClean="0"/>
              <a:t>il modello ha buona capacità esplicativa)   </a:t>
            </a:r>
          </a:p>
          <a:p>
            <a:pPr marL="0" indent="0" eaLnBrk="1" hangingPunct="1">
              <a:buClr>
                <a:schemeClr val="tx1"/>
              </a:buClr>
            </a:pPr>
            <a:endParaRPr lang="it-IT" sz="2000" dirty="0"/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it-IT" sz="2400" dirty="0" smtClean="0">
                <a:solidFill>
                  <a:srgbClr val="FF0000"/>
                </a:solidFill>
              </a:rPr>
              <a:t>Test </a:t>
            </a:r>
            <a:r>
              <a:rPr lang="it-IT" sz="2400" b="1" dirty="0">
                <a:solidFill>
                  <a:srgbClr val="FF0000"/>
                </a:solidFill>
              </a:rPr>
              <a:t>t</a:t>
            </a:r>
            <a:r>
              <a:rPr lang="it-IT" sz="2400" dirty="0">
                <a:solidFill>
                  <a:srgbClr val="FF0000"/>
                </a:solidFill>
              </a:rPr>
              <a:t> per valutare la significatività dei </a:t>
            </a:r>
            <a:r>
              <a:rPr lang="it-IT" sz="2400" i="1" dirty="0">
                <a:solidFill>
                  <a:srgbClr val="FF0000"/>
                </a:solidFill>
              </a:rPr>
              <a:t>singoli</a:t>
            </a:r>
            <a:r>
              <a:rPr lang="it-IT" sz="2400" dirty="0">
                <a:solidFill>
                  <a:srgbClr val="FF0000"/>
                </a:solidFill>
              </a:rPr>
              <a:t> coefficienti</a:t>
            </a:r>
            <a:r>
              <a:rPr lang="it-IT" sz="2400" dirty="0"/>
              <a:t> </a:t>
            </a:r>
          </a:p>
          <a:p>
            <a:pPr eaLnBrk="1" hangingPunct="1">
              <a:buClr>
                <a:schemeClr val="tx1"/>
              </a:buClr>
            </a:pPr>
            <a:r>
              <a:rPr lang="it-IT" sz="2000" dirty="0"/>
              <a:t>     (se p-</a:t>
            </a:r>
            <a:r>
              <a:rPr lang="it-IT" sz="2000" dirty="0" err="1"/>
              <a:t>value</a:t>
            </a:r>
            <a:r>
              <a:rPr lang="it-IT" sz="2000" dirty="0"/>
              <a:t> del test piccolo allora si rifiuta l’ipotesi di coefficiente nullo     </a:t>
            </a:r>
            <a:r>
              <a:rPr lang="it-IT" sz="2000" dirty="0">
                <a:sym typeface="Wingdings" pitchFamily="2" charset="2"/>
              </a:rPr>
              <a:t> </a:t>
            </a:r>
            <a:r>
              <a:rPr lang="it-IT" sz="2000" dirty="0"/>
              <a:t>il </a:t>
            </a:r>
            <a:r>
              <a:rPr lang="it-IT" sz="2000" dirty="0" err="1"/>
              <a:t>regressore</a:t>
            </a:r>
            <a:r>
              <a:rPr lang="it-IT" sz="2000" dirty="0"/>
              <a:t> corrispondente è rilevante per la spiegazione della variabile dipendente)</a:t>
            </a:r>
          </a:p>
          <a:p>
            <a:pPr eaLnBrk="1" hangingPunct="1">
              <a:buClr>
                <a:schemeClr val="tx1"/>
              </a:buClr>
            </a:pPr>
            <a:endParaRPr lang="it-IT" sz="2000" dirty="0"/>
          </a:p>
          <a:p>
            <a:pPr eaLnBrk="1" hangingPunct="1">
              <a:buFontTx/>
              <a:buChar char="•"/>
            </a:pPr>
            <a:endParaRPr lang="it-IT" sz="2000" dirty="0"/>
          </a:p>
          <a:p>
            <a:pPr eaLnBrk="1" hangingPunct="1">
              <a:buFontTx/>
              <a:buChar char="•"/>
            </a:pPr>
            <a:endParaRPr lang="it-IT" sz="2400" dirty="0"/>
          </a:p>
          <a:p>
            <a:pPr eaLnBrk="1" hangingPunct="1"/>
            <a:endParaRPr lang="it-IT" sz="24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Output </a:t>
            </a:r>
            <a:endParaRPr lang="en-GB" sz="4000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733800" y="1219200"/>
            <a:ext cx="4648200" cy="666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b="1"/>
              <a:t>attenzione!! </a:t>
            </a:r>
            <a:r>
              <a:rPr lang="it-IT" sz="1400">
                <a:sym typeface="Wingdings" pitchFamily="2" charset="2"/>
              </a:rPr>
              <a:t> </a:t>
            </a:r>
            <a:r>
              <a:rPr lang="it-IT"/>
              <a:t>per stimare il modello SAS non utilizza i record con valori mancanti</a:t>
            </a:r>
            <a:endParaRPr lang="en-US"/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304800" y="5410200"/>
            <a:ext cx="8382000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dirty="0"/>
              <a:t>Il modello è abbastanza buono, spiega il 60% della variabilità della variabile dipendente.</a:t>
            </a:r>
            <a:br>
              <a:rPr lang="it-IT" dirty="0"/>
            </a:br>
            <a:r>
              <a:rPr lang="it-IT" dirty="0"/>
              <a:t>Quanto più R-</a:t>
            </a:r>
            <a:r>
              <a:rPr lang="it-IT" dirty="0" err="1"/>
              <a:t>Square</a:t>
            </a:r>
            <a:r>
              <a:rPr lang="it-IT" dirty="0"/>
              <a:t> si avvicina ad 1 tanto migliore è il modello!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695895"/>
              </p:ext>
            </p:extLst>
          </p:nvPr>
        </p:nvGraphicFramePr>
        <p:xfrm>
          <a:off x="457200" y="2286000"/>
          <a:ext cx="8229600" cy="149707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07570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Number</a:t>
                      </a:r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of </a:t>
                      </a:r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Observations</a:t>
                      </a:r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Read</a:t>
                      </a:r>
                    </a:p>
                  </a:txBody>
                  <a:tcPr marL="66675" marR="66675" marT="66633" marB="6663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236</a:t>
                      </a:r>
                    </a:p>
                  </a:txBody>
                  <a:tcPr marL="66675" marR="66675" marT="66633" marB="6663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407570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Number</a:t>
                      </a:r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of </a:t>
                      </a:r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Observations</a:t>
                      </a:r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Used</a:t>
                      </a:r>
                      <a:endParaRPr lang="it-IT" sz="18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66675" marR="66675" marT="66633" marB="6663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235</a:t>
                      </a:r>
                    </a:p>
                  </a:txBody>
                  <a:tcPr marL="66675" marR="66675" marT="66633" marB="6663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81873">
                <a:tc>
                  <a:txBody>
                    <a:bodyPr/>
                    <a:lstStyle/>
                    <a:p>
                      <a:pPr fontAlgn="t"/>
                      <a:r>
                        <a:rPr lang="en-AU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Number of Observations with Missing Values</a:t>
                      </a:r>
                    </a:p>
                  </a:txBody>
                  <a:tcPr marL="66675" marR="66675" marT="66633" marB="6663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6675" marR="66675" marT="66633" marB="6663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9235" name="Rectangle 8"/>
          <p:cNvSpPr>
            <a:spLocks noChangeArrowheads="1"/>
          </p:cNvSpPr>
          <p:nvPr/>
        </p:nvSpPr>
        <p:spPr bwMode="auto">
          <a:xfrm>
            <a:off x="457200" y="3114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3958" rIns="53958" anchor="ctr">
            <a:spAutoFit/>
          </a:bodyPr>
          <a:lstStyle/>
          <a:p>
            <a:pPr eaLnBrk="0" hangingPunct="0"/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sp>
        <p:nvSpPr>
          <p:cNvPr id="9236" name="Line 5"/>
          <p:cNvSpPr>
            <a:spLocks noChangeShapeType="1"/>
          </p:cNvSpPr>
          <p:nvPr/>
        </p:nvSpPr>
        <p:spPr bwMode="auto">
          <a:xfrm flipH="1">
            <a:off x="5029200" y="1885950"/>
            <a:ext cx="1485900" cy="10763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297344"/>
              </p:ext>
            </p:extLst>
          </p:nvPr>
        </p:nvGraphicFramePr>
        <p:xfrm>
          <a:off x="477838" y="4038600"/>
          <a:ext cx="8229600" cy="122246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407458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Root</a:t>
                      </a:r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MSE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0.88676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R-</a:t>
                      </a:r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Square</a:t>
                      </a:r>
                      <a:endParaRPr lang="it-IT" sz="18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0.5949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458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6.49362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R-</a:t>
                      </a:r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Sq</a:t>
                      </a:r>
                      <a:endParaRPr lang="it-IT" sz="18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0.5787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407458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Coeff Var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13.65594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9259" name="Rectangle 9"/>
          <p:cNvSpPr>
            <a:spLocks noChangeArrowheads="1"/>
          </p:cNvSpPr>
          <p:nvPr/>
        </p:nvSpPr>
        <p:spPr bwMode="auto">
          <a:xfrm>
            <a:off x="457200" y="325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3958" rIns="53958" anchor="ctr">
            <a:spAutoFit/>
          </a:bodyPr>
          <a:lstStyle/>
          <a:p>
            <a:pPr eaLnBrk="0" hangingPunct="0"/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sp>
        <p:nvSpPr>
          <p:cNvPr id="9260" name="Line 7"/>
          <p:cNvSpPr>
            <a:spLocks noChangeShapeType="1"/>
          </p:cNvSpPr>
          <p:nvPr/>
        </p:nvSpPr>
        <p:spPr bwMode="auto">
          <a:xfrm flipV="1">
            <a:off x="5029200" y="4419600"/>
            <a:ext cx="2133600" cy="990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6449</TotalTime>
  <Words>3310</Words>
  <Application>Microsoft Office PowerPoint</Application>
  <PresentationFormat>On-screen Show (4:3)</PresentationFormat>
  <Paragraphs>994</Paragraphs>
  <Slides>49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Default Design</vt:lpstr>
      <vt:lpstr>Equation</vt:lpstr>
      <vt:lpstr>Worksheet</vt:lpstr>
      <vt:lpstr>Packager Shell Object</vt:lpstr>
      <vt:lpstr>Regressione lineare</vt:lpstr>
      <vt:lpstr>Consegna Lavoro di gruppo</vt:lpstr>
      <vt:lpstr> Metodi Quantitativi per Economia, Finanza e Management</vt:lpstr>
      <vt:lpstr>Regressione lineare - Modello</vt:lpstr>
      <vt:lpstr>PowerPoint Presentation</vt:lpstr>
      <vt:lpstr>PROC REG – Esempio  </vt:lpstr>
      <vt:lpstr>PROC REG – Esempio  </vt:lpstr>
      <vt:lpstr>Valutazione modello</vt:lpstr>
      <vt:lpstr>PROC REG – Output </vt:lpstr>
      <vt:lpstr>PROC REG – Output </vt:lpstr>
      <vt:lpstr>PROC REG – Output </vt:lpstr>
      <vt:lpstr>PROC REG – Output </vt:lpstr>
      <vt:lpstr>Regressione lineare – Selezione regressori</vt:lpstr>
      <vt:lpstr>Metodi di selezione automatica           - Stepwise -</vt:lpstr>
      <vt:lpstr>Metodi di selezione automatica           - Stepwise -</vt:lpstr>
      <vt:lpstr>PowerPoint Presentation</vt:lpstr>
      <vt:lpstr>Esercizio</vt:lpstr>
      <vt:lpstr>PROC REG – Esempio  </vt:lpstr>
      <vt:lpstr>PROC REG – Output </vt:lpstr>
      <vt:lpstr>Regressione lineare – Interpretazione coefficienti</vt:lpstr>
      <vt:lpstr>PROC REG – Output </vt:lpstr>
      <vt:lpstr>PROC REG – Output </vt:lpstr>
      <vt:lpstr>Importanza dei regressori</vt:lpstr>
      <vt:lpstr> Metodi Quantitativi per Economia, Finanza e Management</vt:lpstr>
      <vt:lpstr>Regressione lineare – Variabili qualitative nominali</vt:lpstr>
      <vt:lpstr>Costruzione variabili dummy - esempio </vt:lpstr>
      <vt:lpstr>Costruzione variabili dummy - esempio </vt:lpstr>
      <vt:lpstr>Costruzione variabili dummy - esempio </vt:lpstr>
      <vt:lpstr>Costruzione variabili dummy - esempio </vt:lpstr>
      <vt:lpstr> Metodi Quantitativi per Economia, Finanza e Management</vt:lpstr>
      <vt:lpstr>Multicollinearità</vt:lpstr>
      <vt:lpstr>PowerPoint Presentation</vt:lpstr>
      <vt:lpstr>PowerPoint Presentation</vt:lpstr>
      <vt:lpstr>Esempio</vt:lpstr>
      <vt:lpstr>Esempio</vt:lpstr>
      <vt:lpstr>Esempio</vt:lpstr>
      <vt:lpstr> Metodi Quantitativi per Economia, Finanza e Management</vt:lpstr>
      <vt:lpstr>Osservazioni influenti</vt:lpstr>
      <vt:lpstr>PowerPoint Presentation</vt:lpstr>
      <vt:lpstr>PowerPoint Presentation</vt:lpstr>
      <vt:lpstr>PowerPoint Presentation</vt:lpstr>
      <vt:lpstr>PowerPoint Presentation</vt:lpstr>
      <vt:lpstr>Esempio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Federica Calabretti</cp:lastModifiedBy>
  <cp:revision>676</cp:revision>
  <dcterms:created xsi:type="dcterms:W3CDTF">2007-09-04T09:18:53Z</dcterms:created>
  <dcterms:modified xsi:type="dcterms:W3CDTF">2013-11-29T14:45:19Z</dcterms:modified>
</cp:coreProperties>
</file>