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notesSlides/notesSlide1.xml" ContentType="application/vnd.openxmlformats-officedocument.presentationml.notesSl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2.xml" ContentType="application/vnd.openxmlformats-officedocument.presentationml.notesSl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59" r:id="rId4"/>
    <p:sldId id="260" r:id="rId5"/>
    <p:sldId id="261" r:id="rId6"/>
    <p:sldId id="262" r:id="rId7"/>
    <p:sldId id="263" r:id="rId8"/>
    <p:sldId id="264" r:id="rId9"/>
    <p:sldId id="265" r:id="rId10"/>
    <p:sldId id="297" r:id="rId11"/>
    <p:sldId id="268" r:id="rId12"/>
    <p:sldId id="269" r:id="rId13"/>
    <p:sldId id="294" r:id="rId14"/>
    <p:sldId id="295" r:id="rId15"/>
    <p:sldId id="296" r:id="rId16"/>
    <p:sldId id="271" r:id="rId17"/>
    <p:sldId id="272" r:id="rId18"/>
    <p:sldId id="273" r:id="rId19"/>
    <p:sldId id="274" r:id="rId20"/>
    <p:sldId id="275" r:id="rId21"/>
    <p:sldId id="276" r:id="rId22"/>
    <p:sldId id="277" r:id="rId23"/>
    <p:sldId id="278" r:id="rId24"/>
    <p:sldId id="292" r:id="rId25"/>
    <p:sldId id="293"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it-IT"/>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3366"/>
    <a:srgbClr val="D00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4" autoAdjust="0"/>
    <p:restoredTop sz="90898" autoAdjust="0"/>
  </p:normalViewPr>
  <p:slideViewPr>
    <p:cSldViewPr>
      <p:cViewPr>
        <p:scale>
          <a:sx n="100" d="100"/>
          <a:sy n="100" d="100"/>
        </p:scale>
        <p:origin x="-725" y="31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9366250"/>
            <a:ext cx="387350" cy="301625"/>
          </a:xfrm>
          <a:prstGeom prst="rect">
            <a:avLst/>
          </a:prstGeom>
          <a:noFill/>
          <a:ln w="12700">
            <a:noFill/>
            <a:miter lim="800000"/>
            <a:headEnd/>
            <a:tailEnd/>
          </a:ln>
          <a:effectLst/>
        </p:spPr>
        <p:txBody>
          <a:bodyPr wrap="none" lIns="90487" tIns="44450" rIns="90487" bIns="44450" anchor="ctr">
            <a:spAutoFit/>
          </a:bodyPr>
          <a:lstStyle/>
          <a:p>
            <a:pPr algn="r">
              <a:defRPr/>
            </a:pPr>
            <a:fld id="{6389C7F3-3F6B-42A8-AAE8-688F876D736A}" type="slidenum">
              <a:rPr lang="it-IT" sz="1400"/>
              <a:pPr algn="r">
                <a:defRPr/>
              </a:pPr>
              <a:t>‹N›</a:t>
            </a:fld>
            <a:endParaRPr lang="it-IT" sz="1400"/>
          </a:p>
        </p:txBody>
      </p:sp>
    </p:spTree>
    <p:extLst>
      <p:ext uri="{BB962C8B-B14F-4D97-AF65-F5344CB8AC3E}">
        <p14:creationId xmlns:p14="http://schemas.microsoft.com/office/powerpoint/2010/main" val="4027624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38675"/>
            <a:ext cx="5029200" cy="4394200"/>
          </a:xfrm>
          <a:prstGeom prst="rect">
            <a:avLst/>
          </a:prstGeom>
          <a:noFill/>
          <a:ln w="12700">
            <a:noFill/>
            <a:miter lim="800000"/>
            <a:headEnd/>
            <a:tailEnd/>
          </a:ln>
          <a:effectLst/>
        </p:spPr>
        <p:txBody>
          <a:bodyPr vert="horz" wrap="square" lIns="95250" tIns="47625" rIns="95250" bIns="47625" numCol="1" anchor="t" anchorCtr="0" compatLnSpc="1">
            <a:prstTxWarp prst="textNoShape">
              <a:avLst/>
            </a:prstTxWarp>
          </a:bodyPr>
          <a:lstStyle/>
          <a:p>
            <a:pPr lvl="0"/>
            <a:r>
              <a:rPr lang="it-IT" noProof="0" smtClean="0"/>
              <a:t>Fare clic per modificare gli stili delle note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7891" name="Rectangle 3"/>
          <p:cNvSpPr>
            <a:spLocks noGrp="1" noRot="1" noChangeAspect="1" noChangeArrowheads="1" noTextEdit="1"/>
          </p:cNvSpPr>
          <p:nvPr>
            <p:ph type="sldImg" idx="2"/>
          </p:nvPr>
        </p:nvSpPr>
        <p:spPr bwMode="auto">
          <a:xfrm>
            <a:off x="1143000" y="849313"/>
            <a:ext cx="4572000" cy="34290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400800" y="9366250"/>
            <a:ext cx="387350" cy="301625"/>
          </a:xfrm>
          <a:prstGeom prst="rect">
            <a:avLst/>
          </a:prstGeom>
          <a:noFill/>
          <a:ln w="12700">
            <a:noFill/>
            <a:miter lim="800000"/>
            <a:headEnd/>
            <a:tailEnd/>
          </a:ln>
          <a:effectLst/>
        </p:spPr>
        <p:txBody>
          <a:bodyPr wrap="none" lIns="90487" tIns="44450" rIns="90487" bIns="44450" anchor="ctr">
            <a:spAutoFit/>
          </a:bodyPr>
          <a:lstStyle/>
          <a:p>
            <a:pPr algn="r">
              <a:defRPr/>
            </a:pPr>
            <a:fld id="{7BFC54CE-C585-4337-BE90-D80171F08502}" type="slidenum">
              <a:rPr lang="it-IT" sz="1400"/>
              <a:pPr algn="r">
                <a:defRPr/>
              </a:pPr>
              <a:t>‹N›</a:t>
            </a:fld>
            <a:endParaRPr lang="it-IT" sz="1400"/>
          </a:p>
        </p:txBody>
      </p:sp>
    </p:spTree>
    <p:extLst>
      <p:ext uri="{BB962C8B-B14F-4D97-AF65-F5344CB8AC3E}">
        <p14:creationId xmlns:p14="http://schemas.microsoft.com/office/powerpoint/2010/main" val="98840643"/>
      </p:ext>
    </p:extLst>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charset="0"/>
        <a:ea typeface="+mn-ea"/>
        <a:cs typeface="+mn-cs"/>
      </a:defRPr>
    </a:lvl1pPr>
    <a:lvl2pPr marL="476250" algn="l" defTabSz="950913" rtl="0" eaLnBrk="0" fontAlgn="base" hangingPunct="0">
      <a:spcBef>
        <a:spcPct val="30000"/>
      </a:spcBef>
      <a:spcAft>
        <a:spcPct val="0"/>
      </a:spcAft>
      <a:defRPr sz="1200" kern="1200">
        <a:solidFill>
          <a:schemeClr val="tx1"/>
        </a:solidFill>
        <a:latin typeface="Times New Roman" charset="0"/>
        <a:ea typeface="+mn-ea"/>
        <a:cs typeface="+mn-cs"/>
      </a:defRPr>
    </a:lvl2pPr>
    <a:lvl3pPr marL="950913" algn="l" defTabSz="950913" rtl="0" eaLnBrk="0" fontAlgn="base" hangingPunct="0">
      <a:spcBef>
        <a:spcPct val="30000"/>
      </a:spcBef>
      <a:spcAft>
        <a:spcPct val="0"/>
      </a:spcAft>
      <a:defRPr sz="1200" kern="1200">
        <a:solidFill>
          <a:schemeClr val="tx1"/>
        </a:solidFill>
        <a:latin typeface="Times New Roman" charset="0"/>
        <a:ea typeface="+mn-ea"/>
        <a:cs typeface="+mn-cs"/>
      </a:defRPr>
    </a:lvl3pPr>
    <a:lvl4pPr marL="1427163" algn="l" defTabSz="950913" rtl="0" eaLnBrk="0" fontAlgn="base" hangingPunct="0">
      <a:spcBef>
        <a:spcPct val="30000"/>
      </a:spcBef>
      <a:spcAft>
        <a:spcPct val="0"/>
      </a:spcAft>
      <a:defRPr sz="1200" kern="1200">
        <a:solidFill>
          <a:schemeClr val="tx1"/>
        </a:solidFill>
        <a:latin typeface="Times New Roman" charset="0"/>
        <a:ea typeface="+mn-ea"/>
        <a:cs typeface="+mn-cs"/>
      </a:defRPr>
    </a:lvl4pPr>
    <a:lvl5pPr marL="1901825" algn="l" defTabSz="950913"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it-IT"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51416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228600"/>
            <a:ext cx="567690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0"/>
            <a:ext cx="8478838" cy="6173788"/>
            <a:chOff x="0" y="0"/>
            <a:chExt cx="5341" cy="3889"/>
          </a:xfrm>
        </p:grpSpPr>
        <p:sp>
          <p:nvSpPr>
            <p:cNvPr id="2" name="Freeform 2"/>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7" name="Freeform 3"/>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8" name="Freeform 4"/>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9" name="Freeform 5"/>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grpSp>
      <p:sp>
        <p:nvSpPr>
          <p:cNvPr id="1031" name="Rectangle 7"/>
          <p:cNvSpPr>
            <a:spLocks noGrp="1" noChangeArrowheads="1"/>
          </p:cNvSpPr>
          <p:nvPr>
            <p:ph type="title"/>
          </p:nvPr>
        </p:nvSpPr>
        <p:spPr bwMode="auto">
          <a:xfrm>
            <a:off x="685800" y="228600"/>
            <a:ext cx="7772400" cy="12192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it-IT" smtClean="0"/>
              <a:t>Fare clic per modificare il titolo dello schema</a:t>
            </a:r>
          </a:p>
        </p:txBody>
      </p:sp>
      <p:sp>
        <p:nvSpPr>
          <p:cNvPr id="1032" name="Rectangle 8"/>
          <p:cNvSpPr>
            <a:spLocks noGrp="1" noChangeArrowheads="1"/>
          </p:cNvSpPr>
          <p:nvPr>
            <p:ph type="body" idx="1"/>
          </p:nvPr>
        </p:nvSpPr>
        <p:spPr bwMode="auto">
          <a:xfrm>
            <a:off x="685800" y="1828800"/>
            <a:ext cx="77724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990600"/>
            <a:ext cx="7772400" cy="1143000"/>
          </a:xfrm>
        </p:spPr>
        <p:txBody>
          <a:bodyPr/>
          <a:lstStyle/>
          <a:p>
            <a:pPr>
              <a:defRPr/>
            </a:pPr>
            <a:r>
              <a:rPr lang="it-IT" sz="4000" dirty="0" smtClean="0">
                <a:effectLst>
                  <a:outerShdw blurRad="38100" dist="38100" dir="2700000" algn="tl">
                    <a:srgbClr val="000000"/>
                  </a:outerShdw>
                </a:effectLst>
                <a:latin typeface="Times"/>
              </a:rPr>
              <a:t>Redditi di capitale e redditi diversi </a:t>
            </a:r>
          </a:p>
        </p:txBody>
      </p:sp>
      <p:sp>
        <p:nvSpPr>
          <p:cNvPr id="4099" name="Rectangle 3"/>
          <p:cNvSpPr>
            <a:spLocks noGrp="1" noChangeArrowheads="1"/>
          </p:cNvSpPr>
          <p:nvPr>
            <p:ph type="subTitle" idx="1"/>
          </p:nvPr>
        </p:nvSpPr>
        <p:spPr>
          <a:xfrm>
            <a:off x="1371600" y="3200400"/>
            <a:ext cx="6400800" cy="1752600"/>
          </a:xfrm>
        </p:spPr>
        <p:txBody>
          <a:bodyPr/>
          <a:lstStyle/>
          <a:p>
            <a:pPr marL="342900" indent="-342900">
              <a:defRPr/>
            </a:pPr>
            <a:r>
              <a:rPr lang="it-IT" dirty="0" smtClean="0">
                <a:effectLst>
                  <a:outerShdw blurRad="38100" dist="38100" dir="2700000" algn="tl">
                    <a:srgbClr val="000000"/>
                  </a:outerShdw>
                </a:effectLst>
                <a:latin typeface="Times"/>
              </a:rPr>
              <a:t>Università Carlo Cattaneo - </a:t>
            </a:r>
            <a:r>
              <a:rPr lang="it-IT" dirty="0" err="1" smtClean="0">
                <a:effectLst>
                  <a:outerShdw blurRad="38100" dist="38100" dir="2700000" algn="tl">
                    <a:srgbClr val="000000"/>
                  </a:outerShdw>
                </a:effectLst>
                <a:latin typeface="Times"/>
              </a:rPr>
              <a:t>Liuc</a:t>
            </a:r>
            <a:endParaRPr lang="it-IT" dirty="0" smtClean="0">
              <a:effectLst>
                <a:outerShdw blurRad="38100" dist="38100" dir="2700000" algn="tl">
                  <a:srgbClr val="000000"/>
                </a:outerShdw>
              </a:effectLst>
              <a:latin typeface="Times"/>
            </a:endParaRPr>
          </a:p>
          <a:p>
            <a:pPr marL="342900" indent="-342900">
              <a:defRPr/>
            </a:pPr>
            <a:r>
              <a:rPr lang="it-IT" dirty="0" smtClean="0">
                <a:effectLst>
                  <a:outerShdw blurRad="38100" dist="38100" dir="2700000" algn="tl">
                    <a:srgbClr val="000000"/>
                  </a:outerShdw>
                </a:effectLst>
                <a:latin typeface="Times"/>
              </a:rPr>
              <a:t> anno accademico </a:t>
            </a:r>
            <a:r>
              <a:rPr lang="it-IT" dirty="0" smtClean="0">
                <a:effectLst>
                  <a:outerShdw blurRad="38100" dist="38100" dir="2700000" algn="tl">
                    <a:srgbClr val="000000"/>
                  </a:outerShdw>
                </a:effectLst>
                <a:latin typeface="Times"/>
              </a:rPr>
              <a:t>2013/2014</a:t>
            </a:r>
            <a:endParaRPr lang="it-IT" dirty="0" smtClean="0">
              <a:effectLst>
                <a:outerShdw blurRad="38100" dist="38100" dir="2700000" algn="tl">
                  <a:srgbClr val="000000"/>
                </a:outerShdw>
              </a:effectLst>
              <a:latin typeface="Times"/>
            </a:endParaRPr>
          </a:p>
          <a:p>
            <a:pPr marL="342900" indent="-342900">
              <a:defRPr/>
            </a:pPr>
            <a:r>
              <a:rPr lang="it-IT" dirty="0" smtClean="0">
                <a:effectLst>
                  <a:outerShdw blurRad="38100" dist="38100" dir="2700000" algn="tl">
                    <a:srgbClr val="000000"/>
                  </a:outerShdw>
                </a:effectLst>
                <a:latin typeface="Times"/>
              </a:rPr>
              <a:t>corso di diritto tributario</a:t>
            </a:r>
          </a:p>
          <a:p>
            <a:pPr marL="342900" indent="-342900">
              <a:defRPr/>
            </a:pPr>
            <a:r>
              <a:rPr lang="it-IT" dirty="0" smtClean="0">
                <a:effectLst>
                  <a:outerShdw blurRad="38100" dist="38100" dir="2700000" algn="tl">
                    <a:srgbClr val="000000"/>
                  </a:outerShdw>
                </a:effectLst>
                <a:latin typeface="Times"/>
              </a:rPr>
              <a:t>lezione 5</a:t>
            </a:r>
          </a:p>
        </p:txBody>
      </p:sp>
      <p:sp>
        <p:nvSpPr>
          <p:cNvPr id="2052"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1</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485888"/>
          </a:xfrm>
        </p:spPr>
        <p:txBody>
          <a:bodyPr/>
          <a:lstStyle/>
          <a:p>
            <a:r>
              <a:rPr lang="it-IT" dirty="0" smtClean="0">
                <a:solidFill>
                  <a:srgbClr val="FFFF00"/>
                </a:solidFill>
                <a:effectLst>
                  <a:outerShdw blurRad="38100" dist="38100" dir="2700000" algn="tl">
                    <a:srgbClr val="000000"/>
                  </a:outerShdw>
                </a:effectLst>
                <a:latin typeface="Times"/>
              </a:rPr>
              <a:t>redditi di capitale: titoli obbligazionari</a:t>
            </a:r>
            <a:endParaRPr lang="it-IT" dirty="0">
              <a:solidFill>
                <a:srgbClr val="FFFF00"/>
              </a:solidFill>
            </a:endParaRPr>
          </a:p>
        </p:txBody>
      </p:sp>
      <p:sp>
        <p:nvSpPr>
          <p:cNvPr id="3" name="Segnaposto contenuto 2"/>
          <p:cNvSpPr>
            <a:spLocks noGrp="1"/>
          </p:cNvSpPr>
          <p:nvPr>
            <p:ph idx="1"/>
          </p:nvPr>
        </p:nvSpPr>
        <p:spPr>
          <a:xfrm>
            <a:off x="685800" y="1643050"/>
            <a:ext cx="7772400" cy="4500594"/>
          </a:xfrm>
        </p:spPr>
        <p:txBody>
          <a:bodyPr/>
          <a:lstStyle/>
          <a:p>
            <a:pPr algn="ctr">
              <a:buNone/>
            </a:pPr>
            <a:endParaRPr lang="it-IT" sz="1000" dirty="0" smtClean="0">
              <a:solidFill>
                <a:schemeClr val="bg2"/>
              </a:solidFill>
            </a:endParaRPr>
          </a:p>
          <a:p>
            <a:pPr algn="just">
              <a:buClr>
                <a:srgbClr val="FFFF00"/>
              </a:buClr>
              <a:buFont typeface="Arial" pitchFamily="34" charset="0"/>
              <a:buChar char="•"/>
            </a:pPr>
            <a:r>
              <a:rPr lang="it-IT" sz="2800" dirty="0" smtClean="0">
                <a:solidFill>
                  <a:schemeClr val="bg2"/>
                </a:solidFill>
                <a:effectLst/>
                <a:latin typeface="Times" pitchFamily="18" charset="0"/>
                <a:cs typeface="Times" pitchFamily="18" charset="0"/>
              </a:rPr>
              <a:t>Rendimenti di Titoli di Stato italiani o titoli emessi da enti pubblici (</a:t>
            </a:r>
            <a:r>
              <a:rPr lang="it-IT" sz="2800" dirty="0" err="1" smtClean="0">
                <a:solidFill>
                  <a:schemeClr val="bg2"/>
                </a:solidFill>
                <a:effectLst/>
                <a:latin typeface="Times" pitchFamily="18" charset="0"/>
                <a:cs typeface="Times" pitchFamily="18" charset="0"/>
              </a:rPr>
              <a:t>es</a:t>
            </a:r>
            <a:r>
              <a:rPr lang="it-IT" sz="2800" dirty="0" smtClean="0">
                <a:solidFill>
                  <a:schemeClr val="bg2"/>
                </a:solidFill>
                <a:effectLst/>
                <a:latin typeface="Times" pitchFamily="18" charset="0"/>
                <a:cs typeface="Times" pitchFamily="18" charset="0"/>
              </a:rPr>
              <a:t>: BTP, BOT, BOC, etc.) esteri di Paesi White </a:t>
            </a:r>
            <a:r>
              <a:rPr lang="it-IT" sz="2800" dirty="0" err="1" smtClean="0">
                <a:solidFill>
                  <a:schemeClr val="bg2"/>
                </a:solidFill>
                <a:effectLst/>
                <a:latin typeface="Times" pitchFamily="18" charset="0"/>
                <a:cs typeface="Times" pitchFamily="18" charset="0"/>
              </a:rPr>
              <a:t>List</a:t>
            </a:r>
            <a:r>
              <a:rPr lang="it-IT" sz="2800" dirty="0" smtClean="0">
                <a:solidFill>
                  <a:schemeClr val="bg2"/>
                </a:solidFill>
                <a:effectLst/>
                <a:latin typeface="Times" pitchFamily="18" charset="0"/>
                <a:cs typeface="Times" pitchFamily="18" charset="0"/>
              </a:rPr>
              <a:t> (es. </a:t>
            </a:r>
            <a:r>
              <a:rPr lang="it-IT" sz="2800" dirty="0" err="1" smtClean="0">
                <a:solidFill>
                  <a:schemeClr val="bg2"/>
                </a:solidFill>
                <a:effectLst/>
                <a:latin typeface="Times" pitchFamily="18" charset="0"/>
                <a:cs typeface="Times" pitchFamily="18" charset="0"/>
              </a:rPr>
              <a:t>Bund</a:t>
            </a:r>
            <a:r>
              <a:rPr lang="it-IT" sz="2800" dirty="0" smtClean="0">
                <a:solidFill>
                  <a:schemeClr val="bg2"/>
                </a:solidFill>
                <a:effectLst/>
                <a:latin typeface="Times" pitchFamily="18" charset="0"/>
                <a:cs typeface="Times" pitchFamily="18" charset="0"/>
              </a:rPr>
              <a:t> tedeschi), titoli equiparati (</a:t>
            </a:r>
            <a:r>
              <a:rPr lang="it-IT" sz="2800" dirty="0" err="1" smtClean="0">
                <a:solidFill>
                  <a:schemeClr val="bg2"/>
                </a:solidFill>
                <a:effectLst/>
                <a:latin typeface="Times" pitchFamily="18" charset="0"/>
                <a:cs typeface="Times" pitchFamily="18" charset="0"/>
              </a:rPr>
              <a:t>es</a:t>
            </a:r>
            <a:r>
              <a:rPr lang="it-IT" sz="2800" dirty="0" smtClean="0">
                <a:solidFill>
                  <a:schemeClr val="bg2"/>
                </a:solidFill>
                <a:effectLst/>
                <a:latin typeface="Times" pitchFamily="18" charset="0"/>
                <a:cs typeface="Times" pitchFamily="18" charset="0"/>
              </a:rPr>
              <a:t>: Buoni postali) e titoli di organizzazioni internazionali (es. Bei, </a:t>
            </a:r>
            <a:r>
              <a:rPr lang="it-IT" sz="2800" dirty="0" err="1" smtClean="0">
                <a:solidFill>
                  <a:schemeClr val="bg2"/>
                </a:solidFill>
                <a:effectLst/>
                <a:latin typeface="Times" pitchFamily="18" charset="0"/>
                <a:cs typeface="Times" pitchFamily="18" charset="0"/>
              </a:rPr>
              <a:t>Birs</a:t>
            </a:r>
            <a:r>
              <a:rPr lang="it-IT" sz="2800" dirty="0" smtClean="0">
                <a:solidFill>
                  <a:schemeClr val="bg2"/>
                </a:solidFill>
                <a:effectLst/>
                <a:latin typeface="Times" pitchFamily="18" charset="0"/>
                <a:cs typeface="Times" pitchFamily="18" charset="0"/>
              </a:rPr>
              <a:t>, etc.): ritenuta del 12,5%.</a:t>
            </a:r>
          </a:p>
          <a:p>
            <a:pPr algn="just">
              <a:buClr>
                <a:srgbClr val="FFFF00"/>
              </a:buClr>
              <a:buFont typeface="Arial" pitchFamily="34" charset="0"/>
              <a:buChar char="•"/>
            </a:pPr>
            <a:r>
              <a:rPr lang="it-IT" sz="2800" dirty="0" smtClean="0">
                <a:solidFill>
                  <a:schemeClr val="bg2"/>
                </a:solidFill>
                <a:effectLst/>
                <a:latin typeface="Times" pitchFamily="18" charset="0"/>
                <a:cs typeface="Times" pitchFamily="18" charset="0"/>
              </a:rPr>
              <a:t>Altre obbligazioni, comprese quelle emesse dai c.d. “grandi emittenti” (banche, società quotate, etc.), indipendentemente dalla durata: ritenuta del 20%</a:t>
            </a:r>
          </a:p>
          <a:p>
            <a:endParaRPr lang="it-IT" sz="2800" dirty="0" smtClean="0">
              <a:effectLst/>
              <a:latin typeface="Times" pitchFamily="18" charset="0"/>
              <a:cs typeface="Times" pitchFamily="18" charset="0"/>
            </a:endParaRPr>
          </a:p>
          <a:p>
            <a:endParaRPr lang="it-IT" sz="2800" dirty="0">
              <a:effectLst/>
              <a:latin typeface="Times" pitchFamily="18" charset="0"/>
              <a:cs typeface="Times" pitchFamily="18" charset="0"/>
            </a:endParaRPr>
          </a:p>
        </p:txBody>
      </p:sp>
      <p:sp>
        <p:nvSpPr>
          <p:cNvPr id="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solidFill>
                  <a:schemeClr val="bg2"/>
                </a:solidFill>
              </a:rPr>
              <a:t>10</a:t>
            </a:r>
            <a:endParaRPr lang="it-IT" dirty="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16387" name="Rectangle 3"/>
          <p:cNvSpPr>
            <a:spLocks noGrp="1" noChangeArrowheads="1"/>
          </p:cNvSpPr>
          <p:nvPr>
            <p:ph type="body" idx="1"/>
          </p:nvPr>
        </p:nvSpPr>
        <p:spPr>
          <a:xfrm>
            <a:off x="685800" y="1600200"/>
            <a:ext cx="7772400" cy="4114800"/>
          </a:xfrm>
        </p:spPr>
        <p:txBody>
          <a:bodyPr/>
          <a:lstStyle/>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utili da partecipazioni in società o enti soggetti ad </a:t>
            </a:r>
            <a:r>
              <a:rPr lang="it-IT" sz="2800" dirty="0" err="1" smtClean="0">
                <a:effectLst>
                  <a:outerShdw blurRad="38100" dist="38100" dir="2700000" algn="tl">
                    <a:srgbClr val="000000"/>
                  </a:outerShdw>
                </a:effectLst>
                <a:latin typeface="Times"/>
              </a:rPr>
              <a:t>ires</a:t>
            </a:r>
            <a:r>
              <a:rPr lang="it-IT" sz="2800" dirty="0" smtClean="0">
                <a:effectLst>
                  <a:outerShdw blurRad="38100" dist="38100" dir="2700000" algn="tl">
                    <a:srgbClr val="000000"/>
                  </a:outerShdw>
                </a:effectLst>
                <a:latin typeface="Times"/>
              </a:rPr>
              <a:t> (art.44, c.1, </a:t>
            </a:r>
            <a:r>
              <a:rPr lang="it-IT" sz="2800" dirty="0" err="1" smtClean="0">
                <a:effectLst>
                  <a:outerShdw blurRad="38100" dist="38100" dir="2700000" algn="tl">
                    <a:srgbClr val="000000"/>
                  </a:outerShdw>
                </a:effectLst>
                <a:latin typeface="Times"/>
              </a:rPr>
              <a:t>lett.e</a:t>
            </a:r>
            <a:r>
              <a:rPr lang="it-IT" sz="2800" dirty="0" smtClean="0">
                <a:effectLst>
                  <a:outerShdw blurRad="38100" dist="38100" dir="2700000" algn="tl">
                    <a:srgbClr val="000000"/>
                  </a:outerShdw>
                </a:effectLst>
                <a:latin typeface="Times"/>
              </a:rPr>
              <a:t>) e da titoli assimilati, come gli strumenti finanziari e le partecipazioni in società estere la cui remunerazione sia costituita totalmente dalla partecipazione agli utili (art.44, c.2, </a:t>
            </a:r>
            <a:r>
              <a:rPr lang="it-IT" sz="2800" dirty="0" err="1" smtClean="0">
                <a:effectLst>
                  <a:outerShdw blurRad="38100" dist="38100" dir="2700000" algn="tl">
                    <a:srgbClr val="000000"/>
                  </a:outerShdw>
                </a:effectLst>
                <a:latin typeface="Times"/>
              </a:rPr>
              <a:t>lett.a</a:t>
            </a:r>
            <a:r>
              <a:rPr lang="it-IT" sz="2800" dirty="0" smtClean="0">
                <a:effectLst>
                  <a:outerShdw blurRad="38100" dist="38100" dir="2700000" algn="tl">
                    <a:srgbClr val="000000"/>
                  </a:outerShdw>
                </a:effectLst>
                <a:latin typeface="Times"/>
              </a:rPr>
              <a:t>) </a:t>
            </a:r>
          </a:p>
          <a:p>
            <a:pPr>
              <a:lnSpc>
                <a:spcPct val="80000"/>
              </a:lnSpc>
              <a:buSzPct val="30000"/>
              <a:buFontTx/>
              <a:buChar char="•"/>
              <a:defRPr/>
            </a:pPr>
            <a:r>
              <a:rPr lang="it-IT" sz="2800" dirty="0" smtClean="0">
                <a:effectLst>
                  <a:outerShdw blurRad="38100" dist="38100" dir="2700000" algn="tl">
                    <a:srgbClr val="000000"/>
                  </a:outerShdw>
                </a:effectLst>
                <a:latin typeface="Times"/>
              </a:rPr>
              <a:t>se la partecipazione è “qualificata”: concorrono a formare il reddito limitatamente al 49,72 %;</a:t>
            </a:r>
          </a:p>
          <a:p>
            <a:pPr>
              <a:lnSpc>
                <a:spcPct val="80000"/>
              </a:lnSpc>
              <a:buSzPct val="30000"/>
              <a:buFontTx/>
              <a:buChar char="•"/>
              <a:defRPr/>
            </a:pPr>
            <a:r>
              <a:rPr lang="it-IT" sz="2800" dirty="0" smtClean="0">
                <a:effectLst>
                  <a:outerShdw blurRad="38100" dist="38100" dir="2700000" algn="tl">
                    <a:srgbClr val="000000"/>
                  </a:outerShdw>
                </a:effectLst>
                <a:latin typeface="Times"/>
              </a:rPr>
              <a:t>se la partecipazione non è “qualificata” sono assoggettati ad una ritenuta a titolo di imposta del 20%.</a:t>
            </a:r>
          </a:p>
        </p:txBody>
      </p:sp>
      <p:sp>
        <p:nvSpPr>
          <p:cNvPr id="13316" name="Rectangle 4"/>
          <p:cNvSpPr>
            <a:spLocks noChangeArrowheads="1"/>
          </p:cNvSpPr>
          <p:nvPr/>
        </p:nvSpPr>
        <p:spPr bwMode="auto">
          <a:xfrm>
            <a:off x="8520113" y="6234113"/>
            <a:ext cx="479105" cy="459100"/>
          </a:xfrm>
          <a:prstGeom prst="rect">
            <a:avLst/>
          </a:prstGeom>
          <a:noFill/>
          <a:ln w="12700">
            <a:noFill/>
            <a:miter lim="800000"/>
            <a:headEnd/>
            <a:tailEnd/>
          </a:ln>
        </p:spPr>
        <p:txBody>
          <a:bodyPr wrap="none" lIns="90487" tIns="44450" rIns="90487" bIns="44450">
            <a:spAutoFit/>
          </a:bodyPr>
          <a:lstStyle/>
          <a:p>
            <a:r>
              <a:rPr lang="it-IT" dirty="0" smtClean="0"/>
              <a:t>11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17411"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sz="2800" smtClean="0">
                <a:effectLst>
                  <a:outerShdw blurRad="38100" dist="38100" dir="2700000" algn="tl">
                    <a:srgbClr val="000000"/>
                  </a:outerShdw>
                </a:effectLst>
                <a:latin typeface="Times"/>
              </a:rPr>
              <a:t>sono “qualificate” (art.67, c.1, lett.c),</a:t>
            </a:r>
          </a:p>
          <a:p>
            <a:pPr>
              <a:buSzPct val="30000"/>
              <a:buFontTx/>
              <a:buChar char="•"/>
              <a:defRPr/>
            </a:pPr>
            <a:r>
              <a:rPr lang="it-IT" sz="2800" smtClean="0">
                <a:effectLst>
                  <a:outerShdw blurRad="38100" dist="38100" dir="2700000" algn="tl">
                    <a:srgbClr val="000000"/>
                  </a:outerShdw>
                </a:effectLst>
                <a:latin typeface="Times"/>
              </a:rPr>
              <a:t>se la società è quotata: le partecipazioni che rappresentano una percentuale dei diritti di voto superiore al 2% o una partecipazione al capitale o patrimonio superiore al 5%;</a:t>
            </a:r>
          </a:p>
          <a:p>
            <a:pPr>
              <a:buSzPct val="30000"/>
              <a:buFontTx/>
              <a:buChar char="•"/>
              <a:defRPr/>
            </a:pPr>
            <a:r>
              <a:rPr lang="it-IT" sz="2800" smtClean="0">
                <a:effectLst>
                  <a:outerShdw blurRad="38100" dist="38100" dir="2700000" algn="tl">
                    <a:srgbClr val="000000"/>
                  </a:outerShdw>
                </a:effectLst>
                <a:latin typeface="Times"/>
              </a:rPr>
              <a:t>se la società non è quotata: le partecipazioni che rappresentano una percentuale dei diritti di voto superiore al 20% o una partecipazione al capitale o patrimonio superiore al 25%</a:t>
            </a:r>
          </a:p>
        </p:txBody>
      </p:sp>
      <p:sp>
        <p:nvSpPr>
          <p:cNvPr id="1434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44035" name="Rectangle 3"/>
          <p:cNvSpPr>
            <a:spLocks noGrp="1" noChangeArrowheads="1"/>
          </p:cNvSpPr>
          <p:nvPr>
            <p:ph type="body" idx="1"/>
          </p:nvPr>
        </p:nvSpPr>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non costituiscono utili, sino a concorrenza del costo della partecipazione, le somme conseguite:</a:t>
            </a:r>
          </a:p>
          <a:p>
            <a:pPr>
              <a:buSzPct val="30000"/>
              <a:buFontTx/>
              <a:buChar char="•"/>
              <a:defRPr/>
            </a:pPr>
            <a:r>
              <a:rPr lang="it-IT" sz="2800" dirty="0" smtClean="0">
                <a:effectLst>
                  <a:outerShdw blurRad="38100" dist="38100" dir="2700000" algn="tl">
                    <a:srgbClr val="000000"/>
                  </a:outerShdw>
                </a:effectLst>
                <a:latin typeface="Times"/>
              </a:rPr>
              <a:t>a titolo di ripartizione delle riserve formate da apporti dei soci (il costo della partecipazione si riduce) (art.47, c.5);</a:t>
            </a:r>
          </a:p>
          <a:p>
            <a:pPr>
              <a:buSzPct val="30000"/>
              <a:buFontTx/>
              <a:buChar char="•"/>
              <a:defRPr/>
            </a:pPr>
            <a:r>
              <a:rPr lang="it-IT" sz="2800" dirty="0" smtClean="0">
                <a:effectLst>
                  <a:outerShdw blurRad="38100" dist="38100" dir="2700000" algn="tl">
                    <a:srgbClr val="000000"/>
                  </a:outerShdw>
                </a:effectLst>
                <a:latin typeface="Times"/>
              </a:rPr>
              <a:t>in caso di recesso, riduzione del capitale , liquidazione della società (la partecipazione è annullata) (art.47, c.7)</a:t>
            </a:r>
          </a:p>
          <a:p>
            <a:pPr>
              <a:defRPr/>
            </a:pPr>
            <a:endParaRPr lang="it-IT" sz="2800" dirty="0" smtClean="0">
              <a:effectLst>
                <a:outerShdw blurRad="38100" dist="38100" dir="2700000" algn="tl">
                  <a:srgbClr val="000000"/>
                </a:outerShdw>
              </a:effectLst>
              <a:latin typeface="Times"/>
            </a:endParaRPr>
          </a:p>
        </p:txBody>
      </p:sp>
      <p:sp>
        <p:nvSpPr>
          <p:cNvPr id="1536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45059" name="Rectangle 3"/>
          <p:cNvSpPr>
            <a:spLocks noGrp="1" noChangeArrowheads="1"/>
          </p:cNvSpPr>
          <p:nvPr>
            <p:ph type="body" idx="1"/>
          </p:nvPr>
        </p:nvSpPr>
        <p:spPr>
          <a:xfrm>
            <a:off x="685800" y="20574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non costituiscono utili altresì:</a:t>
            </a:r>
          </a:p>
          <a:p>
            <a:pPr>
              <a:buSzPct val="30000"/>
              <a:buFontTx/>
              <a:buChar char="•"/>
              <a:defRPr/>
            </a:pPr>
            <a:r>
              <a:rPr lang="it-IT" dirty="0" smtClean="0">
                <a:effectLst>
                  <a:outerShdw blurRad="38100" dist="38100" dir="2700000" algn="tl">
                    <a:srgbClr val="000000"/>
                  </a:outerShdw>
                </a:effectLst>
                <a:latin typeface="Times"/>
              </a:rPr>
              <a:t>le azioni ricevute in caso di aumento gratuito del capitale (se però l’aumento del capitale avviene mediante imputazione di riserve di utili, un’eventuale successiva riduzione del capitale per esuberanza si considera in parte qua distribuzione di utili) (art.47, c.6)</a:t>
            </a:r>
          </a:p>
        </p:txBody>
      </p:sp>
      <p:sp>
        <p:nvSpPr>
          <p:cNvPr id="1638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700202"/>
          </a:xfrm>
        </p:spPr>
        <p:txBody>
          <a:bodyPr/>
          <a:lstStyle/>
          <a:p>
            <a:r>
              <a:rPr lang="it-IT" dirty="0" smtClean="0">
                <a:solidFill>
                  <a:srgbClr val="FFFF00"/>
                </a:solidFill>
                <a:effectLst>
                  <a:outerShdw blurRad="38100" dist="38100" dir="2700000" algn="tl">
                    <a:srgbClr val="000000"/>
                  </a:outerShdw>
                </a:effectLst>
                <a:latin typeface="Times"/>
              </a:rPr>
              <a:t>redditi di capitale: partecipazioni in fondi comuni di investimento</a:t>
            </a:r>
            <a:endParaRPr lang="it-IT" dirty="0">
              <a:solidFill>
                <a:srgbClr val="FFFF00"/>
              </a:solidFill>
            </a:endParaRPr>
          </a:p>
        </p:txBody>
      </p:sp>
      <p:sp>
        <p:nvSpPr>
          <p:cNvPr id="3" name="Segnaposto contenuto 2"/>
          <p:cNvSpPr>
            <a:spLocks noGrp="1"/>
          </p:cNvSpPr>
          <p:nvPr>
            <p:ph idx="1"/>
          </p:nvPr>
        </p:nvSpPr>
        <p:spPr>
          <a:xfrm>
            <a:off x="685800" y="2285992"/>
            <a:ext cx="7772400" cy="3657608"/>
          </a:xfrm>
        </p:spPr>
        <p:txBody>
          <a:bodyPr/>
          <a:lstStyle/>
          <a:p>
            <a:pPr algn="just">
              <a:buClr>
                <a:srgbClr val="FFC000"/>
              </a:buClr>
              <a:buFont typeface="Arial" pitchFamily="34" charset="0"/>
              <a:buChar char="•"/>
            </a:pPr>
            <a:r>
              <a:rPr lang="it-IT" sz="2800" dirty="0">
                <a:solidFill>
                  <a:srgbClr val="FFFFFF"/>
                </a:solidFill>
                <a:effectLst/>
                <a:latin typeface="Times" pitchFamily="18" charset="0"/>
                <a:cs typeface="Times" pitchFamily="18" charset="0"/>
              </a:rPr>
              <a:t>I fondi comuni di investimento, ove costituiti da una pluralità di partecipanti, non sono soggetti passivi IRES (art. 73, c. 5 </a:t>
            </a:r>
            <a:r>
              <a:rPr lang="it-IT" sz="2800" i="1" dirty="0" err="1" smtClean="0">
                <a:solidFill>
                  <a:srgbClr val="FFFFFF"/>
                </a:solidFill>
                <a:effectLst/>
                <a:latin typeface="Times" pitchFamily="18" charset="0"/>
                <a:cs typeface="Times" pitchFamily="18" charset="0"/>
              </a:rPr>
              <a:t>quinquies</a:t>
            </a:r>
            <a:r>
              <a:rPr lang="it-IT" sz="2800" dirty="0" smtClean="0">
                <a:solidFill>
                  <a:srgbClr val="FFFFFF"/>
                </a:solidFill>
                <a:effectLst/>
                <a:latin typeface="Times" pitchFamily="18" charset="0"/>
                <a:cs typeface="Times" pitchFamily="18" charset="0"/>
              </a:rPr>
              <a:t>).</a:t>
            </a:r>
          </a:p>
          <a:p>
            <a:pPr algn="just">
              <a:buClr>
                <a:srgbClr val="FFC000"/>
              </a:buClr>
              <a:buFont typeface="Arial" pitchFamily="34" charset="0"/>
              <a:buChar char="•"/>
            </a:pPr>
            <a:r>
              <a:rPr lang="it-IT" sz="2800" dirty="0" smtClean="0">
                <a:solidFill>
                  <a:schemeClr val="bg2"/>
                </a:solidFill>
                <a:effectLst/>
                <a:latin typeface="Times" pitchFamily="18" charset="0"/>
                <a:cs typeface="Times" pitchFamily="18" charset="0"/>
              </a:rPr>
              <a:t>I proventi da partecipazione in fondi comuni di investimento mobiliari italiani, di diritto estero armonizzati e c.d. “lussemburghesi storici” sono tassati in capo al partecipante, al momento dell’effettiva percezione, con un’imposta sostitutiva </a:t>
            </a:r>
            <a:r>
              <a:rPr lang="it-IT" dirty="0" smtClean="0">
                <a:solidFill>
                  <a:schemeClr val="bg2"/>
                </a:solidFill>
                <a:effectLst/>
                <a:latin typeface="Times" pitchFamily="18" charset="0"/>
                <a:cs typeface="Times" pitchFamily="18" charset="0"/>
              </a:rPr>
              <a:t>del 20% .</a:t>
            </a:r>
            <a:endParaRPr lang="it-IT" sz="2400" dirty="0" smtClean="0">
              <a:solidFill>
                <a:schemeClr val="bg2"/>
              </a:solidFill>
              <a:effectLst/>
              <a:latin typeface="Times" pitchFamily="18" charset="0"/>
              <a:cs typeface="Times" pitchFamily="18" charset="0"/>
            </a:endParaRPr>
          </a:p>
        </p:txBody>
      </p:sp>
      <p:sp>
        <p:nvSpPr>
          <p:cNvPr id="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solidFill>
                  <a:schemeClr val="bg2"/>
                </a:solidFill>
              </a:rPr>
              <a:t>15</a:t>
            </a:r>
            <a:endParaRPr lang="it-IT" dirty="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fonte </a:t>
            </a:r>
          </a:p>
        </p:txBody>
      </p:sp>
      <p:sp>
        <p:nvSpPr>
          <p:cNvPr id="19459" name="Rectangle 3"/>
          <p:cNvSpPr>
            <a:spLocks noGrp="1" noChangeArrowheads="1"/>
          </p:cNvSpPr>
          <p:nvPr>
            <p:ph type="body" idx="1"/>
          </p:nvPr>
        </p:nvSpPr>
        <p:spPr>
          <a:xfrm>
            <a:off x="685800" y="1676400"/>
            <a:ext cx="7772400" cy="4114800"/>
          </a:xfrm>
        </p:spPr>
        <p:txBody>
          <a:bodyPr/>
          <a:lstStyle/>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si caratterizzano per la eterogeneità delle  fonti, e sono raggruppabili nelle seguenti categorie (art.67):</a:t>
            </a:r>
          </a:p>
          <a:p>
            <a:pPr>
              <a:lnSpc>
                <a:spcPct val="90000"/>
              </a:lnSpc>
              <a:buSzPct val="30000"/>
              <a:buFontTx/>
              <a:buChar char="•"/>
              <a:defRPr/>
            </a:pPr>
            <a:r>
              <a:rPr lang="it-IT" sz="2800" dirty="0" smtClean="0">
                <a:effectLst>
                  <a:outerShdw blurRad="38100" dist="38100" dir="2700000" algn="tl">
                    <a:srgbClr val="000000"/>
                  </a:outerShdw>
                </a:effectLst>
                <a:latin typeface="Times"/>
              </a:rPr>
              <a:t>plusvalenze immobiliari;</a:t>
            </a:r>
          </a:p>
          <a:p>
            <a:pPr>
              <a:lnSpc>
                <a:spcPct val="90000"/>
              </a:lnSpc>
              <a:buSzPct val="30000"/>
              <a:buFontTx/>
              <a:buChar char="•"/>
              <a:defRPr/>
            </a:pPr>
            <a:r>
              <a:rPr lang="it-IT" sz="2800" dirty="0" smtClean="0">
                <a:effectLst>
                  <a:outerShdw blurRad="38100" dist="38100" dir="2700000" algn="tl">
                    <a:srgbClr val="000000"/>
                  </a:outerShdw>
                </a:effectLst>
                <a:latin typeface="Times"/>
              </a:rPr>
              <a:t>guadagni di capitale (capital </a:t>
            </a:r>
            <a:r>
              <a:rPr lang="it-IT" sz="2800" dirty="0" err="1" smtClean="0">
                <a:effectLst>
                  <a:outerShdw blurRad="38100" dist="38100" dir="2700000" algn="tl">
                    <a:srgbClr val="000000"/>
                  </a:outerShdw>
                </a:effectLst>
                <a:latin typeface="Times"/>
              </a:rPr>
              <a:t>gains</a:t>
            </a:r>
            <a:r>
              <a:rPr lang="it-IT" sz="2800" dirty="0" smtClean="0">
                <a:effectLst>
                  <a:outerShdw blurRad="38100" dist="38100" dir="2700000" algn="tl">
                    <a:srgbClr val="000000"/>
                  </a:outerShdw>
                </a:effectLst>
                <a:latin typeface="Times"/>
              </a:rPr>
              <a:t>);</a:t>
            </a:r>
          </a:p>
          <a:p>
            <a:pPr>
              <a:lnSpc>
                <a:spcPct val="90000"/>
              </a:lnSpc>
              <a:buSzPct val="30000"/>
              <a:buFontTx/>
              <a:buChar char="•"/>
              <a:defRPr/>
            </a:pPr>
            <a:r>
              <a:rPr lang="it-IT" sz="2800" dirty="0" smtClean="0">
                <a:effectLst>
                  <a:outerShdw blurRad="38100" dist="38100" dir="2700000" algn="tl">
                    <a:srgbClr val="000000"/>
                  </a:outerShdw>
                </a:effectLst>
                <a:latin typeface="Times"/>
              </a:rPr>
              <a:t>proventi residuali</a:t>
            </a:r>
          </a:p>
          <a:p>
            <a:pPr>
              <a:lnSpc>
                <a:spcPct val="90000"/>
              </a:lnSpc>
              <a:buFontTx/>
              <a:buChar char="•"/>
              <a:defRPr/>
            </a:pPr>
            <a:r>
              <a:rPr lang="it-IT" sz="2800" dirty="0" smtClean="0">
                <a:effectLst>
                  <a:outerShdw blurRad="38100" dist="38100" dir="2700000" algn="tl">
                    <a:srgbClr val="000000"/>
                  </a:outerShdw>
                </a:effectLst>
                <a:latin typeface="Times"/>
              </a:rPr>
              <a:t>per i non residenti: si considerano prodotti nel territorio dello Stato se derivano da attività svolte nel territorio stesso o da beni che si trovano sul territorio, nonché le plusvalenze da cessioni di partecipazioni in società residenti con alcune esclusioni (art.23, c.1, </a:t>
            </a:r>
            <a:r>
              <a:rPr lang="it-IT" sz="2800" dirty="0" err="1" smtClean="0">
                <a:effectLst>
                  <a:outerShdw blurRad="38100" dist="38100" dir="2700000" algn="tl">
                    <a:srgbClr val="000000"/>
                  </a:outerShdw>
                </a:effectLst>
                <a:latin typeface="Times"/>
              </a:rPr>
              <a:t>lett.f</a:t>
            </a:r>
            <a:r>
              <a:rPr lang="it-IT" sz="2800" dirty="0" smtClean="0">
                <a:effectLst>
                  <a:outerShdw blurRad="38100" dist="38100" dir="2700000" algn="tl">
                    <a:srgbClr val="000000"/>
                  </a:outerShdw>
                </a:effectLst>
                <a:latin typeface="Times"/>
              </a:rPr>
              <a:t>)</a:t>
            </a:r>
          </a:p>
        </p:txBody>
      </p:sp>
      <p:sp>
        <p:nvSpPr>
          <p:cNvPr id="1843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16</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determinazione </a:t>
            </a:r>
          </a:p>
        </p:txBody>
      </p:sp>
      <p:sp>
        <p:nvSpPr>
          <p:cNvPr id="20483"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in generale:</a:t>
            </a:r>
          </a:p>
          <a:p>
            <a:pPr>
              <a:buSzPct val="30000"/>
              <a:buFontTx/>
              <a:buChar char="•"/>
              <a:defRPr/>
            </a:pPr>
            <a:r>
              <a:rPr lang="it-IT" dirty="0" smtClean="0">
                <a:effectLst>
                  <a:outerShdw blurRad="38100" dist="38100" dir="2700000" algn="tl">
                    <a:srgbClr val="000000"/>
                  </a:outerShdw>
                </a:effectLst>
                <a:latin typeface="Times"/>
              </a:rPr>
              <a:t>tassazione “al netto” delle spese di produzione;</a:t>
            </a:r>
          </a:p>
          <a:p>
            <a:pPr>
              <a:buSzPct val="30000"/>
              <a:buFontTx/>
              <a:buChar char="•"/>
              <a:defRPr/>
            </a:pPr>
            <a:r>
              <a:rPr lang="it-IT" dirty="0" smtClean="0">
                <a:effectLst>
                  <a:outerShdw blurRad="38100" dist="38100" dir="2700000" algn="tl">
                    <a:srgbClr val="000000"/>
                  </a:outerShdw>
                </a:effectLst>
                <a:latin typeface="Times"/>
              </a:rPr>
              <a:t>criterio di cassa</a:t>
            </a:r>
          </a:p>
        </p:txBody>
      </p:sp>
      <p:sp>
        <p:nvSpPr>
          <p:cNvPr id="1946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17</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1507" name="Rectangle 3"/>
          <p:cNvSpPr>
            <a:spLocks noGrp="1" noChangeArrowheads="1"/>
          </p:cNvSpPr>
          <p:nvPr>
            <p:ph type="body" idx="1"/>
          </p:nvPr>
        </p:nvSpPr>
        <p:spPr>
          <a:xfrm>
            <a:off x="685800" y="16764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plusvalenze realizzate mediante la lottizzazione di terreni, o la esecuzione di opere intese a renderli edificabili, e la successiva vendita dei terreni e degli edifici</a:t>
            </a:r>
          </a:p>
          <a:p>
            <a:pPr>
              <a:buSzPct val="50000"/>
              <a:buFont typeface="Monotype Sorts" charset="2"/>
              <a:buChar char=""/>
              <a:defRPr/>
            </a:pPr>
            <a:r>
              <a:rPr lang="it-IT" dirty="0" smtClean="0">
                <a:effectLst>
                  <a:outerShdw blurRad="38100" dist="38100" dir="2700000" algn="tl">
                    <a:srgbClr val="000000"/>
                  </a:outerShdw>
                </a:effectLst>
                <a:latin typeface="Times"/>
              </a:rPr>
              <a:t>plusvalenze realizzate su immobili non acquisiti per successione e non destinati ad abitazione principale del contribuente, purché la vendita avvenga entro cinque anni dall’acquisto</a:t>
            </a:r>
          </a:p>
        </p:txBody>
      </p:sp>
      <p:sp>
        <p:nvSpPr>
          <p:cNvPr id="2048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18</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2531"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plusvalenze da cessione di terreni edificabili</a:t>
            </a:r>
          </a:p>
          <a:p>
            <a:pPr>
              <a:buSzPct val="50000"/>
              <a:buFont typeface="Monotype Sorts" charset="2"/>
              <a:buChar char=""/>
              <a:defRPr/>
            </a:pPr>
            <a:r>
              <a:rPr lang="it-IT" smtClean="0">
                <a:effectLst>
                  <a:outerShdw blurRad="38100" dist="38100" dir="2700000" algn="tl">
                    <a:srgbClr val="000000"/>
                  </a:outerShdw>
                </a:effectLst>
                <a:latin typeface="Times"/>
              </a:rPr>
              <a:t>plusvalenze realizzate su terreni a seguito di esproprio o di cessione volontaria nell’ambito di procedure ablative</a:t>
            </a:r>
          </a:p>
        </p:txBody>
      </p:sp>
      <p:sp>
        <p:nvSpPr>
          <p:cNvPr id="2150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19</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oggetto della lezione</a:t>
            </a:r>
          </a:p>
        </p:txBody>
      </p:sp>
      <p:sp>
        <p:nvSpPr>
          <p:cNvPr id="5123"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redditi di capitali: fonte e determinazione</a:t>
            </a:r>
          </a:p>
          <a:p>
            <a:pPr>
              <a:buSzPct val="50000"/>
              <a:buFont typeface="Monotype Sorts" charset="2"/>
              <a:buChar char=""/>
              <a:defRPr/>
            </a:pPr>
            <a:r>
              <a:rPr lang="it-IT" dirty="0" smtClean="0">
                <a:effectLst>
                  <a:outerShdw blurRad="38100" dist="38100" dir="2700000" algn="tl">
                    <a:srgbClr val="000000"/>
                  </a:outerShdw>
                </a:effectLst>
                <a:latin typeface="Times"/>
              </a:rPr>
              <a:t>principali fattispecie: depositi e conti correnti; titoli obbligazionari; partecipazioni in società o enti; partecipazioni in fondi comuni di investimento</a:t>
            </a:r>
          </a:p>
          <a:p>
            <a:pPr>
              <a:buSzPct val="50000"/>
              <a:buFont typeface="Monotype Sorts" charset="2"/>
              <a:buChar char=""/>
              <a:defRPr/>
            </a:pPr>
            <a:r>
              <a:rPr lang="it-IT" dirty="0" smtClean="0">
                <a:effectLst>
                  <a:outerShdw blurRad="38100" dist="38100" dir="2700000" algn="tl">
                    <a:srgbClr val="000000"/>
                  </a:outerShdw>
                </a:effectLst>
                <a:latin typeface="Times"/>
              </a:rPr>
              <a:t>redditi diversi: fonte e determinazione</a:t>
            </a:r>
          </a:p>
          <a:p>
            <a:pPr>
              <a:buSzPct val="50000"/>
              <a:buFont typeface="Monotype Sorts" charset="2"/>
              <a:buChar char=""/>
              <a:defRPr/>
            </a:pPr>
            <a:r>
              <a:rPr lang="it-IT" dirty="0" smtClean="0">
                <a:effectLst>
                  <a:outerShdw blurRad="38100" dist="38100" dir="2700000" algn="tl">
                    <a:srgbClr val="000000"/>
                  </a:outerShdw>
                </a:effectLst>
                <a:latin typeface="Times"/>
              </a:rPr>
              <a:t>principali fattispecie: i proventi immobiliari; i guadagni di capitale su partecipazioni</a:t>
            </a:r>
          </a:p>
        </p:txBody>
      </p:sp>
      <p:sp>
        <p:nvSpPr>
          <p:cNvPr id="3076"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2</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3555"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sono costituite dalla differenza tra i corrispettivi percepiti nel periodo d’imposta e il prezzo di acquisto o costo di costruzione del bene, aumentato di ogni altro costo inerente al bene medesimo (art.68, c.1)</a:t>
            </a:r>
          </a:p>
        </p:txBody>
      </p:sp>
      <p:sp>
        <p:nvSpPr>
          <p:cNvPr id="2253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20</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a:t>
            </a:r>
          </a:p>
        </p:txBody>
      </p:sp>
      <p:sp>
        <p:nvSpPr>
          <p:cNvPr id="24579"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di partecipazioni “qualificate”</a:t>
            </a:r>
          </a:p>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di partecipazioni “non qualificate”</a:t>
            </a:r>
          </a:p>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o dal rimborso di titoli o di metalli preziosi grezzi o monetati</a:t>
            </a:r>
          </a:p>
        </p:txBody>
      </p:sp>
      <p:sp>
        <p:nvSpPr>
          <p:cNvPr id="2355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a:t>
            </a:r>
          </a:p>
        </p:txBody>
      </p:sp>
      <p:sp>
        <p:nvSpPr>
          <p:cNvPr id="25603"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proventi derivanti da contratti derivati</a:t>
            </a:r>
          </a:p>
          <a:p>
            <a:pPr>
              <a:buSzPct val="50000"/>
              <a:buFont typeface="Monotype Sorts" charset="2"/>
              <a:buChar char=""/>
              <a:defRPr/>
            </a:pPr>
            <a:r>
              <a:rPr lang="it-IT" smtClean="0">
                <a:effectLst>
                  <a:outerShdw blurRad="38100" dist="38100" dir="2700000" algn="tl">
                    <a:srgbClr val="000000"/>
                  </a:outerShdw>
                </a:effectLst>
                <a:latin typeface="Times"/>
              </a:rPr>
              <a:t>proventi realizzati mediante cessione a titolo oneroso ovvero chiusura di rapporti da cui possono originare redditi di capitale</a:t>
            </a:r>
          </a:p>
        </p:txBody>
      </p:sp>
      <p:sp>
        <p:nvSpPr>
          <p:cNvPr id="2458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26627"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le plusvalenze e le minusvalenze sono costituite dalla differenza tra il corrispettivo percepito ed il costo o valore di acquisto aumentato di ogni altro onere inerente alla loro produzione, compresa l’imposta di successione e donazione</a:t>
            </a:r>
          </a:p>
        </p:txBody>
      </p:sp>
      <p:sp>
        <p:nvSpPr>
          <p:cNvPr id="2560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81000"/>
            <a:ext cx="7772400" cy="1219200"/>
          </a:xfrm>
        </p:spPr>
        <p:txBody>
          <a:bodyPr/>
          <a:lstStyle/>
          <a:p>
            <a:pPr>
              <a:defRPr/>
            </a:pPr>
            <a:r>
              <a:rPr lang="it-IT" smtClean="0">
                <a:effectLst>
                  <a:outerShdw blurRad="38100" dist="38100" dir="2700000" algn="tl">
                    <a:srgbClr val="000000"/>
                  </a:outerShdw>
                </a:effectLst>
                <a:latin typeface="Times"/>
              </a:rPr>
              <a:t>redditi diversi: guadagni di capitale su partecipazioni “qualificate”</a:t>
            </a:r>
          </a:p>
        </p:txBody>
      </p:sp>
      <p:sp>
        <p:nvSpPr>
          <p:cNvPr id="41987" name="Rectangle 3"/>
          <p:cNvSpPr>
            <a:spLocks noGrp="1" noChangeArrowheads="1"/>
          </p:cNvSpPr>
          <p:nvPr>
            <p:ph type="body" idx="1"/>
          </p:nvPr>
        </p:nvSpPr>
        <p:spPr>
          <a:xfrm>
            <a:off x="685800" y="2133600"/>
            <a:ext cx="7772400" cy="4114800"/>
          </a:xfrm>
        </p:spPr>
        <p:txBody>
          <a:bodyPr/>
          <a:lstStyle/>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le plusvalenze da cessione di partecipazioni “qualificate”, per il 49,72 % del loro ammontare, sono sommate algebricamente alla corrispondente quota delle minusvalenze derivanti da partecipazioni appartenenti alla medesima categoria</a:t>
            </a:r>
          </a:p>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se le minusvalenze eccedono le plusvalenze la differenza è deducibile, sino a concorrenza del 49,72 % delle plusvalenze realizzate nei periodi d’imposta successivi ma non oltre il quarto (art.68, c.3)</a:t>
            </a:r>
          </a:p>
        </p:txBody>
      </p:sp>
      <p:sp>
        <p:nvSpPr>
          <p:cNvPr id="2662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81000"/>
            <a:ext cx="7772400" cy="1219200"/>
          </a:xfrm>
        </p:spPr>
        <p:txBody>
          <a:bodyPr/>
          <a:lstStyle/>
          <a:p>
            <a:pPr>
              <a:defRPr/>
            </a:pPr>
            <a:r>
              <a:rPr lang="it-IT" smtClean="0">
                <a:effectLst>
                  <a:outerShdw blurRad="38100" dist="38100" dir="2700000" algn="tl">
                    <a:srgbClr val="000000"/>
                  </a:outerShdw>
                </a:effectLst>
                <a:latin typeface="Times"/>
              </a:rPr>
              <a:t>redditi diversi: guadagni di capitale su partecipazioni “non qualificate”</a:t>
            </a:r>
          </a:p>
        </p:txBody>
      </p:sp>
      <p:sp>
        <p:nvSpPr>
          <p:cNvPr id="43011" name="Rectangle 3"/>
          <p:cNvSpPr>
            <a:spLocks noGrp="1" noChangeArrowheads="1"/>
          </p:cNvSpPr>
          <p:nvPr>
            <p:ph type="body" idx="1"/>
          </p:nvPr>
        </p:nvSpPr>
        <p:spPr>
          <a:xfrm>
            <a:off x="685800" y="2133600"/>
            <a:ext cx="7772400" cy="4114800"/>
          </a:xfrm>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le plusvalenze da cessione di partecipazioni “non qualificate” sono sommate algebricamente alle minusvalenze derivanti da partecipazioni appartenenti alla medesima categoria</a:t>
            </a:r>
          </a:p>
          <a:p>
            <a:pPr>
              <a:buSzPct val="50000"/>
              <a:buFont typeface="Monotype Sorts" charset="2"/>
              <a:buChar char=""/>
              <a:defRPr/>
            </a:pPr>
            <a:r>
              <a:rPr lang="it-IT" sz="2800" dirty="0" smtClean="0">
                <a:effectLst>
                  <a:outerShdw blurRad="38100" dist="38100" dir="2700000" algn="tl">
                    <a:srgbClr val="000000"/>
                  </a:outerShdw>
                </a:effectLst>
                <a:latin typeface="Times"/>
              </a:rPr>
              <a:t>se le minusvalenze eccedono le plusvalenze la differenza è deducibile dalle plusvalenze della medesima categoria realizzate nei periodi d’imposta successivi ma non oltre il quarto (art.68, c.4)</a:t>
            </a:r>
          </a:p>
        </p:txBody>
      </p:sp>
      <p:sp>
        <p:nvSpPr>
          <p:cNvPr id="2765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25</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plusvalenze su partecipazioni “non qualificate”:</a:t>
            </a:r>
          </a:p>
          <a:p>
            <a:pPr>
              <a:buSzPct val="30000"/>
              <a:buFontTx/>
              <a:buChar char="•"/>
              <a:defRPr/>
            </a:pPr>
            <a:r>
              <a:rPr lang="it-IT" dirty="0" smtClean="0">
                <a:effectLst>
                  <a:outerShdw blurRad="38100" dist="38100" dir="2700000" algn="tl">
                    <a:srgbClr val="000000"/>
                  </a:outerShdw>
                </a:effectLst>
                <a:latin typeface="Times"/>
              </a:rPr>
              <a:t>imposta sostitutiva del 20 %;</a:t>
            </a:r>
          </a:p>
          <a:p>
            <a:pPr>
              <a:buSzPct val="30000"/>
              <a:buFontTx/>
              <a:buChar char="•"/>
              <a:defRPr/>
            </a:pPr>
            <a:r>
              <a:rPr lang="it-IT" dirty="0" smtClean="0">
                <a:effectLst>
                  <a:outerShdw blurRad="38100" dist="38100" dir="2700000" algn="tl">
                    <a:srgbClr val="000000"/>
                  </a:outerShdw>
                </a:effectLst>
                <a:latin typeface="Times"/>
              </a:rPr>
              <a:t>regime del risparmio amministrato</a:t>
            </a:r>
          </a:p>
          <a:p>
            <a:pPr>
              <a:buSzPct val="30000"/>
              <a:buFontTx/>
              <a:buChar char="•"/>
              <a:defRPr/>
            </a:pPr>
            <a:r>
              <a:rPr lang="it-IT" dirty="0" smtClean="0">
                <a:effectLst>
                  <a:outerShdw blurRad="38100" dist="38100" dir="2700000" algn="tl">
                    <a:srgbClr val="000000"/>
                  </a:outerShdw>
                </a:effectLst>
                <a:latin typeface="Times"/>
              </a:rPr>
              <a:t>regime del risparmio</a:t>
            </a:r>
          </a:p>
        </p:txBody>
      </p:sp>
      <p:sp>
        <p:nvSpPr>
          <p:cNvPr id="29699" name="Rectangle 3"/>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2867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26</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1747" name="Rectangle 3"/>
          <p:cNvSpPr>
            <a:spLocks noGrp="1" noChangeArrowheads="1"/>
          </p:cNvSpPr>
          <p:nvPr>
            <p:ph type="body" idx="1"/>
          </p:nvPr>
        </p:nvSpPr>
        <p:spPr>
          <a:xfrm>
            <a:off x="685800" y="1905000"/>
            <a:ext cx="7772400" cy="4114800"/>
          </a:xfrm>
        </p:spPr>
        <p:txBody>
          <a:bodyPr/>
          <a:lstStyle/>
          <a:p>
            <a:pPr>
              <a:lnSpc>
                <a:spcPct val="90000"/>
              </a:lnSpc>
              <a:buSzPct val="50000"/>
              <a:buFont typeface="Monotype Sorts" charset="2"/>
              <a:buChar char=""/>
              <a:defRPr/>
            </a:pPr>
            <a:r>
              <a:rPr lang="it-IT" dirty="0" smtClean="0">
                <a:effectLst>
                  <a:outerShdw blurRad="38100" dist="38100" dir="2700000" algn="tl">
                    <a:srgbClr val="000000"/>
                  </a:outerShdw>
                </a:effectLst>
                <a:latin typeface="Times"/>
              </a:rPr>
              <a:t>regime del risparmio amministrato (art</a:t>
            </a:r>
            <a:r>
              <a:rPr lang="it-IT" dirty="0" err="1" smtClean="0">
                <a:effectLst>
                  <a:outerShdw blurRad="38100" dist="38100" dir="2700000" algn="tl">
                    <a:srgbClr val="000000"/>
                  </a:outerShdw>
                </a:effectLst>
                <a:latin typeface="Times"/>
              </a:rPr>
              <a:t>.6, d.lgs</a:t>
            </a:r>
            <a:r>
              <a:rPr lang="it-IT" dirty="0" smtClean="0">
                <a:effectLst>
                  <a:outerShdw blurRad="38100" dist="38100" dir="2700000" algn="tl">
                    <a:srgbClr val="000000"/>
                  </a:outerShdw>
                </a:effectLst>
                <a:latin typeface="Times"/>
              </a:rPr>
              <a:t>. 461/1997):</a:t>
            </a:r>
          </a:p>
          <a:p>
            <a:pPr>
              <a:lnSpc>
                <a:spcPct val="90000"/>
              </a:lnSpc>
              <a:buSzPct val="30000"/>
              <a:buFontTx/>
              <a:buChar char="•"/>
              <a:defRPr/>
            </a:pPr>
            <a:r>
              <a:rPr lang="it-IT" dirty="0" smtClean="0">
                <a:effectLst>
                  <a:outerShdw blurRad="38100" dist="38100" dir="2700000" algn="tl">
                    <a:srgbClr val="000000"/>
                  </a:outerShdw>
                </a:effectLst>
                <a:latin typeface="Times"/>
              </a:rPr>
              <a:t>presuppone un rapporto di custodia e amministrazione con un intermediario autorizzato;</a:t>
            </a:r>
          </a:p>
          <a:p>
            <a:pPr>
              <a:lnSpc>
                <a:spcPct val="90000"/>
              </a:lnSpc>
              <a:buSzPct val="30000"/>
              <a:buFontTx/>
              <a:buChar char="•"/>
              <a:defRPr/>
            </a:pPr>
            <a:r>
              <a:rPr lang="it-IT" dirty="0" smtClean="0">
                <a:effectLst>
                  <a:outerShdw blurRad="38100" dist="38100" dir="2700000" algn="tl">
                    <a:srgbClr val="000000"/>
                  </a:outerShdw>
                </a:effectLst>
                <a:latin typeface="Times"/>
              </a:rPr>
              <a:t>l’intermediario applica l’imposta sostitutiva del 20% sulle plusvalenze percepite dal contribuente;</a:t>
            </a:r>
          </a:p>
          <a:p>
            <a:pPr>
              <a:lnSpc>
                <a:spcPct val="90000"/>
              </a:lnSpc>
              <a:defRPr/>
            </a:pPr>
            <a:endParaRPr lang="it-IT" dirty="0" smtClean="0">
              <a:effectLst>
                <a:outerShdw blurRad="38100" dist="38100" dir="2700000" algn="tl">
                  <a:srgbClr val="000000"/>
                </a:outerShdw>
              </a:effectLst>
              <a:latin typeface="Times"/>
            </a:endParaRPr>
          </a:p>
        </p:txBody>
      </p:sp>
      <p:sp>
        <p:nvSpPr>
          <p:cNvPr id="2970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27</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 </a:t>
            </a:r>
          </a:p>
        </p:txBody>
      </p:sp>
      <p:sp>
        <p:nvSpPr>
          <p:cNvPr id="32771" name="Rectangle 3"/>
          <p:cNvSpPr>
            <a:spLocks noGrp="1" noChangeArrowheads="1"/>
          </p:cNvSpPr>
          <p:nvPr>
            <p:ph type="body" idx="1"/>
          </p:nvPr>
        </p:nvSpPr>
        <p:spPr>
          <a:xfrm>
            <a:off x="685800" y="1928802"/>
            <a:ext cx="7772400" cy="4243398"/>
          </a:xfrm>
        </p:spPr>
        <p:txBody>
          <a:bodyPr/>
          <a:lstStyle/>
          <a:p>
            <a:pPr>
              <a:buSzPct val="30000"/>
              <a:buFontTx/>
              <a:buChar char="•"/>
              <a:defRPr/>
            </a:pPr>
            <a:r>
              <a:rPr lang="it-IT" sz="2400" dirty="0" smtClean="0">
                <a:effectLst>
                  <a:outerShdw blurRad="38100" dist="38100" dir="2700000" algn="tl">
                    <a:srgbClr val="000000"/>
                  </a:outerShdw>
                </a:effectLst>
                <a:latin typeface="Times"/>
              </a:rPr>
              <a:t>se sono realizzate minusvalenze, l’intermediario le computa in deduzione delle plusvalenze percepite nell’ambito del medesimo rapporto nello stesso periodo d’imposta e nei successivi, ma non oltre il quarto;</a:t>
            </a:r>
          </a:p>
          <a:p>
            <a:pPr>
              <a:buSzPct val="30000"/>
              <a:buFontTx/>
              <a:buChar char="•"/>
              <a:defRPr/>
            </a:pPr>
            <a:endParaRPr lang="it-IT" sz="2400" dirty="0" smtClean="0">
              <a:effectLst>
                <a:outerShdw blurRad="38100" dist="38100" dir="2700000" algn="tl">
                  <a:srgbClr val="000000"/>
                </a:outerShdw>
              </a:effectLst>
              <a:latin typeface="Times"/>
            </a:endParaRPr>
          </a:p>
          <a:p>
            <a:pPr>
              <a:buSzPct val="30000"/>
              <a:buFontTx/>
              <a:buChar char="•"/>
              <a:defRPr/>
            </a:pPr>
            <a:r>
              <a:rPr lang="it-IT" sz="2400" dirty="0" smtClean="0">
                <a:effectLst>
                  <a:outerShdw blurRad="38100" dist="38100" dir="2700000" algn="tl">
                    <a:srgbClr val="000000"/>
                  </a:outerShdw>
                </a:effectLst>
                <a:latin typeface="Times"/>
              </a:rPr>
              <a:t>il contribuente non deve esporre in dichiarazione le plusvalenze soggette a questo regime</a:t>
            </a:r>
          </a:p>
          <a:p>
            <a:pPr>
              <a:buSzPct val="30000"/>
              <a:buFontTx/>
              <a:buChar char="•"/>
              <a:defRPr/>
            </a:pPr>
            <a:endParaRPr lang="it-IT" sz="2400" dirty="0" smtClean="0">
              <a:effectLst>
                <a:outerShdw blurRad="38100" dist="38100" dir="2700000" algn="tl">
                  <a:srgbClr val="000000"/>
                </a:outerShdw>
              </a:effectLst>
              <a:latin typeface="Times"/>
            </a:endParaRPr>
          </a:p>
          <a:p>
            <a:pPr>
              <a:buSzPct val="30000"/>
              <a:buFontTx/>
              <a:buChar char="•"/>
              <a:defRPr/>
            </a:pPr>
            <a:r>
              <a:rPr lang="it-IT" sz="2400" dirty="0" smtClean="0">
                <a:effectLst>
                  <a:outerShdw blurRad="38100" dist="38100" dir="2700000" algn="tl">
                    <a:srgbClr val="000000"/>
                  </a:outerShdw>
                </a:effectLst>
                <a:latin typeface="Times"/>
              </a:rPr>
              <a:t>è il regime “naturale” per la detenzione di quote di fondi di investimento o di SICAV, anche senza opzione dell’interessato (art. 2, comma 78, d.l. 225/2010)</a:t>
            </a:r>
          </a:p>
        </p:txBody>
      </p:sp>
      <p:sp>
        <p:nvSpPr>
          <p:cNvPr id="3072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28</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3795"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regime del risparmio gestito (art</a:t>
            </a:r>
            <a:r>
              <a:rPr lang="it-IT" dirty="0" err="1" smtClean="0">
                <a:effectLst>
                  <a:outerShdw blurRad="38100" dist="38100" dir="2700000" algn="tl">
                    <a:srgbClr val="000000"/>
                  </a:outerShdw>
                </a:effectLst>
                <a:latin typeface="Times"/>
              </a:rPr>
              <a:t>.7, d.lgs</a:t>
            </a:r>
            <a:r>
              <a:rPr lang="it-IT" dirty="0" smtClean="0">
                <a:effectLst>
                  <a:outerShdw blurRad="38100" dist="38100" dir="2700000" algn="tl">
                    <a:srgbClr val="000000"/>
                  </a:outerShdw>
                </a:effectLst>
                <a:latin typeface="Times"/>
              </a:rPr>
              <a:t>. 461/1997):</a:t>
            </a:r>
          </a:p>
          <a:p>
            <a:pPr>
              <a:buSzPct val="30000"/>
              <a:buFontTx/>
              <a:buChar char="•"/>
              <a:defRPr/>
            </a:pPr>
            <a:r>
              <a:rPr lang="it-IT" dirty="0" smtClean="0">
                <a:effectLst>
                  <a:outerShdw blurRad="38100" dist="38100" dir="2700000" algn="tl">
                    <a:srgbClr val="000000"/>
                  </a:outerShdw>
                </a:effectLst>
                <a:latin typeface="Times"/>
              </a:rPr>
              <a:t>presuppone un rapporto di gestione individuale di portafoglio;</a:t>
            </a:r>
          </a:p>
          <a:p>
            <a:pPr>
              <a:buSzPct val="30000"/>
              <a:buFontTx/>
              <a:buChar char="•"/>
              <a:defRPr/>
            </a:pPr>
            <a:r>
              <a:rPr lang="it-IT" dirty="0" smtClean="0">
                <a:effectLst>
                  <a:outerShdw blurRad="38100" dist="38100" dir="2700000" algn="tl">
                    <a:srgbClr val="000000"/>
                  </a:outerShdw>
                </a:effectLst>
                <a:latin typeface="Times"/>
              </a:rPr>
              <a:t>il gestore applica l’imposta sostitutiva del 20% sul risultato della gestione calcolato al termine di ciascun anno; </a:t>
            </a:r>
          </a:p>
        </p:txBody>
      </p:sp>
      <p:sp>
        <p:nvSpPr>
          <p:cNvPr id="3174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29</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7171" name="Rectangle 3"/>
          <p:cNvSpPr>
            <a:spLocks noGrp="1" noChangeArrowheads="1"/>
          </p:cNvSpPr>
          <p:nvPr>
            <p:ph type="body" idx="1"/>
          </p:nvPr>
        </p:nvSpPr>
        <p:spPr/>
        <p:txBody>
          <a:bodyPr/>
          <a:lstStyle/>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costituiscono il frutto dell’impiego dei capitali, e sono raggruppabili in due categorie (art.44):</a:t>
            </a:r>
          </a:p>
          <a:p>
            <a:pPr>
              <a:lnSpc>
                <a:spcPct val="90000"/>
              </a:lnSpc>
              <a:buSzPct val="30000"/>
              <a:buFontTx/>
              <a:buChar char="•"/>
              <a:defRPr/>
            </a:pPr>
            <a:r>
              <a:rPr lang="it-IT" sz="2800" dirty="0" smtClean="0">
                <a:effectLst>
                  <a:outerShdw blurRad="38100" dist="38100" dir="2700000" algn="tl">
                    <a:srgbClr val="000000"/>
                  </a:outerShdw>
                </a:effectLst>
                <a:latin typeface="Times"/>
              </a:rPr>
              <a:t>interessi ed altri proventi derivanti da mutui e da altri rapporti di finanziamento;</a:t>
            </a:r>
          </a:p>
          <a:p>
            <a:pPr>
              <a:lnSpc>
                <a:spcPct val="90000"/>
              </a:lnSpc>
              <a:buSzPct val="30000"/>
              <a:buFontTx/>
              <a:buChar char="•"/>
              <a:defRPr/>
            </a:pPr>
            <a:r>
              <a:rPr lang="it-IT" sz="2800" dirty="0" smtClean="0">
                <a:effectLst>
                  <a:outerShdw blurRad="38100" dist="38100" dir="2700000" algn="tl">
                    <a:srgbClr val="000000"/>
                  </a:outerShdw>
                </a:effectLst>
                <a:latin typeface="Times"/>
              </a:rPr>
              <a:t>proventi derivanti dalla partecipazione in società ed enti soggetti ad </a:t>
            </a:r>
            <a:r>
              <a:rPr lang="it-IT" sz="2800" dirty="0" err="1" smtClean="0">
                <a:effectLst>
                  <a:outerShdw blurRad="38100" dist="38100" dir="2700000" algn="tl">
                    <a:srgbClr val="000000"/>
                  </a:outerShdw>
                </a:effectLst>
                <a:latin typeface="Times"/>
              </a:rPr>
              <a:t>ires</a:t>
            </a:r>
            <a:endParaRPr lang="it-IT" sz="2800" dirty="0" smtClean="0">
              <a:effectLst>
                <a:outerShdw blurRad="38100" dist="38100" dir="2700000" algn="tl">
                  <a:srgbClr val="000000"/>
                </a:outerShdw>
              </a:effectLst>
              <a:latin typeface="Times"/>
            </a:endParaRPr>
          </a:p>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per i non residenti: si considerano prodotti nel territorio dello Stato se corrisposti dallo Stato, da soggetti residenti o da stabili organizzazioni di soggetti non residenti (art.23, c.1, </a:t>
            </a:r>
            <a:r>
              <a:rPr lang="it-IT" sz="2800" dirty="0" err="1" smtClean="0">
                <a:effectLst>
                  <a:outerShdw blurRad="38100" dist="38100" dir="2700000" algn="tl">
                    <a:srgbClr val="000000"/>
                  </a:outerShdw>
                </a:effectLst>
                <a:latin typeface="Times"/>
              </a:rPr>
              <a:t>lett.b</a:t>
            </a:r>
            <a:r>
              <a:rPr lang="it-IT" sz="2800" dirty="0" smtClean="0">
                <a:effectLst>
                  <a:outerShdw blurRad="38100" dist="38100" dir="2700000" algn="tl">
                    <a:srgbClr val="000000"/>
                  </a:outerShdw>
                </a:effectLst>
                <a:latin typeface="Times"/>
              </a:rPr>
              <a:t>)</a:t>
            </a:r>
          </a:p>
          <a:p>
            <a:pPr>
              <a:lnSpc>
                <a:spcPct val="90000"/>
              </a:lnSpc>
              <a:buFontTx/>
              <a:buChar char="•"/>
              <a:defRPr/>
            </a:pPr>
            <a:endParaRPr lang="it-IT" sz="2800" dirty="0" smtClean="0">
              <a:effectLst>
                <a:outerShdw blurRad="38100" dist="38100" dir="2700000" algn="tl">
                  <a:srgbClr val="000000"/>
                </a:outerShdw>
              </a:effectLst>
              <a:latin typeface="Times"/>
            </a:endParaRPr>
          </a:p>
        </p:txBody>
      </p:sp>
      <p:sp>
        <p:nvSpPr>
          <p:cNvPr id="4100"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3</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4819" name="Rectangle 3"/>
          <p:cNvSpPr>
            <a:spLocks noGrp="1" noChangeArrowheads="1"/>
          </p:cNvSpPr>
          <p:nvPr>
            <p:ph type="body" idx="1"/>
          </p:nvPr>
        </p:nvSpPr>
        <p:spPr>
          <a:xfrm>
            <a:off x="685800" y="1752600"/>
            <a:ext cx="7772400" cy="4114800"/>
          </a:xfrm>
        </p:spPr>
        <p:txBody>
          <a:bodyPr/>
          <a:lstStyle/>
          <a:p>
            <a:pPr>
              <a:buSzPct val="30000"/>
              <a:buFontTx/>
              <a:buChar char="•"/>
              <a:defRPr/>
            </a:pPr>
            <a:r>
              <a:rPr lang="it-IT" sz="2400" dirty="0" smtClean="0">
                <a:effectLst>
                  <a:outerShdw blurRad="38100" dist="38100" dir="2700000" algn="tl">
                    <a:srgbClr val="000000"/>
                  </a:outerShdw>
                </a:effectLst>
                <a:latin typeface="Times"/>
              </a:rPr>
              <a:t>il risultato della gestione si determina come differenza tra valore del patrimonio gestito al termine dell’anno (aumentato dei prelievi e diminuito dei conferimenti effettuati in corso d’anno dal contribuente) e valore del patrimonio gestito all’inizio dell’anno, scomputando l’importo di quei redditi maturati in corso d’anno nell’ambito della gestione che sono esenti o soggetti a regimi impositivi diversi;</a:t>
            </a:r>
          </a:p>
        </p:txBody>
      </p:sp>
      <p:sp>
        <p:nvSpPr>
          <p:cNvPr id="3277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30</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5843" name="Rectangle 3"/>
          <p:cNvSpPr>
            <a:spLocks noGrp="1" noChangeArrowheads="1"/>
          </p:cNvSpPr>
          <p:nvPr>
            <p:ph type="body" idx="1"/>
          </p:nvPr>
        </p:nvSpPr>
        <p:spPr>
          <a:xfrm>
            <a:off x="685800" y="1981200"/>
            <a:ext cx="7772400" cy="4114800"/>
          </a:xfrm>
        </p:spPr>
        <p:txBody>
          <a:bodyPr/>
          <a:lstStyle/>
          <a:p>
            <a:pPr>
              <a:buSzPct val="30000"/>
              <a:buFontTx/>
              <a:buChar char="•"/>
              <a:defRPr/>
            </a:pPr>
            <a:r>
              <a:rPr lang="it-IT" smtClean="0">
                <a:effectLst>
                  <a:outerShdw blurRad="38100" dist="38100" dir="2700000" algn="tl">
                    <a:srgbClr val="000000"/>
                  </a:outerShdw>
                </a:effectLst>
                <a:latin typeface="Times"/>
              </a:rPr>
              <a:t>se il risultato della gestione è negativo, la perdita è portata in diminuzione del risultato della gestione dei periodi d’imposta successivi ma non oltre il quarto;</a:t>
            </a:r>
          </a:p>
          <a:p>
            <a:pPr>
              <a:buSzPct val="30000"/>
              <a:buFontTx/>
              <a:buChar char="•"/>
              <a:defRPr/>
            </a:pPr>
            <a:r>
              <a:rPr lang="it-IT" smtClean="0">
                <a:effectLst>
                  <a:outerShdw blurRad="38100" dist="38100" dir="2700000" algn="tl">
                    <a:srgbClr val="000000"/>
                  </a:outerShdw>
                </a:effectLst>
                <a:latin typeface="Times"/>
              </a:rPr>
              <a:t>il contribuente non deve esporre in dichiarazione le plusvalenze soggette a questo regime </a:t>
            </a:r>
          </a:p>
        </p:txBody>
      </p:sp>
      <p:sp>
        <p:nvSpPr>
          <p:cNvPr id="3379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a:t>
            </a:r>
          </a:p>
        </p:txBody>
      </p:sp>
      <p:sp>
        <p:nvSpPr>
          <p:cNvPr id="36867" name="Rectangle 3"/>
          <p:cNvSpPr>
            <a:spLocks noGrp="1" noChangeArrowheads="1"/>
          </p:cNvSpPr>
          <p:nvPr>
            <p:ph type="body" idx="1"/>
          </p:nvPr>
        </p:nvSpPr>
        <p:spPr>
          <a:xfrm>
            <a:off x="609600" y="1828800"/>
            <a:ext cx="7772400" cy="4114800"/>
          </a:xfrm>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premi e vincite</a:t>
            </a:r>
          </a:p>
          <a:p>
            <a:pPr>
              <a:buSzPct val="50000"/>
              <a:buFont typeface="Monotype Sorts" charset="2"/>
              <a:buChar char=""/>
              <a:defRPr/>
            </a:pPr>
            <a:r>
              <a:rPr lang="it-IT" smtClean="0">
                <a:effectLst>
                  <a:outerShdw blurRad="38100" dist="38100" dir="2700000" algn="tl">
                    <a:srgbClr val="000000"/>
                  </a:outerShdw>
                </a:effectLst>
                <a:latin typeface="Times"/>
              </a:rPr>
              <a:t>redditi di natura fondiaria non determinabili catastalmente</a:t>
            </a:r>
          </a:p>
          <a:p>
            <a:pPr>
              <a:buSzPct val="50000"/>
              <a:buFont typeface="Monotype Sorts" charset="2"/>
              <a:buChar char=""/>
              <a:defRPr/>
            </a:pPr>
            <a:r>
              <a:rPr lang="it-IT" smtClean="0">
                <a:effectLst>
                  <a:outerShdw blurRad="38100" dist="38100" dir="2700000" algn="tl">
                    <a:srgbClr val="000000"/>
                  </a:outerShdw>
                </a:effectLst>
                <a:latin typeface="Times"/>
              </a:rPr>
              <a:t>redditi di immobili situati all’estero</a:t>
            </a:r>
          </a:p>
          <a:p>
            <a:pPr>
              <a:buSzPct val="50000"/>
              <a:buFont typeface="Monotype Sorts" charset="2"/>
              <a:buChar char=""/>
              <a:defRPr/>
            </a:pPr>
            <a:r>
              <a:rPr lang="it-IT" smtClean="0">
                <a:effectLst>
                  <a:outerShdw blurRad="38100" dist="38100" dir="2700000" algn="tl">
                    <a:srgbClr val="000000"/>
                  </a:outerShdw>
                </a:effectLst>
                <a:latin typeface="Times"/>
              </a:rPr>
              <a:t>redditi derivanti da brevetti ed opere dell’ingegno non conseguiti dall’inventore o autore</a:t>
            </a:r>
          </a:p>
        </p:txBody>
      </p:sp>
      <p:sp>
        <p:nvSpPr>
          <p:cNvPr id="3482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a:t>
            </a:r>
          </a:p>
        </p:txBody>
      </p:sp>
      <p:sp>
        <p:nvSpPr>
          <p:cNvPr id="37891"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redditi derivanti dalla concessione in usufrutto o in sublocazione di beni immobili, dall’affitto, locazione o noleggio di beni mobili, dall’affitto o dalla concessione in usufrutto da parte dell’imprenditore dell’unica azienda</a:t>
            </a:r>
          </a:p>
          <a:p>
            <a:pPr>
              <a:buSzPct val="50000"/>
              <a:buFont typeface="Monotype Sorts" charset="2"/>
              <a:buChar char=""/>
              <a:defRPr/>
            </a:pPr>
            <a:r>
              <a:rPr lang="it-IT" smtClean="0">
                <a:effectLst>
                  <a:outerShdw blurRad="38100" dist="38100" dir="2700000" algn="tl">
                    <a:srgbClr val="000000"/>
                  </a:outerShdw>
                </a:effectLst>
                <a:latin typeface="Times"/>
              </a:rPr>
              <a:t>plusvalenze da cessione da parte dell’imprenditore dell’unica azienda già concessa in affitto o in usufrutto</a:t>
            </a:r>
          </a:p>
        </p:txBody>
      </p:sp>
      <p:sp>
        <p:nvSpPr>
          <p:cNvPr id="3584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 </a:t>
            </a:r>
          </a:p>
        </p:txBody>
      </p:sp>
      <p:sp>
        <p:nvSpPr>
          <p:cNvPr id="38915"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redditi derivanti da attività commerciali o di lavoro autonomo non esercitate abitualmente</a:t>
            </a:r>
          </a:p>
          <a:p>
            <a:pPr>
              <a:buSzPct val="50000"/>
              <a:buFont typeface="Monotype Sorts" charset="2"/>
              <a:buChar char=""/>
              <a:defRPr/>
            </a:pPr>
            <a:r>
              <a:rPr lang="it-IT" smtClean="0">
                <a:effectLst>
                  <a:outerShdw blurRad="38100" dist="38100" dir="2700000" algn="tl">
                    <a:srgbClr val="000000"/>
                  </a:outerShdw>
                </a:effectLst>
                <a:latin typeface="Times"/>
              </a:rPr>
              <a:t>proventi derivanti da obblighi di fare, non fare, permettere</a:t>
            </a:r>
          </a:p>
        </p:txBody>
      </p:sp>
      <p:sp>
        <p:nvSpPr>
          <p:cNvPr id="3686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8195"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secondo la norma di chiusura (art.44, c.1, lett.h) sono redditi di capitale:</a:t>
            </a:r>
          </a:p>
          <a:p>
            <a:pPr>
              <a:buSzPct val="30000"/>
              <a:buFontTx/>
              <a:buChar char="•"/>
              <a:defRPr/>
            </a:pPr>
            <a:r>
              <a:rPr lang="it-IT" smtClean="0">
                <a:effectLst>
                  <a:outerShdw blurRad="38100" dist="38100" dir="2700000" algn="tl">
                    <a:srgbClr val="000000"/>
                  </a:outerShdw>
                </a:effectLst>
                <a:latin typeface="Times"/>
              </a:rPr>
              <a:t>“gli interessi e gli altri proventi derivanti da altri rapporti aventi per oggetto l’impiego del capitali, esclusi i rapporti attraverso cui possono essere realizzati differenziali positivi e negativi in dipendenza di un evento incerto”</a:t>
            </a:r>
          </a:p>
        </p:txBody>
      </p:sp>
      <p:sp>
        <p:nvSpPr>
          <p:cNvPr id="5124"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4</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9219"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ne consegue che:</a:t>
            </a:r>
          </a:p>
          <a:p>
            <a:pPr>
              <a:buSzPct val="30000"/>
              <a:buFontTx/>
              <a:buChar char="•"/>
              <a:defRPr/>
            </a:pPr>
            <a:r>
              <a:rPr lang="it-IT" smtClean="0">
                <a:effectLst>
                  <a:outerShdw blurRad="38100" dist="38100" dir="2700000" algn="tl">
                    <a:srgbClr val="000000"/>
                  </a:outerShdw>
                </a:effectLst>
                <a:latin typeface="Times"/>
              </a:rPr>
              <a:t>è irrilevante la predeterminabilità del reddito;</a:t>
            </a:r>
          </a:p>
          <a:p>
            <a:pPr>
              <a:buSzPct val="30000"/>
              <a:buFontTx/>
              <a:buChar char="•"/>
              <a:defRPr/>
            </a:pPr>
            <a:r>
              <a:rPr lang="it-IT" smtClean="0">
                <a:effectLst>
                  <a:outerShdw blurRad="38100" dist="38100" dir="2700000" algn="tl">
                    <a:srgbClr val="000000"/>
                  </a:outerShdw>
                </a:effectLst>
                <a:latin typeface="Times"/>
              </a:rPr>
              <a:t>sono esclusi i guadagni incerti o aleatori</a:t>
            </a:r>
          </a:p>
        </p:txBody>
      </p:sp>
      <p:sp>
        <p:nvSpPr>
          <p:cNvPr id="6148"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5</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 redditi di capitale: determinazione</a:t>
            </a:r>
          </a:p>
        </p:txBody>
      </p:sp>
      <p:sp>
        <p:nvSpPr>
          <p:cNvPr id="10243"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il reddito di capitale è costituito dall’ammontare degli interessi, utili o altri proventi percepiti nel periodo d’imposta senza alcuna deduzione (art.45, c.1):</a:t>
            </a:r>
          </a:p>
          <a:p>
            <a:pPr>
              <a:buSzPct val="30000"/>
              <a:buFontTx/>
              <a:buChar char="•"/>
              <a:defRPr/>
            </a:pPr>
            <a:r>
              <a:rPr lang="it-IT" smtClean="0">
                <a:effectLst>
                  <a:outerShdw blurRad="38100" dist="38100" dir="2700000" algn="tl">
                    <a:srgbClr val="000000"/>
                  </a:outerShdw>
                </a:effectLst>
                <a:latin typeface="Times"/>
              </a:rPr>
              <a:t>tassazione “al lordo” delle spese di produzione;</a:t>
            </a:r>
          </a:p>
          <a:p>
            <a:pPr>
              <a:buSzPct val="30000"/>
              <a:buFontTx/>
              <a:buChar char="•"/>
              <a:defRPr/>
            </a:pPr>
            <a:r>
              <a:rPr lang="it-IT" smtClean="0">
                <a:effectLst>
                  <a:outerShdw blurRad="38100" dist="38100" dir="2700000" algn="tl">
                    <a:srgbClr val="000000"/>
                  </a:outerShdw>
                </a:effectLst>
                <a:latin typeface="Times"/>
              </a:rPr>
              <a:t>criterio di cassa</a:t>
            </a:r>
          </a:p>
        </p:txBody>
      </p:sp>
      <p:sp>
        <p:nvSpPr>
          <p:cNvPr id="7172"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6</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determinazione</a:t>
            </a:r>
          </a:p>
        </p:txBody>
      </p:sp>
      <p:sp>
        <p:nvSpPr>
          <p:cNvPr id="11267" name="Rectangle 3"/>
          <p:cNvSpPr>
            <a:spLocks noGrp="1" noChangeArrowheads="1"/>
          </p:cNvSpPr>
          <p:nvPr>
            <p:ph type="body" idx="1"/>
          </p:nvPr>
        </p:nvSpPr>
        <p:spPr/>
        <p:txBody>
          <a:bodyPr/>
          <a:lstStyle/>
          <a:p>
            <a:pPr>
              <a:lnSpc>
                <a:spcPct val="90000"/>
              </a:lnSpc>
              <a:buSzPct val="50000"/>
              <a:buFont typeface="Monotype Sorts" charset="2"/>
              <a:buChar char=""/>
              <a:defRPr/>
            </a:pPr>
            <a:r>
              <a:rPr lang="it-IT" smtClean="0">
                <a:effectLst>
                  <a:outerShdw blurRad="38100" dist="38100" dir="2700000" algn="tl">
                    <a:srgbClr val="000000"/>
                  </a:outerShdw>
                </a:effectLst>
                <a:latin typeface="Times"/>
              </a:rPr>
              <a:t>gli interessi derivanti da mutuo si presumono percepiti, salvo prova contraria,  alle scadenze e nelle misure determinate per iscritto:</a:t>
            </a:r>
          </a:p>
          <a:p>
            <a:pPr>
              <a:lnSpc>
                <a:spcPct val="90000"/>
              </a:lnSpc>
              <a:buSzPct val="30000"/>
              <a:buFontTx/>
              <a:buChar char="•"/>
              <a:defRPr/>
            </a:pPr>
            <a:r>
              <a:rPr lang="it-IT" smtClean="0">
                <a:effectLst>
                  <a:outerShdw blurRad="38100" dist="38100" dir="2700000" algn="tl">
                    <a:srgbClr val="000000"/>
                  </a:outerShdw>
                </a:effectLst>
                <a:latin typeface="Times"/>
              </a:rPr>
              <a:t>se le scadenze non sono stabilite per iscritto, si presume percepito l’ammontare maturato;</a:t>
            </a:r>
          </a:p>
          <a:p>
            <a:pPr>
              <a:lnSpc>
                <a:spcPct val="90000"/>
              </a:lnSpc>
              <a:buSzPct val="30000"/>
              <a:buFontTx/>
              <a:buChar char="•"/>
              <a:defRPr/>
            </a:pPr>
            <a:r>
              <a:rPr lang="it-IT" smtClean="0">
                <a:effectLst>
                  <a:outerShdw blurRad="38100" dist="38100" dir="2700000" algn="tl">
                    <a:srgbClr val="000000"/>
                  </a:outerShdw>
                </a:effectLst>
                <a:latin typeface="Times"/>
              </a:rPr>
              <a:t>se le misure non sono stabilite per iscritto, si applica il saggio legale</a:t>
            </a:r>
          </a:p>
        </p:txBody>
      </p:sp>
      <p:sp>
        <p:nvSpPr>
          <p:cNvPr id="8196"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7</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8</a:t>
            </a:r>
          </a:p>
        </p:txBody>
      </p:sp>
      <p:sp>
        <p:nvSpPr>
          <p:cNvPr id="12291" name="Rectangle 3"/>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depositi e conti correnti</a:t>
            </a:r>
          </a:p>
        </p:txBody>
      </p:sp>
      <p:sp>
        <p:nvSpPr>
          <p:cNvPr id="12292" name="Rectangle 4"/>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interessi ed altri frutti derivanti da depositi e conti correnti bancari o postali (art.44, c.1, </a:t>
            </a:r>
            <a:r>
              <a:rPr lang="it-IT" dirty="0" err="1" smtClean="0">
                <a:effectLst>
                  <a:outerShdw blurRad="38100" dist="38100" dir="2700000" algn="tl">
                    <a:srgbClr val="000000"/>
                  </a:outerShdw>
                </a:effectLst>
                <a:latin typeface="Times"/>
              </a:rPr>
              <a:t>lett.a</a:t>
            </a:r>
            <a:r>
              <a:rPr lang="it-IT" dirty="0" smtClean="0">
                <a:effectLst>
                  <a:outerShdw blurRad="38100" dist="38100" dir="2700000" algn="tl">
                    <a:srgbClr val="000000"/>
                  </a:outerShdw>
                </a:effectLst>
                <a:latin typeface="Times"/>
              </a:rPr>
              <a:t>) sono soggetti ad una ritenuta a titolo di imposta del 20%.</a:t>
            </a:r>
          </a:p>
          <a:p>
            <a:pPr>
              <a:buFont typeface="Monotype Sorts" charset="2"/>
              <a:buNone/>
              <a:defRPr/>
            </a:pPr>
            <a:endParaRPr lang="it-IT" dirty="0" smtClean="0">
              <a:effectLst>
                <a:outerShdw blurRad="38100" dist="38100" dir="2700000" algn="tl">
                  <a:srgbClr val="000000"/>
                </a:outerShdw>
              </a:effectLst>
              <a:latin typeface="Times"/>
            </a:endParaRP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it-IT" dirty="0" smtClean="0">
                <a:effectLst>
                  <a:outerShdw blurRad="38100" dist="38100" dir="2700000" algn="tl">
                    <a:srgbClr val="000000"/>
                  </a:outerShdw>
                </a:effectLst>
                <a:latin typeface="Times"/>
              </a:rPr>
              <a:t>redditi di capitale: titoli obbligazionari </a:t>
            </a:r>
            <a:br>
              <a:rPr lang="it-IT" dirty="0" smtClean="0">
                <a:effectLst>
                  <a:outerShdw blurRad="38100" dist="38100" dir="2700000" algn="tl">
                    <a:srgbClr val="000000"/>
                  </a:outerShdw>
                </a:effectLst>
                <a:latin typeface="Times"/>
              </a:rPr>
            </a:br>
            <a:endParaRPr lang="it-IT" sz="2800" dirty="0" smtClean="0">
              <a:solidFill>
                <a:srgbClr val="FF0000"/>
              </a:solidFill>
              <a:effectLst>
                <a:outerShdw blurRad="38100" dist="38100" dir="2700000" algn="tl">
                  <a:srgbClr val="000000"/>
                </a:outerShdw>
              </a:effectLst>
              <a:latin typeface="Times"/>
            </a:endParaRPr>
          </a:p>
        </p:txBody>
      </p:sp>
      <p:sp>
        <p:nvSpPr>
          <p:cNvPr id="13315" name="Rectangle 3"/>
          <p:cNvSpPr>
            <a:spLocks noGrp="1" noChangeArrowheads="1"/>
          </p:cNvSpPr>
          <p:nvPr>
            <p:ph type="body" idx="1"/>
          </p:nvPr>
        </p:nvSpPr>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interessi ed altri frutti derivanti da titoli obbligazionari o similari (ossia da titoli di massa che contengono l’obbligazione incondizionata di pagare alla scadenza una somma non inferiore a quella indicata, con o senza corresponsione di proventi periodici, senza attribuire ai possessori alcun diritto di partecipazione alla gestione dell’impresa emittente) (art.44, c.1, </a:t>
            </a:r>
            <a:r>
              <a:rPr lang="it-IT" sz="2800" dirty="0" err="1" smtClean="0">
                <a:effectLst>
                  <a:outerShdw blurRad="38100" dist="38100" dir="2700000" algn="tl">
                    <a:srgbClr val="000000"/>
                  </a:outerShdw>
                </a:effectLst>
                <a:latin typeface="Times"/>
              </a:rPr>
              <a:t>lett.b</a:t>
            </a:r>
            <a:r>
              <a:rPr lang="it-IT" sz="2800" dirty="0" smtClean="0">
                <a:effectLst>
                  <a:outerShdw blurRad="38100" dist="38100" dir="2700000" algn="tl">
                    <a:srgbClr val="000000"/>
                  </a:outerShdw>
                </a:effectLst>
                <a:latin typeface="Times"/>
              </a:rPr>
              <a:t>, e 44, c.2, </a:t>
            </a:r>
            <a:r>
              <a:rPr lang="it-IT" sz="2800" dirty="0" err="1" smtClean="0">
                <a:effectLst>
                  <a:outerShdw blurRad="38100" dist="38100" dir="2700000" algn="tl">
                    <a:srgbClr val="000000"/>
                  </a:outerShdw>
                </a:effectLst>
                <a:latin typeface="Times"/>
              </a:rPr>
              <a:t>lett.c</a:t>
            </a:r>
            <a:r>
              <a:rPr lang="it-IT" sz="2800" dirty="0" smtClean="0">
                <a:effectLst>
                  <a:outerShdw blurRad="38100" dist="38100" dir="2700000" algn="tl">
                    <a:srgbClr val="000000"/>
                  </a:outerShdw>
                </a:effectLst>
                <a:latin typeface="Times"/>
              </a:rPr>
              <a:t> )  </a:t>
            </a:r>
          </a:p>
        </p:txBody>
      </p:sp>
      <p:sp>
        <p:nvSpPr>
          <p:cNvPr id="10244" name="Rectangle 4"/>
          <p:cNvSpPr>
            <a:spLocks noChangeArrowheads="1"/>
          </p:cNvSpPr>
          <p:nvPr/>
        </p:nvSpPr>
        <p:spPr bwMode="auto">
          <a:xfrm>
            <a:off x="8520113" y="6234113"/>
            <a:ext cx="333375" cy="454025"/>
          </a:xfrm>
          <a:prstGeom prst="rect">
            <a:avLst/>
          </a:prstGeom>
          <a:noFill/>
          <a:ln w="12700">
            <a:noFill/>
            <a:miter lim="800000"/>
            <a:headEnd/>
            <a:tailEnd/>
          </a:ln>
        </p:spPr>
        <p:txBody>
          <a:bodyPr wrap="none" lIns="90487" tIns="44450" rIns="90487" bIns="44450">
            <a:spAutoFit/>
          </a:bodyPr>
          <a:lstStyle/>
          <a:p>
            <a:r>
              <a:rPr lang="it-IT"/>
              <a:t>9</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theme/theme1.xml><?xml version="1.0" encoding="utf-8"?>
<a:theme xmlns:a="http://schemas.openxmlformats.org/drawingml/2006/main" name="Senza titolo 4">
  <a:themeElements>
    <a:clrScheme name="">
      <a:dk1>
        <a:srgbClr val="000000"/>
      </a:dk1>
      <a:lt1>
        <a:srgbClr val="FFFFFF"/>
      </a:lt1>
      <a:dk2>
        <a:srgbClr val="000000"/>
      </a:dk2>
      <a:lt2>
        <a:srgbClr val="FFFFFF"/>
      </a:lt2>
      <a:accent1>
        <a:srgbClr val="FFFFFF"/>
      </a:accent1>
      <a:accent2>
        <a:srgbClr val="F95AB7"/>
      </a:accent2>
      <a:accent3>
        <a:srgbClr val="FFFFFF"/>
      </a:accent3>
      <a:accent4>
        <a:srgbClr val="000000"/>
      </a:accent4>
      <a:accent5>
        <a:srgbClr val="FFFFFF"/>
      </a:accent5>
      <a:accent6>
        <a:srgbClr val="E251A6"/>
      </a:accent6>
      <a:hlink>
        <a:srgbClr val="FC0128"/>
      </a:hlink>
      <a:folHlink>
        <a:srgbClr val="618FFD"/>
      </a:folHlink>
    </a:clrScheme>
    <a:fontScheme name="Senza titolo 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enza titolo 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nza titolo 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nza titolo 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nza titolo 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nza titolo 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nza titolo 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nza titolo 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docProps/app.xml><?xml version="1.0" encoding="utf-8"?>
<Properties xmlns="http://schemas.openxmlformats.org/officeDocument/2006/extended-properties" xmlns:vt="http://schemas.openxmlformats.org/officeDocument/2006/docPropsVTypes">
  <Template>Macintosh HD:Microsoft Office:Microsoft PowerPoint 4:Modelli:Schermo e diapositive 35mm:diagblus.ppt - Diagonale blu</Template>
  <TotalTime>1026</TotalTime>
  <Pages>34</Pages>
  <Words>1887</Words>
  <Application>Microsoft Office PowerPoint</Application>
  <PresentationFormat>Presentazione su schermo (4:3)</PresentationFormat>
  <Paragraphs>158</Paragraphs>
  <Slides>34</Slides>
  <Notes>2</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Senza titolo 4</vt:lpstr>
      <vt:lpstr>Redditi di capitale e redditi diversi </vt:lpstr>
      <vt:lpstr>oggetto della lezione</vt:lpstr>
      <vt:lpstr>redditi di capitale: fonte</vt:lpstr>
      <vt:lpstr>redditi di capitale: fonte</vt:lpstr>
      <vt:lpstr>redditi di capitale: fonte</vt:lpstr>
      <vt:lpstr> redditi di capitale: determinazione</vt:lpstr>
      <vt:lpstr>redditi di capitale: determinazione</vt:lpstr>
      <vt:lpstr>redditi di capitale: depositi e conti correnti</vt:lpstr>
      <vt:lpstr>redditi di capitale: titoli obbligazionari  </vt:lpstr>
      <vt:lpstr>redditi di capitale: titoli obbligazionari</vt:lpstr>
      <vt:lpstr>redditi di capitale: partecipazioni in società o enti</vt:lpstr>
      <vt:lpstr>redditi di capitale: partecipazioni in società o enti</vt:lpstr>
      <vt:lpstr>redditi di capitale: partecipazioni in società o enti</vt:lpstr>
      <vt:lpstr>redditi di capitale: partecipazioni in società o enti</vt:lpstr>
      <vt:lpstr>redditi di capitale: partecipazioni in fondi comuni di investimento</vt:lpstr>
      <vt:lpstr>redditi diversi: fonte </vt:lpstr>
      <vt:lpstr>redditi diversi: determinazione </vt:lpstr>
      <vt:lpstr>redditi diversi: plusvalenze immobiliari</vt:lpstr>
      <vt:lpstr>redditi diversi: plusvalenze immobiliari</vt:lpstr>
      <vt:lpstr>redditi diversi: plusvalenze immobiliari</vt:lpstr>
      <vt:lpstr>redditi diversi: guadagni di capitale</vt:lpstr>
      <vt:lpstr>redditi diversi: guadagni di capitale</vt:lpstr>
      <vt:lpstr>redditi diversi: guadagni di capitale su partecipazioni</vt:lpstr>
      <vt:lpstr>redditi diversi: guadagni di capitale su partecipazioni “qualificate”</vt:lpstr>
      <vt:lpstr>redditi diversi: guadagni di capitale su partecipazioni “non qualificate”</vt:lpstr>
      <vt:lpstr>redditi diversi: guadagni di capitale su partecipazioni</vt:lpstr>
      <vt:lpstr>redditi diversi: guadagni di capitale su partecipazioni</vt:lpstr>
      <vt:lpstr>redditi diversi: guadagni di capitale su partecipazioni </vt:lpstr>
      <vt:lpstr>redditi diversi: guadagni di capitale su partecipazioni</vt:lpstr>
      <vt:lpstr>redditi diversi: guadagni di capitale su partecipazioni</vt:lpstr>
      <vt:lpstr>redditi diversi: guadagni di capitale su partecipazioni</vt:lpstr>
      <vt:lpstr>redditi diversi: proventi residuali</vt:lpstr>
      <vt:lpstr>redditi diversi: proventi residuali</vt:lpstr>
      <vt:lpstr>redditi diversi: proventi residuali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redditi di capitale e diversi</dc:title>
  <dc:creator>.giuseppe zizzo</dc:creator>
  <cp:lastModifiedBy>Marida Anselmo</cp:lastModifiedBy>
  <cp:revision>117</cp:revision>
  <cp:lastPrinted>2000-07-14T19:02:53Z</cp:lastPrinted>
  <dcterms:created xsi:type="dcterms:W3CDTF">2000-10-09T12:57:27Z</dcterms:created>
  <dcterms:modified xsi:type="dcterms:W3CDTF">2014-03-20T17:47:20Z</dcterms:modified>
</cp:coreProperties>
</file>