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23" r:id="rId2"/>
    <p:sldId id="259" r:id="rId3"/>
    <p:sldId id="257" r:id="rId4"/>
    <p:sldId id="258" r:id="rId5"/>
    <p:sldId id="260" r:id="rId6"/>
    <p:sldId id="261" r:id="rId7"/>
    <p:sldId id="262" r:id="rId8"/>
    <p:sldId id="285" r:id="rId9"/>
    <p:sldId id="263" r:id="rId10"/>
    <p:sldId id="264" r:id="rId11"/>
    <p:sldId id="279" r:id="rId12"/>
    <p:sldId id="276" r:id="rId13"/>
    <p:sldId id="277" r:id="rId14"/>
    <p:sldId id="283" r:id="rId15"/>
    <p:sldId id="278" r:id="rId16"/>
    <p:sldId id="324" r:id="rId17"/>
    <p:sldId id="286" r:id="rId18"/>
    <p:sldId id="287" r:id="rId19"/>
    <p:sldId id="288" r:id="rId20"/>
    <p:sldId id="289" r:id="rId21"/>
    <p:sldId id="290" r:id="rId22"/>
    <p:sldId id="291" r:id="rId23"/>
    <p:sldId id="292" r:id="rId24"/>
    <p:sldId id="293" r:id="rId25"/>
    <p:sldId id="294" r:id="rId26"/>
    <p:sldId id="295" r:id="rId27"/>
    <p:sldId id="296" r:id="rId28"/>
    <p:sldId id="297" r:id="rId29"/>
    <p:sldId id="298" r:id="rId30"/>
    <p:sldId id="299" r:id="rId31"/>
    <p:sldId id="300" r:id="rId32"/>
    <p:sldId id="301" r:id="rId33"/>
    <p:sldId id="302" r:id="rId34"/>
    <p:sldId id="303" r:id="rId35"/>
    <p:sldId id="304" r:id="rId36"/>
    <p:sldId id="305" r:id="rId37"/>
    <p:sldId id="325" r:id="rId38"/>
    <p:sldId id="306" r:id="rId39"/>
    <p:sldId id="332" r:id="rId40"/>
    <p:sldId id="335" r:id="rId41"/>
    <p:sldId id="307" r:id="rId42"/>
    <p:sldId id="308" r:id="rId43"/>
    <p:sldId id="309" r:id="rId44"/>
    <p:sldId id="310" r:id="rId45"/>
    <p:sldId id="311" r:id="rId46"/>
    <p:sldId id="312" r:id="rId47"/>
    <p:sldId id="313" r:id="rId48"/>
    <p:sldId id="314" r:id="rId49"/>
    <p:sldId id="315" r:id="rId50"/>
    <p:sldId id="316" r:id="rId51"/>
    <p:sldId id="317" r:id="rId52"/>
    <p:sldId id="318" r:id="rId53"/>
    <p:sldId id="319" r:id="rId54"/>
    <p:sldId id="320" r:id="rId55"/>
    <p:sldId id="321" r:id="rId56"/>
    <p:sldId id="322" r:id="rId57"/>
    <p:sldId id="326" r:id="rId58"/>
    <p:sldId id="327" r:id="rId59"/>
    <p:sldId id="328" r:id="rId60"/>
    <p:sldId id="329" r:id="rId61"/>
    <p:sldId id="330" r:id="rId62"/>
    <p:sldId id="331" r:id="rId63"/>
    <p:sldId id="333" r:id="rId64"/>
    <p:sldId id="334" r:id="rId65"/>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13" autoAdjust="0"/>
    <p:restoredTop sz="94660"/>
  </p:normalViewPr>
  <p:slideViewPr>
    <p:cSldViewPr>
      <p:cViewPr varScale="1">
        <p:scale>
          <a:sx n="71" d="100"/>
          <a:sy n="71" d="100"/>
        </p:scale>
        <p:origin x="-341"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7F49D355-16BD-4E45-BD9A-5EA878CF7CBD}" type="datetimeFigureOut">
              <a:rPr lang="it-IT" smtClean="0"/>
              <a:t>26/02/2014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7A41E1B-4F70-4964-A407-84C68BE8251C}" type="slidenum">
              <a:rPr lang="it-IT" smtClean="0"/>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7F49D355-16BD-4E45-BD9A-5EA878CF7CBD}" type="datetimeFigureOut">
              <a:rPr lang="it-IT" smtClean="0"/>
              <a:t>26/02/2014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7A41E1B-4F70-4964-A407-84C68BE8251C}" type="slidenum">
              <a:rPr lang="it-IT" smtClean="0"/>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7F49D355-16BD-4E45-BD9A-5EA878CF7CBD}" type="datetimeFigureOut">
              <a:rPr lang="it-IT" smtClean="0"/>
              <a:t>26/02/2014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7A41E1B-4F70-4964-A407-84C68BE8251C}" type="slidenum">
              <a:rPr lang="it-IT" smtClean="0"/>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7F49D355-16BD-4E45-BD9A-5EA878CF7CBD}" type="datetimeFigureOut">
              <a:rPr lang="it-IT" smtClean="0"/>
              <a:t>26/02/2014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7A41E1B-4F70-4964-A407-84C68BE8251C}" type="slidenum">
              <a:rPr lang="it-IT" smtClean="0"/>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7F49D355-16BD-4E45-BD9A-5EA878CF7CBD}" type="datetimeFigureOut">
              <a:rPr lang="it-IT" smtClean="0"/>
              <a:t>26/02/2014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7A41E1B-4F70-4964-A407-84C68BE8251C}" type="slidenum">
              <a:rPr lang="it-IT" smtClean="0"/>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7F49D355-16BD-4E45-BD9A-5EA878CF7CBD}" type="datetimeFigureOut">
              <a:rPr lang="it-IT" smtClean="0"/>
              <a:t>26/02/2014</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E7A41E1B-4F70-4964-A407-84C68BE8251C}" type="slidenum">
              <a:rPr lang="it-IT" smtClean="0"/>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7F49D355-16BD-4E45-BD9A-5EA878CF7CBD}" type="datetimeFigureOut">
              <a:rPr lang="it-IT" smtClean="0"/>
              <a:t>26/02/2014</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E7A41E1B-4F70-4964-A407-84C68BE8251C}" type="slidenum">
              <a:rPr lang="it-IT" smtClean="0"/>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7F49D355-16BD-4E45-BD9A-5EA878CF7CBD}" type="datetimeFigureOut">
              <a:rPr lang="it-IT" smtClean="0"/>
              <a:t>26/02/2014</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E7A41E1B-4F70-4964-A407-84C68BE8251C}" type="slidenum">
              <a:rPr lang="it-IT" smtClean="0"/>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7F49D355-16BD-4E45-BD9A-5EA878CF7CBD}" type="datetimeFigureOut">
              <a:rPr lang="it-IT" smtClean="0"/>
              <a:t>26/02/2014</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E7A41E1B-4F70-4964-A407-84C68BE8251C}" type="slidenum">
              <a:rPr lang="it-IT" smtClean="0"/>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7F49D355-16BD-4E45-BD9A-5EA878CF7CBD}" type="datetimeFigureOut">
              <a:rPr lang="it-IT" smtClean="0"/>
              <a:t>26/02/2014</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E7A41E1B-4F70-4964-A407-84C68BE8251C}" type="slidenum">
              <a:rPr lang="it-IT" smtClean="0"/>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7F49D355-16BD-4E45-BD9A-5EA878CF7CBD}" type="datetimeFigureOut">
              <a:rPr lang="it-IT" smtClean="0"/>
              <a:t>26/02/2014</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E7A41E1B-4F70-4964-A407-84C68BE8251C}" type="slidenum">
              <a:rPr lang="it-IT" smtClean="0"/>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F49D355-16BD-4E45-BD9A-5EA878CF7CBD}" type="datetimeFigureOut">
              <a:rPr lang="it-IT" smtClean="0"/>
              <a:t>26/02/2014</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7A41E1B-4F70-4964-A407-84C68BE8251C}" type="slidenum">
              <a:rPr lang="it-IT" smtClean="0"/>
              <a:t>‹N›</a:t>
            </a:fld>
            <a:endParaRPr 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www.google.it/imgres?biw=1575&amp;bih=738&amp;tbm=isch&amp;tbnid=Ka1bX4KNUEWhOM:&amp;imgrefurl=http://www.cesqa.it/activityDetail.php?id%3D194%26navCat%3DSicurezza%26titlePage%3DRisk%20Assessment%26cat_id%3D3&amp;docid=Af6vr4ku4-jFlM&amp;imgurl=http://www.cesqa.it/admin/newsimg/matrice.gif&amp;w=462&amp;h=90&amp;ei=SGYOU-DMOIXRhAfe0oG4AQ&amp;zoom=1&amp;iact=rc&amp;dur=1094&amp;page=2&amp;start=16&amp;ndsp=25&amp;ved=0CIsBEK0DMBI" TargetMode="Externa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a:solidFill>
                  <a:srgbClr val="FF0000"/>
                </a:solidFill>
                <a:effectLst>
                  <a:outerShdw blurRad="38100" dist="38100" dir="2700000" algn="tl">
                    <a:srgbClr val="000000">
                      <a:alpha val="43137"/>
                    </a:srgbClr>
                  </a:outerShdw>
                </a:effectLst>
              </a:rPr>
              <a:t>Diritto </a:t>
            </a:r>
            <a:r>
              <a:rPr lang="it-IT" dirty="0" smtClean="0">
                <a:solidFill>
                  <a:srgbClr val="FF0000"/>
                </a:solidFill>
                <a:effectLst>
                  <a:outerShdw blurRad="38100" dist="38100" dir="2700000" algn="tl">
                    <a:srgbClr val="000000">
                      <a:alpha val="43137"/>
                    </a:srgbClr>
                  </a:outerShdw>
                </a:effectLst>
              </a:rPr>
              <a:t>dell’Ambiente:</a:t>
            </a:r>
            <a:endParaRPr lang="it-IT" dirty="0"/>
          </a:p>
        </p:txBody>
      </p:sp>
      <p:sp>
        <p:nvSpPr>
          <p:cNvPr id="3" name="Segnaposto contenuto 2"/>
          <p:cNvSpPr>
            <a:spLocks noGrp="1"/>
          </p:cNvSpPr>
          <p:nvPr>
            <p:ph idx="1"/>
          </p:nvPr>
        </p:nvSpPr>
        <p:spPr>
          <a:xfrm>
            <a:off x="457200" y="1600200"/>
            <a:ext cx="8229600" cy="4925144"/>
          </a:xfrm>
        </p:spPr>
        <p:txBody>
          <a:bodyPr>
            <a:normAutofit/>
          </a:bodyPr>
          <a:lstStyle/>
          <a:p>
            <a:pPr>
              <a:buFont typeface="Wingdings" panose="05000000000000000000" pitchFamily="2" charset="2"/>
              <a:buChar char="Ø"/>
            </a:pPr>
            <a:r>
              <a:rPr lang="it-IT" sz="4000" dirty="0" smtClean="0"/>
              <a:t>Nozione di ambiente</a:t>
            </a:r>
          </a:p>
          <a:p>
            <a:pPr>
              <a:buFont typeface="Wingdings" panose="05000000000000000000" pitchFamily="2" charset="2"/>
              <a:buChar char="Ø"/>
            </a:pPr>
            <a:r>
              <a:rPr lang="it-IT" sz="4000" dirty="0" smtClean="0"/>
              <a:t>Ambiente e Costituzione</a:t>
            </a:r>
          </a:p>
          <a:p>
            <a:pPr marL="0" indent="0">
              <a:buNone/>
            </a:pPr>
            <a:endParaRPr lang="it-IT" dirty="0"/>
          </a:p>
        </p:txBody>
      </p:sp>
    </p:spTree>
    <p:extLst>
      <p:ext uri="{BB962C8B-B14F-4D97-AF65-F5344CB8AC3E}">
        <p14:creationId xmlns:p14="http://schemas.microsoft.com/office/powerpoint/2010/main" val="411503219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solidFill>
                  <a:srgbClr val="FF0000"/>
                </a:solidFill>
                <a:effectLst>
                  <a:outerShdw blurRad="38100" dist="38100" dir="2700000" algn="tl">
                    <a:srgbClr val="000000">
                      <a:alpha val="43137"/>
                    </a:srgbClr>
                  </a:outerShdw>
                </a:effectLst>
              </a:rPr>
              <a:t>L</a:t>
            </a:r>
            <a:r>
              <a:rPr lang="it-IT" dirty="0" smtClean="0">
                <a:solidFill>
                  <a:srgbClr val="FF0000"/>
                </a:solidFill>
                <a:effectLst>
                  <a:outerShdw blurRad="38100" dist="38100" dir="2700000" algn="tl">
                    <a:srgbClr val="000000">
                      <a:alpha val="43137"/>
                    </a:srgbClr>
                  </a:outerShdw>
                </a:effectLst>
              </a:rPr>
              <a:t>’Ambiente: un valore costituzionalmente protetto</a:t>
            </a:r>
            <a:endParaRPr lang="it-IT" dirty="0"/>
          </a:p>
        </p:txBody>
      </p:sp>
      <p:sp>
        <p:nvSpPr>
          <p:cNvPr id="3" name="Segnaposto contenuto 2"/>
          <p:cNvSpPr>
            <a:spLocks noGrp="1"/>
          </p:cNvSpPr>
          <p:nvPr>
            <p:ph idx="1"/>
          </p:nvPr>
        </p:nvSpPr>
        <p:spPr>
          <a:xfrm>
            <a:off x="457200" y="1600200"/>
            <a:ext cx="8229600" cy="4925144"/>
          </a:xfrm>
        </p:spPr>
        <p:txBody>
          <a:bodyPr>
            <a:normAutofit fontScale="77500" lnSpcReduction="20000"/>
          </a:bodyPr>
          <a:lstStyle/>
          <a:p>
            <a:pPr marL="0" indent="0" algn="just">
              <a:buNone/>
            </a:pPr>
            <a:r>
              <a:rPr lang="it-IT" dirty="0"/>
              <a:t>Il riferimento esplicito alla tematica ambientale ha fatto </a:t>
            </a:r>
            <a:r>
              <a:rPr lang="it-IT" dirty="0" smtClean="0"/>
              <a:t>ingresso nella </a:t>
            </a:r>
            <a:r>
              <a:rPr lang="it-IT" dirty="0"/>
              <a:t>nostra Costituzione con la legge costituzionale n. 1 </a:t>
            </a:r>
            <a:r>
              <a:rPr lang="it-IT" dirty="0" smtClean="0"/>
              <a:t>del 2003.</a:t>
            </a:r>
          </a:p>
          <a:p>
            <a:pPr marL="0" indent="0" algn="just">
              <a:buNone/>
            </a:pPr>
            <a:endParaRPr lang="it-IT" dirty="0"/>
          </a:p>
          <a:p>
            <a:pPr marL="0" indent="0" algn="just">
              <a:buNone/>
            </a:pPr>
            <a:r>
              <a:rPr lang="it-IT" dirty="0"/>
              <a:t>• L’art. 117, comma II, </a:t>
            </a:r>
            <a:r>
              <a:rPr lang="it-IT" dirty="0" err="1"/>
              <a:t>lett</a:t>
            </a:r>
            <a:r>
              <a:rPr lang="it-IT" dirty="0"/>
              <a:t>. </a:t>
            </a:r>
            <a:r>
              <a:rPr lang="it-IT" i="1" dirty="0"/>
              <a:t>s) </a:t>
            </a:r>
            <a:r>
              <a:rPr lang="it-IT" dirty="0" err="1"/>
              <a:t>Cost</a:t>
            </a:r>
            <a:r>
              <a:rPr lang="it-IT" dirty="0"/>
              <a:t>. (come modificato) affida </a:t>
            </a:r>
            <a:r>
              <a:rPr lang="it-IT" dirty="0" smtClean="0"/>
              <a:t>allo </a:t>
            </a:r>
            <a:r>
              <a:rPr lang="it-IT" i="1" dirty="0" smtClean="0"/>
              <a:t>Stato </a:t>
            </a:r>
            <a:r>
              <a:rPr lang="it-IT" i="1" dirty="0"/>
              <a:t>la legislazione esclusiva in materia di “tutela dell’ambiente</a:t>
            </a:r>
            <a:r>
              <a:rPr lang="it-IT" i="1" dirty="0" smtClean="0"/>
              <a:t>, dell’ecosistema </a:t>
            </a:r>
            <a:r>
              <a:rPr lang="it-IT" i="1" dirty="0"/>
              <a:t>e dei beni culturali”.</a:t>
            </a:r>
          </a:p>
          <a:p>
            <a:pPr marL="0" indent="0" algn="just">
              <a:buNone/>
            </a:pPr>
            <a:endParaRPr lang="it-IT" dirty="0" smtClean="0"/>
          </a:p>
          <a:p>
            <a:pPr marL="0" indent="0" algn="just">
              <a:buNone/>
            </a:pPr>
            <a:r>
              <a:rPr lang="it-IT" dirty="0" smtClean="0"/>
              <a:t>• </a:t>
            </a:r>
            <a:r>
              <a:rPr lang="it-IT" dirty="0"/>
              <a:t>L’introduzione del </a:t>
            </a:r>
            <a:r>
              <a:rPr lang="it-IT" b="1" dirty="0"/>
              <a:t>richiamo al bene ambientale </a:t>
            </a:r>
            <a:r>
              <a:rPr lang="it-IT" dirty="0"/>
              <a:t>nel </a:t>
            </a:r>
            <a:r>
              <a:rPr lang="it-IT" dirty="0" smtClean="0"/>
              <a:t>tessuto costituzionale </a:t>
            </a:r>
            <a:r>
              <a:rPr lang="it-IT" dirty="0"/>
              <a:t>risponde all’esigenza di colmare l’assenza di </a:t>
            </a:r>
            <a:r>
              <a:rPr lang="it-IT" dirty="0" smtClean="0"/>
              <a:t>una specifica </a:t>
            </a:r>
            <a:r>
              <a:rPr lang="it-IT" dirty="0"/>
              <a:t>previsione in materia, sebbene il riferimento a tale </a:t>
            </a:r>
            <a:r>
              <a:rPr lang="it-IT" dirty="0" smtClean="0"/>
              <a:t>bene sia </a:t>
            </a:r>
            <a:r>
              <a:rPr lang="it-IT" dirty="0"/>
              <a:t>strettamente connesso alla prospettiva della sua “tutela” </a:t>
            </a:r>
            <a:r>
              <a:rPr lang="it-IT" dirty="0" smtClean="0"/>
              <a:t>e collocato </a:t>
            </a:r>
            <a:r>
              <a:rPr lang="it-IT" dirty="0"/>
              <a:t>nell’ambito del riparto di competenze fra Stato </a:t>
            </a:r>
            <a:r>
              <a:rPr lang="it-IT" dirty="0" smtClean="0"/>
              <a:t>e Regioni</a:t>
            </a:r>
            <a:r>
              <a:rPr lang="it-IT" dirty="0"/>
              <a:t>.</a:t>
            </a:r>
          </a:p>
        </p:txBody>
      </p:sp>
    </p:spTree>
    <p:extLst>
      <p:ext uri="{BB962C8B-B14F-4D97-AF65-F5344CB8AC3E}">
        <p14:creationId xmlns:p14="http://schemas.microsoft.com/office/powerpoint/2010/main" val="223540433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solidFill>
                  <a:srgbClr val="FF0000"/>
                </a:solidFill>
                <a:effectLst>
                  <a:outerShdw blurRad="38100" dist="38100" dir="2700000" algn="tl">
                    <a:srgbClr val="000000">
                      <a:alpha val="43137"/>
                    </a:srgbClr>
                  </a:outerShdw>
                </a:effectLst>
              </a:rPr>
              <a:t>L</a:t>
            </a:r>
            <a:r>
              <a:rPr lang="it-IT" dirty="0" smtClean="0">
                <a:solidFill>
                  <a:srgbClr val="FF0000"/>
                </a:solidFill>
                <a:effectLst>
                  <a:outerShdw blurRad="38100" dist="38100" dir="2700000" algn="tl">
                    <a:srgbClr val="000000">
                      <a:alpha val="43137"/>
                    </a:srgbClr>
                  </a:outerShdw>
                </a:effectLst>
              </a:rPr>
              <a:t>’Ambiente: un valore costituzionalmente protetto</a:t>
            </a:r>
            <a:endParaRPr lang="it-IT" dirty="0"/>
          </a:p>
        </p:txBody>
      </p:sp>
      <p:sp>
        <p:nvSpPr>
          <p:cNvPr id="3" name="Segnaposto contenuto 2"/>
          <p:cNvSpPr>
            <a:spLocks noGrp="1"/>
          </p:cNvSpPr>
          <p:nvPr>
            <p:ph idx="1"/>
          </p:nvPr>
        </p:nvSpPr>
        <p:spPr>
          <a:xfrm>
            <a:off x="457200" y="1600200"/>
            <a:ext cx="8229600" cy="4925144"/>
          </a:xfrm>
        </p:spPr>
        <p:txBody>
          <a:bodyPr>
            <a:noAutofit/>
          </a:bodyPr>
          <a:lstStyle/>
          <a:p>
            <a:pPr marL="0" indent="0" algn="just">
              <a:buNone/>
            </a:pPr>
            <a:r>
              <a:rPr lang="it-IT" sz="2000" dirty="0"/>
              <a:t>Il bene ambiente continua, dunque, ad essere ricavato dal </a:t>
            </a:r>
            <a:r>
              <a:rPr lang="it-IT" sz="2000" dirty="0" smtClean="0"/>
              <a:t>combinato disposto </a:t>
            </a:r>
            <a:r>
              <a:rPr lang="it-IT" sz="2000" dirty="0"/>
              <a:t>di altre norme costituzionali (alcune delle quali note per il </a:t>
            </a:r>
            <a:r>
              <a:rPr lang="it-IT" sz="2000" dirty="0" smtClean="0"/>
              <a:t>loro carattere </a:t>
            </a:r>
            <a:r>
              <a:rPr lang="it-IT" sz="2000" dirty="0"/>
              <a:t>aperto):</a:t>
            </a:r>
          </a:p>
          <a:p>
            <a:pPr marL="0" indent="0" algn="just">
              <a:lnSpc>
                <a:spcPct val="90000"/>
              </a:lnSpc>
            </a:pPr>
            <a:r>
              <a:rPr lang="it-IT" altLang="it-IT" sz="2000" dirty="0"/>
              <a:t> </a:t>
            </a:r>
            <a:r>
              <a:rPr lang="it-IT" altLang="it-IT" sz="2000" dirty="0">
                <a:solidFill>
                  <a:srgbClr val="FF0000"/>
                </a:solidFill>
              </a:rPr>
              <a:t>l’art. 9 </a:t>
            </a:r>
            <a:r>
              <a:rPr lang="it-IT" altLang="it-IT" sz="2000" dirty="0" err="1">
                <a:solidFill>
                  <a:srgbClr val="FF0000"/>
                </a:solidFill>
              </a:rPr>
              <a:t>Cost</a:t>
            </a:r>
            <a:r>
              <a:rPr lang="it-IT" altLang="it-IT" sz="2000" dirty="0">
                <a:solidFill>
                  <a:srgbClr val="FF0000"/>
                </a:solidFill>
              </a:rPr>
              <a:t>. sulla tutela del paesaggio:</a:t>
            </a:r>
            <a:r>
              <a:rPr lang="it-IT" altLang="it-IT" sz="2000" dirty="0"/>
              <a:t> </a:t>
            </a:r>
            <a:r>
              <a:rPr lang="it-IT" altLang="it-IT" sz="2000" i="1" dirty="0"/>
              <a:t>“La Repubblica (…) tutela il paesaggio e il patrimonio storico e artistico della Nazione”</a:t>
            </a:r>
            <a:r>
              <a:rPr lang="it-IT" altLang="it-IT" sz="2000" dirty="0"/>
              <a:t>;</a:t>
            </a:r>
          </a:p>
          <a:p>
            <a:pPr marL="0" indent="0" algn="just">
              <a:lnSpc>
                <a:spcPct val="90000"/>
              </a:lnSpc>
            </a:pPr>
            <a:endParaRPr lang="it-IT" altLang="it-IT" sz="2000" dirty="0"/>
          </a:p>
          <a:p>
            <a:pPr marL="0" indent="0" algn="just">
              <a:lnSpc>
                <a:spcPct val="90000"/>
              </a:lnSpc>
            </a:pPr>
            <a:r>
              <a:rPr lang="it-IT" altLang="it-IT" sz="2000" dirty="0"/>
              <a:t> </a:t>
            </a:r>
            <a:r>
              <a:rPr lang="it-IT" altLang="it-IT" sz="2000" dirty="0">
                <a:solidFill>
                  <a:srgbClr val="FF0000"/>
                </a:solidFill>
              </a:rPr>
              <a:t>l’art. 32 </a:t>
            </a:r>
            <a:r>
              <a:rPr lang="it-IT" altLang="it-IT" sz="2000" dirty="0" err="1">
                <a:solidFill>
                  <a:srgbClr val="FF0000"/>
                </a:solidFill>
              </a:rPr>
              <a:t>Cost</a:t>
            </a:r>
            <a:r>
              <a:rPr lang="it-IT" altLang="it-IT" sz="2000" dirty="0">
                <a:solidFill>
                  <a:srgbClr val="FF0000"/>
                </a:solidFill>
              </a:rPr>
              <a:t>. sulla tutela della salute:</a:t>
            </a:r>
            <a:r>
              <a:rPr lang="it-IT" altLang="it-IT" sz="2000" dirty="0"/>
              <a:t> </a:t>
            </a:r>
            <a:r>
              <a:rPr lang="it-IT" altLang="it-IT" sz="2000" i="1" dirty="0"/>
              <a:t>“La Repubblica tutela la salute come fondamentale diritto dell’individuo e interesse della collettività, e garantisce cure gratuite agli indigenti”.</a:t>
            </a:r>
          </a:p>
          <a:p>
            <a:pPr marL="0" indent="0" algn="just">
              <a:buNone/>
            </a:pPr>
            <a:endParaRPr lang="it-IT" sz="2000" dirty="0" smtClean="0"/>
          </a:p>
          <a:p>
            <a:pPr marL="0" indent="0" algn="just">
              <a:buNone/>
            </a:pPr>
            <a:r>
              <a:rPr lang="it-IT" sz="2000" dirty="0" smtClean="0"/>
              <a:t>• </a:t>
            </a:r>
            <a:r>
              <a:rPr lang="it-IT" sz="2000" dirty="0"/>
              <a:t>La Corte Costituzionale, da un lato riconosce all’ambiente il </a:t>
            </a:r>
            <a:r>
              <a:rPr lang="it-IT" sz="2000" dirty="0" smtClean="0"/>
              <a:t>carattere di </a:t>
            </a:r>
            <a:r>
              <a:rPr lang="it-IT" sz="2000" dirty="0"/>
              <a:t>”bene immateriale unitario”, dall’altro è consapevole del </a:t>
            </a:r>
            <a:r>
              <a:rPr lang="it-IT" sz="2000" dirty="0" smtClean="0"/>
              <a:t>valore trasversale </a:t>
            </a:r>
            <a:r>
              <a:rPr lang="it-IT" sz="2000" dirty="0"/>
              <a:t>del bene medesimo, caratterizzato dalla presenza di </a:t>
            </a:r>
            <a:r>
              <a:rPr lang="it-IT" sz="2000" dirty="0" smtClean="0"/>
              <a:t>vari elementi</a:t>
            </a:r>
            <a:r>
              <a:rPr lang="it-IT" sz="2000" dirty="0"/>
              <a:t>, ciascuno dei quali può anche costituire isolatamente </a:t>
            </a:r>
            <a:r>
              <a:rPr lang="it-IT" sz="2000" dirty="0" smtClean="0"/>
              <a:t>e separatamente </a:t>
            </a:r>
            <a:r>
              <a:rPr lang="it-IT" sz="2000" dirty="0"/>
              <a:t>oggetto di cura e tutela.</a:t>
            </a:r>
          </a:p>
        </p:txBody>
      </p:sp>
    </p:spTree>
    <p:extLst>
      <p:ext uri="{BB962C8B-B14F-4D97-AF65-F5344CB8AC3E}">
        <p14:creationId xmlns:p14="http://schemas.microsoft.com/office/powerpoint/2010/main" val="133319334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solidFill>
                  <a:srgbClr val="FF0000"/>
                </a:solidFill>
                <a:effectLst>
                  <a:outerShdw blurRad="38100" dist="38100" dir="2700000" algn="tl">
                    <a:srgbClr val="000000">
                      <a:alpha val="43137"/>
                    </a:srgbClr>
                  </a:outerShdw>
                </a:effectLst>
              </a:rPr>
              <a:t>L</a:t>
            </a:r>
            <a:r>
              <a:rPr lang="it-IT" dirty="0" smtClean="0">
                <a:solidFill>
                  <a:srgbClr val="FF0000"/>
                </a:solidFill>
                <a:effectLst>
                  <a:outerShdw blurRad="38100" dist="38100" dir="2700000" algn="tl">
                    <a:srgbClr val="000000">
                      <a:alpha val="43137"/>
                    </a:srgbClr>
                  </a:outerShdw>
                </a:effectLst>
              </a:rPr>
              <a:t>’Ambiente: un valore costituzionalmente protetto</a:t>
            </a:r>
            <a:endParaRPr lang="it-IT" dirty="0"/>
          </a:p>
        </p:txBody>
      </p:sp>
      <p:sp>
        <p:nvSpPr>
          <p:cNvPr id="3" name="Segnaposto contenuto 2"/>
          <p:cNvSpPr>
            <a:spLocks noGrp="1"/>
          </p:cNvSpPr>
          <p:nvPr>
            <p:ph idx="1"/>
          </p:nvPr>
        </p:nvSpPr>
        <p:spPr>
          <a:xfrm>
            <a:off x="457200" y="1600200"/>
            <a:ext cx="8229600" cy="4925144"/>
          </a:xfrm>
        </p:spPr>
        <p:txBody>
          <a:bodyPr>
            <a:normAutofit fontScale="92500" lnSpcReduction="10000"/>
          </a:bodyPr>
          <a:lstStyle/>
          <a:p>
            <a:pPr marL="0" indent="0" algn="just">
              <a:buNone/>
            </a:pPr>
            <a:r>
              <a:rPr lang="it-IT" dirty="0" smtClean="0">
                <a:solidFill>
                  <a:srgbClr val="000000"/>
                </a:solidFill>
                <a:latin typeface="Arial"/>
              </a:rPr>
              <a:t>L’art. 117 </a:t>
            </a:r>
            <a:r>
              <a:rPr lang="it-IT" dirty="0" err="1" smtClean="0">
                <a:solidFill>
                  <a:srgbClr val="000000"/>
                </a:solidFill>
                <a:latin typeface="Arial"/>
              </a:rPr>
              <a:t>Cost</a:t>
            </a:r>
            <a:r>
              <a:rPr lang="it-IT" dirty="0" smtClean="0">
                <a:solidFill>
                  <a:srgbClr val="000000"/>
                </a:solidFill>
                <a:latin typeface="Arial"/>
              </a:rPr>
              <a:t>. </a:t>
            </a:r>
            <a:r>
              <a:rPr lang="it-IT" dirty="0">
                <a:solidFill>
                  <a:srgbClr val="000000"/>
                </a:solidFill>
                <a:latin typeface="Arial"/>
              </a:rPr>
              <a:t>parla di </a:t>
            </a:r>
            <a:r>
              <a:rPr lang="it-IT" b="1" dirty="0">
                <a:solidFill>
                  <a:srgbClr val="000000"/>
                </a:solidFill>
                <a:latin typeface="Arial"/>
              </a:rPr>
              <a:t>“tutela” </a:t>
            </a:r>
            <a:r>
              <a:rPr lang="it-IT" dirty="0">
                <a:solidFill>
                  <a:srgbClr val="000000"/>
                </a:solidFill>
                <a:latin typeface="Arial"/>
              </a:rPr>
              <a:t>dell’ambiente come materia </a:t>
            </a:r>
            <a:r>
              <a:rPr lang="it-IT" dirty="0" smtClean="0">
                <a:solidFill>
                  <a:srgbClr val="000000"/>
                </a:solidFill>
                <a:latin typeface="Arial"/>
              </a:rPr>
              <a:t>di competenza </a:t>
            </a:r>
            <a:r>
              <a:rPr lang="it-IT" dirty="0">
                <a:solidFill>
                  <a:srgbClr val="000000"/>
                </a:solidFill>
                <a:latin typeface="Arial"/>
              </a:rPr>
              <a:t>legislativa esclusiva dello Stato</a:t>
            </a:r>
            <a:r>
              <a:rPr lang="it-IT" dirty="0" smtClean="0">
                <a:solidFill>
                  <a:srgbClr val="000000"/>
                </a:solidFill>
                <a:latin typeface="Arial"/>
              </a:rPr>
              <a:t>, evidenziando </a:t>
            </a:r>
            <a:r>
              <a:rPr lang="it-IT" dirty="0">
                <a:solidFill>
                  <a:srgbClr val="000000"/>
                </a:solidFill>
                <a:latin typeface="Arial"/>
              </a:rPr>
              <a:t>la volontà del </a:t>
            </a:r>
            <a:r>
              <a:rPr lang="it-IT" dirty="0" smtClean="0">
                <a:solidFill>
                  <a:srgbClr val="000000"/>
                </a:solidFill>
                <a:latin typeface="Arial"/>
              </a:rPr>
              <a:t>Legislatore costituzionale di </a:t>
            </a:r>
            <a:r>
              <a:rPr lang="it-IT" dirty="0">
                <a:solidFill>
                  <a:srgbClr val="000000"/>
                </a:solidFill>
                <a:latin typeface="Arial"/>
              </a:rPr>
              <a:t>ancorare il potere legislativo a modalità di </a:t>
            </a:r>
            <a:r>
              <a:rPr lang="it-IT" dirty="0" smtClean="0">
                <a:solidFill>
                  <a:srgbClr val="000000"/>
                </a:solidFill>
                <a:latin typeface="Arial"/>
              </a:rPr>
              <a:t>azione dinamiche </a:t>
            </a:r>
            <a:r>
              <a:rPr lang="it-IT" dirty="0">
                <a:solidFill>
                  <a:srgbClr val="000000"/>
                </a:solidFill>
                <a:latin typeface="Arial"/>
              </a:rPr>
              <a:t>e positive.</a:t>
            </a:r>
          </a:p>
          <a:p>
            <a:pPr marL="0" indent="0" algn="just">
              <a:buNone/>
            </a:pPr>
            <a:r>
              <a:rPr lang="it-IT" dirty="0" smtClean="0">
                <a:solidFill>
                  <a:srgbClr val="000000"/>
                </a:solidFill>
                <a:latin typeface="Arial"/>
              </a:rPr>
              <a:t>Tutela </a:t>
            </a:r>
            <a:r>
              <a:rPr lang="it-IT" dirty="0">
                <a:solidFill>
                  <a:srgbClr val="000000"/>
                </a:solidFill>
                <a:latin typeface="Arial"/>
              </a:rPr>
              <a:t>che non può essere intesa in senso </a:t>
            </a:r>
            <a:r>
              <a:rPr lang="it-IT" dirty="0" smtClean="0">
                <a:solidFill>
                  <a:srgbClr val="000000"/>
                </a:solidFill>
                <a:latin typeface="Arial"/>
              </a:rPr>
              <a:t>restrittivo come </a:t>
            </a:r>
            <a:r>
              <a:rPr lang="it-IT" dirty="0">
                <a:solidFill>
                  <a:srgbClr val="000000"/>
                </a:solidFill>
                <a:latin typeface="Arial"/>
              </a:rPr>
              <a:t>attività di mera </a:t>
            </a:r>
            <a:r>
              <a:rPr lang="it-IT" dirty="0">
                <a:solidFill>
                  <a:srgbClr val="FF0000"/>
                </a:solidFill>
                <a:latin typeface="Arial"/>
              </a:rPr>
              <a:t>conservazione</a:t>
            </a:r>
            <a:r>
              <a:rPr lang="it-IT" dirty="0">
                <a:solidFill>
                  <a:srgbClr val="000000"/>
                </a:solidFill>
                <a:latin typeface="Arial"/>
              </a:rPr>
              <a:t>, ma in senso </a:t>
            </a:r>
            <a:r>
              <a:rPr lang="it-IT" dirty="0" smtClean="0">
                <a:solidFill>
                  <a:srgbClr val="000000"/>
                </a:solidFill>
                <a:latin typeface="Arial"/>
              </a:rPr>
              <a:t>più ampio</a:t>
            </a:r>
            <a:r>
              <a:rPr lang="it-IT" dirty="0">
                <a:solidFill>
                  <a:srgbClr val="000000"/>
                </a:solidFill>
                <a:latin typeface="Arial"/>
              </a:rPr>
              <a:t>, comprensivo dei necessari corollari </a:t>
            </a:r>
            <a:r>
              <a:rPr lang="it-IT" dirty="0" smtClean="0">
                <a:solidFill>
                  <a:srgbClr val="000000"/>
                </a:solidFill>
                <a:latin typeface="Arial"/>
              </a:rPr>
              <a:t>di </a:t>
            </a:r>
            <a:r>
              <a:rPr lang="it-IT" dirty="0" smtClean="0">
                <a:solidFill>
                  <a:srgbClr val="FF0000"/>
                </a:solidFill>
                <a:latin typeface="Arial"/>
              </a:rPr>
              <a:t>promozione </a:t>
            </a:r>
            <a:r>
              <a:rPr lang="it-IT" dirty="0">
                <a:solidFill>
                  <a:srgbClr val="000000"/>
                </a:solidFill>
                <a:latin typeface="Arial"/>
              </a:rPr>
              <a:t>e di </a:t>
            </a:r>
            <a:r>
              <a:rPr lang="it-IT" dirty="0">
                <a:solidFill>
                  <a:srgbClr val="FF0000"/>
                </a:solidFill>
                <a:latin typeface="Arial"/>
              </a:rPr>
              <a:t>sviluppo </a:t>
            </a:r>
            <a:r>
              <a:rPr lang="it-IT" dirty="0">
                <a:solidFill>
                  <a:srgbClr val="000000"/>
                </a:solidFill>
                <a:latin typeface="Arial"/>
              </a:rPr>
              <a:t>del </a:t>
            </a:r>
            <a:r>
              <a:rPr lang="it-IT" b="1" dirty="0">
                <a:solidFill>
                  <a:srgbClr val="000000"/>
                </a:solidFill>
                <a:latin typeface="Arial"/>
              </a:rPr>
              <a:t>bene</a:t>
            </a:r>
            <a:r>
              <a:rPr lang="it-IT" dirty="0">
                <a:solidFill>
                  <a:srgbClr val="000000"/>
                </a:solidFill>
                <a:latin typeface="Arial"/>
              </a:rPr>
              <a:t>.</a:t>
            </a:r>
            <a:endParaRPr lang="it-IT" dirty="0"/>
          </a:p>
        </p:txBody>
      </p:sp>
    </p:spTree>
    <p:extLst>
      <p:ext uri="{BB962C8B-B14F-4D97-AF65-F5344CB8AC3E}">
        <p14:creationId xmlns:p14="http://schemas.microsoft.com/office/powerpoint/2010/main" val="32988031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solidFill>
                  <a:srgbClr val="FF0000"/>
                </a:solidFill>
                <a:effectLst>
                  <a:outerShdw blurRad="38100" dist="38100" dir="2700000" algn="tl">
                    <a:srgbClr val="000000">
                      <a:alpha val="43137"/>
                    </a:srgbClr>
                  </a:outerShdw>
                </a:effectLst>
              </a:rPr>
              <a:t>L</a:t>
            </a:r>
            <a:r>
              <a:rPr lang="it-IT" dirty="0" smtClean="0">
                <a:solidFill>
                  <a:srgbClr val="FF0000"/>
                </a:solidFill>
                <a:effectLst>
                  <a:outerShdw blurRad="38100" dist="38100" dir="2700000" algn="tl">
                    <a:srgbClr val="000000">
                      <a:alpha val="43137"/>
                    </a:srgbClr>
                  </a:outerShdw>
                </a:effectLst>
              </a:rPr>
              <a:t>’Ambiente: un valore costituzionalmente protetto</a:t>
            </a:r>
            <a:endParaRPr lang="it-IT" dirty="0"/>
          </a:p>
        </p:txBody>
      </p:sp>
      <p:sp>
        <p:nvSpPr>
          <p:cNvPr id="3" name="Segnaposto contenuto 2"/>
          <p:cNvSpPr>
            <a:spLocks noGrp="1"/>
          </p:cNvSpPr>
          <p:nvPr>
            <p:ph idx="1"/>
          </p:nvPr>
        </p:nvSpPr>
        <p:spPr>
          <a:xfrm>
            <a:off x="467544" y="1556792"/>
            <a:ext cx="8229600" cy="4477404"/>
          </a:xfrm>
        </p:spPr>
        <p:txBody>
          <a:bodyPr>
            <a:noAutofit/>
          </a:bodyPr>
          <a:lstStyle/>
          <a:p>
            <a:pPr marL="0" indent="0" algn="just">
              <a:buNone/>
            </a:pPr>
            <a:r>
              <a:rPr lang="it-IT" sz="2200" dirty="0"/>
              <a:t>La norma costituzionale (art. 117) riconosce formalmente allo Stato </a:t>
            </a:r>
            <a:r>
              <a:rPr lang="it-IT" sz="2200" dirty="0" smtClean="0"/>
              <a:t>competenza legislativa </a:t>
            </a:r>
            <a:r>
              <a:rPr lang="it-IT" sz="2200" dirty="0"/>
              <a:t>esclusiva in materia ma non risolve, al contempo, sotto il </a:t>
            </a:r>
            <a:r>
              <a:rPr lang="it-IT" sz="2200" dirty="0" smtClean="0"/>
              <a:t>profilo sostanziale</a:t>
            </a:r>
            <a:r>
              <a:rPr lang="it-IT" sz="2200" dirty="0"/>
              <a:t>, le questioni del riparto fra organo centrale e organi regionali</a:t>
            </a:r>
            <a:r>
              <a:rPr lang="it-IT" sz="2200" dirty="0" smtClean="0"/>
              <a:t>.</a:t>
            </a:r>
          </a:p>
          <a:p>
            <a:pPr marL="0" indent="0">
              <a:buNone/>
            </a:pPr>
            <a:endParaRPr lang="it-IT" sz="2200" dirty="0"/>
          </a:p>
          <a:p>
            <a:pPr marL="0" indent="0" algn="just">
              <a:buNone/>
            </a:pPr>
            <a:r>
              <a:rPr lang="it-IT" sz="2200" dirty="0" smtClean="0"/>
              <a:t>La questione si pone a proposito dell’articolazione fra potere legislativo esclusivo (ex art. 117. co. II </a:t>
            </a:r>
            <a:r>
              <a:rPr lang="it-IT" sz="2200" dirty="0" err="1" smtClean="0"/>
              <a:t>lett</a:t>
            </a:r>
            <a:r>
              <a:rPr lang="it-IT" sz="2200" dirty="0" smtClean="0"/>
              <a:t> s) </a:t>
            </a:r>
            <a:r>
              <a:rPr lang="it-IT" sz="2200" dirty="0" err="1" smtClean="0"/>
              <a:t>Cost</a:t>
            </a:r>
            <a:r>
              <a:rPr lang="it-IT" sz="2200" dirty="0" smtClean="0"/>
              <a:t>.) e potestà regionale concorrente ( ex art. 117, co. III ). </a:t>
            </a:r>
            <a:endParaRPr lang="it-IT" sz="2200" dirty="0"/>
          </a:p>
        </p:txBody>
      </p:sp>
    </p:spTree>
    <p:extLst>
      <p:ext uri="{BB962C8B-B14F-4D97-AF65-F5344CB8AC3E}">
        <p14:creationId xmlns:p14="http://schemas.microsoft.com/office/powerpoint/2010/main" val="14326725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682" name="Rectangle 2"/>
          <p:cNvSpPr>
            <a:spLocks noGrp="1" noChangeArrowheads="1"/>
          </p:cNvSpPr>
          <p:nvPr>
            <p:ph type="title"/>
          </p:nvPr>
        </p:nvSpPr>
        <p:spPr/>
        <p:txBody>
          <a:bodyPr>
            <a:normAutofit fontScale="90000"/>
          </a:bodyPr>
          <a:lstStyle/>
          <a:p>
            <a:r>
              <a:rPr lang="it-IT" dirty="0">
                <a:solidFill>
                  <a:srgbClr val="FF0000"/>
                </a:solidFill>
                <a:effectLst>
                  <a:outerShdw blurRad="38100" dist="38100" dir="2700000" algn="tl">
                    <a:srgbClr val="000000">
                      <a:alpha val="43137"/>
                    </a:srgbClr>
                  </a:outerShdw>
                </a:effectLst>
              </a:rPr>
              <a:t>L’Ambiente: un valore costituzionalmente protetto</a:t>
            </a:r>
            <a:endParaRPr lang="it-IT" altLang="it-IT" dirty="0"/>
          </a:p>
        </p:txBody>
      </p:sp>
      <p:sp>
        <p:nvSpPr>
          <p:cNvPr id="199683" name="Rectangle 3"/>
          <p:cNvSpPr>
            <a:spLocks noGrp="1" noChangeArrowheads="1"/>
          </p:cNvSpPr>
          <p:nvPr>
            <p:ph type="body" idx="1"/>
          </p:nvPr>
        </p:nvSpPr>
        <p:spPr/>
        <p:txBody>
          <a:bodyPr>
            <a:normAutofit lnSpcReduction="10000"/>
          </a:bodyPr>
          <a:lstStyle/>
          <a:p>
            <a:pPr marL="0" indent="0" algn="just">
              <a:lnSpc>
                <a:spcPct val="80000"/>
              </a:lnSpc>
              <a:buNone/>
            </a:pPr>
            <a:r>
              <a:rPr lang="it-IT" sz="2400" dirty="0"/>
              <a:t>Fra le materie </a:t>
            </a:r>
            <a:r>
              <a:rPr lang="it-IT" sz="2400" dirty="0" smtClean="0"/>
              <a:t>comprese nella potestà regionale concorrente sono </a:t>
            </a:r>
            <a:r>
              <a:rPr lang="it-IT" sz="2400" dirty="0"/>
              <a:t>citate</a:t>
            </a:r>
          </a:p>
          <a:p>
            <a:pPr marL="0" indent="0" algn="just">
              <a:lnSpc>
                <a:spcPct val="80000"/>
              </a:lnSpc>
              <a:buNone/>
            </a:pPr>
            <a:endParaRPr lang="it-IT" altLang="it-IT" sz="2400" dirty="0" smtClean="0"/>
          </a:p>
          <a:p>
            <a:pPr marL="0" indent="0" algn="just">
              <a:lnSpc>
                <a:spcPct val="80000"/>
              </a:lnSpc>
              <a:buNone/>
            </a:pPr>
            <a:endParaRPr lang="it-IT" altLang="it-IT" sz="2400" dirty="0" smtClean="0"/>
          </a:p>
          <a:p>
            <a:pPr marL="0" indent="0" algn="just">
              <a:lnSpc>
                <a:spcPct val="80000"/>
              </a:lnSpc>
            </a:pPr>
            <a:r>
              <a:rPr lang="it-IT" altLang="it-IT" sz="2400" dirty="0" smtClean="0"/>
              <a:t>valorizzazione dei beni culturali e ambientali;</a:t>
            </a:r>
          </a:p>
          <a:p>
            <a:pPr marL="0" indent="0" algn="just">
              <a:lnSpc>
                <a:spcPct val="80000"/>
              </a:lnSpc>
            </a:pPr>
            <a:r>
              <a:rPr lang="it-IT" altLang="it-IT" sz="2400" dirty="0" smtClean="0"/>
              <a:t> tutela della salute;</a:t>
            </a:r>
          </a:p>
          <a:p>
            <a:pPr marL="0" indent="0" algn="just">
              <a:lnSpc>
                <a:spcPct val="80000"/>
              </a:lnSpc>
            </a:pPr>
            <a:r>
              <a:rPr lang="it-IT" altLang="it-IT" sz="2400" dirty="0" smtClean="0"/>
              <a:t> governo del territorio;</a:t>
            </a:r>
          </a:p>
          <a:p>
            <a:pPr marL="0" indent="0" algn="just">
              <a:lnSpc>
                <a:spcPct val="80000"/>
              </a:lnSpc>
            </a:pPr>
            <a:r>
              <a:rPr lang="it-IT" altLang="it-IT" sz="2400" dirty="0" smtClean="0"/>
              <a:t> protezione civile;</a:t>
            </a:r>
          </a:p>
          <a:p>
            <a:pPr marL="0" indent="0" algn="just">
              <a:lnSpc>
                <a:spcPct val="80000"/>
              </a:lnSpc>
            </a:pPr>
            <a:r>
              <a:rPr lang="it-IT" altLang="it-IT" sz="2400" dirty="0" smtClean="0"/>
              <a:t> produzione, trasporto e distribuzione nazionale dell’energia;</a:t>
            </a:r>
          </a:p>
          <a:p>
            <a:pPr marL="0" indent="0" algn="just">
              <a:lnSpc>
                <a:spcPct val="80000"/>
              </a:lnSpc>
            </a:pPr>
            <a:r>
              <a:rPr lang="it-IT" altLang="it-IT" sz="2400" dirty="0" smtClean="0"/>
              <a:t> porti e aeroporti civili;</a:t>
            </a:r>
          </a:p>
          <a:p>
            <a:pPr marL="0" indent="0" algn="just">
              <a:lnSpc>
                <a:spcPct val="80000"/>
              </a:lnSpc>
            </a:pPr>
            <a:r>
              <a:rPr lang="it-IT" altLang="it-IT" sz="2400" dirty="0" smtClean="0"/>
              <a:t> grandi reti di trasporto e di navigazione;</a:t>
            </a:r>
          </a:p>
          <a:p>
            <a:pPr marL="0" indent="0" algn="just">
              <a:lnSpc>
                <a:spcPct val="80000"/>
              </a:lnSpc>
            </a:pPr>
            <a:r>
              <a:rPr lang="it-IT" altLang="it-IT" sz="2400" dirty="0" smtClean="0"/>
              <a:t> ricerca scientifica e tecnologica;</a:t>
            </a:r>
          </a:p>
          <a:p>
            <a:pPr marL="0" indent="0" algn="just">
              <a:lnSpc>
                <a:spcPct val="80000"/>
              </a:lnSpc>
            </a:pPr>
            <a:r>
              <a:rPr lang="it-IT" altLang="it-IT" sz="2400" dirty="0" smtClean="0"/>
              <a:t> sostegno all’innovazione per i settori produttivi.</a:t>
            </a:r>
            <a:endParaRPr lang="it-IT" altLang="it-IT" sz="2400" dirty="0"/>
          </a:p>
        </p:txBody>
      </p:sp>
    </p:spTree>
    <p:extLst>
      <p:ext uri="{BB962C8B-B14F-4D97-AF65-F5344CB8AC3E}">
        <p14:creationId xmlns:p14="http://schemas.microsoft.com/office/powerpoint/2010/main" val="421761135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solidFill>
                  <a:srgbClr val="FF0000"/>
                </a:solidFill>
                <a:effectLst>
                  <a:outerShdw blurRad="38100" dist="38100" dir="2700000" algn="tl">
                    <a:srgbClr val="000000">
                      <a:alpha val="43137"/>
                    </a:srgbClr>
                  </a:outerShdw>
                </a:effectLst>
              </a:rPr>
              <a:t>L</a:t>
            </a:r>
            <a:r>
              <a:rPr lang="it-IT" dirty="0" smtClean="0">
                <a:solidFill>
                  <a:srgbClr val="FF0000"/>
                </a:solidFill>
                <a:effectLst>
                  <a:outerShdw blurRad="38100" dist="38100" dir="2700000" algn="tl">
                    <a:srgbClr val="000000">
                      <a:alpha val="43137"/>
                    </a:srgbClr>
                  </a:outerShdw>
                </a:effectLst>
              </a:rPr>
              <a:t>’Ambiente: un valore costituzionalmente protetto</a:t>
            </a:r>
            <a:endParaRPr lang="it-IT" dirty="0"/>
          </a:p>
        </p:txBody>
      </p:sp>
      <p:sp>
        <p:nvSpPr>
          <p:cNvPr id="3" name="Segnaposto contenuto 2"/>
          <p:cNvSpPr>
            <a:spLocks noGrp="1"/>
          </p:cNvSpPr>
          <p:nvPr>
            <p:ph idx="1"/>
          </p:nvPr>
        </p:nvSpPr>
        <p:spPr>
          <a:xfrm>
            <a:off x="457200" y="1600200"/>
            <a:ext cx="8229600" cy="4925144"/>
          </a:xfrm>
        </p:spPr>
        <p:txBody>
          <a:bodyPr>
            <a:noAutofit/>
          </a:bodyPr>
          <a:lstStyle/>
          <a:p>
            <a:pPr marL="0" indent="0" algn="just">
              <a:buNone/>
            </a:pPr>
            <a:r>
              <a:rPr lang="it-IT" sz="2000" dirty="0" smtClean="0"/>
              <a:t>• </a:t>
            </a:r>
            <a:r>
              <a:rPr lang="it-IT" sz="2000" dirty="0"/>
              <a:t>Emerge chiaramente la possibilità di stretta connessione, se non addirittura </a:t>
            </a:r>
            <a:r>
              <a:rPr lang="it-IT" sz="2000" dirty="0" smtClean="0"/>
              <a:t>il rischio </a:t>
            </a:r>
            <a:r>
              <a:rPr lang="it-IT" sz="2000" dirty="0"/>
              <a:t>di sovrapposizione, fra i due diversi livelli d’intervento. Secondo la </a:t>
            </a:r>
            <a:r>
              <a:rPr lang="it-IT" sz="2000" dirty="0" smtClean="0"/>
              <a:t>Corte Costituzionale</a:t>
            </a:r>
            <a:r>
              <a:rPr lang="it-IT" sz="2000" dirty="0"/>
              <a:t>, il problema va risolto non solo alla luce dell’art. 117 </a:t>
            </a:r>
            <a:r>
              <a:rPr lang="it-IT" sz="2000" dirty="0" err="1"/>
              <a:t>Cost</a:t>
            </a:r>
            <a:r>
              <a:rPr lang="it-IT" sz="2000" dirty="0"/>
              <a:t>. </a:t>
            </a:r>
            <a:r>
              <a:rPr lang="it-IT" sz="2000" dirty="0" smtClean="0"/>
              <a:t>ma anche </a:t>
            </a:r>
            <a:r>
              <a:rPr lang="it-IT" sz="2000" dirty="0"/>
              <a:t>attraverso un indispensabile lavoro di interpretazione che tenga conto </a:t>
            </a:r>
            <a:r>
              <a:rPr lang="it-IT" sz="2000" dirty="0" smtClean="0"/>
              <a:t>del </a:t>
            </a:r>
            <a:r>
              <a:rPr lang="it-IT" sz="2000" b="1" dirty="0" smtClean="0"/>
              <a:t>principio </a:t>
            </a:r>
            <a:r>
              <a:rPr lang="it-IT" sz="2000" b="1" dirty="0"/>
              <a:t>di sussidiarietà, di differenziazione e di adeguatezza</a:t>
            </a:r>
            <a:r>
              <a:rPr lang="it-IT" sz="2000" dirty="0" smtClean="0"/>
              <a:t>.</a:t>
            </a:r>
          </a:p>
          <a:p>
            <a:pPr marL="0" indent="0" algn="just">
              <a:buNone/>
            </a:pPr>
            <a:endParaRPr lang="it-IT" sz="2000" dirty="0"/>
          </a:p>
          <a:p>
            <a:pPr marL="0" indent="0" algn="just">
              <a:buNone/>
            </a:pPr>
            <a:r>
              <a:rPr lang="it-IT" sz="2000" dirty="0"/>
              <a:t>• L’art. 117 esprime l’esigenza di un approccio unitario, idoneo a garantire </a:t>
            </a:r>
            <a:r>
              <a:rPr lang="it-IT" sz="2000" dirty="0" smtClean="0"/>
              <a:t>una protezione </a:t>
            </a:r>
            <a:r>
              <a:rPr lang="it-IT" sz="2000" dirty="0"/>
              <a:t>uniforme a livello nazionale, con l’individuazione di standard </a:t>
            </a:r>
            <a:r>
              <a:rPr lang="it-IT" sz="2000" dirty="0" smtClean="0"/>
              <a:t>minimi comuni </a:t>
            </a:r>
            <a:r>
              <a:rPr lang="it-IT" sz="2000" dirty="0"/>
              <a:t>a tutto il territorio, senza escludere la competenza delle Regioni </a:t>
            </a:r>
            <a:r>
              <a:rPr lang="it-IT" sz="2000" dirty="0" smtClean="0"/>
              <a:t>su materie </a:t>
            </a:r>
            <a:r>
              <a:rPr lang="it-IT" sz="2000" dirty="0"/>
              <a:t>(governo del territorio, sanità, etc..) che a vario titolo si intrecciano con </a:t>
            </a:r>
            <a:r>
              <a:rPr lang="it-IT" sz="2000" dirty="0" smtClean="0"/>
              <a:t>il valore </a:t>
            </a:r>
            <a:r>
              <a:rPr lang="it-IT" sz="2000" dirty="0"/>
              <a:t>ambientale.</a:t>
            </a:r>
          </a:p>
        </p:txBody>
      </p:sp>
    </p:spTree>
    <p:extLst>
      <p:ext uri="{BB962C8B-B14F-4D97-AF65-F5344CB8AC3E}">
        <p14:creationId xmlns:p14="http://schemas.microsoft.com/office/powerpoint/2010/main" val="183395447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a:solidFill>
                  <a:srgbClr val="FF0000"/>
                </a:solidFill>
                <a:effectLst>
                  <a:outerShdw blurRad="38100" dist="38100" dir="2700000" algn="tl">
                    <a:srgbClr val="000000">
                      <a:alpha val="43137"/>
                    </a:srgbClr>
                  </a:outerShdw>
                </a:effectLst>
              </a:rPr>
              <a:t>Diritto </a:t>
            </a:r>
            <a:r>
              <a:rPr lang="it-IT" dirty="0" smtClean="0">
                <a:solidFill>
                  <a:srgbClr val="FF0000"/>
                </a:solidFill>
                <a:effectLst>
                  <a:outerShdw blurRad="38100" dist="38100" dir="2700000" algn="tl">
                    <a:srgbClr val="000000">
                      <a:alpha val="43137"/>
                    </a:srgbClr>
                  </a:outerShdw>
                </a:effectLst>
              </a:rPr>
              <a:t>dell’Ambiente:</a:t>
            </a:r>
            <a:endParaRPr lang="it-IT" dirty="0"/>
          </a:p>
        </p:txBody>
      </p:sp>
      <p:sp>
        <p:nvSpPr>
          <p:cNvPr id="3" name="Segnaposto contenuto 2"/>
          <p:cNvSpPr>
            <a:spLocks noGrp="1"/>
          </p:cNvSpPr>
          <p:nvPr>
            <p:ph idx="1"/>
          </p:nvPr>
        </p:nvSpPr>
        <p:spPr>
          <a:xfrm>
            <a:off x="457200" y="1600200"/>
            <a:ext cx="8229600" cy="4925144"/>
          </a:xfrm>
        </p:spPr>
        <p:txBody>
          <a:bodyPr>
            <a:normAutofit/>
          </a:bodyPr>
          <a:lstStyle/>
          <a:p>
            <a:pPr>
              <a:buFont typeface="Wingdings" panose="05000000000000000000" pitchFamily="2" charset="2"/>
              <a:buChar char="Ø"/>
            </a:pPr>
            <a:r>
              <a:rPr lang="it-IT" sz="4000" dirty="0"/>
              <a:t> </a:t>
            </a:r>
            <a:r>
              <a:rPr lang="it-IT" sz="4000" dirty="0" smtClean="0"/>
              <a:t>Principio di Sviluppo sostenibile</a:t>
            </a:r>
          </a:p>
        </p:txBody>
      </p:sp>
    </p:spTree>
    <p:extLst>
      <p:ext uri="{BB962C8B-B14F-4D97-AF65-F5344CB8AC3E}">
        <p14:creationId xmlns:p14="http://schemas.microsoft.com/office/powerpoint/2010/main" val="71736715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1730" name="Rectangle 2"/>
          <p:cNvSpPr>
            <a:spLocks noGrp="1" noChangeArrowheads="1"/>
          </p:cNvSpPr>
          <p:nvPr>
            <p:ph type="title"/>
          </p:nvPr>
        </p:nvSpPr>
        <p:spPr/>
        <p:txBody>
          <a:bodyPr>
            <a:normAutofit fontScale="90000"/>
          </a:bodyPr>
          <a:lstStyle/>
          <a:p>
            <a:r>
              <a:rPr lang="it-IT" altLang="it-IT" sz="4000" dirty="0" smtClean="0">
                <a:solidFill>
                  <a:srgbClr val="FF0000"/>
                </a:solidFill>
                <a:effectLst>
                  <a:outerShdw blurRad="38100" dist="38100" dir="2700000" algn="tl">
                    <a:srgbClr val="000000">
                      <a:alpha val="43137"/>
                    </a:srgbClr>
                  </a:outerShdw>
                </a:effectLst>
              </a:rPr>
              <a:t>I principi del diritto dell’Ambiente: lo sviluppo sostenibile</a:t>
            </a:r>
            <a:endParaRPr lang="it-IT" altLang="it-IT" sz="4000" dirty="0">
              <a:solidFill>
                <a:srgbClr val="FF0000"/>
              </a:solidFill>
              <a:effectLst>
                <a:outerShdw blurRad="38100" dist="38100" dir="2700000" algn="tl">
                  <a:srgbClr val="000000">
                    <a:alpha val="43137"/>
                  </a:srgbClr>
                </a:outerShdw>
              </a:effectLst>
            </a:endParaRPr>
          </a:p>
        </p:txBody>
      </p:sp>
      <p:sp>
        <p:nvSpPr>
          <p:cNvPr id="201731" name="Rectangle 3"/>
          <p:cNvSpPr>
            <a:spLocks noGrp="1" noChangeArrowheads="1"/>
          </p:cNvSpPr>
          <p:nvPr>
            <p:ph type="body" idx="1"/>
          </p:nvPr>
        </p:nvSpPr>
        <p:spPr/>
        <p:txBody>
          <a:bodyPr/>
          <a:lstStyle/>
          <a:p>
            <a:pPr marL="0" indent="0" algn="just">
              <a:lnSpc>
                <a:spcPct val="90000"/>
              </a:lnSpc>
              <a:buFontTx/>
              <a:buNone/>
            </a:pPr>
            <a:r>
              <a:rPr lang="it-IT" altLang="it-IT" sz="2400" dirty="0"/>
              <a:t>La prima definizione del principio di “sviluppo sostenibile” in ordine temporale è stata quella contenuta nel </a:t>
            </a:r>
            <a:r>
              <a:rPr lang="it-IT" altLang="it-IT" sz="2400" dirty="0">
                <a:solidFill>
                  <a:srgbClr val="FF0000"/>
                </a:solidFill>
              </a:rPr>
              <a:t>rapporto </a:t>
            </a:r>
            <a:r>
              <a:rPr lang="it-IT" altLang="it-IT" sz="2400" dirty="0" err="1">
                <a:solidFill>
                  <a:srgbClr val="FF0000"/>
                </a:solidFill>
              </a:rPr>
              <a:t>Brundtland</a:t>
            </a:r>
            <a:r>
              <a:rPr lang="it-IT" altLang="it-IT" sz="2400" dirty="0"/>
              <a:t> (dal nome della presidente della Commissione, il Primo Ministro del governo norvegese </a:t>
            </a:r>
            <a:r>
              <a:rPr lang="it-IT" altLang="it-IT" sz="2400" dirty="0" err="1"/>
              <a:t>Gro</a:t>
            </a:r>
            <a:r>
              <a:rPr lang="it-IT" altLang="it-IT" sz="2400" dirty="0"/>
              <a:t> Harlem </a:t>
            </a:r>
            <a:r>
              <a:rPr lang="it-IT" altLang="it-IT" sz="2400" dirty="0" err="1"/>
              <a:t>Brundtland</a:t>
            </a:r>
            <a:r>
              <a:rPr lang="it-IT" altLang="it-IT" sz="2400" dirty="0"/>
              <a:t>) del </a:t>
            </a:r>
            <a:r>
              <a:rPr lang="it-IT" altLang="it-IT" sz="2400" dirty="0">
                <a:solidFill>
                  <a:srgbClr val="FF0000"/>
                </a:solidFill>
              </a:rPr>
              <a:t>1987:</a:t>
            </a:r>
          </a:p>
          <a:p>
            <a:pPr marL="0" indent="0" algn="just">
              <a:lnSpc>
                <a:spcPct val="90000"/>
              </a:lnSpc>
              <a:buFontTx/>
              <a:buNone/>
            </a:pPr>
            <a:endParaRPr lang="it-IT" altLang="it-IT" sz="2400" dirty="0"/>
          </a:p>
          <a:p>
            <a:pPr marL="0" indent="0" algn="just">
              <a:lnSpc>
                <a:spcPct val="90000"/>
              </a:lnSpc>
              <a:buFontTx/>
              <a:buNone/>
            </a:pPr>
            <a:r>
              <a:rPr lang="it-IT" altLang="it-IT" sz="2400" i="1" dirty="0"/>
              <a:t>“Lo Sviluppo sostenibile è uno sviluppo che garantisce i bisogni delle </a:t>
            </a:r>
            <a:r>
              <a:rPr lang="it-IT" altLang="it-IT" sz="2400" i="1" dirty="0">
                <a:solidFill>
                  <a:srgbClr val="FF0000"/>
                </a:solidFill>
              </a:rPr>
              <a:t>generazioni attuali</a:t>
            </a:r>
            <a:r>
              <a:rPr lang="it-IT" altLang="it-IT" sz="2400" i="1" dirty="0"/>
              <a:t> senza compromettere la possibilità che le </a:t>
            </a:r>
            <a:r>
              <a:rPr lang="it-IT" altLang="it-IT" sz="2400" i="1" dirty="0">
                <a:solidFill>
                  <a:srgbClr val="FF0000"/>
                </a:solidFill>
              </a:rPr>
              <a:t>generazioni future</a:t>
            </a:r>
            <a:r>
              <a:rPr lang="it-IT" altLang="it-IT" sz="2400" i="1" dirty="0"/>
              <a:t> riescano a soddisfare i propri.” </a:t>
            </a:r>
          </a:p>
          <a:p>
            <a:pPr marL="0" indent="0" algn="just">
              <a:lnSpc>
                <a:spcPct val="90000"/>
              </a:lnSpc>
              <a:buFontTx/>
              <a:buNone/>
            </a:pPr>
            <a:endParaRPr lang="it-IT" altLang="it-IT" sz="2400" i="1" dirty="0"/>
          </a:p>
        </p:txBody>
      </p:sp>
    </p:spTree>
    <p:extLst>
      <p:ext uri="{BB962C8B-B14F-4D97-AF65-F5344CB8AC3E}">
        <p14:creationId xmlns:p14="http://schemas.microsoft.com/office/powerpoint/2010/main" val="322066633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r>
              <a:rPr lang="it-IT" altLang="it-IT" sz="3200" dirty="0">
                <a:solidFill>
                  <a:srgbClr val="FF0000"/>
                </a:solidFill>
                <a:effectLst>
                  <a:outerShdw blurRad="38100" dist="38100" dir="2700000" algn="tl">
                    <a:srgbClr val="000000">
                      <a:alpha val="43137"/>
                    </a:srgbClr>
                  </a:outerShdw>
                </a:effectLst>
              </a:rPr>
              <a:t>Risoluzione 38/161dell’Assemblea Generale delle Nazioni Unite</a:t>
            </a:r>
          </a:p>
        </p:txBody>
      </p:sp>
      <p:sp>
        <p:nvSpPr>
          <p:cNvPr id="43011" name="Rectangle 3"/>
          <p:cNvSpPr>
            <a:spLocks noGrp="1" noChangeArrowheads="1"/>
          </p:cNvSpPr>
          <p:nvPr>
            <p:ph type="body" idx="1"/>
          </p:nvPr>
        </p:nvSpPr>
        <p:spPr/>
        <p:txBody>
          <a:bodyPr/>
          <a:lstStyle/>
          <a:p>
            <a:pPr marL="0" indent="0" algn="just">
              <a:lnSpc>
                <a:spcPct val="80000"/>
              </a:lnSpc>
              <a:buFontTx/>
              <a:buNone/>
            </a:pPr>
            <a:r>
              <a:rPr lang="it-IT" altLang="it-IT" sz="2000"/>
              <a:t>Il 19 dicembre 1983 l‘Assemblea Generale delle Nazioni Unite ha:</a:t>
            </a:r>
          </a:p>
          <a:p>
            <a:pPr marL="0" indent="0" algn="just">
              <a:lnSpc>
                <a:spcPct val="80000"/>
              </a:lnSpc>
              <a:buFontTx/>
              <a:buNone/>
            </a:pPr>
            <a:endParaRPr lang="it-IT" altLang="it-IT" sz="2000"/>
          </a:p>
          <a:p>
            <a:pPr marL="0" indent="0" algn="just">
              <a:lnSpc>
                <a:spcPct val="80000"/>
              </a:lnSpc>
            </a:pPr>
            <a:r>
              <a:rPr lang="it-IT" altLang="it-IT" sz="2000"/>
              <a:t> adottato la </a:t>
            </a:r>
            <a:r>
              <a:rPr lang="it-IT" altLang="it-IT" sz="2000">
                <a:solidFill>
                  <a:srgbClr val="FF0000"/>
                </a:solidFill>
              </a:rPr>
              <a:t>Risoluzione 38/161 “</a:t>
            </a:r>
            <a:r>
              <a:rPr lang="it-IT" altLang="it-IT" sz="2000" i="1">
                <a:solidFill>
                  <a:srgbClr val="FF0000"/>
                </a:solidFill>
              </a:rPr>
              <a:t>Processo di preparazione della prospettiva ambientale all'anno 2000 e oltre</a:t>
            </a:r>
            <a:r>
              <a:rPr lang="it-IT" altLang="it-IT" sz="2000"/>
              <a:t>“</a:t>
            </a:r>
          </a:p>
          <a:p>
            <a:pPr marL="0" indent="0" algn="just">
              <a:lnSpc>
                <a:spcPct val="80000"/>
              </a:lnSpc>
            </a:pPr>
            <a:r>
              <a:rPr lang="it-IT" altLang="it-IT" sz="2000"/>
              <a:t> creato </a:t>
            </a:r>
            <a:r>
              <a:rPr lang="it-IT" altLang="it-IT" sz="2000">
                <a:solidFill>
                  <a:srgbClr val="FF0000"/>
                </a:solidFill>
              </a:rPr>
              <a:t>Commissione mondiale sull'ambiente e lo sviluppo (“</a:t>
            </a:r>
            <a:r>
              <a:rPr lang="it-IT" altLang="it-IT" sz="2000" i="1">
                <a:solidFill>
                  <a:srgbClr val="FF0000"/>
                </a:solidFill>
              </a:rPr>
              <a:t>World Commission on Environment and Development</a:t>
            </a:r>
            <a:r>
              <a:rPr lang="it-IT" altLang="it-IT" sz="2000">
                <a:solidFill>
                  <a:srgbClr val="FF0000"/>
                </a:solidFill>
              </a:rPr>
              <a:t>” WCED)</a:t>
            </a:r>
            <a:r>
              <a:rPr lang="it-IT" altLang="it-IT" sz="2000"/>
              <a:t>. </a:t>
            </a:r>
          </a:p>
          <a:p>
            <a:pPr marL="0" indent="0" algn="just">
              <a:lnSpc>
                <a:spcPct val="80000"/>
              </a:lnSpc>
              <a:buFontTx/>
              <a:buNone/>
            </a:pPr>
            <a:endParaRPr lang="it-IT" altLang="it-IT" sz="2000"/>
          </a:p>
          <a:p>
            <a:pPr marL="0" indent="0" algn="just">
              <a:lnSpc>
                <a:spcPct val="80000"/>
              </a:lnSpc>
              <a:buFontTx/>
              <a:buNone/>
            </a:pPr>
            <a:r>
              <a:rPr lang="it-IT" altLang="it-IT" sz="2000"/>
              <a:t>All’art. 8 si consiglia che per il suo lavoro la Commissione speciale debba concentrarsi principalmente sulle seguenti condizioni di riferimento: </a:t>
            </a:r>
          </a:p>
          <a:p>
            <a:pPr marL="0" indent="0" algn="just">
              <a:lnSpc>
                <a:spcPct val="80000"/>
              </a:lnSpc>
              <a:buFontTx/>
              <a:buNone/>
            </a:pPr>
            <a:endParaRPr lang="it-IT" altLang="it-IT" sz="2000"/>
          </a:p>
          <a:p>
            <a:pPr marL="0" indent="0" algn="just">
              <a:lnSpc>
                <a:spcPct val="80000"/>
              </a:lnSpc>
              <a:buFontTx/>
              <a:buAutoNum type="alphaLcParenBoth"/>
            </a:pPr>
            <a:r>
              <a:rPr lang="it-IT" altLang="it-IT" sz="2000"/>
              <a:t> proporre le </a:t>
            </a:r>
            <a:r>
              <a:rPr lang="it-IT" altLang="it-IT" sz="2000">
                <a:solidFill>
                  <a:srgbClr val="FF0000"/>
                </a:solidFill>
              </a:rPr>
              <a:t>strategie ambientali di lunga durata</a:t>
            </a:r>
            <a:r>
              <a:rPr lang="it-IT" altLang="it-IT" sz="2000"/>
              <a:t> per realizzare sviluppo sostenibile all'anno 2000 e oltre; </a:t>
            </a:r>
          </a:p>
          <a:p>
            <a:pPr marL="0" indent="0" algn="just">
              <a:lnSpc>
                <a:spcPct val="80000"/>
              </a:lnSpc>
              <a:buFontTx/>
              <a:buNone/>
            </a:pPr>
            <a:endParaRPr lang="it-IT" altLang="it-IT" sz="2000"/>
          </a:p>
          <a:p>
            <a:pPr marL="0" indent="0" algn="just">
              <a:lnSpc>
                <a:spcPct val="80000"/>
              </a:lnSpc>
              <a:buFontTx/>
              <a:buNone/>
            </a:pPr>
            <a:endParaRPr lang="it-IT" altLang="it-IT" sz="2000"/>
          </a:p>
        </p:txBody>
      </p:sp>
    </p:spTree>
    <p:extLst>
      <p:ext uri="{BB962C8B-B14F-4D97-AF65-F5344CB8AC3E}">
        <p14:creationId xmlns:p14="http://schemas.microsoft.com/office/powerpoint/2010/main" val="116528500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normAutofit fontScale="90000"/>
          </a:bodyPr>
          <a:lstStyle/>
          <a:p>
            <a:r>
              <a:rPr lang="it-IT" altLang="it-IT" dirty="0">
                <a:solidFill>
                  <a:srgbClr val="FF0000"/>
                </a:solidFill>
                <a:effectLst>
                  <a:outerShdw blurRad="38100" dist="38100" dir="2700000" algn="tl">
                    <a:srgbClr val="000000">
                      <a:alpha val="43137"/>
                    </a:srgbClr>
                  </a:outerShdw>
                </a:effectLst>
              </a:rPr>
              <a:t>Risoluzione 38/161dell’Assemblea Generale delle Nazioni Unite</a:t>
            </a:r>
            <a:endParaRPr lang="it-IT" altLang="it-IT" dirty="0"/>
          </a:p>
        </p:txBody>
      </p:sp>
      <p:sp>
        <p:nvSpPr>
          <p:cNvPr id="44035" name="Rectangle 3"/>
          <p:cNvSpPr>
            <a:spLocks noGrp="1" noChangeArrowheads="1"/>
          </p:cNvSpPr>
          <p:nvPr>
            <p:ph type="body" idx="1"/>
          </p:nvPr>
        </p:nvSpPr>
        <p:spPr/>
        <p:txBody>
          <a:bodyPr/>
          <a:lstStyle/>
          <a:p>
            <a:pPr marL="0" indent="0" algn="just">
              <a:lnSpc>
                <a:spcPct val="80000"/>
              </a:lnSpc>
              <a:buFontTx/>
              <a:buNone/>
            </a:pPr>
            <a:r>
              <a:rPr lang="it-IT" altLang="it-IT" sz="2000" dirty="0"/>
              <a:t>(b) suggerire metodi per tradurre la preoccupazione per l'ambiente in </a:t>
            </a:r>
            <a:r>
              <a:rPr lang="it-IT" altLang="it-IT" sz="2000" dirty="0">
                <a:solidFill>
                  <a:srgbClr val="FF0000"/>
                </a:solidFill>
              </a:rPr>
              <a:t>cooperazione</a:t>
            </a:r>
            <a:r>
              <a:rPr lang="it-IT" altLang="it-IT" sz="2000" dirty="0"/>
              <a:t> fra  paesi in via di sviluppo e fra paesi in differenti fasi di evoluzione economica e sociale e condurre al raggiungimento di comuni e reciproci obiettivi solidali, che tengano conto delle correlazioni fra gente, risorse, ambiente e sviluppo; </a:t>
            </a:r>
          </a:p>
          <a:p>
            <a:pPr marL="0" indent="0" algn="just">
              <a:lnSpc>
                <a:spcPct val="80000"/>
              </a:lnSpc>
              <a:buFontTx/>
              <a:buNone/>
            </a:pPr>
            <a:endParaRPr lang="it-IT" altLang="it-IT" sz="2000" dirty="0"/>
          </a:p>
          <a:p>
            <a:pPr marL="0" indent="0" algn="just">
              <a:lnSpc>
                <a:spcPct val="80000"/>
              </a:lnSpc>
              <a:buFontTx/>
              <a:buNone/>
            </a:pPr>
            <a:r>
              <a:rPr lang="it-IT" altLang="it-IT" sz="2000" dirty="0"/>
              <a:t>(c) considerare </a:t>
            </a:r>
            <a:r>
              <a:rPr lang="it-IT" altLang="it-IT" sz="2000" dirty="0">
                <a:solidFill>
                  <a:srgbClr val="FF0000"/>
                </a:solidFill>
              </a:rPr>
              <a:t>i metodi e i mezzi </a:t>
            </a:r>
            <a:r>
              <a:rPr lang="it-IT" altLang="it-IT" sz="2000" dirty="0"/>
              <a:t>con cui la Comunità internazionale può affrontare più efficacemente le preoccupazioni ambientali, alla luce delle altre raccomandazioni nel relativo rapporto; </a:t>
            </a:r>
          </a:p>
          <a:p>
            <a:pPr marL="0" indent="0" algn="just">
              <a:lnSpc>
                <a:spcPct val="80000"/>
              </a:lnSpc>
              <a:buFontTx/>
              <a:buNone/>
            </a:pPr>
            <a:endParaRPr lang="it-IT" altLang="it-IT" sz="2000" dirty="0"/>
          </a:p>
          <a:p>
            <a:pPr marL="0" indent="0" algn="just">
              <a:lnSpc>
                <a:spcPct val="80000"/>
              </a:lnSpc>
              <a:buFontTx/>
              <a:buNone/>
            </a:pPr>
            <a:r>
              <a:rPr lang="it-IT" altLang="it-IT" sz="2000" dirty="0"/>
              <a:t>(d) contribuire a definire le percezioni comuni delle problematiche ambientali di lungo termine e degli sforzi necessari per affrontare con successo i problemi legati alla protezione e al miglioramento dell'ambiente, un </a:t>
            </a:r>
            <a:r>
              <a:rPr lang="it-IT" altLang="it-IT" sz="2000" dirty="0">
                <a:solidFill>
                  <a:srgbClr val="FF0000"/>
                </a:solidFill>
              </a:rPr>
              <a:t>piano d’azione a lungo termine per le decadi future</a:t>
            </a:r>
            <a:r>
              <a:rPr lang="it-IT" altLang="it-IT" sz="2000" dirty="0"/>
              <a:t> e gli obiettivi per la Comunità mondiale, </a:t>
            </a:r>
            <a:r>
              <a:rPr lang="it-IT" altLang="it-IT" sz="2000" dirty="0" err="1"/>
              <a:t>tenedo</a:t>
            </a:r>
            <a:r>
              <a:rPr lang="it-IT" altLang="it-IT" sz="2000" dirty="0"/>
              <a:t> in considerazione le risoluzioni rilevanti del </a:t>
            </a:r>
            <a:r>
              <a:rPr lang="it-IT" altLang="it-IT" sz="2000" dirty="0" err="1"/>
              <a:t>Governing</a:t>
            </a:r>
            <a:r>
              <a:rPr lang="it-IT" altLang="it-IT" sz="2000" dirty="0"/>
              <a:t> </a:t>
            </a:r>
            <a:r>
              <a:rPr lang="it-IT" altLang="it-IT" sz="2000" dirty="0" err="1"/>
              <a:t>Council</a:t>
            </a:r>
            <a:r>
              <a:rPr lang="it-IT" altLang="it-IT" sz="2000" dirty="0"/>
              <a:t>. </a:t>
            </a:r>
          </a:p>
          <a:p>
            <a:pPr marL="0" indent="0">
              <a:lnSpc>
                <a:spcPct val="80000"/>
              </a:lnSpc>
              <a:buFontTx/>
              <a:buNone/>
            </a:pPr>
            <a:endParaRPr lang="it-IT" altLang="it-IT" sz="2000" dirty="0"/>
          </a:p>
          <a:p>
            <a:pPr marL="0" indent="0">
              <a:lnSpc>
                <a:spcPct val="80000"/>
              </a:lnSpc>
              <a:buFontTx/>
              <a:buNone/>
            </a:pPr>
            <a:endParaRPr lang="it-IT" altLang="it-IT" sz="2000" dirty="0"/>
          </a:p>
        </p:txBody>
      </p:sp>
    </p:spTree>
    <p:extLst>
      <p:ext uri="{BB962C8B-B14F-4D97-AF65-F5344CB8AC3E}">
        <p14:creationId xmlns:p14="http://schemas.microsoft.com/office/powerpoint/2010/main" val="4428722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smtClean="0">
                <a:solidFill>
                  <a:srgbClr val="FF0000"/>
                </a:solidFill>
                <a:effectLst>
                  <a:outerShdw blurRad="38100" dist="38100" dir="2700000" algn="tl">
                    <a:srgbClr val="000000">
                      <a:alpha val="43137"/>
                    </a:srgbClr>
                  </a:outerShdw>
                </a:effectLst>
              </a:rPr>
              <a:t>Nozione </a:t>
            </a:r>
            <a:r>
              <a:rPr lang="it-IT" u="sng" dirty="0" smtClean="0">
                <a:solidFill>
                  <a:srgbClr val="FF0000"/>
                </a:solidFill>
                <a:effectLst>
                  <a:outerShdw blurRad="38100" dist="38100" dir="2700000" algn="tl">
                    <a:srgbClr val="000000">
                      <a:alpha val="43137"/>
                    </a:srgbClr>
                  </a:outerShdw>
                </a:effectLst>
              </a:rPr>
              <a:t>polivalente</a:t>
            </a:r>
            <a:r>
              <a:rPr lang="it-IT" dirty="0" smtClean="0">
                <a:solidFill>
                  <a:srgbClr val="FF0000"/>
                </a:solidFill>
                <a:effectLst>
                  <a:outerShdw blurRad="38100" dist="38100" dir="2700000" algn="tl">
                    <a:srgbClr val="000000">
                      <a:alpha val="43137"/>
                    </a:srgbClr>
                  </a:outerShdw>
                </a:effectLst>
              </a:rPr>
              <a:t> di Ambiente:</a:t>
            </a:r>
            <a:endParaRPr lang="it-IT" dirty="0"/>
          </a:p>
        </p:txBody>
      </p:sp>
      <p:sp>
        <p:nvSpPr>
          <p:cNvPr id="3" name="Segnaposto contenuto 2"/>
          <p:cNvSpPr>
            <a:spLocks noGrp="1"/>
          </p:cNvSpPr>
          <p:nvPr>
            <p:ph idx="1"/>
          </p:nvPr>
        </p:nvSpPr>
        <p:spPr>
          <a:xfrm>
            <a:off x="457200" y="1600200"/>
            <a:ext cx="8229600" cy="4925144"/>
          </a:xfrm>
        </p:spPr>
        <p:txBody>
          <a:bodyPr>
            <a:normAutofit fontScale="92500" lnSpcReduction="20000"/>
          </a:bodyPr>
          <a:lstStyle/>
          <a:p>
            <a:pPr marL="0" indent="0" algn="just">
              <a:buNone/>
            </a:pPr>
            <a:r>
              <a:rPr lang="it-IT" dirty="0"/>
              <a:t>Il termine “ambiente” non identifica né una materia né </a:t>
            </a:r>
            <a:r>
              <a:rPr lang="it-IT" dirty="0" smtClean="0"/>
              <a:t>un concetto </a:t>
            </a:r>
            <a:r>
              <a:rPr lang="it-IT" dirty="0"/>
              <a:t>giuridico, economico o sociologico, ma solo </a:t>
            </a:r>
            <a:r>
              <a:rPr lang="it-IT" dirty="0" smtClean="0"/>
              <a:t>una “</a:t>
            </a:r>
            <a:r>
              <a:rPr lang="it-IT" dirty="0"/>
              <a:t>sintesi verbale</a:t>
            </a:r>
            <a:r>
              <a:rPr lang="it-IT" dirty="0" smtClean="0"/>
              <a:t>”.</a:t>
            </a:r>
          </a:p>
          <a:p>
            <a:pPr marL="0" indent="0" algn="just">
              <a:buNone/>
            </a:pPr>
            <a:endParaRPr lang="it-IT" dirty="0"/>
          </a:p>
          <a:p>
            <a:pPr marL="0" indent="0" algn="just">
              <a:buNone/>
            </a:pPr>
            <a:r>
              <a:rPr lang="it-IT" dirty="0"/>
              <a:t>Di conseguenza si nega al termine “ambiente” il </a:t>
            </a:r>
            <a:r>
              <a:rPr lang="it-IT" dirty="0" smtClean="0"/>
              <a:t>carattere di </a:t>
            </a:r>
            <a:r>
              <a:rPr lang="it-IT" dirty="0"/>
              <a:t>materia a sé stante e si ricollega, situazione </a:t>
            </a:r>
            <a:r>
              <a:rPr lang="it-IT" dirty="0" smtClean="0"/>
              <a:t>per situazione</a:t>
            </a:r>
            <a:r>
              <a:rPr lang="it-IT" dirty="0"/>
              <a:t>, con altre materie quali per esempio:</a:t>
            </a:r>
          </a:p>
          <a:p>
            <a:pPr marL="0" indent="0" algn="just">
              <a:buNone/>
            </a:pPr>
            <a:r>
              <a:rPr lang="it-IT" dirty="0"/>
              <a:t>• assistenza sanitaria,</a:t>
            </a:r>
          </a:p>
          <a:p>
            <a:pPr marL="0" indent="0" algn="just">
              <a:buNone/>
            </a:pPr>
            <a:r>
              <a:rPr lang="it-IT" dirty="0"/>
              <a:t>• lavori pubblici,</a:t>
            </a:r>
          </a:p>
          <a:p>
            <a:pPr marL="0" indent="0" algn="just">
              <a:buNone/>
            </a:pPr>
            <a:r>
              <a:rPr lang="it-IT" dirty="0"/>
              <a:t>• urbanistica.</a:t>
            </a:r>
          </a:p>
        </p:txBody>
      </p:sp>
    </p:spTree>
    <p:extLst>
      <p:ext uri="{BB962C8B-B14F-4D97-AF65-F5344CB8AC3E}">
        <p14:creationId xmlns:p14="http://schemas.microsoft.com/office/powerpoint/2010/main" val="27134814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normAutofit/>
          </a:bodyPr>
          <a:lstStyle/>
          <a:p>
            <a:r>
              <a:rPr lang="it-IT" altLang="it-IT" sz="3600" dirty="0">
                <a:solidFill>
                  <a:srgbClr val="FF0000"/>
                </a:solidFill>
                <a:effectLst>
                  <a:outerShdw blurRad="38100" dist="38100" dir="2700000" algn="tl">
                    <a:srgbClr val="000000">
                      <a:alpha val="43137"/>
                    </a:srgbClr>
                  </a:outerShdw>
                </a:effectLst>
              </a:rPr>
              <a:t>Commissione </a:t>
            </a:r>
            <a:r>
              <a:rPr lang="it-IT" altLang="it-IT" sz="3600" dirty="0" err="1">
                <a:solidFill>
                  <a:srgbClr val="FF0000"/>
                </a:solidFill>
                <a:effectLst>
                  <a:outerShdw blurRad="38100" dist="38100" dir="2700000" algn="tl">
                    <a:srgbClr val="000000">
                      <a:alpha val="43137"/>
                    </a:srgbClr>
                  </a:outerShdw>
                </a:effectLst>
              </a:rPr>
              <a:t>Brundtland</a:t>
            </a:r>
            <a:endParaRPr lang="it-IT" altLang="it-IT" sz="3600" dirty="0">
              <a:solidFill>
                <a:srgbClr val="FF0000"/>
              </a:solidFill>
              <a:effectLst>
                <a:outerShdw blurRad="38100" dist="38100" dir="2700000" algn="tl">
                  <a:srgbClr val="000000">
                    <a:alpha val="43137"/>
                  </a:srgbClr>
                </a:outerShdw>
              </a:effectLst>
            </a:endParaRPr>
          </a:p>
        </p:txBody>
      </p:sp>
      <p:sp>
        <p:nvSpPr>
          <p:cNvPr id="45059" name="Rectangle 3"/>
          <p:cNvSpPr>
            <a:spLocks noGrp="1" noChangeArrowheads="1"/>
          </p:cNvSpPr>
          <p:nvPr>
            <p:ph type="body" idx="1"/>
          </p:nvPr>
        </p:nvSpPr>
        <p:spPr/>
        <p:txBody>
          <a:bodyPr/>
          <a:lstStyle/>
          <a:p>
            <a:pPr marL="0" indent="0" algn="just">
              <a:lnSpc>
                <a:spcPct val="80000"/>
              </a:lnSpc>
              <a:buFontTx/>
              <a:buNone/>
            </a:pPr>
            <a:r>
              <a:rPr lang="it-IT" altLang="it-IT" sz="2000" dirty="0"/>
              <a:t>Come </a:t>
            </a:r>
            <a:r>
              <a:rPr lang="it-IT" altLang="it-IT" sz="2000" dirty="0" smtClean="0"/>
              <a:t>anticipato, </a:t>
            </a:r>
            <a:r>
              <a:rPr lang="it-IT" altLang="it-IT" sz="2000" dirty="0"/>
              <a:t>la Commissione </a:t>
            </a:r>
            <a:r>
              <a:rPr lang="it-IT" altLang="it-IT" sz="2000" dirty="0" err="1"/>
              <a:t>Brundtland</a:t>
            </a:r>
            <a:r>
              <a:rPr lang="it-IT" altLang="it-IT" sz="2000" dirty="0"/>
              <a:t>, nata a seguito della Risoluzione 38/161 formalmente come </a:t>
            </a:r>
            <a:r>
              <a:rPr lang="it-IT" altLang="it-IT" sz="2000" dirty="0">
                <a:solidFill>
                  <a:srgbClr val="FF0000"/>
                </a:solidFill>
              </a:rPr>
              <a:t>Commissione mondiale sull'ambiente e lo sviluppo (“World </a:t>
            </a:r>
            <a:r>
              <a:rPr lang="it-IT" altLang="it-IT" sz="2000" dirty="0" err="1">
                <a:solidFill>
                  <a:srgbClr val="FF0000"/>
                </a:solidFill>
              </a:rPr>
              <a:t>Commission</a:t>
            </a:r>
            <a:r>
              <a:rPr lang="it-IT" altLang="it-IT" sz="2000" dirty="0">
                <a:solidFill>
                  <a:srgbClr val="FF0000"/>
                </a:solidFill>
              </a:rPr>
              <a:t> on Environment and Development” WCED)</a:t>
            </a:r>
            <a:r>
              <a:rPr lang="it-IT" altLang="it-IT" sz="2000" dirty="0"/>
              <a:t> è conosciuta con il nome del suo presidente (l’allora Primo Ministro norvegese) </a:t>
            </a:r>
            <a:r>
              <a:rPr lang="it-IT" altLang="it-IT" sz="2000" dirty="0" err="1"/>
              <a:t>Gro</a:t>
            </a:r>
            <a:r>
              <a:rPr lang="it-IT" altLang="it-IT" sz="2000" dirty="0"/>
              <a:t> Harlem </a:t>
            </a:r>
            <a:r>
              <a:rPr lang="it-IT" altLang="it-IT" sz="2000" dirty="0" err="1"/>
              <a:t>Brundtland</a:t>
            </a:r>
            <a:r>
              <a:rPr lang="it-IT" altLang="it-IT" sz="2000" dirty="0"/>
              <a:t>.</a:t>
            </a:r>
          </a:p>
          <a:p>
            <a:pPr marL="0" indent="0" algn="just">
              <a:lnSpc>
                <a:spcPct val="80000"/>
              </a:lnSpc>
              <a:buFontTx/>
              <a:buNone/>
            </a:pPr>
            <a:endParaRPr lang="it-IT" altLang="it-IT" sz="2000" dirty="0"/>
          </a:p>
          <a:p>
            <a:pPr marL="0" indent="0" algn="just">
              <a:lnSpc>
                <a:spcPct val="80000"/>
              </a:lnSpc>
              <a:buFontTx/>
              <a:buNone/>
            </a:pPr>
            <a:r>
              <a:rPr lang="it-IT" altLang="it-IT" sz="2000" dirty="0"/>
              <a:t>La Commissione è stata creata  per dare un indirizzo alla crescente </a:t>
            </a:r>
            <a:r>
              <a:rPr lang="it-IT" altLang="it-IT" sz="2000" dirty="0" smtClean="0"/>
              <a:t>preoccupazione </a:t>
            </a:r>
            <a:r>
              <a:rPr lang="it-IT" altLang="it-IT" sz="2000" dirty="0"/>
              <a:t>relativa alla </a:t>
            </a:r>
            <a:r>
              <a:rPr lang="it-IT" altLang="it-IT" sz="2000" dirty="0" smtClean="0"/>
              <a:t>accelerazione </a:t>
            </a:r>
            <a:r>
              <a:rPr lang="it-IT" altLang="it-IT" sz="2000" dirty="0"/>
              <a:t>del deterioramento dell’ambiente umano e delle risorse naturali e le conseguenze di questo deterioramento per lo sviluppo economico e sociale.</a:t>
            </a:r>
          </a:p>
          <a:p>
            <a:pPr marL="0" indent="0" algn="just">
              <a:lnSpc>
                <a:spcPct val="80000"/>
              </a:lnSpc>
              <a:buFontTx/>
              <a:buNone/>
            </a:pPr>
            <a:endParaRPr lang="it-IT" altLang="it-IT" sz="2000" dirty="0"/>
          </a:p>
          <a:p>
            <a:pPr marL="0" indent="0" algn="just">
              <a:lnSpc>
                <a:spcPct val="80000"/>
              </a:lnSpc>
              <a:buFontTx/>
              <a:buNone/>
            </a:pPr>
            <a:r>
              <a:rPr lang="it-IT" altLang="it-IT" sz="2000" dirty="0"/>
              <a:t>Nell’istituire la Commissione, l’Assemblea Generale delle Nazioni Unite ha riconosciuto che i problemi ambientali avevano </a:t>
            </a:r>
            <a:r>
              <a:rPr lang="it-IT" altLang="it-IT" sz="2000" dirty="0">
                <a:solidFill>
                  <a:srgbClr val="FF0000"/>
                </a:solidFill>
              </a:rPr>
              <a:t>natura globale</a:t>
            </a:r>
            <a:r>
              <a:rPr lang="it-IT" altLang="it-IT" sz="2000" dirty="0"/>
              <a:t> e ha determinato che fosse nell’interesse comune di tutte le nazioni stabilire delle politiche per lo sviluppo sostenibile.</a:t>
            </a:r>
          </a:p>
          <a:p>
            <a:pPr marL="0" indent="0">
              <a:lnSpc>
                <a:spcPct val="80000"/>
              </a:lnSpc>
            </a:pPr>
            <a:endParaRPr lang="it-IT" altLang="it-IT" sz="2000" dirty="0"/>
          </a:p>
        </p:txBody>
      </p:sp>
    </p:spTree>
    <p:extLst>
      <p:ext uri="{BB962C8B-B14F-4D97-AF65-F5344CB8AC3E}">
        <p14:creationId xmlns:p14="http://schemas.microsoft.com/office/powerpoint/2010/main" val="14621056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r>
              <a:rPr lang="it-IT" altLang="it-IT" dirty="0">
                <a:solidFill>
                  <a:srgbClr val="FF0000"/>
                </a:solidFill>
                <a:effectLst>
                  <a:outerShdw blurRad="38100" dist="38100" dir="2700000" algn="tl">
                    <a:srgbClr val="000000">
                      <a:alpha val="43137"/>
                    </a:srgbClr>
                  </a:outerShdw>
                </a:effectLst>
              </a:rPr>
              <a:t>Commissione </a:t>
            </a:r>
            <a:r>
              <a:rPr lang="it-IT" altLang="it-IT" dirty="0" err="1">
                <a:solidFill>
                  <a:srgbClr val="FF0000"/>
                </a:solidFill>
                <a:effectLst>
                  <a:outerShdw blurRad="38100" dist="38100" dir="2700000" algn="tl">
                    <a:srgbClr val="000000">
                      <a:alpha val="43137"/>
                    </a:srgbClr>
                  </a:outerShdw>
                </a:effectLst>
              </a:rPr>
              <a:t>Brundtland</a:t>
            </a:r>
            <a:endParaRPr lang="it-IT" altLang="it-IT" dirty="0"/>
          </a:p>
        </p:txBody>
      </p:sp>
      <p:sp>
        <p:nvSpPr>
          <p:cNvPr id="46083" name="Rectangle 3"/>
          <p:cNvSpPr>
            <a:spLocks noGrp="1" noChangeArrowheads="1"/>
          </p:cNvSpPr>
          <p:nvPr>
            <p:ph type="body" idx="1"/>
          </p:nvPr>
        </p:nvSpPr>
        <p:spPr/>
        <p:txBody>
          <a:bodyPr/>
          <a:lstStyle/>
          <a:p>
            <a:pPr marL="0" indent="0" algn="just">
              <a:lnSpc>
                <a:spcPct val="90000"/>
              </a:lnSpc>
              <a:buFontTx/>
              <a:buNone/>
            </a:pPr>
            <a:r>
              <a:rPr lang="it-IT" altLang="it-IT" sz="2000" dirty="0"/>
              <a:t>I membri della Commissione provenivano da ventuno paesi. </a:t>
            </a:r>
          </a:p>
          <a:p>
            <a:pPr marL="0" indent="0" algn="just">
              <a:lnSpc>
                <a:spcPct val="90000"/>
              </a:lnSpc>
              <a:buFontTx/>
              <a:buNone/>
            </a:pPr>
            <a:endParaRPr lang="it-IT" altLang="it-IT" sz="2000" dirty="0"/>
          </a:p>
          <a:p>
            <a:pPr marL="0" indent="0" algn="just">
              <a:lnSpc>
                <a:spcPct val="90000"/>
              </a:lnSpc>
              <a:buFontTx/>
              <a:buNone/>
            </a:pPr>
            <a:r>
              <a:rPr lang="it-IT" altLang="it-IT" sz="2000" dirty="0"/>
              <a:t>Oltre ad analizzare il concetto di sviluppo sostenibile, la Commissione ha adottato un processo insolitamente aperto, con udienze e visite in loco in vari paesi come Canada, Giappone, Norvegia, Brasile, Indonesia, Unione Sovietica e Zimbabwe.</a:t>
            </a:r>
          </a:p>
          <a:p>
            <a:pPr marL="0" indent="0">
              <a:lnSpc>
                <a:spcPct val="90000"/>
              </a:lnSpc>
              <a:buFontTx/>
              <a:buNone/>
            </a:pPr>
            <a:endParaRPr lang="it-IT" altLang="it-IT" sz="2000" dirty="0"/>
          </a:p>
          <a:p>
            <a:pPr marL="0" indent="0" algn="just">
              <a:lnSpc>
                <a:spcPct val="90000"/>
              </a:lnSpc>
              <a:buFontTx/>
              <a:buNone/>
            </a:pPr>
            <a:r>
              <a:rPr lang="it-IT" altLang="it-IT" sz="2000" dirty="0"/>
              <a:t>La serie di catastrofi come Bhopal, Chernobyl e Reno verificatesi durante la “vita” della Commissione ha contribuito a cristallizzare il piano di lavoro. </a:t>
            </a:r>
          </a:p>
          <a:p>
            <a:pPr marL="0" indent="0" algn="just">
              <a:lnSpc>
                <a:spcPct val="90000"/>
              </a:lnSpc>
              <a:buFontTx/>
              <a:buNone/>
            </a:pPr>
            <a:endParaRPr lang="it-IT" altLang="it-IT" sz="2000" dirty="0"/>
          </a:p>
          <a:p>
            <a:pPr marL="0" indent="0" algn="just">
              <a:lnSpc>
                <a:spcPct val="90000"/>
              </a:lnSpc>
              <a:buFontTx/>
              <a:buNone/>
            </a:pPr>
            <a:r>
              <a:rPr lang="it-IT" altLang="it-IT" sz="2000" dirty="0"/>
              <a:t>All’esito dei lavori della Commissione è stato redatto il </a:t>
            </a:r>
            <a:r>
              <a:rPr lang="it-IT" altLang="it-IT" sz="2000" dirty="0">
                <a:solidFill>
                  <a:srgbClr val="FF0000"/>
                </a:solidFill>
              </a:rPr>
              <a:t>Rapporto </a:t>
            </a:r>
            <a:r>
              <a:rPr lang="it-IT" altLang="it-IT" sz="2000" dirty="0" err="1">
                <a:solidFill>
                  <a:srgbClr val="FF0000"/>
                </a:solidFill>
              </a:rPr>
              <a:t>Bruntland</a:t>
            </a:r>
            <a:r>
              <a:rPr lang="it-IT" altLang="it-IT" sz="2000" dirty="0">
                <a:solidFill>
                  <a:srgbClr val="FF0000"/>
                </a:solidFill>
              </a:rPr>
              <a:t> (“</a:t>
            </a:r>
            <a:r>
              <a:rPr lang="it-IT" altLang="it-IT" sz="2000" dirty="0" err="1">
                <a:solidFill>
                  <a:srgbClr val="FF0000"/>
                </a:solidFill>
              </a:rPr>
              <a:t>Our</a:t>
            </a:r>
            <a:r>
              <a:rPr lang="it-IT" altLang="it-IT" sz="2000" dirty="0">
                <a:solidFill>
                  <a:srgbClr val="FF0000"/>
                </a:solidFill>
              </a:rPr>
              <a:t> Common Future”)</a:t>
            </a:r>
            <a:r>
              <a:rPr lang="it-IT" altLang="it-IT" sz="2000" dirty="0"/>
              <a:t>, che contiene una definizione di sviluppo sostenibile che coniuga le aspettative di benessere e di crescita economica con il rispetto dell'ambiente e la preservazione delle risorse naturali.</a:t>
            </a:r>
          </a:p>
          <a:p>
            <a:pPr marL="0" indent="0" algn="just">
              <a:lnSpc>
                <a:spcPct val="90000"/>
              </a:lnSpc>
              <a:buFontTx/>
              <a:buNone/>
            </a:pPr>
            <a:endParaRPr lang="it-IT" altLang="it-IT" sz="2000" dirty="0"/>
          </a:p>
        </p:txBody>
      </p:sp>
    </p:spTree>
    <p:extLst>
      <p:ext uri="{BB962C8B-B14F-4D97-AF65-F5344CB8AC3E}">
        <p14:creationId xmlns:p14="http://schemas.microsoft.com/office/powerpoint/2010/main" val="258849433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r>
              <a:rPr lang="it-IT" altLang="it-IT" dirty="0">
                <a:solidFill>
                  <a:srgbClr val="FF0000"/>
                </a:solidFill>
                <a:effectLst>
                  <a:outerShdw blurRad="38100" dist="38100" dir="2700000" algn="tl">
                    <a:srgbClr val="000000">
                      <a:alpha val="43137"/>
                    </a:srgbClr>
                  </a:outerShdw>
                </a:effectLst>
              </a:rPr>
              <a:t>Commissione </a:t>
            </a:r>
            <a:r>
              <a:rPr lang="it-IT" altLang="it-IT" dirty="0" err="1">
                <a:solidFill>
                  <a:srgbClr val="FF0000"/>
                </a:solidFill>
                <a:effectLst>
                  <a:outerShdw blurRad="38100" dist="38100" dir="2700000" algn="tl">
                    <a:srgbClr val="000000">
                      <a:alpha val="43137"/>
                    </a:srgbClr>
                  </a:outerShdw>
                </a:effectLst>
              </a:rPr>
              <a:t>Brundtland</a:t>
            </a:r>
            <a:endParaRPr lang="it-IT" altLang="it-IT" dirty="0"/>
          </a:p>
        </p:txBody>
      </p:sp>
      <p:sp>
        <p:nvSpPr>
          <p:cNvPr id="47107" name="Rectangle 3"/>
          <p:cNvSpPr>
            <a:spLocks noGrp="1" noChangeArrowheads="1"/>
          </p:cNvSpPr>
          <p:nvPr>
            <p:ph type="body" idx="1"/>
          </p:nvPr>
        </p:nvSpPr>
        <p:spPr/>
        <p:txBody>
          <a:bodyPr/>
          <a:lstStyle/>
          <a:p>
            <a:pPr marL="0" indent="0" algn="just">
              <a:lnSpc>
                <a:spcPct val="80000"/>
              </a:lnSpc>
              <a:buFontTx/>
              <a:buNone/>
            </a:pPr>
            <a:r>
              <a:rPr lang="it-IT" altLang="it-IT" sz="2000" dirty="0">
                <a:solidFill>
                  <a:srgbClr val="FF0000"/>
                </a:solidFill>
              </a:rPr>
              <a:t>"</a:t>
            </a:r>
            <a:r>
              <a:rPr lang="it-IT" altLang="it-IT" sz="2000" i="1" dirty="0">
                <a:solidFill>
                  <a:srgbClr val="FF0000"/>
                </a:solidFill>
              </a:rPr>
              <a:t>Il futuro di tutti noi</a:t>
            </a:r>
            <a:r>
              <a:rPr lang="it-IT" altLang="it-IT" sz="2000" dirty="0" smtClean="0">
                <a:solidFill>
                  <a:srgbClr val="FF0000"/>
                </a:solidFill>
              </a:rPr>
              <a:t>", </a:t>
            </a:r>
            <a:r>
              <a:rPr lang="it-IT" altLang="it-IT" sz="2000" dirty="0" smtClean="0"/>
              <a:t>il rapporto </a:t>
            </a:r>
            <a:r>
              <a:rPr lang="it-IT" altLang="it-IT" sz="2000" dirty="0"/>
              <a:t>della Commissione </a:t>
            </a:r>
            <a:r>
              <a:rPr lang="it-IT" altLang="it-IT" sz="2000" dirty="0" err="1"/>
              <a:t>Brundtland</a:t>
            </a:r>
            <a:r>
              <a:rPr lang="it-IT" altLang="it-IT" sz="2000" dirty="0"/>
              <a:t> su ambiente e sviluppo, è stato pubblicato nel 1987.</a:t>
            </a:r>
          </a:p>
          <a:p>
            <a:pPr marL="0" indent="0" algn="just">
              <a:lnSpc>
                <a:spcPct val="80000"/>
              </a:lnSpc>
              <a:buFontTx/>
              <a:buNone/>
            </a:pPr>
            <a:endParaRPr lang="it-IT" altLang="it-IT" sz="2000" dirty="0"/>
          </a:p>
          <a:p>
            <a:pPr marL="0" indent="0" algn="just">
              <a:lnSpc>
                <a:spcPct val="80000"/>
              </a:lnSpc>
              <a:buFontTx/>
              <a:buNone/>
            </a:pPr>
            <a:r>
              <a:rPr lang="it-IT" altLang="it-IT" sz="2000" dirty="0"/>
              <a:t>Lo studio inizialmente sottolinea come il mondo si trovi davanti a una "sfida globale" a cui può rispondere solo mediante l'assunzione di un nuovo modello di sviluppo definito "</a:t>
            </a:r>
            <a:r>
              <a:rPr lang="it-IT" altLang="it-IT" sz="2000" i="1" dirty="0"/>
              <a:t>sostenibile</a:t>
            </a:r>
            <a:r>
              <a:rPr lang="it-IT" altLang="it-IT" sz="2000" dirty="0"/>
              <a:t>". </a:t>
            </a:r>
          </a:p>
          <a:p>
            <a:pPr marL="0" indent="0" algn="just">
              <a:lnSpc>
                <a:spcPct val="80000"/>
              </a:lnSpc>
              <a:buFontTx/>
              <a:buNone/>
            </a:pPr>
            <a:endParaRPr lang="it-IT" altLang="it-IT" sz="2000" dirty="0"/>
          </a:p>
          <a:p>
            <a:pPr marL="0" indent="0" algn="just">
              <a:lnSpc>
                <a:spcPct val="80000"/>
              </a:lnSpc>
              <a:buFontTx/>
              <a:buNone/>
            </a:pPr>
            <a:r>
              <a:rPr lang="it-IT" altLang="it-IT" sz="2000" dirty="0"/>
              <a:t>Per </a:t>
            </a:r>
            <a:r>
              <a:rPr lang="it-IT" altLang="it-IT" sz="2000" dirty="0">
                <a:solidFill>
                  <a:srgbClr val="FF0000"/>
                </a:solidFill>
              </a:rPr>
              <a:t>sviluppo sostenibile</a:t>
            </a:r>
            <a:r>
              <a:rPr lang="it-IT" altLang="it-IT" sz="2000" dirty="0"/>
              <a:t> si intende "</a:t>
            </a:r>
            <a:r>
              <a:rPr lang="it-IT" altLang="it-IT" sz="2000" i="1" dirty="0"/>
              <a:t>far sì che esso soddisfi i bisogni dell'attuale generazione senza compromettere la capacità di quelle future di rispondere alle loro</a:t>
            </a:r>
            <a:r>
              <a:rPr lang="it-IT" altLang="it-IT" sz="2000" dirty="0"/>
              <a:t>". </a:t>
            </a:r>
          </a:p>
          <a:p>
            <a:pPr marL="0" indent="0" algn="just">
              <a:lnSpc>
                <a:spcPct val="80000"/>
              </a:lnSpc>
              <a:buFontTx/>
              <a:buNone/>
            </a:pPr>
            <a:endParaRPr lang="it-IT" altLang="it-IT" sz="2000" dirty="0"/>
          </a:p>
          <a:p>
            <a:pPr marL="0" indent="0" algn="just">
              <a:lnSpc>
                <a:spcPct val="80000"/>
              </a:lnSpc>
              <a:buFontTx/>
              <a:buNone/>
            </a:pPr>
            <a:r>
              <a:rPr lang="it-IT" altLang="it-IT" sz="2000" dirty="0"/>
              <a:t>"</a:t>
            </a:r>
            <a:r>
              <a:rPr lang="it-IT" altLang="it-IT" sz="2000" i="1" dirty="0"/>
              <a:t>Lo sviluppo sostenibile, lungi dall'essere una definitiva condizione di armonia, è piuttosto processo di cambiamento tale per cui lo sfruttamento delle risorse, la direzione degli investimenti, l'orientamento dello sviluppo tecnologico e i cambiamenti istituzionali siano resi coerenti con i bisogni futuri oltre che con gli attuali</a:t>
            </a:r>
            <a:r>
              <a:rPr lang="it-IT" altLang="it-IT" sz="2000" dirty="0"/>
              <a:t>". </a:t>
            </a:r>
          </a:p>
        </p:txBody>
      </p:sp>
    </p:spTree>
    <p:extLst>
      <p:ext uri="{BB962C8B-B14F-4D97-AF65-F5344CB8AC3E}">
        <p14:creationId xmlns:p14="http://schemas.microsoft.com/office/powerpoint/2010/main" val="289976036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r>
              <a:rPr lang="it-IT" altLang="it-IT" dirty="0">
                <a:solidFill>
                  <a:srgbClr val="FF0000"/>
                </a:solidFill>
                <a:effectLst>
                  <a:outerShdw blurRad="38100" dist="38100" dir="2700000" algn="tl">
                    <a:srgbClr val="000000">
                      <a:alpha val="43137"/>
                    </a:srgbClr>
                  </a:outerShdw>
                </a:effectLst>
              </a:rPr>
              <a:t>Commissione </a:t>
            </a:r>
            <a:r>
              <a:rPr lang="it-IT" altLang="it-IT" dirty="0" err="1">
                <a:solidFill>
                  <a:srgbClr val="FF0000"/>
                </a:solidFill>
                <a:effectLst>
                  <a:outerShdw blurRad="38100" dist="38100" dir="2700000" algn="tl">
                    <a:srgbClr val="000000">
                      <a:alpha val="43137"/>
                    </a:srgbClr>
                  </a:outerShdw>
                </a:effectLst>
              </a:rPr>
              <a:t>Brundtland</a:t>
            </a:r>
            <a:endParaRPr lang="it-IT" altLang="it-IT" dirty="0"/>
          </a:p>
        </p:txBody>
      </p:sp>
      <p:sp>
        <p:nvSpPr>
          <p:cNvPr id="48131" name="Rectangle 3"/>
          <p:cNvSpPr>
            <a:spLocks noGrp="1" noChangeArrowheads="1"/>
          </p:cNvSpPr>
          <p:nvPr>
            <p:ph type="body" idx="1"/>
          </p:nvPr>
        </p:nvSpPr>
        <p:spPr/>
        <p:txBody>
          <a:bodyPr/>
          <a:lstStyle/>
          <a:p>
            <a:pPr marL="0" indent="0" algn="just">
              <a:lnSpc>
                <a:spcPct val="80000"/>
              </a:lnSpc>
              <a:buFontTx/>
              <a:buNone/>
            </a:pPr>
            <a:r>
              <a:rPr lang="it-IT" altLang="it-IT" sz="2000" dirty="0"/>
              <a:t>Tuttavia, se </a:t>
            </a:r>
            <a:r>
              <a:rPr lang="it-IT" altLang="it-IT" sz="2000" u="sng" dirty="0"/>
              <a:t>da un lato</a:t>
            </a:r>
            <a:r>
              <a:rPr lang="it-IT" altLang="it-IT" sz="2000" dirty="0"/>
              <a:t> "</a:t>
            </a:r>
            <a:r>
              <a:rPr lang="it-IT" altLang="it-IT" sz="2000" i="1" dirty="0"/>
              <a:t>lo sviluppo sostenibile impone di soddisfare i bisogni fondamentali di tutti e di estendere a tutti la possibilità di attuare le proprie aspirazioni a una vita migliore</a:t>
            </a:r>
            <a:r>
              <a:rPr lang="it-IT" altLang="it-IT" sz="2000" dirty="0"/>
              <a:t>" </a:t>
            </a:r>
            <a:r>
              <a:rPr lang="it-IT" altLang="it-IT" sz="2000" u="sng" dirty="0"/>
              <a:t>dall'altro</a:t>
            </a:r>
            <a:r>
              <a:rPr lang="it-IT" altLang="it-IT" sz="2000" dirty="0"/>
              <a:t> nella proposta persiste una ottimistica (per alcuni critici, eccessiva) </a:t>
            </a:r>
            <a:r>
              <a:rPr lang="it-IT" altLang="it-IT" sz="2000" dirty="0">
                <a:solidFill>
                  <a:srgbClr val="FF0000"/>
                </a:solidFill>
              </a:rPr>
              <a:t>fiducia nella tecnologia</a:t>
            </a:r>
            <a:r>
              <a:rPr lang="it-IT" altLang="it-IT" sz="2000" dirty="0"/>
              <a:t> che porterà ad una nuova era di crescita economica: </a:t>
            </a:r>
          </a:p>
          <a:p>
            <a:pPr marL="0" indent="0" algn="just">
              <a:lnSpc>
                <a:spcPct val="80000"/>
              </a:lnSpc>
              <a:buFontTx/>
              <a:buNone/>
            </a:pPr>
            <a:endParaRPr lang="it-IT" altLang="it-IT" sz="2000" dirty="0"/>
          </a:p>
          <a:p>
            <a:pPr marL="0" indent="0" algn="just">
              <a:lnSpc>
                <a:spcPct val="80000"/>
              </a:lnSpc>
              <a:buFontTx/>
              <a:buNone/>
            </a:pPr>
            <a:r>
              <a:rPr lang="it-IT" altLang="it-IT" sz="2000" dirty="0"/>
              <a:t>"</a:t>
            </a:r>
            <a:r>
              <a:rPr lang="it-IT" altLang="it-IT" sz="2000" i="1" dirty="0"/>
              <a:t>Il concetto di sviluppo sostenibile comporta limiti, ma non assoluti, bensì imposti dall'attuale stato della tecnologia e dell'organizzazione sociale alle risorse economiche e dalla capacità della biosfera di assorbire gli effetti delle attività umane. La tecnica e la organizzazione sociale possono però essere gestite e migliorate allo scopo di inaugurare una nuova era di crescita economica</a:t>
            </a:r>
            <a:r>
              <a:rPr lang="it-IT" altLang="it-IT" sz="2000" dirty="0"/>
              <a:t>".</a:t>
            </a:r>
          </a:p>
        </p:txBody>
      </p:sp>
    </p:spTree>
    <p:extLst>
      <p:ext uri="{BB962C8B-B14F-4D97-AF65-F5344CB8AC3E}">
        <p14:creationId xmlns:p14="http://schemas.microsoft.com/office/powerpoint/2010/main" val="43754439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r>
              <a:rPr lang="it-IT" altLang="it-IT" dirty="0">
                <a:solidFill>
                  <a:srgbClr val="FF0000"/>
                </a:solidFill>
                <a:effectLst>
                  <a:outerShdw blurRad="38100" dist="38100" dir="2700000" algn="tl">
                    <a:srgbClr val="000000">
                      <a:alpha val="43137"/>
                    </a:srgbClr>
                  </a:outerShdw>
                </a:effectLst>
              </a:rPr>
              <a:t>Commissione </a:t>
            </a:r>
            <a:r>
              <a:rPr lang="it-IT" altLang="it-IT" dirty="0" err="1">
                <a:solidFill>
                  <a:srgbClr val="FF0000"/>
                </a:solidFill>
                <a:effectLst>
                  <a:outerShdw blurRad="38100" dist="38100" dir="2700000" algn="tl">
                    <a:srgbClr val="000000">
                      <a:alpha val="43137"/>
                    </a:srgbClr>
                  </a:outerShdw>
                </a:effectLst>
              </a:rPr>
              <a:t>Brundtland</a:t>
            </a:r>
            <a:endParaRPr lang="it-IT" altLang="it-IT" dirty="0"/>
          </a:p>
        </p:txBody>
      </p:sp>
      <p:sp>
        <p:nvSpPr>
          <p:cNvPr id="49155" name="Rectangle 3"/>
          <p:cNvSpPr>
            <a:spLocks noGrp="1" noChangeArrowheads="1"/>
          </p:cNvSpPr>
          <p:nvPr>
            <p:ph type="body" idx="1"/>
          </p:nvPr>
        </p:nvSpPr>
        <p:spPr/>
        <p:txBody>
          <a:bodyPr/>
          <a:lstStyle/>
          <a:p>
            <a:pPr marL="0" indent="0" algn="just">
              <a:lnSpc>
                <a:spcPct val="80000"/>
              </a:lnSpc>
              <a:buFontTx/>
              <a:buNone/>
            </a:pPr>
            <a:r>
              <a:rPr lang="it-IT" altLang="it-IT" sz="2400" dirty="0"/>
              <a:t>Comunque, un aspetto merita di essere sottolineato: </a:t>
            </a:r>
          </a:p>
          <a:p>
            <a:pPr marL="0" indent="0" algn="just">
              <a:lnSpc>
                <a:spcPct val="80000"/>
              </a:lnSpc>
              <a:buFontTx/>
              <a:buNone/>
            </a:pPr>
            <a:endParaRPr lang="it-IT" altLang="it-IT" sz="2400" dirty="0"/>
          </a:p>
          <a:p>
            <a:pPr marL="0" indent="0" algn="just">
              <a:lnSpc>
                <a:spcPct val="80000"/>
              </a:lnSpc>
              <a:buFontTx/>
              <a:buNone/>
            </a:pPr>
            <a:r>
              <a:rPr lang="it-IT" altLang="it-IT" sz="2400" dirty="0">
                <a:solidFill>
                  <a:srgbClr val="FF0000"/>
                </a:solidFill>
              </a:rPr>
              <a:t>- la centralità della "partecipazione di tutti“.</a:t>
            </a:r>
          </a:p>
          <a:p>
            <a:pPr marL="0" indent="0" algn="just">
              <a:lnSpc>
                <a:spcPct val="80000"/>
              </a:lnSpc>
              <a:buFontTx/>
              <a:buNone/>
            </a:pPr>
            <a:endParaRPr lang="it-IT" altLang="it-IT" sz="2400" dirty="0">
              <a:solidFill>
                <a:srgbClr val="FF0000"/>
              </a:solidFill>
            </a:endParaRPr>
          </a:p>
          <a:p>
            <a:pPr marL="0" indent="0" algn="just">
              <a:lnSpc>
                <a:spcPct val="80000"/>
              </a:lnSpc>
              <a:buFontTx/>
              <a:buNone/>
            </a:pPr>
            <a:r>
              <a:rPr lang="it-IT" altLang="it-IT" sz="2400" i="1" dirty="0"/>
              <a:t>“Il soddisfacimento di bisogni essenziali (</a:t>
            </a:r>
            <a:r>
              <a:rPr lang="it-IT" altLang="it-IT" sz="2400" dirty="0" err="1"/>
              <a:t>basic</a:t>
            </a:r>
            <a:r>
              <a:rPr lang="it-IT" altLang="it-IT" sz="2400" dirty="0"/>
              <a:t> </a:t>
            </a:r>
            <a:r>
              <a:rPr lang="it-IT" altLang="it-IT" sz="2400" dirty="0" err="1"/>
              <a:t>needs</a:t>
            </a:r>
            <a:r>
              <a:rPr lang="it-IT" altLang="it-IT" sz="2400" i="1" dirty="0"/>
              <a:t>) esige non solo una nuova era di crescita economica per nazioni in cui la maggioranza degli abitanti siano poveri ma anche la garanzia che tali poveri abbiamo la loro giusta parte delle risorse necessarie a sostenere tale crescita. Una siffatta equità dovrebbe essere coadiuvata sia da sistemi politici che assicurino l'effettiva partecipazione dei cittadini nel processo decisionale, sia da una maggior democrazia a livello delle scelte internazionali"</a:t>
            </a:r>
            <a:r>
              <a:rPr lang="it-IT" altLang="it-IT" sz="2400" dirty="0"/>
              <a:t>.</a:t>
            </a:r>
          </a:p>
        </p:txBody>
      </p:sp>
    </p:spTree>
    <p:extLst>
      <p:ext uri="{BB962C8B-B14F-4D97-AF65-F5344CB8AC3E}">
        <p14:creationId xmlns:p14="http://schemas.microsoft.com/office/powerpoint/2010/main" val="251564844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r>
              <a:rPr lang="it-IT" altLang="it-IT" dirty="0">
                <a:solidFill>
                  <a:srgbClr val="FF0000"/>
                </a:solidFill>
                <a:effectLst>
                  <a:outerShdw blurRad="38100" dist="38100" dir="2700000" algn="tl">
                    <a:srgbClr val="000000">
                      <a:alpha val="43137"/>
                    </a:srgbClr>
                  </a:outerShdw>
                </a:effectLst>
              </a:rPr>
              <a:t>Commissione </a:t>
            </a:r>
            <a:r>
              <a:rPr lang="it-IT" altLang="it-IT" dirty="0" err="1">
                <a:solidFill>
                  <a:srgbClr val="FF0000"/>
                </a:solidFill>
                <a:effectLst>
                  <a:outerShdw blurRad="38100" dist="38100" dir="2700000" algn="tl">
                    <a:srgbClr val="000000">
                      <a:alpha val="43137"/>
                    </a:srgbClr>
                  </a:outerShdw>
                </a:effectLst>
              </a:rPr>
              <a:t>Brundtland</a:t>
            </a:r>
            <a:endParaRPr lang="it-IT" altLang="it-IT" dirty="0"/>
          </a:p>
        </p:txBody>
      </p:sp>
      <p:sp>
        <p:nvSpPr>
          <p:cNvPr id="50179" name="Rectangle 3"/>
          <p:cNvSpPr>
            <a:spLocks noGrp="1" noChangeArrowheads="1"/>
          </p:cNvSpPr>
          <p:nvPr>
            <p:ph type="body" idx="1"/>
          </p:nvPr>
        </p:nvSpPr>
        <p:spPr/>
        <p:txBody>
          <a:bodyPr/>
          <a:lstStyle/>
          <a:p>
            <a:pPr marL="0" indent="0" algn="just">
              <a:lnSpc>
                <a:spcPct val="80000"/>
              </a:lnSpc>
              <a:buFontTx/>
              <a:buNone/>
            </a:pPr>
            <a:r>
              <a:rPr lang="it-IT" altLang="it-IT" sz="1800" dirty="0"/>
              <a:t>Il </a:t>
            </a:r>
            <a:r>
              <a:rPr lang="it-IT" altLang="it-IT" sz="1800" b="1" dirty="0"/>
              <a:t>rapporto </a:t>
            </a:r>
            <a:r>
              <a:rPr lang="it-IT" altLang="it-IT" sz="1800" dirty="0"/>
              <a:t>è diviso in </a:t>
            </a:r>
            <a:r>
              <a:rPr lang="it-IT" altLang="it-IT" sz="1800" dirty="0">
                <a:solidFill>
                  <a:srgbClr val="FF0000"/>
                </a:solidFill>
              </a:rPr>
              <a:t>tre ampie sezioni</a:t>
            </a:r>
            <a:r>
              <a:rPr lang="it-IT" altLang="it-IT" sz="1800" dirty="0"/>
              <a:t>, che disegnano le sfide a cui è chiamata l'umanità:</a:t>
            </a:r>
          </a:p>
          <a:p>
            <a:pPr marL="0" indent="0" algn="just">
              <a:lnSpc>
                <a:spcPct val="80000"/>
              </a:lnSpc>
              <a:buFontTx/>
              <a:buNone/>
            </a:pPr>
            <a:endParaRPr lang="it-IT" altLang="it-IT" sz="1800" b="1" dirty="0"/>
          </a:p>
          <a:p>
            <a:pPr marL="0" indent="0" algn="just">
              <a:lnSpc>
                <a:spcPct val="80000"/>
              </a:lnSpc>
              <a:buFontTx/>
              <a:buNone/>
            </a:pPr>
            <a:r>
              <a:rPr lang="it-IT" altLang="it-IT" sz="1800" b="1" dirty="0"/>
              <a:t>Parte 1. - Preoccupazioni comuni		</a:t>
            </a:r>
          </a:p>
          <a:p>
            <a:pPr marL="0" indent="0" algn="just">
              <a:lnSpc>
                <a:spcPct val="80000"/>
              </a:lnSpc>
            </a:pPr>
            <a:r>
              <a:rPr lang="it-IT" altLang="it-IT" sz="1800" dirty="0"/>
              <a:t> un futuro minacciato</a:t>
            </a:r>
          </a:p>
          <a:p>
            <a:pPr marL="0" indent="0" algn="just">
              <a:lnSpc>
                <a:spcPct val="80000"/>
              </a:lnSpc>
            </a:pPr>
            <a:r>
              <a:rPr lang="it-IT" altLang="it-IT" sz="1800" dirty="0"/>
              <a:t> verso uno sviluppo sostenibile</a:t>
            </a:r>
          </a:p>
          <a:p>
            <a:pPr marL="0" indent="0" algn="just">
              <a:lnSpc>
                <a:spcPct val="80000"/>
              </a:lnSpc>
            </a:pPr>
            <a:r>
              <a:rPr lang="it-IT" altLang="it-IT" sz="1800" dirty="0"/>
              <a:t> il ruolo dell'economia internazionale </a:t>
            </a:r>
          </a:p>
          <a:p>
            <a:pPr marL="0" indent="0" algn="just">
              <a:lnSpc>
                <a:spcPct val="80000"/>
              </a:lnSpc>
            </a:pPr>
            <a:endParaRPr lang="it-IT" altLang="it-IT" sz="1800" dirty="0"/>
          </a:p>
          <a:p>
            <a:pPr marL="0" indent="0">
              <a:lnSpc>
                <a:spcPct val="80000"/>
              </a:lnSpc>
              <a:buFontTx/>
              <a:buNone/>
            </a:pPr>
            <a:r>
              <a:rPr lang="it-IT" altLang="it-IT" sz="1800" dirty="0"/>
              <a:t> </a:t>
            </a:r>
            <a:r>
              <a:rPr lang="it-IT" altLang="it-IT" sz="1800" b="1" dirty="0"/>
              <a:t>Parte 2. - Sfide collettive</a:t>
            </a:r>
          </a:p>
          <a:p>
            <a:pPr marL="0" indent="0">
              <a:lnSpc>
                <a:spcPct val="80000"/>
              </a:lnSpc>
            </a:pPr>
            <a:r>
              <a:rPr lang="it-IT" altLang="it-IT" sz="1800" dirty="0"/>
              <a:t> popolazione e risorse umane </a:t>
            </a:r>
          </a:p>
          <a:p>
            <a:pPr marL="0" indent="0">
              <a:lnSpc>
                <a:spcPct val="80000"/>
              </a:lnSpc>
            </a:pPr>
            <a:r>
              <a:rPr lang="it-IT" altLang="it-IT" sz="1800" dirty="0"/>
              <a:t> sicurezza alimentare: sostenere le potenzialità </a:t>
            </a:r>
          </a:p>
          <a:p>
            <a:pPr marL="0" indent="0">
              <a:lnSpc>
                <a:spcPct val="80000"/>
              </a:lnSpc>
            </a:pPr>
            <a:r>
              <a:rPr lang="it-IT" altLang="it-IT" sz="1800" dirty="0"/>
              <a:t> specie ed ecosistemi: risorse per lo sviluppo </a:t>
            </a:r>
          </a:p>
          <a:p>
            <a:pPr marL="0" indent="0">
              <a:lnSpc>
                <a:spcPct val="80000"/>
              </a:lnSpc>
            </a:pPr>
            <a:r>
              <a:rPr lang="it-IT" altLang="it-IT" sz="1800" dirty="0"/>
              <a:t> energia: scelte per l'ambiente e lo sviluppo 	</a:t>
            </a:r>
          </a:p>
          <a:p>
            <a:pPr marL="0" indent="0">
              <a:lnSpc>
                <a:spcPct val="80000"/>
              </a:lnSpc>
            </a:pPr>
            <a:r>
              <a:rPr lang="it-IT" altLang="it-IT" sz="1800" dirty="0"/>
              <a:t> industria: produrre più con meno 	</a:t>
            </a:r>
          </a:p>
          <a:p>
            <a:pPr marL="0" indent="0">
              <a:lnSpc>
                <a:spcPct val="80000"/>
              </a:lnSpc>
            </a:pPr>
            <a:r>
              <a:rPr lang="it-IT" altLang="it-IT" sz="1800" dirty="0"/>
              <a:t> il problema urbano 	 </a:t>
            </a:r>
          </a:p>
        </p:txBody>
      </p:sp>
    </p:spTree>
    <p:extLst>
      <p:ext uri="{BB962C8B-B14F-4D97-AF65-F5344CB8AC3E}">
        <p14:creationId xmlns:p14="http://schemas.microsoft.com/office/powerpoint/2010/main" val="65971013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r>
              <a:rPr lang="it-IT" altLang="it-IT" dirty="0">
                <a:solidFill>
                  <a:srgbClr val="FF0000"/>
                </a:solidFill>
                <a:effectLst>
                  <a:outerShdw blurRad="38100" dist="38100" dir="2700000" algn="tl">
                    <a:srgbClr val="000000">
                      <a:alpha val="43137"/>
                    </a:srgbClr>
                  </a:outerShdw>
                </a:effectLst>
              </a:rPr>
              <a:t>Commissione </a:t>
            </a:r>
            <a:r>
              <a:rPr lang="it-IT" altLang="it-IT" dirty="0" err="1">
                <a:solidFill>
                  <a:srgbClr val="FF0000"/>
                </a:solidFill>
                <a:effectLst>
                  <a:outerShdw blurRad="38100" dist="38100" dir="2700000" algn="tl">
                    <a:srgbClr val="000000">
                      <a:alpha val="43137"/>
                    </a:srgbClr>
                  </a:outerShdw>
                </a:effectLst>
              </a:rPr>
              <a:t>Brundtland</a:t>
            </a:r>
            <a:endParaRPr lang="it-IT" altLang="it-IT" dirty="0"/>
          </a:p>
        </p:txBody>
      </p:sp>
      <p:sp>
        <p:nvSpPr>
          <p:cNvPr id="51203" name="Rectangle 3"/>
          <p:cNvSpPr>
            <a:spLocks noGrp="1" noChangeArrowheads="1"/>
          </p:cNvSpPr>
          <p:nvPr>
            <p:ph type="body" idx="1"/>
          </p:nvPr>
        </p:nvSpPr>
        <p:spPr/>
        <p:txBody>
          <a:bodyPr/>
          <a:lstStyle/>
          <a:p>
            <a:pPr marL="0" indent="0" algn="just">
              <a:buFontTx/>
              <a:buNone/>
            </a:pPr>
            <a:r>
              <a:rPr lang="it-IT" altLang="it-IT" sz="2400" b="1"/>
              <a:t>Parte 3. - Sforzi Comuni			</a:t>
            </a:r>
          </a:p>
          <a:p>
            <a:pPr marL="0" indent="0" algn="just"/>
            <a:r>
              <a:rPr lang="it-IT" altLang="it-IT" sz="2400"/>
              <a:t> gestione dei beni comuni internazionali</a:t>
            </a:r>
          </a:p>
          <a:p>
            <a:pPr marL="0" indent="0" algn="just"/>
            <a:r>
              <a:rPr lang="it-IT" altLang="it-IT" sz="2400"/>
              <a:t> pace, sicurezza, sviluppo e ambiente </a:t>
            </a:r>
          </a:p>
          <a:p>
            <a:pPr marL="0" indent="0" algn="just"/>
            <a:r>
              <a:rPr lang="it-IT" altLang="it-IT" sz="2400"/>
              <a:t> verso un'azione comune. </a:t>
            </a:r>
          </a:p>
          <a:p>
            <a:pPr marL="0" indent="0" algn="just">
              <a:buFontTx/>
              <a:buNone/>
            </a:pPr>
            <a:r>
              <a:rPr lang="it-IT" altLang="it-IT" sz="2400"/>
              <a:t>			</a:t>
            </a:r>
          </a:p>
          <a:p>
            <a:pPr marL="0" indent="0" algn="just">
              <a:buFontTx/>
              <a:buNone/>
            </a:pPr>
            <a:r>
              <a:rPr lang="it-IT" altLang="it-IT" sz="2400"/>
              <a:t>Il </a:t>
            </a:r>
            <a:r>
              <a:rPr lang="it-IT" altLang="it-IT" sz="2400" b="1"/>
              <a:t>rapporto</a:t>
            </a:r>
            <a:r>
              <a:rPr lang="it-IT" altLang="it-IT" sz="2400"/>
              <a:t> si chiude con il Sommario dei principi legali proposti per la protezione ambientale e per lo sviluppo sostenibile.</a:t>
            </a:r>
          </a:p>
        </p:txBody>
      </p:sp>
    </p:spTree>
    <p:extLst>
      <p:ext uri="{BB962C8B-B14F-4D97-AF65-F5344CB8AC3E}">
        <p14:creationId xmlns:p14="http://schemas.microsoft.com/office/powerpoint/2010/main" val="277039317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r>
              <a:rPr lang="it-IT" altLang="it-IT" sz="3200" dirty="0">
                <a:solidFill>
                  <a:srgbClr val="FF0000"/>
                </a:solidFill>
                <a:effectLst>
                  <a:outerShdw blurRad="38100" dist="38100" dir="2700000" algn="tl">
                    <a:srgbClr val="000000">
                      <a:alpha val="43137"/>
                    </a:srgbClr>
                  </a:outerShdw>
                </a:effectLst>
              </a:rPr>
              <a:t>World </a:t>
            </a:r>
            <a:r>
              <a:rPr lang="it-IT" altLang="it-IT" sz="3200" dirty="0" err="1">
                <a:solidFill>
                  <a:srgbClr val="FF0000"/>
                </a:solidFill>
                <a:effectLst>
                  <a:outerShdw blurRad="38100" dist="38100" dir="2700000" algn="tl">
                    <a:srgbClr val="000000">
                      <a:alpha val="43137"/>
                    </a:srgbClr>
                  </a:outerShdw>
                </a:effectLst>
              </a:rPr>
              <a:t>Conservation</a:t>
            </a:r>
            <a:r>
              <a:rPr lang="it-IT" altLang="it-IT" sz="3200" dirty="0">
                <a:solidFill>
                  <a:srgbClr val="FF0000"/>
                </a:solidFill>
                <a:effectLst>
                  <a:outerShdw blurRad="38100" dist="38100" dir="2700000" algn="tl">
                    <a:srgbClr val="000000">
                      <a:alpha val="43137"/>
                    </a:srgbClr>
                  </a:outerShdw>
                </a:effectLst>
              </a:rPr>
              <a:t> Union</a:t>
            </a:r>
            <a:endParaRPr lang="it-IT" altLang="it-IT" sz="3200" b="1" dirty="0">
              <a:solidFill>
                <a:srgbClr val="FF0000"/>
              </a:solidFill>
              <a:effectLst>
                <a:outerShdw blurRad="38100" dist="38100" dir="2700000" algn="tl">
                  <a:srgbClr val="000000">
                    <a:alpha val="43137"/>
                  </a:srgbClr>
                </a:outerShdw>
              </a:effectLst>
            </a:endParaRPr>
          </a:p>
        </p:txBody>
      </p:sp>
      <p:sp>
        <p:nvSpPr>
          <p:cNvPr id="23555" name="Rectangle 3"/>
          <p:cNvSpPr>
            <a:spLocks noGrp="1" noChangeArrowheads="1"/>
          </p:cNvSpPr>
          <p:nvPr>
            <p:ph type="body" idx="1"/>
          </p:nvPr>
        </p:nvSpPr>
        <p:spPr/>
        <p:txBody>
          <a:bodyPr/>
          <a:lstStyle/>
          <a:p>
            <a:pPr marL="0" indent="0" algn="just">
              <a:buFontTx/>
              <a:buNone/>
            </a:pPr>
            <a:endParaRPr lang="it-IT" altLang="it-IT" sz="2000" dirty="0"/>
          </a:p>
          <a:p>
            <a:pPr marL="0" indent="0" algn="just">
              <a:buFontTx/>
              <a:buNone/>
            </a:pPr>
            <a:r>
              <a:rPr lang="it-IT" altLang="it-IT" sz="2000" dirty="0"/>
              <a:t>Una successiva definizione di sviluppo sostenibile, in cui è inclusa una visione più globale, è stata fornita, nel </a:t>
            </a:r>
            <a:r>
              <a:rPr lang="it-IT" altLang="it-IT" sz="2000" dirty="0">
                <a:solidFill>
                  <a:srgbClr val="FF0000"/>
                </a:solidFill>
              </a:rPr>
              <a:t>1991</a:t>
            </a:r>
            <a:r>
              <a:rPr lang="it-IT" altLang="it-IT" sz="2000" dirty="0"/>
              <a:t>, dalla </a:t>
            </a:r>
            <a:r>
              <a:rPr lang="it-IT" altLang="it-IT" sz="2000" dirty="0">
                <a:solidFill>
                  <a:srgbClr val="FF0000"/>
                </a:solidFill>
              </a:rPr>
              <a:t>World </a:t>
            </a:r>
            <a:r>
              <a:rPr lang="it-IT" altLang="it-IT" sz="2000" dirty="0" err="1">
                <a:solidFill>
                  <a:srgbClr val="FF0000"/>
                </a:solidFill>
              </a:rPr>
              <a:t>Conservation</a:t>
            </a:r>
            <a:r>
              <a:rPr lang="it-IT" altLang="it-IT" sz="2000" dirty="0">
                <a:solidFill>
                  <a:srgbClr val="FF0000"/>
                </a:solidFill>
              </a:rPr>
              <a:t> Union, UN Environment </a:t>
            </a:r>
            <a:r>
              <a:rPr lang="it-IT" altLang="it-IT" sz="2000" dirty="0" err="1">
                <a:solidFill>
                  <a:srgbClr val="FF0000"/>
                </a:solidFill>
              </a:rPr>
              <a:t>Programme</a:t>
            </a:r>
            <a:r>
              <a:rPr lang="it-IT" altLang="it-IT" sz="2000" dirty="0">
                <a:solidFill>
                  <a:srgbClr val="FF0000"/>
                </a:solidFill>
              </a:rPr>
              <a:t> and World Wide Fund for Nature</a:t>
            </a:r>
            <a:r>
              <a:rPr lang="it-IT" altLang="it-IT" sz="2000" dirty="0"/>
              <a:t>, che lo identifica come:</a:t>
            </a:r>
          </a:p>
          <a:p>
            <a:pPr marL="0" indent="0" algn="just">
              <a:buFontTx/>
              <a:buNone/>
            </a:pPr>
            <a:endParaRPr lang="it-IT" altLang="it-IT" sz="2000" dirty="0"/>
          </a:p>
          <a:p>
            <a:pPr marL="0" indent="0" algn="just">
              <a:buFontTx/>
              <a:buNone/>
            </a:pPr>
            <a:r>
              <a:rPr lang="it-IT" altLang="it-IT" sz="2000" b="1" i="1" dirty="0"/>
              <a:t>“</a:t>
            </a:r>
            <a:r>
              <a:rPr lang="it-IT" altLang="it-IT" sz="2000" i="1" dirty="0"/>
              <a:t>... un miglioramento della qualità della vita, senza eccedere la capacità di carico degli ecosistemi di supporto, dai quali essa dipende.”</a:t>
            </a:r>
          </a:p>
          <a:p>
            <a:pPr marL="0" indent="0" algn="just">
              <a:buFontTx/>
              <a:buNone/>
            </a:pPr>
            <a:endParaRPr lang="it-IT" altLang="it-IT" sz="2000" i="1" dirty="0"/>
          </a:p>
          <a:p>
            <a:pPr marL="0" indent="0" algn="just">
              <a:buFontTx/>
              <a:buNone/>
            </a:pPr>
            <a:endParaRPr lang="it-IT" altLang="it-IT" sz="2400" dirty="0"/>
          </a:p>
        </p:txBody>
      </p:sp>
    </p:spTree>
    <p:extLst>
      <p:ext uri="{BB962C8B-B14F-4D97-AF65-F5344CB8AC3E}">
        <p14:creationId xmlns:p14="http://schemas.microsoft.com/office/powerpoint/2010/main" val="417715002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r>
              <a:rPr lang="it-IT" altLang="it-IT" sz="3200" b="1" dirty="0">
                <a:solidFill>
                  <a:srgbClr val="FF0000"/>
                </a:solidFill>
                <a:effectLst>
                  <a:outerShdw blurRad="38100" dist="38100" dir="2700000" algn="tl">
                    <a:srgbClr val="000000">
                      <a:alpha val="43137"/>
                    </a:srgbClr>
                  </a:outerShdw>
                </a:effectLst>
              </a:rPr>
              <a:t>Conferenza su Ambiente e Sviluppo (UNCED)</a:t>
            </a:r>
          </a:p>
        </p:txBody>
      </p:sp>
      <p:sp>
        <p:nvSpPr>
          <p:cNvPr id="33795" name="Rectangle 3"/>
          <p:cNvSpPr>
            <a:spLocks noGrp="1" noChangeArrowheads="1"/>
          </p:cNvSpPr>
          <p:nvPr>
            <p:ph type="body" idx="1"/>
          </p:nvPr>
        </p:nvSpPr>
        <p:spPr/>
        <p:txBody>
          <a:bodyPr/>
          <a:lstStyle/>
          <a:p>
            <a:pPr marL="0" indent="0" algn="just">
              <a:lnSpc>
                <a:spcPct val="80000"/>
              </a:lnSpc>
              <a:buFontTx/>
              <a:buNone/>
            </a:pPr>
            <a:r>
              <a:rPr lang="it-IT" altLang="it-IT" sz="2000"/>
              <a:t>La </a:t>
            </a:r>
            <a:r>
              <a:rPr lang="it-IT" altLang="it-IT" sz="2000">
                <a:solidFill>
                  <a:srgbClr val="FF0000"/>
                </a:solidFill>
              </a:rPr>
              <a:t>Dichiarazione di Rio redatta nell’ambito della della Conferenza su Ambiente e Sviluppo</a:t>
            </a:r>
            <a:r>
              <a:rPr lang="it-IT" altLang="it-IT" sz="2000"/>
              <a:t> </a:t>
            </a:r>
            <a:r>
              <a:rPr lang="it-IT" altLang="it-IT" sz="2000">
                <a:solidFill>
                  <a:srgbClr val="FF0000"/>
                </a:solidFill>
              </a:rPr>
              <a:t>(UNCED) svoltasi a Rio de Janeiro dal 3 al 14 giugno 1992,</a:t>
            </a:r>
            <a:r>
              <a:rPr lang="it-IT" altLang="it-IT" sz="2000"/>
              <a:t> contiene 27 principi, riguardanti l'ambiente e lo sviluppo. </a:t>
            </a:r>
          </a:p>
          <a:p>
            <a:pPr marL="0" indent="0" algn="just">
              <a:lnSpc>
                <a:spcPct val="80000"/>
              </a:lnSpc>
              <a:buFontTx/>
              <a:buNone/>
            </a:pPr>
            <a:endParaRPr lang="it-IT" altLang="it-IT" sz="2000"/>
          </a:p>
          <a:p>
            <a:pPr marL="0" indent="0" algn="just">
              <a:lnSpc>
                <a:spcPct val="80000"/>
              </a:lnSpc>
              <a:buFontTx/>
              <a:buNone/>
            </a:pPr>
            <a:r>
              <a:rPr lang="it-IT" altLang="it-IT" sz="2000"/>
              <a:t>In questo documento l'accento viene posto:</a:t>
            </a:r>
          </a:p>
          <a:p>
            <a:pPr marL="0" indent="0" algn="just">
              <a:lnSpc>
                <a:spcPct val="80000"/>
              </a:lnSpc>
              <a:buFontTx/>
              <a:buNone/>
            </a:pPr>
            <a:endParaRPr lang="it-IT" altLang="it-IT" sz="2000"/>
          </a:p>
          <a:p>
            <a:pPr marL="0" indent="0" algn="just">
              <a:lnSpc>
                <a:spcPct val="80000"/>
              </a:lnSpc>
            </a:pPr>
            <a:r>
              <a:rPr lang="it-IT" altLang="it-IT" sz="2000"/>
              <a:t> sul </a:t>
            </a:r>
            <a:r>
              <a:rPr lang="it-IT" altLang="it-IT" sz="2000" u="sng"/>
              <a:t>legame</a:t>
            </a:r>
            <a:r>
              <a:rPr lang="it-IT" altLang="it-IT" sz="2000"/>
              <a:t> tra protezione ambientale e sviluppo;</a:t>
            </a:r>
          </a:p>
          <a:p>
            <a:pPr marL="0" indent="0" algn="just">
              <a:lnSpc>
                <a:spcPct val="80000"/>
              </a:lnSpc>
            </a:pPr>
            <a:r>
              <a:rPr lang="it-IT" altLang="it-IT" sz="2000"/>
              <a:t> sulla necessità di </a:t>
            </a:r>
            <a:r>
              <a:rPr lang="it-IT" altLang="it-IT" sz="2000" u="sng"/>
              <a:t>sradicare la povertà</a:t>
            </a:r>
            <a:r>
              <a:rPr lang="it-IT" altLang="it-IT" sz="2000"/>
              <a:t> e di tenere conto delle necessità dei paesi in via di sviluppo; </a:t>
            </a:r>
          </a:p>
          <a:p>
            <a:pPr marL="0" indent="0" algn="just">
              <a:lnSpc>
                <a:spcPct val="80000"/>
              </a:lnSpc>
            </a:pPr>
            <a:r>
              <a:rPr lang="it-IT" altLang="it-IT" sz="2000"/>
              <a:t> sulla necessità di </a:t>
            </a:r>
            <a:r>
              <a:rPr lang="it-IT" altLang="it-IT" sz="2000" u="sng"/>
              <a:t>eliminare modelli di produzione e consumo non sostenibili</a:t>
            </a:r>
            <a:r>
              <a:rPr lang="it-IT" altLang="it-IT" sz="2000"/>
              <a:t>, di aumentare il capacity-building e di promuovere un sistema economico internazionale aperto che sia di supporto allo sviluppo sostenibile.</a:t>
            </a:r>
          </a:p>
        </p:txBody>
      </p:sp>
    </p:spTree>
    <p:extLst>
      <p:ext uri="{BB962C8B-B14F-4D97-AF65-F5344CB8AC3E}">
        <p14:creationId xmlns:p14="http://schemas.microsoft.com/office/powerpoint/2010/main" val="219515267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468313" y="260350"/>
            <a:ext cx="8229600" cy="1143000"/>
          </a:xfrm>
        </p:spPr>
        <p:txBody>
          <a:bodyPr/>
          <a:lstStyle/>
          <a:p>
            <a:r>
              <a:rPr lang="it-IT" altLang="it-IT" sz="3200" b="1" dirty="0">
                <a:solidFill>
                  <a:srgbClr val="FF0000"/>
                </a:solidFill>
                <a:effectLst>
                  <a:outerShdw blurRad="38100" dist="38100" dir="2700000" algn="tl">
                    <a:srgbClr val="000000">
                      <a:alpha val="43137"/>
                    </a:srgbClr>
                  </a:outerShdw>
                </a:effectLst>
              </a:rPr>
              <a:t>Conferenza su Ambiente e Sviluppo (UNCED)</a:t>
            </a:r>
            <a:endParaRPr lang="it-IT" altLang="it-IT" dirty="0"/>
          </a:p>
        </p:txBody>
      </p:sp>
      <p:sp>
        <p:nvSpPr>
          <p:cNvPr id="29699" name="Rectangle 3"/>
          <p:cNvSpPr>
            <a:spLocks noGrp="1" noChangeArrowheads="1"/>
          </p:cNvSpPr>
          <p:nvPr>
            <p:ph type="body" idx="1"/>
          </p:nvPr>
        </p:nvSpPr>
        <p:spPr>
          <a:xfrm>
            <a:off x="468313" y="1484313"/>
            <a:ext cx="8229600" cy="4525962"/>
          </a:xfrm>
        </p:spPr>
        <p:txBody>
          <a:bodyPr/>
          <a:lstStyle/>
          <a:p>
            <a:pPr marL="0" indent="0" algn="just">
              <a:lnSpc>
                <a:spcPct val="80000"/>
              </a:lnSpc>
              <a:buFontTx/>
              <a:buNone/>
            </a:pPr>
            <a:r>
              <a:rPr lang="it-IT" altLang="it-IT" sz="2000" dirty="0"/>
              <a:t>Nel corso della Conferenza su Ambiente e Sviluppo (UNCED) è stata redatta altresì </a:t>
            </a:r>
            <a:r>
              <a:rPr lang="it-IT" altLang="it-IT" sz="2000" dirty="0">
                <a:solidFill>
                  <a:srgbClr val="FF0000"/>
                </a:solidFill>
              </a:rPr>
              <a:t>l'Agenda 21</a:t>
            </a:r>
            <a:r>
              <a:rPr lang="it-IT" altLang="it-IT" sz="2000" dirty="0"/>
              <a:t>, nella quale sono riuniti i progetti di sviluppo sostenibile definiti a livello internazionale.</a:t>
            </a:r>
          </a:p>
          <a:p>
            <a:pPr marL="0" indent="0" algn="just">
              <a:lnSpc>
                <a:spcPct val="80000"/>
              </a:lnSpc>
              <a:buFontTx/>
              <a:buNone/>
            </a:pPr>
            <a:endParaRPr lang="it-IT" altLang="it-IT" sz="2000" dirty="0"/>
          </a:p>
          <a:p>
            <a:pPr marL="0" indent="0" algn="just">
              <a:lnSpc>
                <a:spcPct val="80000"/>
              </a:lnSpc>
              <a:buFontTx/>
              <a:buNone/>
            </a:pPr>
            <a:r>
              <a:rPr lang="it-IT" altLang="it-IT" sz="2000" dirty="0"/>
              <a:t>Si tratta di un documento di propositi e obiettivi programmatici su ambiente, economia e società sottoscritto da oltre 170 paesi di tutto il mondo.</a:t>
            </a:r>
          </a:p>
          <a:p>
            <a:pPr marL="0" indent="0" algn="just">
              <a:lnSpc>
                <a:spcPct val="80000"/>
              </a:lnSpc>
              <a:buFontTx/>
              <a:buNone/>
            </a:pPr>
            <a:endParaRPr lang="it-IT" altLang="it-IT" sz="2000" dirty="0"/>
          </a:p>
          <a:p>
            <a:pPr marL="0" indent="0" algn="just">
              <a:lnSpc>
                <a:spcPct val="80000"/>
              </a:lnSpc>
              <a:buFontTx/>
              <a:buNone/>
            </a:pPr>
            <a:r>
              <a:rPr lang="it-IT" altLang="it-IT" sz="2000" dirty="0"/>
              <a:t>In Italia l'"Agenda 21" si concretizza dopo la </a:t>
            </a:r>
            <a:r>
              <a:rPr lang="it-IT" altLang="it-IT" sz="2000" dirty="0">
                <a:solidFill>
                  <a:srgbClr val="FF0000"/>
                </a:solidFill>
              </a:rPr>
              <a:t>Conferenza di </a:t>
            </a:r>
            <a:r>
              <a:rPr lang="it-IT" altLang="it-IT" sz="2000" dirty="0" err="1">
                <a:solidFill>
                  <a:srgbClr val="FF0000"/>
                </a:solidFill>
              </a:rPr>
              <a:t>Aaalborg</a:t>
            </a:r>
            <a:r>
              <a:rPr lang="it-IT" altLang="it-IT" sz="2000" dirty="0">
                <a:solidFill>
                  <a:srgbClr val="FF0000"/>
                </a:solidFill>
              </a:rPr>
              <a:t> in Danimarca del 1994</a:t>
            </a:r>
            <a:r>
              <a:rPr lang="it-IT" altLang="it-IT" sz="2000" dirty="0"/>
              <a:t>, dal cui ambito nasce la "Campagna Europea Città Sostenibili". </a:t>
            </a:r>
          </a:p>
          <a:p>
            <a:pPr marL="0" indent="0" algn="just">
              <a:lnSpc>
                <a:spcPct val="80000"/>
              </a:lnSpc>
              <a:buFontTx/>
              <a:buNone/>
            </a:pPr>
            <a:endParaRPr lang="it-IT" altLang="it-IT" sz="2000" dirty="0"/>
          </a:p>
          <a:p>
            <a:pPr marL="0" indent="0" algn="just">
              <a:lnSpc>
                <a:spcPct val="80000"/>
              </a:lnSpc>
              <a:buFontTx/>
              <a:buNone/>
            </a:pPr>
            <a:r>
              <a:rPr lang="it-IT" altLang="it-IT" sz="2000" dirty="0"/>
              <a:t>Le numerose amministrazioni che firmarono la Carta di </a:t>
            </a:r>
            <a:r>
              <a:rPr lang="it-IT" altLang="it-IT" sz="2000" dirty="0" err="1"/>
              <a:t>Aaalborg</a:t>
            </a:r>
            <a:r>
              <a:rPr lang="it-IT" altLang="it-IT" sz="2000" dirty="0"/>
              <a:t> e aderirono alla campagna europea delle città sostenibili promuovono processi di Agenda 21 locale sul proprio territorio. </a:t>
            </a:r>
          </a:p>
        </p:txBody>
      </p:sp>
    </p:spTree>
    <p:extLst>
      <p:ext uri="{BB962C8B-B14F-4D97-AF65-F5344CB8AC3E}">
        <p14:creationId xmlns:p14="http://schemas.microsoft.com/office/powerpoint/2010/main" val="29270183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smtClean="0">
                <a:solidFill>
                  <a:srgbClr val="FF0000"/>
                </a:solidFill>
                <a:effectLst>
                  <a:outerShdw blurRad="38100" dist="38100" dir="2700000" algn="tl">
                    <a:srgbClr val="000000">
                      <a:alpha val="43137"/>
                    </a:srgbClr>
                  </a:outerShdw>
                </a:effectLst>
              </a:rPr>
              <a:t>Nozione </a:t>
            </a:r>
            <a:r>
              <a:rPr lang="it-IT" u="sng" dirty="0" smtClean="0">
                <a:solidFill>
                  <a:srgbClr val="FF0000"/>
                </a:solidFill>
                <a:effectLst>
                  <a:outerShdw blurRad="38100" dist="38100" dir="2700000" algn="tl">
                    <a:srgbClr val="000000">
                      <a:alpha val="43137"/>
                    </a:srgbClr>
                  </a:outerShdw>
                </a:effectLst>
              </a:rPr>
              <a:t>polivalente</a:t>
            </a:r>
            <a:r>
              <a:rPr lang="it-IT" dirty="0" smtClean="0">
                <a:solidFill>
                  <a:srgbClr val="FF0000"/>
                </a:solidFill>
                <a:effectLst>
                  <a:outerShdw blurRad="38100" dist="38100" dir="2700000" algn="tl">
                    <a:srgbClr val="000000">
                      <a:alpha val="43137"/>
                    </a:srgbClr>
                  </a:outerShdw>
                </a:effectLst>
              </a:rPr>
              <a:t> di Ambiente:</a:t>
            </a:r>
            <a:endParaRPr lang="it-IT" dirty="0"/>
          </a:p>
        </p:txBody>
      </p:sp>
      <p:sp>
        <p:nvSpPr>
          <p:cNvPr id="3" name="Segnaposto contenuto 2"/>
          <p:cNvSpPr>
            <a:spLocks noGrp="1"/>
          </p:cNvSpPr>
          <p:nvPr>
            <p:ph idx="1"/>
          </p:nvPr>
        </p:nvSpPr>
        <p:spPr>
          <a:xfrm>
            <a:off x="457200" y="1600200"/>
            <a:ext cx="8229600" cy="4925144"/>
          </a:xfrm>
        </p:spPr>
        <p:txBody>
          <a:bodyPr>
            <a:normAutofit/>
          </a:bodyPr>
          <a:lstStyle/>
          <a:p>
            <a:pPr marL="0" indent="0" algn="just">
              <a:buNone/>
            </a:pPr>
            <a:r>
              <a:rPr lang="it-IT" dirty="0"/>
              <a:t>Nozione </a:t>
            </a:r>
            <a:r>
              <a:rPr lang="it-IT" dirty="0" smtClean="0"/>
              <a:t>polivalente di </a:t>
            </a:r>
            <a:r>
              <a:rPr lang="it-IT" dirty="0"/>
              <a:t>ambiente riconducibile a tre gruppi di </a:t>
            </a:r>
            <a:r>
              <a:rPr lang="it-IT" dirty="0" smtClean="0"/>
              <a:t>istituti giuridici </a:t>
            </a:r>
            <a:r>
              <a:rPr lang="it-IT" dirty="0"/>
              <a:t>distinti:</a:t>
            </a:r>
          </a:p>
          <a:p>
            <a:pPr marL="0" indent="0" algn="just">
              <a:buNone/>
            </a:pPr>
            <a:r>
              <a:rPr lang="it-IT" dirty="0"/>
              <a:t>1. la tutela delle bellezze paesistiche e quindi </a:t>
            </a:r>
            <a:r>
              <a:rPr lang="it-IT" dirty="0" smtClean="0"/>
              <a:t>un’attività culturale</a:t>
            </a:r>
            <a:r>
              <a:rPr lang="it-IT" dirty="0"/>
              <a:t>;</a:t>
            </a:r>
          </a:p>
          <a:p>
            <a:pPr marL="0" indent="0" algn="just">
              <a:buNone/>
            </a:pPr>
            <a:r>
              <a:rPr lang="it-IT" dirty="0"/>
              <a:t>2. la qualità della vita e quindi la lotta contro gli</a:t>
            </a:r>
          </a:p>
          <a:p>
            <a:pPr marL="0" indent="0" algn="just">
              <a:buNone/>
            </a:pPr>
            <a:r>
              <a:rPr lang="it-IT" dirty="0"/>
              <a:t>inquinamenti;</a:t>
            </a:r>
          </a:p>
          <a:p>
            <a:pPr marL="0" indent="0" algn="just">
              <a:buNone/>
            </a:pPr>
            <a:r>
              <a:rPr lang="it-IT" dirty="0"/>
              <a:t>3. il governo del territorio e quindi l’attività urbanistica.</a:t>
            </a:r>
          </a:p>
        </p:txBody>
      </p:sp>
    </p:spTree>
    <p:extLst>
      <p:ext uri="{BB962C8B-B14F-4D97-AF65-F5344CB8AC3E}">
        <p14:creationId xmlns:p14="http://schemas.microsoft.com/office/powerpoint/2010/main" val="317699715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it-IT" altLang="it-IT" sz="3200" b="1" dirty="0">
                <a:solidFill>
                  <a:srgbClr val="FF0000"/>
                </a:solidFill>
                <a:effectLst>
                  <a:outerShdw blurRad="38100" dist="38100" dir="2700000" algn="tl">
                    <a:srgbClr val="000000">
                      <a:alpha val="43137"/>
                    </a:srgbClr>
                  </a:outerShdw>
                </a:effectLst>
              </a:rPr>
              <a:t>International </a:t>
            </a:r>
            <a:r>
              <a:rPr lang="it-IT" altLang="it-IT" sz="3200" b="1" dirty="0" err="1">
                <a:solidFill>
                  <a:srgbClr val="FF0000"/>
                </a:solidFill>
                <a:effectLst>
                  <a:outerShdw blurRad="38100" dist="38100" dir="2700000" algn="tl">
                    <a:srgbClr val="000000">
                      <a:alpha val="43137"/>
                    </a:srgbClr>
                  </a:outerShdw>
                </a:effectLst>
              </a:rPr>
              <a:t>Council</a:t>
            </a:r>
            <a:r>
              <a:rPr lang="it-IT" altLang="it-IT" sz="3200" b="1" dirty="0">
                <a:solidFill>
                  <a:srgbClr val="FF0000"/>
                </a:solidFill>
                <a:effectLst>
                  <a:outerShdw blurRad="38100" dist="38100" dir="2700000" algn="tl">
                    <a:srgbClr val="000000">
                      <a:alpha val="43137"/>
                    </a:srgbClr>
                  </a:outerShdw>
                </a:effectLst>
              </a:rPr>
              <a:t> for Local </a:t>
            </a:r>
            <a:r>
              <a:rPr lang="it-IT" altLang="it-IT" sz="3200" b="1" dirty="0" err="1">
                <a:solidFill>
                  <a:srgbClr val="FF0000"/>
                </a:solidFill>
                <a:effectLst>
                  <a:outerShdw blurRad="38100" dist="38100" dir="2700000" algn="tl">
                    <a:srgbClr val="000000">
                      <a:alpha val="43137"/>
                    </a:srgbClr>
                  </a:outerShdw>
                </a:effectLst>
              </a:rPr>
              <a:t>Environmental</a:t>
            </a:r>
            <a:r>
              <a:rPr lang="it-IT" altLang="it-IT" sz="3200" b="1" dirty="0">
                <a:solidFill>
                  <a:srgbClr val="FF0000"/>
                </a:solidFill>
                <a:effectLst>
                  <a:outerShdw blurRad="38100" dist="38100" dir="2700000" algn="tl">
                    <a:srgbClr val="000000">
                      <a:alpha val="43137"/>
                    </a:srgbClr>
                  </a:outerShdw>
                </a:effectLst>
              </a:rPr>
              <a:t> </a:t>
            </a:r>
            <a:r>
              <a:rPr lang="it-IT" altLang="it-IT" sz="3200" b="1" dirty="0" err="1">
                <a:solidFill>
                  <a:srgbClr val="FF0000"/>
                </a:solidFill>
                <a:effectLst>
                  <a:outerShdw blurRad="38100" dist="38100" dir="2700000" algn="tl">
                    <a:srgbClr val="000000">
                      <a:alpha val="43137"/>
                    </a:srgbClr>
                  </a:outerShdw>
                </a:effectLst>
              </a:rPr>
              <a:t>Initiatives</a:t>
            </a:r>
            <a:endParaRPr lang="it-IT" altLang="it-IT" sz="3200" b="1" dirty="0">
              <a:solidFill>
                <a:srgbClr val="FF0000"/>
              </a:solidFill>
              <a:effectLst>
                <a:outerShdw blurRad="38100" dist="38100" dir="2700000" algn="tl">
                  <a:srgbClr val="000000">
                    <a:alpha val="43137"/>
                  </a:srgbClr>
                </a:outerShdw>
              </a:effectLst>
            </a:endParaRPr>
          </a:p>
        </p:txBody>
      </p:sp>
      <p:sp>
        <p:nvSpPr>
          <p:cNvPr id="24579" name="Rectangle 3"/>
          <p:cNvSpPr>
            <a:spLocks noGrp="1" noChangeArrowheads="1"/>
          </p:cNvSpPr>
          <p:nvPr>
            <p:ph type="body" idx="1"/>
          </p:nvPr>
        </p:nvSpPr>
        <p:spPr/>
        <p:txBody>
          <a:bodyPr/>
          <a:lstStyle/>
          <a:p>
            <a:pPr marL="0" indent="0" algn="just">
              <a:lnSpc>
                <a:spcPct val="80000"/>
              </a:lnSpc>
              <a:buFontTx/>
              <a:buNone/>
            </a:pPr>
            <a:endParaRPr lang="it-IT" altLang="it-IT" sz="2000" dirty="0"/>
          </a:p>
          <a:p>
            <a:pPr marL="0" indent="0" algn="just">
              <a:lnSpc>
                <a:spcPct val="80000"/>
              </a:lnSpc>
              <a:buFontTx/>
              <a:buNone/>
            </a:pPr>
            <a:r>
              <a:rPr lang="it-IT" altLang="it-IT" sz="2000" dirty="0"/>
              <a:t>Nel </a:t>
            </a:r>
            <a:r>
              <a:rPr lang="it-IT" altLang="it-IT" sz="2000" dirty="0">
                <a:solidFill>
                  <a:srgbClr val="FF0000"/>
                </a:solidFill>
              </a:rPr>
              <a:t>1994, l'ICLEI (International </a:t>
            </a:r>
            <a:r>
              <a:rPr lang="it-IT" altLang="it-IT" sz="2000" dirty="0" err="1">
                <a:solidFill>
                  <a:srgbClr val="FF0000"/>
                </a:solidFill>
              </a:rPr>
              <a:t>Council</a:t>
            </a:r>
            <a:r>
              <a:rPr lang="it-IT" altLang="it-IT" sz="2000" dirty="0">
                <a:solidFill>
                  <a:srgbClr val="FF0000"/>
                </a:solidFill>
              </a:rPr>
              <a:t> for Local </a:t>
            </a:r>
            <a:r>
              <a:rPr lang="it-IT" altLang="it-IT" sz="2000" dirty="0" err="1">
                <a:solidFill>
                  <a:srgbClr val="FF0000"/>
                </a:solidFill>
              </a:rPr>
              <a:t>Environmental</a:t>
            </a:r>
            <a:r>
              <a:rPr lang="it-IT" altLang="it-IT" sz="2000" dirty="0">
                <a:solidFill>
                  <a:srgbClr val="FF0000"/>
                </a:solidFill>
              </a:rPr>
              <a:t> </a:t>
            </a:r>
            <a:r>
              <a:rPr lang="it-IT" altLang="it-IT" sz="2000" dirty="0" err="1">
                <a:solidFill>
                  <a:srgbClr val="FF0000"/>
                </a:solidFill>
              </a:rPr>
              <a:t>Initiatives</a:t>
            </a:r>
            <a:r>
              <a:rPr lang="it-IT" altLang="it-IT" sz="2000" dirty="0">
                <a:solidFill>
                  <a:srgbClr val="FF0000"/>
                </a:solidFill>
              </a:rPr>
              <a:t>)</a:t>
            </a:r>
            <a:r>
              <a:rPr lang="it-IT" altLang="it-IT" sz="2000" dirty="0"/>
              <a:t> ha fornito un'ulteriore definizione di sviluppo sostenibile: </a:t>
            </a:r>
          </a:p>
          <a:p>
            <a:pPr marL="0" indent="0" algn="just">
              <a:lnSpc>
                <a:spcPct val="80000"/>
              </a:lnSpc>
              <a:buFontTx/>
              <a:buNone/>
            </a:pPr>
            <a:endParaRPr lang="it-IT" altLang="it-IT" sz="2000" dirty="0"/>
          </a:p>
          <a:p>
            <a:pPr marL="0" indent="0" algn="just">
              <a:lnSpc>
                <a:spcPct val="80000"/>
              </a:lnSpc>
              <a:buFontTx/>
              <a:buNone/>
            </a:pPr>
            <a:r>
              <a:rPr lang="it-IT" altLang="it-IT" sz="2000" i="1" dirty="0"/>
              <a:t>“Sviluppo che offre servizi ambientali, sociali ed economici di base a tutti i membri di una comunità, senza minacciare l'operabilità dei sistemi naturali, edificato e sociale da cui dipende la fornitura di tali servizi”. </a:t>
            </a:r>
          </a:p>
          <a:p>
            <a:pPr marL="0" indent="0" algn="just">
              <a:lnSpc>
                <a:spcPct val="80000"/>
              </a:lnSpc>
              <a:buFontTx/>
              <a:buNone/>
            </a:pPr>
            <a:endParaRPr lang="it-IT" altLang="it-IT" sz="2000" i="1" dirty="0"/>
          </a:p>
          <a:p>
            <a:pPr marL="0" indent="0" algn="just">
              <a:lnSpc>
                <a:spcPct val="80000"/>
              </a:lnSpc>
              <a:buFontTx/>
              <a:buNone/>
            </a:pPr>
            <a:r>
              <a:rPr lang="it-IT" altLang="it-IT" sz="2000" dirty="0"/>
              <a:t>Ciò significa che le tre dimensioni economiche, sociali e ambientali sono strettamente correlate e per ogni intervento di programmazione è necessario tenere conto delle </a:t>
            </a:r>
            <a:r>
              <a:rPr lang="it-IT" altLang="it-IT" sz="2000" u="sng" dirty="0"/>
              <a:t>reciproche interrelazioni</a:t>
            </a:r>
            <a:r>
              <a:rPr lang="it-IT" altLang="it-IT" sz="2000" dirty="0"/>
              <a:t>. </a:t>
            </a:r>
          </a:p>
          <a:p>
            <a:pPr marL="0" indent="0">
              <a:lnSpc>
                <a:spcPct val="80000"/>
              </a:lnSpc>
            </a:pPr>
            <a:endParaRPr lang="it-IT" altLang="it-IT" sz="2000" dirty="0"/>
          </a:p>
          <a:p>
            <a:pPr marL="0" indent="0">
              <a:lnSpc>
                <a:spcPct val="80000"/>
              </a:lnSpc>
            </a:pPr>
            <a:endParaRPr lang="it-IT" altLang="it-IT" sz="2400" dirty="0"/>
          </a:p>
        </p:txBody>
      </p:sp>
    </p:spTree>
    <p:extLst>
      <p:ext uri="{BB962C8B-B14F-4D97-AF65-F5344CB8AC3E}">
        <p14:creationId xmlns:p14="http://schemas.microsoft.com/office/powerpoint/2010/main" val="405687679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r>
              <a:rPr lang="it-IT" altLang="it-IT" sz="3200" b="1" dirty="0">
                <a:solidFill>
                  <a:srgbClr val="FF0000"/>
                </a:solidFill>
                <a:effectLst>
                  <a:outerShdw blurRad="38100" dist="38100" dir="2700000" algn="tl">
                    <a:srgbClr val="000000">
                      <a:alpha val="43137"/>
                    </a:srgbClr>
                  </a:outerShdw>
                </a:effectLst>
              </a:rPr>
              <a:t>Sviluppo Sostenibile e </a:t>
            </a:r>
            <a:br>
              <a:rPr lang="it-IT" altLang="it-IT" sz="3200" b="1" dirty="0">
                <a:solidFill>
                  <a:srgbClr val="FF0000"/>
                </a:solidFill>
                <a:effectLst>
                  <a:outerShdw blurRad="38100" dist="38100" dir="2700000" algn="tl">
                    <a:srgbClr val="000000">
                      <a:alpha val="43137"/>
                    </a:srgbClr>
                  </a:outerShdw>
                </a:effectLst>
              </a:rPr>
            </a:br>
            <a:r>
              <a:rPr lang="it-IT" altLang="it-IT" sz="3200" b="1" dirty="0">
                <a:solidFill>
                  <a:srgbClr val="FF0000"/>
                </a:solidFill>
                <a:effectLst>
                  <a:outerShdw blurRad="38100" dist="38100" dir="2700000" algn="tl">
                    <a:srgbClr val="000000">
                      <a:alpha val="43137"/>
                    </a:srgbClr>
                  </a:outerShdw>
                </a:effectLst>
              </a:rPr>
              <a:t>Protocollo di Kyoto</a:t>
            </a:r>
          </a:p>
        </p:txBody>
      </p:sp>
      <p:sp>
        <p:nvSpPr>
          <p:cNvPr id="52227" name="Rectangle 3"/>
          <p:cNvSpPr>
            <a:spLocks noGrp="1" noChangeArrowheads="1"/>
          </p:cNvSpPr>
          <p:nvPr>
            <p:ph type="body" idx="1"/>
          </p:nvPr>
        </p:nvSpPr>
        <p:spPr/>
        <p:txBody>
          <a:bodyPr/>
          <a:lstStyle/>
          <a:p>
            <a:pPr marL="0" indent="0" algn="just">
              <a:lnSpc>
                <a:spcPct val="80000"/>
              </a:lnSpc>
              <a:buFontTx/>
              <a:buNone/>
            </a:pPr>
            <a:r>
              <a:rPr lang="it-IT" altLang="it-IT" sz="2000"/>
              <a:t>Con l’accordo internazionale noto come </a:t>
            </a:r>
            <a:r>
              <a:rPr lang="it-IT" altLang="it-IT" sz="2000">
                <a:solidFill>
                  <a:srgbClr val="FF0000"/>
                </a:solidFill>
              </a:rPr>
              <a:t>Protocollo di Kyōto</a:t>
            </a:r>
            <a:r>
              <a:rPr lang="it-IT" altLang="it-IT" sz="2000"/>
              <a:t>, del 1997, 118 nazioni del mondo si sono impegnate a ridurre le emissioni di gas serra per rimediare ai cambiamenti climatici in atto. </a:t>
            </a:r>
          </a:p>
          <a:p>
            <a:pPr marL="0" indent="0" algn="just">
              <a:lnSpc>
                <a:spcPct val="80000"/>
              </a:lnSpc>
              <a:buFontTx/>
              <a:buNone/>
            </a:pPr>
            <a:endParaRPr lang="it-IT" altLang="it-IT" sz="2000"/>
          </a:p>
          <a:p>
            <a:pPr marL="0" indent="0" algn="just">
              <a:lnSpc>
                <a:spcPct val="80000"/>
              </a:lnSpc>
              <a:buFontTx/>
              <a:buNone/>
            </a:pPr>
            <a:r>
              <a:rPr lang="it-IT" altLang="it-IT" sz="2000"/>
              <a:t>Per raggiungere questi obiettivi si è stabilito di lavorare su due fronti:</a:t>
            </a:r>
          </a:p>
          <a:p>
            <a:pPr marL="0" indent="0" algn="just">
              <a:lnSpc>
                <a:spcPct val="80000"/>
              </a:lnSpc>
              <a:buFontTx/>
              <a:buNone/>
            </a:pPr>
            <a:endParaRPr lang="it-IT" altLang="it-IT" sz="2000"/>
          </a:p>
          <a:p>
            <a:pPr marL="0" indent="0" algn="just">
              <a:lnSpc>
                <a:spcPct val="80000"/>
              </a:lnSpc>
            </a:pPr>
            <a:r>
              <a:rPr lang="it-IT" altLang="it-IT" sz="2000"/>
              <a:t> il </a:t>
            </a:r>
            <a:r>
              <a:rPr lang="it-IT" altLang="it-IT" sz="2000">
                <a:solidFill>
                  <a:srgbClr val="FF0000"/>
                </a:solidFill>
              </a:rPr>
              <a:t>risparmio energetico</a:t>
            </a:r>
            <a:r>
              <a:rPr lang="it-IT" altLang="it-IT" sz="2000"/>
              <a:t> attraverso l'ottimizzazione dei consumi sia nella fase di produzione, sia negli usi finali (impianti, edifici e sistemi ad alta efficienza, nonché educazione al consumo consapevole);</a:t>
            </a:r>
          </a:p>
          <a:p>
            <a:pPr marL="0" indent="0" algn="just">
              <a:lnSpc>
                <a:spcPct val="80000"/>
              </a:lnSpc>
            </a:pPr>
            <a:endParaRPr lang="it-IT" altLang="it-IT" sz="2000"/>
          </a:p>
          <a:p>
            <a:pPr marL="0" indent="0" algn="just">
              <a:lnSpc>
                <a:spcPct val="80000"/>
              </a:lnSpc>
            </a:pPr>
            <a:r>
              <a:rPr lang="it-IT" altLang="it-IT" sz="2000"/>
              <a:t> lo </a:t>
            </a:r>
            <a:r>
              <a:rPr lang="it-IT" altLang="it-IT" sz="2000">
                <a:solidFill>
                  <a:srgbClr val="FF0000"/>
                </a:solidFill>
              </a:rPr>
              <a:t>sviluppo delle fonti alternative di energia</a:t>
            </a:r>
            <a:r>
              <a:rPr lang="it-IT" altLang="it-IT" sz="2000"/>
              <a:t> in sostituzione del consumo massiccio di combustibili fossili. </a:t>
            </a:r>
          </a:p>
          <a:p>
            <a:pPr marL="0" indent="0">
              <a:lnSpc>
                <a:spcPct val="80000"/>
              </a:lnSpc>
            </a:pPr>
            <a:endParaRPr lang="it-IT" altLang="it-IT" sz="2000"/>
          </a:p>
        </p:txBody>
      </p:sp>
    </p:spTree>
    <p:extLst>
      <p:ext uri="{BB962C8B-B14F-4D97-AF65-F5344CB8AC3E}">
        <p14:creationId xmlns:p14="http://schemas.microsoft.com/office/powerpoint/2010/main" val="350861483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r>
              <a:rPr lang="it-IT" altLang="it-IT" sz="2800" b="1" dirty="0">
                <a:solidFill>
                  <a:srgbClr val="FF0000"/>
                </a:solidFill>
                <a:effectLst>
                  <a:outerShdw blurRad="38100" dist="38100" dir="2700000" algn="tl">
                    <a:srgbClr val="000000">
                      <a:alpha val="43137"/>
                    </a:srgbClr>
                  </a:outerShdw>
                </a:effectLst>
              </a:rPr>
              <a:t>Dichiarazione Universale sulla Diversità Culturale</a:t>
            </a:r>
          </a:p>
        </p:txBody>
      </p:sp>
      <p:sp>
        <p:nvSpPr>
          <p:cNvPr id="25603" name="Rectangle 3"/>
          <p:cNvSpPr>
            <a:spLocks noGrp="1" noChangeArrowheads="1"/>
          </p:cNvSpPr>
          <p:nvPr>
            <p:ph type="body" idx="1"/>
          </p:nvPr>
        </p:nvSpPr>
        <p:spPr>
          <a:xfrm>
            <a:off x="395288" y="1412875"/>
            <a:ext cx="8229600" cy="4525963"/>
          </a:xfrm>
        </p:spPr>
        <p:txBody>
          <a:bodyPr/>
          <a:lstStyle/>
          <a:p>
            <a:pPr marL="0" indent="0" algn="just">
              <a:buFontTx/>
              <a:buNone/>
            </a:pPr>
            <a:endParaRPr lang="it-IT" altLang="it-IT" sz="2000"/>
          </a:p>
          <a:p>
            <a:pPr marL="0" indent="0" algn="just">
              <a:buFontTx/>
              <a:buNone/>
            </a:pPr>
            <a:r>
              <a:rPr lang="it-IT" altLang="it-IT" sz="2000"/>
              <a:t>Nel </a:t>
            </a:r>
            <a:r>
              <a:rPr lang="it-IT" altLang="it-IT" sz="2000">
                <a:solidFill>
                  <a:srgbClr val="FF0000"/>
                </a:solidFill>
              </a:rPr>
              <a:t>2001, l'UNESCO</a:t>
            </a:r>
            <a:r>
              <a:rPr lang="it-IT" altLang="it-IT" sz="2000"/>
              <a:t> </a:t>
            </a:r>
            <a:r>
              <a:rPr lang="it-IT" altLang="it-IT" sz="2000">
                <a:solidFill>
                  <a:srgbClr val="FF0000"/>
                </a:solidFill>
              </a:rPr>
              <a:t>all’art. 1 e 3, Dichiarazione Universale sulla Diversità Culturale,</a:t>
            </a:r>
            <a:r>
              <a:rPr lang="it-IT" altLang="it-IT" sz="2000"/>
              <a:t> ha ampliato il concetto di sviluppo sostenibile indicando che:</a:t>
            </a:r>
          </a:p>
          <a:p>
            <a:pPr marL="0" indent="0" algn="just">
              <a:buFontTx/>
              <a:buNone/>
            </a:pPr>
            <a:endParaRPr lang="it-IT" altLang="it-IT" sz="2000"/>
          </a:p>
          <a:p>
            <a:pPr marL="0" indent="0" algn="just">
              <a:buFontTx/>
              <a:buNone/>
            </a:pPr>
            <a:r>
              <a:rPr lang="it-IT" altLang="it-IT" sz="2000" i="1"/>
              <a:t>"la diversità culturale è necessaria per l'umanità quanto la biodiversità per la natura (...) la diversità culturale è una delle radici dello sviluppo inteso non solo come crescita economica, ma anche come un mezzo per condurre una esistenza più soddisfacente sul piano intellettuale, emozionale, morale e spirituale".</a:t>
            </a:r>
            <a:r>
              <a:rPr lang="it-IT" altLang="it-IT" sz="2000"/>
              <a:t> </a:t>
            </a:r>
          </a:p>
          <a:p>
            <a:pPr marL="0" indent="0" algn="just">
              <a:buFontTx/>
              <a:buNone/>
            </a:pPr>
            <a:endParaRPr lang="it-IT" altLang="it-IT" sz="2000"/>
          </a:p>
          <a:p>
            <a:pPr marL="0" indent="0" algn="just">
              <a:buFontTx/>
              <a:buNone/>
            </a:pPr>
            <a:r>
              <a:rPr lang="it-IT" altLang="it-IT" sz="2000"/>
              <a:t>In questa visione, la </a:t>
            </a:r>
            <a:r>
              <a:rPr lang="it-IT" altLang="it-IT" sz="2000">
                <a:solidFill>
                  <a:srgbClr val="FF0000"/>
                </a:solidFill>
              </a:rPr>
              <a:t>diversità culturale</a:t>
            </a:r>
            <a:r>
              <a:rPr lang="it-IT" altLang="it-IT" sz="2000"/>
              <a:t> diventa un ulteriore pilastro dello sviluppo sostenibile.</a:t>
            </a:r>
          </a:p>
          <a:p>
            <a:pPr marL="0" indent="0">
              <a:buFontTx/>
              <a:buNone/>
            </a:pPr>
            <a:endParaRPr lang="it-IT" altLang="it-IT" sz="2000"/>
          </a:p>
          <a:p>
            <a:pPr marL="0" indent="0">
              <a:buFontTx/>
              <a:buNone/>
            </a:pPr>
            <a:endParaRPr lang="it-IT" altLang="it-IT" sz="2000"/>
          </a:p>
        </p:txBody>
      </p:sp>
    </p:spTree>
    <p:extLst>
      <p:ext uri="{BB962C8B-B14F-4D97-AF65-F5344CB8AC3E}">
        <p14:creationId xmlns:p14="http://schemas.microsoft.com/office/powerpoint/2010/main" val="161359921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r>
              <a:rPr lang="it-IT" altLang="it-IT" sz="3200" b="1" dirty="0">
                <a:solidFill>
                  <a:srgbClr val="FF0000"/>
                </a:solidFill>
                <a:effectLst>
                  <a:outerShdw blurRad="38100" dist="38100" dir="2700000" algn="tl">
                    <a:srgbClr val="000000">
                      <a:alpha val="43137"/>
                    </a:srgbClr>
                  </a:outerShdw>
                </a:effectLst>
              </a:rPr>
              <a:t>Summit della Terra di Johannesburg</a:t>
            </a:r>
          </a:p>
        </p:txBody>
      </p:sp>
      <p:sp>
        <p:nvSpPr>
          <p:cNvPr id="35843" name="Rectangle 3"/>
          <p:cNvSpPr>
            <a:spLocks noGrp="1" noChangeArrowheads="1"/>
          </p:cNvSpPr>
          <p:nvPr>
            <p:ph type="body" idx="1"/>
          </p:nvPr>
        </p:nvSpPr>
        <p:spPr/>
        <p:txBody>
          <a:bodyPr/>
          <a:lstStyle/>
          <a:p>
            <a:pPr marL="0" indent="0" algn="just">
              <a:lnSpc>
                <a:spcPct val="80000"/>
              </a:lnSpc>
              <a:buFontTx/>
              <a:buNone/>
            </a:pPr>
            <a:r>
              <a:rPr lang="it-IT" altLang="it-IT" sz="2000">
                <a:solidFill>
                  <a:srgbClr val="FF0000"/>
                </a:solidFill>
              </a:rPr>
              <a:t>Dal 26 agosto al 4 settembre 2002 si è tenuto il Summit della Terra  di Johannesburg,</a:t>
            </a:r>
            <a:r>
              <a:rPr lang="it-IT" altLang="it-IT" sz="2000"/>
              <a:t> il vertice convocato dalle Nazioni Unite per assumere decisioni da parte dei governi per lo sviluppo sostenibile.</a:t>
            </a:r>
          </a:p>
          <a:p>
            <a:pPr marL="0" indent="0" algn="just">
              <a:lnSpc>
                <a:spcPct val="80000"/>
              </a:lnSpc>
              <a:buFontTx/>
              <a:buNone/>
            </a:pPr>
            <a:endParaRPr lang="it-IT" altLang="it-IT" sz="2000"/>
          </a:p>
          <a:p>
            <a:pPr marL="0" indent="0" algn="just">
              <a:lnSpc>
                <a:spcPct val="80000"/>
              </a:lnSpc>
              <a:buFontTx/>
              <a:buNone/>
            </a:pPr>
            <a:r>
              <a:rPr lang="it-IT" altLang="it-IT" sz="2000"/>
              <a:t>I lavori si sono conclusi con l’approvazione di alcuni importanti documenti, che orienteranno gli interventi e le politiche dei diversi governi.</a:t>
            </a:r>
          </a:p>
          <a:p>
            <a:pPr marL="0" indent="0" algn="just">
              <a:lnSpc>
                <a:spcPct val="80000"/>
              </a:lnSpc>
              <a:buFontTx/>
              <a:buNone/>
            </a:pPr>
            <a:endParaRPr lang="it-IT" altLang="it-IT" sz="2000"/>
          </a:p>
          <a:p>
            <a:pPr marL="0" indent="0" algn="just">
              <a:lnSpc>
                <a:spcPct val="80000"/>
              </a:lnSpc>
              <a:buFontTx/>
              <a:buNone/>
            </a:pPr>
            <a:r>
              <a:rPr lang="it-IT" altLang="it-IT" sz="2000"/>
              <a:t>Il documento finale del Summit è composto da due parti:</a:t>
            </a:r>
          </a:p>
          <a:p>
            <a:pPr marL="0" indent="0" algn="just">
              <a:lnSpc>
                <a:spcPct val="80000"/>
              </a:lnSpc>
              <a:buFontTx/>
              <a:buNone/>
            </a:pPr>
            <a:endParaRPr lang="it-IT" altLang="it-IT" sz="2000"/>
          </a:p>
          <a:p>
            <a:pPr marL="0" indent="0" algn="just">
              <a:lnSpc>
                <a:spcPct val="80000"/>
              </a:lnSpc>
            </a:pPr>
            <a:r>
              <a:rPr lang="it-IT" altLang="it-IT" sz="2000"/>
              <a:t> la </a:t>
            </a:r>
            <a:r>
              <a:rPr lang="it-IT" altLang="it-IT" sz="2000">
                <a:solidFill>
                  <a:srgbClr val="FF0000"/>
                </a:solidFill>
              </a:rPr>
              <a:t>Carta di Johannesburg</a:t>
            </a:r>
            <a:r>
              <a:rPr lang="it-IT" altLang="it-IT" sz="2000"/>
              <a:t> sullo sviluppo sostenibile, che contiene dichiarazioni di principio sul buon governo dell’ambiente e sul modo di promuovere la crescita economica e civile dei popoli in armonia con la protezione della natura;</a:t>
            </a:r>
          </a:p>
          <a:p>
            <a:pPr marL="0" indent="0" algn="just">
              <a:lnSpc>
                <a:spcPct val="80000"/>
              </a:lnSpc>
            </a:pPr>
            <a:r>
              <a:rPr lang="it-IT" altLang="it-IT" sz="2000"/>
              <a:t> il </a:t>
            </a:r>
            <a:r>
              <a:rPr lang="it-IT" altLang="it-IT" sz="2000">
                <a:solidFill>
                  <a:srgbClr val="FF0000"/>
                </a:solidFill>
              </a:rPr>
              <a:t>Piano d’Azione di Johannesburg</a:t>
            </a:r>
            <a:r>
              <a:rPr lang="it-IT" altLang="it-IT" sz="2000"/>
              <a:t>, suddiviso in grandi temi in relazione ai quali vengono indicati gli obiettivi da raggiungere.</a:t>
            </a:r>
          </a:p>
        </p:txBody>
      </p:sp>
    </p:spTree>
    <p:extLst>
      <p:ext uri="{BB962C8B-B14F-4D97-AF65-F5344CB8AC3E}">
        <p14:creationId xmlns:p14="http://schemas.microsoft.com/office/powerpoint/2010/main" val="256835347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lstStyle/>
          <a:p>
            <a:r>
              <a:rPr lang="it-IT" altLang="it-IT" sz="2800" dirty="0" err="1">
                <a:solidFill>
                  <a:srgbClr val="FF0000"/>
                </a:solidFill>
                <a:effectLst>
                  <a:outerShdw blurRad="38100" dist="38100" dir="2700000" algn="tl">
                    <a:srgbClr val="000000">
                      <a:alpha val="43137"/>
                    </a:srgbClr>
                  </a:outerShdw>
                </a:effectLst>
              </a:rPr>
              <a:t>D.Lgs.</a:t>
            </a:r>
            <a:r>
              <a:rPr lang="it-IT" altLang="it-IT" sz="2800" dirty="0">
                <a:solidFill>
                  <a:srgbClr val="FF0000"/>
                </a:solidFill>
                <a:effectLst>
                  <a:outerShdw blurRad="38100" dist="38100" dir="2700000" algn="tl">
                    <a:srgbClr val="000000">
                      <a:alpha val="43137"/>
                    </a:srgbClr>
                  </a:outerShdw>
                </a:effectLst>
              </a:rPr>
              <a:t> n. 152 del 3 aprile 2006</a:t>
            </a:r>
            <a:br>
              <a:rPr lang="it-IT" altLang="it-IT" sz="2800" dirty="0">
                <a:solidFill>
                  <a:srgbClr val="FF0000"/>
                </a:solidFill>
                <a:effectLst>
                  <a:outerShdw blurRad="38100" dist="38100" dir="2700000" algn="tl">
                    <a:srgbClr val="000000">
                      <a:alpha val="43137"/>
                    </a:srgbClr>
                  </a:outerShdw>
                </a:effectLst>
              </a:rPr>
            </a:br>
            <a:r>
              <a:rPr lang="it-IT" altLang="it-IT" sz="2800" dirty="0">
                <a:solidFill>
                  <a:srgbClr val="FF0000"/>
                </a:solidFill>
                <a:effectLst>
                  <a:outerShdw blurRad="38100" dist="38100" dir="2700000" algn="tl">
                    <a:srgbClr val="000000">
                      <a:alpha val="43137"/>
                    </a:srgbClr>
                  </a:outerShdw>
                </a:effectLst>
              </a:rPr>
              <a:t>art. 304-quater: Principio dello sviluppo sostenibile</a:t>
            </a:r>
          </a:p>
        </p:txBody>
      </p:sp>
      <p:sp>
        <p:nvSpPr>
          <p:cNvPr id="53251" name="Rectangle 3"/>
          <p:cNvSpPr>
            <a:spLocks noGrp="1" noChangeArrowheads="1"/>
          </p:cNvSpPr>
          <p:nvPr>
            <p:ph type="body" idx="1"/>
          </p:nvPr>
        </p:nvSpPr>
        <p:spPr/>
        <p:txBody>
          <a:bodyPr/>
          <a:lstStyle/>
          <a:p>
            <a:pPr marL="0" indent="0" algn="just">
              <a:buFontTx/>
              <a:buNone/>
            </a:pPr>
            <a:r>
              <a:rPr lang="it-IT" altLang="it-IT" sz="1800" dirty="0">
                <a:latin typeface="Arial" panose="020B0604020202020204" pitchFamily="34" charset="0"/>
                <a:cs typeface="Arial" panose="020B0604020202020204" pitchFamily="34" charset="0"/>
              </a:rPr>
              <a:t>Nella normativa italiana il principio dello sviluppo sostenibile è contenuto </a:t>
            </a:r>
            <a:r>
              <a:rPr lang="it-IT" altLang="it-IT" sz="1800" dirty="0">
                <a:solidFill>
                  <a:srgbClr val="FF0000"/>
                </a:solidFill>
                <a:latin typeface="Arial" panose="020B0604020202020204" pitchFamily="34" charset="0"/>
                <a:cs typeface="Arial" panose="020B0604020202020204" pitchFamily="34" charset="0"/>
              </a:rPr>
              <a:t>all’art. 3-quater “Principio dello sviluppo sostenibile” del D.lgs. n. 152 del 3 aprile 2006:</a:t>
            </a:r>
          </a:p>
          <a:p>
            <a:pPr marL="0" indent="0" algn="just">
              <a:buFontTx/>
              <a:buNone/>
            </a:pPr>
            <a:endParaRPr lang="it-IT" altLang="it-IT" sz="1800" dirty="0">
              <a:solidFill>
                <a:srgbClr val="FF0000"/>
              </a:solidFill>
              <a:latin typeface="Arial" panose="020B0604020202020204" pitchFamily="34" charset="0"/>
              <a:cs typeface="Arial" panose="020B0604020202020204" pitchFamily="34" charset="0"/>
            </a:endParaRPr>
          </a:p>
          <a:p>
            <a:pPr marL="0" indent="0" algn="just">
              <a:buFontTx/>
              <a:buAutoNum type="arabicPeriod"/>
            </a:pPr>
            <a:r>
              <a:rPr lang="it-IT" altLang="it-IT" sz="1800" i="1" dirty="0">
                <a:latin typeface="Arial" panose="020B0604020202020204" pitchFamily="34" charset="0"/>
                <a:cs typeface="Arial" panose="020B0604020202020204" pitchFamily="34" charset="0"/>
              </a:rPr>
              <a:t>Ogni attività umana giuridicamente rilevante ai sensi del presente codice deve conformarsi al principio dello sviluppo sostenibile, al fine di </a:t>
            </a:r>
            <a:r>
              <a:rPr lang="it-IT" altLang="it-IT" sz="1800" i="1" dirty="0">
                <a:solidFill>
                  <a:srgbClr val="FF0000"/>
                </a:solidFill>
                <a:latin typeface="Arial" panose="020B0604020202020204" pitchFamily="34" charset="0"/>
                <a:cs typeface="Arial" panose="020B0604020202020204" pitchFamily="34" charset="0"/>
              </a:rPr>
              <a:t>garantire che il soddisfacimento dei bisogni delle generazioni attuali non possa compromettere la qualità della vita e le possibilità delle generazioni future</a:t>
            </a:r>
            <a:r>
              <a:rPr lang="it-IT" altLang="it-IT" sz="1800" i="1" dirty="0">
                <a:latin typeface="Arial" panose="020B0604020202020204" pitchFamily="34" charset="0"/>
                <a:cs typeface="Arial" panose="020B0604020202020204" pitchFamily="34" charset="0"/>
              </a:rPr>
              <a:t>.</a:t>
            </a:r>
          </a:p>
          <a:p>
            <a:pPr marL="0" indent="0" algn="just">
              <a:buFontTx/>
              <a:buAutoNum type="arabicPeriod"/>
            </a:pPr>
            <a:endParaRPr lang="it-IT" altLang="it-IT" sz="1800" i="1" dirty="0">
              <a:latin typeface="Arial" panose="020B0604020202020204" pitchFamily="34" charset="0"/>
              <a:cs typeface="Arial" panose="020B0604020202020204" pitchFamily="34" charset="0"/>
            </a:endParaRPr>
          </a:p>
          <a:p>
            <a:pPr marL="0" indent="0" algn="just">
              <a:buFontTx/>
              <a:buAutoNum type="arabicPeriod"/>
            </a:pPr>
            <a:r>
              <a:rPr lang="it-IT" altLang="it-IT" sz="1800" i="1" dirty="0">
                <a:latin typeface="Arial" panose="020B0604020202020204" pitchFamily="34" charset="0"/>
                <a:cs typeface="Arial" panose="020B0604020202020204" pitchFamily="34" charset="0"/>
              </a:rPr>
              <a:t> Anche l’attività della pubblica amministrazione deve essere finalizzata a consentire la migliore attuazione possibile del principio dello sviluppo sostenibile, per cui nell’ambito della scelta comparativa di interessi pubblici e privati connotata da discrezionalità </a:t>
            </a:r>
            <a:r>
              <a:rPr lang="it-IT" altLang="it-IT" sz="1800" i="1" dirty="0">
                <a:solidFill>
                  <a:srgbClr val="FF0000"/>
                </a:solidFill>
                <a:latin typeface="Arial" panose="020B0604020202020204" pitchFamily="34" charset="0"/>
                <a:cs typeface="Arial" panose="020B0604020202020204" pitchFamily="34" charset="0"/>
              </a:rPr>
              <a:t>gli interessi alla tutela dell’ambiente e del patrimonio culturale devono essere oggetto di prioritaria considerazione.</a:t>
            </a:r>
          </a:p>
          <a:p>
            <a:pPr marL="0" indent="0" algn="just">
              <a:buFontTx/>
              <a:buNone/>
            </a:pPr>
            <a:r>
              <a:rPr lang="it-IT" altLang="it-IT" sz="1800" i="1" dirty="0"/>
              <a:t> </a:t>
            </a:r>
          </a:p>
        </p:txBody>
      </p:sp>
    </p:spTree>
    <p:extLst>
      <p:ext uri="{BB962C8B-B14F-4D97-AF65-F5344CB8AC3E}">
        <p14:creationId xmlns:p14="http://schemas.microsoft.com/office/powerpoint/2010/main" val="213240056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r>
              <a:rPr lang="it-IT" altLang="it-IT" sz="2800" dirty="0" err="1">
                <a:solidFill>
                  <a:srgbClr val="FF0000"/>
                </a:solidFill>
                <a:effectLst>
                  <a:outerShdw blurRad="38100" dist="38100" dir="2700000" algn="tl">
                    <a:srgbClr val="000000">
                      <a:alpha val="43137"/>
                    </a:srgbClr>
                  </a:outerShdw>
                </a:effectLst>
              </a:rPr>
              <a:t>D.Lgs.</a:t>
            </a:r>
            <a:r>
              <a:rPr lang="it-IT" altLang="it-IT" sz="2800" dirty="0">
                <a:solidFill>
                  <a:srgbClr val="FF0000"/>
                </a:solidFill>
                <a:effectLst>
                  <a:outerShdw blurRad="38100" dist="38100" dir="2700000" algn="tl">
                    <a:srgbClr val="000000">
                      <a:alpha val="43137"/>
                    </a:srgbClr>
                  </a:outerShdw>
                </a:effectLst>
              </a:rPr>
              <a:t> n. 152 del 3 aprile 2006</a:t>
            </a:r>
            <a:br>
              <a:rPr lang="it-IT" altLang="it-IT" sz="2800" dirty="0">
                <a:solidFill>
                  <a:srgbClr val="FF0000"/>
                </a:solidFill>
                <a:effectLst>
                  <a:outerShdw blurRad="38100" dist="38100" dir="2700000" algn="tl">
                    <a:srgbClr val="000000">
                      <a:alpha val="43137"/>
                    </a:srgbClr>
                  </a:outerShdw>
                </a:effectLst>
              </a:rPr>
            </a:br>
            <a:r>
              <a:rPr lang="it-IT" altLang="it-IT" sz="2800" dirty="0">
                <a:solidFill>
                  <a:srgbClr val="FF0000"/>
                </a:solidFill>
                <a:effectLst>
                  <a:outerShdw blurRad="38100" dist="38100" dir="2700000" algn="tl">
                    <a:srgbClr val="000000">
                      <a:alpha val="43137"/>
                    </a:srgbClr>
                  </a:outerShdw>
                </a:effectLst>
              </a:rPr>
              <a:t>art. 304-quater: Principio dello sviluppo sostenibile</a:t>
            </a:r>
            <a:endParaRPr lang="it-IT" altLang="it-IT" dirty="0"/>
          </a:p>
        </p:txBody>
      </p:sp>
      <p:sp>
        <p:nvSpPr>
          <p:cNvPr id="54275" name="Rectangle 3"/>
          <p:cNvSpPr>
            <a:spLocks noGrp="1" noChangeArrowheads="1"/>
          </p:cNvSpPr>
          <p:nvPr>
            <p:ph type="body" idx="1"/>
          </p:nvPr>
        </p:nvSpPr>
        <p:spPr/>
        <p:txBody>
          <a:bodyPr/>
          <a:lstStyle/>
          <a:p>
            <a:pPr marL="0" indent="0" algn="just">
              <a:buFontTx/>
              <a:buNone/>
            </a:pPr>
            <a:r>
              <a:rPr lang="it-IT" altLang="it-IT" sz="1800" i="1" dirty="0">
                <a:latin typeface="Arial" panose="020B0604020202020204" pitchFamily="34" charset="0"/>
                <a:cs typeface="Arial" panose="020B0604020202020204" pitchFamily="34" charset="0"/>
              </a:rPr>
              <a:t>3. Data la complessità delle relazioni e delle interferenze tra natura e attività umane, il principio dello sviluppo sostenibile deve consentire di individuare un </a:t>
            </a:r>
            <a:r>
              <a:rPr lang="it-IT" altLang="it-IT" sz="1800" i="1" dirty="0">
                <a:solidFill>
                  <a:srgbClr val="FF0000"/>
                </a:solidFill>
                <a:latin typeface="Arial" panose="020B0604020202020204" pitchFamily="34" charset="0"/>
                <a:cs typeface="Arial" panose="020B0604020202020204" pitchFamily="34" charset="0"/>
              </a:rPr>
              <a:t>equilibrato rapporto, nell’ambito delle risorse ereditate, tra quelle da risparmiare e quelle da trasmettere,</a:t>
            </a:r>
            <a:r>
              <a:rPr lang="it-IT" altLang="it-IT" sz="1800" i="1" dirty="0">
                <a:latin typeface="Arial" panose="020B0604020202020204" pitchFamily="34" charset="0"/>
                <a:cs typeface="Arial" panose="020B0604020202020204" pitchFamily="34" charset="0"/>
              </a:rPr>
              <a:t> affinché nell’ambito delle dinamiche della produzione e del consumo si inserisca altresì il </a:t>
            </a:r>
            <a:r>
              <a:rPr lang="it-IT" altLang="it-IT" sz="1800" i="1" dirty="0">
                <a:solidFill>
                  <a:srgbClr val="FF0000"/>
                </a:solidFill>
                <a:latin typeface="Arial" panose="020B0604020202020204" pitchFamily="34" charset="0"/>
                <a:cs typeface="Arial" panose="020B0604020202020204" pitchFamily="34" charset="0"/>
              </a:rPr>
              <a:t>principio di solidarietà</a:t>
            </a:r>
            <a:r>
              <a:rPr lang="it-IT" altLang="it-IT" sz="1800" i="1" dirty="0">
                <a:latin typeface="Arial" panose="020B0604020202020204" pitchFamily="34" charset="0"/>
                <a:cs typeface="Arial" panose="020B0604020202020204" pitchFamily="34" charset="0"/>
              </a:rPr>
              <a:t> per salvaguardare e per migliorare la qualità dell’ambiente anche futuro.</a:t>
            </a:r>
          </a:p>
          <a:p>
            <a:pPr marL="0" indent="0" algn="just">
              <a:buFontTx/>
              <a:buNone/>
            </a:pPr>
            <a:endParaRPr lang="it-IT" altLang="it-IT" sz="1800" i="1" dirty="0">
              <a:latin typeface="Arial" panose="020B0604020202020204" pitchFamily="34" charset="0"/>
              <a:cs typeface="Arial" panose="020B0604020202020204" pitchFamily="34" charset="0"/>
            </a:endParaRPr>
          </a:p>
          <a:p>
            <a:pPr marL="0" indent="0" algn="just">
              <a:buFontTx/>
              <a:buNone/>
            </a:pPr>
            <a:r>
              <a:rPr lang="it-IT" altLang="it-IT" sz="1800" i="1" dirty="0">
                <a:latin typeface="Arial" panose="020B0604020202020204" pitchFamily="34" charset="0"/>
                <a:cs typeface="Arial" panose="020B0604020202020204" pitchFamily="34" charset="0"/>
              </a:rPr>
              <a:t>4. La risoluzione delle questioni che involgono aspetti ambientali deve essere cercata e trovata nella prospettiva di garanzia dello sviluppo sostenibile, in modo da </a:t>
            </a:r>
            <a:r>
              <a:rPr lang="it-IT" altLang="it-IT" sz="1800" i="1" dirty="0">
                <a:solidFill>
                  <a:srgbClr val="FF0000"/>
                </a:solidFill>
                <a:latin typeface="Arial" panose="020B0604020202020204" pitchFamily="34" charset="0"/>
                <a:cs typeface="Arial" panose="020B0604020202020204" pitchFamily="34" charset="0"/>
              </a:rPr>
              <a:t>salvaguardare il corretto funzionamento e l’evoluzione degli ecosistemi naturali dalle modificazioni negative che possono essere prodotte dalle attività umane.</a:t>
            </a:r>
            <a:r>
              <a:rPr lang="it-IT" altLang="it-IT" sz="1800" i="1" dirty="0">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321782612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normAutofit/>
          </a:bodyPr>
          <a:lstStyle/>
          <a:p>
            <a:r>
              <a:rPr lang="it-IT" altLang="it-IT" sz="3600" b="1" dirty="0" smtClean="0">
                <a:solidFill>
                  <a:srgbClr val="FF0000"/>
                </a:solidFill>
                <a:effectLst>
                  <a:outerShdw blurRad="38100" dist="38100" dir="2700000" algn="tl">
                    <a:srgbClr val="000000">
                      <a:alpha val="43137"/>
                    </a:srgbClr>
                  </a:outerShdw>
                </a:effectLst>
              </a:rPr>
              <a:t>Diritto dell’Ambiente </a:t>
            </a:r>
            <a:endParaRPr lang="it-IT" altLang="it-IT" sz="3600" b="1" dirty="0">
              <a:solidFill>
                <a:srgbClr val="FF0000"/>
              </a:solidFill>
              <a:effectLst>
                <a:outerShdw blurRad="38100" dist="38100" dir="2700000" algn="tl">
                  <a:srgbClr val="000000">
                    <a:alpha val="43137"/>
                  </a:srgbClr>
                </a:outerShdw>
              </a:effectLst>
            </a:endParaRPr>
          </a:p>
        </p:txBody>
      </p:sp>
      <p:sp>
        <p:nvSpPr>
          <p:cNvPr id="4099" name="Rectangle 3"/>
          <p:cNvSpPr>
            <a:spLocks noGrp="1" noChangeArrowheads="1"/>
          </p:cNvSpPr>
          <p:nvPr>
            <p:ph type="body" idx="1"/>
          </p:nvPr>
        </p:nvSpPr>
        <p:spPr>
          <a:xfrm>
            <a:off x="467544" y="1484784"/>
            <a:ext cx="8229600" cy="4525963"/>
          </a:xfrm>
        </p:spPr>
        <p:txBody>
          <a:bodyPr>
            <a:normAutofit/>
          </a:bodyPr>
          <a:lstStyle/>
          <a:p>
            <a:pPr algn="just">
              <a:buFont typeface="Wingdings" panose="05000000000000000000" pitchFamily="2" charset="2"/>
              <a:buChar char="Ø"/>
            </a:pPr>
            <a:r>
              <a:rPr lang="it-IT" altLang="it-IT" sz="3600" dirty="0" smtClean="0"/>
              <a:t>Principio di Precauzione e Prevenzione</a:t>
            </a:r>
            <a:endParaRPr lang="it-IT" altLang="it-IT" sz="3600" dirty="0"/>
          </a:p>
        </p:txBody>
      </p:sp>
    </p:spTree>
    <p:extLst>
      <p:ext uri="{BB962C8B-B14F-4D97-AF65-F5344CB8AC3E}">
        <p14:creationId xmlns:p14="http://schemas.microsoft.com/office/powerpoint/2010/main" val="127214260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it-IT" altLang="it-IT" sz="3200" b="1" dirty="0">
                <a:solidFill>
                  <a:srgbClr val="FF0000"/>
                </a:solidFill>
                <a:effectLst>
                  <a:outerShdw blurRad="38100" dist="38100" dir="2700000" algn="tl">
                    <a:srgbClr val="000000">
                      <a:alpha val="43137"/>
                    </a:srgbClr>
                  </a:outerShdw>
                </a:effectLst>
              </a:rPr>
              <a:t>Nozione di Pericolo</a:t>
            </a:r>
          </a:p>
        </p:txBody>
      </p:sp>
      <p:sp>
        <p:nvSpPr>
          <p:cNvPr id="4099" name="Rectangle 3"/>
          <p:cNvSpPr>
            <a:spLocks noGrp="1" noChangeArrowheads="1"/>
          </p:cNvSpPr>
          <p:nvPr>
            <p:ph type="body" idx="1"/>
          </p:nvPr>
        </p:nvSpPr>
        <p:spPr/>
        <p:txBody>
          <a:bodyPr/>
          <a:lstStyle/>
          <a:p>
            <a:pPr marL="0" indent="0" algn="just">
              <a:buFontTx/>
              <a:buNone/>
            </a:pPr>
            <a:r>
              <a:rPr lang="it-IT" altLang="it-IT" sz="2400" dirty="0">
                <a:solidFill>
                  <a:srgbClr val="FF0000"/>
                </a:solidFill>
              </a:rPr>
              <a:t>Astratta</a:t>
            </a:r>
            <a:r>
              <a:rPr lang="it-IT" altLang="it-IT" sz="2400" dirty="0"/>
              <a:t> e </a:t>
            </a:r>
            <a:r>
              <a:rPr lang="it-IT" altLang="it-IT" sz="2400" dirty="0">
                <a:solidFill>
                  <a:srgbClr val="FF0000"/>
                </a:solidFill>
              </a:rPr>
              <a:t>generica</a:t>
            </a:r>
            <a:r>
              <a:rPr lang="it-IT" altLang="it-IT" sz="2400" dirty="0"/>
              <a:t> attitudine a produrre un pregiudizio per la salute e per l’ambiente. </a:t>
            </a:r>
          </a:p>
          <a:p>
            <a:pPr marL="0" indent="0">
              <a:buFontTx/>
              <a:buNone/>
            </a:pPr>
            <a:endParaRPr lang="it-IT" altLang="it-IT" sz="2400" dirty="0"/>
          </a:p>
          <a:p>
            <a:pPr marL="0" indent="0">
              <a:buFontTx/>
              <a:buNone/>
            </a:pPr>
            <a:endParaRPr lang="it-IT" altLang="it-IT" sz="2400" dirty="0"/>
          </a:p>
          <a:p>
            <a:pPr marL="0" indent="0" algn="ctr">
              <a:buFontTx/>
              <a:buNone/>
            </a:pPr>
            <a:r>
              <a:rPr lang="it-IT" altLang="it-IT" b="1" dirty="0">
                <a:solidFill>
                  <a:srgbClr val="FF0000"/>
                </a:solidFill>
                <a:effectLst>
                  <a:outerShdw blurRad="38100" dist="38100" dir="2700000" algn="tl">
                    <a:srgbClr val="000000">
                      <a:alpha val="43137"/>
                    </a:srgbClr>
                  </a:outerShdw>
                </a:effectLst>
              </a:rPr>
              <a:t>Nozione di Rischio</a:t>
            </a:r>
          </a:p>
          <a:p>
            <a:pPr marL="0" indent="0">
              <a:buFontTx/>
              <a:buNone/>
            </a:pPr>
            <a:endParaRPr lang="it-IT" altLang="it-IT" b="1" dirty="0"/>
          </a:p>
          <a:p>
            <a:pPr marL="0" indent="0" algn="just">
              <a:buFontTx/>
              <a:buNone/>
            </a:pPr>
            <a:r>
              <a:rPr lang="it-IT" altLang="it-IT" sz="2400" dirty="0">
                <a:solidFill>
                  <a:srgbClr val="FF0000"/>
                </a:solidFill>
              </a:rPr>
              <a:t>Probabilità</a:t>
            </a:r>
            <a:r>
              <a:rPr lang="it-IT" altLang="it-IT" sz="2400" dirty="0"/>
              <a:t> che un effetto negativo colpisca un essere umano o l’ambiente per effetto dell’esposizione ad un pericolo, che può essere biologico, fisico o chimico.</a:t>
            </a:r>
          </a:p>
        </p:txBody>
      </p:sp>
    </p:spTree>
    <p:extLst>
      <p:ext uri="{BB962C8B-B14F-4D97-AF65-F5344CB8AC3E}">
        <p14:creationId xmlns:p14="http://schemas.microsoft.com/office/powerpoint/2010/main" val="368117438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it-IT" altLang="it-IT" sz="2800" b="1" dirty="0">
                <a:solidFill>
                  <a:srgbClr val="FF0000"/>
                </a:solidFill>
                <a:effectLst>
                  <a:outerShdw blurRad="38100" dist="38100" dir="2700000" algn="tl">
                    <a:srgbClr val="000000">
                      <a:alpha val="43137"/>
                    </a:srgbClr>
                  </a:outerShdw>
                </a:effectLst>
              </a:rPr>
              <a:t>Approccio scientifico - razionale di </a:t>
            </a:r>
            <a:r>
              <a:rPr lang="it-IT" altLang="it-IT" sz="2800" b="1" u="sng" dirty="0">
                <a:solidFill>
                  <a:srgbClr val="FF0000"/>
                </a:solidFill>
                <a:effectLst>
                  <a:outerShdw blurRad="38100" dist="38100" dir="2700000" algn="tl">
                    <a:srgbClr val="000000">
                      <a:alpha val="43137"/>
                    </a:srgbClr>
                  </a:outerShdw>
                </a:effectLst>
              </a:rPr>
              <a:t>valutazione del rischio</a:t>
            </a:r>
          </a:p>
        </p:txBody>
      </p:sp>
      <p:sp>
        <p:nvSpPr>
          <p:cNvPr id="5123" name="Rectangle 3"/>
          <p:cNvSpPr>
            <a:spLocks noGrp="1" noChangeArrowheads="1"/>
          </p:cNvSpPr>
          <p:nvPr>
            <p:ph type="body" idx="1"/>
          </p:nvPr>
        </p:nvSpPr>
        <p:spPr/>
        <p:txBody>
          <a:bodyPr/>
          <a:lstStyle/>
          <a:p>
            <a:pPr marL="609600" indent="-609600" algn="just">
              <a:buFontTx/>
              <a:buNone/>
            </a:pPr>
            <a:r>
              <a:rPr lang="it-IT" altLang="it-IT" sz="2400" dirty="0"/>
              <a:t>Di regola distingue tre fasi procedurali:</a:t>
            </a:r>
          </a:p>
          <a:p>
            <a:pPr marL="609600" indent="-609600" algn="just">
              <a:buFontTx/>
              <a:buNone/>
            </a:pPr>
            <a:endParaRPr lang="it-IT" altLang="it-IT" sz="2400" dirty="0"/>
          </a:p>
          <a:p>
            <a:pPr marL="609600" indent="-609600" algn="just">
              <a:buFontTx/>
              <a:buAutoNum type="arabicPeriod"/>
            </a:pPr>
            <a:r>
              <a:rPr lang="it-IT" altLang="it-IT" sz="2400" dirty="0"/>
              <a:t>identificazione del rischio;</a:t>
            </a:r>
          </a:p>
          <a:p>
            <a:pPr marL="609600" indent="-609600" algn="just">
              <a:buFontTx/>
              <a:buAutoNum type="arabicPeriod"/>
            </a:pPr>
            <a:endParaRPr lang="it-IT" altLang="it-IT" sz="2400" dirty="0"/>
          </a:p>
          <a:p>
            <a:pPr marL="609600" indent="-609600" algn="just">
              <a:buFontTx/>
              <a:buAutoNum type="arabicPeriod"/>
            </a:pPr>
            <a:r>
              <a:rPr lang="it-IT" altLang="it-IT" sz="2400" dirty="0"/>
              <a:t>stima del livello e della portata di danno potenziale del rischio (</a:t>
            </a:r>
            <a:r>
              <a:rPr lang="it-IT" altLang="it-IT" sz="2400" i="1" dirty="0" err="1"/>
              <a:t>risk</a:t>
            </a:r>
            <a:r>
              <a:rPr lang="it-IT" altLang="it-IT" sz="2400" i="1" dirty="0"/>
              <a:t> </a:t>
            </a:r>
            <a:r>
              <a:rPr lang="it-IT" altLang="it-IT" sz="2400" i="1" dirty="0" err="1"/>
              <a:t>assessment</a:t>
            </a:r>
            <a:r>
              <a:rPr lang="it-IT" altLang="it-IT" sz="2400" dirty="0"/>
              <a:t>);</a:t>
            </a:r>
          </a:p>
          <a:p>
            <a:pPr marL="609600" indent="-609600" algn="just">
              <a:buFontTx/>
              <a:buAutoNum type="arabicPeriod"/>
            </a:pPr>
            <a:endParaRPr lang="it-IT" altLang="it-IT" sz="2400" dirty="0"/>
          </a:p>
          <a:p>
            <a:pPr marL="609600" indent="-609600" algn="just">
              <a:buFontTx/>
              <a:buAutoNum type="arabicPeriod"/>
            </a:pPr>
            <a:r>
              <a:rPr lang="it-IT" altLang="it-IT" sz="2400" dirty="0"/>
              <a:t>valutazione della accettabilità del pericolo rispetto ad altri rischi (</a:t>
            </a:r>
            <a:r>
              <a:rPr lang="it-IT" altLang="it-IT" sz="2400" i="1" dirty="0" err="1"/>
              <a:t>risk</a:t>
            </a:r>
            <a:r>
              <a:rPr lang="it-IT" altLang="it-IT" sz="2400" i="1" dirty="0"/>
              <a:t> management</a:t>
            </a:r>
            <a:r>
              <a:rPr lang="it-IT" altLang="it-IT" sz="2400" dirty="0"/>
              <a:t>).</a:t>
            </a:r>
          </a:p>
        </p:txBody>
      </p:sp>
    </p:spTree>
    <p:extLst>
      <p:ext uri="{BB962C8B-B14F-4D97-AF65-F5344CB8AC3E}">
        <p14:creationId xmlns:p14="http://schemas.microsoft.com/office/powerpoint/2010/main" val="163825230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dirty="0"/>
          </a:p>
        </p:txBody>
      </p:sp>
      <p:pic>
        <p:nvPicPr>
          <p:cNvPr id="4098"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293243" y="548680"/>
            <a:ext cx="7599237" cy="53208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136586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smtClean="0">
                <a:solidFill>
                  <a:srgbClr val="FF0000"/>
                </a:solidFill>
                <a:effectLst>
                  <a:outerShdw blurRad="38100" dist="38100" dir="2700000" algn="tl">
                    <a:srgbClr val="000000">
                      <a:alpha val="43137"/>
                    </a:srgbClr>
                  </a:outerShdw>
                </a:effectLst>
              </a:rPr>
              <a:t>Nozione </a:t>
            </a:r>
            <a:r>
              <a:rPr lang="it-IT" u="sng" dirty="0" smtClean="0">
                <a:solidFill>
                  <a:srgbClr val="FF0000"/>
                </a:solidFill>
                <a:effectLst>
                  <a:outerShdw blurRad="38100" dist="38100" dir="2700000" algn="tl">
                    <a:srgbClr val="000000">
                      <a:alpha val="43137"/>
                    </a:srgbClr>
                  </a:outerShdw>
                </a:effectLst>
              </a:rPr>
              <a:t>unitaria</a:t>
            </a:r>
            <a:r>
              <a:rPr lang="it-IT" dirty="0" smtClean="0">
                <a:solidFill>
                  <a:srgbClr val="FF0000"/>
                </a:solidFill>
                <a:effectLst>
                  <a:outerShdw blurRad="38100" dist="38100" dir="2700000" algn="tl">
                    <a:srgbClr val="000000">
                      <a:alpha val="43137"/>
                    </a:srgbClr>
                  </a:outerShdw>
                </a:effectLst>
              </a:rPr>
              <a:t> di Ambiente</a:t>
            </a:r>
            <a:endParaRPr lang="it-IT" dirty="0"/>
          </a:p>
        </p:txBody>
      </p:sp>
      <p:sp>
        <p:nvSpPr>
          <p:cNvPr id="3" name="Segnaposto contenuto 2"/>
          <p:cNvSpPr>
            <a:spLocks noGrp="1"/>
          </p:cNvSpPr>
          <p:nvPr>
            <p:ph idx="1"/>
          </p:nvPr>
        </p:nvSpPr>
        <p:spPr>
          <a:xfrm>
            <a:off x="457200" y="1600200"/>
            <a:ext cx="8229600" cy="4925144"/>
          </a:xfrm>
        </p:spPr>
        <p:txBody>
          <a:bodyPr>
            <a:normAutofit fontScale="85000" lnSpcReduction="10000"/>
          </a:bodyPr>
          <a:lstStyle/>
          <a:p>
            <a:pPr marL="0" indent="0" algn="just">
              <a:buNone/>
            </a:pPr>
            <a:r>
              <a:rPr lang="it-IT" dirty="0"/>
              <a:t>Individua nell’ambiente un fenomeno giuridico unitario</a:t>
            </a:r>
            <a:r>
              <a:rPr lang="it-IT" dirty="0" smtClean="0"/>
              <a:t>, tutelato </a:t>
            </a:r>
            <a:r>
              <a:rPr lang="it-IT" dirty="0"/>
              <a:t>direttamente dall’ordinamento e non solo per le </a:t>
            </a:r>
            <a:r>
              <a:rPr lang="it-IT" dirty="0" smtClean="0"/>
              <a:t>sue utilità </a:t>
            </a:r>
            <a:r>
              <a:rPr lang="it-IT" dirty="0"/>
              <a:t>o per gli effetti indotti da attività umane</a:t>
            </a:r>
            <a:r>
              <a:rPr lang="it-IT" dirty="0" smtClean="0"/>
              <a:t>.</a:t>
            </a:r>
          </a:p>
          <a:p>
            <a:pPr marL="0" indent="0" algn="just">
              <a:buNone/>
            </a:pPr>
            <a:endParaRPr lang="it-IT" dirty="0"/>
          </a:p>
          <a:p>
            <a:pPr marL="0" indent="0" algn="just">
              <a:buNone/>
            </a:pPr>
            <a:r>
              <a:rPr lang="it-IT" dirty="0"/>
              <a:t>Il momento unificante è </a:t>
            </a:r>
            <a:r>
              <a:rPr lang="it-IT" dirty="0">
                <a:solidFill>
                  <a:srgbClr val="FF0000"/>
                </a:solidFill>
                <a:effectLst>
                  <a:outerShdw blurRad="38100" dist="38100" dir="2700000" algn="tl">
                    <a:srgbClr val="000000">
                      <a:alpha val="43137"/>
                    </a:srgbClr>
                  </a:outerShdw>
                </a:effectLst>
              </a:rPr>
              <a:t>il diritto a un ambiente di </a:t>
            </a:r>
            <a:r>
              <a:rPr lang="it-IT" dirty="0" smtClean="0">
                <a:solidFill>
                  <a:srgbClr val="FF0000"/>
                </a:solidFill>
                <a:effectLst>
                  <a:outerShdw blurRad="38100" dist="38100" dir="2700000" algn="tl">
                    <a:srgbClr val="000000">
                      <a:alpha val="43137"/>
                    </a:srgbClr>
                  </a:outerShdw>
                </a:effectLst>
              </a:rPr>
              <a:t>vita salubre</a:t>
            </a:r>
            <a:r>
              <a:rPr lang="it-IT" dirty="0"/>
              <a:t>; diritto che spetta a ogni soggetto </a:t>
            </a:r>
            <a:r>
              <a:rPr lang="it-IT" dirty="0" smtClean="0"/>
              <a:t>dell’ordinamento in </a:t>
            </a:r>
            <a:r>
              <a:rPr lang="it-IT" dirty="0"/>
              <a:t>forza dell’art. 32, I</a:t>
            </a:r>
            <a:r>
              <a:rPr lang="it-IT" dirty="0" smtClean="0"/>
              <a:t>° comma </a:t>
            </a:r>
            <a:r>
              <a:rPr lang="it-IT" dirty="0" err="1"/>
              <a:t>Cost</a:t>
            </a:r>
            <a:r>
              <a:rPr lang="it-IT" dirty="0"/>
              <a:t>.</a:t>
            </a:r>
          </a:p>
          <a:p>
            <a:pPr marL="0" indent="0" algn="just">
              <a:buNone/>
            </a:pPr>
            <a:endParaRPr lang="it-IT" dirty="0" smtClean="0"/>
          </a:p>
          <a:p>
            <a:pPr marL="0" indent="0" algn="just">
              <a:buNone/>
            </a:pPr>
            <a:r>
              <a:rPr lang="it-IT" dirty="0" smtClean="0"/>
              <a:t>Trattasi </a:t>
            </a:r>
            <a:r>
              <a:rPr lang="it-IT" dirty="0"/>
              <a:t>di diritto soggettivo da ascrivere alla categoria </a:t>
            </a:r>
            <a:r>
              <a:rPr lang="it-IT" dirty="0" smtClean="0"/>
              <a:t>dei diritti </a:t>
            </a:r>
            <a:r>
              <a:rPr lang="it-IT" dirty="0"/>
              <a:t>della personalità e, come tale, indisponibile anche </a:t>
            </a:r>
            <a:r>
              <a:rPr lang="it-IT" dirty="0" smtClean="0"/>
              <a:t>da parte </a:t>
            </a:r>
            <a:r>
              <a:rPr lang="it-IT" dirty="0"/>
              <a:t>dei pubblici poteri che agiscono per la cura </a:t>
            </a:r>
            <a:r>
              <a:rPr lang="it-IT" dirty="0" smtClean="0"/>
              <a:t>d’interessi generali </a:t>
            </a:r>
            <a:r>
              <a:rPr lang="it-IT" dirty="0"/>
              <a:t>della collettività.</a:t>
            </a:r>
          </a:p>
        </p:txBody>
      </p:sp>
    </p:spTree>
    <p:extLst>
      <p:ext uri="{BB962C8B-B14F-4D97-AF65-F5344CB8AC3E}">
        <p14:creationId xmlns:p14="http://schemas.microsoft.com/office/powerpoint/2010/main" val="2670822233"/>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274042"/>
          </a:xfrm>
        </p:spPr>
        <p:txBody>
          <a:bodyPr>
            <a:normAutofit fontScale="90000"/>
          </a:bodyPr>
          <a:lstStyle/>
          <a:p>
            <a:r>
              <a:rPr lang="it-IT" dirty="0" smtClean="0">
                <a:solidFill>
                  <a:srgbClr val="FF0000"/>
                </a:solidFill>
                <a:effectLst>
                  <a:outerShdw blurRad="38100" dist="38100" dir="2700000" algn="tl">
                    <a:srgbClr val="000000">
                      <a:alpha val="43137"/>
                    </a:srgbClr>
                  </a:outerShdw>
                </a:effectLst>
              </a:rPr>
              <a:t>Esempio matrice del rischio </a:t>
            </a:r>
            <a:endParaRPr lang="it-IT" dirty="0">
              <a:solidFill>
                <a:srgbClr val="FF0000"/>
              </a:solidFill>
              <a:effectLst>
                <a:outerShdw blurRad="38100" dist="38100" dir="2700000" algn="tl">
                  <a:srgbClr val="000000">
                    <a:alpha val="43137"/>
                  </a:srgbClr>
                </a:outerShdw>
              </a:effectLst>
            </a:endParaRPr>
          </a:p>
        </p:txBody>
      </p:sp>
      <p:pic>
        <p:nvPicPr>
          <p:cNvPr id="4" name="Segnaposto contenuto 3" descr="https://encrypted-tbn3.gstatic.com/images?q=tbn:ANd9GcQqr7p3rRwiHJmqYc8aG7ltFjOHbNjvGdTqTSjoKg8M-bqS5VG9Yg">
            <a:hlinkClick r:id="rId2"/>
          </p:cNvPr>
          <p:cNvPicPr>
            <a:picLocks noGrp="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683568" y="692696"/>
            <a:ext cx="7848872" cy="2520280"/>
          </a:xfrm>
          <a:prstGeom prst="rect">
            <a:avLst/>
          </a:prstGeom>
          <a:noFill/>
          <a:ln>
            <a:noFill/>
          </a:ln>
        </p:spPr>
      </p:pic>
      <p:sp>
        <p:nvSpPr>
          <p:cNvPr id="6" name="CasellaDiTesto 5"/>
          <p:cNvSpPr txBox="1"/>
          <p:nvPr/>
        </p:nvSpPr>
        <p:spPr>
          <a:xfrm>
            <a:off x="611560" y="3356992"/>
            <a:ext cx="8280920" cy="3046988"/>
          </a:xfrm>
          <a:prstGeom prst="rect">
            <a:avLst/>
          </a:prstGeom>
          <a:noFill/>
        </p:spPr>
        <p:txBody>
          <a:bodyPr wrap="square" rtlCol="0">
            <a:spAutoFit/>
          </a:bodyPr>
          <a:lstStyle/>
          <a:p>
            <a:pPr algn="just"/>
            <a:r>
              <a:rPr lang="it-IT" sz="1600" b="1" dirty="0" smtClean="0"/>
              <a:t>Irrilevante</a:t>
            </a:r>
            <a:r>
              <a:rPr lang="it-IT" sz="1600" b="1" dirty="0"/>
              <a:t>:</a:t>
            </a:r>
            <a:r>
              <a:rPr lang="it-IT" sz="1600" dirty="0"/>
              <a:t> Nessuna azione e documentazione è richiesta.</a:t>
            </a:r>
          </a:p>
          <a:p>
            <a:pPr algn="just"/>
            <a:r>
              <a:rPr lang="it-IT" sz="1600" b="1" dirty="0"/>
              <a:t>Tollerabile:</a:t>
            </a:r>
            <a:r>
              <a:rPr lang="it-IT" sz="1600" dirty="0"/>
              <a:t> Non sono richieste ulteriori azioni di controllo. Si possono </a:t>
            </a:r>
            <a:r>
              <a:rPr lang="it-IT" sz="1600" dirty="0" smtClean="0"/>
              <a:t>ricercare</a:t>
            </a:r>
            <a:r>
              <a:rPr lang="it-IT" sz="1600" dirty="0"/>
              <a:t> miglioramenti che non comportino l'impiego di risorse significative. Il monitoraggio è richiesto per garantire che i controlli siano mantenuti.</a:t>
            </a:r>
          </a:p>
          <a:p>
            <a:pPr algn="just"/>
            <a:r>
              <a:rPr lang="it-IT" sz="1600" b="1" dirty="0"/>
              <a:t>Moderato:</a:t>
            </a:r>
            <a:r>
              <a:rPr lang="it-IT" sz="1600" dirty="0"/>
              <a:t> Sforzi devono essere fatti per ridurre il rischio valutando nel contempo i costi della prevenzione. Misure per ridurre il rischio dovrebbero essere effettuate in un tempo determinato. Dove il rischio moderato è associato a conseguenze estremamente dannose, un'ulteriore stima è richiesta per stabilire più precisamente la probabilità di accadimento come base per fissare le necessarie azioni di controllo da intraprendere.</a:t>
            </a:r>
          </a:p>
          <a:p>
            <a:pPr algn="just"/>
            <a:r>
              <a:rPr lang="it-IT" sz="1600" b="1" dirty="0"/>
              <a:t>Effettivo</a:t>
            </a:r>
            <a:r>
              <a:rPr lang="it-IT" sz="1600" b="1" dirty="0" smtClean="0"/>
              <a:t>:</a:t>
            </a:r>
            <a:r>
              <a:rPr lang="it-IT" sz="1600" dirty="0" smtClean="0"/>
              <a:t> </a:t>
            </a:r>
            <a:r>
              <a:rPr lang="it-IT" sz="1600" dirty="0"/>
              <a:t>Devono essere impegnate con urgenza le risorse necessarie al fine di ridurre il rischio.</a:t>
            </a:r>
          </a:p>
          <a:p>
            <a:pPr algn="just"/>
            <a:r>
              <a:rPr lang="it-IT" sz="1600" b="1" dirty="0"/>
              <a:t>Intollerabile</a:t>
            </a:r>
            <a:r>
              <a:rPr lang="it-IT" sz="1600" b="1" dirty="0" smtClean="0"/>
              <a:t>:</a:t>
            </a:r>
            <a:r>
              <a:rPr lang="it-IT" sz="1600" dirty="0" smtClean="0"/>
              <a:t> </a:t>
            </a:r>
            <a:r>
              <a:rPr lang="it-IT" sz="1600" dirty="0"/>
              <a:t>Se non è possibile ridurre il rischio anche con l'impiego di risorse elevate, il lavoro deve essere proibito.</a:t>
            </a:r>
            <a:endParaRPr lang="it-IT" sz="1600" dirty="0"/>
          </a:p>
        </p:txBody>
      </p:sp>
    </p:spTree>
    <p:extLst>
      <p:ext uri="{BB962C8B-B14F-4D97-AF65-F5344CB8AC3E}">
        <p14:creationId xmlns:p14="http://schemas.microsoft.com/office/powerpoint/2010/main" val="208512499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it-IT" altLang="it-IT" sz="3200" b="1" dirty="0">
                <a:solidFill>
                  <a:srgbClr val="FF0000"/>
                </a:solidFill>
                <a:effectLst>
                  <a:outerShdw blurRad="38100" dist="38100" dir="2700000" algn="tl">
                    <a:srgbClr val="000000">
                      <a:alpha val="43137"/>
                    </a:srgbClr>
                  </a:outerShdw>
                </a:effectLst>
              </a:rPr>
              <a:t>Classificazione dei rischi</a:t>
            </a:r>
          </a:p>
        </p:txBody>
      </p:sp>
      <p:sp>
        <p:nvSpPr>
          <p:cNvPr id="6147" name="Rectangle 3"/>
          <p:cNvSpPr>
            <a:spLocks noGrp="1" noChangeArrowheads="1"/>
          </p:cNvSpPr>
          <p:nvPr>
            <p:ph type="body" idx="1"/>
          </p:nvPr>
        </p:nvSpPr>
        <p:spPr/>
        <p:txBody>
          <a:bodyPr/>
          <a:lstStyle/>
          <a:p>
            <a:pPr marL="0" indent="0" algn="just">
              <a:buFontTx/>
              <a:buNone/>
            </a:pPr>
            <a:r>
              <a:rPr lang="it-IT" altLang="it-IT" sz="2000">
                <a:solidFill>
                  <a:srgbClr val="FF0000"/>
                </a:solidFill>
              </a:rPr>
              <a:t>RISCHI CERTI: </a:t>
            </a:r>
          </a:p>
          <a:p>
            <a:pPr marL="0" indent="0" algn="just">
              <a:buFontTx/>
              <a:buNone/>
            </a:pPr>
            <a:r>
              <a:rPr lang="it-IT" altLang="it-IT" sz="2000"/>
              <a:t>da considerarsi inaccettabili sotto il profilo della prudenza e della prevenzione, che esprimono un legame di </a:t>
            </a:r>
            <a:r>
              <a:rPr lang="it-IT" altLang="it-IT" sz="2000" u="sng"/>
              <a:t>causalità fra l’avvenimento e il danno</a:t>
            </a:r>
            <a:r>
              <a:rPr lang="it-IT" altLang="it-IT" sz="2000"/>
              <a:t> scientificamente provato che ne consegue.</a:t>
            </a:r>
          </a:p>
          <a:p>
            <a:pPr marL="0" indent="0" algn="just">
              <a:buFontTx/>
              <a:buNone/>
            </a:pPr>
            <a:endParaRPr lang="it-IT" altLang="it-IT" sz="2000"/>
          </a:p>
          <a:p>
            <a:pPr marL="0" indent="0" algn="just">
              <a:buFontTx/>
              <a:buNone/>
            </a:pPr>
            <a:r>
              <a:rPr lang="it-IT" altLang="it-IT" sz="2000">
                <a:solidFill>
                  <a:srgbClr val="FF0000"/>
                </a:solidFill>
              </a:rPr>
              <a:t>RISCHI RESIDUALI O CONCORRENTI: </a:t>
            </a:r>
          </a:p>
          <a:p>
            <a:pPr marL="0" indent="0" algn="just">
              <a:buFontTx/>
              <a:buNone/>
            </a:pPr>
            <a:r>
              <a:rPr lang="it-IT" altLang="it-IT" sz="2000"/>
              <a:t>inerenti allo svolgimento delle normali e quotidiane attività, verso i quali è inevitabile la </a:t>
            </a:r>
            <a:r>
              <a:rPr lang="it-IT" altLang="it-IT" sz="2000" u="sng"/>
              <a:t>tolleranza.</a:t>
            </a:r>
            <a:endParaRPr lang="it-IT" altLang="it-IT" sz="2000"/>
          </a:p>
          <a:p>
            <a:pPr marL="0" indent="0" algn="just">
              <a:buFontTx/>
              <a:buNone/>
            </a:pPr>
            <a:endParaRPr lang="it-IT" altLang="it-IT" sz="2000"/>
          </a:p>
          <a:p>
            <a:pPr marL="0" indent="0" algn="just">
              <a:buFontTx/>
              <a:buNone/>
            </a:pPr>
            <a:r>
              <a:rPr lang="it-IT" altLang="it-IT" sz="2000">
                <a:solidFill>
                  <a:srgbClr val="FF0000"/>
                </a:solidFill>
              </a:rPr>
              <a:t>RISCHI INCERTI O PRESUNTI:</a:t>
            </a:r>
          </a:p>
          <a:p>
            <a:pPr marL="0" indent="0" algn="just">
              <a:buFontTx/>
              <a:buNone/>
            </a:pPr>
            <a:r>
              <a:rPr lang="it-IT" altLang="it-IT" sz="2000"/>
              <a:t>Scientificamente non provati, verso i quali è sensato supporre che esistano e che solo un atteggiamento di </a:t>
            </a:r>
            <a:r>
              <a:rPr lang="it-IT" altLang="it-IT" sz="2000" u="sng"/>
              <a:t>precauzione</a:t>
            </a:r>
            <a:r>
              <a:rPr lang="it-IT" altLang="it-IT" sz="2000"/>
              <a:t> può scongiurare.</a:t>
            </a:r>
          </a:p>
        </p:txBody>
      </p:sp>
    </p:spTree>
    <p:extLst>
      <p:ext uri="{BB962C8B-B14F-4D97-AF65-F5344CB8AC3E}">
        <p14:creationId xmlns:p14="http://schemas.microsoft.com/office/powerpoint/2010/main" val="166065009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it-IT" altLang="it-IT" sz="3200" b="1" dirty="0">
                <a:solidFill>
                  <a:srgbClr val="FF0000"/>
                </a:solidFill>
                <a:effectLst>
                  <a:outerShdw blurRad="38100" dist="38100" dir="2700000" algn="tl">
                    <a:srgbClr val="000000">
                      <a:alpha val="43137"/>
                    </a:srgbClr>
                  </a:outerShdw>
                </a:effectLst>
              </a:rPr>
              <a:t>Principio di Prevenzione</a:t>
            </a:r>
          </a:p>
        </p:txBody>
      </p:sp>
      <p:sp>
        <p:nvSpPr>
          <p:cNvPr id="7171" name="Rectangle 3"/>
          <p:cNvSpPr>
            <a:spLocks noGrp="1" noChangeArrowheads="1"/>
          </p:cNvSpPr>
          <p:nvPr>
            <p:ph type="body" idx="1"/>
          </p:nvPr>
        </p:nvSpPr>
        <p:spPr/>
        <p:txBody>
          <a:bodyPr/>
          <a:lstStyle/>
          <a:p>
            <a:pPr marL="0" indent="0" algn="just">
              <a:buFontTx/>
              <a:buNone/>
            </a:pPr>
            <a:r>
              <a:rPr lang="it-IT" altLang="it-IT" sz="2400"/>
              <a:t>Secondo tale principio (noto anche come principio dell’azione preventiva e della correzione), in presenza di </a:t>
            </a:r>
            <a:r>
              <a:rPr lang="it-IT" altLang="it-IT" sz="2400">
                <a:solidFill>
                  <a:srgbClr val="FF0000"/>
                </a:solidFill>
              </a:rPr>
              <a:t>rischi certi e reali</a:t>
            </a:r>
            <a:r>
              <a:rPr lang="it-IT" altLang="it-IT" sz="2400"/>
              <a:t>, la cui </a:t>
            </a:r>
            <a:r>
              <a:rPr lang="it-IT" altLang="it-IT" sz="2400">
                <a:solidFill>
                  <a:srgbClr val="FF0000"/>
                </a:solidFill>
              </a:rPr>
              <a:t>pericolosità degli effetti indotti sia già stabilita</a:t>
            </a:r>
            <a:r>
              <a:rPr lang="it-IT" altLang="it-IT" sz="2400"/>
              <a:t> (anche se possa essere diversamente valutabile la probabilità che l’evento rischioso si produca), </a:t>
            </a:r>
            <a:r>
              <a:rPr lang="it-IT" altLang="it-IT" sz="2400" u="sng"/>
              <a:t>si opera con misure adeguate per allontanare/contenere il rischio</a:t>
            </a:r>
            <a:r>
              <a:rPr lang="it-IT" altLang="it-IT" sz="2400"/>
              <a:t>. </a:t>
            </a:r>
          </a:p>
        </p:txBody>
      </p:sp>
    </p:spTree>
    <p:extLst>
      <p:ext uri="{BB962C8B-B14F-4D97-AF65-F5344CB8AC3E}">
        <p14:creationId xmlns:p14="http://schemas.microsoft.com/office/powerpoint/2010/main" val="75134057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it-IT" altLang="it-IT" sz="3200" b="1" dirty="0">
                <a:solidFill>
                  <a:srgbClr val="FF0000"/>
                </a:solidFill>
                <a:effectLst>
                  <a:outerShdw blurRad="38100" dist="38100" dir="2700000" algn="tl">
                    <a:srgbClr val="000000">
                      <a:alpha val="43137"/>
                    </a:srgbClr>
                  </a:outerShdw>
                </a:effectLst>
              </a:rPr>
              <a:t>Principio di Precauzione</a:t>
            </a:r>
          </a:p>
        </p:txBody>
      </p:sp>
      <p:sp>
        <p:nvSpPr>
          <p:cNvPr id="8195" name="Rectangle 3"/>
          <p:cNvSpPr>
            <a:spLocks noGrp="1" noChangeArrowheads="1"/>
          </p:cNvSpPr>
          <p:nvPr>
            <p:ph type="body" idx="1"/>
          </p:nvPr>
        </p:nvSpPr>
        <p:spPr/>
        <p:txBody>
          <a:bodyPr/>
          <a:lstStyle/>
          <a:p>
            <a:pPr marL="0" indent="0" algn="just">
              <a:buFontTx/>
              <a:buNone/>
            </a:pPr>
            <a:r>
              <a:rPr lang="it-IT" altLang="it-IT" sz="2400"/>
              <a:t>Il principio di precauzione può essere invocato quando è necessario un </a:t>
            </a:r>
            <a:r>
              <a:rPr lang="it-IT" altLang="it-IT" sz="2400" u="sng"/>
              <a:t>intervento urgente</a:t>
            </a:r>
            <a:r>
              <a:rPr lang="it-IT" altLang="it-IT" sz="2400"/>
              <a:t> di fronte a un </a:t>
            </a:r>
            <a:r>
              <a:rPr lang="it-IT" altLang="it-IT" sz="2400">
                <a:solidFill>
                  <a:srgbClr val="FF0000"/>
                </a:solidFill>
              </a:rPr>
              <a:t>possibile pericolo</a:t>
            </a:r>
            <a:r>
              <a:rPr lang="it-IT" altLang="it-IT" sz="2400"/>
              <a:t> per la salute umana, animale o vegetale, ovvero per la protezione dell'ambiente, nel caso in cui ci si trovi in una situazione di </a:t>
            </a:r>
            <a:r>
              <a:rPr lang="it-IT" altLang="it-IT" sz="2400">
                <a:solidFill>
                  <a:srgbClr val="FF0000"/>
                </a:solidFill>
              </a:rPr>
              <a:t>incertezza scientifica</a:t>
            </a:r>
            <a:r>
              <a:rPr lang="it-IT" altLang="it-IT" sz="2400"/>
              <a:t> e cioè quando i dati scientifici non consentano una valutazione completa del rischio. </a:t>
            </a:r>
          </a:p>
        </p:txBody>
      </p:sp>
    </p:spTree>
    <p:extLst>
      <p:ext uri="{BB962C8B-B14F-4D97-AF65-F5344CB8AC3E}">
        <p14:creationId xmlns:p14="http://schemas.microsoft.com/office/powerpoint/2010/main" val="170168148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it-IT" altLang="it-IT" sz="3200" b="1" dirty="0">
                <a:solidFill>
                  <a:srgbClr val="FF0000"/>
                </a:solidFill>
                <a:effectLst>
                  <a:outerShdw blurRad="38100" dist="38100" dir="2700000" algn="tl">
                    <a:srgbClr val="000000">
                      <a:alpha val="43137"/>
                    </a:srgbClr>
                  </a:outerShdw>
                </a:effectLst>
              </a:rPr>
              <a:t>I Fondamenti giuridici del principio di precauzione</a:t>
            </a:r>
          </a:p>
        </p:txBody>
      </p:sp>
      <p:sp>
        <p:nvSpPr>
          <p:cNvPr id="9219" name="Rectangle 3"/>
          <p:cNvSpPr>
            <a:spLocks noGrp="1" noChangeArrowheads="1"/>
          </p:cNvSpPr>
          <p:nvPr>
            <p:ph type="body" idx="1"/>
          </p:nvPr>
        </p:nvSpPr>
        <p:spPr/>
        <p:txBody>
          <a:bodyPr/>
          <a:lstStyle/>
          <a:p>
            <a:pPr marL="0" indent="0" algn="just">
              <a:lnSpc>
                <a:spcPct val="90000"/>
              </a:lnSpc>
              <a:buFontTx/>
              <a:buNone/>
            </a:pPr>
            <a:r>
              <a:rPr lang="it-IT" altLang="it-IT" sz="2400"/>
              <a:t>Nell’ambito del </a:t>
            </a:r>
            <a:r>
              <a:rPr lang="it-IT" altLang="it-IT" sz="2400" u="sng"/>
              <a:t>diritto internazionale</a:t>
            </a:r>
            <a:r>
              <a:rPr lang="it-IT" altLang="it-IT" sz="2400"/>
              <a:t>, la prima traccia del principio di precauzione rinvenibile è nella </a:t>
            </a:r>
            <a:r>
              <a:rPr lang="it-IT" altLang="it-IT" sz="2400">
                <a:solidFill>
                  <a:srgbClr val="FF0000"/>
                </a:solidFill>
              </a:rPr>
              <a:t>Dichiarazione di Brema del 1984 sulla protezione del Mare del Nord</a:t>
            </a:r>
            <a:r>
              <a:rPr lang="it-IT" altLang="it-IT" sz="2400"/>
              <a:t>, nella quale viene stabilito che gli Stati interessati non devono </a:t>
            </a:r>
            <a:r>
              <a:rPr lang="it-IT" altLang="it-IT" sz="2400" i="1"/>
              <a:t>“aspettare la prova certa degli eventi dannosi prima di agire”.</a:t>
            </a:r>
          </a:p>
          <a:p>
            <a:pPr marL="0" indent="0" algn="just">
              <a:lnSpc>
                <a:spcPct val="90000"/>
              </a:lnSpc>
              <a:buFontTx/>
              <a:buNone/>
            </a:pPr>
            <a:endParaRPr lang="it-IT" altLang="it-IT" sz="2400"/>
          </a:p>
          <a:p>
            <a:pPr marL="0" indent="0" algn="just">
              <a:lnSpc>
                <a:spcPct val="90000"/>
              </a:lnSpc>
              <a:buFontTx/>
              <a:buNone/>
            </a:pPr>
            <a:r>
              <a:rPr lang="it-IT" altLang="it-IT" sz="2400"/>
              <a:t>La consacrazione ufficiale è avvenuta con la </a:t>
            </a:r>
            <a:r>
              <a:rPr lang="it-IT" altLang="it-IT" sz="2400">
                <a:solidFill>
                  <a:srgbClr val="FF0000"/>
                </a:solidFill>
              </a:rPr>
              <a:t>Dichiarazione di Rio de Janeiro</a:t>
            </a:r>
            <a:r>
              <a:rPr lang="it-IT" altLang="it-IT" sz="2400"/>
              <a:t> “</a:t>
            </a:r>
            <a:r>
              <a:rPr lang="it-IT" altLang="it-IT" sz="2400" i="1"/>
              <a:t>Rio Declaration on Environment and Development”</a:t>
            </a:r>
            <a:r>
              <a:rPr lang="it-IT" altLang="it-IT" sz="2400"/>
              <a:t> dove figura tra i 27 principi sanciti come basilari per implementare una strategia di sviluppo sostenibile.</a:t>
            </a:r>
          </a:p>
          <a:p>
            <a:pPr marL="0" indent="0" algn="just">
              <a:lnSpc>
                <a:spcPct val="90000"/>
              </a:lnSpc>
              <a:buFontTx/>
              <a:buNone/>
            </a:pPr>
            <a:endParaRPr lang="it-IT" altLang="it-IT" sz="2400"/>
          </a:p>
        </p:txBody>
      </p:sp>
    </p:spTree>
    <p:extLst>
      <p:ext uri="{BB962C8B-B14F-4D97-AF65-F5344CB8AC3E}">
        <p14:creationId xmlns:p14="http://schemas.microsoft.com/office/powerpoint/2010/main" val="343520886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it-IT" altLang="it-IT" sz="3200" b="1" dirty="0">
                <a:solidFill>
                  <a:srgbClr val="FF0000"/>
                </a:solidFill>
                <a:effectLst>
                  <a:outerShdw blurRad="38100" dist="38100" dir="2700000" algn="tl">
                    <a:srgbClr val="000000">
                      <a:alpha val="43137"/>
                    </a:srgbClr>
                  </a:outerShdw>
                </a:effectLst>
              </a:rPr>
              <a:t>I Fondamenti giuridici del principio di precauzione</a:t>
            </a:r>
            <a:endParaRPr lang="it-IT" altLang="it-IT" dirty="0"/>
          </a:p>
        </p:txBody>
      </p:sp>
      <p:sp>
        <p:nvSpPr>
          <p:cNvPr id="10243" name="Rectangle 3"/>
          <p:cNvSpPr>
            <a:spLocks noGrp="1" noChangeArrowheads="1"/>
          </p:cNvSpPr>
          <p:nvPr>
            <p:ph type="body" idx="1"/>
          </p:nvPr>
        </p:nvSpPr>
        <p:spPr/>
        <p:txBody>
          <a:bodyPr/>
          <a:lstStyle/>
          <a:p>
            <a:pPr marL="0" indent="0">
              <a:buFontTx/>
              <a:buNone/>
            </a:pPr>
            <a:r>
              <a:rPr lang="it-IT" altLang="it-IT" sz="2400" dirty="0"/>
              <a:t>Dichiarazione di Rio, Principio 15:</a:t>
            </a:r>
          </a:p>
          <a:p>
            <a:pPr marL="0" indent="0">
              <a:buFontTx/>
              <a:buNone/>
            </a:pPr>
            <a:endParaRPr lang="it-IT" altLang="it-IT" sz="2400" dirty="0"/>
          </a:p>
          <a:p>
            <a:pPr marL="0" indent="0" algn="just">
              <a:buFontTx/>
              <a:buNone/>
            </a:pPr>
            <a:r>
              <a:rPr lang="it-IT" altLang="it-IT" sz="2400" i="1" dirty="0"/>
              <a:t>“Al fine di proteggere l’ambiente, gli Stati applicheranno largamente, secondo le loro capacità, il metodo precauzionale. In caso di </a:t>
            </a:r>
            <a:r>
              <a:rPr lang="it-IT" altLang="it-IT" sz="2400" i="1" dirty="0">
                <a:solidFill>
                  <a:srgbClr val="FF0000"/>
                </a:solidFill>
              </a:rPr>
              <a:t>rischio di danno grave o irreversibile</a:t>
            </a:r>
            <a:r>
              <a:rPr lang="it-IT" altLang="it-IT" sz="2400" i="1" dirty="0"/>
              <a:t>, </a:t>
            </a:r>
            <a:r>
              <a:rPr lang="it-IT" altLang="it-IT" sz="2400" i="1" dirty="0">
                <a:solidFill>
                  <a:srgbClr val="FF0000"/>
                </a:solidFill>
              </a:rPr>
              <a:t>l’assenza di certezza scientifica assoluta</a:t>
            </a:r>
            <a:r>
              <a:rPr lang="it-IT" altLang="it-IT" sz="2400" i="1" dirty="0"/>
              <a:t>, non deve servire da pretesto per rinviare l’adozione di misure adeguate ed effettive, anche in rapporto ai costi, dirette a prevenire il degrado ambientale.”</a:t>
            </a:r>
          </a:p>
        </p:txBody>
      </p:sp>
    </p:spTree>
    <p:extLst>
      <p:ext uri="{BB962C8B-B14F-4D97-AF65-F5344CB8AC3E}">
        <p14:creationId xmlns:p14="http://schemas.microsoft.com/office/powerpoint/2010/main" val="268205892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it-IT" altLang="it-IT" sz="3200" b="1" dirty="0">
                <a:solidFill>
                  <a:srgbClr val="FF0000"/>
                </a:solidFill>
                <a:effectLst>
                  <a:outerShdw blurRad="38100" dist="38100" dir="2700000" algn="tl">
                    <a:srgbClr val="000000">
                      <a:alpha val="43137"/>
                    </a:srgbClr>
                  </a:outerShdw>
                </a:effectLst>
              </a:rPr>
              <a:t>Trattato CE </a:t>
            </a:r>
            <a:br>
              <a:rPr lang="it-IT" altLang="it-IT" sz="3200" b="1" dirty="0">
                <a:solidFill>
                  <a:srgbClr val="FF0000"/>
                </a:solidFill>
                <a:effectLst>
                  <a:outerShdw blurRad="38100" dist="38100" dir="2700000" algn="tl">
                    <a:srgbClr val="000000">
                      <a:alpha val="43137"/>
                    </a:srgbClr>
                  </a:outerShdw>
                </a:effectLst>
              </a:rPr>
            </a:br>
            <a:r>
              <a:rPr lang="it-IT" altLang="it-IT" sz="3200" b="1" dirty="0">
                <a:solidFill>
                  <a:srgbClr val="FF0000"/>
                </a:solidFill>
                <a:effectLst>
                  <a:outerShdw blurRad="38100" dist="38100" dir="2700000" algn="tl">
                    <a:srgbClr val="000000">
                      <a:alpha val="43137"/>
                    </a:srgbClr>
                  </a:outerShdw>
                </a:effectLst>
              </a:rPr>
              <a:t>Art. 174, paragrafo 2</a:t>
            </a:r>
          </a:p>
        </p:txBody>
      </p:sp>
      <p:sp>
        <p:nvSpPr>
          <p:cNvPr id="11267" name="Rectangle 3"/>
          <p:cNvSpPr>
            <a:spLocks noGrp="1" noChangeArrowheads="1"/>
          </p:cNvSpPr>
          <p:nvPr>
            <p:ph type="body" idx="1"/>
          </p:nvPr>
        </p:nvSpPr>
        <p:spPr/>
        <p:txBody>
          <a:bodyPr/>
          <a:lstStyle/>
          <a:p>
            <a:pPr marL="0" indent="0" algn="just">
              <a:lnSpc>
                <a:spcPct val="90000"/>
              </a:lnSpc>
              <a:buFontTx/>
              <a:buNone/>
            </a:pPr>
            <a:r>
              <a:rPr lang="it-IT" altLang="it-IT" sz="2000" i="1"/>
              <a:t>“… 2) La politica della Comunità in materia ambientale mira a un elevato livello di tutela, tenendo conto della diversità delle situazioni nelle varie regioni della Comunità. Essa è fondata sui </a:t>
            </a:r>
            <a:r>
              <a:rPr lang="it-IT" altLang="it-IT" sz="2000" i="1">
                <a:solidFill>
                  <a:srgbClr val="FF0000"/>
                </a:solidFill>
              </a:rPr>
              <a:t>principi della precauzione</a:t>
            </a:r>
            <a:r>
              <a:rPr lang="it-IT" altLang="it-IT" sz="2000" i="1"/>
              <a:t> e </a:t>
            </a:r>
            <a:r>
              <a:rPr lang="it-IT" altLang="it-IT" sz="2000" i="1">
                <a:solidFill>
                  <a:srgbClr val="FF0000"/>
                </a:solidFill>
              </a:rPr>
              <a:t>dell'azione preventiva</a:t>
            </a:r>
            <a:r>
              <a:rPr lang="it-IT" altLang="it-IT" sz="2000" i="1"/>
              <a:t>, sul </a:t>
            </a:r>
            <a:r>
              <a:rPr lang="it-IT" altLang="it-IT" sz="2000" i="1">
                <a:solidFill>
                  <a:srgbClr val="FF0000"/>
                </a:solidFill>
              </a:rPr>
              <a:t>principio della correzione</a:t>
            </a:r>
            <a:r>
              <a:rPr lang="it-IT" altLang="it-IT" sz="2000" i="1"/>
              <a:t>, in via prioritaria alla fonte, </a:t>
            </a:r>
            <a:r>
              <a:rPr lang="it-IT" altLang="it-IT" sz="2000" i="1">
                <a:solidFill>
                  <a:srgbClr val="FF0000"/>
                </a:solidFill>
              </a:rPr>
              <a:t>dei danni causati all'ambiente</a:t>
            </a:r>
            <a:r>
              <a:rPr lang="it-IT" altLang="it-IT" sz="2000" i="1"/>
              <a:t>, nonché sul </a:t>
            </a:r>
            <a:r>
              <a:rPr lang="it-IT" altLang="it-IT" sz="2000" i="1">
                <a:solidFill>
                  <a:srgbClr val="FF0000"/>
                </a:solidFill>
              </a:rPr>
              <a:t>principio “chi inquina paga”.</a:t>
            </a:r>
          </a:p>
          <a:p>
            <a:pPr marL="0" indent="0" algn="just">
              <a:lnSpc>
                <a:spcPct val="90000"/>
              </a:lnSpc>
              <a:buFontTx/>
              <a:buNone/>
            </a:pPr>
            <a:r>
              <a:rPr lang="it-IT" altLang="it-IT" sz="2000" i="1"/>
              <a:t>In tale contesto, le misure di armonizzazione rispondenti ad esigenze di protezione dell'ambiente comportano, nei casi opportuni, una clausola di salvaguardia che autorizza gli Stati membri a prendere, per motivi ambientali di natura non economica, misure provvisorie soggette ad una procedura comunitaria di controllo.”</a:t>
            </a:r>
          </a:p>
        </p:txBody>
      </p:sp>
    </p:spTree>
    <p:extLst>
      <p:ext uri="{BB962C8B-B14F-4D97-AF65-F5344CB8AC3E}">
        <p14:creationId xmlns:p14="http://schemas.microsoft.com/office/powerpoint/2010/main" val="205175781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normAutofit fontScale="90000"/>
          </a:bodyPr>
          <a:lstStyle/>
          <a:p>
            <a:r>
              <a:rPr lang="it-IT" altLang="it-IT" sz="2400" b="1" dirty="0">
                <a:solidFill>
                  <a:srgbClr val="FF0000"/>
                </a:solidFill>
                <a:effectLst>
                  <a:outerShdw blurRad="38100" dist="38100" dir="2700000" algn="tl">
                    <a:srgbClr val="000000">
                      <a:alpha val="43137"/>
                    </a:srgbClr>
                  </a:outerShdw>
                </a:effectLst>
              </a:rPr>
              <a:t>Comunicazione della Commissione </a:t>
            </a:r>
            <a:br>
              <a:rPr lang="it-IT" altLang="it-IT" sz="2400" b="1" dirty="0">
                <a:solidFill>
                  <a:srgbClr val="FF0000"/>
                </a:solidFill>
                <a:effectLst>
                  <a:outerShdw blurRad="38100" dist="38100" dir="2700000" algn="tl">
                    <a:srgbClr val="000000">
                      <a:alpha val="43137"/>
                    </a:srgbClr>
                  </a:outerShdw>
                </a:effectLst>
              </a:rPr>
            </a:br>
            <a:r>
              <a:rPr lang="it-IT" altLang="it-IT" sz="2400" b="1" dirty="0">
                <a:solidFill>
                  <a:srgbClr val="FF0000"/>
                </a:solidFill>
                <a:effectLst>
                  <a:outerShdw blurRad="38100" dist="38100" dir="2700000" algn="tl">
                    <a:srgbClr val="000000">
                      <a:alpha val="43137"/>
                    </a:srgbClr>
                  </a:outerShdw>
                </a:effectLst>
              </a:rPr>
              <a:t>delle Comunità Europee del 2 febbraio 2000</a:t>
            </a:r>
            <a:br>
              <a:rPr lang="it-IT" altLang="it-IT" sz="2400" b="1" dirty="0">
                <a:solidFill>
                  <a:srgbClr val="FF0000"/>
                </a:solidFill>
                <a:effectLst>
                  <a:outerShdw blurRad="38100" dist="38100" dir="2700000" algn="tl">
                    <a:srgbClr val="000000">
                      <a:alpha val="43137"/>
                    </a:srgbClr>
                  </a:outerShdw>
                </a:effectLst>
              </a:rPr>
            </a:br>
            <a:r>
              <a:rPr lang="it-IT" altLang="it-IT" sz="2400" b="1" dirty="0">
                <a:solidFill>
                  <a:srgbClr val="FF0000"/>
                </a:solidFill>
                <a:effectLst>
                  <a:outerShdw blurRad="38100" dist="38100" dir="2700000" algn="tl">
                    <a:srgbClr val="000000">
                      <a:alpha val="43137"/>
                    </a:srgbClr>
                  </a:outerShdw>
                </a:effectLst>
              </a:rPr>
              <a:t>sul Principio di Precauzione</a:t>
            </a:r>
          </a:p>
        </p:txBody>
      </p:sp>
      <p:sp>
        <p:nvSpPr>
          <p:cNvPr id="12291" name="Rectangle 3"/>
          <p:cNvSpPr>
            <a:spLocks noGrp="1" noChangeArrowheads="1"/>
          </p:cNvSpPr>
          <p:nvPr>
            <p:ph type="body" idx="1"/>
          </p:nvPr>
        </p:nvSpPr>
        <p:spPr/>
        <p:txBody>
          <a:bodyPr/>
          <a:lstStyle/>
          <a:p>
            <a:pPr marL="0" indent="0" algn="just">
              <a:buFontTx/>
              <a:buNone/>
            </a:pPr>
            <a:r>
              <a:rPr lang="it-IT" altLang="it-IT" sz="2400" i="1"/>
              <a:t>“Anche se nel Trattato il principio di precauzione viene menzionato solo nel settore dell’ambiente, il suo campo d’azione è molto più vasto. Esso comprende quelle </a:t>
            </a:r>
            <a:r>
              <a:rPr lang="it-IT" altLang="it-IT" sz="2400" i="1">
                <a:solidFill>
                  <a:srgbClr val="FF0000"/>
                </a:solidFill>
              </a:rPr>
              <a:t>specifiche circostanze in cui le prove scientifiche sono insufficienti, non conclusive o incerte e vi sono indicazioni, ricavate da una preliminare valutazione scientifica obiettiva, che esistono ragionevoli motivi di temere che gli effetti potenzialmente pericolosi sull’ambiente e sulla salute, animale o vegetale possono essere incompatibili con il livello di protezione prescelto.”</a:t>
            </a:r>
          </a:p>
        </p:txBody>
      </p:sp>
    </p:spTree>
    <p:extLst>
      <p:ext uri="{BB962C8B-B14F-4D97-AF65-F5344CB8AC3E}">
        <p14:creationId xmlns:p14="http://schemas.microsoft.com/office/powerpoint/2010/main" val="398020944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it-IT" altLang="it-IT" sz="2800" b="1" dirty="0" err="1">
                <a:solidFill>
                  <a:srgbClr val="FF0000"/>
                </a:solidFill>
                <a:effectLst>
                  <a:outerShdw blurRad="38100" dist="38100" dir="2700000" algn="tl">
                    <a:srgbClr val="000000">
                      <a:alpha val="43137"/>
                    </a:srgbClr>
                  </a:outerShdw>
                </a:effectLst>
              </a:rPr>
              <a:t>D.Lgs.</a:t>
            </a:r>
            <a:r>
              <a:rPr lang="it-IT" altLang="it-IT" sz="2800" b="1" dirty="0">
                <a:solidFill>
                  <a:srgbClr val="FF0000"/>
                </a:solidFill>
                <a:effectLst>
                  <a:outerShdw blurRad="38100" dist="38100" dir="2700000" algn="tl">
                    <a:srgbClr val="000000">
                      <a:alpha val="43137"/>
                    </a:srgbClr>
                  </a:outerShdw>
                </a:effectLst>
              </a:rPr>
              <a:t> N. 152/2006</a:t>
            </a:r>
            <a:br>
              <a:rPr lang="it-IT" altLang="it-IT" sz="2800" b="1" dirty="0">
                <a:solidFill>
                  <a:srgbClr val="FF0000"/>
                </a:solidFill>
                <a:effectLst>
                  <a:outerShdw blurRad="38100" dist="38100" dir="2700000" algn="tl">
                    <a:srgbClr val="000000">
                      <a:alpha val="43137"/>
                    </a:srgbClr>
                  </a:outerShdw>
                </a:effectLst>
              </a:rPr>
            </a:br>
            <a:r>
              <a:rPr lang="it-IT" altLang="it-IT" sz="2800" b="1" dirty="0">
                <a:solidFill>
                  <a:srgbClr val="FF0000"/>
                </a:solidFill>
                <a:effectLst>
                  <a:outerShdw blurRad="38100" dist="38100" dir="2700000" algn="tl">
                    <a:srgbClr val="000000">
                      <a:alpha val="43137"/>
                    </a:srgbClr>
                  </a:outerShdw>
                </a:effectLst>
              </a:rPr>
              <a:t>Art. 301- Attuazione del principio di precauzione</a:t>
            </a:r>
          </a:p>
        </p:txBody>
      </p:sp>
      <p:sp>
        <p:nvSpPr>
          <p:cNvPr id="13315" name="Rectangle 3"/>
          <p:cNvSpPr>
            <a:spLocks noGrp="1" noChangeArrowheads="1"/>
          </p:cNvSpPr>
          <p:nvPr>
            <p:ph type="body" idx="1"/>
          </p:nvPr>
        </p:nvSpPr>
        <p:spPr/>
        <p:txBody>
          <a:bodyPr/>
          <a:lstStyle/>
          <a:p>
            <a:pPr marL="609600" indent="-609600" algn="just">
              <a:buFontTx/>
              <a:buAutoNum type="arabicPeriod"/>
            </a:pPr>
            <a:r>
              <a:rPr lang="it-IT" altLang="it-IT" sz="2400" i="1"/>
              <a:t>In applicazione del </a:t>
            </a:r>
            <a:r>
              <a:rPr lang="it-IT" altLang="it-IT" sz="2400" i="1">
                <a:solidFill>
                  <a:srgbClr val="FF0000"/>
                </a:solidFill>
              </a:rPr>
              <a:t>principio di precauzione</a:t>
            </a:r>
            <a:r>
              <a:rPr lang="it-IT" altLang="it-IT" sz="2400" i="1"/>
              <a:t> di cui all’articolo 74, paragrafo 2, del Trattato CE, in caso di pericoli, anche solo potenziali, per la salute umana e per l’ambiente, deve essere assicurato un </a:t>
            </a:r>
            <a:r>
              <a:rPr lang="it-IT" altLang="it-IT" sz="2400" i="1" u="sng"/>
              <a:t>alto livello di protezione</a:t>
            </a:r>
            <a:r>
              <a:rPr lang="it-IT" altLang="it-IT" sz="2400" i="1"/>
              <a:t>.</a:t>
            </a:r>
          </a:p>
          <a:p>
            <a:pPr marL="609600" indent="-609600" algn="just">
              <a:buFontTx/>
              <a:buAutoNum type="arabicPeriod"/>
            </a:pPr>
            <a:endParaRPr lang="it-IT" altLang="it-IT" sz="2400" i="1"/>
          </a:p>
          <a:p>
            <a:pPr marL="609600" indent="-609600" algn="just">
              <a:buFontTx/>
              <a:buAutoNum type="arabicPeriod"/>
            </a:pPr>
            <a:r>
              <a:rPr lang="it-IT" altLang="it-IT" sz="2400" i="1"/>
              <a:t>L’applicazione del principio di cui al comma 1 concerne il </a:t>
            </a:r>
            <a:r>
              <a:rPr lang="it-IT" altLang="it-IT" sz="2400" i="1">
                <a:solidFill>
                  <a:srgbClr val="FF0000"/>
                </a:solidFill>
              </a:rPr>
              <a:t>rischio</a:t>
            </a:r>
            <a:r>
              <a:rPr lang="it-IT" altLang="it-IT" sz="2400" i="1"/>
              <a:t> che comunque possa essere </a:t>
            </a:r>
            <a:r>
              <a:rPr lang="it-IT" altLang="it-IT" sz="2400" i="1">
                <a:solidFill>
                  <a:srgbClr val="FF0000"/>
                </a:solidFill>
              </a:rPr>
              <a:t>individuato</a:t>
            </a:r>
            <a:r>
              <a:rPr lang="it-IT" altLang="it-IT" sz="2400" i="1"/>
              <a:t> a seguito di una </a:t>
            </a:r>
            <a:r>
              <a:rPr lang="it-IT" altLang="it-IT" sz="2400" i="1" u="sng"/>
              <a:t>preliminare valutazione scientifica obiettiva</a:t>
            </a:r>
            <a:r>
              <a:rPr lang="it-IT" altLang="it-IT" sz="2400" i="1"/>
              <a:t>.</a:t>
            </a:r>
          </a:p>
          <a:p>
            <a:pPr marL="609600" indent="-609600" algn="just">
              <a:buFontTx/>
              <a:buAutoNum type="arabicPeriod"/>
            </a:pPr>
            <a:endParaRPr lang="it-IT" altLang="it-IT" sz="2400" i="1"/>
          </a:p>
        </p:txBody>
      </p:sp>
    </p:spTree>
    <p:extLst>
      <p:ext uri="{BB962C8B-B14F-4D97-AF65-F5344CB8AC3E}">
        <p14:creationId xmlns:p14="http://schemas.microsoft.com/office/powerpoint/2010/main" val="102900829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it-IT" altLang="it-IT" sz="2800" b="1" dirty="0" err="1">
                <a:solidFill>
                  <a:srgbClr val="FF0000"/>
                </a:solidFill>
                <a:effectLst>
                  <a:outerShdw blurRad="38100" dist="38100" dir="2700000" algn="tl">
                    <a:srgbClr val="000000">
                      <a:alpha val="43137"/>
                    </a:srgbClr>
                  </a:outerShdw>
                </a:effectLst>
              </a:rPr>
              <a:t>D.Lgs.</a:t>
            </a:r>
            <a:r>
              <a:rPr lang="it-IT" altLang="it-IT" sz="2800" b="1" dirty="0">
                <a:solidFill>
                  <a:srgbClr val="FF0000"/>
                </a:solidFill>
                <a:effectLst>
                  <a:outerShdw blurRad="38100" dist="38100" dir="2700000" algn="tl">
                    <a:srgbClr val="000000">
                      <a:alpha val="43137"/>
                    </a:srgbClr>
                  </a:outerShdw>
                </a:effectLst>
              </a:rPr>
              <a:t> N. 152/2006</a:t>
            </a:r>
            <a:br>
              <a:rPr lang="it-IT" altLang="it-IT" sz="2800" b="1" dirty="0">
                <a:solidFill>
                  <a:srgbClr val="FF0000"/>
                </a:solidFill>
                <a:effectLst>
                  <a:outerShdw blurRad="38100" dist="38100" dir="2700000" algn="tl">
                    <a:srgbClr val="000000">
                      <a:alpha val="43137"/>
                    </a:srgbClr>
                  </a:outerShdw>
                </a:effectLst>
              </a:rPr>
            </a:br>
            <a:r>
              <a:rPr lang="it-IT" altLang="it-IT" sz="2800" b="1" dirty="0">
                <a:solidFill>
                  <a:srgbClr val="FF0000"/>
                </a:solidFill>
                <a:effectLst>
                  <a:outerShdw blurRad="38100" dist="38100" dir="2700000" algn="tl">
                    <a:srgbClr val="000000">
                      <a:alpha val="43137"/>
                    </a:srgbClr>
                  </a:outerShdw>
                </a:effectLst>
              </a:rPr>
              <a:t>Art. 301- Attuazione del principio di precauzione</a:t>
            </a:r>
            <a:endParaRPr lang="it-IT" altLang="it-IT" dirty="0"/>
          </a:p>
        </p:txBody>
      </p:sp>
      <p:sp>
        <p:nvSpPr>
          <p:cNvPr id="14339" name="Rectangle 3"/>
          <p:cNvSpPr>
            <a:spLocks noGrp="1" noChangeArrowheads="1"/>
          </p:cNvSpPr>
          <p:nvPr>
            <p:ph type="body" idx="1"/>
          </p:nvPr>
        </p:nvSpPr>
        <p:spPr/>
        <p:txBody>
          <a:bodyPr/>
          <a:lstStyle/>
          <a:p>
            <a:pPr marL="609600" indent="-609600" algn="just">
              <a:buFontTx/>
              <a:buAutoNum type="arabicPeriod" startAt="3"/>
            </a:pPr>
            <a:r>
              <a:rPr lang="it-IT" altLang="it-IT" sz="2400" i="1" dirty="0"/>
              <a:t>L’operatore interessato, quando emerga il rischio suddetto, deve </a:t>
            </a:r>
            <a:r>
              <a:rPr lang="it-IT" altLang="it-IT" sz="2400" i="1" dirty="0">
                <a:solidFill>
                  <a:srgbClr val="FF0000"/>
                </a:solidFill>
              </a:rPr>
              <a:t>informare senza indugio</a:t>
            </a:r>
            <a:r>
              <a:rPr lang="it-IT" altLang="it-IT" sz="2400" i="1" dirty="0"/>
              <a:t>, indicando tutti gli aspetti pertinenti alla situazione, il comune, la provincia, la regione o la provincia autonoma nel cui territorio si prospetta l’evento lesivo, nonché il Prefetto della provincia che, nelle ventiquattro ore successive, informa in Ministero dell’ambiente e della tutela del territorio. </a:t>
            </a:r>
          </a:p>
          <a:p>
            <a:pPr marL="609600" indent="-609600"/>
            <a:endParaRPr lang="it-IT" altLang="it-IT" i="1" dirty="0"/>
          </a:p>
        </p:txBody>
      </p:sp>
    </p:spTree>
    <p:extLst>
      <p:ext uri="{BB962C8B-B14F-4D97-AF65-F5344CB8AC3E}">
        <p14:creationId xmlns:p14="http://schemas.microsoft.com/office/powerpoint/2010/main" val="7649395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smtClean="0">
                <a:solidFill>
                  <a:srgbClr val="FF0000"/>
                </a:solidFill>
                <a:effectLst>
                  <a:outerShdw blurRad="38100" dist="38100" dir="2700000" algn="tl">
                    <a:srgbClr val="000000">
                      <a:alpha val="43137"/>
                    </a:srgbClr>
                  </a:outerShdw>
                </a:effectLst>
              </a:rPr>
              <a:t>Nozione unitaria di Ambiente:</a:t>
            </a:r>
            <a:endParaRPr lang="it-IT" dirty="0"/>
          </a:p>
        </p:txBody>
      </p:sp>
      <p:sp>
        <p:nvSpPr>
          <p:cNvPr id="3" name="Segnaposto contenuto 2"/>
          <p:cNvSpPr>
            <a:spLocks noGrp="1"/>
          </p:cNvSpPr>
          <p:nvPr>
            <p:ph idx="1"/>
          </p:nvPr>
        </p:nvSpPr>
        <p:spPr>
          <a:xfrm>
            <a:off x="457200" y="1600200"/>
            <a:ext cx="8229600" cy="4925144"/>
          </a:xfrm>
        </p:spPr>
        <p:txBody>
          <a:bodyPr>
            <a:normAutofit/>
          </a:bodyPr>
          <a:lstStyle/>
          <a:p>
            <a:pPr marL="0" indent="0" algn="just">
              <a:buNone/>
            </a:pPr>
            <a:r>
              <a:rPr lang="it-IT" dirty="0"/>
              <a:t>La Corte Costituzionale ha contribuito </a:t>
            </a:r>
            <a:r>
              <a:rPr lang="it-IT" dirty="0" smtClean="0"/>
              <a:t>significativamente all’individuazione dei connotati </a:t>
            </a:r>
            <a:r>
              <a:rPr lang="it-IT" dirty="0"/>
              <a:t>caratterizzanti la nozione </a:t>
            </a:r>
            <a:r>
              <a:rPr lang="it-IT" dirty="0" smtClean="0"/>
              <a:t>di ambiente</a:t>
            </a:r>
            <a:r>
              <a:rPr lang="it-IT" dirty="0"/>
              <a:t>.</a:t>
            </a:r>
          </a:p>
          <a:p>
            <a:pPr marL="0" indent="0" algn="just">
              <a:buNone/>
            </a:pPr>
            <a:r>
              <a:rPr lang="it-IT" dirty="0"/>
              <a:t>Facendo riferimento ai precetti degli artt. 9 e 32 della </a:t>
            </a:r>
            <a:r>
              <a:rPr lang="it-IT" dirty="0" err="1"/>
              <a:t>Cost</a:t>
            </a:r>
            <a:r>
              <a:rPr lang="it-IT" dirty="0" smtClean="0"/>
              <a:t>. ha </a:t>
            </a:r>
            <a:r>
              <a:rPr lang="it-IT" dirty="0"/>
              <a:t>interpretato in modo evolutivo tali principi secondo </a:t>
            </a:r>
            <a:r>
              <a:rPr lang="it-IT" dirty="0" smtClean="0"/>
              <a:t>una </a:t>
            </a:r>
            <a:r>
              <a:rPr lang="it-IT" b="1" dirty="0" smtClean="0"/>
              <a:t>concezione </a:t>
            </a:r>
            <a:r>
              <a:rPr lang="it-IT" b="1" dirty="0"/>
              <a:t>unitaria di ambiente, sia in senso </a:t>
            </a:r>
            <a:r>
              <a:rPr lang="it-IT" b="1" dirty="0" smtClean="0"/>
              <a:t>oggettivo </a:t>
            </a:r>
            <a:r>
              <a:rPr lang="it-IT" dirty="0" smtClean="0"/>
              <a:t>(</a:t>
            </a:r>
            <a:r>
              <a:rPr lang="it-IT" dirty="0"/>
              <a:t>come bene giuridico), </a:t>
            </a:r>
            <a:r>
              <a:rPr lang="it-IT" b="1" dirty="0"/>
              <a:t>sia in senso soggettivo </a:t>
            </a:r>
            <a:r>
              <a:rPr lang="it-IT" dirty="0"/>
              <a:t>(</a:t>
            </a:r>
            <a:r>
              <a:rPr lang="it-IT" dirty="0" smtClean="0"/>
              <a:t>come diritto </a:t>
            </a:r>
            <a:r>
              <a:rPr lang="it-IT" dirty="0"/>
              <a:t>fondamentale della persona).</a:t>
            </a:r>
          </a:p>
        </p:txBody>
      </p:sp>
    </p:spTree>
    <p:extLst>
      <p:ext uri="{BB962C8B-B14F-4D97-AF65-F5344CB8AC3E}">
        <p14:creationId xmlns:p14="http://schemas.microsoft.com/office/powerpoint/2010/main" val="3382439492"/>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it-IT" altLang="it-IT" sz="2800" b="1" dirty="0" err="1">
                <a:solidFill>
                  <a:srgbClr val="FF0000"/>
                </a:solidFill>
                <a:effectLst>
                  <a:outerShdw blurRad="38100" dist="38100" dir="2700000" algn="tl">
                    <a:srgbClr val="000000">
                      <a:alpha val="43137"/>
                    </a:srgbClr>
                  </a:outerShdw>
                </a:effectLst>
              </a:rPr>
              <a:t>D.Lgs.</a:t>
            </a:r>
            <a:r>
              <a:rPr lang="it-IT" altLang="it-IT" sz="2800" b="1" dirty="0">
                <a:solidFill>
                  <a:srgbClr val="FF0000"/>
                </a:solidFill>
                <a:effectLst>
                  <a:outerShdw blurRad="38100" dist="38100" dir="2700000" algn="tl">
                    <a:srgbClr val="000000">
                      <a:alpha val="43137"/>
                    </a:srgbClr>
                  </a:outerShdw>
                </a:effectLst>
              </a:rPr>
              <a:t> N. 152/2006</a:t>
            </a:r>
            <a:br>
              <a:rPr lang="it-IT" altLang="it-IT" sz="2800" b="1" dirty="0">
                <a:solidFill>
                  <a:srgbClr val="FF0000"/>
                </a:solidFill>
                <a:effectLst>
                  <a:outerShdw blurRad="38100" dist="38100" dir="2700000" algn="tl">
                    <a:srgbClr val="000000">
                      <a:alpha val="43137"/>
                    </a:srgbClr>
                  </a:outerShdw>
                </a:effectLst>
              </a:rPr>
            </a:br>
            <a:r>
              <a:rPr lang="it-IT" altLang="it-IT" sz="2800" b="1" dirty="0">
                <a:solidFill>
                  <a:srgbClr val="FF0000"/>
                </a:solidFill>
                <a:effectLst>
                  <a:outerShdw blurRad="38100" dist="38100" dir="2700000" algn="tl">
                    <a:srgbClr val="000000">
                      <a:alpha val="43137"/>
                    </a:srgbClr>
                  </a:outerShdw>
                </a:effectLst>
              </a:rPr>
              <a:t>Art. 301- Attuazione del principio di precauzione</a:t>
            </a:r>
            <a:endParaRPr lang="it-IT" altLang="it-IT" dirty="0"/>
          </a:p>
        </p:txBody>
      </p:sp>
      <p:sp>
        <p:nvSpPr>
          <p:cNvPr id="15363" name="Rectangle 3"/>
          <p:cNvSpPr>
            <a:spLocks noGrp="1" noChangeArrowheads="1"/>
          </p:cNvSpPr>
          <p:nvPr>
            <p:ph type="body" idx="1"/>
          </p:nvPr>
        </p:nvSpPr>
        <p:spPr/>
        <p:txBody>
          <a:bodyPr/>
          <a:lstStyle/>
          <a:p>
            <a:pPr marL="609600" indent="-609600" algn="just">
              <a:buFontTx/>
              <a:buAutoNum type="arabicPeriod" startAt="4"/>
            </a:pPr>
            <a:r>
              <a:rPr lang="it-IT" altLang="it-IT" sz="2400" i="1" dirty="0"/>
              <a:t>Il Ministero dell’ambiente e della tutela del territorio, in applicazione del principio di precauzione, ha </a:t>
            </a:r>
            <a:r>
              <a:rPr lang="it-IT" altLang="it-IT" sz="2400" b="1" i="1" dirty="0"/>
              <a:t>facoltà</a:t>
            </a:r>
            <a:r>
              <a:rPr lang="it-IT" altLang="it-IT" sz="2400" i="1" dirty="0"/>
              <a:t> di adottare in qualsiasi momento </a:t>
            </a:r>
            <a:r>
              <a:rPr lang="it-IT" altLang="it-IT" sz="2400" i="1" dirty="0">
                <a:solidFill>
                  <a:srgbClr val="FF0000"/>
                </a:solidFill>
              </a:rPr>
              <a:t>misure di prevenzione</a:t>
            </a:r>
            <a:r>
              <a:rPr lang="it-IT" altLang="it-IT" sz="2400" i="1" dirty="0"/>
              <a:t>, ai sensi dell’art. 304, che risultino:</a:t>
            </a:r>
          </a:p>
          <a:p>
            <a:pPr marL="1371600" lvl="2" indent="-457200" algn="just">
              <a:buFontTx/>
              <a:buAutoNum type="alphaLcParenR"/>
            </a:pPr>
            <a:r>
              <a:rPr lang="it-IT" altLang="it-IT" i="1" dirty="0">
                <a:solidFill>
                  <a:srgbClr val="FF0000"/>
                </a:solidFill>
              </a:rPr>
              <a:t>proporzionali</a:t>
            </a:r>
            <a:r>
              <a:rPr lang="it-IT" altLang="it-IT" i="1" dirty="0"/>
              <a:t> rispetto al livello di protezione da raggiungere;</a:t>
            </a:r>
          </a:p>
          <a:p>
            <a:pPr marL="1371600" lvl="2" indent="-457200" algn="just">
              <a:buFontTx/>
              <a:buAutoNum type="alphaLcParenR"/>
            </a:pPr>
            <a:r>
              <a:rPr lang="it-IT" altLang="it-IT" i="1" dirty="0">
                <a:solidFill>
                  <a:srgbClr val="FF0000"/>
                </a:solidFill>
              </a:rPr>
              <a:t>non discriminatorie</a:t>
            </a:r>
            <a:r>
              <a:rPr lang="it-IT" altLang="it-IT" i="1" dirty="0"/>
              <a:t> nella loro applicazione e coerenti con misure analoghe già adottate;</a:t>
            </a:r>
          </a:p>
          <a:p>
            <a:pPr marL="1371600" lvl="2" indent="-457200" algn="just">
              <a:buFontTx/>
              <a:buAutoNum type="alphaLcParenR"/>
            </a:pPr>
            <a:r>
              <a:rPr lang="it-IT" altLang="it-IT" i="1" dirty="0"/>
              <a:t>basate sull’</a:t>
            </a:r>
            <a:r>
              <a:rPr lang="it-IT" altLang="it-IT" i="1" dirty="0">
                <a:solidFill>
                  <a:srgbClr val="FF0000"/>
                </a:solidFill>
              </a:rPr>
              <a:t>esame dei potenziali vantaggi e oneri</a:t>
            </a:r>
            <a:r>
              <a:rPr lang="it-IT" altLang="it-IT" i="1" dirty="0"/>
              <a:t>;</a:t>
            </a:r>
          </a:p>
          <a:p>
            <a:pPr marL="1371600" lvl="2" indent="-457200" algn="just">
              <a:buFontTx/>
              <a:buAutoNum type="alphaLcParenR"/>
            </a:pPr>
            <a:r>
              <a:rPr lang="it-IT" altLang="it-IT" i="1" dirty="0">
                <a:solidFill>
                  <a:srgbClr val="FF0000"/>
                </a:solidFill>
              </a:rPr>
              <a:t>aggiornabili</a:t>
            </a:r>
            <a:r>
              <a:rPr lang="it-IT" altLang="it-IT" i="1" dirty="0"/>
              <a:t> alla luce di nuovi dati scientifici. </a:t>
            </a:r>
          </a:p>
          <a:p>
            <a:pPr marL="609600" indent="-609600">
              <a:buFontTx/>
              <a:buNone/>
            </a:pPr>
            <a:endParaRPr lang="it-IT" altLang="it-IT" sz="2400" i="1" dirty="0"/>
          </a:p>
        </p:txBody>
      </p:sp>
    </p:spTree>
    <p:extLst>
      <p:ext uri="{BB962C8B-B14F-4D97-AF65-F5344CB8AC3E}">
        <p14:creationId xmlns:p14="http://schemas.microsoft.com/office/powerpoint/2010/main" val="312623590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it-IT" altLang="it-IT" sz="2800" b="1" dirty="0" err="1">
                <a:solidFill>
                  <a:srgbClr val="FF0000"/>
                </a:solidFill>
                <a:effectLst>
                  <a:outerShdw blurRad="38100" dist="38100" dir="2700000" algn="tl">
                    <a:srgbClr val="000000">
                      <a:alpha val="43137"/>
                    </a:srgbClr>
                  </a:outerShdw>
                </a:effectLst>
              </a:rPr>
              <a:t>D.Lgs.</a:t>
            </a:r>
            <a:r>
              <a:rPr lang="it-IT" altLang="it-IT" sz="2800" b="1" dirty="0">
                <a:solidFill>
                  <a:srgbClr val="FF0000"/>
                </a:solidFill>
                <a:effectLst>
                  <a:outerShdw blurRad="38100" dist="38100" dir="2700000" algn="tl">
                    <a:srgbClr val="000000">
                      <a:alpha val="43137"/>
                    </a:srgbClr>
                  </a:outerShdw>
                </a:effectLst>
              </a:rPr>
              <a:t> N. 152/2006</a:t>
            </a:r>
            <a:br>
              <a:rPr lang="it-IT" altLang="it-IT" sz="2800" b="1" dirty="0">
                <a:solidFill>
                  <a:srgbClr val="FF0000"/>
                </a:solidFill>
                <a:effectLst>
                  <a:outerShdw blurRad="38100" dist="38100" dir="2700000" algn="tl">
                    <a:srgbClr val="000000">
                      <a:alpha val="43137"/>
                    </a:srgbClr>
                  </a:outerShdw>
                </a:effectLst>
              </a:rPr>
            </a:br>
            <a:r>
              <a:rPr lang="it-IT" altLang="it-IT" sz="2800" b="1" dirty="0">
                <a:solidFill>
                  <a:srgbClr val="FF0000"/>
                </a:solidFill>
                <a:effectLst>
                  <a:outerShdw blurRad="38100" dist="38100" dir="2700000" algn="tl">
                    <a:srgbClr val="000000">
                      <a:alpha val="43137"/>
                    </a:srgbClr>
                  </a:outerShdw>
                </a:effectLst>
              </a:rPr>
              <a:t>Art. 301- Attuazione del principio di precauzione</a:t>
            </a:r>
            <a:endParaRPr lang="it-IT" altLang="it-IT" dirty="0"/>
          </a:p>
        </p:txBody>
      </p:sp>
      <p:sp>
        <p:nvSpPr>
          <p:cNvPr id="16387" name="Rectangle 3"/>
          <p:cNvSpPr>
            <a:spLocks noGrp="1" noChangeArrowheads="1"/>
          </p:cNvSpPr>
          <p:nvPr>
            <p:ph type="body" idx="1"/>
          </p:nvPr>
        </p:nvSpPr>
        <p:spPr/>
        <p:txBody>
          <a:bodyPr/>
          <a:lstStyle/>
          <a:p>
            <a:pPr marL="609600" indent="-609600" algn="just">
              <a:buFontTx/>
              <a:buAutoNum type="arabicPeriod" startAt="5"/>
            </a:pPr>
            <a:r>
              <a:rPr lang="it-IT" altLang="it-IT" sz="2400" i="1"/>
              <a:t>Il Ministero dell’ambiente e della tutela del territorio promuove </a:t>
            </a:r>
            <a:r>
              <a:rPr lang="it-IT" altLang="it-IT" sz="2400" i="1">
                <a:solidFill>
                  <a:srgbClr val="FF0000"/>
                </a:solidFill>
              </a:rPr>
              <a:t>l’informazione del pubblico</a:t>
            </a:r>
            <a:r>
              <a:rPr lang="it-IT" altLang="it-IT" sz="2400" i="1"/>
              <a:t> quanto agli effetti negativi di un prodotto o di un processo e, tenuto conto delle risorse finanziarie previste a legislazione vigente, può finanziare programmi di ricerca, disporre il ricorso a sistemi di certificazione ambientale e assumere ogni altra iniziativa volta a ridurre i rischi di danno ambientale.</a:t>
            </a:r>
          </a:p>
        </p:txBody>
      </p:sp>
    </p:spTree>
    <p:extLst>
      <p:ext uri="{BB962C8B-B14F-4D97-AF65-F5344CB8AC3E}">
        <p14:creationId xmlns:p14="http://schemas.microsoft.com/office/powerpoint/2010/main" val="304855113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it-IT" altLang="it-IT" sz="3200" b="1" dirty="0">
                <a:solidFill>
                  <a:srgbClr val="FF0000"/>
                </a:solidFill>
                <a:effectLst>
                  <a:outerShdw blurRad="38100" dist="38100" dir="2700000" algn="tl">
                    <a:srgbClr val="000000">
                      <a:alpha val="43137"/>
                    </a:srgbClr>
                  </a:outerShdw>
                </a:effectLst>
              </a:rPr>
              <a:t>Ricorso al principio di precauzione</a:t>
            </a:r>
          </a:p>
        </p:txBody>
      </p:sp>
      <p:sp>
        <p:nvSpPr>
          <p:cNvPr id="17411" name="Rectangle 3"/>
          <p:cNvSpPr>
            <a:spLocks noGrp="1" noChangeArrowheads="1"/>
          </p:cNvSpPr>
          <p:nvPr>
            <p:ph type="body" idx="1"/>
          </p:nvPr>
        </p:nvSpPr>
        <p:spPr/>
        <p:txBody>
          <a:bodyPr/>
          <a:lstStyle/>
          <a:p>
            <a:pPr marL="0" indent="0">
              <a:buFontTx/>
              <a:buNone/>
            </a:pPr>
            <a:r>
              <a:rPr lang="it-IT" altLang="it-IT" sz="2400" dirty="0"/>
              <a:t>Il ricorso al principio di precauzione presuppone:</a:t>
            </a:r>
          </a:p>
          <a:p>
            <a:pPr marL="0" indent="0">
              <a:buFontTx/>
              <a:buNone/>
            </a:pPr>
            <a:endParaRPr lang="it-IT" altLang="it-IT" sz="2400" dirty="0"/>
          </a:p>
          <a:p>
            <a:pPr marL="0" indent="0" algn="just">
              <a:buFontTx/>
              <a:buNone/>
            </a:pPr>
            <a:r>
              <a:rPr lang="it-IT" altLang="it-IT" sz="2400" dirty="0"/>
              <a:t>-	l’identificazione di </a:t>
            </a:r>
            <a:r>
              <a:rPr lang="it-IT" altLang="it-IT" sz="2400" dirty="0">
                <a:solidFill>
                  <a:srgbClr val="FF0000"/>
                </a:solidFill>
              </a:rPr>
              <a:t>effetti potenzialmente negativi</a:t>
            </a:r>
            <a:r>
              <a:rPr lang="it-IT" altLang="it-IT" sz="2400" dirty="0"/>
              <a:t> 	derivanti da un fenomeno, da un prodotto o da un 	procedimento;</a:t>
            </a:r>
          </a:p>
          <a:p>
            <a:pPr marL="0" indent="0" algn="just">
              <a:buFontTx/>
              <a:buNone/>
            </a:pPr>
            <a:endParaRPr lang="it-IT" altLang="it-IT" sz="2400" dirty="0"/>
          </a:p>
          <a:p>
            <a:pPr marL="0" indent="0" algn="just">
              <a:buFontTx/>
              <a:buNone/>
            </a:pPr>
            <a:r>
              <a:rPr lang="it-IT" altLang="it-IT" sz="2400" dirty="0"/>
              <a:t>-	una </a:t>
            </a:r>
            <a:r>
              <a:rPr lang="it-IT" altLang="it-IT" sz="2400" dirty="0">
                <a:solidFill>
                  <a:srgbClr val="FF0000"/>
                </a:solidFill>
              </a:rPr>
              <a:t>valutazione scientifica del rischio</a:t>
            </a:r>
            <a:r>
              <a:rPr lang="it-IT" altLang="it-IT" sz="2400" dirty="0"/>
              <a:t> che, per 	l’insufficienza dei dati, il loro carattere non 	concludente </a:t>
            </a:r>
            <a:r>
              <a:rPr lang="it-IT" altLang="it-IT" sz="2400" dirty="0" smtClean="0"/>
              <a:t>	o </a:t>
            </a:r>
            <a:r>
              <a:rPr lang="it-IT" altLang="it-IT" sz="2400" dirty="0"/>
              <a:t>le loro imprecisione, </a:t>
            </a:r>
            <a:r>
              <a:rPr lang="it-IT" altLang="it-IT" sz="2400" dirty="0">
                <a:solidFill>
                  <a:srgbClr val="FF0000"/>
                </a:solidFill>
              </a:rPr>
              <a:t>non consente di 	determinare </a:t>
            </a:r>
            <a:r>
              <a:rPr lang="it-IT" altLang="it-IT" sz="2400" dirty="0" smtClean="0">
                <a:solidFill>
                  <a:srgbClr val="FF0000"/>
                </a:solidFill>
              </a:rPr>
              <a:t>	con </a:t>
            </a:r>
            <a:r>
              <a:rPr lang="it-IT" altLang="it-IT" sz="2400" dirty="0">
                <a:solidFill>
                  <a:srgbClr val="FF0000"/>
                </a:solidFill>
              </a:rPr>
              <a:t>sufficiente certezza il rischio in 	questione;</a:t>
            </a:r>
          </a:p>
          <a:p>
            <a:pPr marL="0" indent="0">
              <a:buFontTx/>
              <a:buChar char="-"/>
            </a:pPr>
            <a:endParaRPr lang="it-IT" altLang="it-IT" sz="2400" dirty="0">
              <a:solidFill>
                <a:srgbClr val="FF0000"/>
              </a:solidFill>
            </a:endParaRPr>
          </a:p>
        </p:txBody>
      </p:sp>
    </p:spTree>
    <p:extLst>
      <p:ext uri="{BB962C8B-B14F-4D97-AF65-F5344CB8AC3E}">
        <p14:creationId xmlns:p14="http://schemas.microsoft.com/office/powerpoint/2010/main" val="427706251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it-IT" altLang="it-IT" sz="3200" b="1" dirty="0">
                <a:solidFill>
                  <a:srgbClr val="FF0000"/>
                </a:solidFill>
                <a:effectLst>
                  <a:outerShdw blurRad="38100" dist="38100" dir="2700000" algn="tl">
                    <a:srgbClr val="000000">
                      <a:alpha val="43137"/>
                    </a:srgbClr>
                  </a:outerShdw>
                </a:effectLst>
              </a:rPr>
              <a:t>Principi generali di gestione dei rischi</a:t>
            </a:r>
          </a:p>
        </p:txBody>
      </p:sp>
      <p:sp>
        <p:nvSpPr>
          <p:cNvPr id="18435" name="Rectangle 3"/>
          <p:cNvSpPr>
            <a:spLocks noGrp="1" noChangeArrowheads="1"/>
          </p:cNvSpPr>
          <p:nvPr>
            <p:ph type="body" idx="1"/>
          </p:nvPr>
        </p:nvSpPr>
        <p:spPr/>
        <p:txBody>
          <a:bodyPr/>
          <a:lstStyle/>
          <a:p>
            <a:pPr marL="0" indent="0" algn="just">
              <a:lnSpc>
                <a:spcPct val="90000"/>
              </a:lnSpc>
              <a:buFontTx/>
              <a:buNone/>
            </a:pPr>
            <a:r>
              <a:rPr lang="it-IT" altLang="it-IT" sz="2400" dirty="0"/>
              <a:t>I </a:t>
            </a:r>
            <a:r>
              <a:rPr lang="it-IT" altLang="it-IT" sz="2400" b="1" dirty="0"/>
              <a:t>principi generali</a:t>
            </a:r>
            <a:r>
              <a:rPr lang="it-IT" altLang="it-IT" sz="2400" dirty="0"/>
              <a:t> da applicare a qualunque misura di  gestione dei rischi comportano:</a:t>
            </a:r>
          </a:p>
          <a:p>
            <a:pPr marL="0" indent="0" algn="just">
              <a:lnSpc>
                <a:spcPct val="90000"/>
              </a:lnSpc>
              <a:buFontTx/>
              <a:buNone/>
            </a:pPr>
            <a:endParaRPr lang="it-IT" altLang="it-IT" sz="2400" dirty="0"/>
          </a:p>
          <a:p>
            <a:pPr marL="0" indent="0" algn="just">
              <a:lnSpc>
                <a:spcPct val="90000"/>
              </a:lnSpc>
              <a:buFontTx/>
              <a:buAutoNum type="arabicPeriod"/>
            </a:pPr>
            <a:r>
              <a:rPr lang="it-IT" altLang="it-IT" sz="2400" dirty="0"/>
              <a:t> </a:t>
            </a:r>
            <a:r>
              <a:rPr lang="it-IT" altLang="it-IT" sz="2400" dirty="0">
                <a:solidFill>
                  <a:srgbClr val="FF0000"/>
                </a:solidFill>
              </a:rPr>
              <a:t>PROPORZIONALITÀ</a:t>
            </a:r>
            <a:r>
              <a:rPr lang="it-IT" altLang="it-IT" sz="2400" dirty="0"/>
              <a:t>: le misure dovrebbero essere proporzionate al livello di protezione prescelto;</a:t>
            </a:r>
          </a:p>
          <a:p>
            <a:pPr marL="0" indent="0" algn="just">
              <a:lnSpc>
                <a:spcPct val="90000"/>
              </a:lnSpc>
              <a:buFontTx/>
              <a:buAutoNum type="arabicPeriod"/>
            </a:pPr>
            <a:endParaRPr lang="it-IT" altLang="it-IT" sz="2400" dirty="0"/>
          </a:p>
          <a:p>
            <a:pPr marL="0" indent="0" algn="just">
              <a:lnSpc>
                <a:spcPct val="90000"/>
              </a:lnSpc>
              <a:buFontTx/>
              <a:buAutoNum type="arabicPeriod"/>
            </a:pPr>
            <a:r>
              <a:rPr lang="it-IT" altLang="it-IT" sz="2400" dirty="0"/>
              <a:t> </a:t>
            </a:r>
            <a:r>
              <a:rPr lang="it-IT" altLang="it-IT" sz="2400" dirty="0">
                <a:solidFill>
                  <a:srgbClr val="FF0000"/>
                </a:solidFill>
              </a:rPr>
              <a:t>NON DISCRIMINAZIONE</a:t>
            </a:r>
            <a:r>
              <a:rPr lang="it-IT" altLang="it-IT" sz="2400" dirty="0"/>
              <a:t>: le misure non dovrebbero introdurre discriminazioni nella loro applicazione;</a:t>
            </a:r>
          </a:p>
          <a:p>
            <a:pPr marL="0" indent="0" algn="just">
              <a:lnSpc>
                <a:spcPct val="90000"/>
              </a:lnSpc>
              <a:buFontTx/>
              <a:buAutoNum type="arabicPeriod"/>
            </a:pPr>
            <a:endParaRPr lang="it-IT" altLang="it-IT" sz="2400" dirty="0"/>
          </a:p>
          <a:p>
            <a:pPr marL="0" indent="0" algn="just">
              <a:lnSpc>
                <a:spcPct val="90000"/>
              </a:lnSpc>
              <a:buFontTx/>
              <a:buAutoNum type="arabicPeriod"/>
            </a:pPr>
            <a:r>
              <a:rPr lang="it-IT" altLang="it-IT" sz="2400" dirty="0"/>
              <a:t> </a:t>
            </a:r>
            <a:r>
              <a:rPr lang="it-IT" altLang="it-IT" sz="2400" dirty="0">
                <a:solidFill>
                  <a:srgbClr val="FF0000"/>
                </a:solidFill>
              </a:rPr>
              <a:t>COERENZA</a:t>
            </a:r>
            <a:r>
              <a:rPr lang="it-IT" altLang="it-IT" sz="2400" dirty="0"/>
              <a:t>: le misure dovrebbero essere coerenti con misure analoghe già adottate in circostanze analoghe o utilizzando analoghe strategie.</a:t>
            </a:r>
          </a:p>
          <a:p>
            <a:pPr marL="0" indent="0">
              <a:lnSpc>
                <a:spcPct val="90000"/>
              </a:lnSpc>
              <a:buFontTx/>
              <a:buAutoNum type="arabicPeriod"/>
            </a:pPr>
            <a:endParaRPr lang="it-IT" altLang="it-IT" sz="2400" dirty="0"/>
          </a:p>
        </p:txBody>
      </p:sp>
    </p:spTree>
    <p:extLst>
      <p:ext uri="{BB962C8B-B14F-4D97-AF65-F5344CB8AC3E}">
        <p14:creationId xmlns:p14="http://schemas.microsoft.com/office/powerpoint/2010/main" val="296816375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it-IT" altLang="it-IT" sz="3200" b="1" dirty="0">
                <a:solidFill>
                  <a:srgbClr val="FF0000"/>
                </a:solidFill>
                <a:effectLst>
                  <a:outerShdw blurRad="38100" dist="38100" dir="2700000" algn="tl">
                    <a:srgbClr val="000000">
                      <a:alpha val="43137"/>
                    </a:srgbClr>
                  </a:outerShdw>
                </a:effectLst>
              </a:rPr>
              <a:t>Principi generali di gestione dei rischi</a:t>
            </a:r>
            <a:endParaRPr lang="it-IT" altLang="it-IT" dirty="0"/>
          </a:p>
        </p:txBody>
      </p:sp>
      <p:sp>
        <p:nvSpPr>
          <p:cNvPr id="19459" name="Rectangle 3"/>
          <p:cNvSpPr>
            <a:spLocks noGrp="1" noChangeArrowheads="1"/>
          </p:cNvSpPr>
          <p:nvPr>
            <p:ph type="body" idx="1"/>
          </p:nvPr>
        </p:nvSpPr>
        <p:spPr/>
        <p:txBody>
          <a:bodyPr/>
          <a:lstStyle/>
          <a:p>
            <a:pPr marL="609600" indent="-609600" algn="just">
              <a:buFontTx/>
              <a:buAutoNum type="arabicPeriod" startAt="4"/>
            </a:pPr>
            <a:r>
              <a:rPr lang="it-IT" altLang="it-IT" sz="2400" dirty="0">
                <a:solidFill>
                  <a:srgbClr val="FF0000"/>
                </a:solidFill>
              </a:rPr>
              <a:t>ESAME DEI VANTAGGI E DEGLI ONERI DERIVANTI DALL’AZIONE O DALLA MANCANZA DI AZIONE</a:t>
            </a:r>
            <a:r>
              <a:rPr lang="it-IT" altLang="it-IT" sz="2400" dirty="0"/>
              <a:t>: le misure adottate presuppongono l’esame dei vantaggi e degli oneri derivanti dall’azione o dall’inazione. Questo esame dovrebbe comprendere </a:t>
            </a:r>
            <a:r>
              <a:rPr lang="it-IT" altLang="it-IT" sz="2400" dirty="0">
                <a:solidFill>
                  <a:srgbClr val="FF0000"/>
                </a:solidFill>
              </a:rPr>
              <a:t>un’analisi economica costi/benefici</a:t>
            </a:r>
            <a:r>
              <a:rPr lang="it-IT" altLang="it-IT" sz="2400" dirty="0"/>
              <a:t> quando ciò sia adeguato e realizzabile. Potrebbero tuttavia essere presi in considerazione altri metodi di analisi, come quelli relativi all’efficacia e all’impatto socioeconomico delle opzioni possibili.</a:t>
            </a:r>
          </a:p>
          <a:p>
            <a:pPr marL="609600" indent="-609600" algn="just">
              <a:buFontTx/>
              <a:buNone/>
            </a:pPr>
            <a:r>
              <a:rPr lang="it-IT" altLang="it-IT" sz="2400" dirty="0"/>
              <a:t> </a:t>
            </a:r>
          </a:p>
          <a:p>
            <a:pPr marL="609600" indent="-609600">
              <a:buFontTx/>
              <a:buNone/>
            </a:pPr>
            <a:endParaRPr lang="it-IT" altLang="it-IT" dirty="0"/>
          </a:p>
        </p:txBody>
      </p:sp>
    </p:spTree>
    <p:extLst>
      <p:ext uri="{BB962C8B-B14F-4D97-AF65-F5344CB8AC3E}">
        <p14:creationId xmlns:p14="http://schemas.microsoft.com/office/powerpoint/2010/main" val="2634238404"/>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it-IT" altLang="it-IT" sz="3200" b="1" dirty="0">
                <a:solidFill>
                  <a:srgbClr val="FF0000"/>
                </a:solidFill>
                <a:effectLst>
                  <a:outerShdw blurRad="38100" dist="38100" dir="2700000" algn="tl">
                    <a:srgbClr val="000000">
                      <a:alpha val="43137"/>
                    </a:srgbClr>
                  </a:outerShdw>
                </a:effectLst>
              </a:rPr>
              <a:t>Principi generali di gestione dei rischi</a:t>
            </a:r>
            <a:endParaRPr lang="it-IT" altLang="it-IT" dirty="0"/>
          </a:p>
        </p:txBody>
      </p:sp>
      <p:sp>
        <p:nvSpPr>
          <p:cNvPr id="20483" name="Rectangle 3"/>
          <p:cNvSpPr>
            <a:spLocks noGrp="1" noChangeArrowheads="1"/>
          </p:cNvSpPr>
          <p:nvPr>
            <p:ph type="body" idx="1"/>
          </p:nvPr>
        </p:nvSpPr>
        <p:spPr/>
        <p:txBody>
          <a:bodyPr/>
          <a:lstStyle/>
          <a:p>
            <a:pPr marL="609600" indent="-609600" algn="just">
              <a:buFontTx/>
              <a:buAutoNum type="arabicPeriod" startAt="5"/>
            </a:pPr>
            <a:r>
              <a:rPr lang="it-IT" altLang="it-IT" sz="2000" dirty="0"/>
              <a:t> </a:t>
            </a:r>
            <a:r>
              <a:rPr lang="it-IT" altLang="it-IT" sz="2000" dirty="0">
                <a:solidFill>
                  <a:srgbClr val="FF0000"/>
                </a:solidFill>
              </a:rPr>
              <a:t>ESAME DELL’EVOLUZIONE SCIENTIFICA</a:t>
            </a:r>
            <a:r>
              <a:rPr lang="it-IT" altLang="it-IT" sz="2000" dirty="0"/>
              <a:t>: anche se di natura provvisoria, </a:t>
            </a:r>
            <a:r>
              <a:rPr lang="it-IT" altLang="it-IT" sz="2000" u="sng" dirty="0"/>
              <a:t>le misure devono essere mantenute finché i dati scientifici rimangono incompleti, imprecisi o non concludenti e finché il rischio viene ritenuto sufficientemente importante per non accettare di farlo sostenere alla società</a:t>
            </a:r>
            <a:r>
              <a:rPr lang="it-IT" altLang="it-IT" sz="2000" dirty="0"/>
              <a:t>. </a:t>
            </a:r>
          </a:p>
          <a:p>
            <a:pPr marL="609600" indent="-609600" algn="just">
              <a:buFontTx/>
              <a:buNone/>
            </a:pPr>
            <a:r>
              <a:rPr lang="it-IT" altLang="it-IT" sz="2000" dirty="0"/>
              <a:t>	Il loro mantenimento dipende dall’</a:t>
            </a:r>
            <a:r>
              <a:rPr lang="it-IT" altLang="it-IT" sz="2000" dirty="0">
                <a:solidFill>
                  <a:srgbClr val="FF0000"/>
                </a:solidFill>
              </a:rPr>
              <a:t>evoluzione delle conoscenze scientifiche</a:t>
            </a:r>
            <a:r>
              <a:rPr lang="it-IT" altLang="it-IT" sz="2000" dirty="0"/>
              <a:t>, alla luce della quale devono essere sottoposte a nuova valutazione. Ciò implica che le ricerche scientifiche devono essere proseguite, al fine di disporre di dati più completi.</a:t>
            </a:r>
          </a:p>
          <a:p>
            <a:pPr marL="609600" indent="-609600" algn="just">
              <a:buFontTx/>
              <a:buNone/>
            </a:pPr>
            <a:r>
              <a:rPr lang="it-IT" altLang="it-IT" sz="2000" dirty="0"/>
              <a:t>	Le misure basate sul principio di precauzione devono essere riesaminate e, se necessario, modificate in funzione dei risultati della ricerca scientifica e del controllo del loro impatto.</a:t>
            </a:r>
          </a:p>
          <a:p>
            <a:pPr marL="609600" indent="-609600"/>
            <a:endParaRPr lang="it-IT" altLang="it-IT" sz="2800" dirty="0"/>
          </a:p>
        </p:txBody>
      </p:sp>
    </p:spTree>
    <p:extLst>
      <p:ext uri="{BB962C8B-B14F-4D97-AF65-F5344CB8AC3E}">
        <p14:creationId xmlns:p14="http://schemas.microsoft.com/office/powerpoint/2010/main" val="2788976361"/>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r>
              <a:rPr lang="it-IT" altLang="it-IT" sz="3200" b="1" dirty="0">
                <a:solidFill>
                  <a:srgbClr val="FF0000"/>
                </a:solidFill>
                <a:effectLst>
                  <a:outerShdw blurRad="38100" dist="38100" dir="2700000" algn="tl">
                    <a:srgbClr val="000000">
                      <a:alpha val="43137"/>
                    </a:srgbClr>
                  </a:outerShdw>
                </a:effectLst>
              </a:rPr>
              <a:t>Principio di prevenzione e di precauzione a confronto</a:t>
            </a:r>
          </a:p>
        </p:txBody>
      </p:sp>
      <p:sp>
        <p:nvSpPr>
          <p:cNvPr id="21507" name="Rectangle 3"/>
          <p:cNvSpPr>
            <a:spLocks noGrp="1" noChangeArrowheads="1"/>
          </p:cNvSpPr>
          <p:nvPr>
            <p:ph type="body" idx="1"/>
          </p:nvPr>
        </p:nvSpPr>
        <p:spPr/>
        <p:txBody>
          <a:bodyPr/>
          <a:lstStyle/>
          <a:p>
            <a:pPr marL="0" indent="0">
              <a:buFontTx/>
              <a:buNone/>
            </a:pPr>
            <a:r>
              <a:rPr lang="it-IT" altLang="it-IT" sz="2400" dirty="0"/>
              <a:t>La distinzione risiede nel grado di incertezza che circonda la probabilità del rischio:</a:t>
            </a:r>
          </a:p>
          <a:p>
            <a:pPr marL="0" indent="0">
              <a:buFontTx/>
              <a:buNone/>
            </a:pPr>
            <a:endParaRPr lang="it-IT" altLang="it-IT" sz="2400" dirty="0"/>
          </a:p>
          <a:p>
            <a:pPr marL="0" indent="0">
              <a:buFontTx/>
              <a:buNone/>
            </a:pPr>
            <a:r>
              <a:rPr lang="it-IT" altLang="it-IT" sz="2400" dirty="0">
                <a:solidFill>
                  <a:srgbClr val="FF0000"/>
                </a:solidFill>
              </a:rPr>
              <a:t>PRINCIPIO DI PREVENZIONE: </a:t>
            </a:r>
          </a:p>
          <a:p>
            <a:pPr marL="0" indent="0">
              <a:buFontTx/>
              <a:buNone/>
            </a:pPr>
            <a:r>
              <a:rPr lang="it-IT" altLang="it-IT" sz="2400" dirty="0"/>
              <a:t>si applica a fronte di “rischi certi”.</a:t>
            </a:r>
          </a:p>
          <a:p>
            <a:pPr marL="0" indent="0">
              <a:buFontTx/>
              <a:buNone/>
            </a:pPr>
            <a:endParaRPr lang="it-IT" altLang="it-IT" sz="2400" dirty="0"/>
          </a:p>
          <a:p>
            <a:pPr marL="0" indent="0">
              <a:buFontTx/>
              <a:buNone/>
            </a:pPr>
            <a:r>
              <a:rPr lang="it-IT" altLang="it-IT" sz="2400" dirty="0">
                <a:solidFill>
                  <a:srgbClr val="FF0000"/>
                </a:solidFill>
              </a:rPr>
              <a:t>PRINCIPIO DI PRECAUZIONE:</a:t>
            </a:r>
          </a:p>
          <a:p>
            <a:pPr marL="0" indent="0">
              <a:buFontTx/>
              <a:buNone/>
            </a:pPr>
            <a:r>
              <a:rPr lang="it-IT" altLang="it-IT" sz="2400" dirty="0"/>
              <a:t>è finalizzato alla gestione del “rischi incerti”.</a:t>
            </a:r>
          </a:p>
          <a:p>
            <a:pPr marL="0" indent="0">
              <a:buFontTx/>
              <a:buNone/>
            </a:pPr>
            <a:endParaRPr lang="it-IT" altLang="it-IT" sz="2400" dirty="0"/>
          </a:p>
          <a:p>
            <a:pPr marL="0" indent="0">
              <a:buFontTx/>
              <a:buNone/>
            </a:pPr>
            <a:endParaRPr lang="it-IT" altLang="it-IT" sz="2400" dirty="0"/>
          </a:p>
        </p:txBody>
      </p:sp>
    </p:spTree>
    <p:extLst>
      <p:ext uri="{BB962C8B-B14F-4D97-AF65-F5344CB8AC3E}">
        <p14:creationId xmlns:p14="http://schemas.microsoft.com/office/powerpoint/2010/main" val="1571826301"/>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634082"/>
          </a:xfrm>
        </p:spPr>
        <p:txBody>
          <a:bodyPr>
            <a:normAutofit/>
          </a:bodyPr>
          <a:lstStyle/>
          <a:p>
            <a:r>
              <a:rPr lang="it-IT" sz="3200" dirty="0" smtClean="0">
                <a:solidFill>
                  <a:srgbClr val="FF0000"/>
                </a:solidFill>
                <a:effectLst>
                  <a:outerShdw blurRad="38100" dist="38100" dir="2700000" algn="tl">
                    <a:srgbClr val="000000">
                      <a:alpha val="43137"/>
                    </a:srgbClr>
                  </a:outerShdw>
                </a:effectLst>
              </a:rPr>
              <a:t>Applicazione del Principio di Precauzione</a:t>
            </a:r>
            <a:endParaRPr lang="it-IT" sz="3200" dirty="0">
              <a:solidFill>
                <a:srgbClr val="FF0000"/>
              </a:solidFill>
              <a:effectLst>
                <a:outerShdw blurRad="38100" dist="38100" dir="2700000" algn="tl">
                  <a:srgbClr val="000000">
                    <a:alpha val="43137"/>
                  </a:srgbClr>
                </a:outerShdw>
              </a:effectLst>
            </a:endParaRPr>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195736" y="980728"/>
            <a:ext cx="4968552" cy="51845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CasellaDiTesto 3"/>
          <p:cNvSpPr txBox="1"/>
          <p:nvPr/>
        </p:nvSpPr>
        <p:spPr>
          <a:xfrm>
            <a:off x="323528" y="1340768"/>
            <a:ext cx="1440160" cy="2031325"/>
          </a:xfrm>
          <a:prstGeom prst="rect">
            <a:avLst/>
          </a:prstGeom>
          <a:noFill/>
        </p:spPr>
        <p:txBody>
          <a:bodyPr wrap="square" rtlCol="0">
            <a:spAutoFit/>
          </a:bodyPr>
          <a:lstStyle/>
          <a:p>
            <a:r>
              <a:rPr lang="it-IT" dirty="0" smtClean="0"/>
              <a:t>Allegato – </a:t>
            </a:r>
            <a:r>
              <a:rPr lang="it-IT" dirty="0" err="1" smtClean="0"/>
              <a:t>D.Lgs</a:t>
            </a:r>
            <a:r>
              <a:rPr lang="it-IT" dirty="0" smtClean="0"/>
              <a:t> 152/2006 – valori limite di emissione in acque superficiali. </a:t>
            </a:r>
            <a:endParaRPr lang="it-IT" dirty="0"/>
          </a:p>
        </p:txBody>
      </p:sp>
      <p:sp>
        <p:nvSpPr>
          <p:cNvPr id="16" name="Ovale 15"/>
          <p:cNvSpPr/>
          <p:nvPr/>
        </p:nvSpPr>
        <p:spPr>
          <a:xfrm>
            <a:off x="2555776" y="5877272"/>
            <a:ext cx="3814787" cy="36004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 name="CasellaDiTesto 4"/>
          <p:cNvSpPr txBox="1"/>
          <p:nvPr/>
        </p:nvSpPr>
        <p:spPr>
          <a:xfrm>
            <a:off x="467544" y="5230941"/>
            <a:ext cx="1368152" cy="646331"/>
          </a:xfrm>
          <a:prstGeom prst="rect">
            <a:avLst/>
          </a:prstGeom>
          <a:noFill/>
        </p:spPr>
        <p:txBody>
          <a:bodyPr wrap="square" rtlCol="0">
            <a:spAutoFit/>
          </a:bodyPr>
          <a:lstStyle/>
          <a:p>
            <a:r>
              <a:rPr lang="it-IT" dirty="0" smtClean="0"/>
              <a:t>Idrocarburi totali</a:t>
            </a:r>
            <a:endParaRPr lang="it-IT" dirty="0"/>
          </a:p>
        </p:txBody>
      </p:sp>
    </p:spTree>
    <p:extLst>
      <p:ext uri="{BB962C8B-B14F-4D97-AF65-F5344CB8AC3E}">
        <p14:creationId xmlns:p14="http://schemas.microsoft.com/office/powerpoint/2010/main" val="825361434"/>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solidFill>
                  <a:srgbClr val="FF0000"/>
                </a:solidFill>
                <a:effectLst>
                  <a:outerShdw blurRad="38100" dist="38100" dir="2700000" algn="tl">
                    <a:srgbClr val="000000">
                      <a:alpha val="43137"/>
                    </a:srgbClr>
                  </a:outerShdw>
                </a:effectLst>
              </a:rPr>
              <a:t>Applicazione del Principio di Precauzione</a:t>
            </a:r>
            <a:endParaRPr lang="it-IT" dirty="0"/>
          </a:p>
        </p:txBody>
      </p:sp>
      <p:pic>
        <p:nvPicPr>
          <p:cNvPr id="2050"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539552" y="1600200"/>
            <a:ext cx="7517439"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81804789"/>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solidFill>
                  <a:srgbClr val="FF0000"/>
                </a:solidFill>
                <a:effectLst>
                  <a:outerShdw blurRad="38100" dist="38100" dir="2700000" algn="tl">
                    <a:srgbClr val="000000">
                      <a:alpha val="43137"/>
                    </a:srgbClr>
                  </a:outerShdw>
                </a:effectLst>
              </a:rPr>
              <a:t>Impatto del principio di precauzione sui limiti soglia</a:t>
            </a:r>
            <a:endParaRPr lang="it-IT" dirty="0">
              <a:solidFill>
                <a:srgbClr val="FF0000"/>
              </a:solidFill>
              <a:effectLst>
                <a:outerShdw blurRad="38100" dist="38100" dir="2700000" algn="tl">
                  <a:srgbClr val="000000">
                    <a:alpha val="43137"/>
                  </a:srgbClr>
                </a:outerShdw>
              </a:effectLst>
            </a:endParaRPr>
          </a:p>
        </p:txBody>
      </p:sp>
      <p:sp>
        <p:nvSpPr>
          <p:cNvPr id="3" name="Segnaposto contenuto 2"/>
          <p:cNvSpPr>
            <a:spLocks noGrp="1"/>
          </p:cNvSpPr>
          <p:nvPr>
            <p:ph idx="1"/>
          </p:nvPr>
        </p:nvSpPr>
        <p:spPr/>
        <p:txBody>
          <a:bodyPr/>
          <a:lstStyle/>
          <a:p>
            <a:endParaRPr lang="it-IT"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536" y="1556792"/>
            <a:ext cx="8168640" cy="459486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6823045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solidFill>
                  <a:srgbClr val="FF0000"/>
                </a:solidFill>
                <a:effectLst>
                  <a:outerShdw blurRad="38100" dist="38100" dir="2700000" algn="tl">
                    <a:srgbClr val="000000">
                      <a:alpha val="43137"/>
                    </a:srgbClr>
                  </a:outerShdw>
                </a:effectLst>
              </a:rPr>
              <a:t>Nozione unitaria di ambiente: Corte </a:t>
            </a:r>
            <a:r>
              <a:rPr lang="it-IT" dirty="0" err="1" smtClean="0">
                <a:solidFill>
                  <a:srgbClr val="FF0000"/>
                </a:solidFill>
                <a:effectLst>
                  <a:outerShdw blurRad="38100" dist="38100" dir="2700000" algn="tl">
                    <a:srgbClr val="000000">
                      <a:alpha val="43137"/>
                    </a:srgbClr>
                  </a:outerShdw>
                </a:effectLst>
              </a:rPr>
              <a:t>Cost</a:t>
            </a:r>
            <a:r>
              <a:rPr lang="it-IT" dirty="0" smtClean="0">
                <a:solidFill>
                  <a:srgbClr val="FF0000"/>
                </a:solidFill>
                <a:effectLst>
                  <a:outerShdw blurRad="38100" dist="38100" dir="2700000" algn="tl">
                    <a:srgbClr val="000000">
                      <a:alpha val="43137"/>
                    </a:srgbClr>
                  </a:outerShdw>
                </a:effectLst>
              </a:rPr>
              <a:t>. </a:t>
            </a:r>
            <a:r>
              <a:rPr lang="it-IT" dirty="0" err="1" smtClean="0">
                <a:solidFill>
                  <a:srgbClr val="FF0000"/>
                </a:solidFill>
                <a:effectLst>
                  <a:outerShdw blurRad="38100" dist="38100" dir="2700000" algn="tl">
                    <a:srgbClr val="000000">
                      <a:alpha val="43137"/>
                    </a:srgbClr>
                  </a:outerShdw>
                </a:effectLst>
              </a:rPr>
              <a:t>sent</a:t>
            </a:r>
            <a:r>
              <a:rPr lang="it-IT" dirty="0" smtClean="0">
                <a:solidFill>
                  <a:srgbClr val="FF0000"/>
                </a:solidFill>
                <a:effectLst>
                  <a:outerShdw blurRad="38100" dist="38100" dir="2700000" algn="tl">
                    <a:srgbClr val="000000">
                      <a:alpha val="43137"/>
                    </a:srgbClr>
                  </a:outerShdw>
                </a:effectLst>
              </a:rPr>
              <a:t>. N. 210/1987</a:t>
            </a:r>
            <a:endParaRPr lang="it-IT" dirty="0"/>
          </a:p>
        </p:txBody>
      </p:sp>
      <p:sp>
        <p:nvSpPr>
          <p:cNvPr id="3" name="Segnaposto contenuto 2"/>
          <p:cNvSpPr>
            <a:spLocks noGrp="1"/>
          </p:cNvSpPr>
          <p:nvPr>
            <p:ph idx="1"/>
          </p:nvPr>
        </p:nvSpPr>
        <p:spPr>
          <a:xfrm>
            <a:off x="457200" y="1600200"/>
            <a:ext cx="8229600" cy="4925144"/>
          </a:xfrm>
        </p:spPr>
        <p:txBody>
          <a:bodyPr>
            <a:normAutofit fontScale="92500" lnSpcReduction="10000"/>
          </a:bodyPr>
          <a:lstStyle/>
          <a:p>
            <a:pPr marL="0" indent="0" algn="just">
              <a:buNone/>
            </a:pPr>
            <a:r>
              <a:rPr lang="it-IT" dirty="0"/>
              <a:t>La Corte Costituzionale ha affermato che</a:t>
            </a:r>
            <a:r>
              <a:rPr lang="it-IT" dirty="0" smtClean="0"/>
              <a:t>:</a:t>
            </a:r>
          </a:p>
          <a:p>
            <a:pPr marL="0" indent="0" algn="just">
              <a:buNone/>
            </a:pPr>
            <a:endParaRPr lang="it-IT" dirty="0"/>
          </a:p>
          <a:p>
            <a:pPr marL="0" indent="0" algn="just">
              <a:buNone/>
            </a:pPr>
            <a:r>
              <a:rPr lang="it-IT" i="1" dirty="0"/>
              <a:t>“…va riconosciuto lo sforzo in atto di dare </a:t>
            </a:r>
            <a:r>
              <a:rPr lang="it-IT" i="1" dirty="0" smtClean="0"/>
              <a:t>un riconoscimento </a:t>
            </a:r>
            <a:r>
              <a:rPr lang="it-IT" i="1" dirty="0"/>
              <a:t>specifico alla salvaguardia </a:t>
            </a:r>
            <a:r>
              <a:rPr lang="it-IT" i="1" dirty="0" smtClean="0"/>
              <a:t>dell’ambiente come </a:t>
            </a:r>
            <a:r>
              <a:rPr lang="it-IT" i="1" dirty="0"/>
              <a:t>diritto della persona e interesse fondamentale </a:t>
            </a:r>
            <a:r>
              <a:rPr lang="it-IT" i="1" dirty="0" smtClean="0"/>
              <a:t>della collettività </a:t>
            </a:r>
            <a:r>
              <a:rPr lang="it-IT" i="1" dirty="0"/>
              <a:t>e di creare istituti giuridici per la loro protezione.</a:t>
            </a:r>
          </a:p>
          <a:p>
            <a:pPr marL="0" indent="0" algn="just">
              <a:buNone/>
            </a:pPr>
            <a:r>
              <a:rPr lang="it-IT" i="1" dirty="0"/>
              <a:t>Si tende, cioè, ad una concezione unitaria del </a:t>
            </a:r>
            <a:r>
              <a:rPr lang="it-IT" i="1" dirty="0" smtClean="0"/>
              <a:t>bene ambientale</a:t>
            </a:r>
            <a:r>
              <a:rPr lang="it-IT" i="1" dirty="0"/>
              <a:t>, comprensiva di tutte le risorse naturali </a:t>
            </a:r>
            <a:r>
              <a:rPr lang="it-IT" i="1" dirty="0" smtClean="0"/>
              <a:t>e culturali</a:t>
            </a:r>
            <a:r>
              <a:rPr lang="it-IT" i="1" dirty="0"/>
              <a:t>.”</a:t>
            </a:r>
            <a:endParaRPr lang="it-IT" dirty="0"/>
          </a:p>
        </p:txBody>
      </p:sp>
    </p:spTree>
    <p:extLst>
      <p:ext uri="{BB962C8B-B14F-4D97-AF65-F5344CB8AC3E}">
        <p14:creationId xmlns:p14="http://schemas.microsoft.com/office/powerpoint/2010/main" val="4054738493"/>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850106"/>
          </a:xfrm>
        </p:spPr>
        <p:txBody>
          <a:bodyPr>
            <a:noAutofit/>
          </a:bodyPr>
          <a:lstStyle/>
          <a:p>
            <a:r>
              <a:rPr lang="it-IT" sz="4000" dirty="0">
                <a:solidFill>
                  <a:srgbClr val="FF0000"/>
                </a:solidFill>
                <a:effectLst>
                  <a:outerShdw blurRad="38100" dist="38100" dir="2700000" algn="tl">
                    <a:srgbClr val="000000">
                      <a:alpha val="43137"/>
                    </a:srgbClr>
                  </a:outerShdw>
                </a:effectLst>
              </a:rPr>
              <a:t>Come vengono determinati i limiti soglia</a:t>
            </a:r>
            <a:endParaRPr lang="it-IT" sz="4000" dirty="0"/>
          </a:p>
        </p:txBody>
      </p:sp>
      <p:sp>
        <p:nvSpPr>
          <p:cNvPr id="3" name="Segnaposto contenuto 2"/>
          <p:cNvSpPr>
            <a:spLocks noGrp="1"/>
          </p:cNvSpPr>
          <p:nvPr>
            <p:ph idx="1"/>
          </p:nvPr>
        </p:nvSpPr>
        <p:spPr/>
        <p:txBody>
          <a:bodyPr/>
          <a:lstStyle/>
          <a:p>
            <a:pPr marL="0" indent="0">
              <a:buNone/>
            </a:pPr>
            <a:r>
              <a:rPr lang="it-IT" dirty="0" smtClean="0"/>
              <a:t>EPA: individua le c.d. Dosi di Riferimento (</a:t>
            </a:r>
            <a:r>
              <a:rPr lang="it-IT" dirty="0" err="1" smtClean="0"/>
              <a:t>RfD</a:t>
            </a:r>
            <a:r>
              <a:rPr lang="it-IT" dirty="0" smtClean="0"/>
              <a:t>) o le Dosi giornaliere accettabili (ADI, </a:t>
            </a:r>
            <a:r>
              <a:rPr lang="it-IT" dirty="0" err="1" smtClean="0"/>
              <a:t>acceptable</a:t>
            </a:r>
            <a:r>
              <a:rPr lang="it-IT" dirty="0" smtClean="0"/>
              <a:t> </a:t>
            </a:r>
            <a:r>
              <a:rPr lang="it-IT" dirty="0" err="1" smtClean="0"/>
              <a:t>daily</a:t>
            </a:r>
            <a:r>
              <a:rPr lang="it-IT" dirty="0" smtClean="0"/>
              <a:t> </a:t>
            </a:r>
            <a:r>
              <a:rPr lang="it-IT" dirty="0" err="1" smtClean="0"/>
              <a:t>intake</a:t>
            </a:r>
            <a:r>
              <a:rPr lang="it-IT" dirty="0" smtClean="0"/>
              <a:t>) sulla base dei dati scientifici a disposizione: </a:t>
            </a:r>
          </a:p>
          <a:p>
            <a:pPr>
              <a:buFontTx/>
              <a:buChar char="-"/>
            </a:pPr>
            <a:r>
              <a:rPr lang="it-IT" dirty="0" smtClean="0"/>
              <a:t>Indagini epidemiologiche</a:t>
            </a:r>
          </a:p>
          <a:p>
            <a:pPr>
              <a:buFontTx/>
              <a:buChar char="-"/>
            </a:pPr>
            <a:r>
              <a:rPr lang="it-IT" dirty="0" smtClean="0"/>
              <a:t>Studi tossicologici</a:t>
            </a:r>
          </a:p>
          <a:p>
            <a:pPr>
              <a:buFontTx/>
              <a:buChar char="-"/>
            </a:pPr>
            <a:r>
              <a:rPr lang="it-IT" dirty="0" smtClean="0"/>
              <a:t>Sperimentazione su animali. </a:t>
            </a:r>
          </a:p>
          <a:p>
            <a:pPr>
              <a:buFontTx/>
              <a:buChar char="-"/>
            </a:pPr>
            <a:endParaRPr lang="it-IT" dirty="0"/>
          </a:p>
          <a:p>
            <a:pPr marL="0" indent="0">
              <a:buNone/>
            </a:pPr>
            <a:endParaRPr lang="it-IT" dirty="0"/>
          </a:p>
        </p:txBody>
      </p:sp>
    </p:spTree>
    <p:extLst>
      <p:ext uri="{BB962C8B-B14F-4D97-AF65-F5344CB8AC3E}">
        <p14:creationId xmlns:p14="http://schemas.microsoft.com/office/powerpoint/2010/main" val="3349493922"/>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850106"/>
          </a:xfrm>
        </p:spPr>
        <p:txBody>
          <a:bodyPr>
            <a:noAutofit/>
          </a:bodyPr>
          <a:lstStyle/>
          <a:p>
            <a:r>
              <a:rPr lang="it-IT" sz="4000" dirty="0">
                <a:solidFill>
                  <a:srgbClr val="FF0000"/>
                </a:solidFill>
                <a:effectLst>
                  <a:outerShdw blurRad="38100" dist="38100" dir="2700000" algn="tl">
                    <a:srgbClr val="000000">
                      <a:alpha val="43137"/>
                    </a:srgbClr>
                  </a:outerShdw>
                </a:effectLst>
              </a:rPr>
              <a:t>Come vengono determinati i limiti soglia</a:t>
            </a:r>
            <a:endParaRPr lang="it-IT" sz="4000" dirty="0"/>
          </a:p>
        </p:txBody>
      </p:sp>
      <p:sp>
        <p:nvSpPr>
          <p:cNvPr id="3" name="Segnaposto contenuto 2"/>
          <p:cNvSpPr>
            <a:spLocks noGrp="1"/>
          </p:cNvSpPr>
          <p:nvPr>
            <p:ph idx="1"/>
          </p:nvPr>
        </p:nvSpPr>
        <p:spPr/>
        <p:txBody>
          <a:bodyPr>
            <a:normAutofit fontScale="85000" lnSpcReduction="10000"/>
          </a:bodyPr>
          <a:lstStyle/>
          <a:p>
            <a:pPr marL="0" indent="0">
              <a:buNone/>
            </a:pPr>
            <a:r>
              <a:rPr lang="it-IT" dirty="0" smtClean="0"/>
              <a:t>Così viene individuata la cd NOAEL (No </a:t>
            </a:r>
            <a:r>
              <a:rPr lang="it-IT" dirty="0" err="1" smtClean="0"/>
              <a:t>Observed</a:t>
            </a:r>
            <a:r>
              <a:rPr lang="it-IT" dirty="0" smtClean="0"/>
              <a:t> </a:t>
            </a:r>
            <a:r>
              <a:rPr lang="it-IT" dirty="0" err="1" smtClean="0"/>
              <a:t>Adverse</a:t>
            </a:r>
            <a:r>
              <a:rPr lang="it-IT" dirty="0" smtClean="0"/>
              <a:t> </a:t>
            </a:r>
            <a:r>
              <a:rPr lang="it-IT" dirty="0" err="1" smtClean="0"/>
              <a:t>Effect</a:t>
            </a:r>
            <a:r>
              <a:rPr lang="it-IT" dirty="0" smtClean="0"/>
              <a:t> Level): dose senza effetto avverso osservabile. </a:t>
            </a:r>
          </a:p>
          <a:p>
            <a:pPr marL="0" indent="0">
              <a:buNone/>
            </a:pPr>
            <a:endParaRPr lang="it-IT" dirty="0"/>
          </a:p>
          <a:p>
            <a:pPr marL="0" indent="0">
              <a:buNone/>
            </a:pPr>
            <a:r>
              <a:rPr lang="it-IT" dirty="0" smtClean="0"/>
              <a:t>La dose giornaliera è calcolata dividendo la NOAEL per un fattore di sicurezza, che solitamente è 100. </a:t>
            </a:r>
          </a:p>
          <a:p>
            <a:pPr marL="0" indent="0">
              <a:buNone/>
            </a:pPr>
            <a:endParaRPr lang="it-IT" dirty="0"/>
          </a:p>
          <a:p>
            <a:pPr marL="0" indent="0">
              <a:buNone/>
            </a:pPr>
            <a:r>
              <a:rPr lang="it-IT" dirty="0" smtClean="0"/>
              <a:t>Ad esempio, se per una sostanza ci sono dati che dimostrano effetti negativi con concentrazioni di 100 mg/l/gg, la dose giornaliera, individuata sulla base del  principio di precauzione può essere di 1 mg/l. </a:t>
            </a:r>
          </a:p>
          <a:p>
            <a:pPr>
              <a:buFontTx/>
              <a:buChar char="-"/>
            </a:pPr>
            <a:endParaRPr lang="it-IT" dirty="0"/>
          </a:p>
          <a:p>
            <a:pPr marL="0" indent="0">
              <a:buNone/>
            </a:pPr>
            <a:endParaRPr lang="it-IT" dirty="0"/>
          </a:p>
        </p:txBody>
      </p:sp>
    </p:spTree>
    <p:extLst>
      <p:ext uri="{BB962C8B-B14F-4D97-AF65-F5344CB8AC3E}">
        <p14:creationId xmlns:p14="http://schemas.microsoft.com/office/powerpoint/2010/main" val="2438772987"/>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850106"/>
          </a:xfrm>
        </p:spPr>
        <p:txBody>
          <a:bodyPr>
            <a:noAutofit/>
          </a:bodyPr>
          <a:lstStyle/>
          <a:p>
            <a:r>
              <a:rPr lang="it-IT" sz="4000" dirty="0">
                <a:solidFill>
                  <a:srgbClr val="FF0000"/>
                </a:solidFill>
                <a:effectLst>
                  <a:outerShdw blurRad="38100" dist="38100" dir="2700000" algn="tl">
                    <a:srgbClr val="000000">
                      <a:alpha val="43137"/>
                    </a:srgbClr>
                  </a:outerShdw>
                </a:effectLst>
              </a:rPr>
              <a:t>Come vengono determinati i limiti soglia</a:t>
            </a:r>
            <a:endParaRPr lang="it-IT" sz="4000" dirty="0"/>
          </a:p>
        </p:txBody>
      </p:sp>
      <p:sp>
        <p:nvSpPr>
          <p:cNvPr id="3" name="Segnaposto contenuto 2"/>
          <p:cNvSpPr>
            <a:spLocks noGrp="1"/>
          </p:cNvSpPr>
          <p:nvPr>
            <p:ph idx="1"/>
          </p:nvPr>
        </p:nvSpPr>
        <p:spPr/>
        <p:txBody>
          <a:bodyPr>
            <a:normAutofit fontScale="77500" lnSpcReduction="20000"/>
          </a:bodyPr>
          <a:lstStyle/>
          <a:p>
            <a:pPr marL="0" indent="0" algn="just">
              <a:buNone/>
            </a:pPr>
            <a:r>
              <a:rPr lang="it-IT" sz="3400" i="1" dirty="0"/>
              <a:t>“</a:t>
            </a:r>
            <a:r>
              <a:rPr lang="it-IT" sz="3800" i="1" dirty="0"/>
              <a:t>L’</a:t>
            </a:r>
            <a:r>
              <a:rPr lang="it-IT" sz="3800" i="1" dirty="0" err="1"/>
              <a:t>RfD</a:t>
            </a:r>
            <a:r>
              <a:rPr lang="it-IT" sz="3800" i="1" dirty="0"/>
              <a:t> è una dose di riferimento derivata operativamente dal </a:t>
            </a:r>
            <a:r>
              <a:rPr lang="it-IT" sz="3800" i="1" dirty="0" smtClean="0"/>
              <a:t>NOAEL mediante </a:t>
            </a:r>
            <a:r>
              <a:rPr lang="it-IT" sz="3800" i="1" dirty="0"/>
              <a:t>l'applicazione coerente di fattori di incertezza (</a:t>
            </a:r>
            <a:r>
              <a:rPr lang="it-IT" sz="3800" i="1" dirty="0" err="1"/>
              <a:t>UFs</a:t>
            </a:r>
            <a:r>
              <a:rPr lang="it-IT" sz="3800" i="1" dirty="0"/>
              <a:t>) </a:t>
            </a:r>
            <a:r>
              <a:rPr lang="it-IT" sz="3800" i="1" dirty="0" smtClean="0"/>
              <a:t>che  generalmente </a:t>
            </a:r>
            <a:r>
              <a:rPr lang="it-IT" sz="3800" i="1" dirty="0"/>
              <a:t>sono ordini di grandezza [inferiori, </a:t>
            </a:r>
            <a:r>
              <a:rPr lang="it-IT" sz="3800" i="1" dirty="0" err="1"/>
              <a:t>ndr</a:t>
            </a:r>
            <a:r>
              <a:rPr lang="it-IT" sz="3800" i="1" dirty="0"/>
              <a:t>] e che riflettono </a:t>
            </a:r>
            <a:r>
              <a:rPr lang="it-IT" sz="3800" i="1" dirty="0" smtClean="0"/>
              <a:t>i vari </a:t>
            </a:r>
            <a:r>
              <a:rPr lang="it-IT" sz="3800" i="1" dirty="0"/>
              <a:t>tipi di set di dati utilizzati per stimare gli </a:t>
            </a:r>
            <a:r>
              <a:rPr lang="it-IT" sz="3800" i="1" dirty="0" err="1"/>
              <a:t>RfDs</a:t>
            </a:r>
            <a:r>
              <a:rPr lang="it-IT" sz="3800" i="1" dirty="0"/>
              <a:t>. Ad esempio, </a:t>
            </a:r>
            <a:r>
              <a:rPr lang="it-IT" sz="3800" b="1" i="1" dirty="0" smtClean="0"/>
              <a:t>un valido </a:t>
            </a:r>
            <a:r>
              <a:rPr lang="it-IT" sz="3800" b="1" i="1" dirty="0"/>
              <a:t>NOAEL </a:t>
            </a:r>
            <a:r>
              <a:rPr lang="it-IT" sz="3800" i="1" dirty="0"/>
              <a:t>derivato da studi [di tossicità, </a:t>
            </a:r>
            <a:r>
              <a:rPr lang="it-IT" sz="3800" i="1" dirty="0" err="1"/>
              <a:t>ndr</a:t>
            </a:r>
            <a:r>
              <a:rPr lang="it-IT" sz="3800" i="1" dirty="0"/>
              <a:t>] cronica in animali </a:t>
            </a:r>
            <a:r>
              <a:rPr lang="it-IT" sz="3800" b="1" i="1" dirty="0" smtClean="0"/>
              <a:t>è normalmente </a:t>
            </a:r>
            <a:r>
              <a:rPr lang="it-IT" sz="3800" b="1" i="1" dirty="0"/>
              <a:t>diviso </a:t>
            </a:r>
            <a:r>
              <a:rPr lang="it-IT" sz="3800" i="1" dirty="0"/>
              <a:t>da un UF [fattore di incertezza, </a:t>
            </a:r>
            <a:r>
              <a:rPr lang="it-IT" sz="3800" i="1" dirty="0" err="1"/>
              <a:t>ndr</a:t>
            </a:r>
            <a:r>
              <a:rPr lang="it-IT" sz="3800" i="1" dirty="0"/>
              <a:t>] di </a:t>
            </a:r>
            <a:r>
              <a:rPr lang="it-IT" sz="3800" b="1" i="1" dirty="0"/>
              <a:t>100</a:t>
            </a:r>
            <a:r>
              <a:rPr lang="it-IT" sz="3800" i="1" dirty="0" smtClean="0"/>
              <a:t>. Inoltre</a:t>
            </a:r>
            <a:r>
              <a:rPr lang="it-IT" sz="3800" i="1" dirty="0"/>
              <a:t>, un fattore modificatore (MF) è talvolta utilizzato, sulla base di </a:t>
            </a:r>
            <a:r>
              <a:rPr lang="it-IT" sz="3800" i="1" dirty="0" smtClean="0"/>
              <a:t>un giudizio </a:t>
            </a:r>
            <a:r>
              <a:rPr lang="it-IT" sz="3800" i="1" dirty="0"/>
              <a:t>da parte di esperti di tutte le informazioni disponibili </a:t>
            </a:r>
            <a:r>
              <a:rPr lang="it-IT" sz="3800" i="1" dirty="0" smtClean="0"/>
              <a:t>sulla sostanza </a:t>
            </a:r>
            <a:r>
              <a:rPr lang="it-IT" sz="3800" i="1" dirty="0"/>
              <a:t>chimica</a:t>
            </a:r>
            <a:r>
              <a:rPr lang="it-IT" sz="3800" i="1" dirty="0" smtClean="0"/>
              <a:t>.” (EPA)</a:t>
            </a:r>
            <a:endParaRPr lang="it-IT" sz="3800" dirty="0"/>
          </a:p>
          <a:p>
            <a:pPr marL="0" indent="0">
              <a:buNone/>
            </a:pPr>
            <a:endParaRPr lang="it-IT" dirty="0"/>
          </a:p>
        </p:txBody>
      </p:sp>
    </p:spTree>
    <p:extLst>
      <p:ext uri="{BB962C8B-B14F-4D97-AF65-F5344CB8AC3E}">
        <p14:creationId xmlns:p14="http://schemas.microsoft.com/office/powerpoint/2010/main" val="3079251768"/>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a:solidFill>
                  <a:srgbClr val="FF0000"/>
                </a:solidFill>
                <a:effectLst>
                  <a:outerShdw blurRad="38100" dist="38100" dir="2700000" algn="tl">
                    <a:srgbClr val="000000">
                      <a:alpha val="43137"/>
                    </a:srgbClr>
                  </a:outerShdw>
                </a:effectLst>
              </a:rPr>
              <a:t>Cass</a:t>
            </a:r>
            <a:r>
              <a:rPr lang="it-IT" dirty="0">
                <a:solidFill>
                  <a:srgbClr val="FF0000"/>
                </a:solidFill>
                <a:effectLst>
                  <a:outerShdw blurRad="38100" dist="38100" dir="2700000" algn="tl">
                    <a:srgbClr val="000000">
                      <a:alpha val="43137"/>
                    </a:srgbClr>
                  </a:outerShdw>
                </a:effectLst>
              </a:rPr>
              <a:t>. 13 febbraio 2007, n. 15216</a:t>
            </a:r>
          </a:p>
        </p:txBody>
      </p:sp>
      <p:sp>
        <p:nvSpPr>
          <p:cNvPr id="3" name="Segnaposto contenuto 2"/>
          <p:cNvSpPr>
            <a:spLocks noGrp="1"/>
          </p:cNvSpPr>
          <p:nvPr>
            <p:ph idx="1"/>
          </p:nvPr>
        </p:nvSpPr>
        <p:spPr/>
        <p:txBody>
          <a:bodyPr>
            <a:normAutofit fontScale="77500" lnSpcReduction="20000"/>
          </a:bodyPr>
          <a:lstStyle/>
          <a:p>
            <a:pPr algn="just"/>
            <a:r>
              <a:rPr lang="it-IT" dirty="0" smtClean="0"/>
              <a:t>Presa </a:t>
            </a:r>
            <a:r>
              <a:rPr lang="it-IT" dirty="0"/>
              <a:t>di posizione contro le tendenze ad appiattire il problema del pericolo concreto, caratterizzante i delitti contro l’incolumità pubblica, sul superamento di valori soglia. Di fronte ad una contestazione ex art. 439, “</a:t>
            </a:r>
            <a:r>
              <a:rPr lang="it-IT" i="1" dirty="0"/>
              <a:t>il giudice è tenuto, anzitutto, ad accertare che si sia verificato l’avvelenamento (termine che ha pregnanza semantica tale da renderne deducibile in via normale il pericolo per la salute pubblica, bene giuridico tutelato), che è l’evento del reato</a:t>
            </a:r>
            <a:r>
              <a:rPr lang="it-IT" dirty="0"/>
              <a:t> …. </a:t>
            </a:r>
            <a:r>
              <a:rPr lang="it-IT" b="1" i="1" dirty="0"/>
              <a:t>Non è corretto il riferimento a schemi presuntivi; in particolare, i “limiti soglia”, di cui parla la sentenza impugnata, costituiscono una prudenziale indicazione sulla quantità di sostanza, presente in alimenti, che l’uomo può assumere senza rischio, quotidianamente e sul lungo periodo</a:t>
            </a:r>
            <a:r>
              <a:rPr lang="it-IT" dirty="0"/>
              <a:t>”.</a:t>
            </a:r>
          </a:p>
          <a:p>
            <a:endParaRPr lang="it-IT" dirty="0"/>
          </a:p>
        </p:txBody>
      </p:sp>
    </p:spTree>
    <p:extLst>
      <p:ext uri="{BB962C8B-B14F-4D97-AF65-F5344CB8AC3E}">
        <p14:creationId xmlns:p14="http://schemas.microsoft.com/office/powerpoint/2010/main" val="825056271"/>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67544" y="260648"/>
            <a:ext cx="8229600" cy="1143000"/>
          </a:xfrm>
        </p:spPr>
        <p:txBody>
          <a:bodyPr>
            <a:normAutofit/>
          </a:bodyPr>
          <a:lstStyle/>
          <a:p>
            <a:r>
              <a:rPr lang="it-IT" sz="2800" dirty="0">
                <a:solidFill>
                  <a:srgbClr val="FF0000"/>
                </a:solidFill>
                <a:effectLst>
                  <a:outerShdw blurRad="38100" dist="38100" dir="2700000" algn="tl">
                    <a:srgbClr val="000000">
                      <a:alpha val="43137"/>
                    </a:srgbClr>
                  </a:outerShdw>
                </a:effectLst>
              </a:rPr>
              <a:t>Processo al Petrolchimico di Porto Marghera – Cassazione Sez. IV, 17 maggio 2006, n. 4675</a:t>
            </a:r>
          </a:p>
        </p:txBody>
      </p:sp>
      <p:sp>
        <p:nvSpPr>
          <p:cNvPr id="3" name="Segnaposto contenuto 2"/>
          <p:cNvSpPr>
            <a:spLocks noGrp="1"/>
          </p:cNvSpPr>
          <p:nvPr>
            <p:ph idx="1"/>
          </p:nvPr>
        </p:nvSpPr>
        <p:spPr/>
        <p:txBody>
          <a:bodyPr>
            <a:normAutofit fontScale="92500" lnSpcReduction="20000"/>
          </a:bodyPr>
          <a:lstStyle/>
          <a:p>
            <a:pPr algn="just"/>
            <a:r>
              <a:rPr lang="it-IT" i="1" dirty="0"/>
              <a:t>La Corte non ha condiviso le osservazioni del p.m.. </a:t>
            </a:r>
            <a:r>
              <a:rPr lang="it-IT" b="1" i="1" dirty="0"/>
              <a:t>I parametri normativi sui livelli di concentrazione delle sostanze tossiche costituiscono limiti soglia, misure di tutela "</a:t>
            </a:r>
            <a:r>
              <a:rPr lang="it-IT" b="1" i="1" dirty="0" err="1"/>
              <a:t>ultracautelare</a:t>
            </a:r>
            <a:r>
              <a:rPr lang="it-IT" b="1" i="1" dirty="0"/>
              <a:t>" del bene protetto e quindi il loro superamento non può costituire, di per sé, la prova dell'esistenza del pericolo</a:t>
            </a:r>
            <a:r>
              <a:rPr lang="it-IT" i="1" dirty="0"/>
              <a:t>. </a:t>
            </a:r>
            <a:r>
              <a:rPr lang="it-IT" dirty="0"/>
              <a:t>[…] </a:t>
            </a:r>
            <a:r>
              <a:rPr lang="it-IT" i="1" dirty="0"/>
              <a:t>Il superamento dei valori soglia può quindi costituire un indice del pericolo ma deve essere affiancato da un ulteriore accertamento circa la concreta messa in pericolo del bene protetto</a:t>
            </a:r>
            <a:r>
              <a:rPr lang="it-IT" dirty="0"/>
              <a:t>”.</a:t>
            </a:r>
          </a:p>
          <a:p>
            <a:endParaRPr lang="it-IT" dirty="0"/>
          </a:p>
        </p:txBody>
      </p:sp>
    </p:spTree>
    <p:extLst>
      <p:ext uri="{BB962C8B-B14F-4D97-AF65-F5344CB8AC3E}">
        <p14:creationId xmlns:p14="http://schemas.microsoft.com/office/powerpoint/2010/main" val="14627517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solidFill>
                  <a:srgbClr val="FF0000"/>
                </a:solidFill>
                <a:effectLst>
                  <a:outerShdw blurRad="38100" dist="38100" dir="2700000" algn="tl">
                    <a:srgbClr val="000000">
                      <a:alpha val="43137"/>
                    </a:srgbClr>
                  </a:outerShdw>
                </a:effectLst>
              </a:rPr>
              <a:t>Nozione unitaria di ambiente: Corte </a:t>
            </a:r>
            <a:r>
              <a:rPr lang="it-IT" dirty="0" err="1">
                <a:solidFill>
                  <a:srgbClr val="FF0000"/>
                </a:solidFill>
                <a:effectLst>
                  <a:outerShdw blurRad="38100" dist="38100" dir="2700000" algn="tl">
                    <a:srgbClr val="000000">
                      <a:alpha val="43137"/>
                    </a:srgbClr>
                  </a:outerShdw>
                </a:effectLst>
              </a:rPr>
              <a:t>Cost</a:t>
            </a:r>
            <a:r>
              <a:rPr lang="it-IT" dirty="0">
                <a:solidFill>
                  <a:srgbClr val="FF0000"/>
                </a:solidFill>
                <a:effectLst>
                  <a:outerShdw blurRad="38100" dist="38100" dir="2700000" algn="tl">
                    <a:srgbClr val="000000">
                      <a:alpha val="43137"/>
                    </a:srgbClr>
                  </a:outerShdw>
                </a:effectLst>
              </a:rPr>
              <a:t>. </a:t>
            </a:r>
            <a:r>
              <a:rPr lang="it-IT" dirty="0" err="1">
                <a:solidFill>
                  <a:srgbClr val="FF0000"/>
                </a:solidFill>
                <a:effectLst>
                  <a:outerShdw blurRad="38100" dist="38100" dir="2700000" algn="tl">
                    <a:srgbClr val="000000">
                      <a:alpha val="43137"/>
                    </a:srgbClr>
                  </a:outerShdw>
                </a:effectLst>
              </a:rPr>
              <a:t>sent</a:t>
            </a:r>
            <a:r>
              <a:rPr lang="it-IT" dirty="0">
                <a:solidFill>
                  <a:srgbClr val="FF0000"/>
                </a:solidFill>
                <a:effectLst>
                  <a:outerShdw blurRad="38100" dist="38100" dir="2700000" algn="tl">
                    <a:srgbClr val="000000">
                      <a:alpha val="43137"/>
                    </a:srgbClr>
                  </a:outerShdw>
                </a:effectLst>
              </a:rPr>
              <a:t>. N. </a:t>
            </a:r>
            <a:r>
              <a:rPr lang="it-IT" dirty="0" smtClean="0">
                <a:solidFill>
                  <a:srgbClr val="FF0000"/>
                </a:solidFill>
                <a:effectLst>
                  <a:outerShdw blurRad="38100" dist="38100" dir="2700000" algn="tl">
                    <a:srgbClr val="000000">
                      <a:alpha val="43137"/>
                    </a:srgbClr>
                  </a:outerShdw>
                </a:effectLst>
              </a:rPr>
              <a:t>641/1987</a:t>
            </a:r>
            <a:endParaRPr lang="it-IT" dirty="0"/>
          </a:p>
        </p:txBody>
      </p:sp>
      <p:sp>
        <p:nvSpPr>
          <p:cNvPr id="3" name="Segnaposto contenuto 2"/>
          <p:cNvSpPr>
            <a:spLocks noGrp="1"/>
          </p:cNvSpPr>
          <p:nvPr>
            <p:ph idx="1"/>
          </p:nvPr>
        </p:nvSpPr>
        <p:spPr>
          <a:xfrm>
            <a:off x="457200" y="1600200"/>
            <a:ext cx="8229600" cy="4925144"/>
          </a:xfrm>
        </p:spPr>
        <p:txBody>
          <a:bodyPr>
            <a:normAutofit fontScale="85000" lnSpcReduction="10000"/>
          </a:bodyPr>
          <a:lstStyle/>
          <a:p>
            <a:pPr marL="0" indent="0" algn="just">
              <a:buNone/>
            </a:pPr>
            <a:r>
              <a:rPr lang="it-IT" dirty="0"/>
              <a:t>In questa sentenza la Corte esprimeva la convinzione che:</a:t>
            </a:r>
          </a:p>
          <a:p>
            <a:pPr marL="0" indent="0" algn="just">
              <a:buNone/>
            </a:pPr>
            <a:r>
              <a:rPr lang="it-IT" i="1" dirty="0" smtClean="0"/>
              <a:t>“</a:t>
            </a:r>
            <a:r>
              <a:rPr lang="it-IT" altLang="it-IT" i="1" dirty="0"/>
              <a:t>L’ambiente è stato considerato un bene immateriale unitario sebbene a varie componenti, ciascuna delle quali può anche costituire, isolatamente e separatamente, oggetto di cura e di tutela; </a:t>
            </a:r>
            <a:r>
              <a:rPr lang="it-IT" altLang="it-IT" i="1" dirty="0">
                <a:effectLst>
                  <a:outerShdw blurRad="38100" dist="38100" dir="2700000" algn="tl">
                    <a:srgbClr val="000000">
                      <a:alpha val="43137"/>
                    </a:srgbClr>
                  </a:outerShdw>
                </a:effectLst>
              </a:rPr>
              <a:t>ma tutte, nell’insieme, sono riconducibili a unità</a:t>
            </a:r>
            <a:r>
              <a:rPr lang="it-IT" altLang="it-IT" i="1" dirty="0"/>
              <a:t>. </a:t>
            </a:r>
            <a:r>
              <a:rPr lang="it-IT" i="1" dirty="0" smtClean="0"/>
              <a:t>Il </a:t>
            </a:r>
            <a:r>
              <a:rPr lang="it-IT" i="1" dirty="0"/>
              <a:t>fatto che l’</a:t>
            </a:r>
            <a:r>
              <a:rPr lang="it-IT" b="1" i="1" dirty="0"/>
              <a:t>ambiente </a:t>
            </a:r>
            <a:r>
              <a:rPr lang="it-IT" i="1" dirty="0"/>
              <a:t>possa essere fruibile in varie </a:t>
            </a:r>
            <a:r>
              <a:rPr lang="it-IT" i="1" dirty="0" smtClean="0"/>
              <a:t>forme e </a:t>
            </a:r>
            <a:r>
              <a:rPr lang="it-IT" i="1" dirty="0"/>
              <a:t>differenti ruoli, così come possa essere oggetto di </a:t>
            </a:r>
            <a:r>
              <a:rPr lang="it-IT" i="1" dirty="0" smtClean="0"/>
              <a:t>varie norme </a:t>
            </a:r>
            <a:r>
              <a:rPr lang="it-IT" i="1" dirty="0"/>
              <a:t>che assicurano la tutela dei vari profili in cui </a:t>
            </a:r>
            <a:r>
              <a:rPr lang="it-IT" i="1" dirty="0" smtClean="0"/>
              <a:t>si estrinseca</a:t>
            </a:r>
            <a:r>
              <a:rPr lang="it-IT" i="1" dirty="0"/>
              <a:t>, non fa venir meno e non intacca la sua natura </a:t>
            </a:r>
            <a:r>
              <a:rPr lang="it-IT" i="1" dirty="0" smtClean="0"/>
              <a:t>e la </a:t>
            </a:r>
            <a:r>
              <a:rPr lang="it-IT" i="1" dirty="0"/>
              <a:t>sua sostanza di </a:t>
            </a:r>
            <a:r>
              <a:rPr lang="it-IT" b="1" i="1" dirty="0"/>
              <a:t>bene unitario </a:t>
            </a:r>
            <a:r>
              <a:rPr lang="it-IT" i="1" dirty="0"/>
              <a:t>che l’ordinamento </a:t>
            </a:r>
            <a:r>
              <a:rPr lang="it-IT" i="1" dirty="0" smtClean="0"/>
              <a:t>prende in considerazione.”</a:t>
            </a:r>
            <a:endParaRPr lang="it-IT" dirty="0"/>
          </a:p>
        </p:txBody>
      </p:sp>
    </p:spTree>
    <p:extLst>
      <p:ext uri="{BB962C8B-B14F-4D97-AF65-F5344CB8AC3E}">
        <p14:creationId xmlns:p14="http://schemas.microsoft.com/office/powerpoint/2010/main" val="389002975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3"/>
          <p:cNvSpPr>
            <a:spLocks noGrp="1" noChangeArrowheads="1"/>
          </p:cNvSpPr>
          <p:nvPr>
            <p:ph type="body" idx="1"/>
          </p:nvPr>
        </p:nvSpPr>
        <p:spPr>
          <a:xfrm>
            <a:off x="457200" y="1371600"/>
            <a:ext cx="8229600" cy="5153744"/>
          </a:xfrm>
        </p:spPr>
        <p:txBody>
          <a:bodyPr>
            <a:normAutofit/>
          </a:bodyPr>
          <a:lstStyle/>
          <a:p>
            <a:pPr algn="just" eaLnBrk="1" hangingPunct="1">
              <a:lnSpc>
                <a:spcPct val="80000"/>
              </a:lnSpc>
              <a:buFontTx/>
              <a:buNone/>
            </a:pPr>
            <a:endParaRPr lang="it-IT" altLang="it-IT" sz="2200" i="1" u="sng" dirty="0" smtClean="0"/>
          </a:p>
          <a:p>
            <a:pPr algn="just" eaLnBrk="1" hangingPunct="1">
              <a:lnSpc>
                <a:spcPct val="80000"/>
              </a:lnSpc>
            </a:pPr>
            <a:r>
              <a:rPr lang="it-IT" altLang="it-IT" sz="2800" i="1" dirty="0" smtClean="0"/>
              <a:t>L'ambiente è protetto come elemento determinativo della qualità della vita. La sua protezione non persegue astratte finalità naturalistiche o estetizzanti, </a:t>
            </a:r>
            <a:r>
              <a:rPr lang="it-IT" altLang="it-IT" sz="2800" i="1" dirty="0" smtClean="0">
                <a:effectLst>
                  <a:outerShdw blurRad="38100" dist="38100" dir="2700000" algn="tl">
                    <a:srgbClr val="000000">
                      <a:alpha val="43137"/>
                    </a:srgbClr>
                  </a:outerShdw>
                </a:effectLst>
              </a:rPr>
              <a:t>ma esprime l'esigenza di un habitat naturale nel quale l'uomo vive ed agisce e che è necessario alla collettività e, per essa, ai cittadini, secondo valori largamente sentiti; è imposta anzitutto da precetti costituzionali (artt. 9 e 32 </a:t>
            </a:r>
            <a:r>
              <a:rPr lang="it-IT" altLang="it-IT" sz="2800" i="1" dirty="0" err="1" smtClean="0">
                <a:effectLst>
                  <a:outerShdw blurRad="38100" dist="38100" dir="2700000" algn="tl">
                    <a:srgbClr val="000000">
                      <a:alpha val="43137"/>
                    </a:srgbClr>
                  </a:outerShdw>
                </a:effectLst>
              </a:rPr>
              <a:t>Cost</a:t>
            </a:r>
            <a:r>
              <a:rPr lang="it-IT" altLang="it-IT" sz="2800" i="1" dirty="0" smtClean="0">
                <a:effectLst>
                  <a:outerShdw blurRad="38100" dist="38100" dir="2700000" algn="tl">
                    <a:srgbClr val="000000">
                      <a:alpha val="43137"/>
                    </a:srgbClr>
                  </a:outerShdw>
                </a:effectLst>
              </a:rPr>
              <a:t>.), per cui esso assurge a valore primario ed assoluto.</a:t>
            </a:r>
            <a:r>
              <a:rPr lang="it-IT" altLang="it-IT" sz="2800" dirty="0" smtClean="0">
                <a:effectLst>
                  <a:outerShdw blurRad="38100" dist="38100" dir="2700000" algn="tl">
                    <a:srgbClr val="000000">
                      <a:alpha val="43137"/>
                    </a:srgbClr>
                  </a:outerShdw>
                </a:effectLst>
              </a:rPr>
              <a:t> </a:t>
            </a:r>
          </a:p>
        </p:txBody>
      </p:sp>
      <p:sp>
        <p:nvSpPr>
          <p:cNvPr id="29699" name="Text Box 4"/>
          <p:cNvSpPr txBox="1">
            <a:spLocks noChangeArrowheads="1"/>
          </p:cNvSpPr>
          <p:nvPr/>
        </p:nvSpPr>
        <p:spPr bwMode="auto">
          <a:xfrm>
            <a:off x="609600" y="381000"/>
            <a:ext cx="7924800"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it-IT" sz="2400" dirty="0">
                <a:solidFill>
                  <a:srgbClr val="FF0000"/>
                </a:solidFill>
                <a:effectLst>
                  <a:outerShdw blurRad="38100" dist="38100" dir="2700000" algn="tl">
                    <a:srgbClr val="000000">
                      <a:alpha val="43137"/>
                    </a:srgbClr>
                  </a:outerShdw>
                </a:effectLst>
              </a:rPr>
              <a:t>Nozione unitaria di ambiente: Corte </a:t>
            </a:r>
            <a:r>
              <a:rPr lang="it-IT" sz="2400" dirty="0" err="1">
                <a:solidFill>
                  <a:srgbClr val="FF0000"/>
                </a:solidFill>
                <a:effectLst>
                  <a:outerShdw blurRad="38100" dist="38100" dir="2700000" algn="tl">
                    <a:srgbClr val="000000">
                      <a:alpha val="43137"/>
                    </a:srgbClr>
                  </a:outerShdw>
                </a:effectLst>
              </a:rPr>
              <a:t>Cost</a:t>
            </a:r>
            <a:r>
              <a:rPr lang="it-IT" sz="2400" dirty="0">
                <a:solidFill>
                  <a:srgbClr val="FF0000"/>
                </a:solidFill>
                <a:effectLst>
                  <a:outerShdw blurRad="38100" dist="38100" dir="2700000" algn="tl">
                    <a:srgbClr val="000000">
                      <a:alpha val="43137"/>
                    </a:srgbClr>
                  </a:outerShdw>
                </a:effectLst>
              </a:rPr>
              <a:t>. </a:t>
            </a:r>
            <a:r>
              <a:rPr lang="it-IT" sz="2400" dirty="0" err="1">
                <a:solidFill>
                  <a:srgbClr val="FF0000"/>
                </a:solidFill>
                <a:effectLst>
                  <a:outerShdw blurRad="38100" dist="38100" dir="2700000" algn="tl">
                    <a:srgbClr val="000000">
                      <a:alpha val="43137"/>
                    </a:srgbClr>
                  </a:outerShdw>
                </a:effectLst>
              </a:rPr>
              <a:t>sent</a:t>
            </a:r>
            <a:r>
              <a:rPr lang="it-IT" sz="2400" dirty="0">
                <a:solidFill>
                  <a:srgbClr val="FF0000"/>
                </a:solidFill>
                <a:effectLst>
                  <a:outerShdw blurRad="38100" dist="38100" dir="2700000" algn="tl">
                    <a:srgbClr val="000000">
                      <a:alpha val="43137"/>
                    </a:srgbClr>
                  </a:outerShdw>
                </a:effectLst>
              </a:rPr>
              <a:t>. N. 641/1987</a:t>
            </a:r>
            <a:endParaRPr lang="it-IT" altLang="it-IT" sz="2400" b="1" dirty="0">
              <a:solidFill>
                <a:srgbClr val="FF0000"/>
              </a:solidFill>
            </a:endParaRPr>
          </a:p>
        </p:txBody>
      </p:sp>
    </p:spTree>
    <p:extLst>
      <p:ext uri="{BB962C8B-B14F-4D97-AF65-F5344CB8AC3E}">
        <p14:creationId xmlns:p14="http://schemas.microsoft.com/office/powerpoint/2010/main" val="342943885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solidFill>
                  <a:srgbClr val="FF0000"/>
                </a:solidFill>
                <a:effectLst>
                  <a:outerShdw blurRad="38100" dist="38100" dir="2700000" algn="tl">
                    <a:srgbClr val="000000">
                      <a:alpha val="43137"/>
                    </a:srgbClr>
                  </a:outerShdw>
                </a:effectLst>
              </a:rPr>
              <a:t>Nozione unitaria di ambiente: Corte </a:t>
            </a:r>
            <a:r>
              <a:rPr lang="it-IT" dirty="0" err="1">
                <a:solidFill>
                  <a:srgbClr val="FF0000"/>
                </a:solidFill>
                <a:effectLst>
                  <a:outerShdw blurRad="38100" dist="38100" dir="2700000" algn="tl">
                    <a:srgbClr val="000000">
                      <a:alpha val="43137"/>
                    </a:srgbClr>
                  </a:outerShdw>
                </a:effectLst>
              </a:rPr>
              <a:t>Cost</a:t>
            </a:r>
            <a:r>
              <a:rPr lang="it-IT" dirty="0">
                <a:solidFill>
                  <a:srgbClr val="FF0000"/>
                </a:solidFill>
                <a:effectLst>
                  <a:outerShdw blurRad="38100" dist="38100" dir="2700000" algn="tl">
                    <a:srgbClr val="000000">
                      <a:alpha val="43137"/>
                    </a:srgbClr>
                  </a:outerShdw>
                </a:effectLst>
              </a:rPr>
              <a:t>. </a:t>
            </a:r>
            <a:r>
              <a:rPr lang="it-IT" dirty="0" err="1">
                <a:solidFill>
                  <a:srgbClr val="FF0000"/>
                </a:solidFill>
                <a:effectLst>
                  <a:outerShdw blurRad="38100" dist="38100" dir="2700000" algn="tl">
                    <a:srgbClr val="000000">
                      <a:alpha val="43137"/>
                    </a:srgbClr>
                  </a:outerShdw>
                </a:effectLst>
              </a:rPr>
              <a:t>sent</a:t>
            </a:r>
            <a:r>
              <a:rPr lang="it-IT" dirty="0">
                <a:solidFill>
                  <a:srgbClr val="FF0000"/>
                </a:solidFill>
                <a:effectLst>
                  <a:outerShdw blurRad="38100" dist="38100" dir="2700000" algn="tl">
                    <a:srgbClr val="000000">
                      <a:alpha val="43137"/>
                    </a:srgbClr>
                  </a:outerShdw>
                </a:effectLst>
              </a:rPr>
              <a:t>. N</a:t>
            </a:r>
            <a:r>
              <a:rPr lang="it-IT" dirty="0" smtClean="0">
                <a:solidFill>
                  <a:srgbClr val="FF0000"/>
                </a:solidFill>
                <a:effectLst>
                  <a:outerShdw blurRad="38100" dist="38100" dir="2700000" algn="tl">
                    <a:srgbClr val="000000">
                      <a:alpha val="43137"/>
                    </a:srgbClr>
                  </a:outerShdw>
                </a:effectLst>
              </a:rPr>
              <a:t>. 378/2007</a:t>
            </a:r>
            <a:endParaRPr lang="it-IT" dirty="0"/>
          </a:p>
        </p:txBody>
      </p:sp>
      <p:sp>
        <p:nvSpPr>
          <p:cNvPr id="3" name="Segnaposto contenuto 2"/>
          <p:cNvSpPr>
            <a:spLocks noGrp="1"/>
          </p:cNvSpPr>
          <p:nvPr>
            <p:ph idx="1"/>
          </p:nvPr>
        </p:nvSpPr>
        <p:spPr>
          <a:xfrm>
            <a:off x="457200" y="1600200"/>
            <a:ext cx="8229600" cy="4925144"/>
          </a:xfrm>
        </p:spPr>
        <p:txBody>
          <a:bodyPr>
            <a:normAutofit fontScale="85000" lnSpcReduction="10000"/>
          </a:bodyPr>
          <a:lstStyle/>
          <a:p>
            <a:pPr marL="0" indent="0" algn="just">
              <a:buNone/>
            </a:pPr>
            <a:r>
              <a:rPr lang="it-IT" dirty="0"/>
              <a:t>Da ultimo la Corte ha affermato che l’ambiente è </a:t>
            </a:r>
            <a:r>
              <a:rPr lang="it-IT" i="1" dirty="0"/>
              <a:t>“</a:t>
            </a:r>
            <a:r>
              <a:rPr lang="it-IT" b="1" i="1" dirty="0"/>
              <a:t>un </a:t>
            </a:r>
            <a:r>
              <a:rPr lang="it-IT" b="1" i="1" dirty="0" smtClean="0"/>
              <a:t>bene della </a:t>
            </a:r>
            <a:r>
              <a:rPr lang="it-IT" b="1" i="1" dirty="0"/>
              <a:t>vita, materiale e complesso, </a:t>
            </a:r>
            <a:r>
              <a:rPr lang="it-IT" i="1" dirty="0"/>
              <a:t>la cui </a:t>
            </a:r>
            <a:r>
              <a:rPr lang="it-IT" i="1" dirty="0" smtClean="0"/>
              <a:t>disciplina comprende </a:t>
            </a:r>
            <a:r>
              <a:rPr lang="it-IT" i="1" dirty="0"/>
              <a:t>anche la tutela e la salvaguardia delle qualità </a:t>
            </a:r>
            <a:r>
              <a:rPr lang="it-IT" i="1" dirty="0" smtClean="0"/>
              <a:t>e degli </a:t>
            </a:r>
            <a:r>
              <a:rPr lang="it-IT" i="1" dirty="0"/>
              <a:t>equilibri delle sua singole componenti” </a:t>
            </a:r>
            <a:r>
              <a:rPr lang="it-IT" dirty="0"/>
              <a:t>e che </a:t>
            </a:r>
            <a:r>
              <a:rPr lang="it-IT" dirty="0" smtClean="0"/>
              <a:t>oggetto della </a:t>
            </a:r>
            <a:r>
              <a:rPr lang="it-IT" dirty="0"/>
              <a:t>tutela è la </a:t>
            </a:r>
            <a:r>
              <a:rPr lang="it-IT" i="1" dirty="0"/>
              <a:t>“biosfera, che viene presa </a:t>
            </a:r>
            <a:r>
              <a:rPr lang="it-IT" i="1" dirty="0" smtClean="0"/>
              <a:t>in considerazione</a:t>
            </a:r>
            <a:r>
              <a:rPr lang="it-IT" i="1" dirty="0"/>
              <a:t>, non solo per le sue varie componenti, ma</a:t>
            </a:r>
          </a:p>
          <a:p>
            <a:pPr marL="0" indent="0" algn="just">
              <a:buNone/>
            </a:pPr>
            <a:r>
              <a:rPr lang="it-IT" i="1" dirty="0"/>
              <a:t>altresì per le interazioni fra queste ultime, i loro equilibri, </a:t>
            </a:r>
            <a:r>
              <a:rPr lang="it-IT" i="1" dirty="0" smtClean="0"/>
              <a:t>la loro </a:t>
            </a:r>
            <a:r>
              <a:rPr lang="it-IT" i="1" dirty="0"/>
              <a:t>qualità, la circolazione dei loro elementi, e così via.”</a:t>
            </a:r>
          </a:p>
          <a:p>
            <a:pPr marL="0" indent="0" algn="just">
              <a:buNone/>
            </a:pPr>
            <a:r>
              <a:rPr lang="it-IT" dirty="0"/>
              <a:t>Secondo la Corte occorre quindi guardare </a:t>
            </a:r>
            <a:r>
              <a:rPr lang="it-IT" dirty="0" smtClean="0"/>
              <a:t>all’</a:t>
            </a:r>
            <a:r>
              <a:rPr lang="it-IT" b="1" dirty="0" smtClean="0"/>
              <a:t>ambiente </a:t>
            </a:r>
            <a:r>
              <a:rPr lang="it-IT" dirty="0" smtClean="0"/>
              <a:t>come </a:t>
            </a:r>
            <a:r>
              <a:rPr lang="it-IT" dirty="0"/>
              <a:t>“</a:t>
            </a:r>
            <a:r>
              <a:rPr lang="it-IT" i="1" dirty="0"/>
              <a:t>sistema</a:t>
            </a:r>
            <a:r>
              <a:rPr lang="it-IT" dirty="0"/>
              <a:t>” considerato </a:t>
            </a:r>
            <a:r>
              <a:rPr lang="it-IT" i="1" dirty="0"/>
              <a:t>“nel suo aspetto dinamico”</a:t>
            </a:r>
            <a:r>
              <a:rPr lang="it-IT" dirty="0"/>
              <a:t>.</a:t>
            </a:r>
          </a:p>
        </p:txBody>
      </p:sp>
    </p:spTree>
    <p:extLst>
      <p:ext uri="{BB962C8B-B14F-4D97-AF65-F5344CB8AC3E}">
        <p14:creationId xmlns:p14="http://schemas.microsoft.com/office/powerpoint/2010/main" val="1261244732"/>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145</TotalTime>
  <Words>5082</Words>
  <Application>Microsoft Office PowerPoint</Application>
  <PresentationFormat>Presentazione su schermo (4:3)</PresentationFormat>
  <Paragraphs>329</Paragraphs>
  <Slides>64</Slides>
  <Notes>0</Notes>
  <HiddenSlides>0</HiddenSlides>
  <MMClips>0</MMClips>
  <ScaleCrop>false</ScaleCrop>
  <HeadingPairs>
    <vt:vector size="4" baseType="variant">
      <vt:variant>
        <vt:lpstr>Tema</vt:lpstr>
      </vt:variant>
      <vt:variant>
        <vt:i4>1</vt:i4>
      </vt:variant>
      <vt:variant>
        <vt:lpstr>Titoli diapositive</vt:lpstr>
      </vt:variant>
      <vt:variant>
        <vt:i4>64</vt:i4>
      </vt:variant>
    </vt:vector>
  </HeadingPairs>
  <TitlesOfParts>
    <vt:vector size="65" baseType="lpstr">
      <vt:lpstr>Tema di Office</vt:lpstr>
      <vt:lpstr>Diritto dell’Ambiente:</vt:lpstr>
      <vt:lpstr>Nozione polivalente di Ambiente:</vt:lpstr>
      <vt:lpstr>Nozione polivalente di Ambiente:</vt:lpstr>
      <vt:lpstr>Nozione unitaria di Ambiente</vt:lpstr>
      <vt:lpstr>Nozione unitaria di Ambiente:</vt:lpstr>
      <vt:lpstr>Nozione unitaria di ambiente: Corte Cost. sent. N. 210/1987</vt:lpstr>
      <vt:lpstr>Nozione unitaria di ambiente: Corte Cost. sent. N. 641/1987</vt:lpstr>
      <vt:lpstr>Presentazione standard di PowerPoint</vt:lpstr>
      <vt:lpstr>Nozione unitaria di ambiente: Corte Cost. sent. N. 378/2007</vt:lpstr>
      <vt:lpstr>L’Ambiente: un valore costituzionalmente protetto</vt:lpstr>
      <vt:lpstr>L’Ambiente: un valore costituzionalmente protetto</vt:lpstr>
      <vt:lpstr>L’Ambiente: un valore costituzionalmente protetto</vt:lpstr>
      <vt:lpstr>L’Ambiente: un valore costituzionalmente protetto</vt:lpstr>
      <vt:lpstr>L’Ambiente: un valore costituzionalmente protetto</vt:lpstr>
      <vt:lpstr>L’Ambiente: un valore costituzionalmente protetto</vt:lpstr>
      <vt:lpstr>Diritto dell’Ambiente:</vt:lpstr>
      <vt:lpstr>I principi del diritto dell’Ambiente: lo sviluppo sostenibile</vt:lpstr>
      <vt:lpstr>Risoluzione 38/161dell’Assemblea Generale delle Nazioni Unite</vt:lpstr>
      <vt:lpstr>Risoluzione 38/161dell’Assemblea Generale delle Nazioni Unite</vt:lpstr>
      <vt:lpstr>Commissione Brundtland</vt:lpstr>
      <vt:lpstr>Commissione Brundtland</vt:lpstr>
      <vt:lpstr>Commissione Brundtland</vt:lpstr>
      <vt:lpstr>Commissione Brundtland</vt:lpstr>
      <vt:lpstr>Commissione Brundtland</vt:lpstr>
      <vt:lpstr>Commissione Brundtland</vt:lpstr>
      <vt:lpstr>Commissione Brundtland</vt:lpstr>
      <vt:lpstr>World Conservation Union</vt:lpstr>
      <vt:lpstr>Conferenza su Ambiente e Sviluppo (UNCED)</vt:lpstr>
      <vt:lpstr>Conferenza su Ambiente e Sviluppo (UNCED)</vt:lpstr>
      <vt:lpstr>International Council for Local Environmental Initiatives</vt:lpstr>
      <vt:lpstr>Sviluppo Sostenibile e  Protocollo di Kyoto</vt:lpstr>
      <vt:lpstr>Dichiarazione Universale sulla Diversità Culturale</vt:lpstr>
      <vt:lpstr>Summit della Terra di Johannesburg</vt:lpstr>
      <vt:lpstr>D.Lgs. n. 152 del 3 aprile 2006 art. 304-quater: Principio dello sviluppo sostenibile</vt:lpstr>
      <vt:lpstr>D.Lgs. n. 152 del 3 aprile 2006 art. 304-quater: Principio dello sviluppo sostenibile</vt:lpstr>
      <vt:lpstr>Diritto dell’Ambiente </vt:lpstr>
      <vt:lpstr>Nozione di Pericolo</vt:lpstr>
      <vt:lpstr>Approccio scientifico - razionale di valutazione del rischio</vt:lpstr>
      <vt:lpstr>Presentazione standard di PowerPoint</vt:lpstr>
      <vt:lpstr>Esempio matrice del rischio </vt:lpstr>
      <vt:lpstr>Classificazione dei rischi</vt:lpstr>
      <vt:lpstr>Principio di Prevenzione</vt:lpstr>
      <vt:lpstr>Principio di Precauzione</vt:lpstr>
      <vt:lpstr>I Fondamenti giuridici del principio di precauzione</vt:lpstr>
      <vt:lpstr>I Fondamenti giuridici del principio di precauzione</vt:lpstr>
      <vt:lpstr>Trattato CE  Art. 174, paragrafo 2</vt:lpstr>
      <vt:lpstr>Comunicazione della Commissione  delle Comunità Europee del 2 febbraio 2000 sul Principio di Precauzione</vt:lpstr>
      <vt:lpstr>D.Lgs. N. 152/2006 Art. 301- Attuazione del principio di precauzione</vt:lpstr>
      <vt:lpstr>D.Lgs. N. 152/2006 Art. 301- Attuazione del principio di precauzione</vt:lpstr>
      <vt:lpstr>D.Lgs. N. 152/2006 Art. 301- Attuazione del principio di precauzione</vt:lpstr>
      <vt:lpstr>D.Lgs. N. 152/2006 Art. 301- Attuazione del principio di precauzione</vt:lpstr>
      <vt:lpstr>Ricorso al principio di precauzione</vt:lpstr>
      <vt:lpstr>Principi generali di gestione dei rischi</vt:lpstr>
      <vt:lpstr>Principi generali di gestione dei rischi</vt:lpstr>
      <vt:lpstr>Principi generali di gestione dei rischi</vt:lpstr>
      <vt:lpstr>Principio di prevenzione e di precauzione a confronto</vt:lpstr>
      <vt:lpstr>Applicazione del Principio di Precauzione</vt:lpstr>
      <vt:lpstr>Applicazione del Principio di Precauzione</vt:lpstr>
      <vt:lpstr>Impatto del principio di precauzione sui limiti soglia</vt:lpstr>
      <vt:lpstr>Come vengono determinati i limiti soglia</vt:lpstr>
      <vt:lpstr>Come vengono determinati i limiti soglia</vt:lpstr>
      <vt:lpstr>Come vengono determinati i limiti soglia</vt:lpstr>
      <vt:lpstr>Cass. 13 febbraio 2007, n. 15216</vt:lpstr>
      <vt:lpstr>Processo al Petrolchimico di Porto Marghera – Cassazione Sez. IV, 17 maggio 2006, n. 4675</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Diritto dell’Ambiente:</dc:title>
  <dc:creator>Chiara</dc:creator>
  <cp:lastModifiedBy>principale</cp:lastModifiedBy>
  <cp:revision>31</cp:revision>
  <dcterms:created xsi:type="dcterms:W3CDTF">2014-02-16T10:25:12Z</dcterms:created>
  <dcterms:modified xsi:type="dcterms:W3CDTF">2014-02-26T22:24:15Z</dcterms:modified>
</cp:coreProperties>
</file>