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18" r:id="rId3"/>
    <p:sldId id="319" r:id="rId4"/>
    <p:sldId id="320" r:id="rId5"/>
    <p:sldId id="321" r:id="rId6"/>
    <p:sldId id="322" r:id="rId7"/>
    <p:sldId id="324" r:id="rId8"/>
    <p:sldId id="325" r:id="rId9"/>
    <p:sldId id="326" r:id="rId10"/>
    <p:sldId id="327" r:id="rId11"/>
    <p:sldId id="282" r:id="rId12"/>
    <p:sldId id="328" r:id="rId13"/>
    <p:sldId id="329" r:id="rId14"/>
    <p:sldId id="287" r:id="rId15"/>
    <p:sldId id="288" r:id="rId16"/>
    <p:sldId id="289" r:id="rId17"/>
    <p:sldId id="385" r:id="rId18"/>
    <p:sldId id="290" r:id="rId19"/>
    <p:sldId id="386" r:id="rId20"/>
    <p:sldId id="291" r:id="rId21"/>
    <p:sldId id="387" r:id="rId22"/>
    <p:sldId id="292" r:id="rId23"/>
    <p:sldId id="388" r:id="rId24"/>
    <p:sldId id="309" r:id="rId25"/>
    <p:sldId id="294" r:id="rId26"/>
    <p:sldId id="331" r:id="rId27"/>
    <p:sldId id="332" r:id="rId28"/>
    <p:sldId id="330" r:id="rId29"/>
    <p:sldId id="295" r:id="rId30"/>
    <p:sldId id="333" r:id="rId31"/>
    <p:sldId id="334" r:id="rId32"/>
    <p:sldId id="297" r:id="rId33"/>
    <p:sldId id="335" r:id="rId34"/>
    <p:sldId id="341" r:id="rId35"/>
    <p:sldId id="342" r:id="rId36"/>
    <p:sldId id="343" r:id="rId37"/>
    <p:sldId id="336" r:id="rId38"/>
    <p:sldId id="344" r:id="rId39"/>
    <p:sldId id="345" r:id="rId40"/>
    <p:sldId id="346" r:id="rId41"/>
    <p:sldId id="347" r:id="rId42"/>
    <p:sldId id="348" r:id="rId43"/>
    <p:sldId id="349" r:id="rId44"/>
    <p:sldId id="350" r:id="rId45"/>
    <p:sldId id="351" r:id="rId46"/>
    <p:sldId id="310" r:id="rId47"/>
    <p:sldId id="311" r:id="rId48"/>
    <p:sldId id="359" r:id="rId49"/>
    <p:sldId id="312" r:id="rId50"/>
    <p:sldId id="360" r:id="rId51"/>
    <p:sldId id="361" r:id="rId52"/>
    <p:sldId id="365" r:id="rId53"/>
    <p:sldId id="366" r:id="rId54"/>
    <p:sldId id="313" r:id="rId55"/>
    <p:sldId id="357" r:id="rId56"/>
    <p:sldId id="358" r:id="rId57"/>
    <p:sldId id="371" r:id="rId58"/>
    <p:sldId id="373" r:id="rId59"/>
    <p:sldId id="377" r:id="rId60"/>
    <p:sldId id="382" r:id="rId61"/>
    <p:sldId id="381" r:id="rId62"/>
    <p:sldId id="383" r:id="rId63"/>
    <p:sldId id="384" r:id="rId64"/>
    <p:sldId id="375" r:id="rId65"/>
    <p:sldId id="374" r:id="rId66"/>
    <p:sldId id="376" r:id="rId67"/>
    <p:sldId id="378" r:id="rId68"/>
    <p:sldId id="379" r:id="rId6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1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09/04/2014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948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09/04/2014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32222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09/04/2014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40814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09/04/2014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52174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446775-2C8E-40B9-8599-4644E352C8CC}" type="datetimeFigureOut">
              <a:rPr lang="it-IT" smtClean="0"/>
              <a:t>09/04/2014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3338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446775-2C8E-40B9-8599-4644E352C8CC}" type="datetimeFigureOut">
              <a:rPr lang="it-IT" smtClean="0"/>
              <a:t>09/04/2014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78155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446775-2C8E-40B9-8599-4644E352C8CC}" type="datetimeFigureOut">
              <a:rPr lang="it-IT" smtClean="0"/>
              <a:t>09/04/2014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0964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446775-2C8E-40B9-8599-4644E352C8CC}" type="datetimeFigureOut">
              <a:rPr lang="it-IT" smtClean="0"/>
              <a:t>09/04/2014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71644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446775-2C8E-40B9-8599-4644E352C8CC}" type="datetimeFigureOut">
              <a:rPr lang="it-IT" smtClean="0"/>
              <a:t>09/04/2014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0026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09/04/2014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6455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09/04/2014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298561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46775-2C8E-40B9-8599-4644E352C8CC}" type="datetimeFigureOut">
              <a:rPr lang="it-IT" smtClean="0"/>
              <a:t>09/04/2014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4E24E-8EB4-4AA1-A935-13662449C9D5}" type="slidenum">
              <a:rPr lang="it-IT" smtClean="0"/>
              <a:t>‹N›</a:t>
            </a:fld>
            <a:endParaRPr lang="it-IT"/>
          </a:p>
        </p:txBody>
      </p:sp>
    </p:spTree>
    <p:extLst>
      <p:ext uri="{BB962C8B-B14F-4D97-AF65-F5344CB8AC3E}">
        <p14:creationId xmlns:p14="http://schemas.microsoft.com/office/powerpoint/2010/main" val="386888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europa.eu/legislation_summaries/transport/waterborne_transport/l24230_it.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810546"/>
          </a:xfrm>
        </p:spPr>
        <p:txBody>
          <a:bodyPr>
            <a:normAutofit fontScale="90000"/>
          </a:bodyPr>
          <a:lstStyle/>
          <a:p>
            <a:r>
              <a:rPr lang="it-IT" sz="8000" b="1" dirty="0" smtClean="0">
                <a:solidFill>
                  <a:schemeClr val="tx2"/>
                </a:solidFill>
                <a:effectLst>
                  <a:outerShdw blurRad="38100" dist="38100" dir="2700000" algn="tl">
                    <a:srgbClr val="000000">
                      <a:alpha val="43137"/>
                    </a:srgbClr>
                  </a:outerShdw>
                </a:effectLst>
              </a:rPr>
              <a:t/>
            </a:r>
            <a:br>
              <a:rPr lang="it-IT" sz="8000" b="1" dirty="0" smtClean="0">
                <a:solidFill>
                  <a:schemeClr val="tx2"/>
                </a:solidFill>
                <a:effectLst>
                  <a:outerShdw blurRad="38100" dist="38100" dir="2700000" algn="tl">
                    <a:srgbClr val="000000">
                      <a:alpha val="43137"/>
                    </a:srgbClr>
                  </a:outerShdw>
                </a:effectLst>
              </a:rPr>
            </a:br>
            <a:r>
              <a:rPr lang="it-IT" sz="8000" b="1" dirty="0" smtClean="0">
                <a:solidFill>
                  <a:schemeClr val="tx2"/>
                </a:solidFill>
                <a:effectLst>
                  <a:outerShdw blurRad="38100" dist="38100" dir="2700000" algn="tl">
                    <a:srgbClr val="000000">
                      <a:alpha val="43137"/>
                    </a:srgbClr>
                  </a:outerShdw>
                </a:effectLst>
              </a:rPr>
              <a:t>L’oro blu</a:t>
            </a:r>
            <a:r>
              <a:rPr lang="it-IT" sz="8000" b="1" dirty="0">
                <a:solidFill>
                  <a:schemeClr val="tx2"/>
                </a:solidFill>
                <a:effectLst>
                  <a:outerShdw blurRad="38100" dist="38100" dir="2700000" algn="tl">
                    <a:srgbClr val="000000">
                      <a:alpha val="43137"/>
                    </a:srgbClr>
                  </a:outerShdw>
                </a:effectLst>
              </a:rPr>
              <a:t/>
            </a:r>
            <a:br>
              <a:rPr lang="it-IT" sz="8000" b="1" dirty="0">
                <a:solidFill>
                  <a:schemeClr val="tx2"/>
                </a:solidFill>
                <a:effectLst>
                  <a:outerShdw blurRad="38100" dist="38100" dir="2700000" algn="tl">
                    <a:srgbClr val="000000">
                      <a:alpha val="43137"/>
                    </a:srgbClr>
                  </a:outerShdw>
                </a:effectLst>
              </a:rPr>
            </a:br>
            <a:r>
              <a:rPr lang="it-IT" dirty="0" smtClean="0">
                <a:solidFill>
                  <a:srgbClr val="FF0000"/>
                </a:solidFill>
                <a:effectLst>
                  <a:outerShdw blurRad="38100" dist="38100" dir="2700000" algn="tl">
                    <a:srgbClr val="000000">
                      <a:alpha val="43137"/>
                    </a:srgbClr>
                  </a:outerShdw>
                </a:effectLst>
              </a:rPr>
              <a:t/>
            </a:r>
            <a:br>
              <a:rPr lang="it-IT" dirty="0" smtClean="0">
                <a:solidFill>
                  <a:srgbClr val="FF0000"/>
                </a:solidFill>
                <a:effectLst>
                  <a:outerShdw blurRad="38100" dist="38100" dir="2700000" algn="tl">
                    <a:srgbClr val="000000">
                      <a:alpha val="43137"/>
                    </a:srgbClr>
                  </a:outerShdw>
                </a:effectLst>
              </a:rPr>
            </a:br>
            <a:r>
              <a:rPr lang="it-IT" dirty="0" smtClean="0">
                <a:solidFill>
                  <a:srgbClr val="FF0000"/>
                </a:solidFill>
                <a:effectLst>
                  <a:outerShdw blurRad="38100" dist="38100" dir="2700000" algn="tl">
                    <a:srgbClr val="000000">
                      <a:alpha val="43137"/>
                    </a:srgbClr>
                  </a:outerShdw>
                </a:effectLst>
              </a:rPr>
              <a:t>La tutela dall’inquinamento delle acque</a:t>
            </a:r>
            <a:br>
              <a:rPr lang="it-IT" dirty="0" smtClean="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endParaRPr lang="it-IT" b="1" dirty="0"/>
          </a:p>
        </p:txBody>
      </p:sp>
    </p:spTree>
    <p:extLst>
      <p:ext uri="{BB962C8B-B14F-4D97-AF65-F5344CB8AC3E}">
        <p14:creationId xmlns:p14="http://schemas.microsoft.com/office/powerpoint/2010/main" val="3731832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Un tempo l’ordinamento tutelava le acque solo in modo indiretto (ad esempio la normativa sulla pesca dei primi del ‘900, tutelava direttamente la fauna ittica e indirettamente la qualità/salubrità dell’acqua). </a:t>
            </a:r>
          </a:p>
          <a:p>
            <a:r>
              <a:rPr lang="it-IT" dirty="0" smtClean="0"/>
              <a:t>Non esisteva il concetto di bene-acqua, oggetto di tutela del bene ambiente. </a:t>
            </a:r>
            <a:endParaRPr lang="it-IT" dirty="0"/>
          </a:p>
        </p:txBody>
      </p:sp>
    </p:spTree>
    <p:extLst>
      <p:ext uri="{BB962C8B-B14F-4D97-AF65-F5344CB8AC3E}">
        <p14:creationId xmlns:p14="http://schemas.microsoft.com/office/powerpoint/2010/main" val="3602682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“Legge Merli”</a:t>
            </a:r>
          </a:p>
        </p:txBody>
      </p:sp>
      <p:sp>
        <p:nvSpPr>
          <p:cNvPr id="133123" name="Rectangle 3"/>
          <p:cNvSpPr>
            <a:spLocks noGrp="1" noChangeArrowheads="1"/>
          </p:cNvSpPr>
          <p:nvPr>
            <p:ph type="body" idx="1"/>
          </p:nvPr>
        </p:nvSpPr>
        <p:spPr>
          <a:xfrm>
            <a:off x="457200" y="1600200"/>
            <a:ext cx="8229600" cy="4709120"/>
          </a:xfrm>
        </p:spPr>
        <p:txBody>
          <a:bodyPr>
            <a:normAutofit lnSpcReduction="10000"/>
          </a:bodyPr>
          <a:lstStyle/>
          <a:p>
            <a:pPr marL="0" indent="0" algn="just">
              <a:buFontTx/>
              <a:buNone/>
            </a:pPr>
            <a:r>
              <a:rPr lang="it-IT" sz="2400" dirty="0"/>
              <a:t>La prima normativa in materia di inquinamento idrico è la legge n. 319 del 1976 </a:t>
            </a:r>
            <a:r>
              <a:rPr lang="it-IT" sz="2400" i="1" dirty="0"/>
              <a:t>“Norme per la tutela delle acque dall'inquinamento”</a:t>
            </a:r>
            <a:r>
              <a:rPr lang="it-IT" sz="2400" dirty="0"/>
              <a:t> nota come “Legge Merli”, relativa alla tutela del patrimonio idrico attraverso la disciplina degli scarichi idrici, è stata fino alla sua abrogazione da parte del </a:t>
            </a:r>
            <a:r>
              <a:rPr lang="it-IT" sz="2400" dirty="0" err="1"/>
              <a:t>D.Lgs.</a:t>
            </a:r>
            <a:r>
              <a:rPr lang="it-IT" sz="2400" dirty="0"/>
              <a:t> n. 152/1999 il principale riferimento legislativo in materia</a:t>
            </a:r>
            <a:r>
              <a:rPr lang="it-IT" sz="2400" dirty="0" smtClean="0"/>
              <a:t>.</a:t>
            </a:r>
          </a:p>
          <a:p>
            <a:pPr marL="0" indent="0" algn="just">
              <a:buFontTx/>
              <a:buNone/>
            </a:pPr>
            <a:endParaRPr lang="it-IT" sz="2400" dirty="0"/>
          </a:p>
          <a:p>
            <a:pPr marL="0" indent="0" algn="just">
              <a:buNone/>
            </a:pPr>
            <a:r>
              <a:rPr lang="it-IT" sz="2400" dirty="0" smtClean="0"/>
              <a:t>		Regole per un razionale prelievo e utilizzo 			dell’acqua e per gli scarichi di acque reflue. </a:t>
            </a:r>
            <a:endParaRPr lang="it-IT" sz="2400" dirty="0"/>
          </a:p>
          <a:p>
            <a:pPr marL="0" indent="0" algn="just">
              <a:buFontTx/>
              <a:buNone/>
            </a:pPr>
            <a:r>
              <a:rPr lang="it-IT" sz="2400" dirty="0" smtClean="0"/>
              <a:t>		Autorizzazione per ogni scarico.</a:t>
            </a:r>
            <a:endParaRPr lang="it-IT" sz="2400" dirty="0"/>
          </a:p>
          <a:p>
            <a:pPr marL="0" indent="0" algn="just">
              <a:buFontTx/>
              <a:buNone/>
            </a:pPr>
            <a:r>
              <a:rPr lang="it-IT" dirty="0"/>
              <a:t> </a:t>
            </a:r>
            <a:r>
              <a:rPr lang="it-IT" dirty="0" smtClean="0"/>
              <a:t>		</a:t>
            </a:r>
            <a:r>
              <a:rPr lang="it-IT" sz="2400" dirty="0" smtClean="0"/>
              <a:t>Limiti di accettabilità delle sostanze presenti 		nelle acque reflue. </a:t>
            </a:r>
            <a:r>
              <a:rPr lang="it-IT" dirty="0" smtClean="0"/>
              <a:t> </a:t>
            </a:r>
            <a:endParaRPr lang="it-IT" dirty="0"/>
          </a:p>
        </p:txBody>
      </p:sp>
      <p:sp>
        <p:nvSpPr>
          <p:cNvPr id="2" name="Freccia a destra 1"/>
          <p:cNvSpPr/>
          <p:nvPr/>
        </p:nvSpPr>
        <p:spPr>
          <a:xfrm>
            <a:off x="755576" y="4365104"/>
            <a:ext cx="122413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03331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“Legge Merli”</a:t>
            </a:r>
            <a:endParaRPr lang="it-IT" dirty="0"/>
          </a:p>
        </p:txBody>
      </p:sp>
      <p:sp>
        <p:nvSpPr>
          <p:cNvPr id="3" name="Segnaposto contenuto 2"/>
          <p:cNvSpPr>
            <a:spLocks noGrp="1"/>
          </p:cNvSpPr>
          <p:nvPr>
            <p:ph idx="1"/>
          </p:nvPr>
        </p:nvSpPr>
        <p:spPr/>
        <p:txBody>
          <a:bodyPr>
            <a:normAutofit/>
          </a:bodyPr>
          <a:lstStyle/>
          <a:p>
            <a:r>
              <a:rPr lang="it-IT" dirty="0" smtClean="0"/>
              <a:t>Dopo la Legge Merli, in recepimento di alcune direttive comunitarie sono stati emanati altri provvedimenti sullo scarico di sostanze pericolose che impongono divieti specifici:</a:t>
            </a:r>
          </a:p>
          <a:p>
            <a:pPr lvl="1"/>
            <a:r>
              <a:rPr lang="it-IT" dirty="0" err="1" smtClean="0"/>
              <a:t>D.lgs</a:t>
            </a:r>
            <a:r>
              <a:rPr lang="it-IT" dirty="0" smtClean="0"/>
              <a:t> 132/1992, protezione delle acque sotterranee dall’inquinamento da sostanze pericolose. </a:t>
            </a:r>
          </a:p>
          <a:p>
            <a:pPr lvl="1"/>
            <a:r>
              <a:rPr lang="it-IT" dirty="0" err="1" smtClean="0"/>
              <a:t>D.lgs</a:t>
            </a:r>
            <a:r>
              <a:rPr lang="it-IT" dirty="0" smtClean="0"/>
              <a:t> 133/1992 concernente lo scarico di acque reflue industriali.</a:t>
            </a:r>
          </a:p>
          <a:p>
            <a:pPr lvl="1"/>
            <a:endParaRPr lang="it-IT" dirty="0" smtClean="0"/>
          </a:p>
        </p:txBody>
      </p:sp>
    </p:spTree>
    <p:extLst>
      <p:ext uri="{BB962C8B-B14F-4D97-AF65-F5344CB8AC3E}">
        <p14:creationId xmlns:p14="http://schemas.microsoft.com/office/powerpoint/2010/main" val="788030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effectLst>
                  <a:outerShdw blurRad="38100" dist="38100" dir="2700000" algn="tl">
                    <a:srgbClr val="000000">
                      <a:alpha val="43137"/>
                    </a:srgbClr>
                  </a:outerShdw>
                </a:effectLst>
              </a:rPr>
              <a:t>D.Lgs</a:t>
            </a:r>
            <a:r>
              <a:rPr lang="it-IT" dirty="0" smtClean="0">
                <a:solidFill>
                  <a:srgbClr val="FF0000"/>
                </a:solidFill>
                <a:effectLst>
                  <a:outerShdw blurRad="38100" dist="38100" dir="2700000" algn="tl">
                    <a:srgbClr val="000000">
                      <a:alpha val="43137"/>
                    </a:srgbClr>
                  </a:outerShdw>
                </a:effectLst>
              </a:rPr>
              <a:t> 152/1999</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err="1" smtClean="0"/>
              <a:t>D.Lgs</a:t>
            </a:r>
            <a:r>
              <a:rPr lang="it-IT" dirty="0" smtClean="0"/>
              <a:t> 152 del 1999: Testo unico che modificava in modo significativo la normativa sull’inquinamento idrico, abrogando la disciplina previgente. </a:t>
            </a:r>
            <a:endParaRPr lang="it-IT" dirty="0"/>
          </a:p>
        </p:txBody>
      </p:sp>
    </p:spTree>
    <p:extLst>
      <p:ext uri="{BB962C8B-B14F-4D97-AF65-F5344CB8AC3E}">
        <p14:creationId xmlns:p14="http://schemas.microsoft.com/office/powerpoint/2010/main" val="2623114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it-IT" sz="3200" dirty="0" err="1">
                <a:solidFill>
                  <a:srgbClr val="FF0000"/>
                </a:solidFill>
                <a:effectLst>
                  <a:outerShdw blurRad="38100" dist="38100" dir="2700000" algn="tl">
                    <a:srgbClr val="000000">
                      <a:alpha val="43137"/>
                    </a:srgbClr>
                  </a:outerShdw>
                </a:effectLst>
              </a:rPr>
              <a:t>D.Lgs.</a:t>
            </a:r>
            <a:r>
              <a:rPr lang="it-IT" sz="3200" dirty="0">
                <a:solidFill>
                  <a:srgbClr val="FF0000"/>
                </a:solidFill>
                <a:effectLst>
                  <a:outerShdw blurRad="38100" dist="38100" dir="2700000" algn="tl">
                    <a:srgbClr val="000000">
                      <a:alpha val="43137"/>
                    </a:srgbClr>
                  </a:outerShdw>
                </a:effectLst>
              </a:rPr>
              <a:t> n. 152/2006</a:t>
            </a:r>
          </a:p>
        </p:txBody>
      </p:sp>
      <p:sp>
        <p:nvSpPr>
          <p:cNvPr id="107523" name="Rectangle 3"/>
          <p:cNvSpPr>
            <a:spLocks noGrp="1" noChangeArrowheads="1"/>
          </p:cNvSpPr>
          <p:nvPr>
            <p:ph type="body" idx="1"/>
          </p:nvPr>
        </p:nvSpPr>
        <p:spPr/>
        <p:txBody>
          <a:bodyPr>
            <a:normAutofit/>
          </a:bodyPr>
          <a:lstStyle/>
          <a:p>
            <a:pPr marL="0" indent="0" algn="just">
              <a:buFontTx/>
              <a:buNone/>
            </a:pPr>
            <a:r>
              <a:rPr lang="it-IT" dirty="0"/>
              <a:t>La Parte III del TU in materia ambientale disciplina le norme in materia di:</a:t>
            </a:r>
          </a:p>
          <a:p>
            <a:pPr marL="0" indent="0" algn="just">
              <a:buFontTx/>
              <a:buNone/>
            </a:pPr>
            <a:endParaRPr lang="it-IT" dirty="0"/>
          </a:p>
          <a:p>
            <a:pPr marL="0" indent="0" algn="just"/>
            <a:r>
              <a:rPr lang="it-IT" dirty="0"/>
              <a:t> difesa del suolo e lotta alla desertificazione;</a:t>
            </a:r>
          </a:p>
          <a:p>
            <a:pPr marL="0" indent="0" algn="just"/>
            <a:endParaRPr lang="it-IT" dirty="0"/>
          </a:p>
          <a:p>
            <a:pPr marL="0" indent="0" algn="just"/>
            <a:r>
              <a:rPr lang="it-IT" dirty="0"/>
              <a:t> tutela delle acque dall’inquinamento e gestione delle risorse idriche. </a:t>
            </a:r>
          </a:p>
        </p:txBody>
      </p:sp>
    </p:spTree>
    <p:extLst>
      <p:ext uri="{BB962C8B-B14F-4D97-AF65-F5344CB8AC3E}">
        <p14:creationId xmlns:p14="http://schemas.microsoft.com/office/powerpoint/2010/main" val="3534681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endParaRPr lang="it-IT"/>
          </a:p>
        </p:txBody>
      </p:sp>
      <p:sp>
        <p:nvSpPr>
          <p:cNvPr id="108547" name="Rectangle 3"/>
          <p:cNvSpPr>
            <a:spLocks noGrp="1" noChangeArrowheads="1"/>
          </p:cNvSpPr>
          <p:nvPr>
            <p:ph type="body" idx="1"/>
          </p:nvPr>
        </p:nvSpPr>
        <p:spPr>
          <a:xfrm>
            <a:off x="611560" y="1628800"/>
            <a:ext cx="8229600" cy="4525963"/>
          </a:xfrm>
        </p:spPr>
        <p:txBody>
          <a:bodyPr>
            <a:normAutofit/>
          </a:bodyPr>
          <a:lstStyle/>
          <a:p>
            <a:pPr marL="0" indent="0" algn="just">
              <a:buFontTx/>
              <a:buNone/>
            </a:pPr>
            <a:r>
              <a:rPr lang="it-IT" dirty="0"/>
              <a:t>Alla normativa previgente il </a:t>
            </a:r>
            <a:r>
              <a:rPr lang="it-IT" dirty="0" err="1"/>
              <a:t>D.Lgs.</a:t>
            </a:r>
            <a:r>
              <a:rPr lang="it-IT" dirty="0"/>
              <a:t> n. 152/2006 ha affiancato gli “</a:t>
            </a:r>
            <a:r>
              <a:rPr lang="it-IT" i="1" dirty="0"/>
              <a:t>standard di qualità ambientale”</a:t>
            </a:r>
            <a:r>
              <a:rPr lang="it-IT" dirty="0"/>
              <a:t> intesi come concentrazione di un particolare inquinante o di un gruppo di inquinanti nelle acque, nei sedimenti e nel </a:t>
            </a:r>
            <a:r>
              <a:rPr lang="it-IT" dirty="0" err="1"/>
              <a:t>biota</a:t>
            </a:r>
            <a:r>
              <a:rPr lang="it-IT" dirty="0"/>
              <a:t>, </a:t>
            </a:r>
            <a:r>
              <a:rPr lang="it-IT" dirty="0" smtClean="0"/>
              <a:t>concentrazioni </a:t>
            </a:r>
            <a:r>
              <a:rPr lang="it-IT" dirty="0"/>
              <a:t>che non </a:t>
            </a:r>
            <a:r>
              <a:rPr lang="it-IT" dirty="0" smtClean="0"/>
              <a:t>devono </a:t>
            </a:r>
            <a:r>
              <a:rPr lang="it-IT" dirty="0"/>
              <a:t>essere </a:t>
            </a:r>
            <a:r>
              <a:rPr lang="it-IT" dirty="0" smtClean="0"/>
              <a:t>superate. </a:t>
            </a:r>
            <a:endParaRPr lang="it-IT" dirty="0"/>
          </a:p>
        </p:txBody>
      </p:sp>
    </p:spTree>
    <p:extLst>
      <p:ext uri="{BB962C8B-B14F-4D97-AF65-F5344CB8AC3E}">
        <p14:creationId xmlns:p14="http://schemas.microsoft.com/office/powerpoint/2010/main" val="1046550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73 - Finalità</a:t>
            </a:r>
          </a:p>
        </p:txBody>
      </p:sp>
      <p:sp>
        <p:nvSpPr>
          <p:cNvPr id="109571" name="Rectangle 3"/>
          <p:cNvSpPr>
            <a:spLocks noGrp="1" noChangeArrowheads="1"/>
          </p:cNvSpPr>
          <p:nvPr>
            <p:ph type="body" idx="1"/>
          </p:nvPr>
        </p:nvSpPr>
        <p:spPr/>
        <p:txBody>
          <a:bodyPr>
            <a:normAutofit fontScale="92500" lnSpcReduction="10000"/>
          </a:bodyPr>
          <a:lstStyle/>
          <a:p>
            <a:pPr marL="0" indent="0" algn="just">
              <a:lnSpc>
                <a:spcPct val="80000"/>
              </a:lnSpc>
              <a:buFontTx/>
              <a:buNone/>
            </a:pPr>
            <a:r>
              <a:rPr lang="it-IT" i="1" dirty="0"/>
              <a:t>1. Le disposizioni di cui alla presente sezione definiscono la disciplina generale per la tutela delle acque superficiali, marine e sotterranee perseguendo i seguenti obiettivi:</a:t>
            </a:r>
          </a:p>
          <a:p>
            <a:pPr marL="0" indent="0" algn="just">
              <a:lnSpc>
                <a:spcPct val="80000"/>
              </a:lnSpc>
              <a:buFontTx/>
              <a:buNone/>
            </a:pPr>
            <a:r>
              <a:rPr lang="it-IT" i="1" dirty="0"/>
              <a:t/>
            </a:r>
            <a:br>
              <a:rPr lang="it-IT" i="1" dirty="0"/>
            </a:br>
            <a:r>
              <a:rPr lang="it-IT" i="1" dirty="0"/>
              <a:t>a) prevenire e ridurre l'inquinamento e attuare il risanamento dei corpi idrici inquinati;</a:t>
            </a:r>
          </a:p>
          <a:p>
            <a:pPr marL="0" indent="0" algn="just">
              <a:lnSpc>
                <a:spcPct val="80000"/>
              </a:lnSpc>
              <a:buFontTx/>
              <a:buNone/>
            </a:pPr>
            <a:r>
              <a:rPr lang="it-IT" i="1" dirty="0"/>
              <a:t/>
            </a:r>
            <a:br>
              <a:rPr lang="it-IT" i="1" dirty="0"/>
            </a:br>
            <a:r>
              <a:rPr lang="it-IT" i="1" dirty="0"/>
              <a:t>b) conseguire il miglioramento dello stato delle acque ed adeguate protezioni di quelle destinate a particolari usi;</a:t>
            </a:r>
          </a:p>
          <a:p>
            <a:pPr marL="0" indent="0" algn="just">
              <a:lnSpc>
                <a:spcPct val="80000"/>
              </a:lnSpc>
              <a:buFontTx/>
              <a:buNone/>
            </a:pPr>
            <a:r>
              <a:rPr lang="it-IT" sz="2000" i="1" dirty="0"/>
              <a:t/>
            </a:r>
            <a:br>
              <a:rPr lang="it-IT" sz="2000" i="1" dirty="0"/>
            </a:br>
            <a:endParaRPr lang="it-IT" sz="2000" i="1" dirty="0"/>
          </a:p>
        </p:txBody>
      </p:sp>
    </p:spTree>
    <p:extLst>
      <p:ext uri="{BB962C8B-B14F-4D97-AF65-F5344CB8AC3E}">
        <p14:creationId xmlns:p14="http://schemas.microsoft.com/office/powerpoint/2010/main" val="228830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73 - Finalità</a:t>
            </a:r>
          </a:p>
        </p:txBody>
      </p:sp>
      <p:sp>
        <p:nvSpPr>
          <p:cNvPr id="109571" name="Rectangle 3"/>
          <p:cNvSpPr>
            <a:spLocks noGrp="1" noChangeArrowheads="1"/>
          </p:cNvSpPr>
          <p:nvPr>
            <p:ph type="body" idx="1"/>
          </p:nvPr>
        </p:nvSpPr>
        <p:spPr/>
        <p:txBody>
          <a:bodyPr/>
          <a:lstStyle/>
          <a:p>
            <a:pPr marL="0" indent="0" algn="just">
              <a:lnSpc>
                <a:spcPct val="80000"/>
              </a:lnSpc>
              <a:buFontTx/>
              <a:buNone/>
            </a:pPr>
            <a:r>
              <a:rPr lang="it-IT" sz="2000" i="1" dirty="0"/>
              <a:t/>
            </a:r>
            <a:br>
              <a:rPr lang="it-IT" sz="2000" i="1" dirty="0"/>
            </a:br>
            <a:r>
              <a:rPr lang="it-IT" sz="3600" i="1" dirty="0"/>
              <a:t>c) perseguire usi sostenibili e durevoli delle risorse idriche, con priorità per quelle potabili;</a:t>
            </a:r>
          </a:p>
          <a:p>
            <a:pPr marL="0" indent="0" algn="just">
              <a:lnSpc>
                <a:spcPct val="80000"/>
              </a:lnSpc>
              <a:buFontTx/>
              <a:buNone/>
            </a:pPr>
            <a:r>
              <a:rPr lang="it-IT" sz="3600" i="1" dirty="0"/>
              <a:t/>
            </a:r>
            <a:br>
              <a:rPr lang="it-IT" sz="3600" i="1" dirty="0"/>
            </a:br>
            <a:r>
              <a:rPr lang="it-IT" sz="3600" i="1" dirty="0"/>
              <a:t>d) mantenere la capacità naturale di autodepurazione dei corpi idrici, nonché la capacità di sostenere comunità animali e vegetali ampie e ben diversificate;</a:t>
            </a:r>
          </a:p>
          <a:p>
            <a:pPr marL="0" indent="0" algn="just">
              <a:lnSpc>
                <a:spcPct val="80000"/>
              </a:lnSpc>
              <a:buFontTx/>
              <a:buNone/>
            </a:pPr>
            <a:endParaRPr lang="it-IT" sz="3600" i="1" dirty="0"/>
          </a:p>
        </p:txBody>
      </p:sp>
    </p:spTree>
    <p:extLst>
      <p:ext uri="{BB962C8B-B14F-4D97-AF65-F5344CB8AC3E}">
        <p14:creationId xmlns:p14="http://schemas.microsoft.com/office/powerpoint/2010/main" val="2309671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it-IT"/>
          </a:p>
        </p:txBody>
      </p:sp>
      <p:sp>
        <p:nvSpPr>
          <p:cNvPr id="110595" name="Rectangle 3"/>
          <p:cNvSpPr>
            <a:spLocks noGrp="1" noChangeArrowheads="1"/>
          </p:cNvSpPr>
          <p:nvPr>
            <p:ph type="body" idx="1"/>
          </p:nvPr>
        </p:nvSpPr>
        <p:spPr>
          <a:xfrm>
            <a:off x="457200" y="764704"/>
            <a:ext cx="8229600" cy="5688632"/>
          </a:xfrm>
        </p:spPr>
        <p:txBody>
          <a:bodyPr>
            <a:noAutofit/>
          </a:bodyPr>
          <a:lstStyle/>
          <a:p>
            <a:pPr marL="0" indent="0" algn="just">
              <a:lnSpc>
                <a:spcPct val="80000"/>
              </a:lnSpc>
              <a:buFontTx/>
              <a:buNone/>
            </a:pPr>
            <a:r>
              <a:rPr lang="it-IT" i="1" dirty="0"/>
              <a:t>e) mitigare gli effetti delle inondazioni e della siccità contribuendo quindi a:</a:t>
            </a:r>
            <a:endParaRPr lang="it-IT" sz="2400" i="1" dirty="0"/>
          </a:p>
          <a:p>
            <a:pPr marL="0" indent="0">
              <a:lnSpc>
                <a:spcPct val="80000"/>
              </a:lnSpc>
              <a:buFontTx/>
              <a:buNone/>
            </a:pPr>
            <a:r>
              <a:rPr lang="it-IT" sz="2400" i="1" dirty="0"/>
              <a:t/>
            </a:r>
            <a:br>
              <a:rPr lang="it-IT" sz="2400" i="1" dirty="0"/>
            </a:br>
            <a:r>
              <a:rPr lang="it-IT" sz="2400" i="1" dirty="0"/>
              <a:t>1) garantire una fornitura sufficiente di acque superficiali e sotterranee di buona qualità per un utilizzo idrico sostenibile, equilibrato ed equo;</a:t>
            </a:r>
            <a:br>
              <a:rPr lang="it-IT" sz="2400" i="1" dirty="0"/>
            </a:br>
            <a:r>
              <a:rPr lang="it-IT" sz="2400" i="1" dirty="0"/>
              <a:t>2) ridurre in modo significativo l'inquinamento delle acque sotterranee;</a:t>
            </a:r>
            <a:br>
              <a:rPr lang="it-IT" sz="2400" i="1" dirty="0"/>
            </a:br>
            <a:r>
              <a:rPr lang="it-IT" sz="2400" i="1" dirty="0"/>
              <a:t>3) proteggere le acque territoriali e marine e realizzare gli obiettivi degli accordi internazionali in materia, compresi quelli miranti a impedire ed eliminare l'inquinamento dell'ambiente marino, allo scopo di arrestare o eliminare gradualmente gli scarichi, le emissioni e le perdite di sostanze pericolose prioritarie al fine ultimo di pervenire a concentrazioni, nell'ambiente marino, vicine ai valori del fondo naturale per le sostanze presenti in natura e vicine allo zero per le sostanze sintetiche antropogeniche</a:t>
            </a:r>
            <a:r>
              <a:rPr lang="it-IT" sz="2400" i="1" dirty="0" smtClean="0"/>
              <a:t>;</a:t>
            </a:r>
            <a:endParaRPr lang="it-IT" sz="2400" i="1" dirty="0"/>
          </a:p>
        </p:txBody>
      </p:sp>
    </p:spTree>
    <p:extLst>
      <p:ext uri="{BB962C8B-B14F-4D97-AF65-F5344CB8AC3E}">
        <p14:creationId xmlns:p14="http://schemas.microsoft.com/office/powerpoint/2010/main" val="1382023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it-IT"/>
          </a:p>
        </p:txBody>
      </p:sp>
      <p:sp>
        <p:nvSpPr>
          <p:cNvPr id="110595" name="Rectangle 3"/>
          <p:cNvSpPr>
            <a:spLocks noGrp="1" noChangeArrowheads="1"/>
          </p:cNvSpPr>
          <p:nvPr>
            <p:ph type="body" idx="1"/>
          </p:nvPr>
        </p:nvSpPr>
        <p:spPr/>
        <p:txBody>
          <a:bodyPr/>
          <a:lstStyle/>
          <a:p>
            <a:pPr marL="0" indent="0" algn="just">
              <a:lnSpc>
                <a:spcPct val="80000"/>
              </a:lnSpc>
              <a:buFontTx/>
              <a:buNone/>
            </a:pPr>
            <a:r>
              <a:rPr lang="it-IT" sz="2000" i="1" dirty="0"/>
              <a:t/>
            </a:r>
            <a:br>
              <a:rPr lang="it-IT" sz="2000" i="1" dirty="0"/>
            </a:br>
            <a:r>
              <a:rPr lang="it-IT" sz="3600" i="1" dirty="0"/>
              <a:t>f) impedire un ulteriore deterioramento, proteggere e migliorare lo stato degli ecosistemi acquatici, degli ecosistemi terrestri e delle zone umide direttamente dipendenti dagli ecosistemi acquatici sotto il profilo del fabbisogno idrico.</a:t>
            </a:r>
          </a:p>
          <a:p>
            <a:pPr marL="0" indent="0" algn="just">
              <a:lnSpc>
                <a:spcPct val="80000"/>
              </a:lnSpc>
              <a:buFontTx/>
              <a:buNone/>
            </a:pPr>
            <a:endParaRPr lang="it-IT" sz="2000" i="1" dirty="0"/>
          </a:p>
          <a:p>
            <a:pPr marL="0" indent="0" algn="just">
              <a:lnSpc>
                <a:spcPct val="80000"/>
              </a:lnSpc>
              <a:buFontTx/>
              <a:buNone/>
            </a:pPr>
            <a:r>
              <a:rPr lang="it-IT" sz="2000" i="1" dirty="0"/>
              <a:t/>
            </a:r>
            <a:br>
              <a:rPr lang="it-IT" sz="2000" i="1" dirty="0"/>
            </a:br>
            <a:endParaRPr lang="it-IT" sz="2000" i="1" dirty="0"/>
          </a:p>
        </p:txBody>
      </p:sp>
    </p:spTree>
    <p:extLst>
      <p:ext uri="{BB962C8B-B14F-4D97-AF65-F5344CB8AC3E}">
        <p14:creationId xmlns:p14="http://schemas.microsoft.com/office/powerpoint/2010/main" val="3412307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solidFill>
                <a:effectLst>
                  <a:outerShdw blurRad="38100" dist="38100" dir="2700000" algn="tl">
                    <a:srgbClr val="000000">
                      <a:alpha val="43137"/>
                    </a:srgbClr>
                  </a:outerShdw>
                </a:effectLst>
              </a:rPr>
              <a:t>L’oro blu</a:t>
            </a:r>
            <a:endParaRPr lang="it-IT" dirty="0">
              <a:solidFill>
                <a:schemeClr val="tx2"/>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r>
              <a:rPr lang="it-IT" dirty="0" smtClean="0"/>
              <a:t>Acqua: risorsa vulnerabile non infinita, essenziale per la vita, lo sviluppo, l’ambiente, l’intero ecosistema. </a:t>
            </a:r>
          </a:p>
          <a:p>
            <a:endParaRPr lang="it-IT" dirty="0"/>
          </a:p>
          <a:p>
            <a:r>
              <a:rPr lang="it-IT" dirty="0" smtClean="0"/>
              <a:t>2,5% acqua dolce. </a:t>
            </a:r>
            <a:endParaRPr lang="it-IT" dirty="0"/>
          </a:p>
          <a:p>
            <a:pPr lvl="5"/>
            <a:endParaRPr lang="it-IT" dirty="0" smtClean="0"/>
          </a:p>
          <a:p>
            <a:pPr lvl="5"/>
            <a:r>
              <a:rPr lang="it-IT" sz="3200" dirty="0" smtClean="0"/>
              <a:t>68,9% nevi e calotte polari</a:t>
            </a:r>
          </a:p>
          <a:p>
            <a:pPr lvl="5"/>
            <a:r>
              <a:rPr lang="it-IT" sz="3200" dirty="0" smtClean="0"/>
              <a:t>30,8% falde e sottosuolo</a:t>
            </a:r>
          </a:p>
          <a:p>
            <a:pPr lvl="5"/>
            <a:r>
              <a:rPr lang="it-IT" sz="3200" dirty="0" smtClean="0"/>
              <a:t>0,3% laghi e fiumi</a:t>
            </a:r>
            <a:endParaRPr lang="it-IT" sz="3200" dirty="0"/>
          </a:p>
        </p:txBody>
      </p:sp>
      <p:sp>
        <p:nvSpPr>
          <p:cNvPr id="4" name="Freccia a destra 3"/>
          <p:cNvSpPr/>
          <p:nvPr/>
        </p:nvSpPr>
        <p:spPr>
          <a:xfrm>
            <a:off x="1090773" y="4731203"/>
            <a:ext cx="136815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92778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it-IT"/>
          </a:p>
        </p:txBody>
      </p:sp>
      <p:sp>
        <p:nvSpPr>
          <p:cNvPr id="111619" name="Rectangle 3"/>
          <p:cNvSpPr>
            <a:spLocks noGrp="1" noChangeArrowheads="1"/>
          </p:cNvSpPr>
          <p:nvPr>
            <p:ph type="body" idx="1"/>
          </p:nvPr>
        </p:nvSpPr>
        <p:spPr>
          <a:xfrm>
            <a:off x="395288" y="1125538"/>
            <a:ext cx="8229600" cy="4525962"/>
          </a:xfrm>
        </p:spPr>
        <p:txBody>
          <a:bodyPr>
            <a:noAutofit/>
          </a:bodyPr>
          <a:lstStyle/>
          <a:p>
            <a:pPr marL="0" indent="0" algn="just">
              <a:lnSpc>
                <a:spcPct val="80000"/>
              </a:lnSpc>
              <a:buFontTx/>
              <a:buNone/>
            </a:pPr>
            <a:r>
              <a:rPr lang="it-IT" i="1" dirty="0"/>
              <a:t>2. Il raggiungimento degli obiettivi indicati al comma 1 si realizza attraverso i seguenti strumenti:</a:t>
            </a:r>
          </a:p>
          <a:p>
            <a:pPr marL="0" indent="0" algn="just">
              <a:lnSpc>
                <a:spcPct val="80000"/>
              </a:lnSpc>
              <a:buFontTx/>
              <a:buNone/>
            </a:pPr>
            <a:r>
              <a:rPr lang="it-IT" i="1" dirty="0"/>
              <a:t/>
            </a:r>
            <a:br>
              <a:rPr lang="it-IT" i="1" dirty="0"/>
            </a:br>
            <a:r>
              <a:rPr lang="it-IT" i="1" dirty="0"/>
              <a:t>a) l'individuazione di obiettivi di qualità ambientale e per specifica destinazione dei corpi idrici;</a:t>
            </a:r>
          </a:p>
          <a:p>
            <a:pPr marL="0" indent="0" algn="just">
              <a:lnSpc>
                <a:spcPct val="80000"/>
              </a:lnSpc>
              <a:buFontTx/>
              <a:buNone/>
            </a:pPr>
            <a:endParaRPr lang="it-IT" i="1" dirty="0"/>
          </a:p>
          <a:p>
            <a:pPr marL="0" indent="0" algn="just">
              <a:lnSpc>
                <a:spcPct val="80000"/>
              </a:lnSpc>
              <a:buFontTx/>
              <a:buNone/>
            </a:pPr>
            <a:r>
              <a:rPr lang="it-IT" i="1" dirty="0"/>
              <a:t>b) la tutela integrata degli aspetti qualitativi e quantitativi nell'ambito di ciascun distretto idrografico ed un adeguato sistema di controlli e di sanzioni;</a:t>
            </a:r>
          </a:p>
          <a:p>
            <a:pPr marL="0" indent="0" algn="just">
              <a:lnSpc>
                <a:spcPct val="80000"/>
              </a:lnSpc>
              <a:buFontTx/>
              <a:buNone/>
            </a:pPr>
            <a:r>
              <a:rPr lang="it-IT" i="1" dirty="0"/>
              <a:t/>
            </a:r>
            <a:br>
              <a:rPr lang="it-IT" i="1" dirty="0"/>
            </a:br>
            <a:endParaRPr lang="it-IT" i="1" dirty="0"/>
          </a:p>
        </p:txBody>
      </p:sp>
    </p:spTree>
    <p:extLst>
      <p:ext uri="{BB962C8B-B14F-4D97-AF65-F5344CB8AC3E}">
        <p14:creationId xmlns:p14="http://schemas.microsoft.com/office/powerpoint/2010/main" val="12628115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lgn="just">
              <a:lnSpc>
                <a:spcPct val="80000"/>
              </a:lnSpc>
              <a:buFontTx/>
              <a:buNone/>
            </a:pPr>
            <a:r>
              <a:rPr lang="it-IT" i="1" dirty="0"/>
              <a:t>c) il rispetto dei valori limite agli scarichi fissati dallo Stato, nonché la definizione di valori limite in relazione agli obiettivi di qualità del corpo recettore;</a:t>
            </a:r>
            <a:br>
              <a:rPr lang="it-IT" i="1" dirty="0"/>
            </a:br>
            <a:endParaRPr lang="it-IT" i="1" dirty="0"/>
          </a:p>
          <a:p>
            <a:pPr marL="0" indent="0" algn="just">
              <a:lnSpc>
                <a:spcPct val="80000"/>
              </a:lnSpc>
              <a:buFontTx/>
              <a:buNone/>
            </a:pPr>
            <a:r>
              <a:rPr lang="it-IT" i="1" dirty="0"/>
              <a:t>d) l'adeguamento dei sistemi di fognatura, collegamento e depurazione degli scarichi idrici, nell'ambito del servizio idrico integrato;</a:t>
            </a:r>
          </a:p>
          <a:p>
            <a:pPr marL="0" indent="0" algn="just">
              <a:lnSpc>
                <a:spcPct val="80000"/>
              </a:lnSpc>
              <a:buFontTx/>
              <a:buNone/>
            </a:pPr>
            <a:r>
              <a:rPr lang="it-IT" i="1" dirty="0"/>
              <a:t/>
            </a:r>
            <a:br>
              <a:rPr lang="it-IT" i="1" dirty="0"/>
            </a:br>
            <a:r>
              <a:rPr lang="it-IT" i="1" dirty="0"/>
              <a:t>e) l'individuazione di misure per la prevenzione e la riduzione dell'inquinamento nelle zone vulnerabili e nelle aree sensibili;</a:t>
            </a:r>
          </a:p>
          <a:p>
            <a:endParaRPr lang="it-IT" dirty="0"/>
          </a:p>
        </p:txBody>
      </p:sp>
    </p:spTree>
    <p:extLst>
      <p:ext uri="{BB962C8B-B14F-4D97-AF65-F5344CB8AC3E}">
        <p14:creationId xmlns:p14="http://schemas.microsoft.com/office/powerpoint/2010/main" val="2056796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endParaRPr lang="it-IT"/>
          </a:p>
        </p:txBody>
      </p:sp>
      <p:sp>
        <p:nvSpPr>
          <p:cNvPr id="112643" name="Rectangle 3"/>
          <p:cNvSpPr>
            <a:spLocks noGrp="1" noChangeArrowheads="1"/>
          </p:cNvSpPr>
          <p:nvPr>
            <p:ph type="body" idx="1"/>
          </p:nvPr>
        </p:nvSpPr>
        <p:spPr>
          <a:xfrm>
            <a:off x="395536" y="1700808"/>
            <a:ext cx="8373616" cy="4453955"/>
          </a:xfrm>
        </p:spPr>
        <p:txBody>
          <a:bodyPr>
            <a:normAutofit lnSpcReduction="10000"/>
          </a:bodyPr>
          <a:lstStyle/>
          <a:p>
            <a:pPr marL="0" indent="0" algn="just">
              <a:lnSpc>
                <a:spcPct val="80000"/>
              </a:lnSpc>
              <a:buFontTx/>
              <a:buNone/>
            </a:pPr>
            <a:r>
              <a:rPr lang="it-IT" sz="2800" i="1" dirty="0"/>
              <a:t>f) l'individuazione di misure tese alla conservazione, al risparmio, al riutilizzo ed al riciclo delle risorse idriche;</a:t>
            </a:r>
          </a:p>
          <a:p>
            <a:pPr marL="0" indent="0" algn="just">
              <a:lnSpc>
                <a:spcPct val="80000"/>
              </a:lnSpc>
              <a:buFontTx/>
              <a:buNone/>
            </a:pPr>
            <a:r>
              <a:rPr lang="it-IT" sz="2800" i="1" dirty="0"/>
              <a:t/>
            </a:r>
            <a:br>
              <a:rPr lang="it-IT" sz="2800" i="1" dirty="0"/>
            </a:br>
            <a:r>
              <a:rPr lang="it-IT" sz="2800" i="1" dirty="0"/>
              <a:t>g) l'adozione di misure per la graduale riduzione degli scarichi, delle emissioni e di ogni altra fonte di inquinamento diffuso contenente sostanze pericolose o per la graduale eliminazione degli stessi allorché contenenti sostanze pericolose prioritarie, contribuendo a raggiungere nell'ambiente marino concentrazioni vicine ai valori del fondo naturale per le sostanze presenti in natura e vicine allo zero per le sostanze sintetiche antropogeniche;</a:t>
            </a:r>
          </a:p>
          <a:p>
            <a:pPr marL="0" indent="0" algn="just">
              <a:lnSpc>
                <a:spcPct val="80000"/>
              </a:lnSpc>
              <a:buFontTx/>
              <a:buNone/>
            </a:pPr>
            <a:r>
              <a:rPr lang="it-IT" sz="1800" i="1" dirty="0"/>
              <a:t/>
            </a:r>
            <a:br>
              <a:rPr lang="it-IT" sz="1800" i="1" dirty="0"/>
            </a:br>
            <a:endParaRPr lang="it-IT" sz="1800" i="1" dirty="0"/>
          </a:p>
        </p:txBody>
      </p:sp>
    </p:spTree>
    <p:extLst>
      <p:ext uri="{BB962C8B-B14F-4D97-AF65-F5344CB8AC3E}">
        <p14:creationId xmlns:p14="http://schemas.microsoft.com/office/powerpoint/2010/main" val="1067562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lnSpc>
                <a:spcPct val="80000"/>
              </a:lnSpc>
              <a:buFontTx/>
              <a:buNone/>
            </a:pPr>
            <a:r>
              <a:rPr lang="it-IT" i="1" dirty="0"/>
              <a:t>h) l'adozione delle misure volte al controllo degli scarichi e delle emissioni nelle acque superficiali secondo un approccio combinato.</a:t>
            </a:r>
          </a:p>
          <a:p>
            <a:pPr marL="0" indent="0" algn="just">
              <a:lnSpc>
                <a:spcPct val="80000"/>
              </a:lnSpc>
              <a:buFontTx/>
              <a:buNone/>
            </a:pPr>
            <a:r>
              <a:rPr lang="it-IT" i="1" dirty="0"/>
              <a:t/>
            </a:r>
            <a:br>
              <a:rPr lang="it-IT" i="1" dirty="0"/>
            </a:br>
            <a:r>
              <a:rPr lang="it-IT" i="1" dirty="0"/>
              <a:t>3. Il perseguimento delle finalità e l'utilizzo degli strumenti di cui ai commi 1 e 2, nell'ambito delle risorse finanziarie previste dalla legislazione vigente, contribuiscono a proteggere le acque territoriali e marine e a realizzare gli obiettivi degli accordi internazionali in materia. </a:t>
            </a:r>
          </a:p>
          <a:p>
            <a:endParaRPr lang="it-IT" dirty="0"/>
          </a:p>
        </p:txBody>
      </p:sp>
    </p:spTree>
    <p:extLst>
      <p:ext uri="{BB962C8B-B14F-4D97-AF65-F5344CB8AC3E}">
        <p14:creationId xmlns:p14="http://schemas.microsoft.com/office/powerpoint/2010/main" val="16428618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Obiettivi di qualit</a:t>
            </a:r>
            <a:r>
              <a:rPr lang="it-IT" dirty="0">
                <a:solidFill>
                  <a:srgbClr val="FF0000"/>
                </a:solidFill>
                <a:effectLst>
                  <a:outerShdw blurRad="38100" dist="38100" dir="2700000" algn="tl">
                    <a:srgbClr val="000000">
                      <a:alpha val="43137"/>
                    </a:srgbClr>
                  </a:outerShdw>
                </a:effectLst>
              </a:rPr>
              <a:t>à</a:t>
            </a:r>
          </a:p>
        </p:txBody>
      </p:sp>
      <p:sp>
        <p:nvSpPr>
          <p:cNvPr id="3" name="Segnaposto contenuto 2"/>
          <p:cNvSpPr>
            <a:spLocks noGrp="1"/>
          </p:cNvSpPr>
          <p:nvPr>
            <p:ph idx="1"/>
          </p:nvPr>
        </p:nvSpPr>
        <p:spPr/>
        <p:txBody>
          <a:bodyPr>
            <a:normAutofit fontScale="85000" lnSpcReduction="10000"/>
          </a:bodyPr>
          <a:lstStyle/>
          <a:p>
            <a:r>
              <a:rPr lang="it-IT" dirty="0" smtClean="0"/>
              <a:t>Al fine della tutela e del risanamento delle acque superficiali e sotterranee, la parte terza del decreto individua gli obiettivi minimi di </a:t>
            </a:r>
            <a:r>
              <a:rPr lang="it-IT" dirty="0" err="1" smtClean="0"/>
              <a:t>qualita'</a:t>
            </a:r>
            <a:r>
              <a:rPr lang="it-IT" dirty="0" smtClean="0"/>
              <a:t> ambientale per i corpi idrici significativi e gli obiettivi di </a:t>
            </a:r>
            <a:r>
              <a:rPr lang="it-IT" dirty="0" err="1" smtClean="0"/>
              <a:t>qualita'</a:t>
            </a:r>
            <a:r>
              <a:rPr lang="it-IT" dirty="0" smtClean="0"/>
              <a:t> per specifica destinazione per i corpi idrici di cui all'articolo 78 (acque superficiali).</a:t>
            </a:r>
          </a:p>
          <a:p>
            <a:endParaRPr lang="it-IT" dirty="0"/>
          </a:p>
          <a:p>
            <a:r>
              <a:rPr lang="it-IT" dirty="0" smtClean="0"/>
              <a:t>L'obiettivo di </a:t>
            </a:r>
            <a:r>
              <a:rPr lang="it-IT" dirty="0" err="1" smtClean="0"/>
              <a:t>qualita'</a:t>
            </a:r>
            <a:r>
              <a:rPr lang="it-IT" dirty="0" smtClean="0"/>
              <a:t> ambientale </a:t>
            </a:r>
            <a:r>
              <a:rPr lang="it-IT" dirty="0" err="1" smtClean="0"/>
              <a:t>e'</a:t>
            </a:r>
            <a:r>
              <a:rPr lang="it-IT" dirty="0" smtClean="0"/>
              <a:t> definito in funzione della </a:t>
            </a:r>
            <a:r>
              <a:rPr lang="it-IT" dirty="0" err="1" smtClean="0"/>
              <a:t>capacita'</a:t>
            </a:r>
            <a:r>
              <a:rPr lang="it-IT" dirty="0" smtClean="0"/>
              <a:t> dei corpi idrici di mantenere i processi naturali di autodepurazione e di supportare </a:t>
            </a:r>
            <a:r>
              <a:rPr lang="it-IT" dirty="0" err="1" smtClean="0"/>
              <a:t>comunita'</a:t>
            </a:r>
            <a:r>
              <a:rPr lang="it-IT" dirty="0" smtClean="0"/>
              <a:t> animali e vegetali ampie e ben diversificate. </a:t>
            </a:r>
            <a:endParaRPr lang="it-IT" dirty="0"/>
          </a:p>
        </p:txBody>
      </p:sp>
    </p:spTree>
    <p:extLst>
      <p:ext uri="{BB962C8B-B14F-4D97-AF65-F5344CB8AC3E}">
        <p14:creationId xmlns:p14="http://schemas.microsoft.com/office/powerpoint/2010/main" val="3339483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Tutela dei corpi idrici e disciplina degli scarichi </a:t>
            </a:r>
            <a:endParaRPr lang="it-IT" dirty="0">
              <a:solidFill>
                <a:srgbClr val="FF0000"/>
              </a:solidFill>
              <a:effectLst>
                <a:outerShdw blurRad="38100" dist="38100" dir="2700000" algn="tl">
                  <a:srgbClr val="000000">
                    <a:alpha val="43137"/>
                  </a:srgbClr>
                </a:outerShdw>
              </a:effectLst>
            </a:endParaRPr>
          </a:p>
        </p:txBody>
      </p:sp>
      <p:sp>
        <p:nvSpPr>
          <p:cNvPr id="139267" name="Rectangle 3"/>
          <p:cNvSpPr>
            <a:spLocks noGrp="1" noChangeArrowheads="1"/>
          </p:cNvSpPr>
          <p:nvPr>
            <p:ph type="body" idx="1"/>
          </p:nvPr>
        </p:nvSpPr>
        <p:spPr/>
        <p:txBody>
          <a:bodyPr>
            <a:normAutofit lnSpcReduction="10000"/>
          </a:bodyPr>
          <a:lstStyle/>
          <a:p>
            <a:pPr marL="0" indent="0" algn="just">
              <a:lnSpc>
                <a:spcPct val="90000"/>
              </a:lnSpc>
              <a:buFontTx/>
              <a:buNone/>
            </a:pPr>
            <a:r>
              <a:rPr lang="it-IT" sz="2400" dirty="0"/>
              <a:t>La tutela qualitativa dai corpi idrici avviene anche attraverso la zonizzazione che individua una serie di aree particolari:</a:t>
            </a:r>
          </a:p>
          <a:p>
            <a:pPr marL="0" indent="0" algn="just">
              <a:lnSpc>
                <a:spcPct val="90000"/>
              </a:lnSpc>
              <a:buFontTx/>
              <a:buNone/>
            </a:pPr>
            <a:endParaRPr lang="it-IT" sz="2400" dirty="0"/>
          </a:p>
          <a:p>
            <a:pPr marL="0" indent="0" algn="just">
              <a:lnSpc>
                <a:spcPct val="90000"/>
              </a:lnSpc>
            </a:pPr>
            <a:r>
              <a:rPr lang="it-IT" sz="2400" dirty="0"/>
              <a:t> </a:t>
            </a:r>
            <a:r>
              <a:rPr lang="it-IT" sz="2400" dirty="0">
                <a:solidFill>
                  <a:srgbClr val="FF0000"/>
                </a:solidFill>
              </a:rPr>
              <a:t>aree sensibili</a:t>
            </a:r>
            <a:r>
              <a:rPr lang="it-IT" sz="2400" dirty="0"/>
              <a:t>: </a:t>
            </a:r>
            <a:r>
              <a:rPr lang="it-IT" sz="2400" dirty="0" smtClean="0"/>
              <a:t>zone ritenute particolarmente vulnerabili all’inquinamento idrico e per le quali si impone un trattamento delle acque reflue urbani più significativo. Vengono individuate sulla base delle loro caratteristiche naturali, dell’ubicazione e delle qualità chimico-fisiche delle acque. </a:t>
            </a:r>
          </a:p>
          <a:p>
            <a:pPr marL="0" indent="0" algn="just">
              <a:lnSpc>
                <a:spcPct val="90000"/>
              </a:lnSpc>
              <a:buNone/>
            </a:pPr>
            <a:r>
              <a:rPr lang="it-IT" sz="2400" dirty="0" smtClean="0"/>
              <a:t>Sono aree soggette </a:t>
            </a:r>
            <a:r>
              <a:rPr lang="it-IT" sz="2400" dirty="0"/>
              <a:t>a fenomeni di </a:t>
            </a:r>
            <a:r>
              <a:rPr lang="it-IT" sz="2400" dirty="0" smtClean="0">
                <a:effectLst>
                  <a:outerShdw blurRad="38100" dist="38100" dir="2700000" algn="tl">
                    <a:srgbClr val="000000">
                      <a:alpha val="43137"/>
                    </a:srgbClr>
                  </a:outerShdw>
                </a:effectLst>
              </a:rPr>
              <a:t>eutrofizzazione</a:t>
            </a:r>
            <a:r>
              <a:rPr lang="it-IT" sz="2400" dirty="0" smtClean="0"/>
              <a:t>: fenomeno legato all’eccessivo apporto di sostanze nutrienti che determinano una abnorme proliferazione di alghe e altre vite vegetali. Tale sviluppo può pregiudicare l’equilibrio degli ecosistemi. </a:t>
            </a:r>
            <a:endParaRPr lang="it-IT" sz="2400" dirty="0"/>
          </a:p>
          <a:p>
            <a:pPr marL="0" indent="0" algn="just">
              <a:lnSpc>
                <a:spcPct val="90000"/>
              </a:lnSpc>
            </a:pPr>
            <a:endParaRPr lang="it-IT" sz="2400" dirty="0"/>
          </a:p>
        </p:txBody>
      </p:sp>
    </p:spTree>
    <p:extLst>
      <p:ext uri="{BB962C8B-B14F-4D97-AF65-F5344CB8AC3E}">
        <p14:creationId xmlns:p14="http://schemas.microsoft.com/office/powerpoint/2010/main" val="26393153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853136"/>
          </a:xfrm>
        </p:spPr>
        <p:txBody>
          <a:bodyPr>
            <a:normAutofit fontScale="92500" lnSpcReduction="20000"/>
          </a:bodyPr>
          <a:lstStyle/>
          <a:p>
            <a:r>
              <a:rPr lang="it-IT" dirty="0">
                <a:solidFill>
                  <a:srgbClr val="FF0000"/>
                </a:solidFill>
              </a:rPr>
              <a:t>aree </a:t>
            </a:r>
            <a:r>
              <a:rPr lang="it-IT" dirty="0" smtClean="0">
                <a:solidFill>
                  <a:srgbClr val="FF0000"/>
                </a:solidFill>
              </a:rPr>
              <a:t>sensibili: </a:t>
            </a:r>
            <a:r>
              <a:rPr lang="it-IT" dirty="0" smtClean="0"/>
              <a:t> eutrofizzazione tipico nelle acque in cui c’è poco ricambio idrico (laghi, lagune, baie), oppure acque in cui c’è un eccesso di scarichi.  Sono individuate dalle Regioni. </a:t>
            </a:r>
          </a:p>
          <a:p>
            <a:endParaRPr lang="it-IT" dirty="0"/>
          </a:p>
          <a:p>
            <a:r>
              <a:rPr lang="it-IT" dirty="0" smtClean="0"/>
              <a:t>Ci sono poi alcune aree già elencati nell’art. 91 come «comunque aree sensibili»:  </a:t>
            </a:r>
          </a:p>
          <a:p>
            <a:pPr lvl="1"/>
            <a:r>
              <a:rPr lang="it-IT" sz="2400" dirty="0" smtClean="0"/>
              <a:t>Lago di Garda e lago d’Idro;</a:t>
            </a:r>
          </a:p>
          <a:p>
            <a:pPr lvl="1"/>
            <a:r>
              <a:rPr lang="it-IT" sz="2400" dirty="0" smtClean="0"/>
              <a:t>Fiumi </a:t>
            </a:r>
            <a:r>
              <a:rPr lang="it-IT" sz="2400" dirty="0" err="1" smtClean="0"/>
              <a:t>Sarca</a:t>
            </a:r>
            <a:r>
              <a:rPr lang="it-IT" sz="2400" dirty="0" smtClean="0"/>
              <a:t>-Mincio, Oglio, Adda, Lambro-Olona meridionale e Ticino; </a:t>
            </a:r>
          </a:p>
          <a:p>
            <a:pPr lvl="1"/>
            <a:r>
              <a:rPr lang="it-IT" sz="2400" dirty="0" smtClean="0"/>
              <a:t>Il fiume Amo a valle di Firenze e i relativi affluenti;</a:t>
            </a:r>
          </a:p>
          <a:p>
            <a:pPr lvl="1"/>
            <a:r>
              <a:rPr lang="it-IT" sz="2400" dirty="0" smtClean="0"/>
              <a:t>Il golfo di Castellamare in Sicilia;</a:t>
            </a:r>
          </a:p>
          <a:p>
            <a:pPr lvl="1"/>
            <a:r>
              <a:rPr lang="it-IT" sz="2400" dirty="0" smtClean="0"/>
              <a:t>Le acque costiere dell’Adriatico settentrionale. </a:t>
            </a:r>
            <a:endParaRPr lang="it-IT" sz="2400" dirty="0"/>
          </a:p>
        </p:txBody>
      </p:sp>
    </p:spTree>
    <p:extLst>
      <p:ext uri="{BB962C8B-B14F-4D97-AF65-F5344CB8AC3E}">
        <p14:creationId xmlns:p14="http://schemas.microsoft.com/office/powerpoint/2010/main" val="8221653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solidFill>
                  <a:srgbClr val="FF0000"/>
                </a:solidFill>
              </a:rPr>
              <a:t>aree sensibili</a:t>
            </a:r>
            <a:r>
              <a:rPr lang="it-IT" dirty="0" smtClean="0">
                <a:solidFill>
                  <a:srgbClr val="FF0000"/>
                </a:solidFill>
              </a:rPr>
              <a:t>: </a:t>
            </a:r>
            <a:r>
              <a:rPr lang="it-IT" dirty="0" smtClean="0"/>
              <a:t>L’obiettivo delle più rigorose previsioni introdotte dal legislatore per questo tipo di aree non si sostanzia in una generica tutela ambientale, a corrisponde anche a una maggiore protezione per la salute umana, attraverso l’adozione di misure idonee a ridurre i livelli di sostanze inquinanti e potenzialmente nocive. </a:t>
            </a:r>
            <a:endParaRPr lang="it-IT" dirty="0"/>
          </a:p>
        </p:txBody>
      </p:sp>
    </p:spTree>
    <p:extLst>
      <p:ext uri="{BB962C8B-B14F-4D97-AF65-F5344CB8AC3E}">
        <p14:creationId xmlns:p14="http://schemas.microsoft.com/office/powerpoint/2010/main" val="24668480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a:t> </a:t>
            </a:r>
            <a:r>
              <a:rPr lang="it-IT" dirty="0">
                <a:solidFill>
                  <a:srgbClr val="FF0000"/>
                </a:solidFill>
              </a:rPr>
              <a:t>zone vulnerabili da nitrati di origine agricola</a:t>
            </a:r>
            <a:r>
              <a:rPr lang="it-IT" dirty="0"/>
              <a:t>: </a:t>
            </a:r>
            <a:r>
              <a:rPr lang="it-IT" dirty="0" smtClean="0"/>
              <a:t> zone di territorio che scaricano direttamente o indirettamente composti </a:t>
            </a:r>
            <a:r>
              <a:rPr lang="it-IT" dirty="0" err="1" smtClean="0"/>
              <a:t>azonati</a:t>
            </a:r>
            <a:r>
              <a:rPr lang="it-IT" dirty="0" smtClean="0"/>
              <a:t> di origine agricola o zootecnica in acque già inquinate o che potrebbero esserlo a seguito di questi scarichi. </a:t>
            </a:r>
          </a:p>
          <a:p>
            <a:pPr lvl="1"/>
            <a:r>
              <a:rPr lang="it-IT" dirty="0" smtClean="0"/>
              <a:t>Insediamenti agricoli (fertilizzanti).</a:t>
            </a:r>
            <a:endParaRPr lang="it-IT" dirty="0"/>
          </a:p>
          <a:p>
            <a:r>
              <a:rPr lang="it-IT" dirty="0" smtClean="0"/>
              <a:t>L’individuazione spetta alle Regioni. </a:t>
            </a:r>
          </a:p>
          <a:p>
            <a:r>
              <a:rPr lang="it-IT" dirty="0" smtClean="0"/>
              <a:t>si </a:t>
            </a:r>
            <a:r>
              <a:rPr lang="it-IT" dirty="0"/>
              <a:t>prevedono programmi di azione per la tutela e il risanamento delle acque (art. 92);  </a:t>
            </a:r>
          </a:p>
          <a:p>
            <a:endParaRPr lang="it-IT" dirty="0"/>
          </a:p>
        </p:txBody>
      </p:sp>
    </p:spTree>
    <p:extLst>
      <p:ext uri="{BB962C8B-B14F-4D97-AF65-F5344CB8AC3E}">
        <p14:creationId xmlns:p14="http://schemas.microsoft.com/office/powerpoint/2010/main" val="24326044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endParaRPr lang="it-IT"/>
          </a:p>
        </p:txBody>
      </p:sp>
      <p:sp>
        <p:nvSpPr>
          <p:cNvPr id="114691" name="Rectangle 3"/>
          <p:cNvSpPr>
            <a:spLocks noGrp="1" noChangeArrowheads="1"/>
          </p:cNvSpPr>
          <p:nvPr>
            <p:ph type="body" idx="1"/>
          </p:nvPr>
        </p:nvSpPr>
        <p:spPr/>
        <p:txBody>
          <a:bodyPr>
            <a:normAutofit/>
          </a:bodyPr>
          <a:lstStyle/>
          <a:p>
            <a:pPr marL="0" indent="0" algn="just"/>
            <a:r>
              <a:rPr lang="it-IT" sz="2800" dirty="0"/>
              <a:t> </a:t>
            </a:r>
            <a:r>
              <a:rPr lang="it-IT" sz="2800" dirty="0">
                <a:solidFill>
                  <a:srgbClr val="FF0000"/>
                </a:solidFill>
              </a:rPr>
              <a:t>zone vulnerabili da prodotti fitosanitari</a:t>
            </a:r>
            <a:r>
              <a:rPr lang="it-IT" sz="2800" dirty="0"/>
              <a:t> </a:t>
            </a:r>
            <a:r>
              <a:rPr lang="it-IT" sz="2800" dirty="0" smtClean="0"/>
              <a:t> e  </a:t>
            </a:r>
            <a:r>
              <a:rPr lang="it-IT" sz="2800" dirty="0">
                <a:solidFill>
                  <a:srgbClr val="FF0000"/>
                </a:solidFill>
              </a:rPr>
              <a:t>aree vulnerabili alla desertificazione </a:t>
            </a:r>
            <a:r>
              <a:rPr lang="it-IT" sz="2800" dirty="0" smtClean="0"/>
              <a:t>(art</a:t>
            </a:r>
            <a:r>
              <a:rPr lang="it-IT" sz="2800" dirty="0"/>
              <a:t>. </a:t>
            </a:r>
            <a:r>
              <a:rPr lang="it-IT" sz="2800" dirty="0" smtClean="0"/>
              <a:t>93): </a:t>
            </a:r>
          </a:p>
          <a:p>
            <a:pPr marL="400050" lvl="1" indent="0" algn="just"/>
            <a:r>
              <a:rPr lang="it-IT" dirty="0" smtClean="0"/>
              <a:t> pesticidi: il Ministro della Sanità può anche imporre limitazioni o esclusioni di impiego, anche temporaneo , in aree specifiche del territorio, di prodotti fitosanitari utilizzati. </a:t>
            </a:r>
          </a:p>
          <a:p>
            <a:pPr marL="400050" lvl="1" indent="0" algn="just"/>
            <a:r>
              <a:rPr lang="it-IT" dirty="0"/>
              <a:t> </a:t>
            </a:r>
            <a:r>
              <a:rPr lang="it-IT" dirty="0" smtClean="0"/>
              <a:t>aree soggette o minacciate da fenomeni di siccità: specifiche misure di tutela. </a:t>
            </a:r>
          </a:p>
          <a:p>
            <a:pPr marL="0" indent="0" algn="just"/>
            <a:endParaRPr lang="it-IT" sz="2400" dirty="0"/>
          </a:p>
        </p:txBody>
      </p:sp>
    </p:spTree>
    <p:extLst>
      <p:ext uri="{BB962C8B-B14F-4D97-AF65-F5344CB8AC3E}">
        <p14:creationId xmlns:p14="http://schemas.microsoft.com/office/powerpoint/2010/main" val="3042229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L’oro blu</a:t>
            </a:r>
            <a:endParaRPr lang="it-IT" dirty="0"/>
          </a:p>
        </p:txBody>
      </p:sp>
      <p:sp>
        <p:nvSpPr>
          <p:cNvPr id="3" name="Segnaposto contenuto 2"/>
          <p:cNvSpPr>
            <a:spLocks noGrp="1"/>
          </p:cNvSpPr>
          <p:nvPr>
            <p:ph idx="1"/>
          </p:nvPr>
        </p:nvSpPr>
        <p:spPr/>
        <p:txBody>
          <a:bodyPr/>
          <a:lstStyle/>
          <a:p>
            <a:r>
              <a:rPr lang="it-IT" dirty="0" smtClean="0"/>
              <a:t>Aumento demografico</a:t>
            </a:r>
          </a:p>
          <a:p>
            <a:r>
              <a:rPr lang="it-IT" dirty="0" smtClean="0"/>
              <a:t>Riduzione risorse</a:t>
            </a:r>
          </a:p>
          <a:p>
            <a:r>
              <a:rPr lang="it-IT" dirty="0" smtClean="0"/>
              <a:t>Cambiamenti climatici</a:t>
            </a:r>
          </a:p>
          <a:p>
            <a:r>
              <a:rPr lang="it-IT" dirty="0" smtClean="0"/>
              <a:t>Inquinamento</a:t>
            </a:r>
          </a:p>
          <a:p>
            <a:endParaRPr lang="it-IT" dirty="0"/>
          </a:p>
          <a:p>
            <a:pPr lvl="1"/>
            <a:r>
              <a:rPr lang="it-IT" dirty="0" smtClean="0"/>
              <a:t>Questa risorsa sta lentamente diminuendo.</a:t>
            </a:r>
            <a:endParaRPr lang="it-IT" dirty="0"/>
          </a:p>
        </p:txBody>
      </p:sp>
    </p:spTree>
    <p:extLst>
      <p:ext uri="{BB962C8B-B14F-4D97-AF65-F5344CB8AC3E}">
        <p14:creationId xmlns:p14="http://schemas.microsoft.com/office/powerpoint/2010/main" val="3906494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781128"/>
          </a:xfrm>
        </p:spPr>
        <p:txBody>
          <a:bodyPr>
            <a:normAutofit fontScale="85000" lnSpcReduction="20000"/>
          </a:bodyPr>
          <a:lstStyle/>
          <a:p>
            <a:r>
              <a:rPr lang="it-IT" dirty="0"/>
              <a:t> </a:t>
            </a:r>
            <a:r>
              <a:rPr lang="it-IT" dirty="0">
                <a:solidFill>
                  <a:srgbClr val="FF0000"/>
                </a:solidFill>
              </a:rPr>
              <a:t>aree di salvaguardia delle acque superficiali e sotterranee destinate a consumo </a:t>
            </a:r>
            <a:r>
              <a:rPr lang="it-IT" dirty="0" smtClean="0">
                <a:solidFill>
                  <a:srgbClr val="FF0000"/>
                </a:solidFill>
              </a:rPr>
              <a:t>umano </a:t>
            </a:r>
            <a:r>
              <a:rPr lang="it-IT" dirty="0" smtClean="0"/>
              <a:t>(</a:t>
            </a:r>
            <a:r>
              <a:rPr lang="it-IT" dirty="0"/>
              <a:t>art. 94</a:t>
            </a:r>
            <a:r>
              <a:rPr lang="it-IT" dirty="0" smtClean="0"/>
              <a:t>): </a:t>
            </a:r>
            <a:r>
              <a:rPr lang="it-IT" dirty="0"/>
              <a:t>distinte </a:t>
            </a:r>
            <a:r>
              <a:rPr lang="it-IT" dirty="0" smtClean="0"/>
              <a:t>in</a:t>
            </a:r>
          </a:p>
          <a:p>
            <a:pPr lvl="1"/>
            <a:r>
              <a:rPr lang="it-IT" dirty="0" smtClean="0"/>
              <a:t> </a:t>
            </a:r>
            <a:r>
              <a:rPr lang="it-IT" dirty="0"/>
              <a:t>zone di tutela </a:t>
            </a:r>
            <a:r>
              <a:rPr lang="it-IT" dirty="0" smtClean="0"/>
              <a:t>assoluta: area immediatamente circostante la captazione (es. pozzo acquedotto);</a:t>
            </a:r>
          </a:p>
          <a:p>
            <a:pPr lvl="1"/>
            <a:r>
              <a:rPr lang="it-IT" dirty="0" smtClean="0"/>
              <a:t>zone </a:t>
            </a:r>
            <a:r>
              <a:rPr lang="it-IT" dirty="0"/>
              <a:t>di </a:t>
            </a:r>
            <a:r>
              <a:rPr lang="it-IT" dirty="0" smtClean="0"/>
              <a:t>rispetto: zona circostante la zona di tutela assoluta, da sottoporre a vincoli e destinazioni d’uso tali da tutelare qualitativamente e quantitativamente la risorsa idrica captata.  Nelle zone di rispetto sono vietati: gestione dei rifiuti, demolizioni autoveicoli, fognature, ferrovie, ecc. </a:t>
            </a:r>
          </a:p>
          <a:p>
            <a:pPr lvl="1"/>
            <a:r>
              <a:rPr lang="it-IT" dirty="0" smtClean="0"/>
              <a:t> </a:t>
            </a:r>
            <a:r>
              <a:rPr lang="it-IT" dirty="0"/>
              <a:t>zone di </a:t>
            </a:r>
            <a:r>
              <a:rPr lang="it-IT" dirty="0" smtClean="0"/>
              <a:t>protezione: zone da cui provengono le acque che alimentano il corpo idrico captato. Misure volte a limitare l’utilizzo del territorio, con particolare attenzione alle aree di ricarica della falda. </a:t>
            </a:r>
            <a:endParaRPr lang="it-IT" dirty="0"/>
          </a:p>
          <a:p>
            <a:endParaRPr lang="it-IT" dirty="0"/>
          </a:p>
        </p:txBody>
      </p:sp>
    </p:spTree>
    <p:extLst>
      <p:ext uri="{BB962C8B-B14F-4D97-AF65-F5344CB8AC3E}">
        <p14:creationId xmlns:p14="http://schemas.microsoft.com/office/powerpoint/2010/main" val="3203204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effectLst>
                  <a:outerShdw blurRad="38100" dist="38100" dir="2700000" algn="tl">
                    <a:srgbClr val="000000">
                      <a:alpha val="43137"/>
                    </a:srgbClr>
                  </a:outerShdw>
                </a:effectLst>
              </a:rPr>
              <a:t>D.Lsg</a:t>
            </a:r>
            <a:r>
              <a:rPr lang="it-IT" dirty="0" smtClean="0">
                <a:solidFill>
                  <a:srgbClr val="FF0000"/>
                </a:solidFill>
                <a:effectLst>
                  <a:outerShdw blurRad="38100" dist="38100" dir="2700000" algn="tl">
                    <a:srgbClr val="000000">
                      <a:alpha val="43137"/>
                    </a:srgbClr>
                  </a:outerShdw>
                </a:effectLst>
              </a:rPr>
              <a:t> 31/2001</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r>
              <a:rPr lang="it-IT" dirty="0" smtClean="0"/>
              <a:t>Qualità delle acque destinate al </a:t>
            </a:r>
            <a:r>
              <a:rPr lang="it-IT" dirty="0"/>
              <a:t>consumo </a:t>
            </a:r>
            <a:r>
              <a:rPr lang="it-IT" dirty="0" smtClean="0"/>
              <a:t>umano,  </a:t>
            </a:r>
            <a:r>
              <a:rPr lang="it-IT" dirty="0"/>
              <a:t>al fine di proteggere la salute umana dagli </a:t>
            </a:r>
            <a:r>
              <a:rPr lang="it-IT" dirty="0" smtClean="0"/>
              <a:t>effetti negativi </a:t>
            </a:r>
            <a:r>
              <a:rPr lang="it-IT" dirty="0"/>
              <a:t>derivanti dalla  </a:t>
            </a:r>
            <a:r>
              <a:rPr lang="it-IT" dirty="0" smtClean="0"/>
              <a:t>contaminazione </a:t>
            </a:r>
            <a:r>
              <a:rPr lang="it-IT" dirty="0"/>
              <a:t>delle acque, garantendone </a:t>
            </a:r>
            <a:r>
              <a:rPr lang="it-IT" dirty="0" smtClean="0"/>
              <a:t>la  </a:t>
            </a:r>
            <a:r>
              <a:rPr lang="it-IT" dirty="0" err="1"/>
              <a:t>salubrita'</a:t>
            </a:r>
            <a:r>
              <a:rPr lang="it-IT" dirty="0"/>
              <a:t> e la pulizia.</a:t>
            </a:r>
          </a:p>
          <a:p>
            <a:r>
              <a:rPr lang="it-IT" dirty="0"/>
              <a:t>"acque destinate al consumo umano": </a:t>
            </a:r>
            <a:r>
              <a:rPr lang="it-IT" dirty="0" smtClean="0"/>
              <a:t> </a:t>
            </a:r>
            <a:r>
              <a:rPr lang="it-IT" dirty="0"/>
              <a:t>le acque trattate o non trattate, destinate ad uso potabile, per la preparazione di cibi e bevande, o per altri usi domestici, a prescindere dalla loro origine, siano esse fornite tramite una rete di distribuzione, mediante cisterne, in bottiglie o in contenitori; </a:t>
            </a:r>
          </a:p>
        </p:txBody>
      </p:sp>
    </p:spTree>
    <p:extLst>
      <p:ext uri="{BB962C8B-B14F-4D97-AF65-F5344CB8AC3E}">
        <p14:creationId xmlns:p14="http://schemas.microsoft.com/office/powerpoint/2010/main" val="27772906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Tutela quantitativa</a:t>
            </a:r>
          </a:p>
        </p:txBody>
      </p:sp>
      <p:sp>
        <p:nvSpPr>
          <p:cNvPr id="116739" name="Rectangle 3"/>
          <p:cNvSpPr>
            <a:spLocks noGrp="1" noChangeArrowheads="1"/>
          </p:cNvSpPr>
          <p:nvPr>
            <p:ph type="body" idx="1"/>
          </p:nvPr>
        </p:nvSpPr>
        <p:spPr/>
        <p:txBody>
          <a:bodyPr/>
          <a:lstStyle/>
          <a:p>
            <a:pPr marL="0" indent="0" algn="just">
              <a:lnSpc>
                <a:spcPct val="80000"/>
              </a:lnSpc>
              <a:buFontTx/>
              <a:buNone/>
            </a:pPr>
            <a:r>
              <a:rPr lang="it-IT" sz="2400" dirty="0"/>
              <a:t>Per quanto concerne la tutela quantitativa delle risorse idriche è promossa una pianificazione dell’utilizzazione delle acque che assicuri l’equilibrio del bilancio </a:t>
            </a:r>
            <a:r>
              <a:rPr lang="it-IT" sz="2400" dirty="0" smtClean="0"/>
              <a:t>idrico, un efficace utilizzo della risorsa.</a:t>
            </a:r>
            <a:endParaRPr lang="it-IT" sz="2400" dirty="0"/>
          </a:p>
          <a:p>
            <a:pPr marL="0" indent="0" algn="just">
              <a:lnSpc>
                <a:spcPct val="80000"/>
              </a:lnSpc>
              <a:buFontTx/>
              <a:buNone/>
            </a:pPr>
            <a:endParaRPr lang="it-IT" sz="2400" dirty="0"/>
          </a:p>
          <a:p>
            <a:pPr marL="0" indent="0" algn="just">
              <a:lnSpc>
                <a:spcPct val="80000"/>
              </a:lnSpc>
              <a:buFontTx/>
              <a:buNone/>
            </a:pPr>
            <a:r>
              <a:rPr lang="it-IT" sz="2400" dirty="0"/>
              <a:t>A tal fine occorre tener conto dei seguenti elementi:</a:t>
            </a:r>
          </a:p>
          <a:p>
            <a:pPr marL="0" indent="0" algn="just">
              <a:lnSpc>
                <a:spcPct val="80000"/>
              </a:lnSpc>
              <a:buFontTx/>
              <a:buNone/>
            </a:pPr>
            <a:endParaRPr lang="it-IT" sz="2400" dirty="0"/>
          </a:p>
          <a:p>
            <a:pPr marL="0" indent="0" algn="just">
              <a:lnSpc>
                <a:spcPct val="80000"/>
              </a:lnSpc>
            </a:pPr>
            <a:r>
              <a:rPr lang="it-IT" sz="2400" dirty="0"/>
              <a:t> fabbisogni, disponibilità, minimo deflusso vitale;</a:t>
            </a:r>
          </a:p>
          <a:p>
            <a:pPr marL="0" indent="0" algn="just">
              <a:lnSpc>
                <a:spcPct val="80000"/>
              </a:lnSpc>
            </a:pPr>
            <a:r>
              <a:rPr lang="it-IT" sz="2400" dirty="0"/>
              <a:t> capacità di ravvenamento della falda;</a:t>
            </a:r>
          </a:p>
          <a:p>
            <a:pPr marL="0" indent="0" algn="just">
              <a:lnSpc>
                <a:spcPct val="80000"/>
              </a:lnSpc>
            </a:pPr>
            <a:r>
              <a:rPr lang="it-IT" sz="2400" dirty="0"/>
              <a:t> compatibilità tra destinazione d’uso e caratteristiche della risorsa.  </a:t>
            </a:r>
          </a:p>
        </p:txBody>
      </p:sp>
    </p:spTree>
    <p:extLst>
      <p:ext uri="{BB962C8B-B14F-4D97-AF65-F5344CB8AC3E}">
        <p14:creationId xmlns:p14="http://schemas.microsoft.com/office/powerpoint/2010/main" val="33378141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a:t>
            </a:r>
            <a:r>
              <a:rPr lang="it-IT" dirty="0" smtClean="0">
                <a:solidFill>
                  <a:srgbClr val="FF0000"/>
                </a:solidFill>
                <a:effectLst>
                  <a:outerShdw blurRad="38100" dist="38100" dir="2700000" algn="tl">
                    <a:srgbClr val="000000">
                      <a:alpha val="43137"/>
                    </a:srgbClr>
                  </a:outerShdw>
                </a:effectLst>
              </a:rPr>
              <a:t>qualitativa</a:t>
            </a:r>
            <a:endParaRPr lang="it-IT" dirty="0"/>
          </a:p>
        </p:txBody>
      </p:sp>
      <p:sp>
        <p:nvSpPr>
          <p:cNvPr id="3" name="Segnaposto contenuto 2"/>
          <p:cNvSpPr>
            <a:spLocks noGrp="1"/>
          </p:cNvSpPr>
          <p:nvPr>
            <p:ph idx="1"/>
          </p:nvPr>
        </p:nvSpPr>
        <p:spPr/>
        <p:txBody>
          <a:bodyPr>
            <a:normAutofit/>
          </a:bodyPr>
          <a:lstStyle/>
          <a:p>
            <a:pPr>
              <a:buFontTx/>
              <a:buChar char="-"/>
            </a:pPr>
            <a:r>
              <a:rPr lang="it-IT" dirty="0" smtClean="0"/>
              <a:t>Gli agglomerati con più di 2.000 abitanti devono essere provvisti di reti fognarie per le acque reflue urbane.</a:t>
            </a:r>
          </a:p>
          <a:p>
            <a:pPr>
              <a:buFontTx/>
              <a:buChar char="-"/>
            </a:pPr>
            <a:r>
              <a:rPr lang="it-IT" dirty="0" smtClean="0"/>
              <a:t>Tutti gli scarichi sono gestiti in funzione del rispetto degli obiettivi di qualità dei corpi idrici e devono comunque rispettare i valori limite previsti. </a:t>
            </a:r>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21053311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qualitativa</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20000"/>
          </a:bodyPr>
          <a:lstStyle/>
          <a:p>
            <a:r>
              <a:rPr lang="it-IT" dirty="0"/>
              <a:t>È vietato lo scarico al suolo o negli strati </a:t>
            </a:r>
            <a:r>
              <a:rPr lang="it-IT" dirty="0" smtClean="0"/>
              <a:t>superficiali </a:t>
            </a:r>
            <a:r>
              <a:rPr lang="it-IT" dirty="0"/>
              <a:t>del </a:t>
            </a:r>
            <a:r>
              <a:rPr lang="it-IT" dirty="0" smtClean="0"/>
              <a:t>sottosuolo, ad eccezione: </a:t>
            </a:r>
          </a:p>
          <a:p>
            <a:pPr lvl="1"/>
            <a:r>
              <a:rPr lang="it-IT" dirty="0" smtClean="0"/>
              <a:t>Insediamenti, installazioni o edifici isolati che producono acque reflue domestiche in assenza di fognatura;</a:t>
            </a:r>
          </a:p>
          <a:p>
            <a:pPr lvl="1"/>
            <a:r>
              <a:rPr lang="it-IT" dirty="0" smtClean="0"/>
              <a:t>Scaricatori di «troppo pieno» delle reti fognarie;</a:t>
            </a:r>
          </a:p>
          <a:p>
            <a:pPr lvl="1"/>
            <a:r>
              <a:rPr lang="it-IT" dirty="0" smtClean="0"/>
              <a:t>Scarichi per i quali sia accertata l’impossibilità tecnica o la eccessiva onerosità economica a fronte di benefici ambientali conseguibili, a recapitare in corpi idrici superficiali, purché si rispettino i limiti;</a:t>
            </a:r>
          </a:p>
          <a:p>
            <a:pPr lvl="1"/>
            <a:r>
              <a:rPr lang="it-IT" dirty="0" smtClean="0"/>
              <a:t>Scarichi provenienti dalla lavorazione di rocce naturali, impianti di lavaggio di minerali;</a:t>
            </a:r>
          </a:p>
          <a:p>
            <a:pPr lvl="1"/>
            <a:r>
              <a:rPr lang="it-IT" dirty="0" smtClean="0"/>
              <a:t>Scarichi di acque meteoriche,</a:t>
            </a:r>
          </a:p>
          <a:p>
            <a:pPr lvl="1"/>
            <a:r>
              <a:rPr lang="it-IT" dirty="0" smtClean="0"/>
              <a:t>Scarichi derivanti dalla manutenzione di acquedotti idropotabili. </a:t>
            </a:r>
          </a:p>
        </p:txBody>
      </p:sp>
    </p:spTree>
    <p:extLst>
      <p:ext uri="{BB962C8B-B14F-4D97-AF65-F5344CB8AC3E}">
        <p14:creationId xmlns:p14="http://schemas.microsoft.com/office/powerpoint/2010/main" val="37462208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qualitativa</a:t>
            </a:r>
            <a:endParaRPr lang="it-IT" dirty="0"/>
          </a:p>
        </p:txBody>
      </p:sp>
      <p:sp>
        <p:nvSpPr>
          <p:cNvPr id="3" name="Segnaposto contenuto 2"/>
          <p:cNvSpPr>
            <a:spLocks noGrp="1"/>
          </p:cNvSpPr>
          <p:nvPr>
            <p:ph idx="1"/>
          </p:nvPr>
        </p:nvSpPr>
        <p:spPr/>
        <p:txBody>
          <a:bodyPr/>
          <a:lstStyle/>
          <a:p>
            <a:r>
              <a:rPr lang="it-IT" dirty="0" smtClean="0"/>
              <a:t>È vietato lo scarico diretto nelle acque sotterranee e nel sottosuolo.  Solo previa autorizzazione è possibile lo scarico delle acque provenienti dal processo di estrazione di idrocarburi liquidi e gassosi, purché lo scarico avvenga all’interno di unità geologiche profonde che siano, o siano state, sede di giacimenti di idrocarburi. </a:t>
            </a:r>
            <a:endParaRPr lang="it-IT" dirty="0"/>
          </a:p>
        </p:txBody>
      </p:sp>
    </p:spTree>
    <p:extLst>
      <p:ext uri="{BB962C8B-B14F-4D97-AF65-F5344CB8AC3E}">
        <p14:creationId xmlns:p14="http://schemas.microsoft.com/office/powerpoint/2010/main" val="24511659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qualitativa</a:t>
            </a:r>
            <a:endParaRPr lang="it-IT" dirty="0"/>
          </a:p>
        </p:txBody>
      </p:sp>
      <p:sp>
        <p:nvSpPr>
          <p:cNvPr id="3" name="Segnaposto contenuto 2"/>
          <p:cNvSpPr>
            <a:spLocks noGrp="1"/>
          </p:cNvSpPr>
          <p:nvPr>
            <p:ph idx="1"/>
          </p:nvPr>
        </p:nvSpPr>
        <p:spPr/>
        <p:txBody>
          <a:bodyPr/>
          <a:lstStyle/>
          <a:p>
            <a:r>
              <a:rPr lang="it-IT" dirty="0" smtClean="0"/>
              <a:t>Gli scarichi di acque reflue industriali in acque superficiali devono rispettare i limiti di legge. Gli scarichi di acque reflue urbane  devono essere sottoposte, primo dello scarico, a trattamento.  </a:t>
            </a:r>
            <a:endParaRPr lang="it-IT" dirty="0"/>
          </a:p>
        </p:txBody>
      </p:sp>
    </p:spTree>
    <p:extLst>
      <p:ext uri="{BB962C8B-B14F-4D97-AF65-F5344CB8AC3E}">
        <p14:creationId xmlns:p14="http://schemas.microsoft.com/office/powerpoint/2010/main" val="13064176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Strumenti di Tutela</a:t>
            </a:r>
            <a:endParaRPr lang="it-IT" dirty="0"/>
          </a:p>
        </p:txBody>
      </p:sp>
      <p:sp>
        <p:nvSpPr>
          <p:cNvPr id="3" name="Segnaposto contenuto 2"/>
          <p:cNvSpPr>
            <a:spLocks noGrp="1"/>
          </p:cNvSpPr>
          <p:nvPr>
            <p:ph idx="1"/>
          </p:nvPr>
        </p:nvSpPr>
        <p:spPr>
          <a:xfrm>
            <a:off x="457200" y="1600200"/>
            <a:ext cx="8229600" cy="4925144"/>
          </a:xfrm>
        </p:spPr>
        <p:txBody>
          <a:bodyPr>
            <a:normAutofit fontScale="92500"/>
          </a:bodyPr>
          <a:lstStyle/>
          <a:p>
            <a:r>
              <a:rPr lang="it-IT" dirty="0" smtClean="0"/>
              <a:t>Tutti gli scarichi devono essere preventivamente autorizzati e l’autorizzazione è rilasciata al titolare dell’attività da cui origina lo scarico.</a:t>
            </a:r>
          </a:p>
          <a:p>
            <a:r>
              <a:rPr lang="it-IT" dirty="0" smtClean="0"/>
              <a:t>Il regime </a:t>
            </a:r>
            <a:r>
              <a:rPr lang="it-IT" dirty="0" err="1" smtClean="0"/>
              <a:t>autorizzatorio</a:t>
            </a:r>
            <a:r>
              <a:rPr lang="it-IT" dirty="0" smtClean="0"/>
              <a:t> degli scarichi di acque reflue domestiche e reti fognarie servite o meno da impianti di depurazione, è definito dalle Regioni, tenendo conto dei carichi massimi ammissibili e delle migliori tecniche disponibili. Sono stabiliti limiti dalle Regioni più restrittivi di quelli imposti dalla normativa nazionale. </a:t>
            </a:r>
            <a:endParaRPr lang="it-IT" dirty="0"/>
          </a:p>
        </p:txBody>
      </p:sp>
    </p:spTree>
    <p:extLst>
      <p:ext uri="{BB962C8B-B14F-4D97-AF65-F5344CB8AC3E}">
        <p14:creationId xmlns:p14="http://schemas.microsoft.com/office/powerpoint/2010/main" val="6102842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r>
              <a:rPr lang="it-IT" dirty="0" smtClean="0"/>
              <a:t>Salva l’ipotesi dell’AIA, l’autorizzazione allo scarico è valida per 4 anni dal momento del rilascio e può essere rinnovata. </a:t>
            </a:r>
          </a:p>
          <a:p>
            <a:r>
              <a:rPr lang="it-IT" dirty="0"/>
              <a:t> In relazione alle caratteristiche tecniche dello scarico, alla sua localizzazione e alle condizioni locali dell'ambiente interessato, l'autorizzazione contiene le ulteriori prescrizioni tecniche volte a garantire che lo scarico, ivi comprese le operazioni ad esso funzionalmente connesse, avvenga in </a:t>
            </a:r>
            <a:r>
              <a:rPr lang="it-IT" dirty="0" err="1"/>
              <a:t>conformita'</a:t>
            </a:r>
            <a:r>
              <a:rPr lang="it-IT" dirty="0"/>
              <a:t> </a:t>
            </a:r>
            <a:r>
              <a:rPr lang="it-IT" dirty="0" smtClean="0"/>
              <a:t>alla legge senza </a:t>
            </a:r>
            <a:r>
              <a:rPr lang="it-IT" dirty="0"/>
              <a:t>che consegua alcun pregiudizio per il corpo ricettore, per la salute pubblica e l'ambiente. </a:t>
            </a:r>
          </a:p>
        </p:txBody>
      </p:sp>
    </p:spTree>
    <p:extLst>
      <p:ext uri="{BB962C8B-B14F-4D97-AF65-F5344CB8AC3E}">
        <p14:creationId xmlns:p14="http://schemas.microsoft.com/office/powerpoint/2010/main" val="3202576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Autorizzazioni</a:t>
            </a:r>
            <a:endParaRPr lang="it-IT" dirty="0"/>
          </a:p>
        </p:txBody>
      </p:sp>
      <p:sp>
        <p:nvSpPr>
          <p:cNvPr id="3" name="Segnaposto contenuto 2"/>
          <p:cNvSpPr>
            <a:spLocks noGrp="1"/>
          </p:cNvSpPr>
          <p:nvPr>
            <p:ph idx="1"/>
          </p:nvPr>
        </p:nvSpPr>
        <p:spPr>
          <a:xfrm>
            <a:off x="457200" y="1340768"/>
            <a:ext cx="8229600" cy="5184576"/>
          </a:xfrm>
        </p:spPr>
        <p:txBody>
          <a:bodyPr>
            <a:noAutofit/>
          </a:bodyPr>
          <a:lstStyle/>
          <a:p>
            <a:r>
              <a:rPr lang="it-IT" sz="2400" dirty="0"/>
              <a:t>La domanda di autorizzazione agli scarichi di acque reflue industriali deve essere </a:t>
            </a:r>
            <a:r>
              <a:rPr lang="it-IT" sz="2400" dirty="0" smtClean="0"/>
              <a:t>corredata:</a:t>
            </a:r>
          </a:p>
          <a:p>
            <a:pPr>
              <a:buFontTx/>
              <a:buChar char="-"/>
            </a:pPr>
            <a:r>
              <a:rPr lang="it-IT" sz="2400" dirty="0" smtClean="0"/>
              <a:t>dall'indicazione </a:t>
            </a:r>
            <a:r>
              <a:rPr lang="it-IT" sz="2400" dirty="0"/>
              <a:t>delle caratteristiche quantitative e qualitative dello scarico e del volume annuo di acqua da </a:t>
            </a:r>
            <a:r>
              <a:rPr lang="it-IT" sz="2400" dirty="0" smtClean="0"/>
              <a:t>scaricare;</a:t>
            </a:r>
          </a:p>
          <a:p>
            <a:pPr>
              <a:buFontTx/>
              <a:buChar char="-"/>
            </a:pPr>
            <a:r>
              <a:rPr lang="it-IT" sz="2400" dirty="0" smtClean="0"/>
              <a:t>dalla </a:t>
            </a:r>
            <a:r>
              <a:rPr lang="it-IT" sz="2400" dirty="0"/>
              <a:t>tipologia del </a:t>
            </a:r>
            <a:r>
              <a:rPr lang="it-IT" sz="2400" dirty="0" smtClean="0"/>
              <a:t>ricettore;</a:t>
            </a:r>
          </a:p>
          <a:p>
            <a:pPr>
              <a:buFontTx/>
              <a:buChar char="-"/>
            </a:pPr>
            <a:r>
              <a:rPr lang="it-IT" sz="2400" dirty="0" smtClean="0"/>
              <a:t>dalla </a:t>
            </a:r>
            <a:r>
              <a:rPr lang="it-IT" sz="2400" dirty="0"/>
              <a:t>individuazione del punto previsto per effettuare i prelievi di </a:t>
            </a:r>
            <a:r>
              <a:rPr lang="it-IT" sz="2400" dirty="0" smtClean="0"/>
              <a:t>controllo;</a:t>
            </a:r>
          </a:p>
          <a:p>
            <a:pPr>
              <a:buFontTx/>
              <a:buChar char="-"/>
            </a:pPr>
            <a:r>
              <a:rPr lang="it-IT" sz="2400" dirty="0" smtClean="0"/>
              <a:t>dalla </a:t>
            </a:r>
            <a:r>
              <a:rPr lang="it-IT" sz="2400" dirty="0"/>
              <a:t>descrizione del sistema complessivo dello scarico ivi comprese le operazioni ad esso funzionalmente connesse, dall'eventuale sistema di misurazione del flusso degli scarichi, ove richiesto, e dalla indicazione delle apparecchiature impiegate nel processo produttivo e nei sistemi di scarico </a:t>
            </a:r>
            <a:r>
              <a:rPr lang="it-IT" sz="2400" dirty="0" err="1"/>
              <a:t>nonche</a:t>
            </a:r>
            <a:r>
              <a:rPr lang="it-IT" sz="2400" dirty="0"/>
              <a:t>' dei sistemi di depurazione utilizzati per conseguire il rispetto dei valori limite di emissione. </a:t>
            </a:r>
          </a:p>
        </p:txBody>
      </p:sp>
    </p:spTree>
    <p:extLst>
      <p:ext uri="{BB962C8B-B14F-4D97-AF65-F5344CB8AC3E}">
        <p14:creationId xmlns:p14="http://schemas.microsoft.com/office/powerpoint/2010/main" val="2588326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L’oro blu</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66% agricoltura</a:t>
            </a:r>
          </a:p>
          <a:p>
            <a:r>
              <a:rPr lang="it-IT" dirty="0" smtClean="0"/>
              <a:t>10% domestico</a:t>
            </a:r>
          </a:p>
          <a:p>
            <a:r>
              <a:rPr lang="it-IT" dirty="0" smtClean="0"/>
              <a:t>20% industria</a:t>
            </a:r>
          </a:p>
          <a:p>
            <a:r>
              <a:rPr lang="it-IT" dirty="0" smtClean="0"/>
              <a:t>4% evaporazione</a:t>
            </a:r>
          </a:p>
          <a:p>
            <a:endParaRPr lang="it-IT" dirty="0"/>
          </a:p>
          <a:p>
            <a:pPr marL="0" indent="0">
              <a:buNone/>
            </a:pPr>
            <a:r>
              <a:rPr lang="it-IT" dirty="0" smtClean="0"/>
              <a:t>Per produrre un chilo di patate occorrono complessivamente circa 100 litri di acqua. Per un chilo di riso 1.00 litri. Per una bistecca da un chilo 13.000 litri. Per una tonnellata di acciaio 11.000 litri. </a:t>
            </a:r>
            <a:endParaRPr lang="it-IT" dirty="0"/>
          </a:p>
        </p:txBody>
      </p:sp>
    </p:spTree>
    <p:extLst>
      <p:ext uri="{BB962C8B-B14F-4D97-AF65-F5344CB8AC3E}">
        <p14:creationId xmlns:p14="http://schemas.microsoft.com/office/powerpoint/2010/main" val="11111158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Controlli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L’autorità competente effettua il controllo degli scarichi sulla base di un programma che assicuri periodico, diffuso, effettivo ed imparziale sistema di controlli.  </a:t>
            </a:r>
          </a:p>
          <a:p>
            <a:r>
              <a:rPr lang="it-IT" dirty="0" smtClean="0"/>
              <a:t>Il controllo degli scarichi della pubblica fognatura è organizzato dal gestore del servizio idrico integrato. </a:t>
            </a:r>
            <a:endParaRPr lang="it-IT" dirty="0"/>
          </a:p>
        </p:txBody>
      </p:sp>
    </p:spTree>
    <p:extLst>
      <p:ext uri="{BB962C8B-B14F-4D97-AF65-F5344CB8AC3E}">
        <p14:creationId xmlns:p14="http://schemas.microsoft.com/office/powerpoint/2010/main" val="42612156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Controlli</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r>
              <a:rPr lang="it-IT" dirty="0" smtClean="0"/>
              <a:t>Il controllo dell’ente non è mai sostituibile dal controllo effettuato dal gestore dell’impianto (TAR Friuli Venezia Giulia 6.12.2006 n. 163).</a:t>
            </a:r>
          </a:p>
          <a:p>
            <a:endParaRPr lang="it-IT" dirty="0" smtClean="0"/>
          </a:p>
          <a:p>
            <a:r>
              <a:rPr lang="it-IT" dirty="0" smtClean="0"/>
              <a:t>Periodico (non preannunciato);</a:t>
            </a:r>
          </a:p>
          <a:p>
            <a:r>
              <a:rPr lang="it-IT" dirty="0" smtClean="0"/>
              <a:t>Diffuso (ampio);</a:t>
            </a:r>
          </a:p>
          <a:p>
            <a:r>
              <a:rPr lang="it-IT" dirty="0" smtClean="0"/>
              <a:t>Imparziale (metodologie di campionamento che non determini uno squilibrio fra il controllante e il controllato).</a:t>
            </a:r>
          </a:p>
          <a:p>
            <a:r>
              <a:rPr lang="it-IT" dirty="0"/>
              <a:t>Soggetti competenti:</a:t>
            </a:r>
          </a:p>
          <a:p>
            <a:pPr lvl="1"/>
            <a:r>
              <a:rPr lang="it-IT" dirty="0"/>
              <a:t>ARPA e polizia giudiziaria</a:t>
            </a:r>
          </a:p>
        </p:txBody>
      </p:sp>
    </p:spTree>
    <p:extLst>
      <p:ext uri="{BB962C8B-B14F-4D97-AF65-F5344CB8AC3E}">
        <p14:creationId xmlns:p14="http://schemas.microsoft.com/office/powerpoint/2010/main" val="4485997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Controlli</a:t>
            </a:r>
            <a:endParaRPr lang="it-IT" dirty="0"/>
          </a:p>
        </p:txBody>
      </p:sp>
      <p:sp>
        <p:nvSpPr>
          <p:cNvPr id="3" name="Segnaposto contenuto 2"/>
          <p:cNvSpPr>
            <a:spLocks noGrp="1"/>
          </p:cNvSpPr>
          <p:nvPr>
            <p:ph idx="1"/>
          </p:nvPr>
        </p:nvSpPr>
        <p:spPr/>
        <p:txBody>
          <a:bodyPr>
            <a:normAutofit fontScale="92500"/>
          </a:bodyPr>
          <a:lstStyle/>
          <a:p>
            <a:r>
              <a:rPr lang="it-IT" dirty="0" err="1"/>
              <a:t>L'autorita'</a:t>
            </a:r>
            <a:r>
              <a:rPr lang="it-IT" dirty="0"/>
              <a:t> competente al controllo </a:t>
            </a:r>
            <a:r>
              <a:rPr lang="it-IT" dirty="0" err="1"/>
              <a:t>e'</a:t>
            </a:r>
            <a:r>
              <a:rPr lang="it-IT" dirty="0"/>
              <a:t> autorizzata a effettuare le ispezioni, i controlli e i prelievi necessari all'accertamento del rispetto dei valori limite di emissione, delle prescrizioni contenute nei provvedimenti </a:t>
            </a:r>
            <a:r>
              <a:rPr lang="it-IT" dirty="0" err="1"/>
              <a:t>autorizzatori</a:t>
            </a:r>
            <a:r>
              <a:rPr lang="it-IT" dirty="0"/>
              <a:t> o regolamentari e delle condizioni che danno luogo alla formazione degli scarichi. Il titolare dello scarico </a:t>
            </a:r>
            <a:r>
              <a:rPr lang="it-IT" dirty="0" err="1"/>
              <a:t>e'</a:t>
            </a:r>
            <a:r>
              <a:rPr lang="it-IT" dirty="0"/>
              <a:t> tenuto a fornire le informazioni richieste e a consentire l'accesso ai luoghi dai quali origina lo scarico. </a:t>
            </a:r>
          </a:p>
          <a:p>
            <a:endParaRPr lang="it-IT" dirty="0"/>
          </a:p>
        </p:txBody>
      </p:sp>
    </p:spTree>
    <p:extLst>
      <p:ext uri="{BB962C8B-B14F-4D97-AF65-F5344CB8AC3E}">
        <p14:creationId xmlns:p14="http://schemas.microsoft.com/office/powerpoint/2010/main" val="2283327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Controlli</a:t>
            </a:r>
            <a:endParaRPr lang="it-IT" dirty="0"/>
          </a:p>
        </p:txBody>
      </p:sp>
      <p:sp>
        <p:nvSpPr>
          <p:cNvPr id="3" name="Segnaposto contenuto 2"/>
          <p:cNvSpPr>
            <a:spLocks noGrp="1"/>
          </p:cNvSpPr>
          <p:nvPr>
            <p:ph idx="1"/>
          </p:nvPr>
        </p:nvSpPr>
        <p:spPr/>
        <p:txBody>
          <a:bodyPr/>
          <a:lstStyle/>
          <a:p>
            <a:r>
              <a:rPr lang="it-IT" dirty="0"/>
              <a:t>Il titolare di uno scarico che non consente l'accesso agli insediamenti da parte del soggetto incaricato del controllo ai fini di cui all'articolo 101, commi 3 e 4, salvo che il fatto non costituisca </a:t>
            </a:r>
            <a:r>
              <a:rPr lang="it-IT" dirty="0" err="1"/>
              <a:t>piu'</a:t>
            </a:r>
            <a:r>
              <a:rPr lang="it-IT" dirty="0"/>
              <a:t> grave reato, </a:t>
            </a:r>
            <a:r>
              <a:rPr lang="it-IT" dirty="0" err="1"/>
              <a:t>e'</a:t>
            </a:r>
            <a:r>
              <a:rPr lang="it-IT" dirty="0"/>
              <a:t> punito con la pena dell'arresto fino a due anni.</a:t>
            </a:r>
          </a:p>
        </p:txBody>
      </p:sp>
    </p:spTree>
    <p:extLst>
      <p:ext uri="{BB962C8B-B14F-4D97-AF65-F5344CB8AC3E}">
        <p14:creationId xmlns:p14="http://schemas.microsoft.com/office/powerpoint/2010/main" val="34170847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Sanzioni amministrative: </a:t>
            </a:r>
          </a:p>
          <a:p>
            <a:pPr marL="0" indent="0">
              <a:buNone/>
            </a:pPr>
            <a:r>
              <a:rPr lang="it-IT" dirty="0" smtClean="0"/>
              <a:t>Art. 133, fra l’altro:</a:t>
            </a:r>
          </a:p>
          <a:p>
            <a:pPr marL="0" indent="0">
              <a:buNone/>
            </a:pPr>
            <a:endParaRPr lang="it-IT" dirty="0"/>
          </a:p>
          <a:p>
            <a:pPr>
              <a:buFont typeface="Wingdings" pitchFamily="2" charset="2"/>
              <a:buChar char="Ø"/>
            </a:pPr>
            <a:r>
              <a:rPr lang="it-IT" dirty="0"/>
              <a:t> </a:t>
            </a:r>
            <a:r>
              <a:rPr lang="it-IT" dirty="0" smtClean="0"/>
              <a:t>superamenti negli scarichi di alcuni limiti;</a:t>
            </a:r>
          </a:p>
          <a:p>
            <a:pPr>
              <a:buFont typeface="Wingdings" pitchFamily="2" charset="2"/>
              <a:buChar char="Ø"/>
            </a:pPr>
            <a:r>
              <a:rPr lang="it-IT" dirty="0" smtClean="0"/>
              <a:t>Chi effettua scarichi di acque reflue domestiche senza autorizzazione.</a:t>
            </a:r>
            <a:endParaRPr lang="it-IT" dirty="0"/>
          </a:p>
          <a:p>
            <a:pPr marL="0" indent="0">
              <a:buNone/>
            </a:pPr>
            <a:endParaRPr lang="it-IT" dirty="0"/>
          </a:p>
        </p:txBody>
      </p:sp>
    </p:spTree>
    <p:extLst>
      <p:ext uri="{BB962C8B-B14F-4D97-AF65-F5344CB8AC3E}">
        <p14:creationId xmlns:p14="http://schemas.microsoft.com/office/powerpoint/2010/main" val="25612496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Sanzioni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Sanzioni penali:</a:t>
            </a:r>
          </a:p>
          <a:p>
            <a:endParaRPr lang="it-IT" dirty="0"/>
          </a:p>
          <a:p>
            <a:pPr marL="0" indent="0">
              <a:buNone/>
            </a:pPr>
            <a:r>
              <a:rPr lang="it-IT" dirty="0" smtClean="0"/>
              <a:t>Art. 137, fra l’altro:</a:t>
            </a:r>
          </a:p>
          <a:p>
            <a:pPr marL="0" indent="0">
              <a:buNone/>
            </a:pPr>
            <a:endParaRPr lang="it-IT" dirty="0"/>
          </a:p>
          <a:p>
            <a:pPr>
              <a:buFont typeface="Wingdings" pitchFamily="2" charset="2"/>
              <a:buChar char="Ø"/>
            </a:pPr>
            <a:r>
              <a:rPr lang="it-IT" dirty="0"/>
              <a:t> </a:t>
            </a:r>
            <a:r>
              <a:rPr lang="it-IT" dirty="0" smtClean="0"/>
              <a:t>scarichi reflui industriali che superano determinati limiti;</a:t>
            </a:r>
          </a:p>
          <a:p>
            <a:pPr>
              <a:buFont typeface="Wingdings" pitchFamily="2" charset="2"/>
              <a:buChar char="Ø"/>
            </a:pPr>
            <a:r>
              <a:rPr lang="it-IT" dirty="0" smtClean="0"/>
              <a:t>Scarichi reflui industriali senza autorizzazione.</a:t>
            </a:r>
          </a:p>
          <a:p>
            <a:pPr>
              <a:buFont typeface="Wingdings" pitchFamily="2" charset="2"/>
              <a:buChar char="Ø"/>
            </a:pPr>
            <a:endParaRPr lang="it-IT" dirty="0"/>
          </a:p>
          <a:p>
            <a:pPr marL="0" indent="0">
              <a:buNone/>
            </a:pPr>
            <a:r>
              <a:rPr lang="it-IT" dirty="0" smtClean="0"/>
              <a:t>- </a:t>
            </a:r>
            <a:r>
              <a:rPr lang="it-IT" dirty="0" err="1" smtClean="0"/>
              <a:t>D.Lgs</a:t>
            </a:r>
            <a:r>
              <a:rPr lang="it-IT" dirty="0" smtClean="0"/>
              <a:t> 231/2001.</a:t>
            </a:r>
          </a:p>
        </p:txBody>
      </p:sp>
    </p:spTree>
    <p:extLst>
      <p:ext uri="{BB962C8B-B14F-4D97-AF65-F5344CB8AC3E}">
        <p14:creationId xmlns:p14="http://schemas.microsoft.com/office/powerpoint/2010/main" val="26696539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Gestione delle risorse idriche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r>
              <a:rPr lang="it-IT" dirty="0" smtClean="0"/>
              <a:t>Il servizio idrico integrato </a:t>
            </a:r>
            <a:r>
              <a:rPr lang="it-IT" dirty="0" err="1" smtClean="0"/>
              <a:t>e'</a:t>
            </a:r>
            <a:r>
              <a:rPr lang="it-IT" dirty="0" smtClean="0"/>
              <a:t> costituito dall'insieme dei servizi pubblici di captazione, adduzione e distribuzione di acqua ad usi civili di fognatura e di depurazione delle acque reflue, e deve essere gestito secondo principi di efficienza, efficacia ed </a:t>
            </a:r>
            <a:r>
              <a:rPr lang="it-IT" dirty="0" err="1" smtClean="0"/>
              <a:t>economicita'</a:t>
            </a:r>
            <a:r>
              <a:rPr lang="it-IT" dirty="0" smtClean="0"/>
              <a:t>, nel rispetto delle norme nazionali e comunitarie. Le presenti disposizioni si applicano anche agli usi industriali delle acque gestite nell'ambito del servizio idrico integrato. </a:t>
            </a:r>
          </a:p>
          <a:p>
            <a:endParaRPr lang="it-IT" dirty="0"/>
          </a:p>
        </p:txBody>
      </p:sp>
    </p:spTree>
    <p:extLst>
      <p:ext uri="{BB962C8B-B14F-4D97-AF65-F5344CB8AC3E}">
        <p14:creationId xmlns:p14="http://schemas.microsoft.com/office/powerpoint/2010/main" val="21011023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143 (</a:t>
            </a:r>
            <a:r>
              <a:rPr lang="it-IT" dirty="0" err="1" smtClean="0">
                <a:solidFill>
                  <a:srgbClr val="FF0000"/>
                </a:solidFill>
                <a:effectLst>
                  <a:outerShdw blurRad="38100" dist="38100" dir="2700000" algn="tl">
                    <a:srgbClr val="000000">
                      <a:alpha val="43137"/>
                    </a:srgbClr>
                  </a:outerShdw>
                </a:effectLst>
              </a:rPr>
              <a:t>proprieta'</a:t>
            </a:r>
            <a:r>
              <a:rPr lang="it-IT" dirty="0" smtClean="0">
                <a:solidFill>
                  <a:srgbClr val="FF0000"/>
                </a:solidFill>
                <a:effectLst>
                  <a:outerShdw blurRad="38100" dist="38100" dir="2700000" algn="tl">
                    <a:srgbClr val="000000">
                      <a:alpha val="43137"/>
                    </a:srgbClr>
                  </a:outerShdw>
                </a:effectLst>
              </a:rPr>
              <a:t> delle infrastrutture)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Gli acquedotti, le fognature, gli impianti di depurazione e le altre infrastrutture idriche di </a:t>
            </a:r>
            <a:r>
              <a:rPr lang="it-IT" dirty="0" err="1" smtClean="0"/>
              <a:t>proprieta'</a:t>
            </a:r>
            <a:r>
              <a:rPr lang="it-IT" dirty="0" smtClean="0"/>
              <a:t> pubblica, fino al punto di consegna e/o misurazione, fanno parte del demanio e sono inalienabili se non nei modi e nei limiti stabiliti dalla legge. </a:t>
            </a:r>
          </a:p>
          <a:p>
            <a:endParaRPr lang="it-IT" dirty="0" smtClean="0"/>
          </a:p>
          <a:p>
            <a:endParaRPr lang="it-IT" dirty="0"/>
          </a:p>
        </p:txBody>
      </p:sp>
    </p:spTree>
    <p:extLst>
      <p:ext uri="{BB962C8B-B14F-4D97-AF65-F5344CB8AC3E}">
        <p14:creationId xmlns:p14="http://schemas.microsoft.com/office/powerpoint/2010/main" val="21825081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ART. 143 (</a:t>
            </a:r>
            <a:r>
              <a:rPr lang="it-IT" dirty="0" err="1">
                <a:solidFill>
                  <a:srgbClr val="FF0000"/>
                </a:solidFill>
                <a:effectLst>
                  <a:outerShdw blurRad="38100" dist="38100" dir="2700000" algn="tl">
                    <a:srgbClr val="000000">
                      <a:alpha val="43137"/>
                    </a:srgbClr>
                  </a:outerShdw>
                </a:effectLst>
              </a:rPr>
              <a:t>proprieta'</a:t>
            </a:r>
            <a:r>
              <a:rPr lang="it-IT" dirty="0">
                <a:solidFill>
                  <a:srgbClr val="FF0000"/>
                </a:solidFill>
                <a:effectLst>
                  <a:outerShdw blurRad="38100" dist="38100" dir="2700000" algn="tl">
                    <a:srgbClr val="000000">
                      <a:alpha val="43137"/>
                    </a:srgbClr>
                  </a:outerShdw>
                </a:effectLst>
              </a:rPr>
              <a:t> delle infrastrutture) </a:t>
            </a:r>
            <a:endParaRPr lang="it-IT" dirty="0"/>
          </a:p>
        </p:txBody>
      </p:sp>
      <p:sp>
        <p:nvSpPr>
          <p:cNvPr id="3" name="Segnaposto contenuto 2"/>
          <p:cNvSpPr>
            <a:spLocks noGrp="1"/>
          </p:cNvSpPr>
          <p:nvPr>
            <p:ph idx="1"/>
          </p:nvPr>
        </p:nvSpPr>
        <p:spPr/>
        <p:txBody>
          <a:bodyPr/>
          <a:lstStyle/>
          <a:p>
            <a:r>
              <a:rPr lang="it-IT" dirty="0" smtClean="0"/>
              <a:t>Appartengono al Demanio e sono inalienabili: i beni in questione, in considerazione dell’interesse che riveste per la collettività la loro conservazione e destinazione, non sono suscettibili di essere trasferiti ad altri soggetti. Non sono soggetti ad esecuzione forzata né a espropriazione per pubblica utilità.</a:t>
            </a:r>
            <a:endParaRPr lang="it-IT" dirty="0"/>
          </a:p>
        </p:txBody>
      </p:sp>
    </p:spTree>
    <p:extLst>
      <p:ext uri="{BB962C8B-B14F-4D97-AF65-F5344CB8AC3E}">
        <p14:creationId xmlns:p14="http://schemas.microsoft.com/office/powerpoint/2010/main" val="35703094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144 (tutela e uso delle risorse idriche)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r>
              <a:rPr lang="it-IT" dirty="0" smtClean="0"/>
              <a:t>Tutte le acque superficiali e sotterranee, </a:t>
            </a:r>
            <a:r>
              <a:rPr lang="it-IT" dirty="0" err="1" smtClean="0"/>
              <a:t>ancorche</a:t>
            </a:r>
            <a:r>
              <a:rPr lang="it-IT" dirty="0" smtClean="0"/>
              <a:t>' non estratte dal sottosuolo, appartengono al demanio dello Stato. </a:t>
            </a:r>
          </a:p>
          <a:p>
            <a:r>
              <a:rPr lang="it-IT" dirty="0" smtClean="0"/>
              <a:t>Le acque costituiscono una risorsa che va tutelata ed utilizzata secondo criteri di </a:t>
            </a:r>
            <a:r>
              <a:rPr lang="it-IT" dirty="0" err="1" smtClean="0"/>
              <a:t>solidarieta'</a:t>
            </a:r>
            <a:r>
              <a:rPr lang="it-IT" dirty="0" smtClean="0"/>
              <a:t>; qualsiasi loro uso </a:t>
            </a:r>
            <a:r>
              <a:rPr lang="it-IT" dirty="0" err="1" smtClean="0"/>
              <a:t>e'</a:t>
            </a:r>
            <a:r>
              <a:rPr lang="it-IT" dirty="0" smtClean="0"/>
              <a:t> effettuato salvaguardando le aspettative ed i diritti delle generazioni future a fruire di un integro patrimonio ambientale. </a:t>
            </a:r>
          </a:p>
          <a:p>
            <a:r>
              <a:rPr lang="it-IT" dirty="0" smtClean="0"/>
              <a:t>Gli usi diversi dal consumo umano sono consentiti nei limiti nei quali le risorse idriche siano sufficienti e a condizione che non ne pregiudichino la </a:t>
            </a:r>
            <a:r>
              <a:rPr lang="it-IT" dirty="0" err="1" smtClean="0"/>
              <a:t>qualita'</a:t>
            </a:r>
            <a:endParaRPr lang="it-IT" dirty="0"/>
          </a:p>
        </p:txBody>
      </p:sp>
    </p:spTree>
    <p:extLst>
      <p:ext uri="{BB962C8B-B14F-4D97-AF65-F5344CB8AC3E}">
        <p14:creationId xmlns:p14="http://schemas.microsoft.com/office/powerpoint/2010/main" val="4080818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L’oro blu</a:t>
            </a:r>
            <a:endParaRPr lang="it-IT" dirty="0"/>
          </a:p>
        </p:txBody>
      </p:sp>
      <p:sp>
        <p:nvSpPr>
          <p:cNvPr id="3" name="Segnaposto contenuto 2"/>
          <p:cNvSpPr>
            <a:spLocks noGrp="1"/>
          </p:cNvSpPr>
          <p:nvPr>
            <p:ph idx="1"/>
          </p:nvPr>
        </p:nvSpPr>
        <p:spPr/>
        <p:txBody>
          <a:bodyPr/>
          <a:lstStyle/>
          <a:p>
            <a:r>
              <a:rPr lang="it-IT" dirty="0" smtClean="0"/>
              <a:t>1,4 miliardi di persone non hanno accesso all’acqua potabile. Per circa 3 miliardi di persone l’uso dell’acqua cui hanno accesso è all’origine di problemi di salute. </a:t>
            </a:r>
            <a:endParaRPr lang="it-IT" dirty="0"/>
          </a:p>
        </p:txBody>
      </p:sp>
    </p:spTree>
    <p:extLst>
      <p:ext uri="{BB962C8B-B14F-4D97-AF65-F5344CB8AC3E}">
        <p14:creationId xmlns:p14="http://schemas.microsoft.com/office/powerpoint/2010/main" val="25285975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ART. 144 (tutela e uso delle risorse idriche) </a:t>
            </a:r>
            <a:endParaRPr lang="it-IT" dirty="0"/>
          </a:p>
        </p:txBody>
      </p:sp>
      <p:sp>
        <p:nvSpPr>
          <p:cNvPr id="3" name="Segnaposto contenuto 2"/>
          <p:cNvSpPr>
            <a:spLocks noGrp="1"/>
          </p:cNvSpPr>
          <p:nvPr>
            <p:ph idx="1"/>
          </p:nvPr>
        </p:nvSpPr>
        <p:spPr/>
        <p:txBody>
          <a:bodyPr/>
          <a:lstStyle/>
          <a:p>
            <a:r>
              <a:rPr lang="it-IT" dirty="0" smtClean="0"/>
              <a:t>Principi:</a:t>
            </a:r>
          </a:p>
          <a:p>
            <a:pPr lvl="1"/>
            <a:r>
              <a:rPr lang="it-IT" dirty="0" smtClean="0"/>
              <a:t>La demanialità di tutte le acque, sia superficiali che sotterranee;</a:t>
            </a:r>
          </a:p>
          <a:p>
            <a:pPr lvl="1"/>
            <a:r>
              <a:rPr lang="it-IT" dirty="0" smtClean="0"/>
              <a:t>La qualificazione dell’acqua come risorsa da tutelare e utilizzare secondo criteri di solidarietà;</a:t>
            </a:r>
          </a:p>
          <a:p>
            <a:pPr lvl="1"/>
            <a:r>
              <a:rPr lang="it-IT" dirty="0" smtClean="0"/>
              <a:t>La priorità della tutela dell’acqua rispetto al suo utilizzo;</a:t>
            </a:r>
          </a:p>
          <a:p>
            <a:pPr lvl="1"/>
            <a:r>
              <a:rPr lang="it-IT" dirty="0" smtClean="0"/>
              <a:t>La priorità del consumo umano rispetto ad usi diversi.</a:t>
            </a:r>
          </a:p>
        </p:txBody>
      </p:sp>
    </p:spTree>
    <p:extLst>
      <p:ext uri="{BB962C8B-B14F-4D97-AF65-F5344CB8AC3E}">
        <p14:creationId xmlns:p14="http://schemas.microsoft.com/office/powerpoint/2010/main" val="29278634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ART. 144 (tutela e uso delle risorse idriche) </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Dal punto di vista concettuale l’acqua non è un bene che possa formare oggetto di dominio se non è mobilizzata o comunque legittimamente derivata dal suo contenitore naturale in modo da essere usata e consumata. </a:t>
            </a:r>
          </a:p>
          <a:p>
            <a:r>
              <a:rPr lang="it-IT" dirty="0" smtClean="0"/>
              <a:t>È un insieme qualificato e indeterminato di cose, che singolarmente possono formare oggetto di interesse collettivo. </a:t>
            </a:r>
          </a:p>
          <a:p>
            <a:r>
              <a:rPr lang="it-IT" dirty="0" smtClean="0"/>
              <a:t>La risorsa «appartiene» allo Stato ma le cose ed i beni che concorrono a formarla potrebbero essere oggetto di dominio sia dei privati, sia dello stesso Stato. </a:t>
            </a:r>
            <a:endParaRPr lang="it-IT" dirty="0"/>
          </a:p>
        </p:txBody>
      </p:sp>
    </p:spTree>
    <p:extLst>
      <p:ext uri="{BB962C8B-B14F-4D97-AF65-F5344CB8AC3E}">
        <p14:creationId xmlns:p14="http://schemas.microsoft.com/office/powerpoint/2010/main" val="5418269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Risorsa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L’acqua può essere intesa come bene in senso economico perché ne ha tutte le caratteristiche:</a:t>
            </a:r>
          </a:p>
          <a:p>
            <a:pPr lvl="1"/>
            <a:r>
              <a:rPr lang="it-IT" dirty="0" smtClean="0"/>
              <a:t>L’attitudine a soddisfare bisogni umani;</a:t>
            </a:r>
          </a:p>
          <a:p>
            <a:pPr lvl="1"/>
            <a:r>
              <a:rPr lang="it-IT" dirty="0" smtClean="0"/>
              <a:t>L’accessibilità del mezzo;</a:t>
            </a:r>
          </a:p>
          <a:p>
            <a:pPr lvl="1"/>
            <a:r>
              <a:rPr lang="it-IT" dirty="0" smtClean="0"/>
              <a:t>La disponibilità limitata del mezzo. </a:t>
            </a:r>
            <a:endParaRPr lang="it-IT" dirty="0"/>
          </a:p>
        </p:txBody>
      </p:sp>
    </p:spTree>
    <p:extLst>
      <p:ext uri="{BB962C8B-B14F-4D97-AF65-F5344CB8AC3E}">
        <p14:creationId xmlns:p14="http://schemas.microsoft.com/office/powerpoint/2010/main" val="37839988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Risorsa</a:t>
            </a:r>
            <a:endParaRPr lang="it-IT" dirty="0"/>
          </a:p>
        </p:txBody>
      </p:sp>
      <p:sp>
        <p:nvSpPr>
          <p:cNvPr id="3" name="Segnaposto contenuto 2"/>
          <p:cNvSpPr>
            <a:spLocks noGrp="1"/>
          </p:cNvSpPr>
          <p:nvPr>
            <p:ph idx="1"/>
          </p:nvPr>
        </p:nvSpPr>
        <p:spPr/>
        <p:txBody>
          <a:bodyPr/>
          <a:lstStyle/>
          <a:p>
            <a:r>
              <a:rPr lang="it-IT" dirty="0" smtClean="0"/>
              <a:t>Razionalizzazione: eliminazione degli sprechi. </a:t>
            </a:r>
          </a:p>
          <a:p>
            <a:endParaRPr lang="it-IT" dirty="0"/>
          </a:p>
          <a:p>
            <a:r>
              <a:rPr lang="it-IT" dirty="0" smtClean="0"/>
              <a:t>Gli usi dell’acqua diversi dal consumo umano devono ritenersi consentiti a condizione che la risorsa sia sufficiente e che i diversi utilizzi non siano pregiudizievoli per la sua qualità.</a:t>
            </a:r>
          </a:p>
          <a:p>
            <a:endParaRPr lang="it-IT" dirty="0"/>
          </a:p>
          <a:p>
            <a:r>
              <a:rPr lang="it-IT" dirty="0" smtClean="0"/>
              <a:t>Gerarchia dell’uso dell’acqua. </a:t>
            </a:r>
            <a:endParaRPr lang="it-IT" dirty="0"/>
          </a:p>
        </p:txBody>
      </p:sp>
    </p:spTree>
    <p:extLst>
      <p:ext uri="{BB962C8B-B14F-4D97-AF65-F5344CB8AC3E}">
        <p14:creationId xmlns:p14="http://schemas.microsoft.com/office/powerpoint/2010/main" val="37745784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servizio idrico integrato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a:bodyPr>
          <a:lstStyle/>
          <a:p>
            <a:r>
              <a:rPr lang="it-IT" dirty="0" smtClean="0"/>
              <a:t>I servizi idrici sono organizzati sulla base degli </a:t>
            </a:r>
            <a:r>
              <a:rPr lang="it-IT" b="1" i="1" dirty="0" smtClean="0">
                <a:effectLst>
                  <a:outerShdw blurRad="38100" dist="38100" dir="2700000" algn="tl">
                    <a:srgbClr val="000000">
                      <a:alpha val="43137"/>
                    </a:srgbClr>
                  </a:outerShdw>
                </a:effectLst>
              </a:rPr>
              <a:t>ambiti territoriali ottimali </a:t>
            </a:r>
          </a:p>
          <a:p>
            <a:r>
              <a:rPr lang="it-IT" dirty="0" err="1" smtClean="0"/>
              <a:t>L'Autorita'</a:t>
            </a:r>
            <a:r>
              <a:rPr lang="it-IT" dirty="0" smtClean="0"/>
              <a:t> d'ambito </a:t>
            </a:r>
            <a:r>
              <a:rPr lang="it-IT" dirty="0" err="1" smtClean="0"/>
              <a:t>e'</a:t>
            </a:r>
            <a:r>
              <a:rPr lang="it-IT" dirty="0" smtClean="0"/>
              <a:t> una struttura dotata di </a:t>
            </a:r>
            <a:r>
              <a:rPr lang="it-IT" dirty="0" err="1" smtClean="0"/>
              <a:t>personalita'</a:t>
            </a:r>
            <a:r>
              <a:rPr lang="it-IT" dirty="0" smtClean="0"/>
              <a:t> giuridica costituita in ciascun ambito territoriale ottimale delimitato dalla competente regione, alla quale gli enti locali partecipano obbligatoriamente ed alla quale </a:t>
            </a:r>
            <a:r>
              <a:rPr lang="it-IT" dirty="0" err="1" smtClean="0"/>
              <a:t>e'</a:t>
            </a:r>
            <a:r>
              <a:rPr lang="it-IT" dirty="0" smtClean="0"/>
              <a:t> trasferito l'esercizio delle competenze ad essi spettanti in materia di gestione delle risorse idriche.</a:t>
            </a:r>
            <a:endParaRPr lang="it-IT" dirty="0"/>
          </a:p>
        </p:txBody>
      </p:sp>
    </p:spTree>
    <p:extLst>
      <p:ext uri="{BB962C8B-B14F-4D97-AF65-F5344CB8AC3E}">
        <p14:creationId xmlns:p14="http://schemas.microsoft.com/office/powerpoint/2010/main" val="10979869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servizio idrico integrato</a:t>
            </a:r>
            <a:endParaRPr lang="it-IT" dirty="0"/>
          </a:p>
        </p:txBody>
      </p:sp>
      <p:sp>
        <p:nvSpPr>
          <p:cNvPr id="3" name="Segnaposto contenuto 2"/>
          <p:cNvSpPr>
            <a:spLocks noGrp="1"/>
          </p:cNvSpPr>
          <p:nvPr>
            <p:ph idx="1"/>
          </p:nvPr>
        </p:nvSpPr>
        <p:spPr/>
        <p:txBody>
          <a:bodyPr>
            <a:normAutofit lnSpcReduction="10000"/>
          </a:bodyPr>
          <a:lstStyle/>
          <a:p>
            <a:r>
              <a:rPr lang="it-IT" dirty="0" smtClean="0"/>
              <a:t>La creazione di Ambiti Territoriali Ottimali (ATO) nasce dall’esigenza di superare la frammentarietà di organizzazione dei servizi idrici, al fine di consentire la più facile trasformazione degli stessi in attività imprenditoriali complesse, da gestire, da parte degli enti locali, non più separatamente ma in forma associata, in modo da garantire i fondamentali principi di efficienza, efficacia ed economicità della gestione.</a:t>
            </a:r>
            <a:endParaRPr lang="it-IT" dirty="0"/>
          </a:p>
        </p:txBody>
      </p:sp>
    </p:spTree>
    <p:extLst>
      <p:ext uri="{BB962C8B-B14F-4D97-AF65-F5344CB8AC3E}">
        <p14:creationId xmlns:p14="http://schemas.microsoft.com/office/powerpoint/2010/main" val="35832566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Ambiti Territoriali Ottimali</a:t>
            </a:r>
          </a:p>
        </p:txBody>
      </p:sp>
      <p:sp>
        <p:nvSpPr>
          <p:cNvPr id="3" name="Segnaposto contenuto 2"/>
          <p:cNvSpPr>
            <a:spLocks noGrp="1"/>
          </p:cNvSpPr>
          <p:nvPr>
            <p:ph idx="1"/>
          </p:nvPr>
        </p:nvSpPr>
        <p:spPr/>
        <p:txBody>
          <a:bodyPr/>
          <a:lstStyle/>
          <a:p>
            <a:r>
              <a:rPr lang="it-IT" dirty="0" smtClean="0"/>
              <a:t>Rispondono all’esigenza di concentrare la gestione del servizio idrico integrato: efficacia sul piano della qualità e dell’economicità dei servizi. </a:t>
            </a:r>
          </a:p>
          <a:p>
            <a:endParaRPr lang="it-IT" dirty="0"/>
          </a:p>
          <a:p>
            <a:endParaRPr lang="it-IT" dirty="0"/>
          </a:p>
        </p:txBody>
      </p:sp>
    </p:spTree>
    <p:extLst>
      <p:ext uri="{BB962C8B-B14F-4D97-AF65-F5344CB8AC3E}">
        <p14:creationId xmlns:p14="http://schemas.microsoft.com/office/powerpoint/2010/main" val="31701478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Tutela dell’ambiente marino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400" dirty="0" smtClean="0"/>
              <a:t>ERIKA, 1999, </a:t>
            </a:r>
          </a:p>
          <a:p>
            <a:pPr marL="0" indent="0">
              <a:buNone/>
            </a:pPr>
            <a:r>
              <a:rPr lang="it-IT" sz="2400" dirty="0" smtClean="0"/>
              <a:t>Bretagna, tempesta. </a:t>
            </a:r>
          </a:p>
          <a:p>
            <a:pPr marL="0" indent="0">
              <a:buNone/>
            </a:pPr>
            <a:r>
              <a:rPr lang="it-IT" sz="2400" dirty="0" smtClean="0"/>
              <a:t>20.000 ton. 400 km di costa</a:t>
            </a:r>
          </a:p>
          <a:p>
            <a:endParaRPr lang="it-IT" dirty="0" smtClean="0"/>
          </a:p>
          <a:p>
            <a:r>
              <a:rPr lang="it-IT" dirty="0" smtClean="0"/>
              <a:t>PRESTIGE, 2002</a:t>
            </a:r>
          </a:p>
          <a:p>
            <a:pPr marL="0" indent="0">
              <a:buNone/>
            </a:pPr>
            <a:r>
              <a:rPr lang="it-IT" sz="2400" dirty="0" smtClean="0"/>
              <a:t>Galizia,  tempesta</a:t>
            </a:r>
          </a:p>
          <a:p>
            <a:pPr marL="0" indent="0">
              <a:buNone/>
            </a:pPr>
            <a:r>
              <a:rPr lang="it-IT" sz="2400" dirty="0" smtClean="0"/>
              <a:t>60.000 ton,</a:t>
            </a:r>
          </a:p>
          <a:p>
            <a:pPr marL="0" indent="0">
              <a:buNone/>
            </a:pPr>
            <a:r>
              <a:rPr lang="it-IT" sz="2400" dirty="0" smtClean="0"/>
              <a:t>danni 3.9 miliardi</a:t>
            </a:r>
            <a:endParaRPr lang="it-IT" sz="2400" dirty="0"/>
          </a:p>
        </p:txBody>
      </p:sp>
      <p:graphicFrame>
        <p:nvGraphicFramePr>
          <p:cNvPr id="4" name="Tabella 3"/>
          <p:cNvGraphicFramePr>
            <a:graphicFrameLocks noGrp="1"/>
          </p:cNvGraphicFramePr>
          <p:nvPr>
            <p:extLst>
              <p:ext uri="{D42A27DB-BD31-4B8C-83A1-F6EECF244321}">
                <p14:modId xmlns:p14="http://schemas.microsoft.com/office/powerpoint/2010/main" val="697397306"/>
              </p:ext>
            </p:extLst>
          </p:nvPr>
        </p:nvGraphicFramePr>
        <p:xfrm>
          <a:off x="4076447" y="1600200"/>
          <a:ext cx="2400805" cy="4525963"/>
        </p:xfrm>
        <a:graphic>
          <a:graphicData uri="http://schemas.openxmlformats.org/drawingml/2006/table">
            <a:tbl>
              <a:tblPr/>
              <a:tblGrid>
                <a:gridCol w="1867293"/>
                <a:gridCol w="533512"/>
              </a:tblGrid>
              <a:tr h="80027">
                <a:tc gridSpan="2">
                  <a:txBody>
                    <a:bodyPr/>
                    <a:lstStyle/>
                    <a:p>
                      <a:endParaRPr lang="it-IT" sz="500" dirty="0"/>
                    </a:p>
                  </a:txBody>
                  <a:tcPr marL="0" marR="0" marT="0" marB="0">
                    <a:lnL>
                      <a:noFill/>
                    </a:lnL>
                    <a:lnR>
                      <a:noFill/>
                    </a:lnR>
                    <a:lnT>
                      <a:noFill/>
                    </a:lnT>
                    <a:lnB>
                      <a:noFill/>
                    </a:lnB>
                    <a:solidFill>
                      <a:srgbClr val="FFFFFF"/>
                    </a:solidFill>
                  </a:tcPr>
                </a:tc>
                <a:tc hMerge="1">
                  <a:txBody>
                    <a:bodyPr/>
                    <a:lstStyle/>
                    <a:p>
                      <a:endParaRPr lang="it-IT"/>
                    </a:p>
                  </a:txBody>
                  <a:tcPr/>
                </a:tc>
              </a:tr>
              <a:tr h="502391">
                <a:tc>
                  <a:txBody>
                    <a:bodyPr/>
                    <a:lstStyle/>
                    <a:p>
                      <a:r>
                        <a:rPr lang="it-IT" sz="500" b="1">
                          <a:latin typeface="Arial,Helvetica"/>
                        </a:rPr>
                        <a:t>La "marea nera"</a:t>
                      </a:r>
                      <a:br>
                        <a:rPr lang="it-IT" sz="500" b="1">
                          <a:latin typeface="Arial,Helvetica"/>
                        </a:rPr>
                      </a:br>
                      <a:r>
                        <a:rPr lang="it-IT" sz="500" b="1">
                          <a:latin typeface="Arial,Helvetica"/>
                        </a:rPr>
                        <a:t>arriva in Bretagna</a:t>
                      </a:r>
                      <a:r>
                        <a:rPr lang="it-IT" sz="500">
                          <a:latin typeface="Arial,Helvetica"/>
                        </a:rPr>
                        <a:t/>
                      </a:r>
                      <a:br>
                        <a:rPr lang="it-IT" sz="500">
                          <a:latin typeface="Arial,Helvetica"/>
                        </a:rPr>
                      </a:br>
                      <a:r>
                        <a:rPr lang="it-IT" sz="500" i="1">
                          <a:latin typeface="Arial,Helvetica"/>
                        </a:rPr>
                        <a:t>Vigili del fuoco e volontari su posto per salvare</a:t>
                      </a:r>
                      <a:br>
                        <a:rPr lang="it-IT" sz="500" i="1">
                          <a:latin typeface="Arial,Helvetica"/>
                        </a:rPr>
                      </a:br>
                      <a:r>
                        <a:rPr lang="it-IT" sz="500" i="1">
                          <a:latin typeface="Arial,Helvetica"/>
                        </a:rPr>
                        <a:t>centinai di uccelli prigionieri delle chiazze oleose</a:t>
                      </a:r>
                      <a:r>
                        <a:rPr lang="it-IT" sz="500">
                          <a:latin typeface="Arial,Helvetica"/>
                        </a:rPr>
                        <a:t/>
                      </a:r>
                      <a:br>
                        <a:rPr lang="it-IT" sz="500">
                          <a:latin typeface="Arial,Helvetica"/>
                        </a:rPr>
                      </a:br>
                      <a:r>
                        <a:rPr lang="it-IT" sz="500">
                          <a:latin typeface="Arial,Helvetica"/>
                        </a:rPr>
                        <a:t/>
                      </a:r>
                      <a:br>
                        <a:rPr lang="it-IT" sz="500">
                          <a:latin typeface="Arial,Helvetica"/>
                        </a:rPr>
                      </a:br>
                      <a:endParaRPr lang="it-IT" sz="500"/>
                    </a:p>
                  </a:txBody>
                  <a:tcPr marL="11115" marR="11115" marT="11115" marB="11115">
                    <a:lnL>
                      <a:noFill/>
                    </a:lnL>
                    <a:lnR>
                      <a:noFill/>
                    </a:lnR>
                    <a:lnT>
                      <a:noFill/>
                    </a:lnT>
                    <a:lnB>
                      <a:noFill/>
                    </a:lnB>
                    <a:solidFill>
                      <a:srgbClr val="EFEFEF"/>
                    </a:solidFill>
                  </a:tcPr>
                </a:tc>
                <a:tc>
                  <a:txBody>
                    <a:bodyPr/>
                    <a:lstStyle/>
                    <a:p>
                      <a:r>
                        <a:rPr lang="it-IT" sz="500"/>
                        <a:t> </a:t>
                      </a:r>
                    </a:p>
                  </a:txBody>
                  <a:tcPr marL="11115" marR="11115" marT="11115" marB="11115">
                    <a:lnL>
                      <a:noFill/>
                    </a:lnL>
                    <a:lnR>
                      <a:noFill/>
                    </a:lnR>
                    <a:lnT>
                      <a:noFill/>
                    </a:lnT>
                    <a:lnB>
                      <a:noFill/>
                    </a:lnB>
                    <a:solidFill>
                      <a:srgbClr val="EFEFEF"/>
                    </a:solidFill>
                  </a:tcPr>
                </a:tc>
              </a:tr>
              <a:tr h="3943545">
                <a:tc>
                  <a:txBody>
                    <a:bodyPr/>
                    <a:lstStyle/>
                    <a:p>
                      <a:r>
                        <a:rPr lang="it-IT" sz="500" b="1" dirty="0">
                          <a:latin typeface="Arial,Helvetica"/>
                        </a:rPr>
                        <a:t>BREST (Francia) </a:t>
                      </a:r>
                      <a:r>
                        <a:rPr lang="it-IT" sz="500" dirty="0">
                          <a:latin typeface="Arial,Helvetica"/>
                        </a:rPr>
                        <a:t>- E' fallita la corsa contro il tempo per evitare che la grande chiazza di petrolio </a:t>
                      </a:r>
                      <a:r>
                        <a:rPr lang="it-IT" sz="500" dirty="0" err="1">
                          <a:latin typeface="Arial,Helvetica"/>
                        </a:rPr>
                        <a:t>fuoriscita</a:t>
                      </a:r>
                      <a:r>
                        <a:rPr lang="it-IT" sz="500" dirty="0">
                          <a:latin typeface="Arial,Helvetica"/>
                        </a:rPr>
                        <a:t> dalla petroliera Erika, naufragata il 12 dicembre al largo della Bretagna, arrivasse sulle coste della Francia. Le condizioni del tempo hanno lavorato contro l'opera dei soccorritori. Le prime macchie di quella grande chiazza scura che da due settimane si avvicinava inesorabilmente al litorale francese, hanno raggiunto la spiaggia di </a:t>
                      </a:r>
                      <a:r>
                        <a:rPr lang="it-IT" sz="500" dirty="0" err="1">
                          <a:latin typeface="Arial,Helvetica"/>
                        </a:rPr>
                        <a:t>Villes</a:t>
                      </a:r>
                      <a:r>
                        <a:rPr lang="it-IT" sz="500" dirty="0">
                          <a:latin typeface="Arial,Helvetica"/>
                        </a:rPr>
                        <a:t>, nella parte sud-occidentale dell'isola d'</a:t>
                      </a:r>
                      <a:r>
                        <a:rPr lang="it-IT" sz="500" dirty="0" err="1">
                          <a:latin typeface="Arial,Helvetica"/>
                        </a:rPr>
                        <a:t>Yeu</a:t>
                      </a:r>
                      <a:r>
                        <a:rPr lang="it-IT" sz="500" dirty="0">
                          <a:latin typeface="Arial,Helvetica"/>
                        </a:rPr>
                        <a:t>, la perla dell'Atlantico, già prima di Natale. E la tempesta che si è abbattuta sulla regione tra sabato e domenica notte, ha aggravato la situazione: sabato sera la marea nera è sbarcata sulle coste atlantiche del paese complici i forti venti provenienti dall'Atlantico. E le alte onde che accompagnano la tromba d'aria che investe la parte nord-occidentale della Francia stanno rendendo estremamente difficili le attività di prevenzione. Con il mare grosso risultano infatti inefficaci le barriere galleggianti collocate a protezione delle coste. </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La prima a essere raggiunta dalla chiazza oleosa è stata la Belle Ile, al largo delle coste bretoni. Macchie di petrolio del diametro di alcune decine di </a:t>
                      </a:r>
                      <a:r>
                        <a:rPr lang="it-IT" sz="500" dirty="0" err="1">
                          <a:latin typeface="Arial,Helvetica"/>
                        </a:rPr>
                        <a:t>centimentri</a:t>
                      </a:r>
                      <a:r>
                        <a:rPr lang="it-IT" sz="500" dirty="0">
                          <a:latin typeface="Arial,Helvetica"/>
                        </a:rPr>
                        <a:t> sono state scoperte in diverse zone a Sud della Belle Ile e già da ieri, i vigili del fuoco sono sul posto per cercare di ripulire la costa. Sulla spiaggia di Saint-Michel, a </a:t>
                      </a:r>
                      <a:r>
                        <a:rPr lang="it-IT" sz="500" dirty="0" err="1">
                          <a:latin typeface="Arial,Helvetica"/>
                        </a:rPr>
                        <a:t>Batz-sur-mer</a:t>
                      </a:r>
                      <a:r>
                        <a:rPr lang="it-IT" sz="500" dirty="0">
                          <a:latin typeface="Arial,Helvetica"/>
                        </a:rPr>
                        <a:t>, secondo alcuni testimoni, la spiaggia è sommersa dal petrolio e non si </a:t>
                      </a:r>
                      <a:r>
                        <a:rPr lang="it-IT" sz="500" dirty="0" err="1">
                          <a:latin typeface="Arial,Helvetica"/>
                        </a:rPr>
                        <a:t>risce</a:t>
                      </a:r>
                      <a:r>
                        <a:rPr lang="it-IT" sz="500" dirty="0">
                          <a:latin typeface="Arial,Helvetica"/>
                        </a:rPr>
                        <a:t> più a vedere la sabbia.</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Aerei sorvolano la zona per cercare di capire quanto sia estesa la marea nera. Ma è difficile prevedere quali altre zone del litorale francese saranno toccate dalle dodicimila tonnellate di petrolio fuoriuscito dalle stive della nave maltese, che avrebbe dovuto attraccare al porto di Livorno.</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L'inquinamento dell'Erika ha già fatto centinaia di vittime fra gli uccelli di mare che popolano la costa bretone. Ancora prima di Natale i volontari avevano cercato di salvare la vita a </a:t>
                      </a:r>
                      <a:r>
                        <a:rPr lang="it-IT" sz="500" dirty="0" err="1">
                          <a:latin typeface="Arial,Helvetica"/>
                        </a:rPr>
                        <a:t>cira</a:t>
                      </a:r>
                      <a:r>
                        <a:rPr lang="it-IT" sz="500" dirty="0">
                          <a:latin typeface="Arial,Helvetica"/>
                        </a:rPr>
                        <a:t> 200 volatiti rimasti impantanati nel greggio, incapaci di riprendere il volo. Alcuni sono stati trasportati nei centri specializzati, ma molti sono morti. </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La </a:t>
                      </a:r>
                      <a:r>
                        <a:rPr lang="it-IT" sz="500" dirty="0" err="1">
                          <a:latin typeface="Arial,Helvetica"/>
                        </a:rPr>
                        <a:t>Totalfina</a:t>
                      </a:r>
                      <a:r>
                        <a:rPr lang="it-IT" sz="500" dirty="0">
                          <a:latin typeface="Arial,Helvetica"/>
                        </a:rPr>
                        <a:t>, la compagnia petrolifera franco-belga che aveva noleggiato la nave Erika, contribuirà ai lavori di riassorbimento della marea nera, ma il disastro ecologico sembra ormai compiuto. Le unità anti-inquinamento prima di Natale erano riuscite a riassorbire solo il 10 per cento del petrolio fuoriuscito. </a:t>
                      </a:r>
                      <a:br>
                        <a:rPr lang="it-IT" sz="500" dirty="0">
                          <a:latin typeface="Arial,Helvetica"/>
                        </a:rPr>
                      </a:br>
                      <a:r>
                        <a:rPr lang="it-IT" sz="500" dirty="0">
                          <a:latin typeface="Arial,Helvetica"/>
                        </a:rPr>
                        <a:t/>
                      </a:r>
                      <a:br>
                        <a:rPr lang="it-IT" sz="500" dirty="0">
                          <a:latin typeface="Arial,Helvetica"/>
                        </a:rPr>
                      </a:br>
                      <a:r>
                        <a:rPr lang="it-IT" sz="500" i="1" dirty="0">
                          <a:latin typeface="Arial,Helvetica"/>
                        </a:rPr>
                        <a:t>(26 dicembre 1999</a:t>
                      </a:r>
                      <a:endParaRPr lang="it-IT" sz="500" dirty="0"/>
                    </a:p>
                  </a:txBody>
                  <a:tcPr marL="11115" marR="11115" marT="11115" marB="11115">
                    <a:lnL>
                      <a:noFill/>
                    </a:lnL>
                    <a:lnR>
                      <a:noFill/>
                    </a:lnR>
                    <a:lnT>
                      <a:noFill/>
                    </a:lnT>
                    <a:lnB>
                      <a:noFill/>
                    </a:lnB>
                    <a:solidFill>
                      <a:srgbClr val="EFEFEF"/>
                    </a:solidFill>
                  </a:tcPr>
                </a:tc>
                <a:tc>
                  <a:txBody>
                    <a:bodyPr/>
                    <a:lstStyle/>
                    <a:p>
                      <a:endParaRPr lang="it-IT" sz="500" dirty="0"/>
                    </a:p>
                  </a:txBody>
                  <a:tcPr marL="26676" marR="26676" marT="13338" marB="13338">
                    <a:lnL>
                      <a:noFill/>
                    </a:lnL>
                    <a:lnT>
                      <a:noFill/>
                    </a:lnT>
                  </a:tcPr>
                </a:tc>
              </a:tr>
            </a:tbl>
          </a:graphicData>
        </a:graphic>
      </p:graphicFrame>
      <p:pic>
        <p:nvPicPr>
          <p:cNvPr id="1025" name="Picture 1" descr="http://www.repubblica.it/online/mondo/petroliera/disastro/reuters0015d8accxw200h251c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412776"/>
            <a:ext cx="1905000" cy="2390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509120"/>
            <a:ext cx="2520881" cy="2016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44230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1967: </a:t>
            </a:r>
            <a:r>
              <a:rPr lang="it-IT" dirty="0" err="1" smtClean="0"/>
              <a:t>Torrey</a:t>
            </a:r>
            <a:r>
              <a:rPr lang="it-IT" dirty="0" smtClean="0"/>
              <a:t> Canyon, naufragio petroliera, coste inglesi </a:t>
            </a:r>
            <a:r>
              <a:rPr lang="it-IT" dirty="0"/>
              <a:t>e francesi, distrutte 35mila tonnellate tra pesci, crostacei, conchiglie e più di 100mila tonnellate di alghe </a:t>
            </a:r>
            <a:r>
              <a:rPr lang="it-IT" dirty="0" smtClean="0"/>
              <a:t>marine.</a:t>
            </a:r>
          </a:p>
          <a:p>
            <a:r>
              <a:rPr lang="it-IT" dirty="0" smtClean="0"/>
              <a:t>1978, </a:t>
            </a:r>
            <a:r>
              <a:rPr lang="it-IT" b="1" dirty="0" err="1"/>
              <a:t>Amoco</a:t>
            </a:r>
            <a:r>
              <a:rPr lang="it-IT" b="1" dirty="0"/>
              <a:t> </a:t>
            </a:r>
            <a:r>
              <a:rPr lang="it-IT" b="1" dirty="0" err="1" smtClean="0"/>
              <a:t>Cadiz</a:t>
            </a:r>
            <a:r>
              <a:rPr lang="it-IT" b="1" dirty="0" smtClean="0"/>
              <a:t>, </a:t>
            </a:r>
            <a:r>
              <a:rPr lang="it-IT" dirty="0" smtClean="0"/>
              <a:t>Bretagna meridionale, 223mila tonnellate di petrolio dispersi. </a:t>
            </a:r>
          </a:p>
          <a:p>
            <a:r>
              <a:rPr lang="it-IT" dirty="0" smtClean="0"/>
              <a:t>1979, </a:t>
            </a:r>
            <a:r>
              <a:rPr lang="it-IT" b="1" dirty="0"/>
              <a:t>MV Atlantic </a:t>
            </a:r>
            <a:r>
              <a:rPr lang="it-IT" b="1" dirty="0" err="1" smtClean="0"/>
              <a:t>Empress</a:t>
            </a:r>
            <a:r>
              <a:rPr lang="it-IT" b="1" dirty="0" smtClean="0"/>
              <a:t>, </a:t>
            </a:r>
            <a:r>
              <a:rPr lang="it-IT" dirty="0" smtClean="0"/>
              <a:t>sud America. </a:t>
            </a:r>
          </a:p>
          <a:p>
            <a:r>
              <a:rPr lang="it-IT" dirty="0" smtClean="0"/>
              <a:t>1983, Città del Capo, </a:t>
            </a:r>
            <a:r>
              <a:rPr lang="it-IT" b="1" dirty="0"/>
              <a:t>Castillo de </a:t>
            </a:r>
            <a:r>
              <a:rPr lang="it-IT" b="1" dirty="0" err="1" smtClean="0"/>
              <a:t>Bellver</a:t>
            </a:r>
            <a:r>
              <a:rPr lang="it-IT" b="1" dirty="0" smtClean="0"/>
              <a:t>.</a:t>
            </a:r>
          </a:p>
          <a:p>
            <a:r>
              <a:rPr lang="it-IT" dirty="0" smtClean="0"/>
              <a:t>1989,</a:t>
            </a:r>
            <a:r>
              <a:rPr lang="it-IT" b="1" dirty="0"/>
              <a:t> </a:t>
            </a:r>
            <a:r>
              <a:rPr lang="it-IT" b="1" dirty="0" err="1"/>
              <a:t>Exxon</a:t>
            </a:r>
            <a:r>
              <a:rPr lang="it-IT" b="1" dirty="0"/>
              <a:t> </a:t>
            </a:r>
            <a:r>
              <a:rPr lang="it-IT" b="1" dirty="0" smtClean="0"/>
              <a:t>Valdez, </a:t>
            </a:r>
            <a:r>
              <a:rPr lang="it-IT" dirty="0" smtClean="0"/>
              <a:t>Alaska.</a:t>
            </a:r>
          </a:p>
          <a:p>
            <a:r>
              <a:rPr lang="it-IT" dirty="0" smtClean="0"/>
              <a:t>1991, </a:t>
            </a:r>
            <a:r>
              <a:rPr lang="it-IT" b="1" dirty="0" err="1" smtClean="0"/>
              <a:t>Haven</a:t>
            </a:r>
            <a:r>
              <a:rPr lang="it-IT" dirty="0" smtClean="0"/>
              <a:t>, Genova. </a:t>
            </a:r>
          </a:p>
          <a:p>
            <a:r>
              <a:rPr lang="it-IT" dirty="0" smtClean="0"/>
              <a:t>… ... … </a:t>
            </a:r>
            <a:endParaRPr lang="it-IT" dirty="0"/>
          </a:p>
        </p:txBody>
      </p:sp>
    </p:spTree>
    <p:extLst>
      <p:ext uri="{BB962C8B-B14F-4D97-AF65-F5344CB8AC3E}">
        <p14:creationId xmlns:p14="http://schemas.microsoft.com/office/powerpoint/2010/main" val="172128449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92500"/>
          </a:bodyPr>
          <a:lstStyle/>
          <a:p>
            <a:r>
              <a:rPr lang="it-IT" dirty="0" smtClean="0"/>
              <a:t>c.d. </a:t>
            </a:r>
            <a:r>
              <a:rPr lang="it-IT" dirty="0"/>
              <a:t>Pacchetto </a:t>
            </a:r>
            <a:r>
              <a:rPr lang="it-IT" dirty="0" smtClean="0"/>
              <a:t>Erika I (21</a:t>
            </a:r>
            <a:r>
              <a:rPr lang="it-IT" dirty="0"/>
              <a:t> marzo 2000, </a:t>
            </a:r>
            <a:r>
              <a:rPr lang="it-IT" dirty="0" smtClean="0">
                <a:hlinkClick r:id="rId2" action="ppaction://hlinkfile"/>
              </a:rPr>
              <a:t>Comunicazione </a:t>
            </a:r>
            <a:r>
              <a:rPr lang="it-IT" dirty="0">
                <a:hlinkClick r:id="rId2" action="ppaction://hlinkfile"/>
              </a:rPr>
              <a:t>in materia di sicurezza </a:t>
            </a:r>
            <a:r>
              <a:rPr lang="it-IT" dirty="0" smtClean="0">
                <a:hlinkClick r:id="rId2" action="ppaction://hlinkfile"/>
              </a:rPr>
              <a:t>marittima </a:t>
            </a:r>
            <a:r>
              <a:rPr lang="it-IT" dirty="0">
                <a:hlinkClick r:id="rId2" action="ppaction://hlinkfile"/>
              </a:rPr>
              <a:t>del trasporto di </a:t>
            </a:r>
            <a:r>
              <a:rPr lang="it-IT" dirty="0" smtClean="0">
                <a:hlinkClick r:id="rId2" action="ppaction://hlinkfile"/>
              </a:rPr>
              <a:t>idrocarburi</a:t>
            </a:r>
            <a:r>
              <a:rPr lang="it-IT" dirty="0" smtClean="0"/>
              <a:t>).</a:t>
            </a:r>
          </a:p>
          <a:p>
            <a:pPr marL="0" indent="0">
              <a:buNone/>
            </a:pPr>
            <a:endParaRPr lang="it-IT" dirty="0"/>
          </a:p>
          <a:p>
            <a:pPr>
              <a:buFont typeface="Wingdings" pitchFamily="2" charset="2"/>
              <a:buChar char="Ø"/>
            </a:pPr>
            <a:r>
              <a:rPr lang="it-IT" dirty="0" smtClean="0"/>
              <a:t>Rafforzamento dei controlli nei porti (condizioni, ispezioni annuali obbligatorie rigide);</a:t>
            </a:r>
          </a:p>
          <a:p>
            <a:pPr>
              <a:buFont typeface="Wingdings" pitchFamily="2" charset="2"/>
              <a:buChar char="Ø"/>
            </a:pPr>
            <a:r>
              <a:rPr lang="it-IT" dirty="0" smtClean="0"/>
              <a:t>Disarmo delle petroliere monoscafo (vetuste, maggior rischio di inquinamento in caso di incidente).</a:t>
            </a:r>
          </a:p>
          <a:p>
            <a:pPr>
              <a:buFont typeface="Wingdings" pitchFamily="2" charset="2"/>
              <a:buChar char="Ø"/>
            </a:pPr>
            <a:endParaRPr lang="it-IT" dirty="0"/>
          </a:p>
        </p:txBody>
      </p:sp>
    </p:spTree>
    <p:extLst>
      <p:ext uri="{BB962C8B-B14F-4D97-AF65-F5344CB8AC3E}">
        <p14:creationId xmlns:p14="http://schemas.microsoft.com/office/powerpoint/2010/main" val="4206228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solidFill>
                <a:effectLst>
                  <a:outerShdw blurRad="38100" dist="38100" dir="2700000" algn="tl">
                    <a:srgbClr val="000000">
                      <a:alpha val="43137"/>
                    </a:srgbClr>
                  </a:outerShdw>
                </a:effectLst>
              </a:rPr>
              <a:t>Rischi di contaminazione</a:t>
            </a:r>
            <a:endParaRPr lang="it-IT" dirty="0">
              <a:solidFill>
                <a:schemeClr val="tx2"/>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dirty="0" smtClean="0"/>
              <a:t>Per inquinamento dell’acqua si intende qualsiasi cambiamento fisico, chimico o biologico della qualità dell’acqua che ha un effetto nocivo su chiunque la beve, la usa o sulla flora o la fauna vive in essa. </a:t>
            </a:r>
          </a:p>
          <a:p>
            <a:pPr marL="0" indent="0">
              <a:buNone/>
            </a:pPr>
            <a:endParaRPr lang="it-IT" dirty="0"/>
          </a:p>
        </p:txBody>
      </p:sp>
    </p:spTree>
    <p:extLst>
      <p:ext uri="{BB962C8B-B14F-4D97-AF65-F5344CB8AC3E}">
        <p14:creationId xmlns:p14="http://schemas.microsoft.com/office/powerpoint/2010/main" val="5632344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r>
              <a:rPr lang="it-IT" dirty="0" smtClean="0"/>
              <a:t>c.d. </a:t>
            </a:r>
            <a:r>
              <a:rPr lang="it-IT" dirty="0"/>
              <a:t>Pacchetto </a:t>
            </a:r>
            <a:r>
              <a:rPr lang="it-IT" dirty="0" smtClean="0"/>
              <a:t>Erika II (6 dicembre 2000).</a:t>
            </a:r>
          </a:p>
          <a:p>
            <a:pPr marL="0" indent="0">
              <a:buNone/>
            </a:pPr>
            <a:endParaRPr lang="it-IT" dirty="0"/>
          </a:p>
          <a:p>
            <a:pPr>
              <a:buFont typeface="Wingdings" pitchFamily="2" charset="2"/>
              <a:buChar char="Ø"/>
            </a:pPr>
            <a:r>
              <a:rPr lang="it-IT" dirty="0" smtClean="0"/>
              <a:t>migliorare </a:t>
            </a:r>
            <a:r>
              <a:rPr lang="it-IT" dirty="0"/>
              <a:t>il monitoraggio di tutte le navi che transitano in zone ad alta densità di traffico, e obbligarle a dotarsi di un sistema che ne consenta l'identificazione automatica e il costante monitoraggio da parte delle autorità </a:t>
            </a:r>
            <a:r>
              <a:rPr lang="it-IT" dirty="0" smtClean="0"/>
              <a:t>costiere;</a:t>
            </a:r>
          </a:p>
          <a:p>
            <a:pPr marL="0" indent="0">
              <a:buNone/>
            </a:pPr>
            <a:endParaRPr lang="it-IT" dirty="0" smtClean="0"/>
          </a:p>
          <a:p>
            <a:pPr>
              <a:buFont typeface="Wingdings" pitchFamily="2" charset="2"/>
              <a:buChar char="Ø"/>
            </a:pPr>
            <a:r>
              <a:rPr lang="it-IT" dirty="0" smtClean="0"/>
              <a:t>ricorrere </a:t>
            </a:r>
            <a:r>
              <a:rPr lang="it-IT" dirty="0"/>
              <a:t>sistematicamente allo scambio elettronico dei dati, per semplificare ed armonizzare la trasmissione e l'uso dei dati sui prodotti pericolosi o inquinanti trasportati dalle navi; rendere obbligatori, per le navi che fanno scalo nei porti della Comunità, i registratori dei dati di viaggio, per agevolare le indagini dopo gli eventuali incidenti</a:t>
            </a:r>
            <a:r>
              <a:rPr lang="it-IT" dirty="0" smtClean="0"/>
              <a:t>;</a:t>
            </a:r>
          </a:p>
          <a:p>
            <a:pPr>
              <a:buFont typeface="Wingdings" pitchFamily="2" charset="2"/>
              <a:buChar char="Ø"/>
            </a:pPr>
            <a:endParaRPr lang="it-IT" dirty="0"/>
          </a:p>
        </p:txBody>
      </p:sp>
    </p:spTree>
    <p:extLst>
      <p:ext uri="{BB962C8B-B14F-4D97-AF65-F5344CB8AC3E}">
        <p14:creationId xmlns:p14="http://schemas.microsoft.com/office/powerpoint/2010/main" val="29448183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lnSpcReduction="10000"/>
          </a:bodyPr>
          <a:lstStyle/>
          <a:p>
            <a:r>
              <a:rPr lang="it-IT" dirty="0" smtClean="0"/>
              <a:t>c.d. </a:t>
            </a:r>
            <a:r>
              <a:rPr lang="it-IT" dirty="0"/>
              <a:t>Pacchetto </a:t>
            </a:r>
            <a:r>
              <a:rPr lang="it-IT" dirty="0" smtClean="0"/>
              <a:t>Erika II (6 dicembre 2000).</a:t>
            </a:r>
          </a:p>
          <a:p>
            <a:pPr>
              <a:buFont typeface="Wingdings" pitchFamily="2" charset="2"/>
              <a:buChar char="Ø"/>
            </a:pPr>
            <a:r>
              <a:rPr lang="it-IT" dirty="0" smtClean="0"/>
              <a:t>rafforzare </a:t>
            </a:r>
            <a:r>
              <a:rPr lang="it-IT" dirty="0"/>
              <a:t>i poteri di intervento degli Stati membri, in quanto Stati costieri, in caso di rischio di incidenti o di minaccia di inquinamento dinanzi alle loro coste;</a:t>
            </a:r>
          </a:p>
          <a:p>
            <a:pPr>
              <a:buFont typeface="Wingdings" pitchFamily="2" charset="2"/>
              <a:buChar char="Ø"/>
            </a:pPr>
            <a:r>
              <a:rPr lang="it-IT" dirty="0"/>
              <a:t>proibire alle navi di uscire dai porti quando condizioni meteorologiche eccezionali comportino gravi rischi per la sicurezza o l'ambiente.</a:t>
            </a:r>
          </a:p>
          <a:p>
            <a:pPr>
              <a:buFont typeface="Wingdings" pitchFamily="2" charset="2"/>
              <a:buChar char="Ø"/>
            </a:pPr>
            <a:endParaRPr lang="it-IT" dirty="0" smtClean="0"/>
          </a:p>
          <a:p>
            <a:pPr>
              <a:buFont typeface="Wingdings" pitchFamily="2" charset="2"/>
              <a:buChar char="Ø"/>
            </a:pPr>
            <a:endParaRPr lang="it-IT" dirty="0"/>
          </a:p>
        </p:txBody>
      </p:sp>
    </p:spTree>
    <p:extLst>
      <p:ext uri="{BB962C8B-B14F-4D97-AF65-F5344CB8AC3E}">
        <p14:creationId xmlns:p14="http://schemas.microsoft.com/office/powerpoint/2010/main" val="405509368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c.d. </a:t>
            </a:r>
            <a:r>
              <a:rPr lang="it-IT" dirty="0"/>
              <a:t>Pacchetto </a:t>
            </a:r>
            <a:r>
              <a:rPr lang="it-IT" dirty="0" smtClean="0"/>
              <a:t>Erika III (2009).</a:t>
            </a:r>
          </a:p>
          <a:p>
            <a:pPr>
              <a:buFont typeface="Wingdings" pitchFamily="2" charset="2"/>
              <a:buChar char="Ø"/>
            </a:pPr>
            <a:r>
              <a:rPr lang="it-IT" dirty="0" smtClean="0"/>
              <a:t>indipendenza </a:t>
            </a:r>
            <a:r>
              <a:rPr lang="it-IT" dirty="0"/>
              <a:t>delle decisioni di accogliere o meno navi in pericolo</a:t>
            </a:r>
          </a:p>
          <a:p>
            <a:pPr>
              <a:buFont typeface="Wingdings" pitchFamily="2" charset="2"/>
              <a:buChar char="Ø"/>
            </a:pPr>
            <a:r>
              <a:rPr lang="it-IT" dirty="0" smtClean="0"/>
              <a:t>tutte </a:t>
            </a:r>
            <a:r>
              <a:rPr lang="it-IT" dirty="0"/>
              <a:t>le navi che fanno scalo in un porto europeo saranno sottoposte ad ispezione. Le navi che presentano rischi saranno controllate più frequentemente, mentre quelle che infrangono le regole in modo ripetuto potranno essere bandite</a:t>
            </a:r>
          </a:p>
          <a:p>
            <a:pPr>
              <a:buFont typeface="Wingdings" pitchFamily="2" charset="2"/>
              <a:buChar char="Ø"/>
            </a:pPr>
            <a:r>
              <a:rPr lang="it-IT" dirty="0" smtClean="0"/>
              <a:t>gli </a:t>
            </a:r>
            <a:r>
              <a:rPr lang="it-IT" dirty="0"/>
              <a:t>organismi che certificano la sicurezza delle navi saranno sottoposti a controllo</a:t>
            </a:r>
          </a:p>
          <a:p>
            <a:pPr>
              <a:buFont typeface="Wingdings" pitchFamily="2" charset="2"/>
              <a:buChar char="Ø"/>
            </a:pPr>
            <a:endParaRPr lang="it-IT" dirty="0"/>
          </a:p>
        </p:txBody>
      </p:sp>
    </p:spTree>
    <p:extLst>
      <p:ext uri="{BB962C8B-B14F-4D97-AF65-F5344CB8AC3E}">
        <p14:creationId xmlns:p14="http://schemas.microsoft.com/office/powerpoint/2010/main" val="19600384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77500" lnSpcReduction="20000"/>
          </a:bodyPr>
          <a:lstStyle/>
          <a:p>
            <a:pPr>
              <a:buFont typeface="Wingdings" pitchFamily="2" charset="2"/>
              <a:buChar char="Ø"/>
            </a:pPr>
            <a:r>
              <a:rPr lang="it-IT" dirty="0" smtClean="0"/>
              <a:t>istituito </a:t>
            </a:r>
            <a:r>
              <a:rPr lang="it-IT" dirty="0"/>
              <a:t>un centro europeo di controllo del traffico marittimo e tutti i paesi dell'UE saranno collegati tra loro attraverso la rete "</a:t>
            </a:r>
            <a:r>
              <a:rPr lang="it-IT" dirty="0" err="1"/>
              <a:t>SafeSeaNet</a:t>
            </a:r>
            <a:r>
              <a:rPr lang="it-IT" dirty="0"/>
              <a:t>" per lo scambio elettronico di dati marittimi</a:t>
            </a:r>
          </a:p>
          <a:p>
            <a:pPr>
              <a:buFont typeface="Wingdings" pitchFamily="2" charset="2"/>
              <a:buChar char="Ø"/>
            </a:pPr>
            <a:r>
              <a:rPr lang="it-IT" dirty="0" smtClean="0"/>
              <a:t>le </a:t>
            </a:r>
            <a:r>
              <a:rPr lang="it-IT" dirty="0"/>
              <a:t>autorità marittime nazionali saranno sottoposte a vigilanza per garantire che controllino il rispetto della normativa europea da parte delle navi battenti la loro bandiera</a:t>
            </a:r>
          </a:p>
          <a:p>
            <a:pPr>
              <a:buFont typeface="Wingdings" pitchFamily="2" charset="2"/>
              <a:buChar char="Ø"/>
            </a:pPr>
            <a:r>
              <a:rPr lang="it-IT" dirty="0" smtClean="0"/>
              <a:t>saranno </a:t>
            </a:r>
            <a:r>
              <a:rPr lang="it-IT" dirty="0"/>
              <a:t>elaborate delle linee guida per le inchieste aperte a seguito di incidenti </a:t>
            </a:r>
          </a:p>
          <a:p>
            <a:pPr>
              <a:buFont typeface="Wingdings" pitchFamily="2" charset="2"/>
              <a:buChar char="Ø"/>
            </a:pPr>
            <a:r>
              <a:rPr lang="it-IT" dirty="0" smtClean="0"/>
              <a:t>un </a:t>
            </a:r>
            <a:r>
              <a:rPr lang="it-IT" dirty="0"/>
              <a:t>regime assicurativo obbligatorio coprirà i danni causati da incidenti. Gli operatori delle navi saranno ritenuti responsabili dei danni subiti </a:t>
            </a:r>
            <a:r>
              <a:rPr lang="it-IT" dirty="0" smtClean="0"/>
              <a:t>dai passeggeri.</a:t>
            </a:r>
            <a:endParaRPr lang="it-IT" dirty="0"/>
          </a:p>
          <a:p>
            <a:pPr>
              <a:buFont typeface="Wingdings" pitchFamily="2" charset="2"/>
              <a:buChar char="Ø"/>
            </a:pPr>
            <a:endParaRPr lang="it-IT" dirty="0" smtClean="0"/>
          </a:p>
          <a:p>
            <a:pPr>
              <a:buFont typeface="Wingdings" pitchFamily="2" charset="2"/>
              <a:buChar char="Ø"/>
            </a:pPr>
            <a:endParaRPr lang="it-IT" dirty="0"/>
          </a:p>
        </p:txBody>
      </p:sp>
    </p:spTree>
    <p:extLst>
      <p:ext uri="{BB962C8B-B14F-4D97-AF65-F5344CB8AC3E}">
        <p14:creationId xmlns:p14="http://schemas.microsoft.com/office/powerpoint/2010/main" val="6202022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lstStyle/>
          <a:p>
            <a:r>
              <a:rPr lang="it-IT" dirty="0"/>
              <a:t>Gli incidenti, tuttavia, non rappresentano la fonte principale dell’inquinamento, la maggior parte del quale è causato dagli scarichi intenzionali (operazioni di pulizia delle cisterne ed eliminazione degli oli usati).</a:t>
            </a:r>
          </a:p>
          <a:p>
            <a:r>
              <a:rPr lang="it-IT" dirty="0" smtClean="0"/>
              <a:t>Convenzione </a:t>
            </a:r>
            <a:r>
              <a:rPr lang="it-IT" dirty="0" err="1" smtClean="0"/>
              <a:t>Marpol</a:t>
            </a:r>
            <a:r>
              <a:rPr lang="it-IT" dirty="0" smtClean="0"/>
              <a:t> 73/78: rifiuti marittimi, idrocarburi e gas di scarico. </a:t>
            </a:r>
            <a:endParaRPr lang="it-IT" dirty="0"/>
          </a:p>
        </p:txBody>
      </p:sp>
    </p:spTree>
    <p:extLst>
      <p:ext uri="{BB962C8B-B14F-4D97-AF65-F5344CB8AC3E}">
        <p14:creationId xmlns:p14="http://schemas.microsoft.com/office/powerpoint/2010/main" val="30838956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lstStyle/>
          <a:p>
            <a:r>
              <a:rPr lang="it-IT" dirty="0"/>
              <a:t>Direttiva 2005/35/CE del Parlamento europeo e del Consiglio, del 7 settembre 2005, relativa all’inquinamento provocato dalle navi e all’introduzione di sanzioni, anche penali, per violazioni.</a:t>
            </a:r>
          </a:p>
          <a:p>
            <a:endParaRPr lang="it-IT" dirty="0"/>
          </a:p>
          <a:p>
            <a:endParaRPr lang="it-IT" dirty="0"/>
          </a:p>
        </p:txBody>
      </p:sp>
    </p:spTree>
    <p:extLst>
      <p:ext uri="{BB962C8B-B14F-4D97-AF65-F5344CB8AC3E}">
        <p14:creationId xmlns:p14="http://schemas.microsoft.com/office/powerpoint/2010/main" val="180139020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La direttiva si applica a qualsiasi tipo di nave battente qualsiasi bandiera. Gli </a:t>
            </a:r>
            <a:r>
              <a:rPr lang="it-IT" b="1" dirty="0"/>
              <a:t>scarichi di sostanze inquinanti</a:t>
            </a:r>
            <a:r>
              <a:rPr lang="it-IT" dirty="0"/>
              <a:t> sono vietati:</a:t>
            </a:r>
          </a:p>
          <a:p>
            <a:r>
              <a:rPr lang="it-IT" dirty="0"/>
              <a:t>nelle acque interne, </a:t>
            </a:r>
            <a:r>
              <a:rPr lang="it-IT" dirty="0" smtClean="0"/>
              <a:t>compresi i </a:t>
            </a:r>
            <a:r>
              <a:rPr lang="it-IT" dirty="0"/>
              <a:t>porti, di un paese dell’Unione europea (UE);</a:t>
            </a:r>
          </a:p>
          <a:p>
            <a:r>
              <a:rPr lang="it-IT" dirty="0"/>
              <a:t>nelle acque territoriali di un paese dell’UE;</a:t>
            </a:r>
          </a:p>
          <a:p>
            <a:r>
              <a:rPr lang="it-IT" dirty="0"/>
              <a:t>negli stretti utilizzati per la navigazione internazionale, soggetti al regime di passaggio di transito come specificato nella Convenzione delle Nazioni Unite del 1982 sul diritto del mare;</a:t>
            </a:r>
          </a:p>
          <a:p>
            <a:r>
              <a:rPr lang="it-IT" dirty="0"/>
              <a:t>nella zona economica esclusiva di un paese dell’UE;</a:t>
            </a:r>
          </a:p>
          <a:p>
            <a:r>
              <a:rPr lang="it-IT" dirty="0"/>
              <a:t>in alto mare.</a:t>
            </a:r>
          </a:p>
          <a:p>
            <a:endParaRPr lang="it-IT" dirty="0"/>
          </a:p>
        </p:txBody>
      </p:sp>
    </p:spTree>
    <p:extLst>
      <p:ext uri="{BB962C8B-B14F-4D97-AF65-F5344CB8AC3E}">
        <p14:creationId xmlns:p14="http://schemas.microsoft.com/office/powerpoint/2010/main" val="4478978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b="1" dirty="0"/>
              <a:t>Eccezioni</a:t>
            </a:r>
            <a:r>
              <a:rPr lang="it-IT" dirty="0"/>
              <a:t> </a:t>
            </a:r>
          </a:p>
          <a:p>
            <a:r>
              <a:rPr lang="it-IT" dirty="0" smtClean="0"/>
              <a:t>Questo sistema </a:t>
            </a:r>
            <a:r>
              <a:rPr lang="it-IT" dirty="0"/>
              <a:t>non si applica agli scarichi provenienti da navi militari da guerra o gestite da uno Stato solo per servizi statali a fini non commerciali.</a:t>
            </a:r>
          </a:p>
          <a:p>
            <a:r>
              <a:rPr lang="it-IT" dirty="0"/>
              <a:t>Possono inoltre essere ammesse eccezioni al divieto di scarico di sostanze inquinanti, quando lo scarico si renda necessario </a:t>
            </a:r>
            <a:r>
              <a:rPr lang="it-IT" dirty="0" smtClean="0"/>
              <a:t>per garantire </a:t>
            </a:r>
            <a:r>
              <a:rPr lang="it-IT" dirty="0"/>
              <a:t>la sicurezza della nave o per salvare delle vite umane.</a:t>
            </a:r>
          </a:p>
          <a:p>
            <a:endParaRPr lang="it-IT" dirty="0"/>
          </a:p>
        </p:txBody>
      </p:sp>
    </p:spTree>
    <p:extLst>
      <p:ext uri="{BB962C8B-B14F-4D97-AF65-F5344CB8AC3E}">
        <p14:creationId xmlns:p14="http://schemas.microsoft.com/office/powerpoint/2010/main" val="411567553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lnSpcReduction="10000"/>
          </a:bodyPr>
          <a:lstStyle/>
          <a:p>
            <a:r>
              <a:rPr lang="it-IT" dirty="0" smtClean="0"/>
              <a:t>Attuazione: </a:t>
            </a:r>
            <a:r>
              <a:rPr lang="it-IT" dirty="0" err="1" smtClean="0"/>
              <a:t>D.Lgs</a:t>
            </a:r>
            <a:r>
              <a:rPr lang="it-IT" dirty="0" smtClean="0"/>
              <a:t> 202/2007</a:t>
            </a:r>
          </a:p>
          <a:p>
            <a:endParaRPr lang="it-IT" dirty="0"/>
          </a:p>
          <a:p>
            <a:r>
              <a:rPr lang="it-IT" dirty="0" smtClean="0"/>
              <a:t>Divieto di scarico.</a:t>
            </a:r>
          </a:p>
          <a:p>
            <a:endParaRPr lang="it-IT" dirty="0"/>
          </a:p>
          <a:p>
            <a:r>
              <a:rPr lang="it-IT" dirty="0" smtClean="0"/>
              <a:t>Reato doloso e colposo </a:t>
            </a:r>
            <a:r>
              <a:rPr lang="it-IT" dirty="0"/>
              <a:t>per il Comandante di una nave, battente qualsiasi bandiera, </a:t>
            </a:r>
            <a:r>
              <a:rPr lang="it-IT" dirty="0" err="1"/>
              <a:t>nonche</a:t>
            </a:r>
            <a:r>
              <a:rPr lang="it-IT" dirty="0"/>
              <a:t>' i membri dell'equipaggio, il proprietario e l'armatore della nave </a:t>
            </a:r>
            <a:r>
              <a:rPr lang="it-IT" dirty="0" smtClean="0"/>
              <a:t>+ sospensione del titolo professionale.</a:t>
            </a:r>
            <a:endParaRPr lang="it-IT" dirty="0"/>
          </a:p>
        </p:txBody>
      </p:sp>
    </p:spTree>
    <p:extLst>
      <p:ext uri="{BB962C8B-B14F-4D97-AF65-F5344CB8AC3E}">
        <p14:creationId xmlns:p14="http://schemas.microsoft.com/office/powerpoint/2010/main" val="236762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Rischi di contaminazione</a:t>
            </a:r>
            <a:endParaRPr lang="it-IT" dirty="0"/>
          </a:p>
        </p:txBody>
      </p:sp>
      <p:sp>
        <p:nvSpPr>
          <p:cNvPr id="3" name="Segnaposto contenuto 2"/>
          <p:cNvSpPr>
            <a:spLocks noGrp="1"/>
          </p:cNvSpPr>
          <p:nvPr>
            <p:ph idx="1"/>
          </p:nvPr>
        </p:nvSpPr>
        <p:spPr/>
        <p:txBody>
          <a:bodyPr/>
          <a:lstStyle/>
          <a:p>
            <a:r>
              <a:rPr lang="it-IT" dirty="0" smtClean="0">
                <a:effectLst>
                  <a:outerShdw blurRad="38100" dist="38100" dir="2700000" algn="tl">
                    <a:srgbClr val="000000">
                      <a:alpha val="43137"/>
                    </a:srgbClr>
                  </a:outerShdw>
                </a:effectLst>
              </a:rPr>
              <a:t>Inquinamento dell’acqua da uso civile:</a:t>
            </a:r>
          </a:p>
          <a:p>
            <a:pPr lvl="1"/>
            <a:r>
              <a:rPr lang="it-IT" dirty="0" smtClean="0"/>
              <a:t>Scarico delle fogne contenenti sostanze organiche o saponi che si riversano generalmente nei corsi d’acqua superficiali.</a:t>
            </a:r>
          </a:p>
          <a:p>
            <a:pPr marL="457200" lvl="1" indent="0">
              <a:buNone/>
            </a:pPr>
            <a:endParaRPr lang="it-IT" dirty="0"/>
          </a:p>
          <a:p>
            <a:pPr marL="457200" lvl="1" indent="0">
              <a:buNone/>
            </a:pPr>
            <a:endParaRPr lang="it-IT" dirty="0" smtClean="0"/>
          </a:p>
          <a:p>
            <a:pPr lvl="1"/>
            <a:endParaRPr lang="it-IT" dirty="0"/>
          </a:p>
          <a:p>
            <a:pPr lvl="1">
              <a:buFont typeface="Arial" pitchFamily="34" charset="0"/>
              <a:buChar char="•"/>
            </a:pPr>
            <a:endParaRPr lang="it-IT" dirty="0" smtClean="0"/>
          </a:p>
        </p:txBody>
      </p:sp>
    </p:spTree>
    <p:extLst>
      <p:ext uri="{BB962C8B-B14F-4D97-AF65-F5344CB8AC3E}">
        <p14:creationId xmlns:p14="http://schemas.microsoft.com/office/powerpoint/2010/main" val="3045639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Rischi di contaminazione</a:t>
            </a:r>
            <a:endParaRPr lang="it-IT" dirty="0"/>
          </a:p>
        </p:txBody>
      </p:sp>
      <p:sp>
        <p:nvSpPr>
          <p:cNvPr id="3" name="Segnaposto contenuto 2"/>
          <p:cNvSpPr>
            <a:spLocks noGrp="1"/>
          </p:cNvSpPr>
          <p:nvPr>
            <p:ph idx="1"/>
          </p:nvPr>
        </p:nvSpPr>
        <p:spPr/>
        <p:txBody>
          <a:bodyPr/>
          <a:lstStyle/>
          <a:p>
            <a:r>
              <a:rPr lang="it-IT" dirty="0" smtClean="0">
                <a:effectLst>
                  <a:outerShdw blurRad="38100" dist="38100" dir="2700000" algn="tl">
                    <a:srgbClr val="000000">
                      <a:alpha val="43137"/>
                    </a:srgbClr>
                  </a:outerShdw>
                </a:effectLst>
              </a:rPr>
              <a:t>Inquinamento delle acque da uso agricolo, industriale e termico:</a:t>
            </a:r>
          </a:p>
          <a:p>
            <a:pPr lvl="1"/>
            <a:r>
              <a:rPr lang="it-IT" dirty="0" smtClean="0"/>
              <a:t>Agricolo: uso di fertilizzanti e pesticidi – penetrano nel terreno e contaminano la falda sotterranea. Immissioni nei corsi d’acqua e nel terreno degli scoli di campi contenenti fertilizzanti chimici, pesticidi.</a:t>
            </a:r>
          </a:p>
          <a:p>
            <a:pPr lvl="1"/>
            <a:r>
              <a:rPr lang="it-IT" dirty="0" smtClean="0"/>
              <a:t>Industriale: scarico delle sostanze che dipendono dalla produzione</a:t>
            </a:r>
            <a:endParaRPr lang="it-IT" dirty="0"/>
          </a:p>
        </p:txBody>
      </p:sp>
    </p:spTree>
    <p:extLst>
      <p:ext uri="{BB962C8B-B14F-4D97-AF65-F5344CB8AC3E}">
        <p14:creationId xmlns:p14="http://schemas.microsoft.com/office/powerpoint/2010/main" val="432275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Rischi di contaminazione</a:t>
            </a:r>
            <a:endParaRPr lang="it-IT" dirty="0"/>
          </a:p>
        </p:txBody>
      </p:sp>
      <p:sp>
        <p:nvSpPr>
          <p:cNvPr id="3" name="Segnaposto contenuto 2"/>
          <p:cNvSpPr>
            <a:spLocks noGrp="1"/>
          </p:cNvSpPr>
          <p:nvPr>
            <p:ph idx="1"/>
          </p:nvPr>
        </p:nvSpPr>
        <p:spPr/>
        <p:txBody>
          <a:bodyPr/>
          <a:lstStyle/>
          <a:p>
            <a:r>
              <a:rPr lang="it-IT" dirty="0" smtClean="0">
                <a:effectLst>
                  <a:outerShdw blurRad="38100" dist="38100" dir="2700000" algn="tl">
                    <a:srgbClr val="000000">
                      <a:alpha val="43137"/>
                    </a:srgbClr>
                  </a:outerShdw>
                </a:effectLst>
              </a:rPr>
              <a:t>Inquinamento delle acque dovuto da fenomeni atmosferici: </a:t>
            </a:r>
          </a:p>
          <a:p>
            <a:pPr lvl="1"/>
            <a:r>
              <a:rPr lang="it-IT" dirty="0" smtClean="0"/>
              <a:t>Le c.d. piogge acide, ossia la contaminazione delle acque piovane da parte di sostanze tossiche presenti in atmosfera (impianti industriali, aerei, motori di autoveicoli…). </a:t>
            </a:r>
            <a:endParaRPr lang="it-IT" dirty="0"/>
          </a:p>
        </p:txBody>
      </p:sp>
    </p:spTree>
    <p:extLst>
      <p:ext uri="{BB962C8B-B14F-4D97-AF65-F5344CB8AC3E}">
        <p14:creationId xmlns:p14="http://schemas.microsoft.com/office/powerpoint/2010/main" val="2747407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3842</Words>
  <Application>Microsoft Office PowerPoint</Application>
  <PresentationFormat>Presentazione su schermo (4:3)</PresentationFormat>
  <Paragraphs>291</Paragraphs>
  <Slides>68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68</vt:i4>
      </vt:variant>
    </vt:vector>
  </HeadingPairs>
  <TitlesOfParts>
    <vt:vector size="73" baseType="lpstr">
      <vt:lpstr>Arial</vt:lpstr>
      <vt:lpstr>Arial,Helvetica</vt:lpstr>
      <vt:lpstr>Calibri</vt:lpstr>
      <vt:lpstr>Wingdings</vt:lpstr>
      <vt:lpstr>Tema di Office</vt:lpstr>
      <vt:lpstr> L’oro blu  La tutela dall’inquinamento delle acque </vt:lpstr>
      <vt:lpstr>L’oro blu</vt:lpstr>
      <vt:lpstr>L’oro blu</vt:lpstr>
      <vt:lpstr>L’oro blu</vt:lpstr>
      <vt:lpstr>L’oro blu</vt:lpstr>
      <vt:lpstr>Rischi di contaminazione</vt:lpstr>
      <vt:lpstr>Rischi di contaminazione</vt:lpstr>
      <vt:lpstr>Rischi di contaminazione</vt:lpstr>
      <vt:lpstr>Rischi di contaminazione</vt:lpstr>
      <vt:lpstr>Normativa</vt:lpstr>
      <vt:lpstr>“Legge Merli”</vt:lpstr>
      <vt:lpstr>“Legge Merli”</vt:lpstr>
      <vt:lpstr>D.Lgs 152/1999</vt:lpstr>
      <vt:lpstr>D.Lgs. n. 152/2006</vt:lpstr>
      <vt:lpstr>Presentazione standard di PowerPoint</vt:lpstr>
      <vt:lpstr>Art. 73 - Finalità</vt:lpstr>
      <vt:lpstr>Art. 73 - Finalità</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Obiettivi di qualità</vt:lpstr>
      <vt:lpstr>Tutela dei corpi idrici e disciplina degli scarichi </vt:lpstr>
      <vt:lpstr>Presentazione standard di PowerPoint</vt:lpstr>
      <vt:lpstr>Presentazione standard di PowerPoint</vt:lpstr>
      <vt:lpstr>Presentazione standard di PowerPoint</vt:lpstr>
      <vt:lpstr>Presentazione standard di PowerPoint</vt:lpstr>
      <vt:lpstr>Presentazione standard di PowerPoint</vt:lpstr>
      <vt:lpstr>D.Lsg 31/2001</vt:lpstr>
      <vt:lpstr>Tutela quantitativa</vt:lpstr>
      <vt:lpstr>Tutela qualitativa</vt:lpstr>
      <vt:lpstr>Tutela qualitativa</vt:lpstr>
      <vt:lpstr>Tutela qualitativa</vt:lpstr>
      <vt:lpstr>Tutela qualitativa</vt:lpstr>
      <vt:lpstr>Strumenti di Tutela</vt:lpstr>
      <vt:lpstr>Autorizzazioni</vt:lpstr>
      <vt:lpstr>Autorizzazioni</vt:lpstr>
      <vt:lpstr>Controlli</vt:lpstr>
      <vt:lpstr>Controlli</vt:lpstr>
      <vt:lpstr>Controlli</vt:lpstr>
      <vt:lpstr>Controlli</vt:lpstr>
      <vt:lpstr>Sanzioni</vt:lpstr>
      <vt:lpstr>Sanzioni</vt:lpstr>
      <vt:lpstr>Gestione delle risorse idriche</vt:lpstr>
      <vt:lpstr>ART. 143 (proprieta' delle infrastrutture) </vt:lpstr>
      <vt:lpstr>ART. 143 (proprieta' delle infrastrutture) </vt:lpstr>
      <vt:lpstr>ART. 144 (tutela e uso delle risorse idriche) </vt:lpstr>
      <vt:lpstr>ART. 144 (tutela e uso delle risorse idriche) </vt:lpstr>
      <vt:lpstr>ART. 144 (tutela e uso delle risorse idriche) </vt:lpstr>
      <vt:lpstr>Risorsa</vt:lpstr>
      <vt:lpstr>Risorsa</vt:lpstr>
      <vt:lpstr>servizio idrico integrato</vt:lpstr>
      <vt:lpstr>servizio idrico integrato</vt:lpstr>
      <vt:lpstr>Ambiti Territoriali Ottimali</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dc:creator>
  <cp:lastModifiedBy>chiara calcagno</cp:lastModifiedBy>
  <cp:revision>59</cp:revision>
  <dcterms:created xsi:type="dcterms:W3CDTF">2012-04-21T11:50:32Z</dcterms:created>
  <dcterms:modified xsi:type="dcterms:W3CDTF">2014-04-09T20:18:34Z</dcterms:modified>
</cp:coreProperties>
</file>