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396" r:id="rId12"/>
    <p:sldId id="397" r:id="rId13"/>
    <p:sldId id="267" r:id="rId14"/>
    <p:sldId id="268" r:id="rId15"/>
    <p:sldId id="269" r:id="rId16"/>
    <p:sldId id="270" r:id="rId17"/>
    <p:sldId id="271" r:id="rId18"/>
    <p:sldId id="273" r:id="rId19"/>
    <p:sldId id="274" r:id="rId20"/>
    <p:sldId id="398"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6" r:id="rId47"/>
    <p:sldId id="311" r:id="rId48"/>
    <p:sldId id="312" r:id="rId49"/>
    <p:sldId id="313" r:id="rId50"/>
    <p:sldId id="314" r:id="rId51"/>
    <p:sldId id="315" r:id="rId52"/>
    <p:sldId id="322" r:id="rId53"/>
    <p:sldId id="323" r:id="rId54"/>
    <p:sldId id="324" r:id="rId55"/>
    <p:sldId id="325" r:id="rId56"/>
    <p:sldId id="326" r:id="rId57"/>
    <p:sldId id="327" r:id="rId58"/>
    <p:sldId id="332" r:id="rId59"/>
    <p:sldId id="333" r:id="rId60"/>
    <p:sldId id="334" r:id="rId61"/>
    <p:sldId id="335" r:id="rId62"/>
    <p:sldId id="338" r:id="rId63"/>
    <p:sldId id="339" r:id="rId64"/>
    <p:sldId id="353" r:id="rId65"/>
    <p:sldId id="354" r:id="rId66"/>
    <p:sldId id="355" r:id="rId67"/>
    <p:sldId id="356" r:id="rId68"/>
    <p:sldId id="357" r:id="rId69"/>
    <p:sldId id="358" r:id="rId70"/>
    <p:sldId id="359" r:id="rId71"/>
    <p:sldId id="360" r:id="rId72"/>
    <p:sldId id="364" r:id="rId73"/>
    <p:sldId id="399" r:id="rId74"/>
    <p:sldId id="400" r:id="rId75"/>
    <p:sldId id="401" r:id="rId76"/>
    <p:sldId id="402" r:id="rId77"/>
    <p:sldId id="403" r:id="rId78"/>
    <p:sldId id="365" r:id="rId7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094" y="-56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59698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19069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400735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80489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61773C-CD1C-4DB6-BC8E-FE903C72DEA7}" type="datetimeFigureOut">
              <a:rPr lang="it-IT" smtClean="0"/>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2328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61773C-CD1C-4DB6-BC8E-FE903C72DEA7}" type="datetimeFigureOut">
              <a:rPr lang="it-IT" smtClean="0"/>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68825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61773C-CD1C-4DB6-BC8E-FE903C72DEA7}" type="datetimeFigureOut">
              <a:rPr lang="it-IT" smtClean="0"/>
              <a:t>06/05/2014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25436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61773C-CD1C-4DB6-BC8E-FE903C72DEA7}" type="datetimeFigureOut">
              <a:rPr lang="it-IT" smtClean="0"/>
              <a:t>06/05/2014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9398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61773C-CD1C-4DB6-BC8E-FE903C72DEA7}" type="datetimeFigureOut">
              <a:rPr lang="it-IT" smtClean="0"/>
              <a:t>06/05/2014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14916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61773C-CD1C-4DB6-BC8E-FE903C72DEA7}" type="datetimeFigureOut">
              <a:rPr lang="it-IT" smtClean="0"/>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198616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61773C-CD1C-4DB6-BC8E-FE903C72DEA7}" type="datetimeFigureOut">
              <a:rPr lang="it-IT" smtClean="0"/>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262004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1773C-CD1C-4DB6-BC8E-FE903C72DEA7}" type="datetimeFigureOut">
              <a:rPr lang="it-IT" smtClean="0"/>
              <a:t>06/05/2014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A31AB-9B60-41C5-9AA3-8C8FD1AB4ABA}" type="slidenum">
              <a:rPr lang="it-IT" smtClean="0"/>
              <a:t>‹N›</a:t>
            </a:fld>
            <a:endParaRPr lang="it-IT"/>
          </a:p>
        </p:txBody>
      </p:sp>
    </p:spTree>
    <p:extLst>
      <p:ext uri="{BB962C8B-B14F-4D97-AF65-F5344CB8AC3E}">
        <p14:creationId xmlns:p14="http://schemas.microsoft.com/office/powerpoint/2010/main" val="289469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6000" dirty="0" smtClean="0">
                <a:solidFill>
                  <a:srgbClr val="FF0000"/>
                </a:solidFill>
                <a:effectLst>
                  <a:outerShdw blurRad="38100" dist="38100" dir="2700000" algn="tl">
                    <a:srgbClr val="000000">
                      <a:alpha val="43137"/>
                    </a:srgbClr>
                  </a:outerShdw>
                </a:effectLst>
              </a:rPr>
              <a:t>OGM</a:t>
            </a:r>
            <a:endParaRPr lang="it-IT" sz="6000"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p:txBody>
          <a:bodyPr/>
          <a:lstStyle/>
          <a:p>
            <a:r>
              <a:rPr lang="it-IT" dirty="0" smtClean="0"/>
              <a:t>Organismi geneticamente modificati</a:t>
            </a:r>
            <a:endParaRPr lang="it-IT" dirty="0"/>
          </a:p>
        </p:txBody>
      </p:sp>
    </p:spTree>
    <p:extLst>
      <p:ext uri="{BB962C8B-B14F-4D97-AF65-F5344CB8AC3E}">
        <p14:creationId xmlns:p14="http://schemas.microsoft.com/office/powerpoint/2010/main" val="2357732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47953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4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Il tema degli OGM è ancora oggi fortemente dibattuto, non solo a livello nazionale, ma anche a livello internazionale e comunitario, anche a causa della frammentazione e pluralità dei centri decisionali coinvolti, del difficile bilanciamento tra le esigenze di tutela della sicurezza collettiva e la garanzia di diritti e libertà fondamentali costituzionalmente garantiti e l’incompletezza delle conoscenze scientifiche. </a:t>
            </a:r>
          </a:p>
        </p:txBody>
      </p:sp>
    </p:spTree>
    <p:extLst>
      <p:ext uri="{BB962C8B-B14F-4D97-AF65-F5344CB8AC3E}">
        <p14:creationId xmlns:p14="http://schemas.microsoft.com/office/powerpoint/2010/main" val="2130765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Numerosi vantaggi: protezione delle piante, ottimizzazione delle loro caratteristiche, in termini sia di aumento di resistenza a virus, erbicidi, parassiti o a disagi ambientali, quali la salinità o aridità, sia di incremento di proprietà nutrizionali e delle conservazione. </a:t>
            </a:r>
          </a:p>
        </p:txBody>
      </p:sp>
    </p:spTree>
    <p:extLst>
      <p:ext uri="{BB962C8B-B14F-4D97-AF65-F5344CB8AC3E}">
        <p14:creationId xmlns:p14="http://schemas.microsoft.com/office/powerpoint/2010/main" val="394942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A fronte degli indiscutibili benefici che potrebbero derivare dal rilascio di OGM nell’ambiente, sono da valutare altresì i rischi.</a:t>
            </a:r>
          </a:p>
          <a:p>
            <a:pPr marL="0" indent="0">
              <a:buNone/>
            </a:pPr>
            <a:endParaRPr lang="it-IT" dirty="0"/>
          </a:p>
          <a:p>
            <a:pPr marL="0" indent="0">
              <a:buNone/>
            </a:pPr>
            <a:r>
              <a:rPr lang="it-IT" dirty="0" smtClean="0"/>
              <a:t>Tra i rischi maggiori vanno citati quelli derivanti dalla sicurezza del cibo, che potrebbe essere compromessa dall’introduzione di elementi tossici; inoltre, potrebbero ingenerarsi allergie e resistenze a farmaci in organismi patogeni. </a:t>
            </a:r>
          </a:p>
        </p:txBody>
      </p:sp>
    </p:spTree>
    <p:extLst>
      <p:ext uri="{BB962C8B-B14F-4D97-AF65-F5344CB8AC3E}">
        <p14:creationId xmlns:p14="http://schemas.microsoft.com/office/powerpoint/2010/main" val="3662818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Anche l’ambiente potrebbe patire severe conseguenze dall’introduzione di OGM:</a:t>
            </a:r>
          </a:p>
          <a:p>
            <a:pPr marL="0" indent="0">
              <a:buNone/>
            </a:pPr>
            <a:endParaRPr lang="it-IT" dirty="0"/>
          </a:p>
          <a:p>
            <a:r>
              <a:rPr lang="it-IT" dirty="0" smtClean="0"/>
              <a:t>Problemi di persistenza del gene, dell’organismo transgenico o dei prodotti da esso derivanti;</a:t>
            </a:r>
          </a:p>
          <a:p>
            <a:r>
              <a:rPr lang="it-IT" dirty="0" smtClean="0"/>
              <a:t>Suscettibilità di organismi utili o non dannosi;</a:t>
            </a:r>
          </a:p>
          <a:p>
            <a:r>
              <a:rPr lang="it-IT" dirty="0" smtClean="0"/>
              <a:t>L’aumento dell’uso di sostanze chimiche in agricoltura;</a:t>
            </a:r>
          </a:p>
          <a:p>
            <a:r>
              <a:rPr lang="it-IT" dirty="0" smtClean="0"/>
              <a:t>L’imprevedibilità dell’espressione genica o della stabilità dell’organismo transgenico. </a:t>
            </a:r>
          </a:p>
        </p:txBody>
      </p:sp>
    </p:spTree>
    <p:extLst>
      <p:ext uri="{BB962C8B-B14F-4D97-AF65-F5344CB8AC3E}">
        <p14:creationId xmlns:p14="http://schemas.microsoft.com/office/powerpoint/2010/main" val="648335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L’agricoltura si preannuncia anch’essa come uno dei settori a rischio OGM, in particolare per quanto riguarda ai pericoli generati: </a:t>
            </a:r>
          </a:p>
          <a:p>
            <a:r>
              <a:rPr lang="it-IT" dirty="0" smtClean="0"/>
              <a:t>Dall’induzione di resistenze e tolleranze di organismi nocivi;</a:t>
            </a:r>
          </a:p>
          <a:p>
            <a:r>
              <a:rPr lang="it-IT" dirty="0" smtClean="0"/>
              <a:t>Dalla selezione di organismi infestanti o «</a:t>
            </a:r>
            <a:r>
              <a:rPr lang="it-IT" dirty="0" err="1" smtClean="0"/>
              <a:t>superinfestanti</a:t>
            </a:r>
            <a:r>
              <a:rPr lang="it-IT" dirty="0" smtClean="0"/>
              <a:t>»;</a:t>
            </a:r>
          </a:p>
          <a:p>
            <a:r>
              <a:rPr lang="it-IT" dirty="0" smtClean="0"/>
              <a:t>Dall’alterazione del valore nutrizionale;</a:t>
            </a:r>
          </a:p>
          <a:p>
            <a:r>
              <a:rPr lang="it-IT" dirty="0" smtClean="0"/>
              <a:t>Dalla riduzione di varietà coltivate e perdita di biodiversità.</a:t>
            </a:r>
          </a:p>
        </p:txBody>
      </p:sp>
    </p:spTree>
    <p:extLst>
      <p:ext uri="{BB962C8B-B14F-4D97-AF65-F5344CB8AC3E}">
        <p14:creationId xmlns:p14="http://schemas.microsoft.com/office/powerpoint/2010/main" val="772776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Non trascurabili sono anche i rischi derivanti dall’interazione con altri organismi, che potrebbero originare un trasferimento di geni, l’inquinamento della base genetica attraverso la dispersione di semi o polline, il trasferimento di geni a microrganismi (DNA </a:t>
            </a:r>
            <a:r>
              <a:rPr lang="it-IT" dirty="0" err="1" smtClean="0"/>
              <a:t>uptake</a:t>
            </a:r>
            <a:r>
              <a:rPr lang="it-IT" dirty="0" smtClean="0"/>
              <a:t>) e infine la generazione di nuovi virus per ricombinazione genetica. </a:t>
            </a:r>
          </a:p>
        </p:txBody>
      </p:sp>
    </p:spTree>
    <p:extLst>
      <p:ext uri="{BB962C8B-B14F-4D97-AF65-F5344CB8AC3E}">
        <p14:creationId xmlns:p14="http://schemas.microsoft.com/office/powerpoint/2010/main" val="35458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La distribuzione di OGM nel mondo</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Nel mondo vi sono oltre 114 milioni di ettari coltivazioni di pianti geneticamente modificate, oltre la metà delle quali si trovano negli Stati Uniti (51%) mentre ben l’87% di esse è nel continente americano. </a:t>
            </a:r>
          </a:p>
          <a:p>
            <a:pPr marL="0" indent="0">
              <a:buNone/>
            </a:pPr>
            <a:endParaRPr lang="it-IT" dirty="0"/>
          </a:p>
          <a:p>
            <a:pPr marL="0" indent="0">
              <a:buNone/>
            </a:pPr>
            <a:r>
              <a:rPr lang="it-IT" dirty="0" smtClean="0"/>
              <a:t>Il 99% delle coltivazioni è concentrata in pochi paesi: Stati Uniti, Canada, Sud America (Argentina, Brasile e Paraguay), India, Cina e Sud Africa. </a:t>
            </a:r>
          </a:p>
        </p:txBody>
      </p:sp>
    </p:spTree>
    <p:extLst>
      <p:ext uri="{BB962C8B-B14F-4D97-AF65-F5344CB8AC3E}">
        <p14:creationId xmlns:p14="http://schemas.microsoft.com/office/powerpoint/2010/main" val="3306670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In materia di Ogm viene comunemente invocato il principio di precauzione: </a:t>
            </a:r>
          </a:p>
          <a:p>
            <a:pPr marL="0" indent="0">
              <a:buNone/>
            </a:pPr>
            <a:endParaRPr lang="it-IT" dirty="0"/>
          </a:p>
          <a:p>
            <a:pPr marL="0" indent="0">
              <a:buNone/>
            </a:pPr>
            <a:r>
              <a:rPr lang="it-IT" dirty="0" smtClean="0"/>
              <a:t>«al fine di proteggere l’ambiente, un approccio cautelativo dovrebbe essere ampiamente utilizzato dagli Stati in funzione delle proprie capacità. In caso di rischio di danno grave o irreversibile, l’assenza di una piena certezza scientifica non deve costituire un motivo per differire l’adozione di misure adeguate ed effettive, anche in rapporto ai costi, dirette a prevenire il degrado ambientale» (principio 15 della Dichiarazione di Rio 1992)</a:t>
            </a:r>
          </a:p>
        </p:txBody>
      </p:sp>
    </p:spTree>
    <p:extLst>
      <p:ext uri="{BB962C8B-B14F-4D97-AF65-F5344CB8AC3E}">
        <p14:creationId xmlns:p14="http://schemas.microsoft.com/office/powerpoint/2010/main" val="2903135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Quindi quando vi sono ragionevoli motivi di ritenere che i potenziali pericoli potrebbero avere effetti negativi sull’ambiente o sulla salute degli esseri umani, degli animali e delle pianti, ma i dati disponibili non consentono una valutazione particolareggiata del rischio, il principio di precauzione è stato politicamente accettato come strategia di gestione dei rischi. </a:t>
            </a:r>
          </a:p>
        </p:txBody>
      </p:sp>
    </p:spTree>
    <p:extLst>
      <p:ext uri="{BB962C8B-B14F-4D97-AF65-F5344CB8AC3E}">
        <p14:creationId xmlns:p14="http://schemas.microsoft.com/office/powerpoint/2010/main" val="4092739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Nozione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Gli OGM sono organismi viventi il cui patrimonio genetico è stato modificato stabilmente mediante l’inserzione di geni (porzioni di DNA) provenienti da altri organismi, allo scopo di sviluppare in essi nuove funzioni o far produrre sostanze nuove. </a:t>
            </a:r>
          </a:p>
          <a:p>
            <a:pPr marL="0" indent="0">
              <a:buNone/>
            </a:pPr>
            <a:endParaRPr lang="it-IT" dirty="0"/>
          </a:p>
          <a:p>
            <a:pPr marL="0" indent="0">
              <a:buNone/>
            </a:pPr>
            <a:r>
              <a:rPr lang="it-IT" dirty="0" smtClean="0"/>
              <a:t>«organismi, diversi da un essere umano, il cui patrimonio genetico è stato modificato in modo diverso da quanto si verifica in natura mediante l’accoppiamento e/o la ricombinazione genetica naturale» Direttiva 2001/18/CE</a:t>
            </a:r>
            <a:endParaRPr lang="it-IT" dirty="0"/>
          </a:p>
        </p:txBody>
      </p:sp>
    </p:spTree>
    <p:extLst>
      <p:ext uri="{BB962C8B-B14F-4D97-AF65-F5344CB8AC3E}">
        <p14:creationId xmlns:p14="http://schemas.microsoft.com/office/powerpoint/2010/main" val="3541549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Esigenza di </a:t>
            </a:r>
            <a:r>
              <a:rPr lang="it-IT" smtClean="0"/>
              <a:t>tutela propria </a:t>
            </a:r>
            <a:r>
              <a:rPr lang="it-IT" dirty="0" smtClean="0"/>
              <a:t>di un’area di sapere incerto, che incide su diritti e libertà dell’individuo: diritto alla salute e a un ambiente salubre, diritto di libertà di iniziativa economica, libertà di ricerca scientifica, libertà di concorrenza, libertà di scelta da parte </a:t>
            </a:r>
            <a:r>
              <a:rPr lang="it-IT" smtClean="0"/>
              <a:t>dei consumatori… </a:t>
            </a:r>
            <a:endParaRPr lang="it-IT" dirty="0" smtClean="0"/>
          </a:p>
        </p:txBody>
      </p:sp>
    </p:spTree>
    <p:extLst>
      <p:ext uri="{BB962C8B-B14F-4D97-AF65-F5344CB8AC3E}">
        <p14:creationId xmlns:p14="http://schemas.microsoft.com/office/powerpoint/2010/main" val="190186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In molti paesi del mondo esiste un quadro normativo di riferimento che regola il settore degli OGM, per garantire la </a:t>
            </a:r>
            <a:r>
              <a:rPr lang="it-IT" dirty="0" err="1" smtClean="0"/>
              <a:t>biosicurezza</a:t>
            </a:r>
            <a:r>
              <a:rPr lang="it-IT" dirty="0" smtClean="0"/>
              <a:t>, ossia un utilizzo in rispetto dei necessari livelli di sicurezza ambientale, della salute umana e di quella animale. </a:t>
            </a:r>
          </a:p>
          <a:p>
            <a:pPr marL="0" indent="0">
              <a:buNone/>
            </a:pPr>
            <a:endParaRPr lang="it-IT" dirty="0"/>
          </a:p>
          <a:p>
            <a:pPr marL="0" indent="0">
              <a:buNone/>
            </a:pPr>
            <a:r>
              <a:rPr lang="it-IT" dirty="0" smtClean="0"/>
              <a:t>I principi legislativi di riferimento a livello internazionale in tema di </a:t>
            </a:r>
            <a:r>
              <a:rPr lang="it-IT" dirty="0" err="1" smtClean="0"/>
              <a:t>biosicurezza</a:t>
            </a:r>
            <a:r>
              <a:rPr lang="it-IT" dirty="0" smtClean="0"/>
              <a:t> sono contenuti all’interno del Protocollo di Cartagena. </a:t>
            </a:r>
          </a:p>
        </p:txBody>
      </p:sp>
    </p:spTree>
    <p:extLst>
      <p:ext uri="{BB962C8B-B14F-4D97-AF65-F5344CB8AC3E}">
        <p14:creationId xmlns:p14="http://schemas.microsoft.com/office/powerpoint/2010/main" val="124385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Protocollo di Cartagena sulla </a:t>
            </a:r>
            <a:r>
              <a:rPr lang="it-IT" dirty="0" err="1" smtClean="0"/>
              <a:t>Biosicurezza</a:t>
            </a:r>
            <a:r>
              <a:rPr lang="it-IT" dirty="0" smtClean="0"/>
              <a:t>, detto anche </a:t>
            </a:r>
            <a:r>
              <a:rPr lang="it-IT" dirty="0" err="1" smtClean="0"/>
              <a:t>Biosafety</a:t>
            </a:r>
            <a:r>
              <a:rPr lang="it-IT" dirty="0" smtClean="0"/>
              <a:t> </a:t>
            </a:r>
            <a:r>
              <a:rPr lang="it-IT" dirty="0" err="1" smtClean="0"/>
              <a:t>Protocol</a:t>
            </a:r>
            <a:r>
              <a:rPr lang="it-IT" dirty="0" smtClean="0"/>
              <a:t>, è uno dei protocolli della convenzione sulla Diversità Biologica (CBD) adottata a Nairobi (Kenya) il 22 maggio 1992.</a:t>
            </a:r>
          </a:p>
          <a:p>
            <a:pPr marL="0" indent="0">
              <a:buNone/>
            </a:pPr>
            <a:endParaRPr lang="it-IT" dirty="0"/>
          </a:p>
          <a:p>
            <a:pPr marL="0" indent="0">
              <a:buNone/>
            </a:pPr>
            <a:r>
              <a:rPr lang="it-IT" dirty="0" smtClean="0"/>
              <a:t>Il Protocollo, che si rifà direttamente al principio di precauzione, ha come obiettivo la protezione della biodiversità dai rischi derivanti dal trasferimento, dalla manipolazione e dall’uso di organismi geneticamente modificati ottenuti dalle moderne tecniche di biotecnologia. </a:t>
            </a:r>
          </a:p>
        </p:txBody>
      </p:sp>
    </p:spTree>
    <p:extLst>
      <p:ext uri="{BB962C8B-B14F-4D97-AF65-F5344CB8AC3E}">
        <p14:creationId xmlns:p14="http://schemas.microsoft.com/office/powerpoint/2010/main" val="4210847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Nel testo del protocollo si riconosce la necessità di indagare a fondo i potenziali rischi associati agli organismi geneticamente modificati, ottenuti tramite le moderne tecnologie, al fine di garantire un elevato livello di protezione con particolare riferimento alla diversità biologica. </a:t>
            </a:r>
          </a:p>
          <a:p>
            <a:pPr marL="0" indent="0">
              <a:buNone/>
            </a:pPr>
            <a:endParaRPr lang="it-IT" dirty="0"/>
          </a:p>
          <a:p>
            <a:pPr marL="0" indent="0">
              <a:buNone/>
            </a:pPr>
            <a:r>
              <a:rPr lang="it-IT" dirty="0" smtClean="0"/>
              <a:t>Il protocollo assegna alle Parti della Convenzione il compito di assumere le necessarie misure legali, amministrative e politiche al fine di prevenire eventuali rischi.</a:t>
            </a:r>
          </a:p>
        </p:txBody>
      </p:sp>
    </p:spTree>
    <p:extLst>
      <p:ext uri="{BB962C8B-B14F-4D97-AF65-F5344CB8AC3E}">
        <p14:creationId xmlns:p14="http://schemas.microsoft.com/office/powerpoint/2010/main" val="2975585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Le parti contraenti si impegnano inoltre a sviluppare protocolli e procedure per il: </a:t>
            </a:r>
          </a:p>
          <a:p>
            <a:r>
              <a:rPr lang="it-IT" dirty="0" smtClean="0"/>
              <a:t>Trasporto</a:t>
            </a:r>
          </a:p>
          <a:p>
            <a:r>
              <a:rPr lang="it-IT" dirty="0" smtClean="0"/>
              <a:t>Gestione </a:t>
            </a:r>
          </a:p>
          <a:p>
            <a:r>
              <a:rPr lang="it-IT" dirty="0" smtClean="0"/>
              <a:t>Uso </a:t>
            </a:r>
          </a:p>
          <a:p>
            <a:pPr lvl="1"/>
            <a:r>
              <a:rPr lang="it-IT" dirty="0" smtClean="0"/>
              <a:t>In sicurezza di qualsiasi organismo geneticamente modificato che possa avere effetti negativi sulla conservazione e sull’uso sostenibile della biodiversità. </a:t>
            </a:r>
            <a:endParaRPr lang="it-IT" dirty="0"/>
          </a:p>
          <a:p>
            <a:pPr marL="457200" lvl="1" indent="0">
              <a:buNone/>
            </a:pPr>
            <a:r>
              <a:rPr lang="it-IT" dirty="0" smtClean="0"/>
              <a:t>Il Protocollo entra in vigore l’11 settembre del 2003.</a:t>
            </a:r>
          </a:p>
        </p:txBody>
      </p:sp>
    </p:spTree>
    <p:extLst>
      <p:ext uri="{BB962C8B-B14F-4D97-AF65-F5344CB8AC3E}">
        <p14:creationId xmlns:p14="http://schemas.microsoft.com/office/powerpoint/2010/main" val="3938094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L’obiettivo del Protocollo di Cartagena è di </a:t>
            </a:r>
          </a:p>
          <a:p>
            <a:r>
              <a:rPr lang="it-IT" dirty="0" smtClean="0"/>
              <a:t>Contribuire ad assicurare un adeguato livello di protezione nel campo del trasporto, della manipolazione e dell’uso in sicurezza degli organismi geneticamente modificati derivanti dalle moderne biotecnologie i quali possano avere un effetto negativo sulla conservazione e sull’uso sostenibile della diversità biologica, tenendo in considerazione anche i rischi alla salute umana e focalizzandosi specificamente sui movimenti transfrontalieri. </a:t>
            </a:r>
          </a:p>
        </p:txBody>
      </p:sp>
    </p:spTree>
    <p:extLst>
      <p:ext uri="{BB962C8B-B14F-4D97-AF65-F5344CB8AC3E}">
        <p14:creationId xmlns:p14="http://schemas.microsoft.com/office/powerpoint/2010/main" val="3404733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a:buFontTx/>
              <a:buChar char="-"/>
            </a:pPr>
            <a:r>
              <a:rPr lang="it-IT" dirty="0" smtClean="0"/>
              <a:t>Strumento giuridico internazionale che contribuisce a regolamentare il trasporto internazionale di OGM. </a:t>
            </a:r>
          </a:p>
          <a:p>
            <a:pPr>
              <a:buFontTx/>
              <a:buChar char="-"/>
            </a:pPr>
            <a:endParaRPr lang="it-IT" dirty="0"/>
          </a:p>
          <a:p>
            <a:pPr marL="0" indent="0">
              <a:buNone/>
            </a:pPr>
            <a:r>
              <a:rPr lang="it-IT" dirty="0" smtClean="0"/>
              <a:t>- Non pone limiti alla sperimentazione, alla produzione o alla coltivazione di organismi geneticamente modificati, ma obbliga i paesi che volessero esportarne a ottemperare ad alcune procedure. </a:t>
            </a:r>
          </a:p>
        </p:txBody>
      </p:sp>
    </p:spTree>
    <p:extLst>
      <p:ext uri="{BB962C8B-B14F-4D97-AF65-F5344CB8AC3E}">
        <p14:creationId xmlns:p14="http://schemas.microsoft.com/office/powerpoint/2010/main" val="2010224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a:buFont typeface="Wingdings" pitchFamily="2" charset="2"/>
              <a:buChar char="Ø"/>
            </a:pPr>
            <a:r>
              <a:rPr lang="it-IT" dirty="0" smtClean="0"/>
              <a:t>Il paese esportatore deve, attraverso la Notifica scritta, informare il paese importatore dell’intenzione di trasferire uno o più specifici OGM.</a:t>
            </a:r>
          </a:p>
          <a:p>
            <a:pPr>
              <a:buFont typeface="Wingdings" pitchFamily="2" charset="2"/>
              <a:buChar char="Ø"/>
            </a:pPr>
            <a:r>
              <a:rPr lang="it-IT" dirty="0" smtClean="0"/>
              <a:t>Il paese importatore, a seconda della legislazione nazionale, può effettuare delle analisi scientifiche e valutare il grado di rischio che comporterebbe l’importazione di ciascun OGM (</a:t>
            </a:r>
            <a:r>
              <a:rPr lang="it-IT" dirty="0" err="1" smtClean="0"/>
              <a:t>risk</a:t>
            </a:r>
            <a:r>
              <a:rPr lang="it-IT" dirty="0" smtClean="0"/>
              <a:t> </a:t>
            </a:r>
            <a:r>
              <a:rPr lang="it-IT" dirty="0" err="1" smtClean="0"/>
              <a:t>assessment</a:t>
            </a:r>
            <a:r>
              <a:rPr lang="it-IT" dirty="0" smtClean="0"/>
              <a:t>).</a:t>
            </a:r>
          </a:p>
        </p:txBody>
      </p:sp>
    </p:spTree>
    <p:extLst>
      <p:ext uri="{BB962C8B-B14F-4D97-AF65-F5344CB8AC3E}">
        <p14:creationId xmlns:p14="http://schemas.microsoft.com/office/powerpoint/2010/main" val="3552335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a:buFont typeface="Wingdings" pitchFamily="2" charset="2"/>
              <a:buChar char="Ø"/>
            </a:pPr>
            <a:r>
              <a:rPr lang="it-IT" dirty="0" smtClean="0"/>
              <a:t>Sulla base di fondate prove scientifiche, il paese importatore può rifiutare l’importazione dell’OGM considerato a rischio, </a:t>
            </a:r>
          </a:p>
          <a:p>
            <a:pPr>
              <a:buFont typeface="Wingdings" pitchFamily="2" charset="2"/>
              <a:buChar char="Ø"/>
            </a:pPr>
            <a:endParaRPr lang="it-IT" dirty="0"/>
          </a:p>
          <a:p>
            <a:pPr>
              <a:buFont typeface="Wingdings" pitchFamily="2" charset="2"/>
              <a:buChar char="Ø"/>
            </a:pPr>
            <a:r>
              <a:rPr lang="it-IT" dirty="0" smtClean="0"/>
              <a:t>Il paese importatore può, sulla base di scelte politiche ed economiche intere al paese, prevedere di accettare un certo livello di rischio, possibilmente mettendo in atto alcune misure di mitigazione o di controllo (gestione del rischio). </a:t>
            </a:r>
          </a:p>
        </p:txBody>
      </p:sp>
    </p:spTree>
    <p:extLst>
      <p:ext uri="{BB962C8B-B14F-4D97-AF65-F5344CB8AC3E}">
        <p14:creationId xmlns:p14="http://schemas.microsoft.com/office/powerpoint/2010/main" val="831633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I paesi produttori devono garantire un sistema di tracciabilità:</a:t>
            </a:r>
          </a:p>
          <a:p>
            <a:r>
              <a:rPr lang="it-IT" dirty="0"/>
              <a:t>	</a:t>
            </a:r>
            <a:r>
              <a:rPr lang="it-IT" dirty="0" smtClean="0"/>
              <a:t>devono garantire una catena di produzione, trasporto e distribuzione dei prodotti agroalimentari che assicuri l’assoluta certezza del materiale prodotto, trasportato e distribuito. </a:t>
            </a:r>
          </a:p>
          <a:p>
            <a:endParaRPr lang="it-IT" dirty="0"/>
          </a:p>
          <a:p>
            <a:r>
              <a:rPr lang="it-IT" dirty="0" smtClean="0"/>
              <a:t>Le autorità doganali dei paesi esportatori e importatori devono essere attrezzate per la gestione in sicurezza delle merci geneticamente modificate. </a:t>
            </a:r>
          </a:p>
        </p:txBody>
      </p:sp>
    </p:spTree>
    <p:extLst>
      <p:ext uri="{BB962C8B-B14F-4D97-AF65-F5344CB8AC3E}">
        <p14:creationId xmlns:p14="http://schemas.microsoft.com/office/powerpoint/2010/main" val="306251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Nozione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Le modificazioni del patrimonio genetico di un organismo (animale, vegetale o microrganismo) avviene grazie all’utilizzo delle tecniche biotecnologiche che comprendono tecniche della biologia molecolare e dell’ingegneria genetica. </a:t>
            </a:r>
          </a:p>
          <a:p>
            <a:pPr marL="0" indent="0">
              <a:buNone/>
            </a:pPr>
            <a:endParaRPr lang="it-IT" dirty="0"/>
          </a:p>
          <a:p>
            <a:pPr marL="0" indent="0">
              <a:buNone/>
            </a:pPr>
            <a:r>
              <a:rPr lang="it-IT" dirty="0" smtClean="0"/>
              <a:t>Con l’ingegneria genetica l’uomo si pone lo stesso obiettivo cui tendeva  con le tecniche tradizionali, ma interviene su piante e animali introducendo caratteristiche nuove in modo preciso, veloce e mirato. </a:t>
            </a:r>
            <a:endParaRPr lang="it-IT" dirty="0"/>
          </a:p>
        </p:txBody>
      </p:sp>
    </p:spTree>
    <p:extLst>
      <p:ext uri="{BB962C8B-B14F-4D97-AF65-F5344CB8AC3E}">
        <p14:creationId xmlns:p14="http://schemas.microsoft.com/office/powerpoint/2010/main" val="527043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Può capitare infatti che le merci debbano essere trattate in maniera particolare per evitare possibili contaminazioni su terreni esterni a quelli autorizzati per la coltivazione o sperimentazione specifica. </a:t>
            </a:r>
          </a:p>
          <a:p>
            <a:pPr marL="0" indent="0">
              <a:buNone/>
            </a:pPr>
            <a:endParaRPr lang="it-IT" dirty="0"/>
          </a:p>
          <a:p>
            <a:pPr marL="0" indent="0">
              <a:buNone/>
            </a:pPr>
            <a:r>
              <a:rPr lang="it-IT" dirty="0" smtClean="0"/>
              <a:t>L’Autorità Nazionale Competente dovrà creare e gestire un sito informativo su internet, chiamato clearing </a:t>
            </a:r>
            <a:r>
              <a:rPr lang="it-IT" dirty="0" err="1" smtClean="0"/>
              <a:t>house</a:t>
            </a:r>
            <a:r>
              <a:rPr lang="it-IT" dirty="0"/>
              <a:t> </a:t>
            </a:r>
            <a:r>
              <a:rPr lang="it-IT" dirty="0" smtClean="0"/>
              <a:t>sulla </a:t>
            </a:r>
            <a:r>
              <a:rPr lang="it-IT" dirty="0" err="1" smtClean="0"/>
              <a:t>biosicurezza</a:t>
            </a:r>
            <a:r>
              <a:rPr lang="it-IT" dirty="0" smtClean="0"/>
              <a:t> in cui una serie di informazioni dovranno essere a disposizione dei cittadini e delle industrie che volessero esportare prodotti geneticamente modificate verso quel paese. </a:t>
            </a:r>
          </a:p>
        </p:txBody>
      </p:sp>
    </p:spTree>
    <p:extLst>
      <p:ext uri="{BB962C8B-B14F-4D97-AF65-F5344CB8AC3E}">
        <p14:creationId xmlns:p14="http://schemas.microsoft.com/office/powerpoint/2010/main" val="3215643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Protocollo di Cartagena pone una particolare enfasi allo scambio di informazioni e richiede di creare un meccanismo specifico di Clearing House, detto appunto </a:t>
            </a:r>
            <a:r>
              <a:rPr lang="it-IT" dirty="0" err="1" smtClean="0"/>
              <a:t>Biosafety</a:t>
            </a:r>
            <a:r>
              <a:rPr lang="it-IT" dirty="0" smtClean="0"/>
              <a:t> Clearing House.</a:t>
            </a:r>
          </a:p>
          <a:p>
            <a:pPr marL="0" indent="0">
              <a:buNone/>
            </a:pPr>
            <a:endParaRPr lang="it-IT" dirty="0"/>
          </a:p>
          <a:p>
            <a:pPr marL="0" indent="0">
              <a:buNone/>
            </a:pPr>
            <a:r>
              <a:rPr lang="it-IT" dirty="0" smtClean="0"/>
              <a:t>Questo meccanismo di scambio di informazioni prevede che ogni parte del Protocollo pubblichi sul sito </a:t>
            </a:r>
            <a:r>
              <a:rPr lang="it-IT" dirty="0" err="1" smtClean="0"/>
              <a:t>Biosafety</a:t>
            </a:r>
            <a:r>
              <a:rPr lang="it-IT" dirty="0" smtClean="0"/>
              <a:t> Clearing House la legislazione nazionale che regolamenta il trasporto di OGM, le eventuali autorizzazioni date o negate, la lista degli OGM autorizzati nel paese ecc. </a:t>
            </a:r>
          </a:p>
        </p:txBody>
      </p:sp>
    </p:spTree>
    <p:extLst>
      <p:ext uri="{BB962C8B-B14F-4D97-AF65-F5344CB8AC3E}">
        <p14:creationId xmlns:p14="http://schemas.microsoft.com/office/powerpoint/2010/main" val="3560561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603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a:t>La </a:t>
            </a:r>
            <a:r>
              <a:rPr lang="it-IT" dirty="0" err="1" smtClean="0"/>
              <a:t>Biosafety</a:t>
            </a:r>
            <a:r>
              <a:rPr lang="it-IT" dirty="0" smtClean="0"/>
              <a:t> </a:t>
            </a:r>
            <a:r>
              <a:rPr lang="it-IT" dirty="0" err="1" smtClean="0"/>
              <a:t>Cleaning</a:t>
            </a:r>
            <a:r>
              <a:rPr lang="it-IT" dirty="0" smtClean="0"/>
              <a:t> House </a:t>
            </a:r>
            <a:r>
              <a:rPr lang="it-IT" dirty="0"/>
              <a:t>italiana è realizzata e gestita dal Ministero dell’Ambiente e della Tutela del Territorio e del Mare in collaborazione con l’Unità </a:t>
            </a:r>
            <a:r>
              <a:rPr lang="it-IT" dirty="0" err="1"/>
              <a:t>Biosicurezza</a:t>
            </a:r>
            <a:r>
              <a:rPr lang="it-IT" dirty="0"/>
              <a:t> del Centro Internazionale per l’Ingegneria Genetica e la Biotecnologia (ICGEB</a:t>
            </a:r>
            <a:r>
              <a:rPr lang="it-IT" dirty="0" smtClean="0"/>
              <a:t>). </a:t>
            </a:r>
            <a:endParaRPr lang="it-IT" dirty="0"/>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444647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5257800"/>
          </a:xfrm>
        </p:spPr>
        <p:txBody>
          <a:bodyPr>
            <a:normAutofit fontScale="77500" lnSpcReduction="20000"/>
          </a:bodyPr>
          <a:lstStyle/>
          <a:p>
            <a:pPr marL="0" indent="0">
              <a:buNone/>
            </a:pPr>
            <a:r>
              <a:rPr lang="it-IT" dirty="0" smtClean="0"/>
              <a:t>L’ente per la </a:t>
            </a:r>
            <a:r>
              <a:rPr lang="it-IT" dirty="0" err="1" smtClean="0"/>
              <a:t>Biosafety</a:t>
            </a:r>
            <a:r>
              <a:rPr lang="it-IT" dirty="0" smtClean="0"/>
              <a:t> Clearing </a:t>
            </a:r>
            <a:r>
              <a:rPr lang="it-IT" dirty="0" err="1" smtClean="0"/>
              <a:t>house</a:t>
            </a:r>
            <a:r>
              <a:rPr lang="it-IT" dirty="0" smtClean="0"/>
              <a:t> pubblica le «notifiche», </a:t>
            </a:r>
            <a:r>
              <a:rPr lang="it-IT" dirty="0" err="1" smtClean="0"/>
              <a:t>ossie</a:t>
            </a:r>
            <a:r>
              <a:rPr lang="it-IT" dirty="0" smtClean="0"/>
              <a:t> le richieste delle industrie che vogliono esportare prodotti OGM verso l’Italia o verso Stati Membri dell’Unione Europea.</a:t>
            </a:r>
          </a:p>
          <a:p>
            <a:pPr marL="0" indent="0">
              <a:buNone/>
            </a:pPr>
            <a:endParaRPr lang="it-IT" dirty="0"/>
          </a:p>
          <a:p>
            <a:pPr marL="0" indent="0">
              <a:buNone/>
            </a:pPr>
            <a:r>
              <a:rPr lang="it-IT" dirty="0" smtClean="0"/>
              <a:t>Le notifiche sono a disposizione di tutti i cittadini i quali possono, entro 30 giorni dalla pubblicazione, mandare i propri commenti all’Autorità Nazionale competente in materia di OGM, presso il Ministero dell’Ambiente. </a:t>
            </a:r>
          </a:p>
          <a:p>
            <a:pPr marL="0" indent="0">
              <a:buNone/>
            </a:pPr>
            <a:endParaRPr lang="it-IT" dirty="0"/>
          </a:p>
          <a:p>
            <a:pPr marL="0" indent="0">
              <a:buNone/>
            </a:pPr>
            <a:r>
              <a:rPr lang="it-IT" dirty="0" smtClean="0"/>
              <a:t>L’Autorità nazionale competente coordina i lavori della Commissione Interministeriale di Valutazione che, anche prendendo visione dei commenti ricevuti dai cittadini attraverso il processo di consultazione pubblica, pubblica una decisione riguardo alla concessione di autorizzazione. </a:t>
            </a:r>
            <a:endParaRPr lang="it-IT" dirty="0"/>
          </a:p>
          <a:p>
            <a:pPr marL="0" indent="0">
              <a:buNone/>
            </a:pPr>
            <a:endParaRPr lang="it-IT" dirty="0" smtClean="0"/>
          </a:p>
        </p:txBody>
      </p:sp>
    </p:spTree>
    <p:extLst>
      <p:ext uri="{BB962C8B-B14F-4D97-AF65-F5344CB8AC3E}">
        <p14:creationId xmlns:p14="http://schemas.microsoft.com/office/powerpoint/2010/main" val="1772809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5257800"/>
          </a:xfrm>
        </p:spPr>
        <p:txBody>
          <a:bodyPr>
            <a:normAutofit/>
          </a:bodyPr>
          <a:lstStyle/>
          <a:p>
            <a:pPr marL="0" indent="0">
              <a:buNone/>
            </a:pPr>
            <a:endParaRPr lang="it-IT"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43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92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legislatore comunitario ha definito la disciplina in materia di OGM:</a:t>
            </a:r>
          </a:p>
          <a:p>
            <a:r>
              <a:rPr lang="it-IT" dirty="0" smtClean="0"/>
              <a:t>inizialmente con la Direttiva 90/220/CE, deliberata dal  Consiglio il 23 aprile 1990, </a:t>
            </a:r>
          </a:p>
          <a:p>
            <a:r>
              <a:rPr lang="it-IT" dirty="0" smtClean="0"/>
              <a:t>quindi con Regolamento n. 258/97 del Parlamento Europeo e del Consiglio del 27 gennaio 1997, </a:t>
            </a:r>
          </a:p>
          <a:p>
            <a:r>
              <a:rPr lang="it-IT" dirty="0" smtClean="0"/>
              <a:t>fino all’attuale direttiva 2001/18/CE del Parlamento Europeo e del Consiglio del 12 marzo 2001 che ha abrogato la Direttiva 90/220/CE.</a:t>
            </a:r>
          </a:p>
        </p:txBody>
      </p:sp>
    </p:spTree>
    <p:extLst>
      <p:ext uri="{BB962C8B-B14F-4D97-AF65-F5344CB8AC3E}">
        <p14:creationId xmlns:p14="http://schemas.microsoft.com/office/powerpoint/2010/main" val="3915279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La prima direttiva europea diretta a uniformare l’approccio degli Stati Membri riguardo agli organismi geneticamente modificati risale al 1990: Direttiva 90/220</a:t>
            </a:r>
          </a:p>
          <a:p>
            <a:pPr marL="0" indent="0">
              <a:buNone/>
            </a:pPr>
            <a:endParaRPr lang="it-IT" dirty="0"/>
          </a:p>
          <a:p>
            <a:pPr marL="0" indent="0">
              <a:buNone/>
            </a:pPr>
            <a:r>
              <a:rPr lang="it-IT" dirty="0" smtClean="0"/>
              <a:t>La direttiva 90/220 è stata recepita in Italia con il </a:t>
            </a:r>
            <a:r>
              <a:rPr lang="it-IT" dirty="0" err="1" smtClean="0"/>
              <a:t>D.Lgs</a:t>
            </a:r>
            <a:r>
              <a:rPr lang="it-IT" dirty="0" smtClean="0"/>
              <a:t> 92 del 1990. </a:t>
            </a:r>
          </a:p>
        </p:txBody>
      </p:sp>
    </p:spTree>
    <p:extLst>
      <p:ext uri="{BB962C8B-B14F-4D97-AF65-F5344CB8AC3E}">
        <p14:creationId xmlns:p14="http://schemas.microsoft.com/office/powerpoint/2010/main" val="475389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20000"/>
          </a:bodyPr>
          <a:lstStyle/>
          <a:p>
            <a:pPr marL="0" indent="0">
              <a:buNone/>
            </a:pPr>
            <a:r>
              <a:rPr lang="it-IT" dirty="0" smtClean="0"/>
              <a:t>La direttiva 90/220 del Consiglio sull’emissione deliberata nell’ambiente di organismi geneticamente modificati rappresenta il primo provvedimento comunitario che disciplina la materia degli OGM. </a:t>
            </a:r>
          </a:p>
          <a:p>
            <a:pPr marL="0" indent="0">
              <a:buNone/>
            </a:pPr>
            <a:endParaRPr lang="it-IT" dirty="0"/>
          </a:p>
          <a:p>
            <a:pPr marL="0" indent="0">
              <a:buNone/>
            </a:pPr>
            <a:r>
              <a:rPr lang="it-IT" dirty="0" smtClean="0"/>
              <a:t>La direttiva si basa sull’assunto che il rilascio in ambiente di un organismo con caratteristiche non presenti in natura, aumenti l’incertezza sul comportamento di tale organismo e sui suoi possibili effetti per l’ambiente. </a:t>
            </a:r>
          </a:p>
          <a:p>
            <a:pPr marL="0" indent="0">
              <a:buNone/>
            </a:pPr>
            <a:endParaRPr lang="it-IT" dirty="0"/>
          </a:p>
          <a:p>
            <a:pPr marL="0" indent="0">
              <a:buNone/>
            </a:pPr>
            <a:r>
              <a:rPr lang="it-IT" dirty="0" smtClean="0"/>
              <a:t>Per tale motivo si richiede una valutazione preventiva di rischio prima di ogni rilascio ambientale di OGM e si dispone che nessun rilascio possa essere effettuato senza l’assenso preventivo di un’autorità competente. </a:t>
            </a:r>
          </a:p>
        </p:txBody>
      </p:sp>
    </p:spTree>
    <p:extLst>
      <p:ext uri="{BB962C8B-B14F-4D97-AF65-F5344CB8AC3E}">
        <p14:creationId xmlns:p14="http://schemas.microsoft.com/office/powerpoint/2010/main" val="270728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85000" lnSpcReduction="10000"/>
          </a:bodyPr>
          <a:lstStyle/>
          <a:p>
            <a:pPr marL="0" indent="0">
              <a:buNone/>
            </a:pPr>
            <a:r>
              <a:rPr lang="it-IT" dirty="0" smtClean="0"/>
              <a:t>Il primo OGM moderno fu ottenuto nel 1972 da Stanley Cohen (Stanford </a:t>
            </a:r>
            <a:r>
              <a:rPr lang="it-IT" dirty="0" err="1" smtClean="0"/>
              <a:t>University</a:t>
            </a:r>
            <a:r>
              <a:rPr lang="it-IT" dirty="0" smtClean="0"/>
              <a:t> School of Medicine) e Herbert </a:t>
            </a:r>
            <a:r>
              <a:rPr lang="it-IT" dirty="0" err="1" smtClean="0"/>
              <a:t>Boyer</a:t>
            </a:r>
            <a:r>
              <a:rPr lang="it-IT" dirty="0" smtClean="0"/>
              <a:t> (</a:t>
            </a:r>
            <a:r>
              <a:rPr lang="it-IT" dirty="0" err="1" smtClean="0"/>
              <a:t>University</a:t>
            </a:r>
            <a:r>
              <a:rPr lang="it-IT" dirty="0" smtClean="0"/>
              <a:t> of California, San Francisco). </a:t>
            </a:r>
          </a:p>
          <a:p>
            <a:pPr marL="0" indent="0">
              <a:buNone/>
            </a:pPr>
            <a:endParaRPr lang="it-IT" dirty="0"/>
          </a:p>
          <a:p>
            <a:pPr marL="0" indent="0">
              <a:buNone/>
            </a:pPr>
            <a:r>
              <a:rPr lang="it-IT" dirty="0" smtClean="0"/>
              <a:t>I due ricercatori, grazie all’uso combinato delle nuove tecniche di biologia molecolare che si stavano sviluppando in diversi laboratori, riuscirono a clonare un gene di rana all’interno del batterio Escherichia coli, dimostrando che era possibile trasferire materiale genetico da un organismo a un altro abbattendo di fatto le barriere specie-specifiche.</a:t>
            </a:r>
            <a:endParaRPr lang="it-IT" dirty="0"/>
          </a:p>
        </p:txBody>
      </p:sp>
    </p:spTree>
    <p:extLst>
      <p:ext uri="{BB962C8B-B14F-4D97-AF65-F5344CB8AC3E}">
        <p14:creationId xmlns:p14="http://schemas.microsoft.com/office/powerpoint/2010/main" val="1872817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Art. 16 Direttiva 90/220</a:t>
            </a:r>
          </a:p>
          <a:p>
            <a:pPr marL="0" indent="0">
              <a:buNone/>
            </a:pPr>
            <a:endParaRPr lang="it-IT" dirty="0"/>
          </a:p>
          <a:p>
            <a:pPr marL="514350" indent="-514350">
              <a:buAutoNum type="arabicPeriod"/>
            </a:pPr>
            <a:r>
              <a:rPr lang="it-IT" dirty="0" smtClean="0"/>
              <a:t>Se uno stato membro ha un motivo di ritenere che un prodotto che è stato opportunamente notificato e ha ricevuto il consenso scritto ai sensi della presente direttiva, costituisce un rischio per la salute umana o per l’ambiente, esso può limitarne o proibirne provvisoriamente l’uso e/o la vendita sul proprio territorio. Esse informa immediatamente la commissione e gli altri Stati membri di tale decisione e ne indica i motivi. </a:t>
            </a:r>
          </a:p>
          <a:p>
            <a:pPr marL="514350" indent="-514350">
              <a:buAutoNum type="arabicPeriod"/>
            </a:pPr>
            <a:r>
              <a:rPr lang="it-IT" dirty="0" smtClean="0"/>
              <a:t> una decisione è presa in merito entro tre mesi.</a:t>
            </a:r>
            <a:endParaRPr lang="it-IT" dirty="0"/>
          </a:p>
        </p:txBody>
      </p:sp>
    </p:spTree>
    <p:extLst>
      <p:ext uri="{BB962C8B-B14F-4D97-AF65-F5344CB8AC3E}">
        <p14:creationId xmlns:p14="http://schemas.microsoft.com/office/powerpoint/2010/main" val="308059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Secondo tale direttiva sono stati autorizzati al rilascio deliberato nell’ambiente, per scopi sperimentali o non, 17 organismi diversi, tra cui 14 piante (ad esempio, diverse qualità di mais e soia) e due vaccini (quello per la rabbia e un altro sempre ad uso veterinario). </a:t>
            </a:r>
            <a:endParaRPr lang="it-IT" dirty="0"/>
          </a:p>
        </p:txBody>
      </p:sp>
    </p:spTree>
    <p:extLst>
      <p:ext uri="{BB962C8B-B14F-4D97-AF65-F5344CB8AC3E}">
        <p14:creationId xmlns:p14="http://schemas.microsoft.com/office/powerpoint/2010/main" val="113921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20000"/>
          </a:bodyPr>
          <a:lstStyle/>
          <a:p>
            <a:pPr marL="0" indent="0">
              <a:buNone/>
            </a:pPr>
            <a:r>
              <a:rPr lang="it-IT" dirty="0" smtClean="0"/>
              <a:t>Inoltre, secondo il Regolamento CE 258/1997 sui nuovi prodotti e nuovi ingredienti alimentari, una serie di </a:t>
            </a:r>
            <a:r>
              <a:rPr lang="it-IT" dirty="0" smtClean="0">
                <a:effectLst>
                  <a:outerShdw blurRad="38100" dist="38100" dir="2700000" algn="tl">
                    <a:srgbClr val="000000">
                      <a:alpha val="43137"/>
                    </a:srgbClr>
                  </a:outerShdw>
                </a:effectLst>
              </a:rPr>
              <a:t>prodotti derivati da OGM ma non contenenti OGM </a:t>
            </a:r>
            <a:r>
              <a:rPr lang="it-IT" dirty="0" smtClean="0"/>
              <a:t>– ovvero sostanze prodotte a partire da piante geneticamente modificate, ma non contenenti i semi portatori della modifica genetica introdotta – sono entrati nel mercato europeo: oli di soia, amido di mais ecc. </a:t>
            </a:r>
          </a:p>
          <a:p>
            <a:pPr marL="0" indent="0">
              <a:buNone/>
            </a:pPr>
            <a:r>
              <a:rPr lang="it-IT" dirty="0" smtClean="0"/>
              <a:t>Questi prodotti sono stati sottoposti a una procedura di autorizzazione semplificata, basata sul principio di sostanziale equivalenza, sono stati perciò autorizzati seguendo una procedura con un minor numero di passaggi poiché è possibile dimostrare che non c’era nessuna differenza dal punti di vista nutrizionale, organolettico e tossicologico rispetto ai corrispettivi prodotti ottenuti a partire da colture tradizionali. </a:t>
            </a:r>
            <a:endParaRPr lang="it-IT" dirty="0"/>
          </a:p>
        </p:txBody>
      </p:sp>
    </p:spTree>
    <p:extLst>
      <p:ext uri="{BB962C8B-B14F-4D97-AF65-F5344CB8AC3E}">
        <p14:creationId xmlns:p14="http://schemas.microsoft.com/office/powerpoint/2010/main" val="1777346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10000"/>
          </a:bodyPr>
          <a:lstStyle/>
          <a:p>
            <a:pPr marL="0" indent="0">
              <a:buNone/>
            </a:pPr>
            <a:r>
              <a:rPr lang="it-IT" dirty="0" smtClean="0"/>
              <a:t>Dal 1990 al 1997 la mobilitazione degli attivisti anti-OGM ha fatto sì che il dibattito sugli OGM entrasse nelle agende politiche degli Stati Membri. </a:t>
            </a:r>
          </a:p>
          <a:p>
            <a:pPr marL="0" indent="0">
              <a:buNone/>
            </a:pPr>
            <a:endParaRPr lang="it-IT" dirty="0"/>
          </a:p>
          <a:p>
            <a:pPr marL="0" indent="0">
              <a:buNone/>
            </a:pPr>
            <a:r>
              <a:rPr lang="it-IT" dirty="0" smtClean="0"/>
              <a:t>Nel 1997 diversi Stati Membri hanno iniziato a rifiutare l’autorizzazione all’uso di OGM nei propri territori appellandosi alla cd Clausola di Salvaguardia, e nel 1998 diversi Stati, guidati dalla Francia, hanno votato per un blocco delle autorizzazioni OGM a livello europeo </a:t>
            </a:r>
            <a:r>
              <a:rPr lang="it-IT" dirty="0" err="1" smtClean="0"/>
              <a:t>finchè</a:t>
            </a:r>
            <a:r>
              <a:rPr lang="it-IT" dirty="0" smtClean="0"/>
              <a:t> non fosse garantito il diritto di scelta dei cittadini attraverso appropriate norme di etichettatura e una revisione della normativa alla luce del principio di precauzione. </a:t>
            </a:r>
            <a:endParaRPr lang="it-IT" dirty="0"/>
          </a:p>
        </p:txBody>
      </p:sp>
    </p:spTree>
    <p:extLst>
      <p:ext uri="{BB962C8B-B14F-4D97-AF65-F5344CB8AC3E}">
        <p14:creationId xmlns:p14="http://schemas.microsoft.com/office/powerpoint/2010/main" val="685924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0000" lnSpcReduction="20000"/>
          </a:bodyPr>
          <a:lstStyle/>
          <a:p>
            <a:pPr marL="0" indent="0">
              <a:buNone/>
            </a:pPr>
            <a:r>
              <a:rPr lang="it-IT" dirty="0" smtClean="0"/>
              <a:t>Come conseguenza dal 1998 al 2003 nessun nuovo OGM  è stato autorizzato in Europa.</a:t>
            </a:r>
          </a:p>
          <a:p>
            <a:pPr marL="0" indent="0">
              <a:buNone/>
            </a:pPr>
            <a:endParaRPr lang="it-IT" dirty="0"/>
          </a:p>
          <a:p>
            <a:pPr marL="0" indent="0">
              <a:buNone/>
            </a:pPr>
            <a:r>
              <a:rPr lang="it-IT" dirty="0" smtClean="0"/>
              <a:t>Gli Stati Uniti, in quanto maggiori produttori di OGM, e le multinazionali </a:t>
            </a:r>
            <a:r>
              <a:rPr lang="it-IT" dirty="0" err="1" smtClean="0"/>
              <a:t>agrobiotecnologiche</a:t>
            </a:r>
            <a:r>
              <a:rPr lang="it-IT" dirty="0" smtClean="0"/>
              <a:t>, si sono opposti fortemente a questa moratoria denunciando il mancato rispetto degli accordi sul commercio internazionale, regolati dall’Organizzazione Mondiale della Commercio, basati sul principio che solo pericoli per la salute, scientificamente provati, possono costituire una barriera all’importazione. </a:t>
            </a:r>
          </a:p>
          <a:p>
            <a:pPr marL="0" indent="0">
              <a:buNone/>
            </a:pPr>
            <a:endParaRPr lang="it-IT" dirty="0"/>
          </a:p>
          <a:p>
            <a:pPr marL="0" indent="0">
              <a:buNone/>
            </a:pPr>
            <a:r>
              <a:rPr lang="it-IT" sz="4000" dirty="0" smtClean="0"/>
              <a:t>Un’azione formale presso l’OMC è stata presentata da Stati Uniti, Canada e Argentina nel maggio 2003, proprio sulla base del fatto che la moratoria europea non era sostenuta da nessuna evidenza scientifica di rischio per la salute umana, animale o dell’ambiente. </a:t>
            </a:r>
            <a:endParaRPr lang="it-IT" sz="4000" dirty="0"/>
          </a:p>
        </p:txBody>
      </p:sp>
    </p:spTree>
    <p:extLst>
      <p:ext uri="{BB962C8B-B14F-4D97-AF65-F5344CB8AC3E}">
        <p14:creationId xmlns:p14="http://schemas.microsoft.com/office/powerpoint/2010/main" val="1199754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Al fine di superare questa situazione, l’Europa ha intrapreso la riscrittura del panorama normativo di riferimento.</a:t>
            </a:r>
          </a:p>
          <a:p>
            <a:pPr marL="0" indent="0">
              <a:buNone/>
            </a:pPr>
            <a:endParaRPr lang="it-IT" sz="4000" dirty="0"/>
          </a:p>
          <a:p>
            <a:pPr marL="0" indent="0">
              <a:buNone/>
            </a:pPr>
            <a:r>
              <a:rPr lang="it-IT" dirty="0" smtClean="0"/>
              <a:t>Il nuovo contesto normativo, basato sul principio di precauzione, è oggi composto dalla Direttiva 2001/18/CE, due regolamenti (1829 e 1830/2003/CE) e la raccomandazione 556/2003. </a:t>
            </a:r>
            <a:endParaRPr lang="it-IT" dirty="0"/>
          </a:p>
        </p:txBody>
      </p:sp>
    </p:spTree>
    <p:extLst>
      <p:ext uri="{BB962C8B-B14F-4D97-AF65-F5344CB8AC3E}">
        <p14:creationId xmlns:p14="http://schemas.microsoft.com/office/powerpoint/2010/main" val="742224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Direttiva 2001/18: sostituisce la precedente direttiva 90/220, ridefinisce le regole per l’autorizzazione al rilascio nell’ambiente di nuovi OGM;</a:t>
            </a:r>
          </a:p>
          <a:p>
            <a:pPr marL="0" indent="0">
              <a:buNone/>
            </a:pPr>
            <a:endParaRPr lang="it-IT" dirty="0"/>
          </a:p>
          <a:p>
            <a:pPr marL="0" indent="0">
              <a:buNone/>
            </a:pPr>
            <a:r>
              <a:rPr lang="it-IT" dirty="0" smtClean="0"/>
              <a:t>Regolamenti 1829 e 1830/2003, che regolano l’autorizzazione e l’etichettatura/tracciabilità degli alimenti e dei mangimi costituiti o derivati da OGM.</a:t>
            </a:r>
          </a:p>
          <a:p>
            <a:pPr marL="0" indent="0">
              <a:buNone/>
            </a:pPr>
            <a:endParaRPr lang="it-IT" dirty="0"/>
          </a:p>
          <a:p>
            <a:pPr marL="0" indent="0">
              <a:buNone/>
            </a:pPr>
            <a:r>
              <a:rPr lang="it-IT" dirty="0" smtClean="0"/>
              <a:t>Raccomandazione 556/2003, che indica le linee guida sulla coesistenza tra colture OGM e convenzionali, cui le norme nazionali e regionali dovrebbero allinearsi. </a:t>
            </a:r>
            <a:endParaRPr lang="it-IT" dirty="0"/>
          </a:p>
        </p:txBody>
      </p:sp>
    </p:spTree>
    <p:extLst>
      <p:ext uri="{BB962C8B-B14F-4D97-AF65-F5344CB8AC3E}">
        <p14:creationId xmlns:p14="http://schemas.microsoft.com/office/powerpoint/2010/main" val="27509000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Direttiva 2001/18/CE: disciplina il rilascio deliberato di OGM nell’ambiente.</a:t>
            </a:r>
          </a:p>
          <a:p>
            <a:pPr marL="0" indent="0">
              <a:buNone/>
            </a:pPr>
            <a:endParaRPr lang="it-IT" dirty="0"/>
          </a:p>
          <a:p>
            <a:pPr marL="0" indent="0">
              <a:buNone/>
            </a:pPr>
            <a:r>
              <a:rPr lang="it-IT" dirty="0" smtClean="0"/>
              <a:t>La protezione della salute umana e dell’ambiente richiede che sia posta particolare attenzione al controllo dei rischi derivanti dall’emissione deliberata nell’ambiente di OGM.</a:t>
            </a:r>
          </a:p>
          <a:p>
            <a:pPr marL="0" indent="0">
              <a:buNone/>
            </a:pPr>
            <a:endParaRPr lang="it-IT" dirty="0"/>
          </a:p>
          <a:p>
            <a:pPr marL="0" indent="0">
              <a:buNone/>
            </a:pPr>
            <a:r>
              <a:rPr lang="it-IT" dirty="0" smtClean="0"/>
              <a:t>Per questo motivo l’Unione Europea ha adottato un quadro legislativo relativo all’emissione deliberata di OGM, conformemente al principio di precauzione. </a:t>
            </a:r>
            <a:endParaRPr lang="it-IT" dirty="0"/>
          </a:p>
        </p:txBody>
      </p:sp>
    </p:spTree>
    <p:extLst>
      <p:ext uri="{BB962C8B-B14F-4D97-AF65-F5344CB8AC3E}">
        <p14:creationId xmlns:p14="http://schemas.microsoft.com/office/powerpoint/2010/main" val="1963323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Tale quadro è volto a migliorare l’efficacia e la trasparenza della procedura di autorizzazione e contribuisce inoltre a istituire un metodo comune di valutazione dei rischi e un meccanismo di salvaguardia. </a:t>
            </a:r>
          </a:p>
          <a:p>
            <a:pPr marL="0" indent="0">
              <a:buNone/>
            </a:pPr>
            <a:endParaRPr lang="it-IT" dirty="0"/>
          </a:p>
          <a:p>
            <a:pPr marL="0" indent="0">
              <a:buNone/>
            </a:pPr>
            <a:r>
              <a:rPr lang="it-IT" dirty="0" smtClean="0"/>
              <a:t>Il nuovo quadro legislativo rende obbligatorie:</a:t>
            </a:r>
          </a:p>
          <a:p>
            <a:r>
              <a:rPr lang="it-IT" dirty="0" smtClean="0"/>
              <a:t>La consultazione del pubblico;</a:t>
            </a:r>
          </a:p>
          <a:p>
            <a:r>
              <a:rPr lang="it-IT" dirty="0" smtClean="0"/>
              <a:t>L’etichettatura degli OGM.</a:t>
            </a:r>
            <a:endParaRPr lang="it-IT" dirty="0"/>
          </a:p>
        </p:txBody>
      </p:sp>
    </p:spTree>
    <p:extLst>
      <p:ext uri="{BB962C8B-B14F-4D97-AF65-F5344CB8AC3E}">
        <p14:creationId xmlns:p14="http://schemas.microsoft.com/office/powerpoint/2010/main" val="1291422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lnSpcReduction="10000"/>
          </a:bodyPr>
          <a:lstStyle/>
          <a:p>
            <a:pPr marL="0" indent="0">
              <a:buNone/>
            </a:pPr>
            <a:r>
              <a:rPr lang="it-IT" dirty="0" smtClean="0"/>
              <a:t>La direttiva 2001/18 mira principalmente: </a:t>
            </a:r>
          </a:p>
          <a:p>
            <a:pPr marL="0" indent="0">
              <a:buNone/>
            </a:pPr>
            <a:endParaRPr lang="it-IT" dirty="0"/>
          </a:p>
          <a:p>
            <a:r>
              <a:rPr lang="it-IT" dirty="0" smtClean="0"/>
              <a:t>A rendere più efficace e trasparente la procedura prevista per autorizzare l’emissione deliberata nell’ambiente e l’immissione in commercio degli OGM;</a:t>
            </a:r>
          </a:p>
          <a:p>
            <a:r>
              <a:rPr lang="it-IT" dirty="0" smtClean="0"/>
              <a:t>A limitare l’autorizzazione a un periodo di dieci anni, rinnovabile;</a:t>
            </a:r>
          </a:p>
          <a:p>
            <a:r>
              <a:rPr lang="it-IT" dirty="0" smtClean="0"/>
              <a:t>A introdurre un controllo obbligatorio dopo l’immissione in commercio degli OGM.</a:t>
            </a:r>
            <a:endParaRPr lang="it-IT" dirty="0"/>
          </a:p>
        </p:txBody>
      </p:sp>
    </p:spTree>
    <p:extLst>
      <p:ext uri="{BB962C8B-B14F-4D97-AF65-F5344CB8AC3E}">
        <p14:creationId xmlns:p14="http://schemas.microsoft.com/office/powerpoint/2010/main" val="323873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Nel 1974 la comunità scientifica si autoimpose una moratoria internazionale sull’uso della tecnica del DNA ricombinante, per avere il tempo di valutare lo stato della nuova tecnologia e i possibili rischi, attraverso un approccio precauzionale. </a:t>
            </a:r>
          </a:p>
          <a:p>
            <a:pPr marL="0" indent="0">
              <a:buNone/>
            </a:pPr>
            <a:endParaRPr lang="it-IT" dirty="0"/>
          </a:p>
          <a:p>
            <a:pPr marL="0" indent="0">
              <a:buNone/>
            </a:pPr>
            <a:r>
              <a:rPr lang="it-IT" dirty="0" smtClean="0"/>
              <a:t>La Conferenza di </a:t>
            </a:r>
            <a:r>
              <a:rPr lang="it-IT" dirty="0" err="1" smtClean="0"/>
              <a:t>Asilomar</a:t>
            </a:r>
            <a:r>
              <a:rPr lang="it-IT" dirty="0" smtClean="0"/>
              <a:t> tenutasi nel 1975, affrontò il problema della sicurezza degli esperimenti effettuati con le tecniche del DNA ricombinante (ingegneria genetica) che iniziavano in quegli anni. </a:t>
            </a:r>
            <a:endParaRPr lang="it-IT" dirty="0"/>
          </a:p>
        </p:txBody>
      </p:sp>
    </p:spTree>
    <p:extLst>
      <p:ext uri="{BB962C8B-B14F-4D97-AF65-F5344CB8AC3E}">
        <p14:creationId xmlns:p14="http://schemas.microsoft.com/office/powerpoint/2010/main" val="2847536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10000"/>
          </a:bodyPr>
          <a:lstStyle/>
          <a:p>
            <a:pPr marL="0" indent="0">
              <a:buNone/>
            </a:pPr>
            <a:r>
              <a:rPr lang="it-IT" dirty="0" smtClean="0"/>
              <a:t>La direttiva 2001/18 prevede anche:</a:t>
            </a:r>
          </a:p>
          <a:p>
            <a:r>
              <a:rPr lang="it-IT" dirty="0" smtClean="0"/>
              <a:t>Una metodologia comune per effettuare la valutazione caso per caso dei rischi per l’ambiente connessi all’emissione degli OGM (i principi applicabili alla valutazione dei rischi ambientali sono contenuti nell’Allegato II della Direttiva), degli obiettivi comuni per il monitoraggio degli OGM in seguito alla loro emissione deliberata nell’ambiente o immissione in commercio;</a:t>
            </a:r>
          </a:p>
          <a:p>
            <a:r>
              <a:rPr lang="it-IT" dirty="0" smtClean="0"/>
              <a:t>Un meccanismo che permette di modificare, sospendere o cessare l’emissione degli OGM nell’ambiente qualora si disponga di nuove informazioni sui rischi connessi. </a:t>
            </a:r>
          </a:p>
        </p:txBody>
      </p:sp>
    </p:spTree>
    <p:extLst>
      <p:ext uri="{BB962C8B-B14F-4D97-AF65-F5344CB8AC3E}">
        <p14:creationId xmlns:p14="http://schemas.microsoft.com/office/powerpoint/2010/main" val="231603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La direttiva rende obbligatorie la consultazione del pubblico e l’etichettatura degli OGM.</a:t>
            </a:r>
          </a:p>
          <a:p>
            <a:pPr marL="0" indent="0">
              <a:buNone/>
            </a:pPr>
            <a:endParaRPr lang="it-IT" dirty="0"/>
          </a:p>
          <a:p>
            <a:pPr marL="0" indent="0">
              <a:buNone/>
            </a:pPr>
            <a:r>
              <a:rPr lang="it-IT" dirty="0" smtClean="0"/>
              <a:t>È mantenuto il sistema di scambio delle informazioni contenute nelle notifiche, stabilito dalla direttiva 90/220.</a:t>
            </a:r>
          </a:p>
          <a:p>
            <a:pPr marL="0" indent="0">
              <a:buNone/>
            </a:pPr>
            <a:endParaRPr lang="it-IT" dirty="0"/>
          </a:p>
          <a:p>
            <a:pPr marL="0" indent="0">
              <a:buNone/>
            </a:pPr>
            <a:r>
              <a:rPr lang="it-IT" dirty="0" smtClean="0"/>
              <a:t>La Commissione è tenuta a consultare comitati scientifici competenti in merito a tutte le questioni che potrebbero avere ripercussioni sulla salute umana e/o sull’ambiente e può consultare comitati etici. </a:t>
            </a:r>
          </a:p>
        </p:txBody>
      </p:sp>
    </p:spTree>
    <p:extLst>
      <p:ext uri="{BB962C8B-B14F-4D97-AF65-F5344CB8AC3E}">
        <p14:creationId xmlns:p14="http://schemas.microsoft.com/office/powerpoint/2010/main" val="1899526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0000" lnSpcReduction="20000"/>
          </a:bodyPr>
          <a:lstStyle/>
          <a:p>
            <a:pPr marL="0" indent="0">
              <a:buNone/>
            </a:pPr>
            <a:r>
              <a:rPr lang="it-IT" dirty="0" smtClean="0"/>
              <a:t>Regolamento 1829/2003:</a:t>
            </a:r>
          </a:p>
          <a:p>
            <a:pPr marL="0" indent="0">
              <a:buNone/>
            </a:pPr>
            <a:endParaRPr lang="it-IT" dirty="0"/>
          </a:p>
          <a:p>
            <a:pPr marL="0" indent="0">
              <a:buNone/>
            </a:pPr>
            <a:r>
              <a:rPr lang="it-IT" dirty="0" smtClean="0"/>
              <a:t>Definisce la procedura comunitaria per l’autorizzazione di piante geneticamente modificate destinate all’uso dell’alimentazione umana o animale. </a:t>
            </a:r>
          </a:p>
          <a:p>
            <a:pPr marL="0" indent="0">
              <a:buNone/>
            </a:pPr>
            <a:endParaRPr lang="it-IT" dirty="0"/>
          </a:p>
          <a:p>
            <a:pPr marL="0" indent="0">
              <a:buNone/>
            </a:pPr>
            <a:r>
              <a:rPr lang="it-IT" dirty="0" smtClean="0"/>
              <a:t>Le aziende che hanno sviluppato un determinato organismo devono presentare domanda di autorizzazione alla Commissione Europea e produrre un dossier che riporti tutte le informazioni scientifiche disponibili che permettano di valutare la sicurezza per la salute umana, animale e dell’ambiente. </a:t>
            </a:r>
          </a:p>
          <a:p>
            <a:pPr marL="0" indent="0">
              <a:buNone/>
            </a:pPr>
            <a:endParaRPr lang="it-IT" dirty="0"/>
          </a:p>
          <a:p>
            <a:pPr marL="0" indent="0">
              <a:buNone/>
            </a:pPr>
            <a:r>
              <a:rPr lang="it-IT" dirty="0" smtClean="0"/>
              <a:t>La valutazione viene effettuata dall’Agenzia Europea per la Sicurezza Alimentare (EFSA), che fornisce il suo parere scientifico alla Commissione. </a:t>
            </a:r>
          </a:p>
        </p:txBody>
      </p:sp>
    </p:spTree>
    <p:extLst>
      <p:ext uri="{BB962C8B-B14F-4D97-AF65-F5344CB8AC3E}">
        <p14:creationId xmlns:p14="http://schemas.microsoft.com/office/powerpoint/2010/main" val="2881774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È compito della Commissione di proporre, sulla base dell’opinione dell’Agenzia, se garantire o rifiutare l’autorizzazione. </a:t>
            </a:r>
          </a:p>
          <a:p>
            <a:pPr marL="0" indent="0">
              <a:buNone/>
            </a:pPr>
            <a:endParaRPr lang="it-IT" dirty="0"/>
          </a:p>
          <a:p>
            <a:pPr marL="0" indent="0">
              <a:buNone/>
            </a:pPr>
            <a:r>
              <a:rPr lang="it-IT" dirty="0" smtClean="0"/>
              <a:t>Non sono solo considerazioni scientifiche, ma anche politiche, a entrare in gioco nel processo di autorizzazione. </a:t>
            </a:r>
          </a:p>
          <a:p>
            <a:pPr marL="0" indent="0">
              <a:buNone/>
            </a:pPr>
            <a:endParaRPr lang="it-IT" dirty="0"/>
          </a:p>
          <a:p>
            <a:pPr marL="0" indent="0">
              <a:buNone/>
            </a:pPr>
            <a:r>
              <a:rPr lang="it-IT" dirty="0" smtClean="0"/>
              <a:t>La proposta di autorizzazione viene votata da uno specifico comitato nel quale tutti gli Stati membri sono rappresentati da propri esperti in materia.</a:t>
            </a:r>
          </a:p>
        </p:txBody>
      </p:sp>
    </p:spTree>
    <p:extLst>
      <p:ext uri="{BB962C8B-B14F-4D97-AF65-F5344CB8AC3E}">
        <p14:creationId xmlns:p14="http://schemas.microsoft.com/office/powerpoint/2010/main" val="3817068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7500" lnSpcReduction="20000"/>
          </a:bodyPr>
          <a:lstStyle/>
          <a:p>
            <a:pPr marL="0" indent="0">
              <a:buNone/>
            </a:pPr>
            <a:r>
              <a:rPr lang="it-IT" dirty="0" smtClean="0"/>
              <a:t>Se non si raggiunge un consenso nel comitato, la decisione viene rimandata al Consiglio dei ministri, dove deve essere sostenuta dalla maggioranza qualificata. </a:t>
            </a:r>
          </a:p>
          <a:p>
            <a:pPr marL="0" indent="0">
              <a:buNone/>
            </a:pPr>
            <a:endParaRPr lang="it-IT" dirty="0"/>
          </a:p>
          <a:p>
            <a:pPr marL="0" indent="0">
              <a:buNone/>
            </a:pPr>
            <a:r>
              <a:rPr lang="it-IT" dirty="0" smtClean="0"/>
              <a:t>Nel caso in cui non si raggiunga la maggioranza in Consiglio, l’onere della decisione ritorna alla Commissione. </a:t>
            </a:r>
          </a:p>
          <a:p>
            <a:pPr marL="0" indent="0">
              <a:buNone/>
            </a:pPr>
            <a:endParaRPr lang="it-IT" dirty="0"/>
          </a:p>
          <a:p>
            <a:pPr marL="0" indent="0">
              <a:buNone/>
            </a:pPr>
            <a:r>
              <a:rPr lang="it-IT" dirty="0" smtClean="0"/>
              <a:t>Dal momento dell’entrata in vigore del regolamento, cinque varietà di mais e due di colza OGM sono state autorizzate per la produzione di alimenti e/o mangimi. </a:t>
            </a:r>
          </a:p>
          <a:p>
            <a:pPr marL="0" indent="0">
              <a:buNone/>
            </a:pPr>
            <a:endParaRPr lang="it-IT" dirty="0"/>
          </a:p>
          <a:p>
            <a:pPr marL="0" indent="0">
              <a:buNone/>
            </a:pPr>
            <a:r>
              <a:rPr lang="it-IT" dirty="0" smtClean="0"/>
              <a:t>In tutti questi casi la maggioranza non è stata raggiunta nel comitato di esperti né nel Consiglio e quindi l’autorizzazione è stata data dalla Commissione, sulla base del parere positivo dell’Agenzia.</a:t>
            </a:r>
          </a:p>
        </p:txBody>
      </p:sp>
    </p:spTree>
    <p:extLst>
      <p:ext uri="{BB962C8B-B14F-4D97-AF65-F5344CB8AC3E}">
        <p14:creationId xmlns:p14="http://schemas.microsoft.com/office/powerpoint/2010/main" val="1282277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a:bodyPr>
          <a:lstStyle/>
          <a:p>
            <a:pPr marL="0" indent="0">
              <a:buNone/>
            </a:pPr>
            <a:r>
              <a:rPr lang="it-IT" dirty="0" smtClean="0"/>
              <a:t>Regolamento 1830/2003:</a:t>
            </a:r>
          </a:p>
          <a:p>
            <a:pPr marL="0" indent="0">
              <a:buNone/>
            </a:pPr>
            <a:endParaRPr lang="it-IT" dirty="0"/>
          </a:p>
          <a:p>
            <a:pPr marL="0" indent="0">
              <a:buNone/>
            </a:pPr>
            <a:r>
              <a:rPr lang="it-IT" dirty="0" smtClean="0"/>
              <a:t>Norme sull’etichettatura e la tracciabilità degli OGM e introduce l’obbligo di etichettare come «prodotto da OGM» anche gli alimenti nei quali non è possibile reperire materiale genetico, come gli oli. </a:t>
            </a:r>
          </a:p>
          <a:p>
            <a:pPr marL="0" indent="0">
              <a:buNone/>
            </a:pPr>
            <a:endParaRPr lang="it-IT" dirty="0"/>
          </a:p>
          <a:p>
            <a:pPr marL="0" indent="0">
              <a:buNone/>
            </a:pPr>
            <a:r>
              <a:rPr lang="it-IT" dirty="0" smtClean="0"/>
              <a:t>Viene ammesso dal regolamento un limite dello 0,9% per la presenza accidentale di OGM (purché autorizzati) in alimenti non OGM.</a:t>
            </a:r>
          </a:p>
        </p:txBody>
      </p:sp>
    </p:spTree>
    <p:extLst>
      <p:ext uri="{BB962C8B-B14F-4D97-AF65-F5344CB8AC3E}">
        <p14:creationId xmlns:p14="http://schemas.microsoft.com/office/powerpoint/2010/main" val="3369121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Punto cardine della norme europee è la grande attenzione rivolta alla valutazione di tutti i rischi potenziali, basati sul principio di precauzione, e il fatto che tutte le autorizzazioni sono garantite per un limitato periodo di tempo durante il quale deve essere effettuato un accurato monitoraggio degli effetti ambientali e sanitari. </a:t>
            </a:r>
          </a:p>
          <a:p>
            <a:pPr marL="0" indent="0">
              <a:buNone/>
            </a:pPr>
            <a:endParaRPr lang="it-IT" dirty="0"/>
          </a:p>
          <a:p>
            <a:pPr marL="0" indent="0">
              <a:buNone/>
            </a:pPr>
            <a:r>
              <a:rPr lang="it-IT" dirty="0" smtClean="0"/>
              <a:t>In tale modo, anche qualora dovessero presentarsi effetti negativi inaspettati al momento della prima valutazione scientifica, vi si può porre riparo tramite una revoca dell’autorizzazione o il mancato rinnovo. </a:t>
            </a:r>
          </a:p>
        </p:txBody>
      </p:sp>
    </p:spTree>
    <p:extLst>
      <p:ext uri="{BB962C8B-B14F-4D97-AF65-F5344CB8AC3E}">
        <p14:creationId xmlns:p14="http://schemas.microsoft.com/office/powerpoint/2010/main" val="901671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Fino ad oggi non risulta che gli OGM autorizzati abbiano sollevato problematiche sanitarie o ambientali. </a:t>
            </a:r>
          </a:p>
          <a:p>
            <a:pPr marL="0" indent="0">
              <a:buNone/>
            </a:pPr>
            <a:endParaRPr lang="it-IT" dirty="0"/>
          </a:p>
          <a:p>
            <a:pPr marL="0" indent="0">
              <a:buNone/>
            </a:pPr>
            <a:r>
              <a:rPr lang="it-IT" dirty="0" smtClean="0"/>
              <a:t>Le autorizzazione sono state revocate unicamente nei casi di prodotti la cui vendita da parte del produttore era cessata e di conseguenza non sussisteva un interesse commerciale nel chiedere un rinnovo. </a:t>
            </a:r>
          </a:p>
        </p:txBody>
      </p:sp>
    </p:spTree>
    <p:extLst>
      <p:ext uri="{BB962C8B-B14F-4D97-AF65-F5344CB8AC3E}">
        <p14:creationId xmlns:p14="http://schemas.microsoft.com/office/powerpoint/2010/main" val="2602603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556792"/>
            <a:ext cx="8229600" cy="5040560"/>
          </a:xfrm>
        </p:spPr>
        <p:txBody>
          <a:bodyPr>
            <a:normAutofit fontScale="92500" lnSpcReduction="10000"/>
          </a:bodyPr>
          <a:lstStyle/>
          <a:p>
            <a:pPr marL="0" indent="0">
              <a:buNone/>
            </a:pPr>
            <a:r>
              <a:rPr lang="it-IT" dirty="0" smtClean="0"/>
              <a:t>La Corte ha dichiarato che gli Stati membri che hanno trasmesso alla Commissione un fascicolo con parere favorevole all’immissione in commercio di OGM sono vincolati al loro parere e devono applicare la decisione della Commissione.</a:t>
            </a:r>
          </a:p>
          <a:p>
            <a:pPr marL="0" indent="0">
              <a:buNone/>
            </a:pPr>
            <a:endParaRPr lang="it-IT" dirty="0"/>
          </a:p>
          <a:p>
            <a:pPr marL="0" indent="0">
              <a:buNone/>
            </a:pPr>
            <a:r>
              <a:rPr lang="it-IT" dirty="0" smtClean="0"/>
              <a:t>Tuttavia, elementi nuovi che dimostrino che l’OGM presenta un rischio per la salute e l’ambiente consentono di bloccare il processo d’immissione in commercio in attesa di una nuova decisione della Commissione. </a:t>
            </a:r>
          </a:p>
        </p:txBody>
      </p:sp>
    </p:spTree>
    <p:extLst>
      <p:ext uri="{BB962C8B-B14F-4D97-AF65-F5344CB8AC3E}">
        <p14:creationId xmlns:p14="http://schemas.microsoft.com/office/powerpoint/2010/main" val="208299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t>Un decreto del Ministero dell’agricoltura francese del 5 febbraio 1998 autorizzava, in conformità alla normativa francese vigente, l’immissione in commercio di sementi derivanti da talune varietà di granturco geneticamente modificato prodotto dalla società Novartis </a:t>
            </a:r>
            <a:r>
              <a:rPr lang="it-IT" dirty="0" err="1" smtClean="0"/>
              <a:t>Seeds</a:t>
            </a:r>
            <a:r>
              <a:rPr lang="it-IT" dirty="0" smtClean="0"/>
              <a:t> SA.</a:t>
            </a:r>
          </a:p>
          <a:p>
            <a:pPr marL="0" indent="0">
              <a:buNone/>
            </a:pPr>
            <a:endParaRPr lang="it-IT" dirty="0"/>
          </a:p>
          <a:p>
            <a:pPr marL="0" indent="0">
              <a:buNone/>
            </a:pPr>
            <a:r>
              <a:rPr lang="it-IT" dirty="0" smtClean="0"/>
              <a:t>Il diritto comunitario predispone, inoltre, un meccanismo di valutazione dei rischi per la salute e l’ambiente connessi all’alimentazione deliberata o all’immissione in commercio di organismi geneticamente modificati. </a:t>
            </a:r>
          </a:p>
        </p:txBody>
      </p:sp>
    </p:spTree>
    <p:extLst>
      <p:ext uri="{BB962C8B-B14F-4D97-AF65-F5344CB8AC3E}">
        <p14:creationId xmlns:p14="http://schemas.microsoft.com/office/powerpoint/2010/main" val="63750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La Conferenza di </a:t>
            </a:r>
            <a:r>
              <a:rPr lang="it-IT" dirty="0" err="1" smtClean="0"/>
              <a:t>Asilomar</a:t>
            </a:r>
            <a:r>
              <a:rPr lang="it-IT" dirty="0" smtClean="0"/>
              <a:t> del 1975, promossa dagli scienziati stessi, fu un esempio di autoregolazione da parte della comunità scientifica tenutasi in California. </a:t>
            </a:r>
          </a:p>
          <a:p>
            <a:pPr marL="0" indent="0">
              <a:buNone/>
            </a:pPr>
            <a:endParaRPr lang="it-IT" dirty="0"/>
          </a:p>
          <a:p>
            <a:pPr marL="0" indent="0">
              <a:buNone/>
            </a:pPr>
            <a:r>
              <a:rPr lang="it-IT" dirty="0" smtClean="0"/>
              <a:t>La Conferenza concluse che gli esperimenti sul DNA ricombinante potessero procedere a patto che rispettassero severe linee guida, poi redatte dal National </a:t>
            </a:r>
            <a:r>
              <a:rPr lang="it-IT" dirty="0" err="1" smtClean="0"/>
              <a:t>Institute</a:t>
            </a:r>
            <a:r>
              <a:rPr lang="it-IT" dirty="0" smtClean="0"/>
              <a:t> of </a:t>
            </a:r>
            <a:r>
              <a:rPr lang="it-IT" dirty="0" err="1" smtClean="0"/>
              <a:t>Health</a:t>
            </a:r>
            <a:r>
              <a:rPr lang="it-IT" dirty="0" smtClean="0"/>
              <a:t> e accettate dalla comunità scientifica. </a:t>
            </a:r>
            <a:endParaRPr lang="it-IT" dirty="0"/>
          </a:p>
        </p:txBody>
      </p:sp>
    </p:spTree>
    <p:extLst>
      <p:ext uri="{BB962C8B-B14F-4D97-AF65-F5344CB8AC3E}">
        <p14:creationId xmlns:p14="http://schemas.microsoft.com/office/powerpoint/2010/main" val="1134999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La direttiva comunitaria prevede diverse fasi di esame da parte delle autorità nazionali e comunitarie prima di qualunque consenso all’eventuale immissione in commercio, che sarà valida su tutto il territorio della Comunità. </a:t>
            </a:r>
          </a:p>
          <a:p>
            <a:pPr marL="0" indent="0">
              <a:buNone/>
            </a:pPr>
            <a:endParaRPr lang="it-IT" dirty="0"/>
          </a:p>
          <a:p>
            <a:pPr marL="0" indent="0">
              <a:buNone/>
            </a:pPr>
            <a:r>
              <a:rPr lang="it-IT" dirty="0" smtClean="0"/>
              <a:t>Greenpeace France e altre associazioni hanno chiesto al </a:t>
            </a:r>
            <a:r>
              <a:rPr lang="it-IT" dirty="0" err="1" smtClean="0"/>
              <a:t>Coseil</a:t>
            </a:r>
            <a:r>
              <a:rPr lang="it-IT" dirty="0" smtClean="0"/>
              <a:t> d’</a:t>
            </a:r>
            <a:r>
              <a:rPr lang="it-IT" dirty="0" err="1" smtClean="0"/>
              <a:t>Etat</a:t>
            </a:r>
            <a:r>
              <a:rPr lang="it-IT" dirty="0" smtClean="0"/>
              <a:t> francese di annullare il decreto 5 febbraio 1998. L’alta Corte francese, ritenendo che gli argomenti dedotti da tali associazioni fossero seri e atti a giustificare l’annullamento del decreto – </a:t>
            </a:r>
            <a:r>
              <a:rPr lang="it-IT" dirty="0" err="1" smtClean="0"/>
              <a:t>giacchè</a:t>
            </a:r>
            <a:r>
              <a:rPr lang="it-IT" dirty="0" smtClean="0"/>
              <a:t> quest’ultimo poteva determinare gravi conseguenze – ne ha sospeso l’applicazione. </a:t>
            </a:r>
          </a:p>
        </p:txBody>
      </p:sp>
    </p:spTree>
    <p:extLst>
      <p:ext uri="{BB962C8B-B14F-4D97-AF65-F5344CB8AC3E}">
        <p14:creationId xmlns:p14="http://schemas.microsoft.com/office/powerpoint/2010/main" val="3642841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Il </a:t>
            </a:r>
            <a:r>
              <a:rPr lang="it-IT" dirty="0" err="1" smtClean="0"/>
              <a:t>Conseil</a:t>
            </a:r>
            <a:r>
              <a:rPr lang="it-IT" dirty="0" smtClean="0"/>
              <a:t> d’</a:t>
            </a:r>
            <a:r>
              <a:rPr lang="it-IT" dirty="0" err="1" smtClean="0"/>
              <a:t>Etat</a:t>
            </a:r>
            <a:r>
              <a:rPr lang="it-IT" dirty="0" smtClean="0"/>
              <a:t> interroga la Corte di giustizia della Comunità europea in relazione ai margini di manovra di cui gli Stati membri dispongono nell’ambito dei meccanismi istituiti dalla direttiva comunitaria, la Corte di giustizia analizza le varie fasi di tali meccanismi alla luce del principio di precauzione. </a:t>
            </a:r>
          </a:p>
          <a:p>
            <a:pPr marL="0" indent="0">
              <a:buNone/>
            </a:pPr>
            <a:endParaRPr lang="it-IT" dirty="0"/>
          </a:p>
          <a:p>
            <a:pPr marL="0" indent="0">
              <a:buNone/>
            </a:pPr>
            <a:r>
              <a:rPr lang="it-IT" dirty="0" smtClean="0"/>
              <a:t>Quando una società presenta una domanda di immissione in commercio di OGM, le autorità nazionali competenti, se non respingono tale domanda devono obbligatoriamente inviare il fascicolo alla Commissione, dopo aver espresso parere favorevole. </a:t>
            </a:r>
          </a:p>
          <a:p>
            <a:pPr marL="0" indent="0">
              <a:buNone/>
            </a:pPr>
            <a:endParaRPr lang="it-IT" dirty="0"/>
          </a:p>
          <a:p>
            <a:pPr marL="0" indent="0">
              <a:buNone/>
            </a:pPr>
            <a:r>
              <a:rPr lang="it-IT" dirty="0" smtClean="0"/>
              <a:t>La Corte ritiene che, in tale fase, le autorità nazionali che si rivolgono alla Commissione abbiano tutte le possibilità di valutare i rischi. </a:t>
            </a:r>
          </a:p>
        </p:txBody>
      </p:sp>
    </p:spTree>
    <p:extLst>
      <p:ext uri="{BB962C8B-B14F-4D97-AF65-F5344CB8AC3E}">
        <p14:creationId xmlns:p14="http://schemas.microsoft.com/office/powerpoint/2010/main" val="524869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Peraltro anche successivamente all’autorizzazione all’immissione in commercio, ogni autorità nazionale competente che abbia valide ragioni per ritenere che il prodotto presenti un rischio, può limitare o vietare l’uso del prodotto sul proprio territorio, informandone la Commissione. </a:t>
            </a:r>
          </a:p>
        </p:txBody>
      </p:sp>
    </p:spTree>
    <p:extLst>
      <p:ext uri="{BB962C8B-B14F-4D97-AF65-F5344CB8AC3E}">
        <p14:creationId xmlns:p14="http://schemas.microsoft.com/office/powerpoint/2010/main" val="1273872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In tali condizioni, la Corte dichiara che lo Stato membro che abbia trasmesso la domanda con parere favorevole è tenuto ad autorizzare l’immissione in commercio di un OGM dopo che la Commissione ha adottato una decisione favorevole.</a:t>
            </a:r>
          </a:p>
          <a:p>
            <a:pPr marL="0" indent="0">
              <a:buNone/>
            </a:pPr>
            <a:endParaRPr lang="it-IT" dirty="0"/>
          </a:p>
          <a:p>
            <a:pPr marL="0" indent="0">
              <a:buNone/>
            </a:pPr>
            <a:r>
              <a:rPr lang="it-IT" dirty="0" smtClean="0"/>
              <a:t>In ogni caso la Corte ritiene che il sistema di tutela istituito dalla direttiva implichi che lo stato membro interessato può non prestare il proprio consenso all’immissione in commercio qualora, dopo che la Commissione ha adottato la sua decisione, elementi nuovi rivelino un rischio. </a:t>
            </a:r>
          </a:p>
          <a:p>
            <a:pPr marL="0" indent="0">
              <a:buNone/>
            </a:pPr>
            <a:endParaRPr lang="it-IT" dirty="0"/>
          </a:p>
          <a:p>
            <a:pPr marL="0" indent="0">
              <a:buNone/>
            </a:pPr>
            <a:r>
              <a:rPr lang="it-IT" dirty="0" smtClean="0"/>
              <a:t>In tale ipotesi lo Stato informa la Commissione, la quale dovrà adottare una nuova decisione alla luce dei nuovi elementi. </a:t>
            </a:r>
          </a:p>
        </p:txBody>
      </p:sp>
    </p:spTree>
    <p:extLst>
      <p:ext uri="{BB962C8B-B14F-4D97-AF65-F5344CB8AC3E}">
        <p14:creationId xmlns:p14="http://schemas.microsoft.com/office/powerpoint/2010/main" val="2273242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La Commissione Europea ha deferito la Polonia avanti la Corte di Giustizia a causa di una legge nazionale, adottata nel luglio del 2006, sull’alimentazione alimentare che proibisce la produzione, l’immissione sul mercato e l’utilizzo di OGM per l’alimentazione animale. </a:t>
            </a:r>
          </a:p>
          <a:p>
            <a:pPr marL="0" indent="0">
              <a:buNone/>
            </a:pPr>
            <a:endParaRPr lang="it-IT" dirty="0"/>
          </a:p>
          <a:p>
            <a:pPr marL="0" indent="0">
              <a:buNone/>
            </a:pPr>
            <a:r>
              <a:rPr lang="it-IT" dirty="0" smtClean="0"/>
              <a:t>Tale divieto si applica alla commercializzazione e all’utilizzo di mangimi geneticamente modificati provenienti da altri stati membri o paesi terzi.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12331037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La Commissione ha deciso di adire la Corte di Giustizia in quanto la Polonia non avrebbe rispettato la normativa comunitaria (regolamento 1829/2003) che stabilisce una procedura d’autorizzazione unica al livello di Unione Europea per quanto riguarda i prodotti alimentari e i prodotti per l’alimentazione degli animali geneticamente modificati. </a:t>
            </a:r>
          </a:p>
          <a:p>
            <a:pPr marL="0" indent="0">
              <a:buNone/>
            </a:pPr>
            <a:endParaRPr lang="it-IT" dirty="0"/>
          </a:p>
          <a:p>
            <a:pPr marL="0" indent="0">
              <a:buNone/>
            </a:pPr>
            <a:r>
              <a:rPr lang="it-IT" dirty="0" smtClean="0"/>
              <a:t>Come noto tale procedura si basa su una valutazione del rischio per la salute umana, animale e dell’ambiente che viene svolta dall’Autorità Europea per la Sicurezza Alimentare.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16085031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Di fatto, argomenta la Commissione, una volta che una varietà di OGM è stata autorizzata, gli Stati Membri possono proibire l’immissione sul mercato solo nel rispetto delle disposizioni di Regolamento n. 1829/2003, attraverso l’invocazione della clausola di salvaguardia. </a:t>
            </a:r>
          </a:p>
          <a:p>
            <a:pPr marL="0" indent="0">
              <a:buNone/>
            </a:pPr>
            <a:endParaRPr lang="it-IT" dirty="0"/>
          </a:p>
          <a:p>
            <a:pPr marL="0" indent="0">
              <a:buNone/>
            </a:pPr>
            <a:r>
              <a:rPr lang="it-IT" dirty="0" smtClean="0"/>
              <a:t>Sulla base di tali presupposti, la Commissione si dice dell’avviso che la Polonia non ha il diritto d’adottare unilateralmente un divieto generale d’immissione sul mercato di mangimi geneticamente modificati, in quanto questo risulta contrario alle procedure prescritte nel Regolamento 1829/2003.</a:t>
            </a:r>
            <a:endParaRPr lang="it-IT" dirty="0"/>
          </a:p>
          <a:p>
            <a:pPr marL="0" indent="0">
              <a:buNone/>
            </a:pPr>
            <a:endParaRPr lang="it-IT" dirty="0" smtClean="0"/>
          </a:p>
        </p:txBody>
      </p:sp>
    </p:spTree>
    <p:extLst>
      <p:ext uri="{BB962C8B-B14F-4D97-AF65-F5344CB8AC3E}">
        <p14:creationId xmlns:p14="http://schemas.microsoft.com/office/powerpoint/2010/main" val="13616239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Secondo la giurisprudenza, uno Stato membro infrange il diritto dell’Unione Europea quando mantiene o adotta disposizioni nazionali non conformi a questo diritto, anche se le suddette disposizioni non sono ancora applicabili. </a:t>
            </a:r>
          </a:p>
          <a:p>
            <a:pPr marL="0" indent="0">
              <a:buNone/>
            </a:pPr>
            <a:endParaRPr lang="it-IT" dirty="0"/>
          </a:p>
          <a:p>
            <a:pPr marL="0" indent="0">
              <a:buNone/>
            </a:pPr>
            <a:r>
              <a:rPr lang="it-IT" dirty="0" smtClean="0"/>
              <a:t>Per tutte le citate ragioni la Commissione ha ritenuto che con l’instaurazione di un divieto la Polonia venga meno agli obblighi che incombono ai sensi del diritto dell’Unione.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5021840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L’Italia, in quanto Stato Membro dell’Unione Europea, ha l’obbligo di recepire le Direttive comunitarie e di ottemperare i Regolamenti (direttamente applicabili negli Stati membri). </a:t>
            </a:r>
          </a:p>
          <a:p>
            <a:pPr marL="0" indent="0">
              <a:buNone/>
            </a:pPr>
            <a:endParaRPr lang="it-IT" dirty="0"/>
          </a:p>
          <a:p>
            <a:pPr marL="0" indent="0">
              <a:buNone/>
            </a:pPr>
            <a:r>
              <a:rPr lang="it-IT" dirty="0" smtClean="0"/>
              <a:t>Di conseguenza non è possibile limitare l’importazione di prodotti OGM autorizzati a livello europeo né vietarne la coltivazione se non per motivazioni scientificamente supportate. </a:t>
            </a:r>
          </a:p>
          <a:p>
            <a:pPr marL="0" indent="0">
              <a:buNone/>
            </a:pPr>
            <a:endParaRPr lang="it-IT" dirty="0"/>
          </a:p>
        </p:txBody>
      </p:sp>
    </p:spTree>
    <p:extLst>
      <p:ext uri="{BB962C8B-B14F-4D97-AF65-F5344CB8AC3E}">
        <p14:creationId xmlns:p14="http://schemas.microsoft.com/office/powerpoint/2010/main" val="1371315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62500" lnSpcReduction="20000"/>
          </a:bodyPr>
          <a:lstStyle/>
          <a:p>
            <a:pPr marL="0" indent="0">
              <a:buNone/>
            </a:pPr>
            <a:r>
              <a:rPr lang="it-IT" dirty="0" smtClean="0">
                <a:effectLst>
                  <a:outerShdw blurRad="38100" dist="38100" dir="2700000" algn="tl">
                    <a:srgbClr val="000000">
                      <a:alpha val="43137"/>
                    </a:srgbClr>
                  </a:outerShdw>
                </a:effectLst>
              </a:rPr>
              <a:t>Decreto Amato. </a:t>
            </a:r>
          </a:p>
          <a:p>
            <a:pPr marL="0" indent="0">
              <a:buNone/>
            </a:pPr>
            <a:endParaRPr lang="it-IT" dirty="0"/>
          </a:p>
          <a:p>
            <a:pPr marL="0" indent="0">
              <a:buNone/>
            </a:pPr>
            <a:r>
              <a:rPr lang="it-IT" dirty="0" smtClean="0"/>
              <a:t>tentativo di bloccare l’ingresso di prodotti OGM in Italia: risale al 2000 con un decreto soprannominato «decreto Amato», che bloccava l’uso di prodotti alimentari derivati da 4 mais OGM, autorizzati a livello europeo in accordo col Regolamento 258/97 basato sul principio di «sostanziale equivalenza».</a:t>
            </a:r>
          </a:p>
          <a:p>
            <a:pPr marL="0" indent="0">
              <a:buNone/>
            </a:pPr>
            <a:endParaRPr lang="it-IT" dirty="0"/>
          </a:p>
          <a:p>
            <a:pPr marL="0" indent="0">
              <a:buNone/>
            </a:pPr>
            <a:r>
              <a:rPr lang="it-IT" dirty="0" smtClean="0"/>
              <a:t>Il decreto invocava la clausola di salvaguardia, prevista dallo stesso Regolamento, motivato dalla mancanza di una seria analisi dell’impatto ambientale sul fatto che fu rilevata la presenza di tracce della proteina transgenica. </a:t>
            </a:r>
          </a:p>
          <a:p>
            <a:pPr marL="0" indent="0">
              <a:buNone/>
            </a:pPr>
            <a:endParaRPr lang="it-IT" dirty="0"/>
          </a:p>
          <a:p>
            <a:pPr marL="0" indent="0">
              <a:buNone/>
            </a:pPr>
            <a:r>
              <a:rPr lang="it-IT" dirty="0" smtClean="0"/>
              <a:t>Nel 2004 una sentenza del Tar del Lazio ha annullato tale decreto in quanto non era stata prodotta alcuna prova di pericolosità collegata a tale presenza e pertanto non esisteva alcun motivo per considerare pericolosi tali prodotti. </a:t>
            </a:r>
          </a:p>
        </p:txBody>
      </p:sp>
    </p:spTree>
    <p:extLst>
      <p:ext uri="{BB962C8B-B14F-4D97-AF65-F5344CB8AC3E}">
        <p14:creationId xmlns:p14="http://schemas.microsoft.com/office/powerpoint/2010/main" val="1828037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Le linee guida realizzate, pubblicate per la prima volta nel 1976 e successivamente aggiornate, sono tuttora la base che ispira tutte le ricerche di laboratorio che riguardano esperimenti di trasformazione genica. </a:t>
            </a:r>
          </a:p>
          <a:p>
            <a:pPr marL="0" indent="0">
              <a:buNone/>
            </a:pPr>
            <a:endParaRPr lang="it-IT" dirty="0"/>
          </a:p>
          <a:p>
            <a:pPr marL="0" indent="0">
              <a:buNone/>
            </a:pPr>
            <a:r>
              <a:rPr lang="it-IT" dirty="0" smtClean="0"/>
              <a:t>Tale severità è stata inoltre applicata alle normative che presiedono all’uso commerciale e al rilascio ambientale degli OGM nell’ottica di consentire l’utilizzo solo di varietà e animali riconosciuti come sicuri per l’ambiente e per il consumo umano e animale. </a:t>
            </a:r>
            <a:endParaRPr lang="it-IT" dirty="0"/>
          </a:p>
        </p:txBody>
      </p:sp>
    </p:spTree>
    <p:extLst>
      <p:ext uri="{BB962C8B-B14F-4D97-AF65-F5344CB8AC3E}">
        <p14:creationId xmlns:p14="http://schemas.microsoft.com/office/powerpoint/2010/main" val="16787927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Al decreto Amato seguì nel 2001, un provvedimento di STOP a tutte le sperimentazioni in campo </a:t>
            </a:r>
            <a:r>
              <a:rPr lang="it-IT" dirty="0" err="1" smtClean="0"/>
              <a:t>agrobiotecnologico</a:t>
            </a:r>
            <a:r>
              <a:rPr lang="it-IT" dirty="0" smtClean="0"/>
              <a:t>, sebbene precedentemente approvate a norma di legge. </a:t>
            </a:r>
          </a:p>
          <a:p>
            <a:pPr marL="0" indent="0">
              <a:buNone/>
            </a:pPr>
            <a:endParaRPr lang="it-IT" dirty="0"/>
          </a:p>
          <a:p>
            <a:pPr marL="0" indent="0">
              <a:buNone/>
            </a:pPr>
            <a:r>
              <a:rPr lang="it-IT" dirty="0" smtClean="0"/>
              <a:t>Tale atto portò alla protesta degli scienziati italiani (nella maggior parte appartenenti ad Università e centri di ricerca pubblici), in prima linea i premi Nobel Renato Dulbecco e Rita Levi-Montalcini, e altri 1150, contro l’atteggiamento di totale chiusura nei riguardi della ricerca scientifica degli OGM.</a:t>
            </a:r>
          </a:p>
        </p:txBody>
      </p:sp>
    </p:spTree>
    <p:extLst>
      <p:ext uri="{BB962C8B-B14F-4D97-AF65-F5344CB8AC3E}">
        <p14:creationId xmlns:p14="http://schemas.microsoft.com/office/powerpoint/2010/main" val="18853276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Nel 2002 il nuovo Ministro con un altro provvedimento chiese la sospensione delle sperimentazioni in corso presso gli istituti che dipendevano dal Ministro delle Politiche Agricole, Alimentari e Forestali. </a:t>
            </a:r>
          </a:p>
          <a:p>
            <a:pPr marL="0" indent="0">
              <a:buNone/>
            </a:pPr>
            <a:endParaRPr lang="it-IT" dirty="0"/>
          </a:p>
          <a:p>
            <a:pPr marL="0" indent="0">
              <a:buNone/>
            </a:pPr>
            <a:r>
              <a:rPr lang="it-IT" dirty="0" smtClean="0"/>
              <a:t>Il </a:t>
            </a:r>
            <a:r>
              <a:rPr lang="it-IT" smtClean="0"/>
              <a:t>caso Monsanto.</a:t>
            </a:r>
            <a:endParaRPr lang="it-IT" dirty="0" smtClean="0"/>
          </a:p>
        </p:txBody>
      </p:sp>
    </p:spTree>
    <p:extLst>
      <p:ext uri="{BB962C8B-B14F-4D97-AF65-F5344CB8AC3E}">
        <p14:creationId xmlns:p14="http://schemas.microsoft.com/office/powerpoint/2010/main" val="34861797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effectLst>
                  <a:outerShdw blurRad="38100" dist="38100" dir="2700000" algn="tl">
                    <a:srgbClr val="000000">
                      <a:alpha val="43137"/>
                    </a:srgbClr>
                  </a:outerShdw>
                </a:effectLst>
              </a:rPr>
              <a:t>Decreto Legislativo n. 224 del 2003.</a:t>
            </a:r>
            <a:r>
              <a:rPr lang="it-IT" dirty="0" smtClean="0"/>
              <a:t> </a:t>
            </a:r>
          </a:p>
          <a:p>
            <a:pPr marL="0" indent="0">
              <a:buNone/>
            </a:pPr>
            <a:endParaRPr lang="it-IT" dirty="0"/>
          </a:p>
          <a:p>
            <a:pPr marL="0" indent="0">
              <a:buNone/>
            </a:pPr>
            <a:r>
              <a:rPr lang="it-IT" dirty="0" smtClean="0"/>
              <a:t>Ha recepito la direttiva 2001/18 facendo suoi tutti i principi enunciati nella Direttiva, in alcuni casi delineandoli in maniera più precisa e puntuale. </a:t>
            </a:r>
          </a:p>
          <a:p>
            <a:pPr marL="0" indent="0">
              <a:buNone/>
            </a:pPr>
            <a:endParaRPr lang="it-IT" dirty="0"/>
          </a:p>
          <a:p>
            <a:pPr marL="0" indent="0">
              <a:buNone/>
            </a:pPr>
            <a:r>
              <a:rPr lang="it-IT" dirty="0" smtClean="0"/>
              <a:t>Anche rispetto alla normativa italiana precedente (</a:t>
            </a:r>
            <a:r>
              <a:rPr lang="it-IT" dirty="0" err="1" smtClean="0"/>
              <a:t>D.Lgs</a:t>
            </a:r>
            <a:r>
              <a:rPr lang="it-IT" dirty="0" smtClean="0"/>
              <a:t> 92/93 e </a:t>
            </a:r>
            <a:r>
              <a:rPr lang="it-IT" dirty="0" err="1" smtClean="0"/>
              <a:t>D.Lgs</a:t>
            </a:r>
            <a:r>
              <a:rPr lang="it-IT" dirty="0" smtClean="0"/>
              <a:t> 206/2001) ha portato cambiamenti nella gestione della problematica OGM: tra questi è il passaggio dell’Autorità Nazionale Competente dal Ministero della Salute al Ministero dell’Ambiente. </a:t>
            </a:r>
          </a:p>
          <a:p>
            <a:pPr marL="0" indent="0">
              <a:buNone/>
            </a:pPr>
            <a:endParaRPr lang="it-IT" dirty="0"/>
          </a:p>
        </p:txBody>
      </p:sp>
    </p:spTree>
    <p:extLst>
      <p:ext uri="{BB962C8B-B14F-4D97-AF65-F5344CB8AC3E}">
        <p14:creationId xmlns:p14="http://schemas.microsoft.com/office/powerpoint/2010/main" val="26585625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La disciplina si sostanzia in una complessa procedura di amministrazione e «</a:t>
            </a:r>
            <a:r>
              <a:rPr lang="it-IT" dirty="0" err="1" smtClean="0"/>
              <a:t>coamministrazione</a:t>
            </a:r>
            <a:r>
              <a:rPr lang="it-IT" dirty="0" smtClean="0"/>
              <a:t>», regolata a livello nazionale ed europeo. </a:t>
            </a:r>
          </a:p>
          <a:p>
            <a:pPr marL="0" indent="0">
              <a:buNone/>
            </a:pPr>
            <a:endParaRPr lang="it-IT" dirty="0"/>
          </a:p>
        </p:txBody>
      </p:sp>
    </p:spTree>
    <p:extLst>
      <p:ext uri="{BB962C8B-B14F-4D97-AF65-F5344CB8AC3E}">
        <p14:creationId xmlns:p14="http://schemas.microsoft.com/office/powerpoint/2010/main" val="40867777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La procedura è interamente nazionale quando concerne l’impiego confinato di OGM e l’emissione deliberata di OGM per qualsiasi fine diverso dall’immissione sul mercato. </a:t>
            </a:r>
          </a:p>
          <a:p>
            <a:pPr marL="0" indent="0">
              <a:buNone/>
            </a:pPr>
            <a:endParaRPr lang="it-IT" dirty="0"/>
          </a:p>
          <a:p>
            <a:pPr marL="0" indent="0">
              <a:buNone/>
            </a:pPr>
            <a:r>
              <a:rPr lang="it-IT" dirty="0" smtClean="0"/>
              <a:t>L’utilizzatore nel primo caso, e l’interessato nel secondo, notificano all’autorità nazionale competente (MATTM) la documentazione contenente le informazioni necessarie ed è il Ministero che, sulla base dei dati e delle informazioni ricevute, decide sull’autorizzazione. </a:t>
            </a:r>
            <a:endParaRPr lang="it-IT" dirty="0"/>
          </a:p>
        </p:txBody>
      </p:sp>
    </p:spTree>
    <p:extLst>
      <p:ext uri="{BB962C8B-B14F-4D97-AF65-F5344CB8AC3E}">
        <p14:creationId xmlns:p14="http://schemas.microsoft.com/office/powerpoint/2010/main" val="38572527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La procedura è invece «coamministrata» a livello nazionale ed europeo per ciò che concerne l’immissione sul mercato di OGM in generale. In questo caso la procedura si articola su due livelli: </a:t>
            </a:r>
          </a:p>
          <a:p>
            <a:pPr marL="0" indent="0">
              <a:buNone/>
            </a:pPr>
            <a:endParaRPr lang="it-IT" dirty="0"/>
          </a:p>
          <a:p>
            <a:pPr marL="0" indent="0">
              <a:buNone/>
            </a:pPr>
            <a:r>
              <a:rPr lang="it-IT" dirty="0" smtClean="0"/>
              <a:t>1) l’interessato deve notificare al MATTM la documentazione contenente la valutazione del rischio, le conclusioni sull’impatto ambientale, le condizioni di immissione, il piano di monitoraggio, l’etichettatura e l’imballaggio. Il MATTM invia immediatamente la notifica alla Commissione europea e alle autorità competenti degli altri Stati membri. </a:t>
            </a:r>
            <a:endParaRPr lang="it-IT" dirty="0"/>
          </a:p>
        </p:txBody>
      </p:sp>
    </p:spTree>
    <p:extLst>
      <p:ext uri="{BB962C8B-B14F-4D97-AF65-F5344CB8AC3E}">
        <p14:creationId xmlns:p14="http://schemas.microsoft.com/office/powerpoint/2010/main" val="968151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2) Se il parere del MATTM è positivo, la Commissione provvede a diffondere il parere tra gli Stati Membri. Alla fase nazionale segue, così, una seconda fase che si sostanzia in una procedura di «conferma» a livello europeo: l’autorità nazionale concede autorizzazione scritta entro 60 giorni dall’invio della documentazione alla Commissione in mancanza di obiezioni da parte delle autorità competenti degli altri paesi o della Commissione ed entro 105 giorni nel caso in cui siano sollevate obiezioni.</a:t>
            </a:r>
            <a:endParaRPr lang="it-IT" dirty="0"/>
          </a:p>
        </p:txBody>
      </p:sp>
    </p:spTree>
    <p:extLst>
      <p:ext uri="{BB962C8B-B14F-4D97-AF65-F5344CB8AC3E}">
        <p14:creationId xmlns:p14="http://schemas.microsoft.com/office/powerpoint/2010/main" val="685752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Per quanto riguarda, invece, l’immissione in commercio di OGM destinati all’alimentazione umana o animale o alimenti contenuti, costituiti o prodotti da OGM, la procedura è interamente demandata alla Commissione europea. </a:t>
            </a:r>
            <a:endParaRPr lang="it-IT" dirty="0"/>
          </a:p>
        </p:txBody>
      </p:sp>
    </p:spTree>
    <p:extLst>
      <p:ext uri="{BB962C8B-B14F-4D97-AF65-F5344CB8AC3E}">
        <p14:creationId xmlns:p14="http://schemas.microsoft.com/office/powerpoint/2010/main" val="32651527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Per l’analisi e la valutazione delle notifiche il Ministero si avvale di una Commissione Interministeriale di Valutazione appositamente istituita e costituita da membri e esperti provenienti da diverse amministrazioni (una decina da ministeri, istituti di ricerca, Regioni e agenzie tra cui anche l’APAT-Agenzia protezione ambiente). </a:t>
            </a:r>
          </a:p>
          <a:p>
            <a:pPr marL="0" indent="0">
              <a:buNone/>
            </a:pPr>
            <a:endParaRPr lang="it-IT" dirty="0"/>
          </a:p>
          <a:p>
            <a:pPr marL="0" indent="0">
              <a:buNone/>
            </a:pPr>
            <a:r>
              <a:rPr lang="it-IT" dirty="0" smtClean="0"/>
              <a:t>Il DLGS ha introdotto la formale partecipazione delle Regioni o delle Province autonome alla procedura di autorizzazione, stabilendo che l’autorità nazionale competente debba assolvere obblighi di comunicazione nei confronti di tali enti. </a:t>
            </a:r>
          </a:p>
          <a:p>
            <a:pPr marL="0" indent="0">
              <a:buNone/>
            </a:pPr>
            <a:endParaRPr lang="it-IT" dirty="0"/>
          </a:p>
          <a:p>
            <a:pPr marL="0" indent="0">
              <a:buNone/>
            </a:pPr>
            <a:r>
              <a:rPr lang="it-IT" dirty="0" smtClean="0"/>
              <a:t>All’interno del decreto sono inoltre presenti articoli che richiedono la predisposizione di decreti attuativi per una migliore definizione degli aspetti che riguardano la gestione della sicurezza dei sistemi agrari e della filiera agroalimentare italiana. </a:t>
            </a:r>
          </a:p>
        </p:txBody>
      </p:sp>
    </p:spTree>
    <p:extLst>
      <p:ext uri="{BB962C8B-B14F-4D97-AF65-F5344CB8AC3E}">
        <p14:creationId xmlns:p14="http://schemas.microsoft.com/office/powerpoint/2010/main" val="3071198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85000" lnSpcReduction="20000"/>
          </a:bodyPr>
          <a:lstStyle/>
          <a:p>
            <a:pPr marL="0" indent="0">
              <a:buNone/>
            </a:pPr>
            <a:r>
              <a:rPr lang="it-IT" dirty="0" smtClean="0"/>
              <a:t>Nel 1983 fu prodotta la prima pianta transgenica, cioè tabacco resistente a un antibiotico. </a:t>
            </a:r>
          </a:p>
          <a:p>
            <a:pPr marL="0" indent="0">
              <a:buNone/>
            </a:pPr>
            <a:endParaRPr lang="it-IT" dirty="0"/>
          </a:p>
          <a:p>
            <a:pPr marL="0" indent="0">
              <a:buNone/>
            </a:pPr>
            <a:r>
              <a:rPr lang="it-IT" dirty="0" smtClean="0"/>
              <a:t>Agli inizi degli anni ‘80 alcune ditte private furono in grado di trasferire una copia del gene del </a:t>
            </a:r>
            <a:r>
              <a:rPr lang="it-IT" dirty="0" err="1" smtClean="0"/>
              <a:t>Becillus</a:t>
            </a:r>
            <a:r>
              <a:rPr lang="it-IT" dirty="0" smtClean="0"/>
              <a:t> </a:t>
            </a:r>
            <a:r>
              <a:rPr lang="it-IT" dirty="0" err="1" smtClean="0"/>
              <a:t>thuringiensis</a:t>
            </a:r>
            <a:r>
              <a:rPr lang="it-IT" dirty="0" smtClean="0"/>
              <a:t> nelle piante al fine di ottenere caratteristiche di resistenza agli insetti.</a:t>
            </a:r>
          </a:p>
          <a:p>
            <a:pPr marL="0" indent="0">
              <a:buNone/>
            </a:pPr>
            <a:endParaRPr lang="it-IT" dirty="0"/>
          </a:p>
          <a:p>
            <a:pPr marL="0" indent="0">
              <a:buNone/>
            </a:pPr>
            <a:r>
              <a:rPr lang="it-IT" dirty="0" smtClean="0"/>
              <a:t>Nel 1994 venne autorizzata negli Stati Uniti la commercializzazione del primo prodotto di una pianta transgenica: il pomodoro </a:t>
            </a:r>
            <a:r>
              <a:rPr lang="it-IT" dirty="0" err="1" smtClean="0"/>
              <a:t>Flavr</a:t>
            </a:r>
            <a:r>
              <a:rPr lang="it-IT" dirty="0" smtClean="0"/>
              <a:t> </a:t>
            </a:r>
            <a:r>
              <a:rPr lang="it-IT" dirty="0" err="1" smtClean="0"/>
              <a:t>Savr</a:t>
            </a:r>
            <a:r>
              <a:rPr lang="it-IT" dirty="0" smtClean="0"/>
              <a:t> caratterizzato da frutti che si mantenevano compatti anche a maturazione avanzata.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675838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a:bodyPr>
          <a:lstStyle/>
          <a:p>
            <a:pPr marL="0" indent="0">
              <a:buNone/>
            </a:pPr>
            <a:r>
              <a:rPr lang="it-IT" dirty="0" smtClean="0"/>
              <a:t>Nel 2003 a Taiwan furono venduti i primi animali OGM a scopo domestico: un centinaio di pesci d’acquario resi fluorescenti tramite l’inserimento di geni di medusa. </a:t>
            </a:r>
          </a:p>
          <a:p>
            <a:pPr marL="0" indent="0">
              <a:buNone/>
            </a:pPr>
            <a:endParaRPr lang="it-IT" dirty="0"/>
          </a:p>
          <a:p>
            <a:pPr marL="0" indent="0">
              <a:buNone/>
            </a:pPr>
            <a:r>
              <a:rPr lang="it-IT" dirty="0" smtClean="0"/>
              <a:t>Nel dicembre 2003 la vendita dei pesci fluorescenti è stata permessa anche negli Stati Uniti, dopo che la </a:t>
            </a:r>
            <a:r>
              <a:rPr lang="it-IT" dirty="0" err="1" smtClean="0"/>
              <a:t>Food</a:t>
            </a:r>
            <a:r>
              <a:rPr lang="it-IT" dirty="0" smtClean="0"/>
              <a:t> and </a:t>
            </a:r>
            <a:r>
              <a:rPr lang="it-IT" dirty="0" err="1" smtClean="0"/>
              <a:t>Drug</a:t>
            </a:r>
            <a:r>
              <a:rPr lang="it-IT" dirty="0" smtClean="0"/>
              <a:t> Administration dichiarò la non rilevanza a scopi alimentari di questi pesci, mentre è tuttora vietata la loro vendita in Europa. </a:t>
            </a:r>
            <a:endParaRPr lang="it-IT" dirty="0"/>
          </a:p>
          <a:p>
            <a:pPr marL="0" indent="0">
              <a:buNone/>
            </a:pPr>
            <a:endParaRPr lang="it-IT" dirty="0"/>
          </a:p>
        </p:txBody>
      </p:sp>
    </p:spTree>
    <p:extLst>
      <p:ext uri="{BB962C8B-B14F-4D97-AF65-F5344CB8AC3E}">
        <p14:creationId xmlns:p14="http://schemas.microsoft.com/office/powerpoint/2010/main" val="3778558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5253</Words>
  <Application>Microsoft Office PowerPoint</Application>
  <PresentationFormat>Presentazione su schermo (4:3)</PresentationFormat>
  <Paragraphs>326</Paragraphs>
  <Slides>78</Slides>
  <Notes>0</Notes>
  <HiddenSlides>0</HiddenSlides>
  <MMClips>0</MMClips>
  <ScaleCrop>false</ScaleCrop>
  <HeadingPairs>
    <vt:vector size="4" baseType="variant">
      <vt:variant>
        <vt:lpstr>Tema</vt:lpstr>
      </vt:variant>
      <vt:variant>
        <vt:i4>1</vt:i4>
      </vt:variant>
      <vt:variant>
        <vt:lpstr>Titoli diapositive</vt:lpstr>
      </vt:variant>
      <vt:variant>
        <vt:i4>78</vt:i4>
      </vt:variant>
    </vt:vector>
  </HeadingPairs>
  <TitlesOfParts>
    <vt:vector size="79" baseType="lpstr">
      <vt:lpstr>Tema di Office</vt:lpstr>
      <vt:lpstr>OGM</vt:lpstr>
      <vt:lpstr>Nozione </vt:lpstr>
      <vt:lpstr>Nozione </vt:lpstr>
      <vt:lpstr>Cenni storici</vt:lpstr>
      <vt:lpstr>Cenni storici</vt:lpstr>
      <vt:lpstr>Cenni storici</vt:lpstr>
      <vt:lpstr>Cenni storici</vt:lpstr>
      <vt:lpstr>Cenni storici</vt:lpstr>
      <vt:lpstr>Cenni storici</vt:lpstr>
      <vt:lpstr>Cenni storici</vt:lpstr>
      <vt:lpstr>Cenni storici</vt:lpstr>
      <vt:lpstr>Cenni storici</vt:lpstr>
      <vt:lpstr>Rischi</vt:lpstr>
      <vt:lpstr>Rischi</vt:lpstr>
      <vt:lpstr>Rischi</vt:lpstr>
      <vt:lpstr>Rischi</vt:lpstr>
      <vt:lpstr>La distribuzione di OGM nel mondo</vt:lpstr>
      <vt:lpstr>Il principio di precauzione</vt:lpstr>
      <vt:lpstr>Il principio di precauzione</vt:lpstr>
      <vt:lpstr>Il principio di precauzione</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Commissione Europea c. Polonia</vt:lpstr>
      <vt:lpstr>Commissione Europea c. Polonia</vt:lpstr>
      <vt:lpstr>Commissione Europea c. Polonia</vt:lpstr>
      <vt:lpstr>Commissione Europea c. Polonia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OGM</dc:title>
  <dc:creator>user</dc:creator>
  <cp:lastModifiedBy>Calcagno</cp:lastModifiedBy>
  <cp:revision>75</cp:revision>
  <dcterms:created xsi:type="dcterms:W3CDTF">2013-05-11T14:50:20Z</dcterms:created>
  <dcterms:modified xsi:type="dcterms:W3CDTF">2014-05-06T11:21:21Z</dcterms:modified>
</cp:coreProperties>
</file>