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309" r:id="rId23"/>
    <p:sldId id="268" r:id="rId24"/>
    <p:sldId id="287" r:id="rId25"/>
    <p:sldId id="334" r:id="rId26"/>
    <p:sldId id="269" r:id="rId27"/>
    <p:sldId id="270" r:id="rId28"/>
    <p:sldId id="288" r:id="rId29"/>
    <p:sldId id="289" r:id="rId30"/>
    <p:sldId id="290" r:id="rId31"/>
    <p:sldId id="310" r:id="rId32"/>
    <p:sldId id="271" r:id="rId33"/>
    <p:sldId id="272" r:id="rId34"/>
    <p:sldId id="291" r:id="rId35"/>
    <p:sldId id="305" r:id="rId36"/>
    <p:sldId id="319" r:id="rId37"/>
    <p:sldId id="321" r:id="rId38"/>
    <p:sldId id="322" r:id="rId39"/>
    <p:sldId id="292" r:id="rId40"/>
    <p:sldId id="320" r:id="rId41"/>
    <p:sldId id="293" r:id="rId42"/>
    <p:sldId id="311" r:id="rId43"/>
    <p:sldId id="312" r:id="rId44"/>
    <p:sldId id="313" r:id="rId45"/>
    <p:sldId id="294" r:id="rId46"/>
    <p:sldId id="295" r:id="rId47"/>
    <p:sldId id="274" r:id="rId48"/>
    <p:sldId id="275" r:id="rId49"/>
    <p:sldId id="276" r:id="rId50"/>
    <p:sldId id="278" r:id="rId51"/>
    <p:sldId id="279" r:id="rId52"/>
    <p:sldId id="333" r:id="rId53"/>
    <p:sldId id="280" r:id="rId54"/>
    <p:sldId id="281" r:id="rId55"/>
    <p:sldId id="296" r:id="rId56"/>
    <p:sldId id="297" r:id="rId57"/>
    <p:sldId id="299" r:id="rId58"/>
    <p:sldId id="304" r:id="rId59"/>
    <p:sldId id="300" r:id="rId60"/>
    <p:sldId id="283" r:id="rId61"/>
    <p:sldId id="284" r:id="rId62"/>
    <p:sldId id="323" r:id="rId63"/>
    <p:sldId id="331" r:id="rId64"/>
    <p:sldId id="332" r:id="rId65"/>
    <p:sldId id="285" r:id="rId66"/>
    <p:sldId id="330" r:id="rId67"/>
    <p:sldId id="302" r:id="rId68"/>
    <p:sldId id="314" r:id="rId69"/>
    <p:sldId id="303" r:id="rId70"/>
    <p:sldId id="324" r:id="rId71"/>
    <p:sldId id="325" r:id="rId72"/>
    <p:sldId id="326" r:id="rId73"/>
    <p:sldId id="329" r:id="rId7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523" y="-3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12/04/2014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12/04/2014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12/04/2014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12/04/2014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12/04/2014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12/04/2014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12/04/2014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12/04/2014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12/04/2014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12/04/2014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12/04/2014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12/04/2014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effectLst>
                  <a:outerShdw blurRad="38100" dist="38100" dir="2700000" algn="tl">
                    <a:srgbClr val="000000">
                      <a:alpha val="43137"/>
                    </a:srgbClr>
                  </a:outerShdw>
                </a:effectLst>
              </a:rPr>
              <a:t>Valutazione d’Impatto Ambientale</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Valutazione Ambientale Strategica</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Autorizzazione Integrata Ambientale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 </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a:t>
            </a:r>
            <a:r>
              <a:rPr lang="it-IT" sz="2000" dirty="0" smtClean="0">
                <a:solidFill>
                  <a:srgbClr val="FF0000"/>
                </a:solidFill>
              </a:rPr>
              <a:t>2008, dal </a:t>
            </a:r>
            <a:r>
              <a:rPr lang="it-IT" sz="2000" dirty="0" err="1" smtClean="0">
                <a:solidFill>
                  <a:srgbClr val="FF0000"/>
                </a:solidFill>
              </a:rPr>
              <a:t>D.Lgs</a:t>
            </a:r>
            <a:r>
              <a:rPr lang="it-IT" sz="2000" dirty="0" smtClean="0">
                <a:solidFill>
                  <a:srgbClr val="FF0000"/>
                </a:solidFill>
              </a:rPr>
              <a:t> 128 del </a:t>
            </a:r>
            <a:r>
              <a:rPr lang="it-IT" sz="2000" dirty="0" smtClean="0">
                <a:solidFill>
                  <a:srgbClr val="FF0000"/>
                </a:solidFill>
              </a:rPr>
              <a:t>2010 e dal </a:t>
            </a:r>
            <a:r>
              <a:rPr lang="it-IT" sz="2000" dirty="0" err="1" smtClean="0">
                <a:solidFill>
                  <a:srgbClr val="FF0000"/>
                </a:solidFill>
              </a:rPr>
              <a:t>D.Lgs</a:t>
            </a:r>
            <a:r>
              <a:rPr lang="it-IT" sz="2000" dirty="0" smtClean="0">
                <a:solidFill>
                  <a:srgbClr val="FF0000"/>
                </a:solidFill>
              </a:rPr>
              <a:t> 46 del 2014.</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Obiettivo della VIA:  assicurare</a:t>
            </a:r>
            <a:endParaRPr lang="it-IT" dirty="0"/>
          </a:p>
          <a:p>
            <a:pPr marL="0" indent="0" algn="just">
              <a:buNone/>
            </a:pPr>
            <a:r>
              <a:rPr lang="it-IT" dirty="0"/>
              <a:t>• trasparenza dell’iter decisionale e</a:t>
            </a:r>
          </a:p>
          <a:p>
            <a:pPr marL="0" indent="0" algn="just">
              <a:buNone/>
            </a:pPr>
            <a:r>
              <a:rPr lang="it-IT" dirty="0"/>
              <a:t>• completezza e affidabilità delle informazioni su</a:t>
            </a:r>
          </a:p>
          <a:p>
            <a:pPr marL="0" indent="0" algn="just">
              <a:buNone/>
            </a:pPr>
            <a:r>
              <a:rPr lang="it-IT" dirty="0"/>
              <a:t>cui poggia la </a:t>
            </a:r>
            <a:r>
              <a:rPr lang="it-IT" dirty="0" smtClean="0"/>
              <a:t>valutazione.</a:t>
            </a:r>
          </a:p>
          <a:p>
            <a:pPr marL="0" indent="0" algn="just">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lgn="just">
              <a:buNone/>
            </a:pPr>
            <a:r>
              <a:rPr lang="it-IT" dirty="0"/>
              <a:t>• delle altre autorità ambientali</a:t>
            </a:r>
          </a:p>
          <a:p>
            <a:pPr marL="0" indent="0" algn="just">
              <a:buNone/>
            </a:pPr>
            <a:r>
              <a:rPr lang="it-IT" dirty="0"/>
              <a:t>• dei cittadini</a:t>
            </a:r>
          </a:p>
        </p:txBody>
      </p:sp>
    </p:spTree>
    <p:extLst>
      <p:ext uri="{BB962C8B-B14F-4D97-AF65-F5344CB8AC3E}">
        <p14:creationId xmlns:p14="http://schemas.microsoft.com/office/powerpoint/2010/main" val="217154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err="1" smtClean="0"/>
              <a:t>T.a.r</a:t>
            </a:r>
            <a:r>
              <a:rPr lang="it-IT" dirty="0" smtClean="0"/>
              <a:t>. Toscana, sez. II, 20-04-2010, n. 986.</a:t>
            </a:r>
          </a:p>
          <a:p>
            <a:pPr algn="just"/>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b) valutazione ambientale dei progetti, nel seguito valutazione d’impatto ambientale, di seguito VIA</a:t>
            </a:r>
            <a:r>
              <a:rPr lang="it-IT" sz="2400" i="1" dirty="0" smtClean="0">
                <a:solidFill>
                  <a:srgbClr val="FF0000"/>
                </a:solidFill>
              </a:rPr>
              <a:t>: </a:t>
            </a:r>
            <a:r>
              <a:rPr lang="it-IT" sz="2400" b="1" i="1" dirty="0" smtClean="0"/>
              <a:t>il procedimento mediante il quale vengono preventivamente individuati gli effetti sull'ambiente di un progetto, secondo le disposizioni di cui al titolo III della seconda parte del presente decreto, ai fini dell'individuazione delle soluzioni </a:t>
            </a:r>
            <a:r>
              <a:rPr lang="it-IT" sz="2400" b="1" i="1" dirty="0" err="1" smtClean="0"/>
              <a:t>piu'</a:t>
            </a:r>
            <a:r>
              <a:rPr lang="it-IT" sz="2400" b="1" i="1" dirty="0" smtClean="0"/>
              <a:t> idonee al perseguimento degli obiettivi di cui all'articolo 4, commi 3 e 4, lettera b);</a:t>
            </a:r>
            <a:r>
              <a:rPr lang="it-IT" sz="2400" i="1" dirty="0" smtClean="0"/>
              <a:t>;…”</a:t>
            </a:r>
            <a:endParaRPr lang="it-IT" sz="2400" i="1" dirty="0"/>
          </a:p>
          <a:p>
            <a:pPr marL="0" indent="0" algn="just">
              <a:buFontTx/>
              <a:buNone/>
            </a:pPr>
            <a:r>
              <a:rPr lang="it-IT" sz="2400" i="1" dirty="0"/>
              <a:t/>
            </a:r>
            <a:br>
              <a:rPr lang="it-IT" sz="2400" i="1" dirty="0"/>
            </a:b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rgbClr val="FF0000"/>
                </a:solidFill>
                <a:effectLst>
                  <a:outerShdw blurRad="38100" dist="38100" dir="2700000" algn="tl">
                    <a:srgbClr val="000000">
                      <a:alpha val="43137"/>
                    </a:srgbClr>
                  </a:outerShdw>
                </a:effectLst>
              </a:rPr>
              <a:t>Valutazione d’Impatto Ambientale</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Valutazione Ambientale Strategica</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dirty="0"/>
              <a:t>Tutte e tre le procedure che verranno esaminate hanno caratteristiche comuni:</a:t>
            </a:r>
          </a:p>
          <a:p>
            <a:pPr marL="0" indent="0">
              <a:buFontTx/>
              <a:buNone/>
            </a:pPr>
            <a:endParaRPr lang="it-IT" sz="2400" dirty="0"/>
          </a:p>
          <a:p>
            <a:pPr marL="0" indent="0" algn="just"/>
            <a:r>
              <a:rPr lang="it-IT" sz="2400" dirty="0"/>
              <a:t> </a:t>
            </a:r>
            <a:r>
              <a:rPr lang="it-IT" sz="2400" dirty="0">
                <a:solidFill>
                  <a:srgbClr val="FF0000"/>
                </a:solidFill>
              </a:rPr>
              <a:t>carattere preventivo</a:t>
            </a:r>
            <a:r>
              <a:rPr lang="it-IT" sz="2400" dirty="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dirty="0"/>
          </a:p>
          <a:p>
            <a:pPr marL="0" indent="0">
              <a:buFontTx/>
              <a:buNone/>
            </a:pPr>
            <a:endParaRPr lang="it-IT" sz="2400" dirty="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effectLst>
                  <a:outerShdw blurRad="38100" dist="38100" dir="2700000" algn="tl">
                    <a:srgbClr val="000000">
                      <a:alpha val="43137"/>
                    </a:srgbClr>
                  </a:outerShdw>
                </a:effectLst>
              </a:rPr>
              <a:t>Articolo </a:t>
            </a:r>
            <a:r>
              <a:rPr lang="it-IT" b="1" i="1" dirty="0">
                <a:solidFill>
                  <a:srgbClr val="FF0000"/>
                </a:solidFill>
                <a:effectLst>
                  <a:outerShdw blurRad="38100" dist="38100" dir="2700000" algn="tl">
                    <a:srgbClr val="000000">
                      <a:alpha val="43137"/>
                    </a:srgbClr>
                  </a:outerShdw>
                </a:effectLst>
              </a:rPr>
              <a:t>4, </a:t>
            </a:r>
            <a:r>
              <a:rPr lang="it-IT" b="1" i="1" dirty="0" smtClean="0">
                <a:solidFill>
                  <a:srgbClr val="FF0000"/>
                </a:solidFill>
                <a:effectLst>
                  <a:outerShdw blurRad="38100" dist="38100" dir="2700000" algn="tl">
                    <a:srgbClr val="000000">
                      <a:alpha val="43137"/>
                    </a:srgbClr>
                  </a:outerShdw>
                </a:effectLst>
              </a:rPr>
              <a:t>comma 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La valutazione ambientale di piani, programmi e progetti ha la </a:t>
            </a:r>
            <a:r>
              <a:rPr lang="it-IT" dirty="0" err="1"/>
              <a:t>finalita'</a:t>
            </a:r>
            <a:r>
              <a:rPr lang="it-IT" dirty="0"/>
              <a:t> di assicurare che </a:t>
            </a:r>
            <a:r>
              <a:rPr lang="it-IT" b="1" dirty="0" err="1"/>
              <a:t>l'attivita'</a:t>
            </a:r>
            <a:r>
              <a:rPr lang="it-IT" b="1" dirty="0"/>
              <a:t> antropica sia compatibile con le condizioni per uno sviluppo sostenibile</a:t>
            </a:r>
            <a:r>
              <a:rPr lang="it-IT" dirty="0"/>
              <a:t>, e quindi nel rispetto della </a:t>
            </a:r>
            <a:r>
              <a:rPr lang="it-IT" dirty="0" err="1"/>
              <a:t>capacita'</a:t>
            </a:r>
            <a:r>
              <a:rPr lang="it-IT" dirty="0"/>
              <a:t> rigenerativa degli ecosistemi e delle risorse, della salvaguardia della </a:t>
            </a:r>
            <a:r>
              <a:rPr lang="it-IT" dirty="0" err="1"/>
              <a:t>biodiversita'</a:t>
            </a:r>
            <a:r>
              <a:rPr lang="it-IT" dirty="0"/>
              <a:t> e di un'equa distribuzione dei vantaggi connessi </a:t>
            </a:r>
            <a:r>
              <a:rPr lang="it-IT" dirty="0" err="1"/>
              <a:t>all'attivita'</a:t>
            </a:r>
            <a:r>
              <a:rPr lang="it-IT" dirty="0"/>
              <a:t> economica. Per mezzo della stessa si affronta la determinazione della valutazione preventiva integrata degli impatti ambientali nello svolgimento delle </a:t>
            </a:r>
            <a:r>
              <a:rPr lang="it-IT" dirty="0" err="1"/>
              <a:t>attivita'</a:t>
            </a:r>
            <a:r>
              <a:rPr lang="it-IT" dirty="0"/>
              <a:t> normative e amministrative, di informazione ambientale, di pianificazione e programmazione. </a:t>
            </a:r>
          </a:p>
        </p:txBody>
      </p:sp>
    </p:spTree>
    <p:extLst>
      <p:ext uri="{BB962C8B-B14F-4D97-AF65-F5344CB8AC3E}">
        <p14:creationId xmlns:p14="http://schemas.microsoft.com/office/powerpoint/2010/main" val="825512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a:t>
            </a:r>
            <a:r>
              <a:rPr lang="it-IT" b="1" i="1" dirty="0" smtClean="0">
                <a:solidFill>
                  <a:srgbClr val="FF0000"/>
                </a:solidFill>
                <a:effectLst>
                  <a:outerShdw blurRad="38100" dist="38100" dir="2700000" algn="tl">
                    <a:srgbClr val="000000">
                      <a:alpha val="43137"/>
                    </a:srgbClr>
                  </a:outerShdw>
                </a:effectLst>
              </a:rPr>
              <a:t>4 comma 4 </a:t>
            </a:r>
            <a:r>
              <a:rPr lang="it-IT" b="1" i="1" dirty="0">
                <a:solidFill>
                  <a:srgbClr val="FF0000"/>
                </a:solidFill>
                <a:effectLst>
                  <a:outerShdw blurRad="38100" dist="38100" dir="2700000" algn="tl">
                    <a:srgbClr val="000000">
                      <a:alpha val="43137"/>
                    </a:srgbClr>
                  </a:outerShdw>
                </a:effectLst>
              </a:rPr>
              <a:t>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valutazione ambientale dei progetti ha la </a:t>
            </a:r>
            <a:r>
              <a:rPr lang="it-IT" dirty="0" err="1"/>
              <a:t>finalita'</a:t>
            </a:r>
            <a:r>
              <a:rPr lang="it-IT" dirty="0"/>
              <a:t> di proteggere la </a:t>
            </a:r>
            <a:r>
              <a:rPr lang="it-IT" dirty="0">
                <a:solidFill>
                  <a:srgbClr val="FF0000"/>
                </a:solidFill>
              </a:rPr>
              <a:t>salute umana</a:t>
            </a:r>
            <a:r>
              <a:rPr lang="it-IT" dirty="0"/>
              <a:t>, contribuire con un migliore ambiente alla </a:t>
            </a:r>
            <a:r>
              <a:rPr lang="it-IT" dirty="0" err="1">
                <a:solidFill>
                  <a:srgbClr val="FF0000"/>
                </a:solidFill>
              </a:rPr>
              <a:t>qualita'</a:t>
            </a:r>
            <a:r>
              <a:rPr lang="it-IT" dirty="0">
                <a:solidFill>
                  <a:srgbClr val="FF0000"/>
                </a:solidFill>
              </a:rPr>
              <a:t> della vita</a:t>
            </a:r>
            <a:r>
              <a:rPr lang="it-IT" dirty="0"/>
              <a:t>, provvedere al mantenimento delle </a:t>
            </a:r>
            <a:r>
              <a:rPr lang="it-IT" dirty="0">
                <a:solidFill>
                  <a:srgbClr val="FF0000"/>
                </a:solidFill>
              </a:rPr>
              <a:t>specie</a:t>
            </a:r>
            <a:r>
              <a:rPr lang="it-IT" dirty="0"/>
              <a:t> e conservare la </a:t>
            </a:r>
            <a:r>
              <a:rPr lang="it-IT" dirty="0" err="1">
                <a:solidFill>
                  <a:srgbClr val="FF0000"/>
                </a:solidFill>
              </a:rPr>
              <a:t>capacita'</a:t>
            </a:r>
            <a:r>
              <a:rPr lang="it-IT" dirty="0">
                <a:solidFill>
                  <a:srgbClr val="FF0000"/>
                </a:solidFill>
              </a:rPr>
              <a:t> di riproduzione dell'ecosistema </a:t>
            </a:r>
            <a:r>
              <a:rPr lang="it-IT" dirty="0"/>
              <a:t>in quanto risorsa essenziale per la vita. </a:t>
            </a:r>
          </a:p>
        </p:txBody>
      </p:sp>
    </p:spTree>
    <p:extLst>
      <p:ext uri="{BB962C8B-B14F-4D97-AF65-F5344CB8AC3E}">
        <p14:creationId xmlns:p14="http://schemas.microsoft.com/office/powerpoint/2010/main" val="1258216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4 comma 4 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A questo scopo, essa individua, descrive e valuta, in modo appropriato, per ciascun caso particolare e secondo le disposizioni del presente decreto, gli impatti diretti e indiretti di un progetto sui seguenti fattori: </a:t>
            </a:r>
            <a:endParaRPr lang="it-IT" dirty="0" smtClean="0"/>
          </a:p>
          <a:p>
            <a:pPr algn="just"/>
            <a:r>
              <a:rPr lang="it-IT" dirty="0" smtClean="0"/>
              <a:t>1</a:t>
            </a:r>
            <a:r>
              <a:rPr lang="it-IT" dirty="0"/>
              <a:t>) l'uomo, la fauna e la flora; </a:t>
            </a:r>
            <a:endParaRPr lang="it-IT" dirty="0" smtClean="0"/>
          </a:p>
          <a:p>
            <a:pPr algn="just"/>
            <a:r>
              <a:rPr lang="it-IT" dirty="0" smtClean="0"/>
              <a:t>2</a:t>
            </a:r>
            <a:r>
              <a:rPr lang="it-IT" dirty="0"/>
              <a:t>) il suolo, l'acqua, l'aria e il clima; </a:t>
            </a:r>
            <a:endParaRPr lang="it-IT" dirty="0" smtClean="0"/>
          </a:p>
          <a:p>
            <a:pPr algn="just"/>
            <a:r>
              <a:rPr lang="it-IT" dirty="0" smtClean="0"/>
              <a:t>3</a:t>
            </a:r>
            <a:r>
              <a:rPr lang="it-IT" dirty="0"/>
              <a:t>) i beni materiali ed il patrimonio culturale; </a:t>
            </a:r>
            <a:endParaRPr lang="it-IT" dirty="0" smtClean="0"/>
          </a:p>
          <a:p>
            <a:pPr algn="just"/>
            <a:r>
              <a:rPr lang="it-IT" dirty="0" smtClean="0"/>
              <a:t>4</a:t>
            </a:r>
            <a:r>
              <a:rPr lang="it-IT" dirty="0"/>
              <a:t>) l'interazione tra i fattori di cui sopra.</a:t>
            </a:r>
          </a:p>
          <a:p>
            <a:endParaRPr lang="it-IT" dirty="0"/>
          </a:p>
        </p:txBody>
      </p:sp>
    </p:spTree>
    <p:extLst>
      <p:ext uri="{BB962C8B-B14F-4D97-AF65-F5344CB8AC3E}">
        <p14:creationId xmlns:p14="http://schemas.microsoft.com/office/powerpoint/2010/main" val="29710788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lstStyle/>
          <a:p>
            <a:pPr marL="0" indent="0" algn="just">
              <a:lnSpc>
                <a:spcPct val="90000"/>
              </a:lnSpc>
              <a:buFontTx/>
              <a:buNone/>
            </a:pPr>
            <a:r>
              <a:rPr lang="it-IT" sz="2400" i="1" dirty="0"/>
              <a:t>“…</a:t>
            </a:r>
            <a:r>
              <a:rPr lang="it-IT" sz="2400" i="1" dirty="0">
                <a:solidFill>
                  <a:srgbClr val="FF0000"/>
                </a:solidFill>
              </a:rPr>
              <a:t>c) impatto ambientale:</a:t>
            </a:r>
            <a:r>
              <a:rPr lang="it-IT" sz="2400" i="1" dirty="0"/>
              <a:t> l’alterazione qualitativa e/o quantitativa, diretta ed indiretta, a breve e a lungo termine, permanente e temporanea, singola e cumulativa, positiva e negativa dell’ambiente, inteso come sistema di relazioni fra i fattori antropici, naturalistici, chimico-fisici, climatici, paesaggistici, architettonici, culturali, agricoli ed economici, in conseguenza dell’attuazione sul territorio di piani o programmi o di progetti nelle diverse fasi della loro realizzazione, gestione e dismissione, nonché di eventuali malfunzionamenti;…”</a:t>
            </a:r>
            <a:br>
              <a:rPr lang="it-IT" sz="2400" i="1" dirty="0"/>
            </a:br>
            <a:endParaRPr lang="it-IT" sz="24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La valutazione d'impatto ambientale, riguarda i progetti che possono avere impatti significativi e negativi sull'ambiente e sul patrimonio culturale. </a:t>
            </a:r>
          </a:p>
          <a:p>
            <a:pPr algn="just"/>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Procedimenti in corso:</a:t>
            </a:r>
          </a:p>
          <a:p>
            <a:pPr marL="0" indent="0">
              <a:buNone/>
            </a:pPr>
            <a:endParaRPr lang="it-IT" dirty="0"/>
          </a:p>
          <a:p>
            <a:pPr algn="just"/>
            <a:r>
              <a:rPr lang="it-IT" dirty="0"/>
              <a:t>Porto di Taranto - Riqualificazione del Molo Polisettoriale - Nuova Diga foranea di protezione del Porto fuori rada di Taranto - Tratto di </a:t>
            </a:r>
            <a:r>
              <a:rPr lang="it-IT" dirty="0" smtClean="0"/>
              <a:t>Ponente</a:t>
            </a:r>
          </a:p>
          <a:p>
            <a:pPr algn="just"/>
            <a:r>
              <a:rPr lang="it-IT" dirty="0"/>
              <a:t>Realizzazione di una centrale idroelettrica ad acqua fluente sul Fiume Velino in </a:t>
            </a:r>
            <a:r>
              <a:rPr lang="it-IT" dirty="0" err="1"/>
              <a:t>loc</a:t>
            </a:r>
            <a:r>
              <a:rPr lang="it-IT" dirty="0"/>
              <a:t>. Casa </a:t>
            </a:r>
            <a:r>
              <a:rPr lang="it-IT" dirty="0" smtClean="0"/>
              <a:t>Bianca (Rieti)</a:t>
            </a:r>
          </a:p>
          <a:p>
            <a:pPr algn="just"/>
            <a:r>
              <a:rPr lang="it-IT" dirty="0"/>
              <a:t>Realizzazione dell'Autostrada Regionale Cispadana che collegherà il casello di Reggiolo-Rolo sulla A22 alla barriera di Ferrara Sud </a:t>
            </a:r>
            <a:r>
              <a:rPr lang="it-IT" dirty="0" smtClean="0"/>
              <a:t>sull'A13</a:t>
            </a:r>
          </a:p>
          <a:p>
            <a:pPr algn="just"/>
            <a:r>
              <a:rPr lang="it-IT" dirty="0"/>
              <a:t>Autostrada A14 Bologna Bari: Nuovo svincolo di Fano Nord</a:t>
            </a:r>
            <a:br>
              <a:rPr lang="it-IT" dirty="0"/>
            </a:br>
            <a:r>
              <a:rPr lang="it-IT" dirty="0"/>
              <a:t/>
            </a:r>
            <a:br>
              <a:rPr lang="it-IT" dirty="0"/>
            </a:br>
            <a:endParaRPr lang="it-IT" dirty="0"/>
          </a:p>
        </p:txBody>
      </p:sp>
    </p:spTree>
    <p:extLst>
      <p:ext uri="{BB962C8B-B14F-4D97-AF65-F5344CB8AC3E}">
        <p14:creationId xmlns:p14="http://schemas.microsoft.com/office/powerpoint/2010/main" val="2891621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A giudizio dell’autorità competente </a:t>
            </a:r>
            <a:r>
              <a:rPr lang="it-IT" sz="2400" dirty="0">
                <a:solidFill>
                  <a:srgbClr val="FF0000"/>
                </a:solidFill>
              </a:rPr>
              <a:t>sono esclusi</a:t>
            </a:r>
            <a:r>
              <a:rPr lang="it-IT" sz="2400" dirty="0"/>
              <a:t> dal campo di applicazione della VIA:</a:t>
            </a:r>
          </a:p>
          <a:p>
            <a:pPr marL="0" indent="0" algn="just">
              <a:lnSpc>
                <a:spcPct val="80000"/>
              </a:lnSpc>
              <a:buFontTx/>
              <a:buNone/>
            </a:pPr>
            <a:endParaRPr lang="it-IT" sz="2400" dirty="0"/>
          </a:p>
          <a:p>
            <a:pPr marL="0" indent="0" algn="just">
              <a:lnSpc>
                <a:spcPct val="80000"/>
              </a:lnSpc>
              <a:buFontTx/>
              <a:buNone/>
            </a:pPr>
            <a:r>
              <a:rPr lang="it-IT" sz="2400" dirty="0"/>
              <a:t>a) i progetti relativi a opere o interventi destinati esclusivamente a </a:t>
            </a:r>
            <a:r>
              <a:rPr lang="it-IT" sz="2400" dirty="0">
                <a:solidFill>
                  <a:srgbClr val="FF0000"/>
                </a:solidFill>
              </a:rPr>
              <a:t>scopi di difesa nazionale </a:t>
            </a:r>
            <a:r>
              <a:rPr lang="it-IT" sz="2400" dirty="0"/>
              <a:t>solo se l’applicazione della VIA possa pregiudicare gli scopi di della difesa nazionale;</a:t>
            </a:r>
          </a:p>
          <a:p>
            <a:pPr marL="0" indent="0" algn="just">
              <a:lnSpc>
                <a:spcPct val="80000"/>
              </a:lnSpc>
              <a:buFontTx/>
              <a:buNone/>
            </a:pPr>
            <a:endParaRPr lang="it-IT" sz="2400" dirty="0"/>
          </a:p>
          <a:p>
            <a:pPr marL="0" indent="0" algn="just">
              <a:lnSpc>
                <a:spcPct val="80000"/>
              </a:lnSpc>
              <a:buFontTx/>
              <a:buNone/>
            </a:pPr>
            <a:r>
              <a:rPr lang="it-IT" sz="2400" dirty="0"/>
              <a:t>b) i progetti relativi a opere e interventi destinati esclusivamente a </a:t>
            </a:r>
            <a:r>
              <a:rPr lang="it-IT" sz="2400" dirty="0">
                <a:solidFill>
                  <a:srgbClr val="FF0000"/>
                </a:solidFill>
              </a:rPr>
              <a:t>scopi di protezione civile</a:t>
            </a:r>
            <a:r>
              <a:rPr lang="it-IT" sz="2400" dirty="0"/>
              <a:t>, oppure disposti in situazioni di necessità e d’urgenza a scopi di </a:t>
            </a:r>
            <a:r>
              <a:rPr lang="it-IT" sz="2400" dirty="0">
                <a:solidFill>
                  <a:srgbClr val="FF0000"/>
                </a:solidFill>
              </a:rPr>
              <a:t>salvaguardia dell’incolumità</a:t>
            </a:r>
            <a:r>
              <a:rPr lang="it-IT" sz="2400" dirty="0"/>
              <a:t> delle persone da un pericolo imminente o a </a:t>
            </a:r>
            <a:r>
              <a:rPr lang="it-IT" sz="2400" dirty="0">
                <a:solidFill>
                  <a:srgbClr val="FF0000"/>
                </a:solidFill>
              </a:rPr>
              <a:t>seguito di calamità</a:t>
            </a:r>
            <a:r>
              <a:rPr lang="it-IT" sz="2400" dirty="0"/>
              <a:t>;</a:t>
            </a:r>
          </a:p>
          <a:p>
            <a:pPr marL="0" indent="0" algn="just">
              <a:lnSpc>
                <a:spcPct val="80000"/>
              </a:lnSpc>
              <a:buFontTx/>
              <a:buNone/>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endParaRPr lang="it-IT"/>
          </a:p>
        </p:txBody>
      </p:sp>
      <p:sp>
        <p:nvSpPr>
          <p:cNvPr id="64515" name="Rectangle 3"/>
          <p:cNvSpPr>
            <a:spLocks noGrp="1" noChangeArrowheads="1"/>
          </p:cNvSpPr>
          <p:nvPr>
            <p:ph type="body" idx="1"/>
          </p:nvPr>
        </p:nvSpPr>
        <p:spPr/>
        <p:txBody>
          <a:bodyPr/>
          <a:lstStyle/>
          <a:p>
            <a:pPr marL="0" indent="0" algn="just">
              <a:lnSpc>
                <a:spcPct val="90000"/>
              </a:lnSpc>
              <a:buFontTx/>
              <a:buNone/>
            </a:pPr>
            <a:r>
              <a:rPr lang="it-IT" sz="2400" dirty="0"/>
              <a:t>c) i piani e i programmi finanziari o di bilancio;</a:t>
            </a:r>
            <a:br>
              <a:rPr lang="it-IT" sz="2400" dirty="0"/>
            </a:br>
            <a:endParaRPr lang="it-IT" sz="2400" dirty="0"/>
          </a:p>
          <a:p>
            <a:pPr marL="0" indent="0" algn="just">
              <a:lnSpc>
                <a:spcPct val="90000"/>
              </a:lnSpc>
              <a:buFontTx/>
              <a:buNone/>
            </a:pPr>
            <a:r>
              <a:rPr lang="it-IT" sz="2400" dirty="0"/>
              <a:t>d)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3931633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19 </a:t>
            </a:r>
            <a:r>
              <a:rPr lang="it-IT" dirty="0" err="1" smtClean="0">
                <a:solidFill>
                  <a:srgbClr val="FF0000"/>
                </a:solidFill>
                <a:effectLst>
                  <a:outerShdw blurRad="38100" dist="38100" dir="2700000" algn="tl">
                    <a:srgbClr val="000000">
                      <a:alpha val="43137"/>
                    </a:srgbClr>
                  </a:outerShdw>
                </a:effectLst>
              </a:rPr>
              <a:t>Modalita'</a:t>
            </a:r>
            <a:r>
              <a:rPr lang="it-IT" dirty="0" smtClean="0">
                <a:solidFill>
                  <a:srgbClr val="FF0000"/>
                </a:solidFill>
                <a:effectLst>
                  <a:outerShdw blurRad="38100" dist="38100" dir="2700000" algn="tl">
                    <a:srgbClr val="000000">
                      <a:alpha val="43137"/>
                    </a:srgbClr>
                  </a:outerShdw>
                </a:effectLst>
              </a:rPr>
              <a:t> di svolgimento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20: verifica di assoggettabilità - Screening</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algn="just"/>
            <a:r>
              <a:rPr lang="it-IT" dirty="0" smtClean="0"/>
              <a:t>Il proponente trasmette all'autorità competente il </a:t>
            </a:r>
            <a:r>
              <a:rPr lang="it-IT" dirty="0" smtClean="0">
                <a:solidFill>
                  <a:srgbClr val="FF0000"/>
                </a:solidFill>
              </a:rPr>
              <a:t>progetto preliminare, lo studio preliminare ambientale</a:t>
            </a:r>
            <a:r>
              <a:rPr lang="it-IT" dirty="0" smtClean="0"/>
              <a:t>.</a:t>
            </a:r>
          </a:p>
          <a:p>
            <a:pPr algn="just"/>
            <a:r>
              <a:rPr lang="it-IT" dirty="0" smtClean="0"/>
              <a:t>Dell'avvenuta trasmissione è dato sintetico avviso, a cura del proponente, nella Gazzetta Ufficiale della Repubblica italiana per i progetti di competenza statale, nel Bollettino Ufficiale della regione per i progetti di rispettiva competenza, nonché all'albo pretorio dei comuni interessati.</a:t>
            </a:r>
          </a:p>
          <a:p>
            <a:pPr algn="just"/>
            <a:r>
              <a:rPr lang="it-IT" dirty="0" smtClean="0"/>
              <a:t>Entro quarantacinque giorni dalla pubblicazione dell'avviso chiunque abbia interesse può far pervenire le proprie osservazioni. </a:t>
            </a:r>
            <a:r>
              <a:rPr lang="it-IT" i="1" dirty="0" smtClean="0">
                <a:solidFill>
                  <a:srgbClr val="FF0000"/>
                </a:solidFill>
              </a:rPr>
              <a:t>Partecipazione del pubblico</a:t>
            </a:r>
            <a:r>
              <a:rPr lang="it-IT" dirty="0" smtClean="0"/>
              <a:t>. </a:t>
            </a: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i="1" dirty="0" smtClean="0"/>
              <a:t>L'autorità competente nei successivi quarantacinque giorni, verifica se il progetto abbia possibili effetti negativi e significativi sull'ambiente. Entro la scadenza del termine l'autorità competente deve comunque esprimersi. L'autorità competente può, per una sola volta, richiedere integrazioni documentali o chiarimenti .</a:t>
            </a:r>
          </a:p>
        </p:txBody>
      </p:sp>
    </p:spTree>
    <p:extLst>
      <p:ext uri="{BB962C8B-B14F-4D97-AF65-F5344CB8AC3E}">
        <p14:creationId xmlns:p14="http://schemas.microsoft.com/office/powerpoint/2010/main" val="15129142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Se il progetto non ha impatti </a:t>
            </a:r>
            <a:r>
              <a:rPr lang="it-IT" b="1" i="1" dirty="0"/>
              <a:t>negativi e significativi sull'ambiente</a:t>
            </a:r>
            <a:r>
              <a:rPr lang="it-IT" dirty="0"/>
              <a:t>, l'autorità compente dispone l'esclusione dalla procedura di valutazione ambientale e, se del caso, impartisce le necessarie prescrizioni. </a:t>
            </a:r>
          </a:p>
          <a:p>
            <a:pPr algn="just"/>
            <a:r>
              <a:rPr lang="it-IT" dirty="0"/>
              <a:t>Se il progetto ha possibili </a:t>
            </a:r>
            <a:r>
              <a:rPr lang="it-IT" b="1" i="1" dirty="0"/>
              <a:t>impatti negativi e significativi sull'ambiente </a:t>
            </a:r>
            <a:r>
              <a:rPr lang="it-IT" dirty="0"/>
              <a:t>si applicano le disposizioni degli articoli da 21 a 28.</a:t>
            </a:r>
          </a:p>
          <a:p>
            <a:endParaRPr lang="it-IT" dirty="0"/>
          </a:p>
        </p:txBody>
      </p:sp>
    </p:spTree>
    <p:extLst>
      <p:ext uri="{BB962C8B-B14F-4D97-AF65-F5344CB8AC3E}">
        <p14:creationId xmlns:p14="http://schemas.microsoft.com/office/powerpoint/2010/main" val="1591952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Studio di impatto ambientale </a:t>
            </a:r>
          </a:p>
        </p:txBody>
      </p:sp>
      <p:sp>
        <p:nvSpPr>
          <p:cNvPr id="65539" name="Rectangle 3"/>
          <p:cNvSpPr>
            <a:spLocks noGrp="1" noChangeArrowheads="1"/>
          </p:cNvSpPr>
          <p:nvPr>
            <p:ph type="body" idx="1"/>
          </p:nvPr>
        </p:nvSpPr>
        <p:spPr/>
        <p:txBody>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a:t>
            </a:r>
            <a:r>
              <a:rPr lang="it-IT" sz="2400" dirty="0">
                <a:solidFill>
                  <a:srgbClr val="FF0000"/>
                </a:solidFill>
              </a:rPr>
              <a:t>descrizione del progetto</a:t>
            </a:r>
            <a:r>
              <a:rPr lang="it-IT" sz="2400" dirty="0"/>
              <a:t> con informazioni relative alle sue caratteristiche, alla sua localizzazione e alle sue dimensioni;</a:t>
            </a:r>
            <a:br>
              <a:rPr lang="it-IT" sz="2400" dirty="0"/>
            </a:br>
            <a:endParaRPr lang="it-IT" sz="2400" dirty="0"/>
          </a:p>
          <a:p>
            <a:pPr marL="0" indent="0" algn="just">
              <a:lnSpc>
                <a:spcPct val="80000"/>
              </a:lnSpc>
              <a:buFontTx/>
              <a:buNone/>
            </a:pPr>
            <a:r>
              <a:rPr lang="it-IT" sz="2400" dirty="0"/>
              <a:t>b) </a:t>
            </a:r>
            <a:r>
              <a:rPr lang="it-IT" sz="2400" dirty="0">
                <a:solidFill>
                  <a:srgbClr val="FF0000"/>
                </a:solidFill>
              </a:rPr>
              <a:t>descrizione delle misure</a:t>
            </a:r>
            <a:r>
              <a:rPr lang="it-IT" sz="2400" dirty="0"/>
              <a:t> </a:t>
            </a:r>
            <a:r>
              <a:rPr lang="it-IT" sz="2400" dirty="0">
                <a:solidFill>
                  <a:srgbClr val="FF0000"/>
                </a:solidFill>
              </a:rPr>
              <a:t>previste </a:t>
            </a:r>
            <a:r>
              <a:rPr lang="it-IT" sz="2400" dirty="0"/>
              <a:t>per evitare, ridurre e possibilmente compensare gli impatti negativi rilevanti;</a:t>
            </a:r>
            <a:br>
              <a:rPr lang="it-IT" sz="2400" dirty="0"/>
            </a:br>
            <a:endParaRPr lang="it-IT" sz="2400" dirty="0"/>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gn="just">
              <a:lnSpc>
                <a:spcPct val="90000"/>
              </a:lnSpc>
              <a:buFontTx/>
              <a:buNone/>
            </a:pPr>
            <a:r>
              <a:rPr lang="it-IT" sz="2400"/>
              <a:t>c) </a:t>
            </a:r>
            <a:r>
              <a:rPr lang="it-IT" sz="2400">
                <a:solidFill>
                  <a:srgbClr val="FF0000"/>
                </a:solidFill>
              </a:rPr>
              <a:t>dati necessari per individuare e valutare</a:t>
            </a:r>
            <a:r>
              <a:rPr lang="it-IT" sz="2400"/>
              <a:t> </a:t>
            </a:r>
            <a:r>
              <a:rPr lang="it-IT" sz="2400">
                <a:solidFill>
                  <a:srgbClr val="FF0000"/>
                </a:solidFill>
              </a:rPr>
              <a:t>i principali impatti</a:t>
            </a:r>
            <a:r>
              <a:rPr lang="it-IT" sz="2400"/>
              <a:t> sull’ambiente e sul patrimonio culturale che il progetto può produrre, sia in fase di realizzazione che in fase di esercizio;</a:t>
            </a:r>
          </a:p>
          <a:p>
            <a:pPr marL="0" indent="0" algn="just">
              <a:lnSpc>
                <a:spcPct val="90000"/>
              </a:lnSpc>
              <a:buFontTx/>
              <a:buNone/>
            </a:pPr>
            <a:r>
              <a:rPr lang="it-IT" sz="2400"/>
              <a:t/>
            </a:r>
            <a:br>
              <a:rPr lang="it-IT" sz="2400"/>
            </a:br>
            <a:r>
              <a:rPr lang="it-IT" sz="2400"/>
              <a:t>d) </a:t>
            </a:r>
            <a:r>
              <a:rPr lang="it-IT" sz="2400">
                <a:solidFill>
                  <a:srgbClr val="FF0000"/>
                </a:solidFill>
              </a:rPr>
              <a:t>descrizione sommaria delle principali alternative</a:t>
            </a:r>
            <a:r>
              <a:rPr lang="it-IT" sz="2400"/>
              <a:t> prese in esame dal proponente, ivi compresa la cosiddetta opzione zero, con indicazione delle principali ragioni della scelta, sotto il profilo dell’impatto ambientale;</a:t>
            </a:r>
          </a:p>
          <a:p>
            <a:pPr marL="0" indent="0" algn="just">
              <a:lnSpc>
                <a:spcPct val="90000"/>
              </a:lnSpc>
              <a:buFontTx/>
              <a:buNone/>
            </a:pPr>
            <a:r>
              <a:rPr lang="it-IT" sz="2400"/>
              <a:t/>
            </a:r>
            <a:br>
              <a:rPr lang="it-IT" sz="2400"/>
            </a:br>
            <a:r>
              <a:rPr lang="it-IT" sz="2400"/>
              <a:t>e) </a:t>
            </a:r>
            <a:r>
              <a:rPr lang="it-IT" sz="2400">
                <a:solidFill>
                  <a:srgbClr val="FF0000"/>
                </a:solidFill>
              </a:rPr>
              <a:t>descrizione delle misure previste per il monitoraggio</a:t>
            </a:r>
            <a:r>
              <a:rPr lang="it-IT" sz="2400"/>
              <a:t>. </a:t>
            </a:r>
          </a:p>
          <a:p>
            <a:pPr marL="0" indent="0">
              <a:lnSpc>
                <a:spcPct val="90000"/>
              </a:lnSpc>
            </a:pPr>
            <a:endParaRPr lang="it-IT" sz="240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Del progetto deve essere data notizia a mezzo stampa o su sito web dall’autorità competente.</a:t>
            </a:r>
          </a:p>
          <a:p>
            <a:pPr algn="just"/>
            <a:r>
              <a:rPr lang="it-IT" dirty="0" smtClean="0"/>
              <a:t>Chiunque vi abbia interesse può prendere visione del progetto e del relativo studio ambientale, presentare proprie osservazioni, anche fornendo nuovi o ulteriori elementi conoscitivi e valutativi. </a:t>
            </a:r>
          </a:p>
          <a:p>
            <a:pPr algn="just"/>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lgn="just">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marL="0" indent="0" algn="just">
              <a:buNone/>
            </a:pPr>
            <a:r>
              <a:rPr lang="it-IT" b="1" dirty="0" smtClean="0"/>
              <a:t>L’istruttoria </a:t>
            </a:r>
            <a:r>
              <a:rPr lang="it-IT" b="1" dirty="0"/>
              <a:t>tecnica </a:t>
            </a:r>
            <a:r>
              <a:rPr lang="it-IT" dirty="0"/>
              <a:t>sull’impatto ambientale del</a:t>
            </a:r>
          </a:p>
          <a:p>
            <a:pPr marL="0" indent="0" algn="just">
              <a:buNone/>
            </a:pPr>
            <a:r>
              <a:rPr lang="it-IT" dirty="0"/>
              <a:t>progetto, mediante </a:t>
            </a:r>
            <a:r>
              <a:rPr lang="it-IT" b="1" dirty="0"/>
              <a:t>Conferenza di Servizi</a:t>
            </a:r>
            <a:r>
              <a:rPr lang="it-IT" dirty="0"/>
              <a:t>, in</a:t>
            </a:r>
          </a:p>
          <a:p>
            <a:pPr marL="0" indent="0" algn="just">
              <a:buNone/>
            </a:pPr>
            <a:r>
              <a:rPr lang="it-IT" dirty="0"/>
              <a:t>collaborazione con le altre amministrazioni interessate</a:t>
            </a:r>
          </a:p>
          <a:p>
            <a:pPr marL="0" indent="0" algn="just">
              <a:buNone/>
            </a:pPr>
            <a:r>
              <a:rPr lang="it-IT" dirty="0"/>
              <a:t>ed in contraddittorio con il proponente</a:t>
            </a:r>
            <a:r>
              <a:rPr lang="it-IT" dirty="0" smtClean="0"/>
              <a:t>,  </a:t>
            </a:r>
            <a:r>
              <a:rPr lang="it-IT" dirty="0"/>
              <a:t>Si conclude con l’emanazione del </a:t>
            </a:r>
            <a:r>
              <a:rPr lang="it-IT" b="1" dirty="0"/>
              <a:t>giudizio di</a:t>
            </a:r>
          </a:p>
          <a:p>
            <a:pPr marL="0" indent="0" algn="just">
              <a:buNone/>
            </a:pPr>
            <a:r>
              <a:rPr lang="it-IT" b="1" dirty="0"/>
              <a:t>compatibilità ambientale </a:t>
            </a:r>
            <a:r>
              <a:rPr lang="it-IT" dirty="0"/>
              <a:t>e la </a:t>
            </a:r>
            <a:r>
              <a:rPr lang="it-IT" b="1" dirty="0"/>
              <a:t>raccolte delle</a:t>
            </a:r>
          </a:p>
          <a:p>
            <a:pPr marL="0" indent="0" algn="just">
              <a:buNone/>
            </a:pPr>
            <a:r>
              <a:rPr lang="it-IT" b="1" dirty="0"/>
              <a:t>autorizzazioni ambientali </a:t>
            </a:r>
            <a:r>
              <a:rPr lang="it-IT" dirty="0"/>
              <a:t>necessarie alla</a:t>
            </a:r>
          </a:p>
          <a:p>
            <a:pPr marL="0" indent="0" algn="just">
              <a:buNone/>
            </a:pPr>
            <a:r>
              <a:rPr lang="it-IT" dirty="0"/>
              <a:t>realizzazione del progetto. </a:t>
            </a:r>
          </a:p>
        </p:txBody>
      </p:sp>
    </p:spTree>
    <p:extLst>
      <p:ext uri="{BB962C8B-B14F-4D97-AF65-F5344CB8AC3E}">
        <p14:creationId xmlns:p14="http://schemas.microsoft.com/office/powerpoint/2010/main" val="4105911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procedura di Via è caratterizzata dalla convocazione di</a:t>
            </a:r>
          </a:p>
          <a:p>
            <a:pPr marL="0" indent="0" algn="just">
              <a:buNone/>
            </a:pPr>
            <a:r>
              <a:rPr lang="it-IT" dirty="0"/>
              <a:t>una </a:t>
            </a:r>
            <a:r>
              <a:rPr lang="it-IT" b="1" dirty="0"/>
              <a:t>Conferenza di servizi</a:t>
            </a:r>
            <a:r>
              <a:rPr lang="it-IT" dirty="0" smtClean="0"/>
              <a:t>:</a:t>
            </a:r>
          </a:p>
          <a:p>
            <a:pPr marL="0" indent="0" algn="just">
              <a:buNone/>
            </a:pPr>
            <a:endParaRPr lang="it-IT" dirty="0"/>
          </a:p>
          <a:p>
            <a:pPr algn="just">
              <a:buFont typeface="Wingdings" pitchFamily="2" charset="2"/>
              <a:buChar char="Ø"/>
            </a:pPr>
            <a:r>
              <a:rPr lang="it-IT" dirty="0" smtClean="0"/>
              <a:t>per </a:t>
            </a:r>
            <a:r>
              <a:rPr lang="it-IT" b="1" dirty="0"/>
              <a:t>effettuare l’istruttoria tecnica </a:t>
            </a:r>
            <a:r>
              <a:rPr lang="it-IT" dirty="0" smtClean="0"/>
              <a:t>sull’impatto ambientale </a:t>
            </a:r>
            <a:r>
              <a:rPr lang="it-IT" dirty="0"/>
              <a:t>del progetto in collaborazione con le </a:t>
            </a:r>
            <a:r>
              <a:rPr lang="it-IT" dirty="0" smtClean="0"/>
              <a:t>altre amministrazioni </a:t>
            </a:r>
            <a:r>
              <a:rPr lang="it-IT" dirty="0"/>
              <a:t>interessate ed in contraddittorio con </a:t>
            </a:r>
            <a:r>
              <a:rPr lang="it-IT" dirty="0" smtClean="0"/>
              <a:t>il  proponente e</a:t>
            </a:r>
          </a:p>
          <a:p>
            <a:pPr marL="0" indent="0" algn="just">
              <a:buNone/>
            </a:pPr>
            <a:endParaRPr lang="it-IT" dirty="0"/>
          </a:p>
          <a:p>
            <a:pPr algn="just">
              <a:buFont typeface="Wingdings" pitchFamily="2" charset="2"/>
              <a:buChar char="Ø"/>
            </a:pPr>
            <a:r>
              <a:rPr lang="it-IT" dirty="0" smtClean="0"/>
              <a:t>per </a:t>
            </a:r>
            <a:r>
              <a:rPr lang="it-IT" b="1" dirty="0"/>
              <a:t>acquisire le autorizzazioni </a:t>
            </a:r>
            <a:r>
              <a:rPr lang="it-IT" dirty="0"/>
              <a:t>e gli altri atti </a:t>
            </a:r>
            <a:r>
              <a:rPr lang="it-IT" dirty="0" smtClean="0"/>
              <a:t>di assenso </a:t>
            </a:r>
            <a:r>
              <a:rPr lang="it-IT" dirty="0"/>
              <a:t>comunque denominati richiesti</a:t>
            </a:r>
          </a:p>
        </p:txBody>
      </p:sp>
    </p:spTree>
    <p:extLst>
      <p:ext uri="{BB962C8B-B14F-4D97-AF65-F5344CB8AC3E}">
        <p14:creationId xmlns:p14="http://schemas.microsoft.com/office/powerpoint/2010/main" val="2287838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Conferenza di servizi si svolge con le modalità </a:t>
            </a:r>
            <a:r>
              <a:rPr lang="it-IT" dirty="0" smtClean="0"/>
              <a:t>stabilite dalla </a:t>
            </a:r>
            <a:r>
              <a:rPr lang="it-IT" b="1" dirty="0"/>
              <a:t>Legge 241/1990. </a:t>
            </a:r>
            <a:r>
              <a:rPr lang="it-IT" dirty="0"/>
              <a:t>I lavori della Conferenza di </a:t>
            </a:r>
            <a:r>
              <a:rPr lang="it-IT" dirty="0" smtClean="0"/>
              <a:t>servizi si </a:t>
            </a:r>
            <a:r>
              <a:rPr lang="it-IT" dirty="0"/>
              <a:t>articolano in due momenti:</a:t>
            </a:r>
          </a:p>
          <a:p>
            <a:pPr marL="0" indent="0" algn="just">
              <a:buNone/>
            </a:pPr>
            <a:r>
              <a:rPr lang="it-IT" dirty="0"/>
              <a:t>• una </a:t>
            </a:r>
            <a:r>
              <a:rPr lang="it-IT" b="1" dirty="0"/>
              <a:t>fase istruttoria </a:t>
            </a:r>
            <a:r>
              <a:rPr lang="it-IT" dirty="0"/>
              <a:t>preposta all’esame congiunto tra </a:t>
            </a:r>
            <a:r>
              <a:rPr lang="it-IT" dirty="0" smtClean="0"/>
              <a:t>gli enti </a:t>
            </a:r>
            <a:r>
              <a:rPr lang="it-IT" dirty="0"/>
              <a:t>partecipanti, in contraddittorio con il proponente </a:t>
            </a:r>
            <a:r>
              <a:rPr lang="it-IT" dirty="0" smtClean="0"/>
              <a:t>del progetto </a:t>
            </a:r>
            <a:r>
              <a:rPr lang="it-IT" dirty="0"/>
              <a:t>e dello studio di impatto ambientale (SIA) </a:t>
            </a:r>
            <a:r>
              <a:rPr lang="it-IT" dirty="0" smtClean="0"/>
              <a:t>che produce </a:t>
            </a:r>
            <a:r>
              <a:rPr lang="it-IT" dirty="0"/>
              <a:t>l’elaborazione del “Rapporto </a:t>
            </a:r>
            <a:r>
              <a:rPr lang="it-IT" dirty="0" smtClean="0"/>
              <a:t>sull’Impatto Ambientale</a:t>
            </a:r>
            <a:r>
              <a:rPr lang="it-IT" dirty="0"/>
              <a:t>”</a:t>
            </a:r>
          </a:p>
          <a:p>
            <a:pPr marL="0" indent="0" algn="just">
              <a:buNone/>
            </a:pPr>
            <a:r>
              <a:rPr lang="it-IT" dirty="0"/>
              <a:t>• una </a:t>
            </a:r>
            <a:r>
              <a:rPr lang="it-IT" b="1" dirty="0"/>
              <a:t>fase decisoria </a:t>
            </a:r>
            <a:r>
              <a:rPr lang="it-IT" dirty="0"/>
              <a:t>nella quale si condivide il </a:t>
            </a:r>
            <a:r>
              <a:rPr lang="it-IT" b="1" dirty="0"/>
              <a:t>“</a:t>
            </a:r>
            <a:r>
              <a:rPr lang="it-IT" dirty="0" smtClean="0"/>
              <a:t>Rapporto sull’Impatto </a:t>
            </a:r>
            <a:r>
              <a:rPr lang="it-IT" dirty="0"/>
              <a:t>Ambientale” e si acquisiscono gli </a:t>
            </a:r>
            <a:r>
              <a:rPr lang="it-IT" dirty="0" smtClean="0"/>
              <a:t>atti autorizzativi </a:t>
            </a:r>
            <a:r>
              <a:rPr lang="it-IT" dirty="0"/>
              <a:t>relativi al progetto.</a:t>
            </a:r>
          </a:p>
        </p:txBody>
      </p:sp>
    </p:spTree>
    <p:extLst>
      <p:ext uri="{BB962C8B-B14F-4D97-AF65-F5344CB8AC3E}">
        <p14:creationId xmlns:p14="http://schemas.microsoft.com/office/powerpoint/2010/main" val="4228371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Il provvedimento di valutazione dell'impatto ambientale </a:t>
            </a:r>
            <a:r>
              <a:rPr lang="it-IT" b="1" dirty="0" smtClean="0"/>
              <a:t>è pubblicato per estratto</a:t>
            </a:r>
            <a:r>
              <a:rPr lang="it-IT" dirty="0" smtClean="0"/>
              <a:t>, con indicazione dell'opera, dell'esito del provvedimento e dei luoghi ove lo stesso potrà essere consultato nella sua interezza, a cura del proponente nella Gazzetta Ufficiale della Repubblica italiana per i progetti di competenza statale ovvero nel Bollettino Ufficiale della regione, per i progetti di rispettiva competenza. Dalla data di pubblicazione nella Gazzetta Ufficiale ovvero dalla data di pubblicazione nel Bollettino Ufficiale della regione decorrono i termini per eventuali impugnazioni in sede giurisdizionale da parte di soggetti interessati.</a:t>
            </a:r>
            <a:endParaRPr lang="it-IT" dirty="0"/>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 e Vas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cioè la fase di controllo e verifica:</a:t>
            </a:r>
          </a:p>
          <a:p>
            <a:pPr marL="0" indent="0" algn="just">
              <a:buNone/>
            </a:pPr>
            <a:r>
              <a:rPr lang="it-IT" dirty="0"/>
              <a:t>• degli (effettivi) impatti ambientali significativi</a:t>
            </a:r>
          </a:p>
          <a:p>
            <a:pPr marL="0" indent="0" algn="just">
              <a:buNone/>
            </a:pPr>
            <a:r>
              <a:rPr lang="it-IT" dirty="0"/>
              <a:t>provocati dalle opere approvate e</a:t>
            </a:r>
          </a:p>
          <a:p>
            <a:pPr marL="0" indent="0" algn="just">
              <a:buNone/>
            </a:pPr>
            <a:r>
              <a:rPr lang="it-IT" dirty="0"/>
              <a:t>• della ottemperanza delle prescrizioni espresse</a:t>
            </a:r>
          </a:p>
          <a:p>
            <a:pPr marL="0" indent="0" algn="just">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a:t>
            </a:r>
            <a:r>
              <a:rPr lang="it-IT" dirty="0" smtClean="0"/>
              <a:t>le 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257800"/>
          </a:xfrm>
        </p:spPr>
        <p:txBody>
          <a:bodyPr>
            <a:normAutofit fontScale="85000" lnSpcReduction="20000"/>
          </a:bodyPr>
          <a:lstStyle/>
          <a:p>
            <a:pPr algn="just"/>
            <a:r>
              <a:rPr lang="it-IT" b="1" dirty="0" smtClean="0"/>
              <a:t>Il provvedimento di valutazione dell'impatto ambientale contiene ogni opportuna indicazione per la progettazione e lo svolgimento delle attività di controllo e monitoraggio degli impatti. </a:t>
            </a:r>
            <a:r>
              <a:rPr lang="it-IT" dirty="0" smtClean="0"/>
              <a:t>Il monitoraggio assicura, anche avvalendosi del sistema delle Agenzie ambientali</a:t>
            </a:r>
          </a:p>
          <a:p>
            <a:pPr algn="just"/>
            <a:r>
              <a:rPr lang="it-IT" dirty="0" smtClean="0"/>
              <a:t> il </a:t>
            </a:r>
            <a:r>
              <a:rPr lang="it-IT" dirty="0" smtClean="0">
                <a:solidFill>
                  <a:srgbClr val="FF0000"/>
                </a:solidFill>
              </a:rPr>
              <a:t>controllo sugli impatti ambientali significativi </a:t>
            </a:r>
            <a:r>
              <a:rPr lang="it-IT" dirty="0" smtClean="0"/>
              <a:t>sull'ambiente provocati dalle opere approvate, nonché</a:t>
            </a:r>
          </a:p>
          <a:p>
            <a:pPr algn="just"/>
            <a:r>
              <a:rPr lang="it-IT" dirty="0" smtClean="0"/>
              <a:t>la </a:t>
            </a:r>
            <a:r>
              <a:rPr lang="it-IT" dirty="0" smtClean="0">
                <a:solidFill>
                  <a:srgbClr val="FF0000"/>
                </a:solidFill>
              </a:rPr>
              <a:t>corrispondenza alle prescrizioni espresse sulla compatibilità ambientale dell'opera</a:t>
            </a:r>
            <a:r>
              <a:rPr lang="it-IT" dirty="0" smtClean="0"/>
              <a:t>, anche, al fine di individuare tempestivamente gli impatti negativi imprevisti e di consentire all'autorità competente di essere in grado di adottare le opportune misure correttive. </a:t>
            </a:r>
          </a:p>
        </p:txBody>
      </p:sp>
    </p:spTree>
    <p:extLst>
      <p:ext uri="{BB962C8B-B14F-4D97-AF65-F5344CB8AC3E}">
        <p14:creationId xmlns:p14="http://schemas.microsoft.com/office/powerpoint/2010/main" val="41517301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Monitoraggio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a:t>In particolare, qualora dalle attività risultino impatti negativi ulteriori e diversi, ovvero di entità significativamente superiore, rispetto a quelli previsti e valutati nel provvedimento di valutazione dell'impatto ambientale, </a:t>
            </a:r>
            <a:r>
              <a:rPr lang="it-IT" dirty="0">
                <a:solidFill>
                  <a:srgbClr val="FF0000"/>
                </a:solidFill>
              </a:rPr>
              <a:t>l'</a:t>
            </a:r>
            <a:r>
              <a:rPr lang="it-IT" dirty="0" err="1">
                <a:solidFill>
                  <a:srgbClr val="FF0000"/>
                </a:solidFill>
              </a:rPr>
              <a:t>autoritaà</a:t>
            </a:r>
            <a:r>
              <a:rPr lang="it-IT" dirty="0">
                <a:solidFill>
                  <a:srgbClr val="FF0000"/>
                </a:solidFill>
              </a:rPr>
              <a:t> competente, acquisite informazioni e valutati i pareri resi può modificare il provvedimento ed apporvi condizioni ulteriori</a:t>
            </a:r>
            <a:r>
              <a:rPr lang="it-IT" dirty="0"/>
              <a:t>. Qualora dall'esecuzione dei lavori ovvero dall'esercizio dell'attività possano derivare gravi ripercussioni negative, non preventivamente valutate, sulla salute pubblica e sull'ambiente, l'autorità competente può ordinare la sospensione dei lavori o delle attività autorizzate, nelle more delle determinazioni correttive da adottare</a:t>
            </a:r>
          </a:p>
          <a:p>
            <a:endParaRPr lang="it-IT" dirty="0"/>
          </a:p>
        </p:txBody>
      </p:sp>
    </p:spTree>
    <p:extLst>
      <p:ext uri="{BB962C8B-B14F-4D97-AF65-F5344CB8AC3E}">
        <p14:creationId xmlns:p14="http://schemas.microsoft.com/office/powerpoint/2010/main" val="30357442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Delle modalità di svolgimento del monitoraggio, dei risultati e delle eventuali misure correttive adottate  è data adeguata informazione attraverso i siti web dell'autorità competente e dell'autorità procedente e delle Agenzie interessate.</a:t>
            </a:r>
          </a:p>
        </p:txBody>
      </p:sp>
    </p:spTree>
    <p:extLst>
      <p:ext uri="{BB962C8B-B14F-4D97-AF65-F5344CB8AC3E}">
        <p14:creationId xmlns:p14="http://schemas.microsoft.com/office/powerpoint/2010/main" val="1015688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rPr>
              <a:t>Controlli </a:t>
            </a:r>
            <a:r>
              <a:rPr lang="it-IT" b="1" dirty="0">
                <a:solidFill>
                  <a:srgbClr val="FF0000"/>
                </a:solidFill>
                <a:effectLst>
                  <a:outerShdw blurRad="38100" dist="38100" dir="2700000" algn="tl">
                    <a:srgbClr val="000000">
                      <a:alpha val="43137"/>
                    </a:srgbClr>
                  </a:outerShdw>
                </a:effectLst>
              </a:rPr>
              <a:t>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dirty="0"/>
              <a:t>La valutazione di impatto ambientale costituisce, per i progetti di opere ed interventi a cui si applicano le disposizioni del presente decreto, presupposto o parte integrante del procedimento di autorizzazione o approvazione. I provvedimenti di autorizzazione o approvazione adottati senza la previa valutazione di impatto ambientale, ove prescritta, sono annullabili per violazione di legge.</a:t>
            </a:r>
          </a:p>
          <a:p>
            <a:endParaRPr lang="it-IT" dirty="0"/>
          </a:p>
        </p:txBody>
      </p:sp>
    </p:spTree>
    <p:extLst>
      <p:ext uri="{BB962C8B-B14F-4D97-AF65-F5344CB8AC3E}">
        <p14:creationId xmlns:p14="http://schemas.microsoft.com/office/powerpoint/2010/main" val="17136325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 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Qualora si accertino violazioni delle prescrizioni impartite o modifiche progettuali tali da incidere sugli esiti e sulle risultanze finali delle fasi di verifica di assoggettabilità e di valutazione, l'autorità competente, previa eventuale sospensione dei lavori, impone al proponente l'adeguamento dell'opera o intervento, stabilendone i termini e le modalità. Qualora il proponente non adempia a quanto imposto, l'autorità competente provvede d'ufficio a spese dell'inadempiente. Il recupero di tali spese è effettuato con le </a:t>
            </a:r>
            <a:r>
              <a:rPr lang="it-IT" dirty="0" err="1" smtClean="0"/>
              <a:t>modalita'</a:t>
            </a:r>
            <a:r>
              <a:rPr lang="it-IT" dirty="0" smtClean="0"/>
              <a:t> e gli effetti previsti dal regio decreto 14 aprile 1910, n. 639, sulla riscossione delle entrate patrimoniali dello Stato.</a:t>
            </a:r>
          </a:p>
          <a:p>
            <a:pPr marL="0" indent="0" algn="just">
              <a:buNone/>
            </a:pP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5400" dirty="0">
                <a:solidFill>
                  <a:srgbClr val="FF0000"/>
                </a:solidFill>
                <a:effectLst>
                  <a:outerShdw blurRad="38100" dist="38100" dir="2700000" algn="tl">
                    <a:srgbClr val="000000">
                      <a:alpha val="43137"/>
                    </a:srgbClr>
                  </a:outerShdw>
                </a:effectLst>
              </a:rPr>
              <a:t>Valutazione Ambientale Strategica</a:t>
            </a:r>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dirty="0"/>
              <a:t>La </a:t>
            </a:r>
            <a:r>
              <a:rPr lang="it-IT" sz="2200" dirty="0">
                <a:solidFill>
                  <a:srgbClr val="FF0000"/>
                </a:solidFill>
              </a:rPr>
              <a:t>valutazione ambientale strategica (VAS) </a:t>
            </a:r>
            <a:r>
              <a:rPr lang="it-IT" sz="2200" dirty="0"/>
              <a:t>ha per oggetto gli strumenti di pianificazione e i programmi.</a:t>
            </a:r>
          </a:p>
          <a:p>
            <a:pPr marL="0" indent="0" algn="just">
              <a:lnSpc>
                <a:spcPct val="80000"/>
              </a:lnSpc>
              <a:buFontTx/>
              <a:buNone/>
            </a:pPr>
            <a:endParaRPr lang="it-IT" sz="2200" dirty="0"/>
          </a:p>
          <a:p>
            <a:pPr marL="0" indent="0" algn="just">
              <a:lnSpc>
                <a:spcPct val="80000"/>
              </a:lnSpc>
              <a:buFontTx/>
              <a:buNone/>
            </a:pPr>
            <a:r>
              <a:rPr lang="it-IT" sz="2200" dirty="0"/>
              <a:t>La definizione di </a:t>
            </a:r>
            <a:r>
              <a:rPr lang="it-IT" sz="2200" dirty="0">
                <a:solidFill>
                  <a:srgbClr val="FF0000"/>
                </a:solidFill>
              </a:rPr>
              <a:t>valutazione ambientale strategica (VAS)</a:t>
            </a:r>
            <a:r>
              <a:rPr lang="it-IT" sz="2200" dirty="0"/>
              <a:t> è di diretta matrice normativa, ai sensi della Direttiva 2001/42/CE (“</a:t>
            </a:r>
            <a:r>
              <a:rPr lang="it-IT" sz="2200" i="1" dirty="0"/>
              <a:t>direttiva</a:t>
            </a:r>
            <a:r>
              <a:rPr lang="it-IT" sz="2200" dirty="0"/>
              <a:t> </a:t>
            </a:r>
            <a:r>
              <a:rPr lang="it-IT" sz="2200" i="1" dirty="0"/>
              <a:t>VAS</a:t>
            </a:r>
            <a:r>
              <a:rPr lang="it-IT" sz="2200" dirty="0"/>
              <a:t>”). </a:t>
            </a:r>
          </a:p>
          <a:p>
            <a:pPr marL="0" indent="0" algn="just">
              <a:lnSpc>
                <a:spcPct val="80000"/>
              </a:lnSpc>
              <a:buFontTx/>
              <a:buNone/>
            </a:pPr>
            <a:endParaRPr lang="it-IT" sz="2200" dirty="0"/>
          </a:p>
          <a:p>
            <a:pPr marL="0" indent="0" algn="just">
              <a:lnSpc>
                <a:spcPct val="80000"/>
              </a:lnSpc>
              <a:buFontTx/>
              <a:buNone/>
            </a:pPr>
            <a:r>
              <a:rPr lang="it-IT" sz="2200" dirty="0"/>
              <a:t>Si sostanzia in una  </a:t>
            </a:r>
            <a:r>
              <a:rPr lang="it-IT" sz="2200" dirty="0">
                <a:solidFill>
                  <a:srgbClr val="FF0000"/>
                </a:solidFill>
              </a:rPr>
              <a:t>valutazione ambientale di determinati piani e programmi</a:t>
            </a:r>
            <a:r>
              <a:rPr lang="it-IT" sz="2200" dirty="0"/>
              <a:t> che possono avere </a:t>
            </a:r>
            <a:r>
              <a:rPr lang="it-IT" sz="2200" dirty="0">
                <a:solidFill>
                  <a:srgbClr val="FF0000"/>
                </a:solidFill>
              </a:rPr>
              <a:t>effetti significativi sull’ambiente</a:t>
            </a:r>
            <a:r>
              <a:rPr lang="it-IT" sz="2200" dirty="0"/>
              <a:t>. In particolare, si intende </a:t>
            </a:r>
            <a:r>
              <a:rPr lang="it-IT" sz="2200" i="1" dirty="0"/>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dirty="0"/>
          </a:p>
          <a:p>
            <a:pPr marL="0" indent="0" algn="just">
              <a:lnSpc>
                <a:spcPct val="80000"/>
              </a:lnSpc>
              <a:buFontTx/>
              <a:buNone/>
            </a:pPr>
            <a:r>
              <a:rPr lang="it-IT" sz="2000" dirty="0"/>
              <a:t> </a:t>
            </a:r>
          </a:p>
          <a:p>
            <a:pPr marL="0" indent="0" algn="just">
              <a:lnSpc>
                <a:spcPct val="80000"/>
              </a:lnSpc>
              <a:buFontTx/>
              <a:buNone/>
            </a:pPr>
            <a:endParaRPr lang="it-IT" sz="2000" dirty="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n. 152 del 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a) valutazione ambientale di piani e programmi, nel seguito valutazione ambientale strategica, di seguito VAS:</a:t>
            </a:r>
            <a:r>
              <a:rPr lang="it-IT" sz="2400" i="1" dirty="0"/>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dirty="0"/>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 a valutare: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  del </a:t>
            </a:r>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 del 2006</a:t>
            </a:r>
          </a:p>
        </p:txBody>
      </p:sp>
      <p:sp>
        <p:nvSpPr>
          <p:cNvPr id="78851" name="Rectangle 3"/>
          <p:cNvSpPr>
            <a:spLocks noGrp="1" noChangeArrowheads="1"/>
          </p:cNvSpPr>
          <p:nvPr>
            <p:ph type="body" idx="1"/>
          </p:nvPr>
        </p:nvSpPr>
        <p:spPr/>
        <p:txBody>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0" indent="0" algn="just">
              <a:lnSpc>
                <a:spcPct val="80000"/>
              </a:lnSpc>
            </a:pPr>
            <a:r>
              <a:rPr lang="it-IT" sz="2400" dirty="0"/>
              <a:t> per la valutazione e gestione della qualità dell’aria ambiente, </a:t>
            </a:r>
          </a:p>
          <a:p>
            <a:pPr marL="0" indent="0" algn="just">
              <a:lnSpc>
                <a:spcPct val="80000"/>
              </a:lnSpc>
            </a:pPr>
            <a:endParaRPr lang="it-IT" sz="2400" dirty="0"/>
          </a:p>
          <a:p>
            <a:pPr marL="0" indent="0" algn="just">
              <a:lnSpc>
                <a:spcPct val="80000"/>
              </a:lnSpc>
            </a:pPr>
            <a:r>
              <a:rPr lang="it-IT" sz="2400" dirty="0"/>
              <a:t> per i settori agricolo, forestale, della pesca, energetico, industriale, dei trasporti, della gestione dei rifiuti e delle acque, delle telecomunicazioni, turistico,  della pianificazione territoriale o della destinazione dei suoli. </a:t>
            </a:r>
          </a:p>
          <a:p>
            <a:pPr marL="0" indent="0" algn="just">
              <a:lnSpc>
                <a:spcPct val="80000"/>
              </a:lnSpc>
              <a:buFontTx/>
              <a:buNone/>
            </a:pPr>
            <a:endParaRPr lang="it-IT" sz="2400" dirty="0"/>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endParaRPr lang="it-IT"/>
          </a:p>
        </p:txBody>
      </p:sp>
      <p:sp>
        <p:nvSpPr>
          <p:cNvPr id="79875" name="Rectangle 3"/>
          <p:cNvSpPr>
            <a:spLocks noGrp="1" noChangeArrowheads="1"/>
          </p:cNvSpPr>
          <p:nvPr>
            <p:ph type="body" idx="1"/>
          </p:nvPr>
        </p:nvSpPr>
        <p:spPr>
          <a:xfrm>
            <a:off x="395288" y="1268413"/>
            <a:ext cx="8229600" cy="4525962"/>
          </a:xfrm>
        </p:spPr>
        <p:txBody>
          <a:bodyPr/>
          <a:lstStyle/>
          <a:p>
            <a:pPr marL="0" indent="0" algn="just">
              <a:lnSpc>
                <a:spcPct val="80000"/>
              </a:lnSpc>
              <a:buFontTx/>
              <a:buNone/>
            </a:pPr>
            <a:endParaRPr lang="it-IT" sz="2400" dirty="0"/>
          </a:p>
          <a:p>
            <a:pPr marL="0" indent="0" algn="just">
              <a:lnSpc>
                <a:spcPct val="80000"/>
              </a:lnSpc>
              <a:buFontTx/>
              <a:buNone/>
            </a:pPr>
            <a:r>
              <a:rPr lang="it-IT" sz="2400" dirty="0"/>
              <a:t>La VAS è obbligatoria altresì per i piani e programmi per i quali (in considerazione dei possibili </a:t>
            </a:r>
            <a:r>
              <a:rPr lang="it-IT" sz="2400" dirty="0">
                <a:solidFill>
                  <a:srgbClr val="FF0000"/>
                </a:solidFill>
              </a:rPr>
              <a:t>impatti sulle finalità di conservazione</a:t>
            </a:r>
            <a:r>
              <a:rPr lang="it-IT" sz="2400" dirty="0"/>
              <a:t> dei siti designati come </a:t>
            </a:r>
            <a:r>
              <a:rPr lang="it-IT" sz="2400" dirty="0">
                <a:solidFill>
                  <a:srgbClr val="FF0000"/>
                </a:solidFill>
              </a:rPr>
              <a:t>zone di protezione speciale per la conservazione degli uccelli selvatici</a:t>
            </a:r>
            <a:r>
              <a:rPr lang="it-IT" sz="2400" dirty="0"/>
              <a:t> e quelli classificati come </a:t>
            </a:r>
            <a:r>
              <a:rPr lang="it-IT" sz="2400" dirty="0">
                <a:solidFill>
                  <a:srgbClr val="FF0000"/>
                </a:solidFill>
              </a:rPr>
              <a:t>siti di importanza comunitaria</a:t>
            </a:r>
            <a:r>
              <a:rPr lang="it-IT" sz="2400" dirty="0"/>
              <a:t> per la protezione degli habitat naturali e della flora e della fauna selvatica) si ritiene necessaria una valutazione d’incidenza ai sensi dell’articolo 5 del DPR n. 357 del 1997, e successive modificazioni.</a:t>
            </a:r>
            <a:endParaRPr lang="it-IT" sz="2000" dirty="0"/>
          </a:p>
        </p:txBody>
      </p:sp>
    </p:spTree>
    <p:extLst>
      <p:ext uri="{BB962C8B-B14F-4D97-AF65-F5344CB8AC3E}">
        <p14:creationId xmlns:p14="http://schemas.microsoft.com/office/powerpoint/2010/main" val="22788778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VAS</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Procedure in corso:</a:t>
            </a:r>
          </a:p>
          <a:p>
            <a:pPr algn="just"/>
            <a:r>
              <a:rPr lang="it-IT" dirty="0"/>
              <a:t>Piano Regionale per la Gestione dei Rifiuti della Regione </a:t>
            </a:r>
            <a:r>
              <a:rPr lang="it-IT" dirty="0" smtClean="0"/>
              <a:t>Siciliana</a:t>
            </a:r>
          </a:p>
          <a:p>
            <a:pPr algn="just"/>
            <a:r>
              <a:rPr lang="it-IT" dirty="0"/>
              <a:t>Piano Regolatore del Porto di </a:t>
            </a:r>
            <a:r>
              <a:rPr lang="it-IT" dirty="0" smtClean="0"/>
              <a:t>Napoli</a:t>
            </a:r>
          </a:p>
          <a:p>
            <a:pPr algn="just"/>
            <a:r>
              <a:rPr lang="it-IT" dirty="0"/>
              <a:t>Piano Morfologico e ambientale della Laguna di Venezia</a:t>
            </a:r>
          </a:p>
        </p:txBody>
      </p:sp>
    </p:spTree>
    <p:extLst>
      <p:ext uri="{BB962C8B-B14F-4D97-AF65-F5344CB8AC3E}">
        <p14:creationId xmlns:p14="http://schemas.microsoft.com/office/powerpoint/2010/main" val="38675877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dirty="0"/>
              <a:t>	Sono esclusi dal campo di applicazione del D.lgs. n. 152/06: </a:t>
            </a:r>
            <a:br>
              <a:rPr lang="it-IT" sz="2400" dirty="0"/>
            </a:br>
            <a:endParaRPr lang="it-IT" sz="2400" dirty="0"/>
          </a:p>
          <a:p>
            <a:pPr marL="914400" lvl="1" indent="-457200" algn="just">
              <a:lnSpc>
                <a:spcPct val="80000"/>
              </a:lnSpc>
              <a:buFontTx/>
              <a:buAutoNum type="alphaLcParenR"/>
            </a:pPr>
            <a:r>
              <a:rPr lang="it-IT" sz="2400" dirty="0"/>
              <a:t>i piani e i programmi destinati esclusivamente a scopi di difesa nazionale caratterizzati da somma urgenza o coperti dal segreto di Stato;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e i programmi finanziari o di bilancio;</a:t>
            </a:r>
          </a:p>
          <a:p>
            <a:pPr marL="914400" lvl="1" indent="-457200" algn="just">
              <a:lnSpc>
                <a:spcPct val="80000"/>
              </a:lnSpc>
              <a:buFontTx/>
              <a:buAutoNum type="alphaLcParenR"/>
            </a:pPr>
            <a:endParaRPr lang="it-IT" sz="2400" dirty="0"/>
          </a:p>
          <a:p>
            <a:pPr marL="914400" lvl="1" indent="-457200" algn="just">
              <a:lnSpc>
                <a:spcPct val="80000"/>
              </a:lnSpc>
              <a:buFontTx/>
              <a:buAutoNum type="alphaLcParenR"/>
            </a:pPr>
            <a:r>
              <a:rPr lang="it-IT" sz="2400" dirty="0"/>
              <a:t>i piani di protezione civile in caso di pericolo per l’incolumità pubblica.</a:t>
            </a:r>
          </a:p>
          <a:p>
            <a:pPr marL="533400" indent="-533400" algn="just">
              <a:lnSpc>
                <a:spcPct val="80000"/>
              </a:lnSpc>
              <a:buFontTx/>
              <a:buNone/>
            </a:pPr>
            <a:r>
              <a:rPr lang="it-IT" sz="2400" dirty="0"/>
              <a:t/>
            </a:r>
            <a:br>
              <a:rPr lang="it-IT" sz="2400" dirty="0"/>
            </a:br>
            <a:endParaRPr lang="it-IT" sz="2400" dirty="0"/>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12: 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13 Redazione del rapporto ambientale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14 Consultazione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pPr algn="just"/>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noAutofit/>
          </a:bodyPr>
          <a:lstStyle/>
          <a:p>
            <a:r>
              <a:rPr lang="it-IT" sz="4800" dirty="0" smtClean="0">
                <a:solidFill>
                  <a:srgbClr val="FF0000"/>
                </a:solidFill>
                <a:effectLst>
                  <a:outerShdw blurRad="38100" dist="38100" dir="2700000" algn="tl">
                    <a:srgbClr val="000000">
                      <a:alpha val="43137"/>
                    </a:srgbClr>
                  </a:outerShdw>
                </a:effectLst>
              </a:rPr>
              <a:t>Autorizzazione Integrata Ambientale</a:t>
            </a:r>
            <a:endParaRPr lang="it-IT" sz="4800" dirty="0">
              <a:solidFill>
                <a:srgbClr val="FF0000"/>
              </a:solidFill>
              <a:effectLst>
                <a:outerShdw blurRad="38100" dist="38100" dir="2700000" algn="tl">
                  <a:srgbClr val="000000">
                    <a:alpha val="43137"/>
                  </a:srgbClr>
                </a:outerShdw>
              </a:effectLst>
            </a:endParaRPr>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r>
              <a:rPr lang="it-IT" dirty="0" smtClean="0"/>
              <a:t>Competenza del Ministero dell’Ambiente in particolari casi (raffinerie, centrali termiche di determinate dimensioni) </a:t>
            </a:r>
          </a:p>
          <a:p>
            <a:r>
              <a:rPr lang="it-IT" dirty="0" smtClean="0"/>
              <a:t>Competenza regionale delegabile alla Provincia. </a:t>
            </a:r>
            <a:endParaRPr lang="it-IT" dirty="0"/>
          </a:p>
        </p:txBody>
      </p:sp>
    </p:spTree>
    <p:extLst>
      <p:ext uri="{BB962C8B-B14F-4D97-AF65-F5344CB8AC3E}">
        <p14:creationId xmlns:p14="http://schemas.microsoft.com/office/powerpoint/2010/main" val="20060619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rgbClr val="FF0000"/>
                </a:solidFill>
                <a:effectLst>
                  <a:outerShdw blurRad="38100" dist="38100" dir="2700000" algn="tl">
                    <a:srgbClr val="000000">
                      <a:alpha val="43137"/>
                    </a:srgbClr>
                  </a:outerShdw>
                </a:effectLst>
              </a:rPr>
              <a:t>Rilascio </a:t>
            </a:r>
            <a:r>
              <a:rPr lang="it-IT" sz="3200" dirty="0" smtClean="0">
                <a:solidFill>
                  <a:srgbClr val="FF0000"/>
                </a:solidFill>
                <a:effectLst>
                  <a:outerShdw blurRad="38100" dist="38100" dir="2700000" algn="tl">
                    <a:srgbClr val="000000">
                      <a:alpha val="43137"/>
                    </a:srgbClr>
                  </a:outerShdw>
                </a:effectLst>
              </a:rPr>
              <a:t>dell’AIA</a:t>
            </a:r>
            <a:endParaRPr lang="it-IT" sz="3200" dirty="0">
              <a:solidFill>
                <a:srgbClr val="FF0000"/>
              </a:solidFill>
              <a:effectLst>
                <a:outerShdw blurRad="38100" dist="38100" dir="2700000" algn="tl">
                  <a:srgbClr val="000000">
                    <a:alpha val="43137"/>
                  </a:srgbClr>
                </a:outerShdw>
              </a:effectLst>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sz="2800" dirty="0"/>
              <a:t>Nel determinare le condizioni per il </a:t>
            </a:r>
            <a:r>
              <a:rPr lang="it-IT" sz="2800" dirty="0">
                <a:solidFill>
                  <a:srgbClr val="FF0000"/>
                </a:solidFill>
              </a:rPr>
              <a:t>rilascio </a:t>
            </a:r>
            <a:r>
              <a:rPr lang="it-IT" sz="2800" dirty="0" smtClean="0">
                <a:solidFill>
                  <a:srgbClr val="FF0000"/>
                </a:solidFill>
              </a:rPr>
              <a:t>dell’AIA, </a:t>
            </a:r>
            <a:r>
              <a:rPr lang="it-IT" sz="2800" dirty="0"/>
              <a:t>l’Autorità competente tiene conto dei seguenti </a:t>
            </a:r>
            <a:r>
              <a:rPr lang="it-IT" sz="2800" dirty="0">
                <a:solidFill>
                  <a:srgbClr val="FF0000"/>
                </a:solidFill>
              </a:rPr>
              <a:t>principi generali</a:t>
            </a:r>
            <a:r>
              <a:rPr lang="it-IT" sz="2800" dirty="0"/>
              <a:t>:</a:t>
            </a:r>
          </a:p>
          <a:p>
            <a:pPr lvl="1" algn="just">
              <a:lnSpc>
                <a:spcPct val="90000"/>
              </a:lnSpc>
            </a:pPr>
            <a:r>
              <a:rPr lang="it-IT" dirty="0"/>
              <a:t> devono essere prese le opportune misure di prevenzione dell’inquinamento, applicando in particolare le migliori tecniche disponibili;  </a:t>
            </a:r>
          </a:p>
          <a:p>
            <a:pPr lvl="1" algn="just">
              <a:lnSpc>
                <a:spcPct val="90000"/>
              </a:lnSpc>
            </a:pPr>
            <a:r>
              <a:rPr lang="it-IT" dirty="0"/>
              <a:t> non si devono verificare fenomeni di inquinamento significativi;  </a:t>
            </a:r>
          </a:p>
          <a:p>
            <a:pPr lvl="1" algn="just">
              <a:lnSpc>
                <a:spcPct val="90000"/>
              </a:lnSpc>
            </a:pPr>
            <a:r>
              <a:rPr lang="it-IT" dirty="0"/>
              <a:t> deve essere evitata la produzione di rifiuti; in caso contrario i rifiuti devono essere recuperati o, se ciò non è economicamente o tecnicamente possibile, devono essere eliminati evitandone e riducendone l’impatto sull’ambiente;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lstStyle/>
          <a:p>
            <a:pPr lvl="1" algn="just">
              <a:lnSpc>
                <a:spcPct val="90000"/>
              </a:lnSpc>
            </a:pPr>
            <a:r>
              <a:rPr lang="it-IT" dirty="0"/>
              <a:t>l’energia deve essere utilizzata in modo efficace;  </a:t>
            </a:r>
          </a:p>
          <a:p>
            <a:pPr lvl="1" algn="just">
              <a:lnSpc>
                <a:spcPct val="90000"/>
              </a:lnSpc>
            </a:pPr>
            <a:r>
              <a:rPr lang="it-IT" dirty="0"/>
              <a:t>devono essere prese le misure necessarie per prevenire gli incidenti e limitarne le conseguenze;  </a:t>
            </a:r>
          </a:p>
          <a:p>
            <a:pPr lvl="1" algn="just">
              <a:lnSpc>
                <a:spcPct val="90000"/>
              </a:lnSpc>
            </a:pPr>
            <a:r>
              <a:rPr lang="it-IT" dirty="0"/>
              <a:t>deve essere evitato qualsiasi rischio di inquinamento al momento della cessazione definitiva dell’attività e il sito stesso ripristinato ai sensi della normativa vigente in materia di bonifiche e ripristino ambientale.</a:t>
            </a:r>
          </a:p>
          <a:p>
            <a:endParaRPr lang="it-IT" dirty="0"/>
          </a:p>
        </p:txBody>
      </p:sp>
    </p:spTree>
    <p:extLst>
      <p:ext uri="{BB962C8B-B14F-4D97-AF65-F5344CB8AC3E}">
        <p14:creationId xmlns:p14="http://schemas.microsoft.com/office/powerpoint/2010/main" val="31360899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29 ter</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196752"/>
            <a:ext cx="8229600" cy="5544616"/>
          </a:xfrm>
        </p:spPr>
        <p:txBody>
          <a:bodyPr>
            <a:normAutofit fontScale="70000" lnSpcReduction="20000"/>
          </a:bodyPr>
          <a:lstStyle/>
          <a:p>
            <a:pPr marL="0" indent="0" algn="just">
              <a:buNone/>
            </a:pPr>
            <a:r>
              <a:rPr lang="it-IT" i="1" dirty="0" smtClean="0"/>
              <a:t>1</a:t>
            </a:r>
            <a:r>
              <a:rPr lang="it-IT" sz="2900" i="1" dirty="0"/>
              <a:t>. Ai fini dell'esercizio  delle  nuove  </a:t>
            </a:r>
            <a:r>
              <a:rPr lang="it-IT" sz="2900" i="1" dirty="0" smtClean="0"/>
              <a:t>installazioni  </a:t>
            </a:r>
            <a:r>
              <a:rPr lang="it-IT" sz="2900" i="1" dirty="0"/>
              <a:t>di  </a:t>
            </a:r>
            <a:r>
              <a:rPr lang="it-IT" sz="2900" i="1" dirty="0" smtClean="0"/>
              <a:t>nuovi impianti</a:t>
            </a:r>
            <a:r>
              <a:rPr lang="it-IT" sz="2900" i="1" dirty="0"/>
              <a:t>,  della  modifica   sostanziale   e   dell'adeguamento   </a:t>
            </a:r>
            <a:r>
              <a:rPr lang="it-IT" sz="2900" i="1" dirty="0" smtClean="0"/>
              <a:t>del funzionamento  </a:t>
            </a:r>
            <a:r>
              <a:rPr lang="it-IT" sz="2900" i="1" dirty="0"/>
              <a:t>degli  impianti  delle  installazioni  esistenti  </a:t>
            </a:r>
            <a:r>
              <a:rPr lang="it-IT" sz="2900" i="1" dirty="0" smtClean="0"/>
              <a:t>alle disposizioni  </a:t>
            </a:r>
            <a:r>
              <a:rPr lang="it-IT" sz="2900" i="1" dirty="0"/>
              <a:t>del  presente  decreto,   si   provvede   al   </a:t>
            </a:r>
            <a:r>
              <a:rPr lang="it-IT" sz="2900" i="1" dirty="0" smtClean="0"/>
              <a:t>rilascio dell'autorizzazione  </a:t>
            </a:r>
            <a:r>
              <a:rPr lang="it-IT" sz="2900" i="1" dirty="0"/>
              <a:t>integrata   ambientale   di   cui   </a:t>
            </a:r>
            <a:r>
              <a:rPr lang="it-IT" sz="2900" i="1" dirty="0" smtClean="0"/>
              <a:t>all'articolo 29-sexies.</a:t>
            </a:r>
          </a:p>
          <a:p>
            <a:pPr marL="0" indent="0" algn="just">
              <a:buNone/>
            </a:pPr>
            <a:r>
              <a:rPr lang="it-IT" i="1" dirty="0" smtClean="0"/>
              <a:t> … </a:t>
            </a:r>
            <a:r>
              <a:rPr lang="it-IT" i="1" dirty="0"/>
              <a:t>la domanda deve contenere le seguenti informazioni: </a:t>
            </a:r>
          </a:p>
          <a:p>
            <a:pPr marL="0" indent="0" algn="just">
              <a:buNone/>
            </a:pPr>
            <a:r>
              <a:rPr lang="it-IT" i="1" dirty="0"/>
              <a:t>    a)  descrizione  dell'installazione  e   delle   sue   </a:t>
            </a:r>
            <a:r>
              <a:rPr lang="it-IT" i="1" dirty="0" err="1"/>
              <a:t>attivita</a:t>
            </a:r>
            <a:r>
              <a:rPr lang="it-IT" i="1" dirty="0" err="1" smtClean="0"/>
              <a:t>'</a:t>
            </a:r>
            <a:r>
              <a:rPr lang="it-IT" i="1" dirty="0" smtClean="0"/>
              <a:t>, 	specificandone </a:t>
            </a:r>
            <a:r>
              <a:rPr lang="it-IT" i="1" dirty="0"/>
              <a:t>tipo e portata; </a:t>
            </a:r>
          </a:p>
          <a:p>
            <a:pPr marL="0" indent="0" algn="just">
              <a:buNone/>
            </a:pPr>
            <a:r>
              <a:rPr lang="it-IT" i="1" dirty="0"/>
              <a:t>    b) </a:t>
            </a:r>
            <a:r>
              <a:rPr lang="it-IT" i="1" dirty="0" smtClean="0"/>
              <a:t>	descrizione </a:t>
            </a:r>
            <a:r>
              <a:rPr lang="it-IT" i="1" dirty="0"/>
              <a:t>delle materie prime e ausiliarie, delle sostanze </a:t>
            </a:r>
            <a:r>
              <a:rPr lang="it-IT" i="1" dirty="0" smtClean="0"/>
              <a:t>e 	dell'energia </a:t>
            </a:r>
            <a:r>
              <a:rPr lang="it-IT" i="1" dirty="0"/>
              <a:t>usate o prodotte dall'installazione; </a:t>
            </a:r>
          </a:p>
          <a:p>
            <a:pPr marL="0" indent="0" algn="just">
              <a:buNone/>
            </a:pPr>
            <a:r>
              <a:rPr lang="it-IT" i="1" dirty="0"/>
              <a:t>    c) </a:t>
            </a:r>
            <a:r>
              <a:rPr lang="it-IT" i="1" dirty="0" smtClean="0"/>
              <a:t>	descrizione </a:t>
            </a:r>
            <a:r>
              <a:rPr lang="it-IT" i="1" dirty="0"/>
              <a:t>delle fonti di emissione dell'installazione; </a:t>
            </a:r>
          </a:p>
          <a:p>
            <a:pPr marL="0" indent="0" algn="just">
              <a:buNone/>
            </a:pPr>
            <a:r>
              <a:rPr lang="it-IT" i="1" dirty="0"/>
              <a:t>    d)   descrizione   dello   stato   del   sito    di    </a:t>
            </a:r>
            <a:r>
              <a:rPr lang="it-IT" i="1" dirty="0" smtClean="0"/>
              <a:t>ubicazione 	dell'installazione</a:t>
            </a:r>
            <a:r>
              <a:rPr lang="it-IT" i="1" dirty="0"/>
              <a:t>; </a:t>
            </a:r>
          </a:p>
          <a:p>
            <a:pPr marL="0" indent="0" algn="just">
              <a:buNone/>
            </a:pPr>
            <a:r>
              <a:rPr lang="it-IT" i="1" dirty="0"/>
              <a:t>    e)  </a:t>
            </a:r>
            <a:r>
              <a:rPr lang="it-IT" i="1" dirty="0" smtClean="0"/>
              <a:t>	descrizione  </a:t>
            </a:r>
            <a:r>
              <a:rPr lang="it-IT" i="1" dirty="0"/>
              <a:t>del  tipo  e  </a:t>
            </a:r>
            <a:r>
              <a:rPr lang="it-IT" i="1" dirty="0" err="1"/>
              <a:t>dell'entita'</a:t>
            </a:r>
            <a:r>
              <a:rPr lang="it-IT" i="1" dirty="0"/>
              <a:t>   delle   </a:t>
            </a:r>
            <a:r>
              <a:rPr lang="it-IT" i="1" dirty="0" smtClean="0"/>
              <a:t>prevedibili emissioni 	dell'installazione  in  ogni  comparto  ambientale  </a:t>
            </a:r>
            <a:r>
              <a:rPr lang="it-IT" i="1" dirty="0" err="1" smtClean="0"/>
              <a:t>nonche</a:t>
            </a:r>
            <a:r>
              <a:rPr lang="it-IT" i="1" dirty="0" smtClean="0"/>
              <a:t>‘ 	un'identificazione  degli  effetti  significativi   delle   emissioni 	sull'ambiente; </a:t>
            </a:r>
            <a:endParaRPr lang="it-IT" i="1" dirty="0"/>
          </a:p>
        </p:txBody>
      </p:sp>
    </p:spTree>
    <p:extLst>
      <p:ext uri="{BB962C8B-B14F-4D97-AF65-F5344CB8AC3E}">
        <p14:creationId xmlns:p14="http://schemas.microsoft.com/office/powerpoint/2010/main" val="319247776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ART. 29 ter</a:t>
            </a:r>
          </a:p>
        </p:txBody>
      </p:sp>
      <p:sp>
        <p:nvSpPr>
          <p:cNvPr id="3" name="Segnaposto contenuto 2"/>
          <p:cNvSpPr>
            <a:spLocks noGrp="1"/>
          </p:cNvSpPr>
          <p:nvPr>
            <p:ph idx="1"/>
          </p:nvPr>
        </p:nvSpPr>
        <p:spPr>
          <a:xfrm>
            <a:off x="457200" y="1268760"/>
            <a:ext cx="8229600" cy="4857403"/>
          </a:xfrm>
        </p:spPr>
        <p:txBody>
          <a:bodyPr>
            <a:noAutofit/>
          </a:bodyPr>
          <a:lstStyle/>
          <a:p>
            <a:pPr marL="0" indent="0" algn="just">
              <a:buNone/>
            </a:pPr>
            <a:r>
              <a:rPr lang="it-IT" sz="2000" dirty="0"/>
              <a:t> </a:t>
            </a:r>
            <a:r>
              <a:rPr lang="it-IT" sz="1800" dirty="0"/>
              <a:t>f) </a:t>
            </a:r>
            <a:r>
              <a:rPr lang="it-IT" sz="1800" dirty="0" smtClean="0"/>
              <a:t>	descrizione </a:t>
            </a:r>
            <a:r>
              <a:rPr lang="it-IT" sz="1800" dirty="0"/>
              <a:t>della tecnologia e delle altre tecniche di cui  </a:t>
            </a:r>
            <a:r>
              <a:rPr lang="it-IT" sz="1800" dirty="0" smtClean="0"/>
              <a:t>si prevede </a:t>
            </a:r>
            <a:r>
              <a:rPr lang="it-IT" sz="1800" dirty="0"/>
              <a:t>l'uso per </a:t>
            </a:r>
            <a:r>
              <a:rPr lang="it-IT" sz="1800" dirty="0" smtClean="0"/>
              <a:t>	prevenire </a:t>
            </a:r>
            <a:r>
              <a:rPr lang="it-IT" sz="1800" dirty="0"/>
              <a:t>le emissioni  dall'installazione  oppure</a:t>
            </a:r>
            <a:r>
              <a:rPr lang="it-IT" sz="1800" dirty="0" smtClean="0"/>
              <a:t>, qualora </a:t>
            </a:r>
            <a:r>
              <a:rPr lang="it-IT" sz="1800" dirty="0" err="1"/>
              <a:t>cio'</a:t>
            </a:r>
            <a:r>
              <a:rPr lang="it-IT" sz="1800" dirty="0"/>
              <a:t> non fosse </a:t>
            </a:r>
            <a:r>
              <a:rPr lang="it-IT" sz="1800" dirty="0" smtClean="0"/>
              <a:t>	possibile</a:t>
            </a:r>
            <a:r>
              <a:rPr lang="it-IT" sz="1800" dirty="0"/>
              <a:t>, per ridurle; </a:t>
            </a:r>
          </a:p>
          <a:p>
            <a:pPr marL="0" indent="0" algn="just">
              <a:buNone/>
            </a:pPr>
            <a:r>
              <a:rPr lang="it-IT" sz="1800" dirty="0"/>
              <a:t>    g) </a:t>
            </a:r>
            <a:r>
              <a:rPr lang="it-IT" sz="1800" dirty="0" smtClean="0"/>
              <a:t>	descrizione </a:t>
            </a:r>
            <a:r>
              <a:rPr lang="it-IT" sz="1800" dirty="0"/>
              <a:t>delle misure di prevenzione, di  preparazione  </a:t>
            </a:r>
            <a:r>
              <a:rPr lang="it-IT" sz="1800" dirty="0" smtClean="0"/>
              <a:t>per il </a:t>
            </a:r>
            <a:r>
              <a:rPr lang="it-IT" sz="1800" dirty="0"/>
              <a:t>riutilizzo, di </a:t>
            </a:r>
            <a:r>
              <a:rPr lang="it-IT" sz="1800" dirty="0" smtClean="0"/>
              <a:t>	riciclaggio </a:t>
            </a:r>
            <a:r>
              <a:rPr lang="it-IT" sz="1800" dirty="0"/>
              <a:t>e  di  recupero  dei  rifiuti  </a:t>
            </a:r>
            <a:r>
              <a:rPr lang="it-IT" sz="1800" dirty="0" smtClean="0"/>
              <a:t>prodotti dall'installazione</a:t>
            </a:r>
            <a:r>
              <a:rPr lang="it-IT" sz="1800" dirty="0"/>
              <a:t>; </a:t>
            </a:r>
          </a:p>
          <a:p>
            <a:pPr marL="0" indent="0" algn="just">
              <a:buNone/>
            </a:pPr>
            <a:r>
              <a:rPr lang="it-IT" sz="1800" dirty="0"/>
              <a:t>    h) </a:t>
            </a:r>
            <a:r>
              <a:rPr lang="it-IT" sz="1800" dirty="0" smtClean="0"/>
              <a:t>	descrizione </a:t>
            </a:r>
            <a:r>
              <a:rPr lang="it-IT" sz="1800" dirty="0"/>
              <a:t>delle misure previste per controllare le </a:t>
            </a:r>
            <a:r>
              <a:rPr lang="it-IT" sz="1800" dirty="0" smtClean="0"/>
              <a:t>emissioni nell'ambiente 	</a:t>
            </a:r>
            <a:r>
              <a:rPr lang="it-IT" sz="1800" dirty="0" err="1" smtClean="0"/>
              <a:t>nonche</a:t>
            </a:r>
            <a:r>
              <a:rPr lang="it-IT" sz="1800" dirty="0"/>
              <a:t>' le </a:t>
            </a:r>
            <a:r>
              <a:rPr lang="it-IT" sz="1800" dirty="0" err="1"/>
              <a:t>attivita'</a:t>
            </a:r>
            <a:r>
              <a:rPr lang="it-IT" sz="1800" dirty="0"/>
              <a:t> di autocontrollo  e  di  </a:t>
            </a:r>
            <a:r>
              <a:rPr lang="it-IT" sz="1800" dirty="0" smtClean="0"/>
              <a:t>controllo programmato </a:t>
            </a:r>
            <a:r>
              <a:rPr lang="it-IT" sz="1800" dirty="0"/>
              <a:t>che </a:t>
            </a:r>
            <a:r>
              <a:rPr lang="it-IT" sz="1800" dirty="0" smtClean="0"/>
              <a:t>	richiedono </a:t>
            </a:r>
            <a:r>
              <a:rPr lang="it-IT" sz="1800" dirty="0"/>
              <a:t>l'intervento dell'ente responsabile  </a:t>
            </a:r>
            <a:r>
              <a:rPr lang="it-IT" sz="1800" dirty="0" smtClean="0"/>
              <a:t>degli accertamenti; </a:t>
            </a:r>
            <a:endParaRPr lang="it-IT" sz="1800" dirty="0"/>
          </a:p>
          <a:p>
            <a:pPr marL="0" indent="0" algn="just">
              <a:buNone/>
            </a:pPr>
            <a:r>
              <a:rPr lang="it-IT" sz="1800" dirty="0"/>
              <a:t>    i) </a:t>
            </a:r>
            <a:r>
              <a:rPr lang="it-IT" sz="1800" dirty="0" smtClean="0"/>
              <a:t>	descrizione </a:t>
            </a:r>
            <a:r>
              <a:rPr lang="it-IT" sz="1800" dirty="0"/>
              <a:t>delle principali alternative alla tecnologia, </a:t>
            </a:r>
            <a:r>
              <a:rPr lang="it-IT" sz="1800" dirty="0" smtClean="0"/>
              <a:t>alle tecniche </a:t>
            </a:r>
            <a:r>
              <a:rPr lang="it-IT" sz="1800" dirty="0"/>
              <a:t>e alle </a:t>
            </a:r>
            <a:r>
              <a:rPr lang="it-IT" sz="1800" dirty="0" smtClean="0"/>
              <a:t>	misure </a:t>
            </a:r>
            <a:r>
              <a:rPr lang="it-IT" sz="1800" dirty="0"/>
              <a:t>proposte, prese in esame dal gestore in  </a:t>
            </a:r>
            <a:r>
              <a:rPr lang="it-IT" sz="1800" dirty="0" smtClean="0"/>
              <a:t>forma sommaria</a:t>
            </a:r>
            <a:r>
              <a:rPr lang="it-IT" sz="1800" dirty="0"/>
              <a:t>; </a:t>
            </a:r>
          </a:p>
          <a:p>
            <a:pPr marL="0" indent="0" algn="just">
              <a:buNone/>
            </a:pPr>
            <a:r>
              <a:rPr lang="it-IT" sz="1800" dirty="0"/>
              <a:t>    l) </a:t>
            </a:r>
            <a:r>
              <a:rPr lang="it-IT" sz="1800" dirty="0" smtClean="0"/>
              <a:t>	descrizione </a:t>
            </a:r>
            <a:r>
              <a:rPr lang="it-IT" sz="1800" dirty="0"/>
              <a:t>delle altre misure  </a:t>
            </a:r>
            <a:r>
              <a:rPr lang="it-IT" sz="1800" dirty="0" smtClean="0"/>
              <a:t>di prevenzione dell’inquinamento; </a:t>
            </a:r>
            <a:endParaRPr lang="it-IT" sz="1800" dirty="0"/>
          </a:p>
          <a:p>
            <a:pPr marL="0" indent="0" algn="just">
              <a:buNone/>
            </a:pPr>
            <a:r>
              <a:rPr lang="it-IT" sz="1800" dirty="0"/>
              <a:t>    m) </a:t>
            </a:r>
            <a:r>
              <a:rPr lang="it-IT" sz="1800" dirty="0" smtClean="0"/>
              <a:t>	se </a:t>
            </a:r>
            <a:r>
              <a:rPr lang="it-IT" sz="1800" dirty="0" err="1"/>
              <a:t>l'attivita'</a:t>
            </a:r>
            <a:r>
              <a:rPr lang="it-IT" sz="1800" dirty="0"/>
              <a:t> comporta l'utilizzo, la produzione o lo </a:t>
            </a:r>
            <a:r>
              <a:rPr lang="it-IT" sz="1800" dirty="0" smtClean="0"/>
              <a:t>scarico di  </a:t>
            </a:r>
            <a:r>
              <a:rPr lang="it-IT" sz="1800" dirty="0"/>
              <a:t>sostanze  </a:t>
            </a:r>
            <a:r>
              <a:rPr lang="it-IT" sz="1800" dirty="0" smtClean="0"/>
              <a:t>	pericolose  </a:t>
            </a:r>
            <a:r>
              <a:rPr lang="it-IT" sz="1800" dirty="0"/>
              <a:t>e,  tenuto  conto  della  </a:t>
            </a:r>
            <a:r>
              <a:rPr lang="it-IT" sz="1800" dirty="0" err="1"/>
              <a:t>possibilita'</a:t>
            </a:r>
            <a:r>
              <a:rPr lang="it-IT" sz="1800" dirty="0"/>
              <a:t>   </a:t>
            </a:r>
            <a:r>
              <a:rPr lang="it-IT" sz="1800" dirty="0" smtClean="0"/>
              <a:t>di contaminazione  </a:t>
            </a:r>
            <a:r>
              <a:rPr lang="it-IT" sz="1800" dirty="0"/>
              <a:t>del  suolo  </a:t>
            </a:r>
            <a:r>
              <a:rPr lang="it-IT" sz="1800" dirty="0" smtClean="0"/>
              <a:t>	e  </a:t>
            </a:r>
            <a:r>
              <a:rPr lang="it-IT" sz="1800" dirty="0"/>
              <a:t>delle  acque   sotterrane   nel   </a:t>
            </a:r>
            <a:r>
              <a:rPr lang="it-IT" sz="1800" dirty="0" smtClean="0"/>
              <a:t>sito dell'installazione</a:t>
            </a:r>
            <a:r>
              <a:rPr lang="it-IT" sz="1800" dirty="0"/>
              <a:t>,  una  relazione  di  </a:t>
            </a:r>
            <a:r>
              <a:rPr lang="it-IT" sz="1800" dirty="0" smtClean="0"/>
              <a:t>	riferimento  </a:t>
            </a:r>
            <a:r>
              <a:rPr lang="it-IT" sz="1800" dirty="0"/>
              <a:t>elaborata   </a:t>
            </a:r>
            <a:r>
              <a:rPr lang="it-IT" sz="1800" dirty="0" smtClean="0"/>
              <a:t>dal gestore </a:t>
            </a:r>
            <a:r>
              <a:rPr lang="it-IT" sz="1800" dirty="0"/>
              <a:t>prima della messa in esercizio </a:t>
            </a:r>
            <a:r>
              <a:rPr lang="it-IT" sz="1800" dirty="0" smtClean="0"/>
              <a:t>	dell'installazione </a:t>
            </a:r>
            <a:r>
              <a:rPr lang="it-IT" sz="1800" dirty="0"/>
              <a:t>o prima </a:t>
            </a:r>
            <a:r>
              <a:rPr lang="it-IT" sz="1800" dirty="0" smtClean="0"/>
              <a:t>del primo </a:t>
            </a:r>
            <a:r>
              <a:rPr lang="it-IT" sz="1800" dirty="0"/>
              <a:t>aggiornamento  dell'autorizzazione  </a:t>
            </a:r>
            <a:r>
              <a:rPr lang="it-IT" sz="1800" dirty="0" smtClean="0"/>
              <a:t>	rilasciata</a:t>
            </a:r>
            <a:r>
              <a:rPr lang="it-IT" sz="1800" dirty="0"/>
              <a:t>,  per  la  </a:t>
            </a:r>
            <a:r>
              <a:rPr lang="it-IT" sz="1800" dirty="0" smtClean="0"/>
              <a:t>quale l'istanza   </a:t>
            </a:r>
            <a:r>
              <a:rPr lang="it-IT" sz="1800" dirty="0"/>
              <a:t>costituisce   richiesta   di   validazione. </a:t>
            </a:r>
          </a:p>
        </p:txBody>
      </p:sp>
    </p:spTree>
    <p:extLst>
      <p:ext uri="{BB962C8B-B14F-4D97-AF65-F5344CB8AC3E}">
        <p14:creationId xmlns:p14="http://schemas.microsoft.com/office/powerpoint/2010/main" val="331296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1600200"/>
            <a:ext cx="8229600" cy="4853136"/>
          </a:xfrm>
        </p:spPr>
        <p:txBody>
          <a:bodyPr>
            <a:normAutofit fontScale="70000" lnSpcReduction="20000"/>
          </a:bodyPr>
          <a:lstStyle/>
          <a:p>
            <a:pPr algn="just"/>
            <a:r>
              <a:rPr lang="it-IT" dirty="0" smtClean="0"/>
              <a:t>L'autorizzazione integrata ambientale deve includere tutte le misure necessarie al fine di conseguire un livello elevato di protezione dell'ambiente nel suo complesso.</a:t>
            </a:r>
          </a:p>
          <a:p>
            <a:pPr algn="just"/>
            <a:r>
              <a:rPr lang="it-IT" dirty="0" smtClean="0"/>
              <a:t>L'autorizzazione integrata ambientale deve </a:t>
            </a:r>
            <a:r>
              <a:rPr lang="it-IT" b="1" dirty="0" smtClean="0"/>
              <a:t>includere valori limite di emissione fissati per le sostanze inquinanti</a:t>
            </a:r>
            <a:r>
              <a:rPr lang="it-IT" dirty="0" smtClean="0"/>
              <a:t>, che possono essere emesse dall'impianto interessato in </a:t>
            </a:r>
            <a:r>
              <a:rPr lang="it-IT" dirty="0" err="1" smtClean="0"/>
              <a:t>quantita'</a:t>
            </a:r>
            <a:r>
              <a:rPr lang="it-IT" dirty="0" smtClean="0"/>
              <a:t> significativa</a:t>
            </a:r>
            <a:r>
              <a:rPr lang="it-IT" b="1" dirty="0" smtClean="0"/>
              <a:t>, in considerazione della loro natura, e delle loro </a:t>
            </a:r>
            <a:r>
              <a:rPr lang="it-IT" b="1" dirty="0" err="1" smtClean="0"/>
              <a:t>potenzialita'</a:t>
            </a:r>
            <a:r>
              <a:rPr lang="it-IT" b="1" dirty="0" smtClean="0"/>
              <a:t> di trasferimento dell'inquinamento da un elemento ambientale all'altro, acqua, aria e suolo</a:t>
            </a:r>
            <a:r>
              <a:rPr lang="it-IT" dirty="0" smtClean="0"/>
              <a:t>, </a:t>
            </a:r>
            <a:r>
              <a:rPr lang="it-IT" dirty="0" err="1" smtClean="0"/>
              <a:t>nonche</a:t>
            </a:r>
            <a:r>
              <a:rPr lang="it-IT" dirty="0" smtClean="0"/>
              <a:t>' i valori limite ai sensi della vigente normativa in materia di inquinamento acustico. I valori limite di emissione fissati nelle autorizzazioni integrate </a:t>
            </a:r>
            <a:r>
              <a:rPr lang="it-IT" b="1" dirty="0" smtClean="0"/>
              <a:t>non possono comunque essere meno rigorosi di quelli fissati dalla normativa </a:t>
            </a:r>
            <a:r>
              <a:rPr lang="it-IT" dirty="0" smtClean="0"/>
              <a:t>vigente nel territorio in cui </a:t>
            </a:r>
            <a:r>
              <a:rPr lang="it-IT" dirty="0" err="1" smtClean="0"/>
              <a:t>e'</a:t>
            </a:r>
            <a:r>
              <a:rPr lang="it-IT" dirty="0" smtClean="0"/>
              <a:t> ubicato l'impianto. Se necessario, l'autorizzazione integrata ambientale contiene ulteriori disposizioni che garantiscono la protezione del suolo e delle acque sotterranee, le opportune disposizioni per la gestione dei rifiuti prodotti dall'impianto e per la riduzione dell'inquinamento acustico. </a:t>
            </a:r>
          </a:p>
          <a:p>
            <a:pPr algn="just"/>
            <a:endParaRPr lang="it-IT" dirty="0"/>
          </a:p>
        </p:txBody>
      </p:sp>
    </p:spTree>
    <p:extLst>
      <p:ext uri="{BB962C8B-B14F-4D97-AF65-F5344CB8AC3E}">
        <p14:creationId xmlns:p14="http://schemas.microsoft.com/office/powerpoint/2010/main" val="2028802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sz="4800" b="1" dirty="0" smtClean="0">
                <a:solidFill>
                  <a:srgbClr val="FF0000"/>
                </a:solidFill>
                <a:effectLst>
                  <a:outerShdw blurRad="38100" dist="38100" dir="2700000" algn="tl">
                    <a:srgbClr val="000000">
                      <a:alpha val="43137"/>
                    </a:srgbClr>
                  </a:outerShdw>
                </a:effectLst>
              </a:rPr>
              <a:t>Valutazione </a:t>
            </a:r>
            <a:r>
              <a:rPr lang="it-IT" sz="4800" b="1" dirty="0">
                <a:solidFill>
                  <a:srgbClr val="FF0000"/>
                </a:solidFill>
                <a:effectLst>
                  <a:outerShdw blurRad="38100" dist="38100" dir="2700000" algn="tl">
                    <a:srgbClr val="000000">
                      <a:alpha val="43137"/>
                    </a:srgbClr>
                  </a:outerShdw>
                </a:effectLst>
              </a:rPr>
              <a:t>d’Impatto Ambientale</a:t>
            </a:r>
            <a:endParaRPr lang="it-IT"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Iter procedurale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sz="3600" dirty="0" smtClean="0">
                <a:solidFill>
                  <a:srgbClr val="FF0000"/>
                </a:solidFill>
              </a:rPr>
              <a:t>Avvio del procedimento:</a:t>
            </a:r>
          </a:p>
          <a:p>
            <a:pPr marL="0" indent="0">
              <a:buNone/>
            </a:pPr>
            <a:endParaRPr lang="it-IT" sz="3600" dirty="0"/>
          </a:p>
          <a:p>
            <a:pPr algn="just"/>
            <a:r>
              <a:rPr lang="it-IT" dirty="0" smtClean="0"/>
              <a:t>Presentazione di una richiesta da parte del soggetto interessato che contenga tutte le informazioni rilevanti (tipo di impianto, tipo di attività, sostanze utilizzate, fonti e tipo di emissione, stato del sito, tecnologie utilizzate, misure di prevenzione…)</a:t>
            </a:r>
            <a:endParaRPr lang="it-IT" dirty="0"/>
          </a:p>
        </p:txBody>
      </p:sp>
    </p:spTree>
    <p:extLst>
      <p:ext uri="{BB962C8B-B14F-4D97-AF65-F5344CB8AC3E}">
        <p14:creationId xmlns:p14="http://schemas.microsoft.com/office/powerpoint/2010/main" val="17292703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marL="0" indent="0" algn="just">
              <a:buNone/>
            </a:pPr>
            <a:r>
              <a:rPr lang="it-IT" dirty="0" smtClean="0"/>
              <a:t>Carattere pubblicistico della procedura: </a:t>
            </a:r>
          </a:p>
          <a:p>
            <a:pPr algn="just"/>
            <a:r>
              <a:rPr lang="it-IT" dirty="0" smtClean="0"/>
              <a:t>Annuncio pubblico dell’iniziativa. </a:t>
            </a:r>
          </a:p>
          <a:p>
            <a:pPr algn="just"/>
            <a:r>
              <a:rPr lang="it-IT" dirty="0" smtClean="0"/>
              <a:t>Partecipazione dei soggetti interessati con osservazioni scritte.</a:t>
            </a:r>
          </a:p>
          <a:p>
            <a:pPr algn="just"/>
            <a:r>
              <a:rPr lang="it-IT" dirty="0" smtClean="0"/>
              <a:t>Possibilità di convocare la Conferenza dei Servizi. </a:t>
            </a:r>
          </a:p>
        </p:txBody>
      </p:sp>
    </p:spTree>
    <p:extLst>
      <p:ext uri="{BB962C8B-B14F-4D97-AF65-F5344CB8AC3E}">
        <p14:creationId xmlns:p14="http://schemas.microsoft.com/office/powerpoint/2010/main" val="27038424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Iter procedurale</a:t>
            </a:r>
          </a:p>
        </p:txBody>
      </p:sp>
      <p:sp>
        <p:nvSpPr>
          <p:cNvPr id="3" name="Segnaposto contenuto 2"/>
          <p:cNvSpPr>
            <a:spLocks noGrp="1"/>
          </p:cNvSpPr>
          <p:nvPr>
            <p:ph idx="1"/>
          </p:nvPr>
        </p:nvSpPr>
        <p:spPr/>
        <p:txBody>
          <a:bodyPr/>
          <a:lstStyle/>
          <a:p>
            <a:pPr algn="just"/>
            <a:r>
              <a:rPr lang="it-IT" dirty="0" smtClean="0"/>
              <a:t>Acquisite le determinazioni delle amministrazione coinvolte e considerate le osservazioni del pubblico, viene emesso il provvedimento finale di rilascio o diniego.</a:t>
            </a:r>
          </a:p>
          <a:p>
            <a:pPr algn="just"/>
            <a:endParaRPr lang="it-IT" dirty="0"/>
          </a:p>
          <a:p>
            <a:pPr algn="just"/>
            <a:r>
              <a:rPr lang="it-IT" dirty="0" smtClean="0"/>
              <a:t>Rimangono fuori dall’AIA solo i titoli edilizi (di competenza comunale) e l’autorizzazione paesaggistica. </a:t>
            </a:r>
            <a:endParaRPr lang="it-IT" dirty="0"/>
          </a:p>
        </p:txBody>
      </p:sp>
    </p:spTree>
    <p:extLst>
      <p:ext uri="{BB962C8B-B14F-4D97-AF65-F5344CB8AC3E}">
        <p14:creationId xmlns:p14="http://schemas.microsoft.com/office/powerpoint/2010/main" val="5906707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a:t>
            </a:r>
            <a:endParaRPr lang="it-IT" dirty="0"/>
          </a:p>
        </p:txBody>
      </p:sp>
    </p:spTree>
    <p:extLst>
      <p:ext uri="{BB962C8B-B14F-4D97-AF65-F5344CB8AC3E}">
        <p14:creationId xmlns:p14="http://schemas.microsoft.com/office/powerpoint/2010/main" val="287556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4341</Words>
  <Application>Microsoft Office PowerPoint</Application>
  <PresentationFormat>Presentazione su schermo (4:3)</PresentationFormat>
  <Paragraphs>312</Paragraphs>
  <Slides>73</Slides>
  <Notes>0</Notes>
  <HiddenSlides>0</HiddenSlides>
  <MMClips>0</MMClips>
  <ScaleCrop>false</ScaleCrop>
  <HeadingPairs>
    <vt:vector size="4" baseType="variant">
      <vt:variant>
        <vt:lpstr>Tema</vt:lpstr>
      </vt:variant>
      <vt:variant>
        <vt:i4>1</vt:i4>
      </vt:variant>
      <vt:variant>
        <vt:lpstr>Titoli diapositive</vt:lpstr>
      </vt:variant>
      <vt:variant>
        <vt:i4>73</vt:i4>
      </vt:variant>
    </vt:vector>
  </HeadingPairs>
  <TitlesOfParts>
    <vt:vector size="74"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Articolo 4 comma 4 lettera b)</vt:lpstr>
      <vt:lpstr>Presentazione standard di PowerPoint</vt:lpstr>
      <vt:lpstr>Presentazione standard di PowerPoint</vt:lpstr>
      <vt:lpstr>VIA</vt:lpstr>
      <vt:lpstr>Presentazione standard di PowerPoint</vt:lpstr>
      <vt:lpstr>Presentazione standard di PowerPoint</vt:lpstr>
      <vt:lpstr>ART. 19 Modalita' di svolgimento </vt:lpstr>
      <vt:lpstr>ART. 20: verifica di assoggettabilità - Screening</vt:lpstr>
      <vt:lpstr>Presentazione standard di PowerPoint</vt:lpstr>
      <vt:lpstr>Presentazione standard di PowerPoint</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ART. 28 Monitoraggio</vt:lpstr>
      <vt:lpstr>Monitoraggio</vt:lpstr>
      <vt:lpstr>Monitoraggio</vt:lpstr>
      <vt:lpstr>Controlli e sanzioni</vt:lpstr>
      <vt:lpstr>Controlli e sanzioni</vt:lpstr>
      <vt:lpstr>Presentazione standard di PowerPoint</vt:lpstr>
      <vt:lpstr>Valutazione Ambientale Strategica</vt:lpstr>
      <vt:lpstr>D.Lgs. n. 152 del 2006 art. 5 - Definizioni</vt:lpstr>
      <vt:lpstr>Presentazione standard di PowerPoint</vt:lpstr>
      <vt:lpstr>Art. 6  del D.Lgs. n. 152 del 2006</vt:lpstr>
      <vt:lpstr>Presentazione standard di PowerPoint</vt:lpstr>
      <vt:lpstr>VAS</vt:lpstr>
      <vt:lpstr>Esclusioni </vt:lpstr>
      <vt:lpstr>Fasi della VAS</vt:lpstr>
      <vt:lpstr>Art. 12: verifica di assoggettabilità</vt:lpstr>
      <vt:lpstr>ART. 13 Redazione del rapporto ambientale</vt:lpstr>
      <vt:lpstr>ART. 14 Consultazione</vt:lpstr>
      <vt:lpstr>Presentazione standard di PowerPoint</vt:lpstr>
      <vt:lpstr>Autorizzazione Integrata Ambientale</vt:lpstr>
      <vt:lpstr>Autorizzazione Integrata Ambientale</vt:lpstr>
      <vt:lpstr>Presentazione standard di PowerPoint</vt:lpstr>
      <vt:lpstr>Presentazione standard di PowerPoint</vt:lpstr>
      <vt:lpstr>Ambito di applicazione</vt:lpstr>
      <vt:lpstr>Rilascio dell’AIA</vt:lpstr>
      <vt:lpstr>Rilascio dell’AIA</vt:lpstr>
      <vt:lpstr>Rilascio dell’AIA</vt:lpstr>
      <vt:lpstr>ART. 29 ter</vt:lpstr>
      <vt:lpstr>ART. 29 ter</vt:lpstr>
      <vt:lpstr>Presentazione standard di PowerPoint</vt:lpstr>
      <vt:lpstr>Iter procedurale</vt:lpstr>
      <vt:lpstr>Iter procedurale</vt:lpstr>
      <vt:lpstr>Iter procedurale</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principale</cp:lastModifiedBy>
  <cp:revision>27</cp:revision>
  <dcterms:created xsi:type="dcterms:W3CDTF">2012-05-06T11:05:09Z</dcterms:created>
  <dcterms:modified xsi:type="dcterms:W3CDTF">2014-04-12T14:23:33Z</dcterms:modified>
</cp:coreProperties>
</file>