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4"/>
  </p:handoutMasterIdLst>
  <p:sldIdLst>
    <p:sldId id="257" r:id="rId2"/>
    <p:sldId id="325" r:id="rId3"/>
    <p:sldId id="326" r:id="rId4"/>
    <p:sldId id="327" r:id="rId5"/>
    <p:sldId id="258" r:id="rId6"/>
    <p:sldId id="260" r:id="rId7"/>
    <p:sldId id="323" r:id="rId8"/>
    <p:sldId id="261" r:id="rId9"/>
    <p:sldId id="324" r:id="rId10"/>
    <p:sldId id="262" r:id="rId11"/>
    <p:sldId id="328" r:id="rId12"/>
    <p:sldId id="263" r:id="rId13"/>
    <p:sldId id="264" r:id="rId14"/>
    <p:sldId id="268" r:id="rId15"/>
    <p:sldId id="269" r:id="rId16"/>
    <p:sldId id="270" r:id="rId17"/>
    <p:sldId id="271" r:id="rId18"/>
    <p:sldId id="272" r:id="rId19"/>
    <p:sldId id="273" r:id="rId20"/>
    <p:sldId id="329" r:id="rId21"/>
    <p:sldId id="330" r:id="rId22"/>
    <p:sldId id="274" r:id="rId23"/>
    <p:sldId id="275" r:id="rId24"/>
    <p:sldId id="277" r:id="rId25"/>
    <p:sldId id="278" r:id="rId26"/>
    <p:sldId id="279" r:id="rId27"/>
    <p:sldId id="331" r:id="rId28"/>
    <p:sldId id="280" r:id="rId29"/>
    <p:sldId id="281" r:id="rId30"/>
    <p:sldId id="282" r:id="rId31"/>
    <p:sldId id="283" r:id="rId32"/>
    <p:sldId id="284" r:id="rId33"/>
    <p:sldId id="285" r:id="rId34"/>
    <p:sldId id="298" r:id="rId35"/>
    <p:sldId id="332" r:id="rId36"/>
    <p:sldId id="287" r:id="rId37"/>
    <p:sldId id="288" r:id="rId38"/>
    <p:sldId id="289" r:id="rId39"/>
    <p:sldId id="290" r:id="rId40"/>
    <p:sldId id="291" r:id="rId41"/>
    <p:sldId id="292" r:id="rId42"/>
    <p:sldId id="299" r:id="rId43"/>
    <p:sldId id="295" r:id="rId44"/>
    <p:sldId id="294" r:id="rId45"/>
    <p:sldId id="296" r:id="rId46"/>
    <p:sldId id="297" r:id="rId47"/>
    <p:sldId id="333" r:id="rId48"/>
    <p:sldId id="300" r:id="rId49"/>
    <p:sldId id="301" r:id="rId50"/>
    <p:sldId id="302" r:id="rId51"/>
    <p:sldId id="303" r:id="rId52"/>
    <p:sldId id="304" r:id="rId53"/>
    <p:sldId id="305" r:id="rId54"/>
    <p:sldId id="322" r:id="rId55"/>
    <p:sldId id="320" r:id="rId56"/>
    <p:sldId id="321" r:id="rId57"/>
    <p:sldId id="307" r:id="rId58"/>
    <p:sldId id="308" r:id="rId59"/>
    <p:sldId id="309" r:id="rId60"/>
    <p:sldId id="310" r:id="rId61"/>
    <p:sldId id="311" r:id="rId62"/>
    <p:sldId id="314" r:id="rId63"/>
  </p:sldIdLst>
  <p:sldSz cx="9144000" cy="6858000" type="screen4x3"/>
  <p:notesSz cx="6877050" cy="1000125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186" y="-17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3" d="100"/>
          <a:sy n="43" d="100"/>
        </p:scale>
        <p:origin x="-2146" y="-86"/>
      </p:cViewPr>
      <p:guideLst>
        <p:guide orient="horz" pos="3150"/>
        <p:guide pos="216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9738" cy="50006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95725" y="0"/>
            <a:ext cx="2979738" cy="500063"/>
          </a:xfrm>
          <a:prstGeom prst="rect">
            <a:avLst/>
          </a:prstGeom>
        </p:spPr>
        <p:txBody>
          <a:bodyPr vert="horz" lIns="91440" tIns="45720" rIns="91440" bIns="45720" rtlCol="0"/>
          <a:lstStyle>
            <a:lvl1pPr algn="r">
              <a:defRPr sz="1200"/>
            </a:lvl1pPr>
          </a:lstStyle>
          <a:p>
            <a:fld id="{828EE5A2-2F10-4AFD-96BE-FE6A00E99A52}" type="datetimeFigureOut">
              <a:rPr lang="it-IT" smtClean="0"/>
              <a:t>30/09/2013</a:t>
            </a:fld>
            <a:endParaRPr lang="it-IT"/>
          </a:p>
        </p:txBody>
      </p:sp>
      <p:sp>
        <p:nvSpPr>
          <p:cNvPr id="4" name="Segnaposto piè di pagina 3"/>
          <p:cNvSpPr>
            <a:spLocks noGrp="1"/>
          </p:cNvSpPr>
          <p:nvPr>
            <p:ph type="ftr" sz="quarter" idx="2"/>
          </p:nvPr>
        </p:nvSpPr>
        <p:spPr>
          <a:xfrm>
            <a:off x="0" y="9499600"/>
            <a:ext cx="2979738" cy="500063"/>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95725" y="9499600"/>
            <a:ext cx="2979738" cy="500063"/>
          </a:xfrm>
          <a:prstGeom prst="rect">
            <a:avLst/>
          </a:prstGeom>
        </p:spPr>
        <p:txBody>
          <a:bodyPr vert="horz" lIns="91440" tIns="45720" rIns="91440" bIns="45720" rtlCol="0" anchor="b"/>
          <a:lstStyle>
            <a:lvl1pPr algn="r">
              <a:defRPr sz="1200"/>
            </a:lvl1pPr>
          </a:lstStyle>
          <a:p>
            <a:fld id="{70FD85F0-1371-4026-B1AF-996ADE14C094}" type="slidenum">
              <a:rPr lang="it-IT" smtClean="0"/>
              <a:t>‹N›</a:t>
            </a:fld>
            <a:endParaRPr lang="it-IT"/>
          </a:p>
        </p:txBody>
      </p:sp>
    </p:spTree>
    <p:extLst>
      <p:ext uri="{BB962C8B-B14F-4D97-AF65-F5344CB8AC3E}">
        <p14:creationId xmlns:p14="http://schemas.microsoft.com/office/powerpoint/2010/main" val="33904252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30/09/2013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30/09/2013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30/09/2013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F49D355-16BD-4E45-BD9A-5EA878CF7CBD}" type="datetimeFigureOut">
              <a:rPr lang="it-IT" smtClean="0"/>
              <a:t>30/09/2013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F49D355-16BD-4E45-BD9A-5EA878CF7CBD}" type="datetimeFigureOut">
              <a:rPr lang="it-IT" smtClean="0"/>
              <a:t>30/09/2013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F49D355-16BD-4E45-BD9A-5EA878CF7CBD}" type="datetimeFigureOut">
              <a:rPr lang="it-IT" smtClean="0"/>
              <a:t>30/09/2013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t>30/09/2013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F49D355-16BD-4E45-BD9A-5EA878CF7CBD}" type="datetimeFigureOut">
              <a:rPr lang="it-IT" smtClean="0"/>
              <a:t>30/09/2013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30/09/2013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30/09/2013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F49D355-16BD-4E45-BD9A-5EA878CF7CBD}" type="datetimeFigureOut">
              <a:rPr lang="it-IT" smtClean="0"/>
              <a:t>30/09/2013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49D355-16BD-4E45-BD9A-5EA878CF7CBD}" type="datetimeFigureOut">
              <a:rPr lang="it-IT" smtClean="0"/>
              <a:t>30/09/2013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41E1B-4F70-4964-A407-84C68BE8251C}"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image" Target="../media/image6.wmf"/></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image" Target="../media/image10.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6.emf"/><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5.bin"/><Relationship Id="rId4" Type="http://schemas.openxmlformats.org/officeDocument/2006/relationships/image" Target="../media/image17.png"/><Relationship Id="rId9" Type="http://schemas.openxmlformats.org/officeDocument/2006/relationships/image" Target="../media/image18.emf"/></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5.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7.wmf"/><Relationship Id="rId5" Type="http://schemas.openxmlformats.org/officeDocument/2006/relationships/oleObject" Target="../embeddings/oleObject10.bin"/><Relationship Id="rId4" Type="http://schemas.openxmlformats.org/officeDocument/2006/relationships/image" Target="../media/image26.wmf"/></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47.png"/><Relationship Id="rId4" Type="http://schemas.openxmlformats.org/officeDocument/2006/relationships/image" Target="../media/image46.wmf"/></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1340767"/>
            <a:ext cx="7992888" cy="2646878"/>
          </a:xfrm>
          <a:prstGeom prst="rect">
            <a:avLst/>
          </a:prstGeom>
        </p:spPr>
        <p:txBody>
          <a:bodyPr wrap="square">
            <a:spAutoFit/>
          </a:bodyPr>
          <a:lstStyle/>
          <a:p>
            <a:pPr algn="ctr"/>
            <a:r>
              <a:rPr lang="it-IT" sz="3200" b="1" dirty="0" err="1" smtClean="0"/>
              <a:t>Beer</a:t>
            </a:r>
            <a:r>
              <a:rPr lang="it-IT" sz="3200" b="1" dirty="0" smtClean="0"/>
              <a:t> Game</a:t>
            </a:r>
          </a:p>
          <a:p>
            <a:pPr algn="ctr"/>
            <a:endParaRPr lang="it-IT" sz="3200" b="1" dirty="0" smtClean="0"/>
          </a:p>
          <a:p>
            <a:endParaRPr lang="it-IT" dirty="0"/>
          </a:p>
          <a:p>
            <a:pPr marL="514350" indent="-514350">
              <a:buFont typeface="+mj-lt"/>
              <a:buAutoNum type="arabicPeriod"/>
            </a:pPr>
            <a:r>
              <a:rPr lang="it-IT" sz="2800" dirty="0" smtClean="0"/>
              <a:t>Descrizione </a:t>
            </a:r>
            <a:r>
              <a:rPr lang="it-IT" sz="2800" dirty="0"/>
              <a:t>del gioco</a:t>
            </a:r>
          </a:p>
          <a:p>
            <a:pPr marL="514350" indent="-514350">
              <a:buFont typeface="+mj-lt"/>
              <a:buAutoNum type="arabicPeriod"/>
            </a:pPr>
            <a:r>
              <a:rPr lang="it-IT" sz="2800" dirty="0"/>
              <a:t>Modello </a:t>
            </a:r>
            <a:endParaRPr lang="it-IT" sz="2800" dirty="0" smtClean="0"/>
          </a:p>
          <a:p>
            <a:pPr marL="514350" indent="-514350">
              <a:buFont typeface="+mj-lt"/>
              <a:buAutoNum type="arabicPeriod"/>
            </a:pPr>
            <a:r>
              <a:rPr lang="it-IT" sz="2800" dirty="0" err="1" smtClean="0"/>
              <a:t>Bullwhip</a:t>
            </a:r>
            <a:endParaRPr lang="it-IT" sz="2800" dirty="0"/>
          </a:p>
        </p:txBody>
      </p:sp>
    </p:spTree>
    <p:extLst>
      <p:ext uri="{BB962C8B-B14F-4D97-AF65-F5344CB8AC3E}">
        <p14:creationId xmlns:p14="http://schemas.microsoft.com/office/powerpoint/2010/main" val="3609647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952" y="0"/>
            <a:ext cx="8450480" cy="6740307"/>
          </a:xfrm>
          <a:prstGeom prst="rect">
            <a:avLst/>
          </a:prstGeom>
        </p:spPr>
        <p:txBody>
          <a:bodyPr wrap="square">
            <a:spAutoFit/>
          </a:bodyPr>
          <a:lstStyle/>
          <a:p>
            <a:pPr algn="ctr"/>
            <a:r>
              <a:rPr lang="it-IT" sz="2400" b="1" dirty="0"/>
              <a:t>Regole del gioco</a:t>
            </a:r>
          </a:p>
          <a:p>
            <a:r>
              <a:rPr lang="it-IT" sz="2400" b="1" dirty="0"/>
              <a:t> </a:t>
            </a:r>
            <a:endParaRPr lang="it-IT" sz="2400" dirty="0"/>
          </a:p>
          <a:p>
            <a:r>
              <a:rPr lang="it-IT" sz="2400" dirty="0"/>
              <a:t>1) Si suppone </a:t>
            </a:r>
            <a:r>
              <a:rPr lang="it-IT" sz="2400" i="1" dirty="0"/>
              <a:t> un solo magazzino ad ogni livello</a:t>
            </a:r>
            <a:r>
              <a:rPr lang="it-IT" sz="2400" dirty="0"/>
              <a:t>.</a:t>
            </a:r>
          </a:p>
          <a:p>
            <a:r>
              <a:rPr lang="it-IT" sz="2400" dirty="0"/>
              <a:t> </a:t>
            </a:r>
          </a:p>
          <a:p>
            <a:r>
              <a:rPr lang="it-IT" sz="2400" dirty="0"/>
              <a:t>2) L’invio degli ordini, la produzione e l’invio della birra implicano ritardi temporali. </a:t>
            </a:r>
          </a:p>
          <a:p>
            <a:r>
              <a:rPr lang="it-IT" sz="2400" dirty="0"/>
              <a:t>Si assume un ritardo di </a:t>
            </a:r>
            <a:r>
              <a:rPr lang="it-IT" sz="2400" i="1" dirty="0"/>
              <a:t>una settimana</a:t>
            </a:r>
            <a:r>
              <a:rPr lang="it-IT" sz="2400" dirty="0"/>
              <a:t> (una unità di tempo del gioco) da un livello all’altro ed analogamente è necessaria </a:t>
            </a:r>
            <a:r>
              <a:rPr lang="it-IT" sz="2400" i="1" dirty="0"/>
              <a:t>una settimana</a:t>
            </a:r>
            <a:r>
              <a:rPr lang="it-IT" sz="2400" dirty="0"/>
              <a:t> per inviare la birra da un settore a quello successivo.</a:t>
            </a:r>
          </a:p>
          <a:p>
            <a:r>
              <a:rPr lang="it-IT" sz="2400" dirty="0"/>
              <a:t> </a:t>
            </a:r>
          </a:p>
          <a:p>
            <a:r>
              <a:rPr lang="it-IT" sz="2400" dirty="0"/>
              <a:t>3) Il tempo di produzione della fabbrica è di </a:t>
            </a:r>
            <a:r>
              <a:rPr lang="it-IT" sz="2400" i="1" dirty="0"/>
              <a:t>tre settimane</a:t>
            </a:r>
            <a:r>
              <a:rPr lang="it-IT" sz="2400" dirty="0"/>
              <a:t> </a:t>
            </a:r>
          </a:p>
          <a:p>
            <a:r>
              <a:rPr lang="it-IT" sz="2400" dirty="0"/>
              <a:t> </a:t>
            </a:r>
          </a:p>
          <a:p>
            <a:r>
              <a:rPr lang="it-IT" sz="2400" dirty="0"/>
              <a:t>4) la capacità di produzione della fabbrica è </a:t>
            </a:r>
            <a:r>
              <a:rPr lang="it-IT" sz="2400" i="1" dirty="0"/>
              <a:t>illimitata</a:t>
            </a:r>
            <a:r>
              <a:rPr lang="it-IT" sz="2400" dirty="0"/>
              <a:t>.</a:t>
            </a:r>
          </a:p>
          <a:p>
            <a:r>
              <a:rPr lang="it-IT" sz="2400" dirty="0"/>
              <a:t> </a:t>
            </a:r>
          </a:p>
          <a:p>
            <a:r>
              <a:rPr lang="it-IT" sz="2400" dirty="0"/>
              <a:t>6) Il gioco è inizializzato con </a:t>
            </a:r>
            <a:r>
              <a:rPr lang="it-IT" sz="2400" i="1" dirty="0"/>
              <a:t>12 casse di birra per ogni </a:t>
            </a:r>
            <a:r>
              <a:rPr lang="it-IT" sz="2400" i="1" dirty="0" smtClean="0"/>
              <a:t>magazzino</a:t>
            </a:r>
            <a:r>
              <a:rPr lang="it-IT" sz="2400" i="1" dirty="0"/>
              <a:t>.</a:t>
            </a:r>
            <a:r>
              <a:rPr lang="it-IT" sz="2400" dirty="0"/>
              <a:t> </a:t>
            </a:r>
          </a:p>
          <a:p>
            <a:r>
              <a:rPr lang="it-IT" sz="2400" dirty="0"/>
              <a:t> </a:t>
            </a:r>
          </a:p>
          <a:p>
            <a:r>
              <a:rPr lang="it-IT" sz="2400" dirty="0"/>
              <a:t>7) Gli </a:t>
            </a:r>
            <a:r>
              <a:rPr lang="it-IT" sz="2400" i="1" dirty="0"/>
              <a:t>ordini devono sempre essere soddisfatti se le scorte lo </a:t>
            </a:r>
            <a:r>
              <a:rPr lang="it-IT" sz="2400" i="1" dirty="0" smtClean="0"/>
              <a:t>permettono</a:t>
            </a:r>
            <a:endParaRPr lang="it-IT" sz="2400" dirty="0"/>
          </a:p>
        </p:txBody>
      </p:sp>
    </p:spTree>
    <p:extLst>
      <p:ext uri="{BB962C8B-B14F-4D97-AF65-F5344CB8AC3E}">
        <p14:creationId xmlns:p14="http://schemas.microsoft.com/office/powerpoint/2010/main" val="266251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15905" y="1412776"/>
            <a:ext cx="8450480" cy="3970318"/>
          </a:xfrm>
          <a:prstGeom prst="rect">
            <a:avLst/>
          </a:prstGeom>
        </p:spPr>
        <p:txBody>
          <a:bodyPr wrap="square">
            <a:spAutoFit/>
          </a:bodyPr>
          <a:lstStyle/>
          <a:p>
            <a:r>
              <a:rPr lang="it-IT" b="1" dirty="0"/>
              <a:t> </a:t>
            </a:r>
            <a:endParaRPr lang="it-IT" dirty="0"/>
          </a:p>
          <a:p>
            <a:endParaRPr lang="it-IT" dirty="0" smtClean="0"/>
          </a:p>
          <a:p>
            <a:r>
              <a:rPr lang="it-IT" sz="2400" dirty="0" smtClean="0"/>
              <a:t>8) Ordini </a:t>
            </a:r>
            <a:r>
              <a:rPr lang="it-IT" sz="2400" i="1" dirty="0" smtClean="0"/>
              <a:t>che sono già stati emessi non possono essere cancellati.</a:t>
            </a:r>
            <a:endParaRPr lang="it-IT" sz="2400" dirty="0" smtClean="0"/>
          </a:p>
          <a:p>
            <a:r>
              <a:rPr lang="it-IT" sz="2400" dirty="0" smtClean="0"/>
              <a:t> </a:t>
            </a:r>
          </a:p>
          <a:p>
            <a:r>
              <a:rPr lang="it-IT" sz="2400" dirty="0" smtClean="0"/>
              <a:t>9</a:t>
            </a:r>
            <a:r>
              <a:rPr lang="it-IT" sz="2400" dirty="0"/>
              <a:t>) </a:t>
            </a:r>
            <a:r>
              <a:rPr lang="it-IT" sz="2400" i="1" dirty="0"/>
              <a:t>Le spedizioni non possono tornare indietro</a:t>
            </a:r>
            <a:r>
              <a:rPr lang="it-IT" sz="2400" dirty="0"/>
              <a:t>.</a:t>
            </a:r>
          </a:p>
          <a:p>
            <a:r>
              <a:rPr lang="it-IT" sz="2400" dirty="0"/>
              <a:t> </a:t>
            </a:r>
          </a:p>
          <a:p>
            <a:r>
              <a:rPr lang="it-IT" sz="2400" dirty="0"/>
              <a:t>10) Il </a:t>
            </a:r>
            <a:r>
              <a:rPr lang="it-IT" sz="2400" i="1" dirty="0"/>
              <a:t>costo di mantenimento delle scorte è di $0.50 per cassa/settimana ed il costo di </a:t>
            </a:r>
            <a:r>
              <a:rPr lang="en-US" sz="2400" i="1" dirty="0"/>
              <a:t>backlog</a:t>
            </a:r>
            <a:r>
              <a:rPr lang="it-IT" sz="2400" i="1" dirty="0"/>
              <a:t> ovvero di un ordine che non si è potuto soddisfare è di $2 per cassa a settimana</a:t>
            </a:r>
            <a:r>
              <a:rPr lang="it-IT" sz="2400" dirty="0"/>
              <a:t>.</a:t>
            </a:r>
          </a:p>
          <a:p>
            <a:r>
              <a:rPr lang="it-IT" sz="2400" dirty="0"/>
              <a:t> </a:t>
            </a:r>
          </a:p>
          <a:p>
            <a:r>
              <a:rPr lang="it-IT" sz="2400" dirty="0"/>
              <a:t>11) Il gioco dura </a:t>
            </a:r>
            <a:r>
              <a:rPr lang="it-IT" sz="2400" i="1" dirty="0"/>
              <a:t>60 settimane</a:t>
            </a:r>
            <a:endParaRPr lang="it-IT" sz="2400" dirty="0"/>
          </a:p>
        </p:txBody>
      </p:sp>
      <p:sp>
        <p:nvSpPr>
          <p:cNvPr id="3" name="CasellaDiTesto 2"/>
          <p:cNvSpPr txBox="1"/>
          <p:nvPr/>
        </p:nvSpPr>
        <p:spPr>
          <a:xfrm>
            <a:off x="3995936" y="501931"/>
            <a:ext cx="1735988" cy="369332"/>
          </a:xfrm>
          <a:prstGeom prst="rect">
            <a:avLst/>
          </a:prstGeom>
          <a:solidFill>
            <a:schemeClr val="accent6">
              <a:lumMod val="40000"/>
              <a:lumOff val="60000"/>
            </a:schemeClr>
          </a:solidFill>
        </p:spPr>
        <p:txBody>
          <a:bodyPr wrap="none" rtlCol="0">
            <a:spAutoFit/>
          </a:bodyPr>
          <a:lstStyle/>
          <a:p>
            <a:pPr algn="ctr"/>
            <a:r>
              <a:rPr lang="it-IT" b="1" dirty="0"/>
              <a:t>Regole del gioco</a:t>
            </a:r>
            <a:endParaRPr lang="it-IT" b="1" dirty="0"/>
          </a:p>
        </p:txBody>
      </p:sp>
    </p:spTree>
    <p:extLst>
      <p:ext uri="{BB962C8B-B14F-4D97-AF65-F5344CB8AC3E}">
        <p14:creationId xmlns:p14="http://schemas.microsoft.com/office/powerpoint/2010/main" val="1981436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4773" y="908720"/>
            <a:ext cx="8208912" cy="5262979"/>
          </a:xfrm>
          <a:prstGeom prst="rect">
            <a:avLst/>
          </a:prstGeom>
        </p:spPr>
        <p:txBody>
          <a:bodyPr wrap="square">
            <a:spAutoFit/>
          </a:bodyPr>
          <a:lstStyle/>
          <a:p>
            <a:r>
              <a:rPr lang="it-IT" sz="2800" b="1" dirty="0" smtClean="0"/>
              <a:t>Punteggio?</a:t>
            </a:r>
            <a:endParaRPr lang="it-IT" sz="2800" b="1" dirty="0"/>
          </a:p>
          <a:p>
            <a:r>
              <a:rPr lang="it-IT" sz="2800" b="1" dirty="0"/>
              <a:t> </a:t>
            </a:r>
            <a:endParaRPr lang="it-IT" sz="2800" dirty="0"/>
          </a:p>
          <a:p>
            <a:r>
              <a:rPr lang="it-IT" sz="2800" dirty="0"/>
              <a:t>L’obiettivo dei partecipanti è di </a:t>
            </a:r>
            <a:r>
              <a:rPr lang="it-IT" sz="2800" i="1" dirty="0"/>
              <a:t>minimizzare i costi del loro settore</a:t>
            </a:r>
            <a:r>
              <a:rPr lang="it-IT" sz="2800" dirty="0"/>
              <a:t> durante le 60 settimane.</a:t>
            </a:r>
          </a:p>
          <a:p>
            <a:r>
              <a:rPr lang="it-IT" sz="2800" dirty="0"/>
              <a:t> </a:t>
            </a:r>
          </a:p>
          <a:p>
            <a:r>
              <a:rPr lang="it-IT" sz="2800" dirty="0" smtClean="0"/>
              <a:t>Alla fine del gioco si calcola:</a:t>
            </a:r>
          </a:p>
          <a:p>
            <a:endParaRPr lang="it-IT" sz="2800" dirty="0"/>
          </a:p>
          <a:p>
            <a:r>
              <a:rPr lang="it-IT" sz="2800" dirty="0"/>
              <a:t>costo </a:t>
            </a:r>
            <a:r>
              <a:rPr lang="it-IT" sz="2800" dirty="0" smtClean="0"/>
              <a:t>totale=costo(1</a:t>
            </a:r>
            <a:r>
              <a:rPr lang="it-IT" sz="2800" dirty="0"/>
              <a:t>)+</a:t>
            </a:r>
            <a:r>
              <a:rPr lang="it-IT" sz="2800" dirty="0" smtClean="0"/>
              <a:t>costo(2</a:t>
            </a:r>
            <a:r>
              <a:rPr lang="it-IT" sz="2800" dirty="0"/>
              <a:t>)+...+</a:t>
            </a:r>
            <a:r>
              <a:rPr lang="it-IT" sz="2800" dirty="0" smtClean="0"/>
              <a:t>costo(60</a:t>
            </a:r>
            <a:r>
              <a:rPr lang="it-IT" sz="2800" dirty="0"/>
              <a:t>)</a:t>
            </a:r>
          </a:p>
          <a:p>
            <a:r>
              <a:rPr lang="it-IT" sz="2800" dirty="0"/>
              <a:t>dove </a:t>
            </a:r>
            <a:r>
              <a:rPr lang="it-IT" sz="2800" dirty="0" smtClean="0"/>
              <a:t>costo(i</a:t>
            </a:r>
            <a:r>
              <a:rPr lang="it-IT" sz="2800" dirty="0"/>
              <a:t>)= costo al tempo i ovvero</a:t>
            </a:r>
          </a:p>
          <a:p>
            <a:r>
              <a:rPr lang="it-IT" sz="2800" dirty="0" smtClean="0"/>
              <a:t>costo(i</a:t>
            </a:r>
            <a:r>
              <a:rPr lang="it-IT" sz="2800" dirty="0"/>
              <a:t>)=</a:t>
            </a:r>
            <a:r>
              <a:rPr lang="it-IT" sz="2800" dirty="0" err="1"/>
              <a:t>inv</a:t>
            </a:r>
            <a:r>
              <a:rPr lang="it-IT" sz="2800" dirty="0"/>
              <a:t>(i)*0.50$+</a:t>
            </a:r>
            <a:r>
              <a:rPr lang="it-IT" sz="2800" dirty="0" err="1"/>
              <a:t>backlog</a:t>
            </a:r>
            <a:r>
              <a:rPr lang="it-IT" sz="2800" dirty="0"/>
              <a:t>(i)* 2$</a:t>
            </a:r>
          </a:p>
          <a:p>
            <a:r>
              <a:rPr lang="it-IT" sz="2800" dirty="0"/>
              <a:t> </a:t>
            </a:r>
          </a:p>
          <a:p>
            <a:r>
              <a:rPr lang="it-IT" sz="2800" dirty="0"/>
              <a:t>vince chi ha avuto un costo minore.</a:t>
            </a:r>
          </a:p>
        </p:txBody>
      </p:sp>
      <p:sp>
        <p:nvSpPr>
          <p:cNvPr id="4" name="Rettangolo 3"/>
          <p:cNvSpPr/>
          <p:nvPr/>
        </p:nvSpPr>
        <p:spPr>
          <a:xfrm>
            <a:off x="3779912" y="275123"/>
            <a:ext cx="1020087" cy="523220"/>
          </a:xfrm>
          <a:prstGeom prst="rect">
            <a:avLst/>
          </a:prstGeom>
          <a:solidFill>
            <a:schemeClr val="accent6">
              <a:lumMod val="40000"/>
              <a:lumOff val="60000"/>
            </a:schemeClr>
          </a:solidFill>
        </p:spPr>
        <p:txBody>
          <a:bodyPr wrap="none">
            <a:spAutoFit/>
          </a:bodyPr>
          <a:lstStyle/>
          <a:p>
            <a:r>
              <a:rPr lang="en-US" sz="2800" dirty="0" err="1" smtClean="0"/>
              <a:t>Gioco</a:t>
            </a:r>
            <a:endParaRPr lang="en-US" sz="2800" dirty="0">
              <a:effectLst/>
            </a:endParaRPr>
          </a:p>
        </p:txBody>
      </p:sp>
    </p:spTree>
    <p:extLst>
      <p:ext uri="{BB962C8B-B14F-4D97-AF65-F5344CB8AC3E}">
        <p14:creationId xmlns:p14="http://schemas.microsoft.com/office/powerpoint/2010/main" val="1244459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0504" y="476672"/>
            <a:ext cx="8892480" cy="6124754"/>
          </a:xfrm>
          <a:prstGeom prst="rect">
            <a:avLst/>
          </a:prstGeom>
        </p:spPr>
        <p:txBody>
          <a:bodyPr wrap="square">
            <a:spAutoFit/>
          </a:bodyPr>
          <a:lstStyle/>
          <a:p>
            <a:r>
              <a:rPr lang="en-GB" dirty="0"/>
              <a:t> </a:t>
            </a:r>
            <a:r>
              <a:rPr lang="it-IT" sz="2800" dirty="0" smtClean="0"/>
              <a:t>Per </a:t>
            </a:r>
            <a:r>
              <a:rPr lang="it-IT" sz="2800" dirty="0"/>
              <a:t>tutti i settori la </a:t>
            </a:r>
            <a:r>
              <a:rPr lang="it-IT" sz="2800" b="1" dirty="0"/>
              <a:t>decisione variabile è l’ammontare della birra da ordinare </a:t>
            </a:r>
            <a:r>
              <a:rPr lang="it-IT" sz="2800" dirty="0"/>
              <a:t>al rivenditore precedente ad ogni round</a:t>
            </a:r>
            <a:r>
              <a:rPr lang="it-IT" sz="2800" dirty="0" smtClean="0"/>
              <a:t>.</a:t>
            </a:r>
          </a:p>
          <a:p>
            <a:endParaRPr lang="it-IT" sz="2800" dirty="0"/>
          </a:p>
          <a:p>
            <a:r>
              <a:rPr lang="it-IT" sz="2800" dirty="0"/>
              <a:t> I partecipanti basano le loro decisioni su </a:t>
            </a:r>
            <a:r>
              <a:rPr lang="it-IT" sz="2800" i="1" dirty="0"/>
              <a:t> informazioni che sono disponibili ad essi </a:t>
            </a:r>
            <a:r>
              <a:rPr lang="it-IT" sz="2800" i="1" dirty="0" smtClean="0"/>
              <a:t>localmente</a:t>
            </a:r>
          </a:p>
          <a:p>
            <a:endParaRPr lang="it-IT" sz="2800" i="1" dirty="0"/>
          </a:p>
          <a:p>
            <a:r>
              <a:rPr lang="it-IT" sz="2800" i="1" dirty="0"/>
              <a:t> I partecipanti non sono in grado in generale di mantenere, in ogni istante, una conoscenza globale dello stato del sistema </a:t>
            </a:r>
            <a:r>
              <a:rPr lang="it-IT" sz="2800" i="1" dirty="0" smtClean="0"/>
              <a:t>(</a:t>
            </a:r>
            <a:r>
              <a:rPr lang="it-IT" sz="2800" b="1" i="1" dirty="0" smtClean="0"/>
              <a:t>ipotesi di razionalità limitata</a:t>
            </a:r>
            <a:r>
              <a:rPr lang="it-IT" sz="2800" i="1" dirty="0" smtClean="0"/>
              <a:t>)</a:t>
            </a:r>
            <a:r>
              <a:rPr lang="it-IT" sz="2800" dirty="0" smtClean="0"/>
              <a:t>.</a:t>
            </a:r>
          </a:p>
          <a:p>
            <a:endParaRPr lang="it-IT" sz="2800" dirty="0"/>
          </a:p>
          <a:p>
            <a:r>
              <a:rPr lang="it-IT" sz="2800" dirty="0"/>
              <a:t>non conoscono le scorte degli altri partecipanti e quindi non possono calcolare esattamente come i ritardi temporali e le non linearità del sistema influenzeranno la loro previsione della domanda</a:t>
            </a:r>
            <a:r>
              <a:rPr lang="it-IT" sz="2800" dirty="0" smtClean="0"/>
              <a:t>.</a:t>
            </a:r>
            <a:endParaRPr lang="it-IT" sz="2800" dirty="0"/>
          </a:p>
        </p:txBody>
      </p:sp>
      <p:sp>
        <p:nvSpPr>
          <p:cNvPr id="3" name="Rettangolo 2"/>
          <p:cNvSpPr/>
          <p:nvPr/>
        </p:nvSpPr>
        <p:spPr>
          <a:xfrm>
            <a:off x="3635896" y="13513"/>
            <a:ext cx="1020087" cy="523220"/>
          </a:xfrm>
          <a:prstGeom prst="rect">
            <a:avLst/>
          </a:prstGeom>
          <a:solidFill>
            <a:schemeClr val="accent6">
              <a:lumMod val="40000"/>
              <a:lumOff val="60000"/>
            </a:schemeClr>
          </a:solidFill>
        </p:spPr>
        <p:txBody>
          <a:bodyPr wrap="none">
            <a:spAutoFit/>
          </a:bodyPr>
          <a:lstStyle/>
          <a:p>
            <a:r>
              <a:rPr lang="en-US" sz="2800" dirty="0" err="1" smtClean="0"/>
              <a:t>Gioco</a:t>
            </a:r>
            <a:endParaRPr lang="en-US" sz="2800" dirty="0">
              <a:effectLst/>
            </a:endParaRPr>
          </a:p>
        </p:txBody>
      </p:sp>
    </p:spTree>
    <p:extLst>
      <p:ext uri="{BB962C8B-B14F-4D97-AF65-F5344CB8AC3E}">
        <p14:creationId xmlns:p14="http://schemas.microsoft.com/office/powerpoint/2010/main" val="3262939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88640"/>
            <a:ext cx="8712968" cy="6124754"/>
          </a:xfrm>
          <a:prstGeom prst="rect">
            <a:avLst/>
          </a:prstGeom>
        </p:spPr>
        <p:txBody>
          <a:bodyPr wrap="square">
            <a:spAutoFit/>
          </a:bodyPr>
          <a:lstStyle/>
          <a:p>
            <a:r>
              <a:rPr lang="it-IT" sz="2800" dirty="0"/>
              <a:t>Assumiamo, per esempio, che un particolare settore improvvisamente veda </a:t>
            </a:r>
            <a:r>
              <a:rPr lang="it-IT" sz="2800" b="1" dirty="0"/>
              <a:t>un aumento degli ordini in arrivo</a:t>
            </a:r>
            <a:r>
              <a:rPr lang="it-IT" sz="2800" dirty="0"/>
              <a:t>. </a:t>
            </a:r>
            <a:endParaRPr lang="it-IT" sz="2800" dirty="0" smtClean="0"/>
          </a:p>
          <a:p>
            <a:endParaRPr lang="it-IT" sz="2800" dirty="0"/>
          </a:p>
          <a:p>
            <a:r>
              <a:rPr lang="it-IT" sz="2800" dirty="0" smtClean="0"/>
              <a:t>Per </a:t>
            </a:r>
            <a:r>
              <a:rPr lang="it-IT" sz="2800" dirty="0"/>
              <a:t>capire se tale cambiamento è di carattere permanente, il giocatore di solito esita un poco a cambiare i suoi ordini</a:t>
            </a:r>
            <a:r>
              <a:rPr lang="it-IT" sz="2800" dirty="0" smtClean="0"/>
              <a:t>.</a:t>
            </a:r>
          </a:p>
          <a:p>
            <a:endParaRPr lang="it-IT" sz="2800" dirty="0"/>
          </a:p>
          <a:p>
            <a:r>
              <a:rPr lang="it-IT" sz="2800" dirty="0" smtClean="0"/>
              <a:t> A causa </a:t>
            </a:r>
            <a:r>
              <a:rPr lang="it-IT" sz="2800" dirty="0"/>
              <a:t>di tale esitazione ed in virtù dell’accumulo di ritardi con cui partono ed arrivano le richieste e gli ordini, le uscite dal magazzino (spedizioni) </a:t>
            </a:r>
            <a:r>
              <a:rPr lang="it-IT" sz="2800" dirty="0" smtClean="0"/>
              <a:t>saranno </a:t>
            </a:r>
            <a:r>
              <a:rPr lang="it-IT" sz="2800" dirty="0"/>
              <a:t>maggiori delle entrate (arrivi</a:t>
            </a:r>
            <a:r>
              <a:rPr lang="it-IT" sz="2800" dirty="0" smtClean="0"/>
              <a:t>). Per </a:t>
            </a:r>
            <a:r>
              <a:rPr lang="it-IT" sz="2800" dirty="0"/>
              <a:t>alcune settimane, </a:t>
            </a:r>
            <a:r>
              <a:rPr lang="it-IT" sz="2800" dirty="0" smtClean="0"/>
              <a:t>le </a:t>
            </a:r>
            <a:r>
              <a:rPr lang="it-IT" sz="2800" dirty="0"/>
              <a:t>scorte diminuiranno. </a:t>
            </a:r>
            <a:endParaRPr lang="it-IT" sz="2800" dirty="0" smtClean="0"/>
          </a:p>
          <a:p>
            <a:endParaRPr lang="it-IT" sz="2800" dirty="0"/>
          </a:p>
          <a:p>
            <a:r>
              <a:rPr lang="it-IT" sz="2800" dirty="0" smtClean="0"/>
              <a:t>Per </a:t>
            </a:r>
            <a:r>
              <a:rPr lang="it-IT" sz="2800" dirty="0"/>
              <a:t>riportare le scorte al livello desiderato, il giocatore deve </a:t>
            </a:r>
            <a:r>
              <a:rPr lang="it-IT" sz="2800" dirty="0" smtClean="0"/>
              <a:t>emettere </a:t>
            </a:r>
            <a:r>
              <a:rPr lang="it-IT" sz="2800" dirty="0"/>
              <a:t>più ordini  di quelli </a:t>
            </a:r>
            <a:r>
              <a:rPr lang="it-IT" sz="2800" dirty="0" smtClean="0"/>
              <a:t>appena soddisfatti.</a:t>
            </a:r>
          </a:p>
        </p:txBody>
      </p:sp>
    </p:spTree>
    <p:extLst>
      <p:ext uri="{BB962C8B-B14F-4D97-AF65-F5344CB8AC3E}">
        <p14:creationId xmlns:p14="http://schemas.microsoft.com/office/powerpoint/2010/main" val="857447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1125023"/>
            <a:ext cx="7776864" cy="4401205"/>
          </a:xfrm>
          <a:prstGeom prst="rect">
            <a:avLst/>
          </a:prstGeom>
        </p:spPr>
        <p:txBody>
          <a:bodyPr wrap="square">
            <a:spAutoFit/>
          </a:bodyPr>
          <a:lstStyle/>
          <a:p>
            <a:r>
              <a:rPr lang="it-IT" sz="2800" b="1" dirty="0" smtClean="0"/>
              <a:t> </a:t>
            </a:r>
            <a:r>
              <a:rPr lang="it-IT" sz="2800" dirty="0" smtClean="0"/>
              <a:t>Come si può </a:t>
            </a:r>
            <a:r>
              <a:rPr lang="it-IT" sz="2800" b="1" dirty="0" smtClean="0"/>
              <a:t>simulare la decisione ai vari livelli della catena </a:t>
            </a:r>
            <a:r>
              <a:rPr lang="it-IT" sz="2800" dirty="0" smtClean="0"/>
              <a:t>all’inizio di ogni settimana?</a:t>
            </a:r>
          </a:p>
          <a:p>
            <a:r>
              <a:rPr lang="it-IT" sz="2800" dirty="0" smtClean="0"/>
              <a:t> </a:t>
            </a:r>
          </a:p>
          <a:p>
            <a:r>
              <a:rPr lang="it-IT" sz="2800" dirty="0" smtClean="0"/>
              <a:t>Il modello matematico del </a:t>
            </a:r>
            <a:r>
              <a:rPr lang="it-IT" sz="2800" dirty="0" err="1" smtClean="0"/>
              <a:t>Beer</a:t>
            </a:r>
            <a:r>
              <a:rPr lang="it-IT" sz="2800" dirty="0" smtClean="0"/>
              <a:t> Game è stato sviluppato da </a:t>
            </a:r>
            <a:r>
              <a:rPr lang="it-IT" sz="2800" u="sng" dirty="0" err="1" smtClean="0"/>
              <a:t>Sterman</a:t>
            </a:r>
            <a:r>
              <a:rPr lang="it-IT" sz="2800" u="sng" dirty="0" smtClean="0"/>
              <a:t> nel 1988</a:t>
            </a:r>
            <a:r>
              <a:rPr lang="it-IT" sz="2800" dirty="0" smtClean="0"/>
              <a:t>:</a:t>
            </a:r>
          </a:p>
          <a:p>
            <a:r>
              <a:rPr lang="it-IT" sz="2800" dirty="0" smtClean="0"/>
              <a:t> </a:t>
            </a:r>
          </a:p>
          <a:p>
            <a:pPr algn="ctr"/>
            <a:r>
              <a:rPr lang="it-IT" sz="2800" dirty="0" smtClean="0"/>
              <a:t> </a:t>
            </a:r>
            <a:r>
              <a:rPr lang="en-GB" sz="2800" dirty="0" err="1" smtClean="0"/>
              <a:t>Sterman</a:t>
            </a:r>
            <a:r>
              <a:rPr lang="en-GB" sz="2800" dirty="0" smtClean="0"/>
              <a:t>, J.D. </a:t>
            </a:r>
            <a:r>
              <a:rPr lang="en-GB" sz="2800" dirty="0" err="1" smtClean="0"/>
              <a:t>Modeling</a:t>
            </a:r>
            <a:r>
              <a:rPr lang="en-GB" sz="2800" dirty="0" smtClean="0"/>
              <a:t> Managerial Behaviour:</a:t>
            </a:r>
            <a:endParaRPr lang="it-IT" sz="2800" dirty="0" smtClean="0"/>
          </a:p>
          <a:p>
            <a:pPr algn="ctr"/>
            <a:r>
              <a:rPr lang="en-GB" sz="2800" dirty="0" smtClean="0"/>
              <a:t>Misperceptions of Feedback in a Dynamic</a:t>
            </a:r>
            <a:endParaRPr lang="it-IT" sz="2800" dirty="0" smtClean="0"/>
          </a:p>
          <a:p>
            <a:pPr algn="ctr"/>
            <a:r>
              <a:rPr lang="en-GB" sz="2800" dirty="0" smtClean="0"/>
              <a:t>Decision Making Experiment. Management</a:t>
            </a:r>
            <a:endParaRPr lang="it-IT" sz="2800" dirty="0" smtClean="0"/>
          </a:p>
          <a:p>
            <a:pPr algn="ctr"/>
            <a:r>
              <a:rPr lang="en-GB" sz="2800" dirty="0" smtClean="0"/>
              <a:t>Science, 35(3), 321-339, 1988.</a:t>
            </a:r>
            <a:endParaRPr lang="it-IT" sz="2800" dirty="0"/>
          </a:p>
        </p:txBody>
      </p:sp>
      <p:sp>
        <p:nvSpPr>
          <p:cNvPr id="3" name="Rettangolo 2"/>
          <p:cNvSpPr/>
          <p:nvPr/>
        </p:nvSpPr>
        <p:spPr>
          <a:xfrm>
            <a:off x="1979712" y="195436"/>
            <a:ext cx="4944174" cy="461665"/>
          </a:xfrm>
          <a:prstGeom prst="rect">
            <a:avLst/>
          </a:prstGeom>
          <a:solidFill>
            <a:schemeClr val="accent6">
              <a:lumMod val="40000"/>
              <a:lumOff val="60000"/>
            </a:schemeClr>
          </a:solidFill>
        </p:spPr>
        <p:txBody>
          <a:bodyPr wrap="none">
            <a:spAutoFit/>
          </a:bodyPr>
          <a:lstStyle/>
          <a:p>
            <a:r>
              <a:rPr lang="it-IT" sz="2400" b="1" dirty="0"/>
              <a:t>Modello matematico del </a:t>
            </a:r>
            <a:r>
              <a:rPr lang="it-IT" sz="2400" b="1" dirty="0" err="1"/>
              <a:t>Beer</a:t>
            </a:r>
            <a:r>
              <a:rPr lang="it-IT" sz="2400" b="1" dirty="0"/>
              <a:t> Game</a:t>
            </a:r>
            <a:r>
              <a:rPr lang="it-IT" sz="2400" b="1" dirty="0" smtClean="0">
                <a:solidFill>
                  <a:schemeClr val="accent6">
                    <a:lumMod val="75000"/>
                  </a:schemeClr>
                </a:solidFill>
              </a:rPr>
              <a:t>:</a:t>
            </a:r>
            <a:r>
              <a:rPr lang="it-IT" b="1" dirty="0" smtClean="0">
                <a:solidFill>
                  <a:schemeClr val="accent6">
                    <a:lumMod val="75000"/>
                  </a:schemeClr>
                </a:solidFill>
              </a:rPr>
              <a:t> </a:t>
            </a:r>
            <a:endParaRPr lang="it-IT" dirty="0">
              <a:solidFill>
                <a:schemeClr val="accent6">
                  <a:lumMod val="75000"/>
                </a:schemeClr>
              </a:solidFill>
            </a:endParaRPr>
          </a:p>
        </p:txBody>
      </p:sp>
    </p:spTree>
    <p:extLst>
      <p:ext uri="{BB962C8B-B14F-4D97-AF65-F5344CB8AC3E}">
        <p14:creationId xmlns:p14="http://schemas.microsoft.com/office/powerpoint/2010/main" val="3536141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4288652603"/>
              </p:ext>
            </p:extLst>
          </p:nvPr>
        </p:nvGraphicFramePr>
        <p:xfrm>
          <a:off x="2211938" y="2564904"/>
          <a:ext cx="4720123" cy="677425"/>
        </p:xfrm>
        <a:graphic>
          <a:graphicData uri="http://schemas.openxmlformats.org/presentationml/2006/ole">
            <mc:AlternateContent xmlns:mc="http://schemas.openxmlformats.org/markup-compatibility/2006">
              <mc:Choice xmlns:v="urn:schemas-microsoft-com:vml" Requires="v">
                <p:oleObj spid="_x0000_s2132" name="Equazione" r:id="rId3" imgW="2057400" imgH="292100" progId="Equation.3">
                  <p:embed/>
                </p:oleObj>
              </mc:Choice>
              <mc:Fallback>
                <p:oleObj name="Equazione" r:id="rId3" imgW="2057400" imgH="2921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1938" y="2564904"/>
                        <a:ext cx="4720123" cy="677425"/>
                      </a:xfrm>
                      <a:prstGeom prst="rect">
                        <a:avLst/>
                      </a:prstGeom>
                      <a:noFill/>
                      <a:extLst/>
                    </p:spPr>
                  </p:pic>
                </p:oleObj>
              </mc:Fallback>
            </mc:AlternateContent>
          </a:graphicData>
        </a:graphic>
      </p:graphicFrame>
      <p:sp>
        <p:nvSpPr>
          <p:cNvPr id="4" name="Rectangle 3"/>
          <p:cNvSpPr>
            <a:spLocks noChangeArrowheads="1"/>
          </p:cNvSpPr>
          <p:nvPr/>
        </p:nvSpPr>
        <p:spPr bwMode="auto">
          <a:xfrm>
            <a:off x="0" y="1158960"/>
            <a:ext cx="8712968" cy="830997"/>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Nel modello di </a:t>
            </a:r>
            <a:r>
              <a:rPr kumimoji="0" lang="it-IT"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Sterman</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si ipotizza che ogni partecipante ordini come segue:</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it-IT"/>
          </a:p>
        </p:txBody>
      </p:sp>
      <p:sp>
        <p:nvSpPr>
          <p:cNvPr id="6" name="Rectangle 6"/>
          <p:cNvSpPr>
            <a:spLocks noChangeArrowheads="1"/>
          </p:cNvSpPr>
          <p:nvPr/>
        </p:nvSpPr>
        <p:spPr bwMode="auto">
          <a:xfrm>
            <a:off x="0" y="7524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6"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164" y="4077072"/>
            <a:ext cx="8705672" cy="1648424"/>
          </a:xfrm>
          <a:prstGeom prst="rect">
            <a:avLst/>
          </a:prstGeom>
          <a:noFill/>
          <a:ln>
            <a:noFill/>
          </a:ln>
          <a:effectLst/>
          <a:extLst/>
        </p:spPr>
      </p:pic>
      <p:sp>
        <p:nvSpPr>
          <p:cNvPr id="7" name="Rettangolo 6"/>
          <p:cNvSpPr/>
          <p:nvPr/>
        </p:nvSpPr>
        <p:spPr>
          <a:xfrm>
            <a:off x="3491880" y="260648"/>
            <a:ext cx="1401346" cy="523220"/>
          </a:xfrm>
          <a:prstGeom prst="rect">
            <a:avLst/>
          </a:prstGeom>
          <a:solidFill>
            <a:schemeClr val="accent6">
              <a:lumMod val="40000"/>
              <a:lumOff val="60000"/>
            </a:schemeClr>
          </a:solidFill>
        </p:spPr>
        <p:txBody>
          <a:bodyPr wrap="none">
            <a:spAutoFit/>
          </a:bodyPr>
          <a:lstStyle/>
          <a:p>
            <a:r>
              <a:rPr lang="en-US" sz="2800" dirty="0" err="1" smtClean="0"/>
              <a:t>Modello</a:t>
            </a:r>
            <a:endParaRPr lang="en-US" sz="2800" dirty="0">
              <a:effectLst/>
            </a:endParaRPr>
          </a:p>
        </p:txBody>
      </p:sp>
    </p:spTree>
    <p:extLst>
      <p:ext uri="{BB962C8B-B14F-4D97-AF65-F5344CB8AC3E}">
        <p14:creationId xmlns:p14="http://schemas.microsoft.com/office/powerpoint/2010/main" val="2775210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pSp>
        <p:nvGrpSpPr>
          <p:cNvPr id="7" name="Gruppo 6"/>
          <p:cNvGrpSpPr/>
          <p:nvPr/>
        </p:nvGrpSpPr>
        <p:grpSpPr>
          <a:xfrm>
            <a:off x="650038" y="908720"/>
            <a:ext cx="7987940" cy="5758898"/>
            <a:chOff x="544500" y="404664"/>
            <a:chExt cx="7987940" cy="5758898"/>
          </a:xfrm>
        </p:grpSpPr>
        <p:graphicFrame>
          <p:nvGraphicFramePr>
            <p:cNvPr id="4" name="Oggetto 3"/>
            <p:cNvGraphicFramePr>
              <a:graphicFrameLocks noChangeAspect="1"/>
            </p:cNvGraphicFramePr>
            <p:nvPr>
              <p:extLst>
                <p:ext uri="{D42A27DB-BD31-4B8C-83A1-F6EECF244321}">
                  <p14:modId xmlns:p14="http://schemas.microsoft.com/office/powerpoint/2010/main" val="547546991"/>
                </p:ext>
              </p:extLst>
            </p:nvPr>
          </p:nvGraphicFramePr>
          <p:xfrm>
            <a:off x="1547664" y="1854116"/>
            <a:ext cx="5555640" cy="619588"/>
          </p:xfrm>
          <a:graphic>
            <a:graphicData uri="http://schemas.openxmlformats.org/presentationml/2006/ole">
              <mc:AlternateContent xmlns:mc="http://schemas.openxmlformats.org/markup-compatibility/2006">
                <mc:Choice xmlns:v="urn:schemas-microsoft-com:vml" Requires="v">
                  <p:oleObj spid="_x0000_s3155" name="Equazione" r:id="rId3" imgW="2654300" imgH="292100" progId="Equation.3">
                    <p:embed/>
                  </p:oleObj>
                </mc:Choice>
                <mc:Fallback>
                  <p:oleObj name="Equazione" r:id="rId3" imgW="2654300" imgH="2921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854116"/>
                          <a:ext cx="5555640" cy="619588"/>
                        </a:xfrm>
                        <a:prstGeom prst="rect">
                          <a:avLst/>
                        </a:prstGeom>
                        <a:noFill/>
                        <a:extLst/>
                      </p:spPr>
                    </p:pic>
                  </p:oleObj>
                </mc:Fallback>
              </mc:AlternateContent>
            </a:graphicData>
          </a:graphic>
        </p:graphicFrame>
        <p:sp>
          <p:nvSpPr>
            <p:cNvPr id="5" name="CasellaDiTesto 4"/>
            <p:cNvSpPr txBox="1"/>
            <p:nvPr/>
          </p:nvSpPr>
          <p:spPr>
            <a:xfrm>
              <a:off x="7487808" y="1854116"/>
              <a:ext cx="442750" cy="369332"/>
            </a:xfrm>
            <a:prstGeom prst="rect">
              <a:avLst/>
            </a:prstGeom>
            <a:noFill/>
          </p:spPr>
          <p:txBody>
            <a:bodyPr wrap="none" rtlCol="0">
              <a:spAutoFit/>
            </a:bodyPr>
            <a:lstStyle/>
            <a:p>
              <a:r>
                <a:rPr lang="it-IT" dirty="0" smtClean="0"/>
                <a:t>(1)</a:t>
              </a:r>
              <a:endParaRPr lang="it-IT" dirty="0"/>
            </a:p>
          </p:txBody>
        </p:sp>
        <p:pic>
          <p:nvPicPr>
            <p:cNvPr id="308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500" y="3212976"/>
              <a:ext cx="7386058" cy="2950586"/>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059832" y="2546320"/>
              <a:ext cx="2221570" cy="369332"/>
            </a:xfrm>
            <a:prstGeom prst="rect">
              <a:avLst/>
            </a:prstGeom>
            <a:solidFill>
              <a:schemeClr val="accent1">
                <a:lumMod val="40000"/>
                <a:lumOff val="60000"/>
              </a:schemeClr>
            </a:solidFill>
          </p:spPr>
          <p:txBody>
            <a:bodyPr wrap="none" rtlCol="0">
              <a:spAutoFit/>
            </a:bodyPr>
            <a:lstStyle/>
            <a:p>
              <a:r>
                <a:rPr lang="it-IT" dirty="0" err="1" smtClean="0"/>
                <a:t>Exponential</a:t>
              </a:r>
              <a:r>
                <a:rPr lang="it-IT" dirty="0" smtClean="0"/>
                <a:t> </a:t>
              </a:r>
              <a:r>
                <a:rPr lang="it-IT" dirty="0" err="1" smtClean="0"/>
                <a:t>smooting</a:t>
              </a:r>
              <a:endParaRPr lang="it-IT" dirty="0"/>
            </a:p>
          </p:txBody>
        </p:sp>
        <p:sp>
          <p:nvSpPr>
            <p:cNvPr id="6" name="CasellaDiTesto 5"/>
            <p:cNvSpPr txBox="1"/>
            <p:nvPr/>
          </p:nvSpPr>
          <p:spPr>
            <a:xfrm>
              <a:off x="755576" y="404664"/>
              <a:ext cx="7776864" cy="830997"/>
            </a:xfrm>
            <a:prstGeom prst="rect">
              <a:avLst/>
            </a:prstGeom>
            <a:noFill/>
          </p:spPr>
          <p:txBody>
            <a:bodyPr wrap="square" rtlCol="0">
              <a:spAutoFit/>
            </a:bodyPr>
            <a:lstStyle/>
            <a:p>
              <a:r>
                <a:rPr lang="it-IT" sz="2400" dirty="0" smtClean="0"/>
                <a:t>Assumendo che i livelli applichino una previsione della domanda di tipo «</a:t>
              </a:r>
              <a:r>
                <a:rPr lang="it-IT" sz="2400" dirty="0" err="1" smtClean="0"/>
                <a:t>exponential</a:t>
              </a:r>
              <a:r>
                <a:rPr lang="it-IT" sz="2400" dirty="0" smtClean="0"/>
                <a:t> </a:t>
              </a:r>
              <a:r>
                <a:rPr lang="it-IT" sz="2400" dirty="0" err="1" smtClean="0"/>
                <a:t>smoothing</a:t>
              </a:r>
              <a:r>
                <a:rPr lang="it-IT" sz="2400" dirty="0" smtClean="0"/>
                <a:t>» si ha:</a:t>
              </a:r>
              <a:endParaRPr lang="en-US" sz="2400" dirty="0"/>
            </a:p>
          </p:txBody>
        </p:sp>
      </p:grpSp>
      <p:sp>
        <p:nvSpPr>
          <p:cNvPr id="10" name="Rettangolo 9"/>
          <p:cNvSpPr/>
          <p:nvPr/>
        </p:nvSpPr>
        <p:spPr>
          <a:xfrm>
            <a:off x="3491880" y="260648"/>
            <a:ext cx="1401346" cy="523220"/>
          </a:xfrm>
          <a:prstGeom prst="rect">
            <a:avLst/>
          </a:prstGeom>
          <a:solidFill>
            <a:schemeClr val="accent6">
              <a:lumMod val="40000"/>
              <a:lumOff val="60000"/>
            </a:schemeClr>
          </a:solidFill>
        </p:spPr>
        <p:txBody>
          <a:bodyPr wrap="none">
            <a:spAutoFit/>
          </a:bodyPr>
          <a:lstStyle/>
          <a:p>
            <a:r>
              <a:rPr lang="en-US" sz="2800" dirty="0" err="1" smtClean="0"/>
              <a:t>Modello</a:t>
            </a:r>
            <a:endParaRPr lang="en-US" sz="2800" dirty="0">
              <a:effectLst/>
            </a:endParaRPr>
          </a:p>
        </p:txBody>
      </p:sp>
    </p:spTree>
    <p:extLst>
      <p:ext uri="{BB962C8B-B14F-4D97-AF65-F5344CB8AC3E}">
        <p14:creationId xmlns:p14="http://schemas.microsoft.com/office/powerpoint/2010/main" val="3447961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420734" y="515944"/>
            <a:ext cx="3284794" cy="3970318"/>
          </a:xfrm>
          <a:prstGeom prst="rect">
            <a:avLst/>
          </a:prstGeom>
        </p:spPr>
        <p:txBody>
          <a:bodyPr wrap="square">
            <a:spAutoFit/>
          </a:bodyPr>
          <a:lstStyle/>
          <a:p>
            <a:r>
              <a:rPr lang="it-IT" b="1" dirty="0" smtClean="0"/>
              <a:t>esempio</a:t>
            </a:r>
            <a:endParaRPr lang="it-IT" dirty="0"/>
          </a:p>
          <a:p>
            <a:r>
              <a:rPr lang="it-IT" dirty="0"/>
              <a:t>Rappresentare ED del negoziante (</a:t>
            </a:r>
            <a:r>
              <a:rPr lang="it-IT" dirty="0" err="1"/>
              <a:t>Retailer</a:t>
            </a:r>
            <a:r>
              <a:rPr lang="it-IT" dirty="0"/>
              <a:t>) per t=1:100 se q =0.2</a:t>
            </a:r>
          </a:p>
          <a:p>
            <a:r>
              <a:rPr lang="it-IT" b="1" dirty="0"/>
              <a:t>Soluzione</a:t>
            </a:r>
            <a:endParaRPr lang="it-IT" dirty="0"/>
          </a:p>
          <a:p>
            <a:r>
              <a:rPr lang="it-IT" dirty="0"/>
              <a:t>% </a:t>
            </a:r>
            <a:r>
              <a:rPr lang="it-IT" dirty="0" err="1"/>
              <a:t>decisione.m</a:t>
            </a:r>
            <a:endParaRPr lang="it-IT" dirty="0"/>
          </a:p>
          <a:p>
            <a:r>
              <a:rPr lang="it-IT" dirty="0" err="1"/>
              <a:t>clear,clf</a:t>
            </a:r>
            <a:endParaRPr lang="it-IT" dirty="0"/>
          </a:p>
          <a:p>
            <a:r>
              <a:rPr lang="it-IT" dirty="0"/>
              <a:t>ED(1)=4; teta=0.2; </a:t>
            </a:r>
            <a:r>
              <a:rPr lang="it-IT" dirty="0" smtClean="0"/>
              <a:t>N=100;</a:t>
            </a:r>
          </a:p>
          <a:p>
            <a:r>
              <a:rPr lang="it-IT" dirty="0" smtClean="0"/>
              <a:t>IO1(1:4</a:t>
            </a:r>
            <a:r>
              <a:rPr lang="it-IT" dirty="0"/>
              <a:t>)=</a:t>
            </a:r>
            <a:r>
              <a:rPr lang="it-IT" dirty="0" smtClean="0"/>
              <a:t>4;IO2(1:N-4</a:t>
            </a:r>
            <a:r>
              <a:rPr lang="it-IT" dirty="0"/>
              <a:t>)=8;IO=[IO1 IO2];</a:t>
            </a:r>
          </a:p>
          <a:p>
            <a:r>
              <a:rPr lang="it-IT" dirty="0"/>
              <a:t>for </a:t>
            </a:r>
            <a:r>
              <a:rPr lang="it-IT" dirty="0" smtClean="0"/>
              <a:t>i=2:N </a:t>
            </a:r>
          </a:p>
          <a:p>
            <a:r>
              <a:rPr lang="it-IT" dirty="0" smtClean="0"/>
              <a:t>ED(i</a:t>
            </a:r>
            <a:r>
              <a:rPr lang="it-IT" dirty="0"/>
              <a:t>)=teta*IO(i-1)+(1-teta)*ED(i-1</a:t>
            </a:r>
            <a:r>
              <a:rPr lang="it-IT" dirty="0" smtClean="0"/>
              <a:t>); </a:t>
            </a:r>
          </a:p>
          <a:p>
            <a:r>
              <a:rPr lang="en-GB" dirty="0" smtClean="0"/>
              <a:t>end</a:t>
            </a:r>
            <a:r>
              <a:rPr lang="it-IT" dirty="0" smtClean="0"/>
              <a:t> </a:t>
            </a:r>
          </a:p>
          <a:p>
            <a:r>
              <a:rPr lang="it-IT" dirty="0" smtClean="0"/>
              <a:t>plot(ED</a:t>
            </a:r>
            <a:r>
              <a:rPr lang="it-IT" dirty="0"/>
              <a:t>),</a:t>
            </a:r>
            <a:r>
              <a:rPr lang="it-IT" dirty="0" err="1"/>
              <a:t>ylabel</a:t>
            </a:r>
            <a:r>
              <a:rPr lang="it-IT" dirty="0"/>
              <a:t>('ED'),</a:t>
            </a:r>
            <a:r>
              <a:rPr lang="it-IT" dirty="0" err="1"/>
              <a:t>xlabel</a:t>
            </a:r>
            <a:r>
              <a:rPr lang="it-IT" dirty="0"/>
              <a:t>('n')</a:t>
            </a:r>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794210"/>
            <a:ext cx="8480084" cy="189645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79512" y="316686"/>
            <a:ext cx="2808312" cy="646331"/>
          </a:xfrm>
          <a:prstGeom prst="rect">
            <a:avLst/>
          </a:prstGeom>
          <a:noFill/>
        </p:spPr>
        <p:txBody>
          <a:bodyPr wrap="square" rtlCol="0">
            <a:spAutoFit/>
          </a:bodyPr>
          <a:lstStyle/>
          <a:p>
            <a:r>
              <a:rPr lang="it-IT" dirty="0" smtClean="0"/>
              <a:t>Supponiamo che gli ordini del cliente passino da 4 a 8. </a:t>
            </a:r>
            <a:endParaRPr lang="it-IT" dirty="0"/>
          </a:p>
        </p:txBody>
      </p:sp>
      <p:sp>
        <p:nvSpPr>
          <p:cNvPr id="4" name="Rettangolo 3"/>
          <p:cNvSpPr/>
          <p:nvPr/>
        </p:nvSpPr>
        <p:spPr>
          <a:xfrm>
            <a:off x="2456175" y="2314097"/>
            <a:ext cx="288032" cy="296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IO</a:t>
            </a:r>
            <a:endParaRPr lang="en-US" dirty="0"/>
          </a:p>
        </p:txBody>
      </p:sp>
      <p:sp>
        <p:nvSpPr>
          <p:cNvPr id="7" name="Rettangolo 6"/>
          <p:cNvSpPr/>
          <p:nvPr/>
        </p:nvSpPr>
        <p:spPr>
          <a:xfrm>
            <a:off x="395536" y="4837026"/>
            <a:ext cx="450482" cy="296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p:cNvSpPr txBox="1"/>
          <p:nvPr/>
        </p:nvSpPr>
        <p:spPr>
          <a:xfrm>
            <a:off x="150636" y="2463187"/>
            <a:ext cx="463588" cy="369332"/>
          </a:xfrm>
          <a:prstGeom prst="rect">
            <a:avLst/>
          </a:prstGeom>
          <a:noFill/>
        </p:spPr>
        <p:txBody>
          <a:bodyPr wrap="none" rtlCol="0">
            <a:spAutoFit/>
          </a:bodyPr>
          <a:lstStyle/>
          <a:p>
            <a:r>
              <a:rPr lang="it-IT" dirty="0" err="1" smtClean="0"/>
              <a:t>IO</a:t>
            </a:r>
            <a:r>
              <a:rPr lang="it-IT" sz="1600" dirty="0" err="1" smtClean="0"/>
              <a:t>t</a:t>
            </a:r>
            <a:endParaRPr lang="en-US" dirty="0"/>
          </a:p>
        </p:txBody>
      </p:sp>
      <p:sp>
        <p:nvSpPr>
          <p:cNvPr id="9" name="CasellaDiTesto 8"/>
          <p:cNvSpPr txBox="1"/>
          <p:nvPr/>
        </p:nvSpPr>
        <p:spPr>
          <a:xfrm>
            <a:off x="382430" y="4837026"/>
            <a:ext cx="463588" cy="369332"/>
          </a:xfrm>
          <a:prstGeom prst="rect">
            <a:avLst/>
          </a:prstGeom>
          <a:noFill/>
        </p:spPr>
        <p:txBody>
          <a:bodyPr wrap="none" rtlCol="0">
            <a:spAutoFit/>
          </a:bodyPr>
          <a:lstStyle/>
          <a:p>
            <a:r>
              <a:rPr lang="it-IT" dirty="0" err="1" smtClean="0"/>
              <a:t>IO</a:t>
            </a:r>
            <a:r>
              <a:rPr lang="it-IT" sz="1600" dirty="0" err="1" smtClean="0"/>
              <a:t>t</a:t>
            </a:r>
            <a:endParaRPr lang="en-US" dirty="0"/>
          </a:p>
        </p:txBody>
      </p:sp>
      <p:sp>
        <p:nvSpPr>
          <p:cNvPr id="10" name="Rettangolo 9"/>
          <p:cNvSpPr/>
          <p:nvPr/>
        </p:nvSpPr>
        <p:spPr>
          <a:xfrm>
            <a:off x="3635896" y="116632"/>
            <a:ext cx="1401346" cy="523220"/>
          </a:xfrm>
          <a:prstGeom prst="rect">
            <a:avLst/>
          </a:prstGeom>
          <a:solidFill>
            <a:schemeClr val="accent6">
              <a:lumMod val="40000"/>
              <a:lumOff val="60000"/>
            </a:schemeClr>
          </a:solidFill>
        </p:spPr>
        <p:txBody>
          <a:bodyPr wrap="none">
            <a:spAutoFit/>
          </a:bodyPr>
          <a:lstStyle/>
          <a:p>
            <a:r>
              <a:rPr lang="en-US" sz="2800" dirty="0" err="1" smtClean="0"/>
              <a:t>Modello</a:t>
            </a:r>
            <a:endParaRPr lang="en-US" sz="2800" dirty="0">
              <a:effectLst/>
            </a:endParaRPr>
          </a:p>
        </p:txBody>
      </p:sp>
      <p:pic>
        <p:nvPicPr>
          <p:cNvPr id="11" name="Picture 3" descr="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354" y="1020098"/>
            <a:ext cx="4835986" cy="362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173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1916832"/>
            <a:ext cx="8280920" cy="2585323"/>
          </a:xfrm>
          <a:prstGeom prst="rect">
            <a:avLst/>
          </a:prstGeom>
        </p:spPr>
        <p:txBody>
          <a:bodyPr wrap="square">
            <a:spAutoFit/>
          </a:bodyPr>
          <a:lstStyle/>
          <a:p>
            <a:r>
              <a:rPr lang="it-IT" dirty="0"/>
              <a:t>I rifornimenti in base alla domanda attesa non sono in genere sufficienti .</a:t>
            </a:r>
            <a:endParaRPr lang="it-IT" i="1" dirty="0"/>
          </a:p>
          <a:p>
            <a:r>
              <a:rPr lang="it-IT" dirty="0"/>
              <a:t> </a:t>
            </a:r>
          </a:p>
          <a:p>
            <a:r>
              <a:rPr lang="it-IT" dirty="0"/>
              <a:t>Anche le irregolarità </a:t>
            </a:r>
            <a:r>
              <a:rPr lang="it-IT" dirty="0" smtClean="0"/>
              <a:t>delle scorte possono </a:t>
            </a:r>
            <a:r>
              <a:rPr lang="it-IT" dirty="0"/>
              <a:t>far si che il livello </a:t>
            </a:r>
            <a:r>
              <a:rPr lang="it-IT" dirty="0" smtClean="0"/>
              <a:t>oscilli </a:t>
            </a:r>
            <a:r>
              <a:rPr lang="it-IT" dirty="0"/>
              <a:t>allontanandosi </a:t>
            </a:r>
            <a:r>
              <a:rPr lang="it-IT" dirty="0" smtClean="0"/>
              <a:t>dalle scorte obiettivo.</a:t>
            </a:r>
            <a:endParaRPr lang="it-IT" i="1" dirty="0"/>
          </a:p>
          <a:p>
            <a:r>
              <a:rPr lang="it-IT" dirty="0"/>
              <a:t> </a:t>
            </a:r>
          </a:p>
          <a:p>
            <a:r>
              <a:rPr lang="it-IT" dirty="0"/>
              <a:t> Dovendo affrontare l’aumento dei costi di un simile comportamento, lo stock manager aggiusta gli ordini sopra o sotto la domanda attesa così da ricondurre le scorte al livello desiderato. </a:t>
            </a:r>
          </a:p>
          <a:p>
            <a:r>
              <a:rPr lang="it-IT" dirty="0"/>
              <a:t> </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Rettangolo 3"/>
          <p:cNvSpPr/>
          <p:nvPr/>
        </p:nvSpPr>
        <p:spPr>
          <a:xfrm>
            <a:off x="4063728" y="404664"/>
            <a:ext cx="970137" cy="369332"/>
          </a:xfrm>
          <a:prstGeom prst="rect">
            <a:avLst/>
          </a:prstGeom>
          <a:solidFill>
            <a:schemeClr val="accent6">
              <a:lumMod val="40000"/>
              <a:lumOff val="60000"/>
            </a:schemeClr>
          </a:solidFill>
        </p:spPr>
        <p:txBody>
          <a:bodyPr wrap="none">
            <a:spAutoFit/>
          </a:bodyPr>
          <a:lstStyle/>
          <a:p>
            <a:pPr algn="ctr"/>
            <a:r>
              <a:rPr lang="it-IT" b="1" dirty="0" smtClean="0"/>
              <a:t>modello</a:t>
            </a:r>
            <a:endParaRPr lang="it-IT" b="1" dirty="0"/>
          </a:p>
        </p:txBody>
      </p:sp>
    </p:spTree>
    <p:extLst>
      <p:ext uri="{BB962C8B-B14F-4D97-AF65-F5344CB8AC3E}">
        <p14:creationId xmlns:p14="http://schemas.microsoft.com/office/powerpoint/2010/main" val="2493884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1052736"/>
            <a:ext cx="8280920" cy="5355312"/>
          </a:xfrm>
          <a:prstGeom prst="rect">
            <a:avLst/>
          </a:prstGeom>
          <a:noFill/>
        </p:spPr>
        <p:txBody>
          <a:bodyPr wrap="square" rtlCol="0">
            <a:spAutoFit/>
          </a:bodyPr>
          <a:lstStyle/>
          <a:p>
            <a:r>
              <a:rPr lang="it-IT" dirty="0" smtClean="0"/>
              <a:t>Il </a:t>
            </a:r>
            <a:r>
              <a:rPr lang="it-IT" dirty="0" err="1" smtClean="0"/>
              <a:t>Beer</a:t>
            </a:r>
            <a:r>
              <a:rPr lang="it-IT" dirty="0" smtClean="0"/>
              <a:t> Game è un gioco sviluppato negli anno ‘60 presso il MIT </a:t>
            </a:r>
            <a:r>
              <a:rPr lang="it-IT" dirty="0" err="1" smtClean="0"/>
              <a:t>Sloan</a:t>
            </a:r>
            <a:r>
              <a:rPr lang="it-IT" dirty="0" smtClean="0"/>
              <a:t> School Management di Boston con l’obiettivo di illustrare gli obiettivi chiave del Supply Chain Management.</a:t>
            </a:r>
          </a:p>
          <a:p>
            <a:endParaRPr lang="it-IT" dirty="0"/>
          </a:p>
          <a:p>
            <a:r>
              <a:rPr lang="it-IT" dirty="0" smtClean="0"/>
              <a:t>Il gioco è una simulazione di una semplice supply </a:t>
            </a:r>
            <a:r>
              <a:rPr lang="it-IT" dirty="0" err="1" smtClean="0"/>
              <a:t>chain</a:t>
            </a:r>
            <a:r>
              <a:rPr lang="it-IT" dirty="0" smtClean="0"/>
              <a:t> che commercia casse di birra</a:t>
            </a:r>
          </a:p>
          <a:p>
            <a:endParaRPr lang="it-IT" dirty="0"/>
          </a:p>
          <a:p>
            <a:r>
              <a:rPr lang="it-IT" dirty="0" smtClean="0"/>
              <a:t>L’obiettivo principale del </a:t>
            </a:r>
            <a:r>
              <a:rPr lang="it-IT" dirty="0" err="1" smtClean="0"/>
              <a:t>Beer</a:t>
            </a:r>
            <a:r>
              <a:rPr lang="it-IT" dirty="0" smtClean="0"/>
              <a:t> Game è quello di capire la dinamica della distribuzione dei prodotti. In particolare si può notare come in una supply </a:t>
            </a:r>
            <a:r>
              <a:rPr lang="it-IT" dirty="0" err="1" smtClean="0"/>
              <a:t>chain</a:t>
            </a:r>
            <a:r>
              <a:rPr lang="it-IT" dirty="0" smtClean="0"/>
              <a:t> dove non è consentita la comunicazione tra i livelli e dove solo una persona conosce l’esatta domanda del cliente, si può creare l’effetto </a:t>
            </a:r>
            <a:r>
              <a:rPr lang="it-IT" dirty="0" err="1" smtClean="0"/>
              <a:t>Bullwhip</a:t>
            </a:r>
            <a:r>
              <a:rPr lang="it-IT" dirty="0" smtClean="0"/>
              <a:t>.</a:t>
            </a:r>
          </a:p>
          <a:p>
            <a:endParaRPr lang="it-IT" dirty="0"/>
          </a:p>
          <a:p>
            <a:r>
              <a:rPr lang="it-IT" dirty="0" smtClean="0"/>
              <a:t>L’effetto </a:t>
            </a:r>
            <a:r>
              <a:rPr lang="it-IT" dirty="0" err="1" smtClean="0"/>
              <a:t>Bullwhip</a:t>
            </a:r>
            <a:r>
              <a:rPr lang="it-IT" dirty="0" smtClean="0"/>
              <a:t> è  indotto dalle fluttuazioni della domanda del cliente.</a:t>
            </a:r>
          </a:p>
          <a:p>
            <a:endParaRPr lang="it-IT" dirty="0"/>
          </a:p>
          <a:p>
            <a:r>
              <a:rPr lang="it-IT" dirty="0" smtClean="0"/>
              <a:t>La versione classica di questo gioco ricrea l’effetto  </a:t>
            </a:r>
            <a:r>
              <a:rPr lang="it-IT" dirty="0" err="1" smtClean="0"/>
              <a:t>Bullwhip</a:t>
            </a:r>
            <a:r>
              <a:rPr lang="it-IT" dirty="0" smtClean="0"/>
              <a:t> in una supply </a:t>
            </a:r>
            <a:r>
              <a:rPr lang="it-IT" dirty="0" err="1" smtClean="0"/>
              <a:t>chain</a:t>
            </a:r>
            <a:r>
              <a:rPr lang="it-IT" dirty="0" smtClean="0"/>
              <a:t> a 4 livelli</a:t>
            </a:r>
          </a:p>
          <a:p>
            <a:endParaRPr lang="it-IT" dirty="0"/>
          </a:p>
          <a:p>
            <a:r>
              <a:rPr lang="it-IT" dirty="0" smtClean="0"/>
              <a:t>Esistono diverse versioni del </a:t>
            </a:r>
            <a:r>
              <a:rPr lang="it-IT" dirty="0" err="1" smtClean="0"/>
              <a:t>Beer</a:t>
            </a:r>
            <a:r>
              <a:rPr lang="it-IT" dirty="0" smtClean="0"/>
              <a:t> Game con diversi profili di domanda del cliente</a:t>
            </a:r>
          </a:p>
          <a:p>
            <a:endParaRPr lang="it-IT" dirty="0" smtClean="0"/>
          </a:p>
          <a:p>
            <a:r>
              <a:rPr lang="it-IT" dirty="0" smtClean="0"/>
              <a:t>Il gioco è stato successivamente modellizzato al MIT negli anni ‘80 da </a:t>
            </a:r>
            <a:r>
              <a:rPr lang="it-IT" dirty="0" err="1" smtClean="0"/>
              <a:t>Sterman</a:t>
            </a:r>
            <a:endParaRPr lang="it-IT" dirty="0"/>
          </a:p>
        </p:txBody>
      </p:sp>
      <p:sp>
        <p:nvSpPr>
          <p:cNvPr id="3" name="CasellaDiTesto 2"/>
          <p:cNvSpPr txBox="1"/>
          <p:nvPr/>
        </p:nvSpPr>
        <p:spPr>
          <a:xfrm>
            <a:off x="3796050" y="404664"/>
            <a:ext cx="1384290" cy="369332"/>
          </a:xfrm>
          <a:prstGeom prst="rect">
            <a:avLst/>
          </a:prstGeom>
          <a:solidFill>
            <a:schemeClr val="accent6">
              <a:lumMod val="60000"/>
              <a:lumOff val="40000"/>
            </a:schemeClr>
          </a:solidFill>
        </p:spPr>
        <p:txBody>
          <a:bodyPr wrap="none" rtlCol="0">
            <a:spAutoFit/>
          </a:bodyPr>
          <a:lstStyle/>
          <a:p>
            <a:r>
              <a:rPr lang="it-IT" dirty="0" smtClean="0"/>
              <a:t>Introduzione</a:t>
            </a:r>
            <a:endParaRPr lang="en-US" dirty="0"/>
          </a:p>
        </p:txBody>
      </p:sp>
    </p:spTree>
    <p:extLst>
      <p:ext uri="{BB962C8B-B14F-4D97-AF65-F5344CB8AC3E}">
        <p14:creationId xmlns:p14="http://schemas.microsoft.com/office/powerpoint/2010/main" val="2799555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4966" y="670578"/>
            <a:ext cx="8064896" cy="830997"/>
          </a:xfrm>
          <a:prstGeom prst="rect">
            <a:avLst/>
          </a:prstGeom>
        </p:spPr>
        <p:txBody>
          <a:bodyPr wrap="square">
            <a:spAutoFit/>
          </a:bodyPr>
          <a:lstStyle/>
          <a:p>
            <a:r>
              <a:rPr lang="it-IT" sz="2400" dirty="0"/>
              <a:t>Si deve quindi aggiungere un termine di correzione: </a:t>
            </a:r>
            <a:r>
              <a:rPr lang="it-IT" sz="2400" b="1" i="1" dirty="0" err="1"/>
              <a:t>AS</a:t>
            </a:r>
            <a:r>
              <a:rPr lang="it-IT" sz="2400" b="1" i="1" baseline="-25000" dirty="0" err="1"/>
              <a:t>t</a:t>
            </a:r>
            <a:r>
              <a:rPr lang="it-IT" sz="2400" dirty="0"/>
              <a:t> (Stock adjustment):</a:t>
            </a:r>
          </a:p>
        </p:txBody>
      </p:sp>
      <p:graphicFrame>
        <p:nvGraphicFramePr>
          <p:cNvPr id="3" name="Oggetto 2"/>
          <p:cNvGraphicFramePr>
            <a:graphicFrameLocks noChangeAspect="1"/>
          </p:cNvGraphicFramePr>
          <p:nvPr>
            <p:extLst>
              <p:ext uri="{D42A27DB-BD31-4B8C-83A1-F6EECF244321}">
                <p14:modId xmlns:p14="http://schemas.microsoft.com/office/powerpoint/2010/main" val="544804196"/>
              </p:ext>
            </p:extLst>
          </p:nvPr>
        </p:nvGraphicFramePr>
        <p:xfrm>
          <a:off x="1979712" y="1710100"/>
          <a:ext cx="3600450" cy="373063"/>
        </p:xfrm>
        <a:graphic>
          <a:graphicData uri="http://schemas.openxmlformats.org/presentationml/2006/ole">
            <mc:AlternateContent xmlns:mc="http://schemas.openxmlformats.org/markup-compatibility/2006">
              <mc:Choice xmlns:v="urn:schemas-microsoft-com:vml" Requires="v">
                <p:oleObj spid="_x0000_s25616" name="Equazione" r:id="rId3" imgW="2806700" imgH="292100" progId="Equation.3">
                  <p:embed/>
                </p:oleObj>
              </mc:Choice>
              <mc:Fallback>
                <p:oleObj name="Equazione" r:id="rId3" imgW="2806700" imgH="292100" progId="Equation.3">
                  <p:embed/>
                  <p:pic>
                    <p:nvPicPr>
                      <p:cNvPr id="0" name="Oggetto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710100"/>
                        <a:ext cx="360045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CasellaDiTesto 3"/>
          <p:cNvSpPr txBox="1"/>
          <p:nvPr/>
        </p:nvSpPr>
        <p:spPr>
          <a:xfrm>
            <a:off x="6706442" y="1719779"/>
            <a:ext cx="442750" cy="369332"/>
          </a:xfrm>
          <a:prstGeom prst="rect">
            <a:avLst/>
          </a:prstGeom>
          <a:noFill/>
        </p:spPr>
        <p:txBody>
          <a:bodyPr wrap="none" rtlCol="0">
            <a:spAutoFit/>
          </a:bodyPr>
          <a:lstStyle/>
          <a:p>
            <a:r>
              <a:rPr lang="it-IT" dirty="0" smtClean="0"/>
              <a:t>(2)</a:t>
            </a:r>
            <a:endParaRPr lang="it-IT" dirty="0"/>
          </a:p>
        </p:txBody>
      </p:sp>
      <p:sp>
        <p:nvSpPr>
          <p:cNvPr id="5" name="Rettangolo 4"/>
          <p:cNvSpPr/>
          <p:nvPr/>
        </p:nvSpPr>
        <p:spPr>
          <a:xfrm>
            <a:off x="-13583" y="2571585"/>
            <a:ext cx="9105132" cy="2308324"/>
          </a:xfrm>
          <a:prstGeom prst="rect">
            <a:avLst/>
          </a:prstGeom>
        </p:spPr>
        <p:txBody>
          <a:bodyPr wrap="square">
            <a:spAutoFit/>
          </a:bodyPr>
          <a:lstStyle/>
          <a:p>
            <a:r>
              <a:rPr lang="it-IT" sz="2400" dirty="0"/>
              <a:t>DINV=livello desiderato di scorta (scorta obiettivo</a:t>
            </a:r>
            <a:r>
              <a:rPr lang="it-IT" sz="2400" dirty="0" smtClean="0"/>
              <a:t>),  nella realtà varia ma nel modello </a:t>
            </a:r>
            <a:r>
              <a:rPr lang="it-IT" sz="2400" dirty="0" err="1" smtClean="0"/>
              <a:t>Sterman</a:t>
            </a:r>
            <a:r>
              <a:rPr lang="it-IT" sz="2400" dirty="0" smtClean="0"/>
              <a:t> lo suppone uguale a 14 casse. Più DINV è alto, più aumenta la stabilità ma anche i costi.</a:t>
            </a:r>
            <a:endParaRPr lang="it-IT" sz="2400" dirty="0"/>
          </a:p>
          <a:p>
            <a:r>
              <a:rPr lang="it-IT" sz="2400" dirty="0" err="1"/>
              <a:t>INV</a:t>
            </a:r>
            <a:r>
              <a:rPr lang="it-IT" sz="2400" baseline="-25000" dirty="0" err="1"/>
              <a:t>t</a:t>
            </a:r>
            <a:r>
              <a:rPr lang="it-IT" sz="2400" dirty="0"/>
              <a:t>=livello delle scorte al tempo t</a:t>
            </a:r>
          </a:p>
          <a:p>
            <a:r>
              <a:rPr lang="it-IT" sz="2400" dirty="0" err="1"/>
              <a:t>BL</a:t>
            </a:r>
            <a:r>
              <a:rPr lang="it-IT" sz="2400" baseline="-25000" dirty="0" err="1"/>
              <a:t>t</a:t>
            </a:r>
            <a:r>
              <a:rPr lang="it-IT" sz="2400" dirty="0"/>
              <a:t>=</a:t>
            </a:r>
            <a:r>
              <a:rPr lang="it-IT" sz="2400" dirty="0" err="1"/>
              <a:t>backlog</a:t>
            </a:r>
            <a:r>
              <a:rPr lang="it-IT" sz="2400" dirty="0"/>
              <a:t> al tempo t (portafoglio ordini in attesa)</a:t>
            </a:r>
          </a:p>
          <a:p>
            <a:r>
              <a:rPr lang="it-IT" sz="2400" dirty="0" err="1"/>
              <a:t>INV</a:t>
            </a:r>
            <a:r>
              <a:rPr lang="it-IT" sz="2400" baseline="-25000" dirty="0" err="1"/>
              <a:t>t</a:t>
            </a:r>
            <a:r>
              <a:rPr lang="it-IT" sz="2400" dirty="0" err="1"/>
              <a:t>-BL</a:t>
            </a:r>
            <a:r>
              <a:rPr lang="it-IT" sz="2400" baseline="-25000" dirty="0" err="1"/>
              <a:t>t</a:t>
            </a:r>
            <a:r>
              <a:rPr lang="it-IT" sz="2400" dirty="0"/>
              <a:t>=livello effettivo delle scorte al tempo t (scorta reale)</a:t>
            </a:r>
          </a:p>
        </p:txBody>
      </p:sp>
      <p:pic>
        <p:nvPicPr>
          <p:cNvPr id="6"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5705975"/>
            <a:ext cx="7426415" cy="109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ttangolo 6"/>
          <p:cNvSpPr/>
          <p:nvPr/>
        </p:nvSpPr>
        <p:spPr>
          <a:xfrm>
            <a:off x="3932345" y="149942"/>
            <a:ext cx="970137" cy="369332"/>
          </a:xfrm>
          <a:prstGeom prst="rect">
            <a:avLst/>
          </a:prstGeom>
          <a:solidFill>
            <a:schemeClr val="accent6">
              <a:lumMod val="40000"/>
              <a:lumOff val="60000"/>
            </a:schemeClr>
          </a:solidFill>
        </p:spPr>
        <p:txBody>
          <a:bodyPr wrap="none">
            <a:spAutoFit/>
          </a:bodyPr>
          <a:lstStyle/>
          <a:p>
            <a:pPr algn="ctr"/>
            <a:r>
              <a:rPr lang="it-IT" b="1" dirty="0" smtClean="0"/>
              <a:t>modello</a:t>
            </a:r>
            <a:endParaRPr lang="it-IT" b="1" dirty="0"/>
          </a:p>
        </p:txBody>
      </p:sp>
    </p:spTree>
    <p:extLst>
      <p:ext uri="{BB962C8B-B14F-4D97-AF65-F5344CB8AC3E}">
        <p14:creationId xmlns:p14="http://schemas.microsoft.com/office/powerpoint/2010/main" val="457661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484784"/>
            <a:ext cx="8422557" cy="4401205"/>
          </a:xfrm>
          <a:prstGeom prst="rect">
            <a:avLst/>
          </a:prstGeom>
        </p:spPr>
        <p:txBody>
          <a:bodyPr wrap="square">
            <a:spAutoFit/>
          </a:bodyPr>
          <a:lstStyle/>
          <a:p>
            <a:r>
              <a:rPr lang="it-IT" sz="2800" dirty="0" err="1"/>
              <a:t>Effective</a:t>
            </a:r>
            <a:r>
              <a:rPr lang="it-IT" sz="2800" dirty="0"/>
              <a:t> </a:t>
            </a:r>
            <a:r>
              <a:rPr lang="it-IT" sz="2800" dirty="0" err="1"/>
              <a:t>inventory</a:t>
            </a:r>
            <a:r>
              <a:rPr lang="it-IT" sz="2800" dirty="0"/>
              <a:t>=</a:t>
            </a:r>
            <a:r>
              <a:rPr lang="it-IT" sz="2800" dirty="0" err="1"/>
              <a:t>inventory-baklog</a:t>
            </a:r>
            <a:r>
              <a:rPr lang="it-IT" sz="2800" dirty="0"/>
              <a:t>=SCORTA REALE (può essere negativa</a:t>
            </a:r>
            <a:r>
              <a:rPr lang="it-IT" sz="2800" dirty="0" smtClean="0"/>
              <a:t>)</a:t>
            </a:r>
          </a:p>
          <a:p>
            <a:endParaRPr lang="it-IT" sz="2800" dirty="0"/>
          </a:p>
          <a:p>
            <a:r>
              <a:rPr lang="it-IT" sz="2800" dirty="0"/>
              <a:t>Inventory=SCORTA (sempre positiva), </a:t>
            </a:r>
            <a:endParaRPr lang="it-IT" sz="2800" dirty="0" smtClean="0"/>
          </a:p>
          <a:p>
            <a:endParaRPr lang="it-IT" sz="2800" dirty="0"/>
          </a:p>
          <a:p>
            <a:r>
              <a:rPr lang="it-IT" sz="2800" dirty="0" err="1"/>
              <a:t>backlog</a:t>
            </a:r>
            <a:r>
              <a:rPr lang="it-IT" sz="2800" dirty="0"/>
              <a:t>=PORTAFOGLIO ORDINI IN </a:t>
            </a:r>
            <a:r>
              <a:rPr lang="it-IT" sz="2800" dirty="0" smtClean="0"/>
              <a:t>RITARDO</a:t>
            </a:r>
          </a:p>
          <a:p>
            <a:endParaRPr lang="it-IT" sz="2800" dirty="0"/>
          </a:p>
          <a:p>
            <a:r>
              <a:rPr lang="it-IT" sz="2800" dirty="0"/>
              <a:t>Stock-out=VENDITA </a:t>
            </a:r>
            <a:r>
              <a:rPr lang="it-IT" sz="2800" dirty="0" smtClean="0"/>
              <a:t>PERSA</a:t>
            </a:r>
          </a:p>
          <a:p>
            <a:endParaRPr lang="it-IT" sz="2800" dirty="0"/>
          </a:p>
          <a:p>
            <a:r>
              <a:rPr lang="it-IT" sz="2800" dirty="0" err="1"/>
              <a:t>Desired</a:t>
            </a:r>
            <a:r>
              <a:rPr lang="it-IT" sz="2800" dirty="0"/>
              <a:t> </a:t>
            </a:r>
            <a:r>
              <a:rPr lang="it-IT" sz="2800" dirty="0" err="1"/>
              <a:t>inventory</a:t>
            </a:r>
            <a:r>
              <a:rPr lang="it-IT" sz="2800" dirty="0"/>
              <a:t>=SCORTA </a:t>
            </a:r>
            <a:r>
              <a:rPr lang="it-IT" sz="2800" dirty="0" smtClean="0"/>
              <a:t>OBIETTIVO</a:t>
            </a:r>
            <a:endParaRPr lang="it-IT" sz="2800" dirty="0"/>
          </a:p>
        </p:txBody>
      </p:sp>
      <p:sp>
        <p:nvSpPr>
          <p:cNvPr id="3" name="Rettangolo 2"/>
          <p:cNvSpPr/>
          <p:nvPr/>
        </p:nvSpPr>
        <p:spPr>
          <a:xfrm>
            <a:off x="3779912" y="231123"/>
            <a:ext cx="970137" cy="369332"/>
          </a:xfrm>
          <a:prstGeom prst="rect">
            <a:avLst/>
          </a:prstGeom>
          <a:solidFill>
            <a:schemeClr val="accent6">
              <a:lumMod val="40000"/>
              <a:lumOff val="60000"/>
            </a:schemeClr>
          </a:solidFill>
        </p:spPr>
        <p:txBody>
          <a:bodyPr wrap="none">
            <a:spAutoFit/>
          </a:bodyPr>
          <a:lstStyle/>
          <a:p>
            <a:pPr algn="ctr"/>
            <a:r>
              <a:rPr lang="it-IT" b="1" dirty="0" smtClean="0"/>
              <a:t>modello</a:t>
            </a:r>
            <a:endParaRPr lang="it-IT" b="1" dirty="0"/>
          </a:p>
        </p:txBody>
      </p:sp>
    </p:spTree>
    <p:extLst>
      <p:ext uri="{BB962C8B-B14F-4D97-AF65-F5344CB8AC3E}">
        <p14:creationId xmlns:p14="http://schemas.microsoft.com/office/powerpoint/2010/main" val="3438988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23245" y="750835"/>
            <a:ext cx="6480720" cy="369332"/>
          </a:xfrm>
          <a:prstGeom prst="rect">
            <a:avLst/>
          </a:prstGeom>
        </p:spPr>
        <p:txBody>
          <a:bodyPr wrap="square">
            <a:spAutoFit/>
          </a:bodyPr>
          <a:lstStyle/>
          <a:p>
            <a:r>
              <a:rPr lang="it-IT" i="1" dirty="0"/>
              <a:t>Aggiungere correzioni dello stock non è ancora </a:t>
            </a:r>
            <a:r>
              <a:rPr lang="it-IT" i="1" dirty="0" smtClean="0"/>
              <a:t>sufficiente</a:t>
            </a:r>
            <a:endParaRPr lang="it-IT" dirty="0"/>
          </a:p>
        </p:txBody>
      </p:sp>
      <p:sp>
        <p:nvSpPr>
          <p:cNvPr id="3" name="Rettangolo 2"/>
          <p:cNvSpPr/>
          <p:nvPr/>
        </p:nvSpPr>
        <p:spPr>
          <a:xfrm>
            <a:off x="393031" y="1340768"/>
            <a:ext cx="8136904" cy="1477328"/>
          </a:xfrm>
          <a:prstGeom prst="rect">
            <a:avLst/>
          </a:prstGeom>
        </p:spPr>
        <p:txBody>
          <a:bodyPr wrap="square">
            <a:spAutoFit/>
          </a:bodyPr>
          <a:lstStyle/>
          <a:p>
            <a:r>
              <a:rPr lang="it-IT" dirty="0"/>
              <a:t>Infatti, con una tale politica, i </a:t>
            </a:r>
            <a:r>
              <a:rPr lang="it-IT" dirty="0" smtClean="0"/>
              <a:t>manager </a:t>
            </a:r>
            <a:r>
              <a:rPr lang="it-IT" dirty="0"/>
              <a:t>emetterebbero ordini per modificare una mancanza nelle scorte, dimenticando immediatamente che parte della birra mancante è già stata ordinata e la riordinerebbero nel round successivo. Trascurerebbero ordini che sono già stati emessi ma per i quali i prodotti non sono ancora stati ricevuti.</a:t>
            </a:r>
          </a:p>
        </p:txBody>
      </p:sp>
      <p:sp>
        <p:nvSpPr>
          <p:cNvPr id="4" name="Rettangolo 3"/>
          <p:cNvSpPr/>
          <p:nvPr/>
        </p:nvSpPr>
        <p:spPr>
          <a:xfrm>
            <a:off x="477909" y="2996952"/>
            <a:ext cx="8116174" cy="1477328"/>
          </a:xfrm>
          <a:prstGeom prst="rect">
            <a:avLst/>
          </a:prstGeom>
        </p:spPr>
        <p:txBody>
          <a:bodyPr wrap="square">
            <a:spAutoFit/>
          </a:bodyPr>
          <a:lstStyle/>
          <a:p>
            <a:r>
              <a:rPr lang="it-IT" dirty="0"/>
              <a:t>L’esperienza mostra che molti partecipanti considerano la </a:t>
            </a:r>
            <a:r>
              <a:rPr lang="it-IT" b="1" i="1" dirty="0"/>
              <a:t>supply line</a:t>
            </a:r>
            <a:r>
              <a:rPr lang="it-IT" dirty="0"/>
              <a:t> e cercano di mantenerla ad un livello ragionevolmente stabile.</a:t>
            </a:r>
          </a:p>
          <a:p>
            <a:r>
              <a:rPr lang="it-IT" dirty="0"/>
              <a:t> </a:t>
            </a:r>
          </a:p>
          <a:p>
            <a:r>
              <a:rPr lang="it-IT" dirty="0"/>
              <a:t> In analogia con lo stock adjustment, l’aggiustamento della supply line di ogni partecipante al tempo t è espresso come segue:</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6" name="Oggetto 5"/>
          <p:cNvGraphicFramePr>
            <a:graphicFrameLocks noChangeAspect="1"/>
          </p:cNvGraphicFramePr>
          <p:nvPr>
            <p:extLst>
              <p:ext uri="{D42A27DB-BD31-4B8C-83A1-F6EECF244321}">
                <p14:modId xmlns:p14="http://schemas.microsoft.com/office/powerpoint/2010/main" val="3434952135"/>
              </p:ext>
            </p:extLst>
          </p:nvPr>
        </p:nvGraphicFramePr>
        <p:xfrm>
          <a:off x="2339752" y="4665353"/>
          <a:ext cx="2561434" cy="395858"/>
        </p:xfrm>
        <a:graphic>
          <a:graphicData uri="http://schemas.openxmlformats.org/presentationml/2006/ole">
            <mc:AlternateContent xmlns:mc="http://schemas.openxmlformats.org/markup-compatibility/2006">
              <mc:Choice xmlns:v="urn:schemas-microsoft-com:vml" Requires="v">
                <p:oleObj spid="_x0000_s6223" name="Equazione" r:id="rId3" imgW="1485900" imgH="228600" progId="Equation.3">
                  <p:embed/>
                </p:oleObj>
              </mc:Choice>
              <mc:Fallback>
                <p:oleObj name="Equazione" r:id="rId3" imgW="14859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4665353"/>
                        <a:ext cx="2561434" cy="395858"/>
                      </a:xfrm>
                      <a:prstGeom prst="rect">
                        <a:avLst/>
                      </a:prstGeom>
                      <a:noFill/>
                      <a:extLst/>
                    </p:spPr>
                  </p:pic>
                </p:oleObj>
              </mc:Fallback>
            </mc:AlternateContent>
          </a:graphicData>
        </a:graphic>
      </p:graphicFrame>
      <p:sp>
        <p:nvSpPr>
          <p:cNvPr id="7" name="CasellaDiTesto 6"/>
          <p:cNvSpPr txBox="1"/>
          <p:nvPr/>
        </p:nvSpPr>
        <p:spPr>
          <a:xfrm>
            <a:off x="6094870" y="4700077"/>
            <a:ext cx="442750" cy="369332"/>
          </a:xfrm>
          <a:prstGeom prst="rect">
            <a:avLst/>
          </a:prstGeom>
          <a:noFill/>
        </p:spPr>
        <p:txBody>
          <a:bodyPr wrap="none" rtlCol="0">
            <a:spAutoFit/>
          </a:bodyPr>
          <a:lstStyle/>
          <a:p>
            <a:r>
              <a:rPr lang="it-IT" dirty="0" smtClean="0"/>
              <a:t>(3)</a:t>
            </a:r>
            <a:endParaRPr lang="it-IT" dirty="0"/>
          </a:p>
        </p:txBody>
      </p:sp>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5445224"/>
            <a:ext cx="7272808" cy="984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tangolo 8"/>
          <p:cNvSpPr/>
          <p:nvPr/>
        </p:nvSpPr>
        <p:spPr>
          <a:xfrm>
            <a:off x="3830216" y="219998"/>
            <a:ext cx="970137" cy="369332"/>
          </a:xfrm>
          <a:prstGeom prst="rect">
            <a:avLst/>
          </a:prstGeom>
          <a:solidFill>
            <a:schemeClr val="accent6">
              <a:lumMod val="40000"/>
              <a:lumOff val="60000"/>
            </a:schemeClr>
          </a:solidFill>
        </p:spPr>
        <p:txBody>
          <a:bodyPr wrap="none">
            <a:spAutoFit/>
          </a:bodyPr>
          <a:lstStyle/>
          <a:p>
            <a:pPr algn="ctr"/>
            <a:r>
              <a:rPr lang="it-IT" b="1" dirty="0" smtClean="0"/>
              <a:t>modello</a:t>
            </a:r>
            <a:endParaRPr lang="it-IT" b="1" dirty="0"/>
          </a:p>
        </p:txBody>
      </p:sp>
    </p:spTree>
    <p:extLst>
      <p:ext uri="{BB962C8B-B14F-4D97-AF65-F5344CB8AC3E}">
        <p14:creationId xmlns:p14="http://schemas.microsoft.com/office/powerpoint/2010/main" val="32718520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1756833"/>
            <a:ext cx="3327193" cy="369332"/>
          </a:xfrm>
          <a:prstGeom prst="rect">
            <a:avLst/>
          </a:prstGeom>
          <a:noFill/>
        </p:spPr>
        <p:txBody>
          <a:bodyPr wrap="none" rtlCol="0">
            <a:spAutoFit/>
          </a:bodyPr>
          <a:lstStyle/>
          <a:p>
            <a:r>
              <a:rPr lang="it-IT" dirty="0" smtClean="0"/>
              <a:t>Se sostituiamo la (1) , (2),(3) nella</a:t>
            </a:r>
            <a:endParaRPr lang="it-IT" dirty="0"/>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754" y="548680"/>
            <a:ext cx="61118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974" y="1756833"/>
            <a:ext cx="2276475" cy="419100"/>
          </a:xfrm>
          <a:prstGeom prst="rect">
            <a:avLst/>
          </a:prstGeom>
          <a:solidFill>
            <a:schemeClr val="bg2"/>
          </a:solidFill>
          <a:ln>
            <a:noFill/>
          </a:ln>
          <a:effectLst/>
          <a:extLst/>
        </p:spPr>
      </p:pic>
      <p:sp>
        <p:nvSpPr>
          <p:cNvPr id="4" name="CasellaDiTesto 3"/>
          <p:cNvSpPr txBox="1"/>
          <p:nvPr/>
        </p:nvSpPr>
        <p:spPr>
          <a:xfrm>
            <a:off x="7236296" y="1781717"/>
            <a:ext cx="1161536" cy="369332"/>
          </a:xfrm>
          <a:prstGeom prst="rect">
            <a:avLst/>
          </a:prstGeom>
          <a:noFill/>
        </p:spPr>
        <p:txBody>
          <a:bodyPr wrap="none" rtlCol="0">
            <a:spAutoFit/>
          </a:bodyPr>
          <a:lstStyle/>
          <a:p>
            <a:r>
              <a:rPr lang="it-IT" dirty="0" smtClean="0"/>
              <a:t>otteniamo</a:t>
            </a:r>
            <a:endParaRPr lang="it-IT" dirty="0"/>
          </a:p>
        </p:txBody>
      </p:sp>
      <p:sp>
        <p:nvSpPr>
          <p:cNvPr id="5"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6" name="Oggetto 5"/>
          <p:cNvGraphicFramePr>
            <a:graphicFrameLocks noChangeAspect="1"/>
          </p:cNvGraphicFramePr>
          <p:nvPr>
            <p:extLst>
              <p:ext uri="{D42A27DB-BD31-4B8C-83A1-F6EECF244321}">
                <p14:modId xmlns:p14="http://schemas.microsoft.com/office/powerpoint/2010/main" val="790924854"/>
              </p:ext>
            </p:extLst>
          </p:nvPr>
        </p:nvGraphicFramePr>
        <p:xfrm>
          <a:off x="2605088" y="2565400"/>
          <a:ext cx="3773487" cy="369888"/>
        </p:xfrm>
        <a:graphic>
          <a:graphicData uri="http://schemas.openxmlformats.org/presentationml/2006/ole">
            <mc:AlternateContent xmlns:mc="http://schemas.openxmlformats.org/markup-compatibility/2006">
              <mc:Choice xmlns:v="urn:schemas-microsoft-com:vml" Requires="v">
                <p:oleObj spid="_x0000_s7324" name="Equazione" r:id="rId5" imgW="2438280" imgH="241200" progId="Equation.3">
                  <p:embed/>
                </p:oleObj>
              </mc:Choice>
              <mc:Fallback>
                <p:oleObj name="Equazione" r:id="rId5" imgW="2438280" imgH="241200" progId="Equation.3">
                  <p:embed/>
                  <p:pic>
                    <p:nvPicPr>
                      <p:cNvPr id="0" name="Object 6"/>
                      <p:cNvPicPr>
                        <a:picLocks noChangeAspect="1" noChangeArrowheads="1"/>
                      </p:cNvPicPr>
                      <p:nvPr/>
                    </p:nvPicPr>
                    <p:blipFill>
                      <a:blip r:embed="rId6"/>
                      <a:srcRect/>
                      <a:stretch>
                        <a:fillRect/>
                      </a:stretch>
                    </p:blipFill>
                    <p:spPr bwMode="auto">
                      <a:xfrm>
                        <a:off x="2605088" y="2565400"/>
                        <a:ext cx="3773487" cy="369888"/>
                      </a:xfrm>
                      <a:prstGeom prst="rect">
                        <a:avLst/>
                      </a:prstGeom>
                      <a:noFill/>
                    </p:spPr>
                  </p:pic>
                </p:oleObj>
              </mc:Fallback>
            </mc:AlternateContent>
          </a:graphicData>
        </a:graphic>
      </p:graphicFrame>
      <p:sp>
        <p:nvSpPr>
          <p:cNvPr id="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8" name="Oggetto 7"/>
          <p:cNvGraphicFramePr>
            <a:graphicFrameLocks noChangeAspect="1"/>
          </p:cNvGraphicFramePr>
          <p:nvPr>
            <p:extLst>
              <p:ext uri="{D42A27DB-BD31-4B8C-83A1-F6EECF244321}">
                <p14:modId xmlns:p14="http://schemas.microsoft.com/office/powerpoint/2010/main" val="4283421546"/>
              </p:ext>
            </p:extLst>
          </p:nvPr>
        </p:nvGraphicFramePr>
        <p:xfrm>
          <a:off x="3632017" y="4075331"/>
          <a:ext cx="1789196" cy="397599"/>
        </p:xfrm>
        <a:graphic>
          <a:graphicData uri="http://schemas.openxmlformats.org/presentationml/2006/ole">
            <mc:AlternateContent xmlns:mc="http://schemas.openxmlformats.org/markup-compatibility/2006">
              <mc:Choice xmlns:v="urn:schemas-microsoft-com:vml" Requires="v">
                <p:oleObj spid="_x0000_s7325" name="Equazione" r:id="rId7" imgW="1091726" imgH="241195" progId="Equation.3">
                  <p:embed/>
                </p:oleObj>
              </mc:Choice>
              <mc:Fallback>
                <p:oleObj name="Equazione" r:id="rId7" imgW="1091726" imgH="241195"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2017" y="4075331"/>
                        <a:ext cx="1789196" cy="397599"/>
                      </a:xfrm>
                      <a:prstGeom prst="rect">
                        <a:avLst/>
                      </a:prstGeom>
                      <a:noFill/>
                      <a:ln>
                        <a:solidFill>
                          <a:schemeClr val="tx2"/>
                        </a:solidFill>
                      </a:ln>
                      <a:extLst/>
                    </p:spPr>
                  </p:pic>
                </p:oleObj>
              </mc:Fallback>
            </mc:AlternateContent>
          </a:graphicData>
        </a:graphic>
      </p:graphicFrame>
      <p:sp>
        <p:nvSpPr>
          <p:cNvPr id="9" name="Rettangolo 8"/>
          <p:cNvSpPr/>
          <p:nvPr/>
        </p:nvSpPr>
        <p:spPr>
          <a:xfrm>
            <a:off x="1067561" y="3429000"/>
            <a:ext cx="6606480" cy="646331"/>
          </a:xfrm>
          <a:prstGeom prst="rect">
            <a:avLst/>
          </a:prstGeom>
        </p:spPr>
        <p:txBody>
          <a:bodyPr wrap="square">
            <a:spAutoFit/>
          </a:bodyPr>
          <a:lstStyle/>
          <a:p>
            <a:r>
              <a:rPr lang="it-IT" dirty="0"/>
              <a:t>poiché gli ordini attuali non possono essere negativi si impone che </a:t>
            </a:r>
            <a:r>
              <a:rPr lang="it-IT" dirty="0" err="1"/>
              <a:t>l’order</a:t>
            </a:r>
            <a:r>
              <a:rPr lang="it-IT" dirty="0"/>
              <a:t> rate sia dato da:</a:t>
            </a:r>
          </a:p>
        </p:txBody>
      </p:sp>
      <p:sp>
        <p:nvSpPr>
          <p:cNvPr id="10" name="Rettangolo 9"/>
          <p:cNvSpPr/>
          <p:nvPr/>
        </p:nvSpPr>
        <p:spPr>
          <a:xfrm>
            <a:off x="904296" y="4621779"/>
            <a:ext cx="6912768" cy="369332"/>
          </a:xfrm>
          <a:prstGeom prst="rect">
            <a:avLst/>
          </a:prstGeom>
        </p:spPr>
        <p:txBody>
          <a:bodyPr wrap="square">
            <a:spAutoFit/>
          </a:bodyPr>
          <a:lstStyle/>
          <a:p>
            <a:r>
              <a:rPr lang="it-IT" u="sng" dirty="0"/>
              <a:t>DINV, DSL e </a:t>
            </a:r>
            <a:r>
              <a:rPr lang="it-IT" u="sng" dirty="0">
                <a:latin typeface="Symbol" pitchFamily="18" charset="2"/>
              </a:rPr>
              <a:t>b</a:t>
            </a:r>
            <a:r>
              <a:rPr lang="it-IT" u="sng" dirty="0"/>
              <a:t> </a:t>
            </a:r>
            <a:r>
              <a:rPr lang="it-IT" i="1" u="sng" dirty="0"/>
              <a:t>sono non negativi</a:t>
            </a:r>
            <a:r>
              <a:rPr lang="it-IT" dirty="0"/>
              <a:t>, implicando che </a:t>
            </a:r>
            <a:r>
              <a:rPr lang="it-IT" i="1" u="sng" dirty="0"/>
              <a:t>Q</a:t>
            </a:r>
            <a:r>
              <a:rPr lang="it-IT" i="1" u="sng" dirty="0">
                <a:sym typeface="Symbol"/>
              </a:rPr>
              <a:t></a:t>
            </a:r>
            <a:r>
              <a:rPr lang="it-IT" i="1" u="sng" dirty="0"/>
              <a:t>0</a:t>
            </a:r>
            <a:r>
              <a:rPr lang="it-IT" u="sng" dirty="0"/>
              <a:t>.</a:t>
            </a:r>
            <a:r>
              <a:rPr lang="it-IT" dirty="0"/>
              <a:t> </a:t>
            </a:r>
          </a:p>
        </p:txBody>
      </p:sp>
      <p:pic>
        <p:nvPicPr>
          <p:cNvPr id="7178"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3688" y="5181350"/>
            <a:ext cx="7216704" cy="134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ttangolo 10"/>
          <p:cNvSpPr/>
          <p:nvPr/>
        </p:nvSpPr>
        <p:spPr>
          <a:xfrm>
            <a:off x="1475656" y="2276872"/>
            <a:ext cx="6480720" cy="82896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3390543" y="69606"/>
            <a:ext cx="970137" cy="369332"/>
          </a:xfrm>
          <a:prstGeom prst="rect">
            <a:avLst/>
          </a:prstGeom>
          <a:solidFill>
            <a:schemeClr val="accent6">
              <a:lumMod val="40000"/>
              <a:lumOff val="60000"/>
            </a:schemeClr>
          </a:solidFill>
        </p:spPr>
        <p:txBody>
          <a:bodyPr wrap="none">
            <a:spAutoFit/>
          </a:bodyPr>
          <a:lstStyle/>
          <a:p>
            <a:pPr algn="ctr"/>
            <a:r>
              <a:rPr lang="it-IT" b="1" dirty="0" smtClean="0"/>
              <a:t>modello</a:t>
            </a:r>
            <a:endParaRPr lang="it-IT" b="1" dirty="0"/>
          </a:p>
        </p:txBody>
      </p:sp>
    </p:spTree>
    <p:extLst>
      <p:ext uri="{BB962C8B-B14F-4D97-AF65-F5344CB8AC3E}">
        <p14:creationId xmlns:p14="http://schemas.microsoft.com/office/powerpoint/2010/main" val="815390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340768"/>
            <a:ext cx="8032349"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3051817" y="404664"/>
            <a:ext cx="984565" cy="369332"/>
          </a:xfrm>
          <a:prstGeom prst="rect">
            <a:avLst/>
          </a:prstGeom>
          <a:solidFill>
            <a:schemeClr val="accent6">
              <a:lumMod val="40000"/>
              <a:lumOff val="60000"/>
            </a:schemeClr>
          </a:solidFill>
        </p:spPr>
        <p:txBody>
          <a:bodyPr wrap="none" rtlCol="0">
            <a:spAutoFit/>
          </a:bodyPr>
          <a:lstStyle/>
          <a:p>
            <a:pPr algn="ctr"/>
            <a:r>
              <a:rPr lang="it-IT" b="1" dirty="0" smtClean="0"/>
              <a:t>Modello</a:t>
            </a:r>
            <a:endParaRPr lang="en-US" b="1" dirty="0"/>
          </a:p>
        </p:txBody>
      </p:sp>
    </p:spTree>
    <p:extLst>
      <p:ext uri="{BB962C8B-B14F-4D97-AF65-F5344CB8AC3E}">
        <p14:creationId xmlns:p14="http://schemas.microsoft.com/office/powerpoint/2010/main" val="1015715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4833118"/>
            <a:ext cx="7848872" cy="369332"/>
          </a:xfrm>
          <a:prstGeom prst="rect">
            <a:avLst/>
          </a:prstGeom>
        </p:spPr>
        <p:txBody>
          <a:bodyPr wrap="square">
            <a:spAutoFit/>
          </a:bodyPr>
          <a:lstStyle/>
          <a:p>
            <a:r>
              <a:rPr lang="it-IT" dirty="0"/>
              <a:t>mappa del </a:t>
            </a:r>
            <a:r>
              <a:rPr lang="it-IT" dirty="0" err="1"/>
              <a:t>Beer</a:t>
            </a:r>
            <a:r>
              <a:rPr lang="it-IT" dirty="0"/>
              <a:t> Game model.  Ogni box rappresenta una variabile di stato (27). </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2195513"/>
            <a:ext cx="90106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3637769" y="1619508"/>
            <a:ext cx="627095" cy="369332"/>
          </a:xfrm>
          <a:prstGeom prst="rect">
            <a:avLst/>
          </a:prstGeom>
          <a:noFill/>
        </p:spPr>
        <p:txBody>
          <a:bodyPr wrap="none" rtlCol="0">
            <a:spAutoFit/>
          </a:bodyPr>
          <a:lstStyle/>
          <a:p>
            <a:r>
              <a:rPr lang="it-IT" b="1" dirty="0" err="1" smtClean="0"/>
              <a:t>Beer</a:t>
            </a:r>
            <a:endParaRPr lang="en-US" b="1" dirty="0"/>
          </a:p>
        </p:txBody>
      </p:sp>
      <p:sp>
        <p:nvSpPr>
          <p:cNvPr id="4" name="CasellaDiTesto 3"/>
          <p:cNvSpPr txBox="1"/>
          <p:nvPr/>
        </p:nvSpPr>
        <p:spPr>
          <a:xfrm>
            <a:off x="4079717" y="305691"/>
            <a:ext cx="1140355" cy="369332"/>
          </a:xfrm>
          <a:prstGeom prst="rect">
            <a:avLst/>
          </a:prstGeom>
          <a:solidFill>
            <a:schemeClr val="accent6">
              <a:lumMod val="40000"/>
              <a:lumOff val="60000"/>
            </a:schemeClr>
          </a:solidFill>
        </p:spPr>
        <p:txBody>
          <a:bodyPr wrap="square" rtlCol="0">
            <a:spAutoFit/>
          </a:bodyPr>
          <a:lstStyle/>
          <a:p>
            <a:r>
              <a:rPr lang="it-IT" b="1" dirty="0" smtClean="0"/>
              <a:t>Modello</a:t>
            </a:r>
            <a:endParaRPr lang="en-US" b="1" dirty="0"/>
          </a:p>
        </p:txBody>
      </p:sp>
    </p:spTree>
    <p:extLst>
      <p:ext uri="{BB962C8B-B14F-4D97-AF65-F5344CB8AC3E}">
        <p14:creationId xmlns:p14="http://schemas.microsoft.com/office/powerpoint/2010/main" val="740136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79712" y="190738"/>
            <a:ext cx="4968552" cy="369332"/>
          </a:xfrm>
          <a:prstGeom prst="rect">
            <a:avLst/>
          </a:prstGeom>
          <a:solidFill>
            <a:schemeClr val="accent6">
              <a:lumMod val="40000"/>
              <a:lumOff val="60000"/>
            </a:schemeClr>
          </a:solidFill>
        </p:spPr>
        <p:txBody>
          <a:bodyPr wrap="square">
            <a:spAutoFit/>
          </a:bodyPr>
          <a:lstStyle/>
          <a:p>
            <a:pPr algn="ctr"/>
            <a:r>
              <a:rPr lang="it-IT" b="1" dirty="0"/>
              <a:t>Equazioni </a:t>
            </a:r>
            <a:r>
              <a:rPr lang="it-IT" b="1" dirty="0" smtClean="0"/>
              <a:t>del </a:t>
            </a:r>
            <a:r>
              <a:rPr lang="it-IT" b="1" dirty="0"/>
              <a:t>settore </a:t>
            </a:r>
            <a:r>
              <a:rPr lang="it-IT" b="1" dirty="0" err="1"/>
              <a:t>Wholesaler</a:t>
            </a:r>
            <a:endParaRPr lang="it-IT" dirty="0"/>
          </a:p>
        </p:txBody>
      </p:sp>
      <p:sp>
        <p:nvSpPr>
          <p:cNvPr id="3" name="Rettangolo 2"/>
          <p:cNvSpPr/>
          <p:nvPr/>
        </p:nvSpPr>
        <p:spPr>
          <a:xfrm>
            <a:off x="395536" y="1196752"/>
            <a:ext cx="8352928" cy="4893647"/>
          </a:xfrm>
          <a:prstGeom prst="rect">
            <a:avLst/>
          </a:prstGeom>
        </p:spPr>
        <p:txBody>
          <a:bodyPr wrap="square">
            <a:spAutoFit/>
          </a:bodyPr>
          <a:lstStyle/>
          <a:p>
            <a:r>
              <a:rPr lang="it-IT" sz="2400" dirty="0"/>
              <a:t>Durante il gioco, i </a:t>
            </a:r>
            <a:r>
              <a:rPr lang="it-IT" sz="2400" dirty="0" smtClean="0"/>
              <a:t>manager </a:t>
            </a:r>
            <a:r>
              <a:rPr lang="it-IT" sz="2400" dirty="0" smtClean="0"/>
              <a:t>di </a:t>
            </a:r>
            <a:r>
              <a:rPr lang="it-IT" sz="2400" dirty="0"/>
              <a:t>ogni settore ogni settimana fanno una serie di operazioni: ricevono casse di birra (</a:t>
            </a:r>
            <a:r>
              <a:rPr lang="it-IT" sz="2400" dirty="0" err="1"/>
              <a:t>Incoming</a:t>
            </a:r>
            <a:r>
              <a:rPr lang="it-IT" sz="2400" dirty="0"/>
              <a:t> </a:t>
            </a:r>
            <a:r>
              <a:rPr lang="it-IT" sz="2400" dirty="0" smtClean="0"/>
              <a:t> </a:t>
            </a:r>
            <a:r>
              <a:rPr lang="it-IT" sz="2400" dirty="0" err="1" smtClean="0"/>
              <a:t>Shipment</a:t>
            </a:r>
            <a:r>
              <a:rPr lang="it-IT" sz="2400" dirty="0" smtClean="0"/>
              <a:t>), </a:t>
            </a:r>
            <a:r>
              <a:rPr lang="it-IT" sz="2400" dirty="0"/>
              <a:t>richiedono casse di birra (Order </a:t>
            </a:r>
            <a:r>
              <a:rPr lang="it-IT" sz="2400" dirty="0" err="1"/>
              <a:t>Placed</a:t>
            </a:r>
            <a:r>
              <a:rPr lang="it-IT" sz="2400" dirty="0"/>
              <a:t>), ricevono gli ordini (</a:t>
            </a:r>
            <a:r>
              <a:rPr lang="it-IT" sz="2400" dirty="0" err="1"/>
              <a:t>Incoming</a:t>
            </a:r>
            <a:r>
              <a:rPr lang="it-IT" sz="2400" dirty="0"/>
              <a:t> </a:t>
            </a:r>
            <a:r>
              <a:rPr lang="it-IT" sz="2400" dirty="0" smtClean="0"/>
              <a:t> Order), </a:t>
            </a:r>
            <a:r>
              <a:rPr lang="it-IT" sz="2400" dirty="0"/>
              <a:t>etc</a:t>
            </a:r>
            <a:r>
              <a:rPr lang="it-IT" sz="2400" dirty="0" smtClean="0"/>
              <a:t>.</a:t>
            </a:r>
          </a:p>
          <a:p>
            <a:endParaRPr lang="it-IT" sz="2400" dirty="0"/>
          </a:p>
          <a:p>
            <a:r>
              <a:rPr lang="it-IT" sz="2400" dirty="0"/>
              <a:t> </a:t>
            </a:r>
            <a:r>
              <a:rPr lang="it-IT" sz="2400" b="1" dirty="0"/>
              <a:t>COR</a:t>
            </a:r>
            <a:r>
              <a:rPr lang="it-IT" sz="2400" dirty="0"/>
              <a:t> rappresenta la domanda dei clienti (esogena). Le altre variabili sono descritte indicando la lettera del rispettivo settore </a:t>
            </a:r>
            <a:r>
              <a:rPr lang="it-IT" sz="2400" b="1" dirty="0"/>
              <a:t>R</a:t>
            </a:r>
            <a:r>
              <a:rPr lang="it-IT" sz="2400" dirty="0"/>
              <a:t>=</a:t>
            </a:r>
            <a:r>
              <a:rPr lang="it-IT" sz="2400" dirty="0" err="1"/>
              <a:t>retailer</a:t>
            </a:r>
            <a:r>
              <a:rPr lang="it-IT" sz="2400" dirty="0"/>
              <a:t>, </a:t>
            </a:r>
            <a:r>
              <a:rPr lang="it-IT" sz="2400" b="1" dirty="0"/>
              <a:t>W</a:t>
            </a:r>
            <a:r>
              <a:rPr lang="it-IT" sz="2400" dirty="0"/>
              <a:t>=</a:t>
            </a:r>
            <a:r>
              <a:rPr lang="it-IT" sz="2400" dirty="0" err="1"/>
              <a:t>wholesaler</a:t>
            </a:r>
            <a:r>
              <a:rPr lang="it-IT" sz="2400" dirty="0"/>
              <a:t>, </a:t>
            </a:r>
            <a:r>
              <a:rPr lang="it-IT" sz="2400" b="1" dirty="0"/>
              <a:t>D</a:t>
            </a:r>
            <a:r>
              <a:rPr lang="it-IT" sz="2400" dirty="0"/>
              <a:t>=distributor e </a:t>
            </a:r>
            <a:r>
              <a:rPr lang="it-IT" sz="2400" b="1" dirty="0"/>
              <a:t>F</a:t>
            </a:r>
            <a:r>
              <a:rPr lang="it-IT" sz="2400" dirty="0"/>
              <a:t>=</a:t>
            </a:r>
            <a:r>
              <a:rPr lang="it-IT" sz="2400" dirty="0" err="1"/>
              <a:t>factory</a:t>
            </a:r>
            <a:r>
              <a:rPr lang="it-IT" sz="2400" dirty="0"/>
              <a:t>.</a:t>
            </a:r>
          </a:p>
          <a:p>
            <a:r>
              <a:rPr lang="en-US" sz="2400" b="1" dirty="0"/>
              <a:t>IO</a:t>
            </a:r>
            <a:r>
              <a:rPr lang="en-US" sz="2400" dirty="0"/>
              <a:t>=Incoming Orders; </a:t>
            </a:r>
            <a:r>
              <a:rPr lang="en-US" sz="2400" b="1" dirty="0"/>
              <a:t>IS</a:t>
            </a:r>
            <a:r>
              <a:rPr lang="en-US" sz="2400" dirty="0"/>
              <a:t>=Incoming Shipments; </a:t>
            </a:r>
            <a:r>
              <a:rPr lang="en-US" sz="2400" b="1" dirty="0"/>
              <a:t>BL</a:t>
            </a:r>
            <a:r>
              <a:rPr lang="en-US" sz="2400" dirty="0"/>
              <a:t>=Back-Log; </a:t>
            </a:r>
            <a:r>
              <a:rPr lang="en-US" sz="2400" b="1" dirty="0"/>
              <a:t>OS</a:t>
            </a:r>
            <a:r>
              <a:rPr lang="en-US" sz="2400" dirty="0"/>
              <a:t>=Outgoing Shipment; </a:t>
            </a:r>
            <a:r>
              <a:rPr lang="en-US" sz="2400" b="1" dirty="0"/>
              <a:t>ED</a:t>
            </a:r>
            <a:r>
              <a:rPr lang="en-US" sz="2400" dirty="0"/>
              <a:t>=Expected Demand</a:t>
            </a:r>
            <a:r>
              <a:rPr lang="en-US" sz="2400" dirty="0" smtClean="0"/>
              <a:t>;</a:t>
            </a:r>
          </a:p>
          <a:p>
            <a:r>
              <a:rPr lang="en-US" sz="2400" b="1" dirty="0" smtClean="0"/>
              <a:t>OP</a:t>
            </a:r>
            <a:r>
              <a:rPr lang="en-US" sz="2400" dirty="0" smtClean="0"/>
              <a:t>=Orders </a:t>
            </a:r>
            <a:r>
              <a:rPr lang="en-US" sz="2400" dirty="0"/>
              <a:t>Placed</a:t>
            </a:r>
            <a:r>
              <a:rPr lang="en-US" sz="2400" dirty="0" smtClean="0"/>
              <a:t>.</a:t>
            </a:r>
            <a:endParaRPr lang="it-IT" sz="2400" dirty="0"/>
          </a:p>
          <a:p>
            <a:r>
              <a:rPr lang="it-IT" sz="2400" dirty="0"/>
              <a:t>Calcoleremo le variabili del settore </a:t>
            </a:r>
            <a:r>
              <a:rPr lang="it-IT" sz="2400" b="1" dirty="0"/>
              <a:t>W</a:t>
            </a:r>
            <a:r>
              <a:rPr lang="it-IT" sz="2400" dirty="0"/>
              <a:t>, le altre si calcolano per analogia.</a:t>
            </a:r>
          </a:p>
        </p:txBody>
      </p:sp>
    </p:spTree>
    <p:extLst>
      <p:ext uri="{BB962C8B-B14F-4D97-AF65-F5344CB8AC3E}">
        <p14:creationId xmlns:p14="http://schemas.microsoft.com/office/powerpoint/2010/main" val="3443104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49288" y="620688"/>
            <a:ext cx="7758608" cy="5632311"/>
          </a:xfrm>
          <a:prstGeom prst="rect">
            <a:avLst/>
          </a:prstGeom>
        </p:spPr>
        <p:txBody>
          <a:bodyPr wrap="square">
            <a:spAutoFit/>
          </a:bodyPr>
          <a:lstStyle/>
          <a:p>
            <a:r>
              <a:rPr lang="it-IT" sz="2400" dirty="0"/>
              <a:t>Nel settore del </a:t>
            </a:r>
            <a:r>
              <a:rPr lang="it-IT" sz="2400" dirty="0" err="1"/>
              <a:t>Wholesaler</a:t>
            </a:r>
            <a:r>
              <a:rPr lang="it-IT" sz="2400" dirty="0"/>
              <a:t>, </a:t>
            </a:r>
            <a:r>
              <a:rPr lang="it-IT" sz="2400" b="1" dirty="0"/>
              <a:t>WINV</a:t>
            </a:r>
            <a:r>
              <a:rPr lang="it-IT" sz="2400" dirty="0"/>
              <a:t> è la scorta di birra, </a:t>
            </a:r>
            <a:r>
              <a:rPr lang="it-IT" sz="2400" b="1" dirty="0"/>
              <a:t>WBL</a:t>
            </a:r>
            <a:r>
              <a:rPr lang="it-IT" sz="2400" dirty="0"/>
              <a:t> è il </a:t>
            </a:r>
            <a:r>
              <a:rPr lang="it-IT" sz="2400" dirty="0" err="1"/>
              <a:t>backlog</a:t>
            </a:r>
            <a:r>
              <a:rPr lang="it-IT" sz="2400" dirty="0"/>
              <a:t>. </a:t>
            </a:r>
            <a:r>
              <a:rPr lang="it-IT" sz="2400" b="1" dirty="0"/>
              <a:t>WIS</a:t>
            </a:r>
            <a:r>
              <a:rPr lang="it-IT" sz="2400" dirty="0"/>
              <a:t> e </a:t>
            </a:r>
            <a:r>
              <a:rPr lang="it-IT" sz="2400" b="1" dirty="0"/>
              <a:t>WOS </a:t>
            </a:r>
            <a:r>
              <a:rPr lang="it-IT" sz="2400" dirty="0"/>
              <a:t>sono gli </a:t>
            </a:r>
            <a:r>
              <a:rPr lang="it-IT" sz="2400" dirty="0" err="1"/>
              <a:t>incoming</a:t>
            </a:r>
            <a:r>
              <a:rPr lang="it-IT" sz="2400" dirty="0"/>
              <a:t> e gli </a:t>
            </a:r>
            <a:r>
              <a:rPr lang="it-IT" sz="2400" dirty="0" err="1"/>
              <a:t>outcoming</a:t>
            </a:r>
            <a:r>
              <a:rPr lang="it-IT" sz="2400" dirty="0"/>
              <a:t> </a:t>
            </a:r>
            <a:r>
              <a:rPr lang="it-IT" sz="2400" dirty="0" err="1"/>
              <a:t>shipments</a:t>
            </a:r>
            <a:r>
              <a:rPr lang="it-IT" sz="2400" dirty="0"/>
              <a:t> rispettivamente, mentre </a:t>
            </a:r>
            <a:r>
              <a:rPr lang="it-IT" sz="2400" b="1" dirty="0"/>
              <a:t>WIO</a:t>
            </a:r>
            <a:r>
              <a:rPr lang="it-IT" sz="2400" dirty="0"/>
              <a:t> sono gli </a:t>
            </a:r>
            <a:r>
              <a:rPr lang="it-IT" sz="2400" dirty="0" err="1"/>
              <a:t>incoming</a:t>
            </a:r>
            <a:r>
              <a:rPr lang="it-IT" sz="2400" dirty="0"/>
              <a:t> </a:t>
            </a:r>
            <a:r>
              <a:rPr lang="it-IT" sz="2400" dirty="0" err="1"/>
              <a:t>orders</a:t>
            </a:r>
            <a:r>
              <a:rPr lang="it-IT" sz="2400" dirty="0"/>
              <a:t>. </a:t>
            </a:r>
            <a:r>
              <a:rPr lang="it-IT" sz="2400" b="1" dirty="0"/>
              <a:t>WED</a:t>
            </a:r>
            <a:r>
              <a:rPr lang="it-IT" sz="2400" dirty="0"/>
              <a:t> è la domanda attesa e </a:t>
            </a:r>
            <a:r>
              <a:rPr lang="it-IT" sz="2400" b="1" dirty="0"/>
              <a:t>WOP</a:t>
            </a:r>
            <a:r>
              <a:rPr lang="it-IT" sz="2400" dirty="0"/>
              <a:t> gli ordini emessi dal </a:t>
            </a:r>
            <a:r>
              <a:rPr lang="it-IT" sz="2400" dirty="0" err="1"/>
              <a:t>Wolesaler</a:t>
            </a:r>
            <a:r>
              <a:rPr lang="it-IT" sz="2400" dirty="0"/>
              <a:t> (Order </a:t>
            </a:r>
            <a:r>
              <a:rPr lang="it-IT" sz="2400" dirty="0" err="1"/>
              <a:t>Placed</a:t>
            </a:r>
            <a:r>
              <a:rPr lang="it-IT" sz="2400" dirty="0"/>
              <a:t>). </a:t>
            </a:r>
            <a:endParaRPr lang="it-IT" sz="2400" dirty="0" smtClean="0"/>
          </a:p>
          <a:p>
            <a:endParaRPr lang="it-IT" sz="2400" dirty="0" smtClean="0"/>
          </a:p>
          <a:p>
            <a:endParaRPr lang="it-IT" sz="2400" dirty="0"/>
          </a:p>
          <a:p>
            <a:r>
              <a:rPr lang="it-IT" sz="2400" dirty="0"/>
              <a:t>Al passo di tempo successivo, </a:t>
            </a:r>
            <a:r>
              <a:rPr lang="it-IT" sz="2400" b="1" dirty="0"/>
              <a:t>WOP</a:t>
            </a:r>
            <a:r>
              <a:rPr lang="it-IT" sz="2400" dirty="0"/>
              <a:t> diventa </a:t>
            </a:r>
            <a:r>
              <a:rPr lang="it-IT" sz="2400" b="1" dirty="0"/>
              <a:t>DIO</a:t>
            </a:r>
            <a:r>
              <a:rPr lang="it-IT" sz="2400" dirty="0"/>
              <a:t> cioè gli </a:t>
            </a:r>
            <a:r>
              <a:rPr lang="it-IT" sz="2400" dirty="0" err="1"/>
              <a:t>incoming</a:t>
            </a:r>
            <a:r>
              <a:rPr lang="it-IT" sz="2400" dirty="0"/>
              <a:t> </a:t>
            </a:r>
            <a:r>
              <a:rPr lang="it-IT" sz="2400" dirty="0" err="1"/>
              <a:t>orders</a:t>
            </a:r>
            <a:r>
              <a:rPr lang="it-IT" sz="2400" dirty="0"/>
              <a:t> del distributor. Similmente, man mano che gli </a:t>
            </a:r>
            <a:r>
              <a:rPr lang="it-IT" sz="2400" dirty="0" err="1"/>
              <a:t>shipments</a:t>
            </a:r>
            <a:r>
              <a:rPr lang="it-IT" sz="2400" dirty="0"/>
              <a:t> procedono, </a:t>
            </a:r>
            <a:r>
              <a:rPr lang="it-IT" sz="2400" b="1" dirty="0"/>
              <a:t>WOS </a:t>
            </a:r>
            <a:r>
              <a:rPr lang="it-IT" sz="2400" dirty="0"/>
              <a:t>diventa </a:t>
            </a:r>
            <a:r>
              <a:rPr lang="it-IT" sz="2400" b="1" dirty="0"/>
              <a:t>RIS</a:t>
            </a:r>
            <a:r>
              <a:rPr lang="it-IT" sz="2400" dirty="0"/>
              <a:t> ovvero gli </a:t>
            </a:r>
            <a:r>
              <a:rPr lang="it-IT" sz="2400" dirty="0" err="1"/>
              <a:t>incoming</a:t>
            </a:r>
            <a:r>
              <a:rPr lang="it-IT" sz="2400" dirty="0"/>
              <a:t> </a:t>
            </a:r>
            <a:r>
              <a:rPr lang="it-IT" sz="2400" dirty="0" err="1"/>
              <a:t>shipments</a:t>
            </a:r>
            <a:r>
              <a:rPr lang="it-IT" sz="2400" dirty="0"/>
              <a:t> del </a:t>
            </a:r>
            <a:r>
              <a:rPr lang="it-IT" sz="2400" dirty="0" err="1"/>
              <a:t>retailer</a:t>
            </a:r>
            <a:r>
              <a:rPr lang="it-IT" sz="2400" dirty="0"/>
              <a:t>. </a:t>
            </a:r>
          </a:p>
          <a:p>
            <a:r>
              <a:rPr lang="it-IT" sz="2400" dirty="0"/>
              <a:t>Una simile notazione è usata in ogni settore, ad eccezione della </a:t>
            </a:r>
            <a:r>
              <a:rPr lang="it-IT" sz="2400" dirty="0" err="1"/>
              <a:t>Factory</a:t>
            </a:r>
            <a:r>
              <a:rPr lang="it-IT" sz="2400" dirty="0"/>
              <a:t>, dove esiste una produzione </a:t>
            </a:r>
            <a:r>
              <a:rPr lang="it-IT" sz="2400" b="1" dirty="0"/>
              <a:t>FPR</a:t>
            </a:r>
            <a:r>
              <a:rPr lang="it-IT" sz="2400" dirty="0"/>
              <a:t> invece degli </a:t>
            </a:r>
            <a:r>
              <a:rPr lang="it-IT" sz="2400" dirty="0" err="1"/>
              <a:t>order</a:t>
            </a:r>
            <a:r>
              <a:rPr lang="it-IT" sz="2400" dirty="0"/>
              <a:t> </a:t>
            </a:r>
            <a:r>
              <a:rPr lang="en-GB" sz="2400" dirty="0"/>
              <a:t>placed</a:t>
            </a:r>
            <a:r>
              <a:rPr lang="it-IT" sz="2400" dirty="0"/>
              <a:t>. Il ritardo nella produzione è rappresentato da </a:t>
            </a:r>
            <a:r>
              <a:rPr lang="it-IT" sz="2400" b="1" dirty="0"/>
              <a:t>FPD1</a:t>
            </a:r>
            <a:r>
              <a:rPr lang="it-IT" sz="2400" dirty="0"/>
              <a:t> e </a:t>
            </a:r>
            <a:r>
              <a:rPr lang="it-IT" sz="2400" b="1" dirty="0"/>
              <a:t>FPD2</a:t>
            </a:r>
            <a:r>
              <a:rPr lang="it-IT" sz="2400" dirty="0"/>
              <a:t>.</a:t>
            </a:r>
          </a:p>
        </p:txBody>
      </p:sp>
    </p:spTree>
    <p:extLst>
      <p:ext uri="{BB962C8B-B14F-4D97-AF65-F5344CB8AC3E}">
        <p14:creationId xmlns:p14="http://schemas.microsoft.com/office/powerpoint/2010/main" val="1795591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5536" y="764704"/>
            <a:ext cx="8280920" cy="1938992"/>
          </a:xfrm>
          <a:prstGeom prst="rect">
            <a:avLst/>
          </a:prstGeom>
        </p:spPr>
        <p:txBody>
          <a:bodyPr wrap="square">
            <a:spAutoFit/>
          </a:bodyPr>
          <a:lstStyle/>
          <a:p>
            <a:r>
              <a:rPr lang="it-IT" sz="2400" dirty="0"/>
              <a:t>Le scorte (WINV) sono aggiornate </a:t>
            </a:r>
            <a:r>
              <a:rPr lang="it-IT" sz="2400" dirty="0" err="1"/>
              <a:t>oggiungendo</a:t>
            </a:r>
            <a:r>
              <a:rPr lang="it-IT" sz="2400" dirty="0"/>
              <a:t> </a:t>
            </a:r>
            <a:r>
              <a:rPr lang="it-IT" sz="2400" dirty="0" err="1"/>
              <a:t>Incoming</a:t>
            </a:r>
            <a:r>
              <a:rPr lang="it-IT" sz="2400" dirty="0"/>
              <a:t> </a:t>
            </a:r>
            <a:r>
              <a:rPr lang="it-IT" sz="2400" dirty="0" err="1" smtClean="0"/>
              <a:t>Shipment</a:t>
            </a:r>
            <a:r>
              <a:rPr lang="it-IT" sz="2400" dirty="0" smtClean="0"/>
              <a:t> </a:t>
            </a:r>
            <a:r>
              <a:rPr lang="it-IT" sz="2400" dirty="0" smtClean="0"/>
              <a:t>(</a:t>
            </a:r>
            <a:r>
              <a:rPr lang="it-IT" sz="2400" b="1" dirty="0" smtClean="0"/>
              <a:t>WIS</a:t>
            </a:r>
            <a:r>
              <a:rPr lang="it-IT" sz="2400" b="1" dirty="0"/>
              <a:t>)</a:t>
            </a:r>
            <a:r>
              <a:rPr lang="it-IT" sz="2400" dirty="0"/>
              <a:t> e sottraendo Outgoing </a:t>
            </a:r>
            <a:r>
              <a:rPr lang="it-IT" sz="2400" dirty="0" err="1" smtClean="0"/>
              <a:t>Shipments</a:t>
            </a:r>
            <a:r>
              <a:rPr lang="it-IT" sz="2400" dirty="0" smtClean="0"/>
              <a:t>(</a:t>
            </a:r>
            <a:r>
              <a:rPr lang="it-IT" sz="2400" b="1" dirty="0" smtClean="0"/>
              <a:t>WOS</a:t>
            </a:r>
            <a:r>
              <a:rPr lang="it-IT" sz="2400" dirty="0"/>
              <a:t>). </a:t>
            </a:r>
          </a:p>
          <a:p>
            <a:r>
              <a:rPr lang="it-IT" sz="2400" dirty="0"/>
              <a:t>Al fine di far si che le scorte più gli </a:t>
            </a:r>
            <a:r>
              <a:rPr lang="it-IT" sz="2400" dirty="0" err="1"/>
              <a:t>incoming</a:t>
            </a:r>
            <a:r>
              <a:rPr lang="it-IT" sz="2400" dirty="0"/>
              <a:t> </a:t>
            </a:r>
            <a:r>
              <a:rPr lang="it-IT" sz="2400" dirty="0" err="1" smtClean="0"/>
              <a:t>shipment</a:t>
            </a:r>
            <a:r>
              <a:rPr lang="it-IT" sz="2400" dirty="0" smtClean="0"/>
              <a:t> </a:t>
            </a:r>
            <a:r>
              <a:rPr lang="it-IT" sz="2400" dirty="0"/>
              <a:t>siano sufficienti, gli </a:t>
            </a:r>
            <a:r>
              <a:rPr lang="it-IT" sz="2400" dirty="0" err="1"/>
              <a:t>O</a:t>
            </a:r>
            <a:r>
              <a:rPr lang="it-IT" sz="2400" dirty="0" err="1" smtClean="0"/>
              <a:t>utgoing</a:t>
            </a:r>
            <a:r>
              <a:rPr lang="it-IT" sz="2400" dirty="0" smtClean="0"/>
              <a:t> </a:t>
            </a:r>
            <a:r>
              <a:rPr lang="it-IT" sz="2400" dirty="0" err="1"/>
              <a:t>S</a:t>
            </a:r>
            <a:r>
              <a:rPr lang="it-IT" sz="2400" dirty="0" err="1" smtClean="0"/>
              <a:t>hipment</a:t>
            </a:r>
            <a:r>
              <a:rPr lang="it-IT" sz="2400" dirty="0" smtClean="0"/>
              <a:t> </a:t>
            </a:r>
            <a:r>
              <a:rPr lang="it-IT" sz="2400" dirty="0"/>
              <a:t>(WOS) sono gli </a:t>
            </a:r>
            <a:r>
              <a:rPr lang="it-IT" sz="2400" dirty="0" err="1"/>
              <a:t>I</a:t>
            </a:r>
            <a:r>
              <a:rPr lang="it-IT" sz="2400" dirty="0" err="1" smtClean="0"/>
              <a:t>ncoming</a:t>
            </a:r>
            <a:r>
              <a:rPr lang="it-IT" sz="2400" dirty="0" smtClean="0"/>
              <a:t> </a:t>
            </a:r>
            <a:r>
              <a:rPr lang="it-IT" sz="2400" dirty="0"/>
              <a:t>O</a:t>
            </a:r>
            <a:r>
              <a:rPr lang="it-IT" sz="2400" dirty="0" smtClean="0"/>
              <a:t>rder </a:t>
            </a:r>
            <a:r>
              <a:rPr lang="it-IT" sz="2400" dirty="0"/>
              <a:t>(WIS) più il </a:t>
            </a:r>
            <a:r>
              <a:rPr lang="it-IT" sz="2400" dirty="0" err="1"/>
              <a:t>backlog</a:t>
            </a:r>
            <a:r>
              <a:rPr lang="it-IT" sz="2400" dirty="0"/>
              <a:t> (</a:t>
            </a:r>
            <a:r>
              <a:rPr lang="it-IT" sz="2400" b="1" dirty="0"/>
              <a:t>WBL</a:t>
            </a:r>
            <a:r>
              <a:rPr lang="it-IT" sz="2400" dirty="0"/>
              <a:t>) esistente (</a:t>
            </a:r>
            <a:r>
              <a:rPr lang="it-IT" sz="2400" b="1" dirty="0"/>
              <a:t>WOS=WBL+WIO</a:t>
            </a:r>
            <a:r>
              <a:rPr lang="it-IT" sz="2400" dirty="0"/>
              <a:t>). </a:t>
            </a:r>
          </a:p>
        </p:txBody>
      </p:sp>
      <p:sp>
        <p:nvSpPr>
          <p:cNvPr id="5" name="Rettangolo 4"/>
          <p:cNvSpPr/>
          <p:nvPr/>
        </p:nvSpPr>
        <p:spPr>
          <a:xfrm>
            <a:off x="1259779" y="6165304"/>
            <a:ext cx="6696597" cy="461665"/>
          </a:xfrm>
          <a:prstGeom prst="rect">
            <a:avLst/>
          </a:prstGeom>
        </p:spPr>
        <p:txBody>
          <a:bodyPr wrap="square">
            <a:spAutoFit/>
          </a:bodyPr>
          <a:lstStyle/>
          <a:p>
            <a:r>
              <a:rPr lang="it-IT" sz="2400" dirty="0"/>
              <a:t>Simili espressioni valgono per </a:t>
            </a:r>
            <a:r>
              <a:rPr lang="it-IT" sz="2400" b="1" dirty="0"/>
              <a:t>RINV,</a:t>
            </a:r>
            <a:r>
              <a:rPr lang="it-IT" sz="2400" dirty="0"/>
              <a:t> </a:t>
            </a:r>
            <a:r>
              <a:rPr lang="it-IT" sz="2400" b="1" dirty="0"/>
              <a:t>DINV </a:t>
            </a:r>
            <a:r>
              <a:rPr lang="it-IT" sz="2400" dirty="0"/>
              <a:t>e </a:t>
            </a:r>
            <a:r>
              <a:rPr lang="it-IT" sz="2400" b="1" dirty="0"/>
              <a:t>FINV</a:t>
            </a:r>
            <a:r>
              <a:rPr lang="it-IT" sz="2400" dirty="0"/>
              <a:t>.</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153" y="3356992"/>
            <a:ext cx="5305425"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3840186" y="184666"/>
            <a:ext cx="930063" cy="461665"/>
          </a:xfrm>
          <a:prstGeom prst="rect">
            <a:avLst/>
          </a:prstGeom>
        </p:spPr>
        <p:txBody>
          <a:bodyPr wrap="none">
            <a:spAutoFit/>
          </a:bodyPr>
          <a:lstStyle/>
          <a:p>
            <a:r>
              <a:rPr lang="it-IT" sz="2400" b="1" dirty="0"/>
              <a:t>WINV</a:t>
            </a:r>
            <a:endParaRPr lang="en-US" sz="2400" b="1" dirty="0"/>
          </a:p>
        </p:txBody>
      </p:sp>
    </p:spTree>
    <p:extLst>
      <p:ext uri="{BB962C8B-B14F-4D97-AF65-F5344CB8AC3E}">
        <p14:creationId xmlns:p14="http://schemas.microsoft.com/office/powerpoint/2010/main" val="3834628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052736"/>
            <a:ext cx="8496944" cy="1200329"/>
          </a:xfrm>
          <a:prstGeom prst="rect">
            <a:avLst/>
          </a:prstGeom>
        </p:spPr>
        <p:txBody>
          <a:bodyPr wrap="square">
            <a:spAutoFit/>
          </a:bodyPr>
          <a:lstStyle/>
          <a:p>
            <a:r>
              <a:rPr lang="it-IT" sz="2400" dirty="0"/>
              <a:t>Nella stessa operazione, gli </a:t>
            </a:r>
            <a:r>
              <a:rPr lang="it-IT" sz="2400" i="1" dirty="0"/>
              <a:t>O</a:t>
            </a:r>
            <a:r>
              <a:rPr lang="it-IT" sz="2400" i="1" dirty="0" smtClean="0"/>
              <a:t>utgoing </a:t>
            </a:r>
            <a:r>
              <a:rPr lang="it-IT" sz="2400" i="1" dirty="0" err="1"/>
              <a:t>S</a:t>
            </a:r>
            <a:r>
              <a:rPr lang="it-IT" sz="2400" i="1" dirty="0" err="1" smtClean="0"/>
              <a:t>hipment</a:t>
            </a:r>
            <a:r>
              <a:rPr lang="it-IT" sz="2400" i="1" dirty="0" smtClean="0"/>
              <a:t> </a:t>
            </a:r>
            <a:r>
              <a:rPr lang="it-IT" sz="2400" dirty="0"/>
              <a:t>del distributor (</a:t>
            </a:r>
            <a:r>
              <a:rPr lang="it-IT" sz="2400" b="1" dirty="0"/>
              <a:t>DOS</a:t>
            </a:r>
            <a:r>
              <a:rPr lang="it-IT" sz="2400" dirty="0"/>
              <a:t>) avanzano e diventano, in un tempo successivo gli </a:t>
            </a:r>
            <a:r>
              <a:rPr lang="it-IT" sz="2400" i="1" dirty="0" err="1"/>
              <a:t>I</a:t>
            </a:r>
            <a:r>
              <a:rPr lang="it-IT" sz="2400" i="1" dirty="0" err="1" smtClean="0"/>
              <a:t>ncoming</a:t>
            </a:r>
            <a:r>
              <a:rPr lang="it-IT" sz="2400" i="1" dirty="0" smtClean="0"/>
              <a:t> </a:t>
            </a:r>
            <a:r>
              <a:rPr lang="it-IT" sz="2400" i="1" dirty="0" err="1"/>
              <a:t>S</a:t>
            </a:r>
            <a:r>
              <a:rPr lang="it-IT" sz="2400" i="1" dirty="0" err="1" smtClean="0"/>
              <a:t>hipment</a:t>
            </a:r>
            <a:r>
              <a:rPr lang="it-IT" sz="2400" i="1" dirty="0" smtClean="0"/>
              <a:t> </a:t>
            </a:r>
            <a:r>
              <a:rPr lang="it-IT" sz="2400" dirty="0" smtClean="0"/>
              <a:t>del </a:t>
            </a:r>
            <a:r>
              <a:rPr lang="it-IT" sz="2400" i="1" dirty="0" err="1"/>
              <a:t>W</a:t>
            </a:r>
            <a:r>
              <a:rPr lang="it-IT" sz="2400" i="1" dirty="0" err="1" smtClean="0"/>
              <a:t>holesaler</a:t>
            </a:r>
            <a:r>
              <a:rPr lang="it-IT" sz="2400" i="1" dirty="0" smtClean="0"/>
              <a:t> </a:t>
            </a:r>
            <a:r>
              <a:rPr lang="it-IT" sz="2400" dirty="0"/>
              <a:t>(</a:t>
            </a:r>
            <a:r>
              <a:rPr lang="it-IT" sz="2400" b="1" dirty="0"/>
              <a:t>WIS</a:t>
            </a:r>
            <a:r>
              <a:rPr lang="it-IT" sz="2400" dirty="0"/>
              <a:t>):</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ggetto 3"/>
          <p:cNvGraphicFramePr>
            <a:graphicFrameLocks noChangeAspect="1"/>
          </p:cNvGraphicFramePr>
          <p:nvPr>
            <p:extLst>
              <p:ext uri="{D42A27DB-BD31-4B8C-83A1-F6EECF244321}">
                <p14:modId xmlns:p14="http://schemas.microsoft.com/office/powerpoint/2010/main" val="2069390679"/>
              </p:ext>
            </p:extLst>
          </p:nvPr>
        </p:nvGraphicFramePr>
        <p:xfrm>
          <a:off x="3622631" y="3212976"/>
          <a:ext cx="1898737" cy="432048"/>
        </p:xfrm>
        <a:graphic>
          <a:graphicData uri="http://schemas.openxmlformats.org/presentationml/2006/ole">
            <mc:AlternateContent xmlns:mc="http://schemas.openxmlformats.org/markup-compatibility/2006">
              <mc:Choice xmlns:v="urn:schemas-microsoft-com:vml" Requires="v">
                <p:oleObj spid="_x0000_s11337" name="Equazione" r:id="rId3" imgW="1269449" imgH="291973" progId="Equation.3">
                  <p:embed/>
                </p:oleObj>
              </mc:Choice>
              <mc:Fallback>
                <p:oleObj name="Equazione" r:id="rId3" imgW="1269449" imgH="291973"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2631" y="3212976"/>
                        <a:ext cx="1898737" cy="432048"/>
                      </a:xfrm>
                      <a:prstGeom prst="rect">
                        <a:avLst/>
                      </a:prstGeom>
                      <a:noFill/>
                      <a:extLst/>
                    </p:spPr>
                  </p:pic>
                </p:oleObj>
              </mc:Fallback>
            </mc:AlternateContent>
          </a:graphicData>
        </a:graphic>
      </p:graphicFrame>
      <p:sp>
        <p:nvSpPr>
          <p:cNvPr id="5" name="Rettangolo 4"/>
          <p:cNvSpPr/>
          <p:nvPr/>
        </p:nvSpPr>
        <p:spPr>
          <a:xfrm>
            <a:off x="683568" y="4739392"/>
            <a:ext cx="7524781" cy="461665"/>
          </a:xfrm>
          <a:prstGeom prst="rect">
            <a:avLst/>
          </a:prstGeom>
        </p:spPr>
        <p:txBody>
          <a:bodyPr wrap="square">
            <a:spAutoFit/>
          </a:bodyPr>
          <a:lstStyle/>
          <a:p>
            <a:r>
              <a:rPr lang="it-IT" sz="2400" dirty="0"/>
              <a:t>Di nuovo valgono simili espressioni per </a:t>
            </a:r>
            <a:r>
              <a:rPr lang="it-IT" sz="2400" b="1" dirty="0"/>
              <a:t>RIS</a:t>
            </a:r>
            <a:r>
              <a:rPr lang="it-IT" sz="2400" dirty="0"/>
              <a:t>, </a:t>
            </a:r>
            <a:r>
              <a:rPr lang="it-IT" sz="2400" b="1" dirty="0"/>
              <a:t>DIS</a:t>
            </a:r>
            <a:r>
              <a:rPr lang="it-IT" sz="2400" dirty="0"/>
              <a:t> e </a:t>
            </a:r>
            <a:r>
              <a:rPr lang="it-IT" sz="2400" b="1" dirty="0"/>
              <a:t>FPD2</a:t>
            </a:r>
            <a:r>
              <a:rPr lang="it-IT" sz="2400" dirty="0"/>
              <a:t>.</a:t>
            </a:r>
          </a:p>
        </p:txBody>
      </p:sp>
      <p:sp>
        <p:nvSpPr>
          <p:cNvPr id="6" name="CasellaDiTesto 5"/>
          <p:cNvSpPr txBox="1"/>
          <p:nvPr/>
        </p:nvSpPr>
        <p:spPr>
          <a:xfrm>
            <a:off x="4007422" y="404664"/>
            <a:ext cx="691215" cy="461665"/>
          </a:xfrm>
          <a:prstGeom prst="rect">
            <a:avLst/>
          </a:prstGeom>
          <a:noFill/>
        </p:spPr>
        <p:txBody>
          <a:bodyPr wrap="none" rtlCol="0">
            <a:spAutoFit/>
          </a:bodyPr>
          <a:lstStyle/>
          <a:p>
            <a:r>
              <a:rPr lang="it-IT" sz="2400" b="1" dirty="0" smtClean="0"/>
              <a:t>WIS</a:t>
            </a:r>
            <a:endParaRPr lang="en-US" sz="2400" b="1" dirty="0"/>
          </a:p>
        </p:txBody>
      </p:sp>
    </p:spTree>
    <p:extLst>
      <p:ext uri="{BB962C8B-B14F-4D97-AF65-F5344CB8AC3E}">
        <p14:creationId xmlns:p14="http://schemas.microsoft.com/office/powerpoint/2010/main" val="2711860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6632"/>
            <a:ext cx="691515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po 5"/>
          <p:cNvGrpSpPr/>
          <p:nvPr/>
        </p:nvGrpSpPr>
        <p:grpSpPr>
          <a:xfrm>
            <a:off x="107504" y="2783632"/>
            <a:ext cx="5705812" cy="4124451"/>
            <a:chOff x="1663140" y="2757059"/>
            <a:chExt cx="5705812" cy="4124451"/>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757059"/>
              <a:ext cx="5029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4572000" y="6512178"/>
              <a:ext cx="802527" cy="369332"/>
            </a:xfrm>
            <a:prstGeom prst="rect">
              <a:avLst/>
            </a:prstGeom>
            <a:noFill/>
          </p:spPr>
          <p:txBody>
            <a:bodyPr wrap="none" rtlCol="0">
              <a:spAutoFit/>
            </a:bodyPr>
            <a:lstStyle/>
            <a:p>
              <a:r>
                <a:rPr lang="it-IT" dirty="0" smtClean="0"/>
                <a:t>tempo</a:t>
              </a:r>
              <a:endParaRPr lang="en-US" dirty="0"/>
            </a:p>
          </p:txBody>
        </p:sp>
        <p:sp>
          <p:nvSpPr>
            <p:cNvPr id="5" name="CasellaDiTesto 4"/>
            <p:cNvSpPr txBox="1"/>
            <p:nvPr/>
          </p:nvSpPr>
          <p:spPr>
            <a:xfrm rot="16200000">
              <a:off x="858368" y="4149080"/>
              <a:ext cx="1978875" cy="369332"/>
            </a:xfrm>
            <a:prstGeom prst="rect">
              <a:avLst/>
            </a:prstGeom>
            <a:noFill/>
          </p:spPr>
          <p:txBody>
            <a:bodyPr wrap="none" rtlCol="0">
              <a:spAutoFit/>
            </a:bodyPr>
            <a:lstStyle/>
            <a:p>
              <a:r>
                <a:rPr lang="it-IT" dirty="0" err="1" smtClean="0"/>
                <a:t>Effective</a:t>
              </a:r>
              <a:r>
                <a:rPr lang="it-IT" dirty="0" smtClean="0"/>
                <a:t> </a:t>
              </a:r>
              <a:r>
                <a:rPr lang="it-IT" dirty="0" err="1" smtClean="0"/>
                <a:t>inventory</a:t>
              </a:r>
              <a:r>
                <a:rPr lang="it-IT" dirty="0" smtClean="0"/>
                <a:t> </a:t>
              </a:r>
              <a:endParaRPr lang="en-US" dirty="0"/>
            </a:p>
          </p:txBody>
        </p:sp>
      </p:grpSp>
      <p:sp>
        <p:nvSpPr>
          <p:cNvPr id="7" name="CasellaDiTesto 6"/>
          <p:cNvSpPr txBox="1"/>
          <p:nvPr/>
        </p:nvSpPr>
        <p:spPr>
          <a:xfrm>
            <a:off x="6516216" y="3883417"/>
            <a:ext cx="1380506" cy="523220"/>
          </a:xfrm>
          <a:prstGeom prst="rect">
            <a:avLst/>
          </a:prstGeom>
          <a:solidFill>
            <a:schemeClr val="accent6">
              <a:lumMod val="60000"/>
              <a:lumOff val="40000"/>
            </a:schemeClr>
          </a:solidFill>
        </p:spPr>
        <p:txBody>
          <a:bodyPr wrap="none" rtlCol="0">
            <a:spAutoFit/>
          </a:bodyPr>
          <a:lstStyle/>
          <a:p>
            <a:r>
              <a:rPr lang="it-IT" sz="2800" dirty="0" smtClean="0"/>
              <a:t>modello</a:t>
            </a:r>
            <a:endParaRPr lang="en-US" sz="2800" dirty="0"/>
          </a:p>
        </p:txBody>
      </p:sp>
    </p:spTree>
    <p:extLst>
      <p:ext uri="{BB962C8B-B14F-4D97-AF65-F5344CB8AC3E}">
        <p14:creationId xmlns:p14="http://schemas.microsoft.com/office/powerpoint/2010/main" val="4198841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55630" y="1124744"/>
            <a:ext cx="8092834" cy="1938992"/>
          </a:xfrm>
          <a:prstGeom prst="rect">
            <a:avLst/>
          </a:prstGeom>
        </p:spPr>
        <p:txBody>
          <a:bodyPr wrap="square">
            <a:spAutoFit/>
          </a:bodyPr>
          <a:lstStyle/>
          <a:p>
            <a:r>
              <a:rPr lang="it-IT" sz="2400" dirty="0"/>
              <a:t>I </a:t>
            </a:r>
            <a:r>
              <a:rPr lang="it-IT" sz="2400" dirty="0" err="1" smtClean="0"/>
              <a:t>backlog</a:t>
            </a:r>
            <a:r>
              <a:rPr lang="it-IT" sz="2400" dirty="0" smtClean="0"/>
              <a:t> </a:t>
            </a:r>
            <a:r>
              <a:rPr lang="it-IT" sz="2400" dirty="0"/>
              <a:t>sono aggiornati aggiungendo </a:t>
            </a:r>
            <a:r>
              <a:rPr lang="it-IT" sz="2400" dirty="0" err="1"/>
              <a:t>I</a:t>
            </a:r>
            <a:r>
              <a:rPr lang="it-IT" sz="2400" dirty="0" err="1" smtClean="0"/>
              <a:t>ncoming</a:t>
            </a:r>
            <a:r>
              <a:rPr lang="it-IT" sz="2400" dirty="0" smtClean="0"/>
              <a:t> </a:t>
            </a:r>
            <a:r>
              <a:rPr lang="it-IT" sz="2400" dirty="0" smtClean="0"/>
              <a:t>O</a:t>
            </a:r>
            <a:r>
              <a:rPr lang="it-IT" sz="2400" dirty="0" smtClean="0"/>
              <a:t>rder </a:t>
            </a:r>
            <a:r>
              <a:rPr lang="it-IT" sz="2400" dirty="0"/>
              <a:t>(</a:t>
            </a:r>
            <a:r>
              <a:rPr lang="it-IT" sz="2400" b="1" dirty="0"/>
              <a:t>WIO</a:t>
            </a:r>
            <a:r>
              <a:rPr lang="it-IT" sz="2400" dirty="0"/>
              <a:t>) e sottraendo </a:t>
            </a:r>
            <a:r>
              <a:rPr lang="it-IT" sz="2400" dirty="0" err="1" smtClean="0"/>
              <a:t>Outgoing</a:t>
            </a:r>
            <a:r>
              <a:rPr lang="it-IT" sz="2400" dirty="0" smtClean="0"/>
              <a:t> </a:t>
            </a:r>
            <a:r>
              <a:rPr lang="it-IT" sz="2400" dirty="0" err="1"/>
              <a:t>S</a:t>
            </a:r>
            <a:r>
              <a:rPr lang="it-IT" sz="2400" dirty="0" err="1" smtClean="0"/>
              <a:t>hipments</a:t>
            </a:r>
            <a:r>
              <a:rPr lang="it-IT" sz="2400" dirty="0" smtClean="0"/>
              <a:t> </a:t>
            </a:r>
            <a:r>
              <a:rPr lang="it-IT" sz="2400" dirty="0"/>
              <a:t>(</a:t>
            </a:r>
            <a:r>
              <a:rPr lang="it-IT" sz="2400" b="1" dirty="0" smtClean="0"/>
              <a:t>WOS=WIS+WINV</a:t>
            </a:r>
            <a:r>
              <a:rPr lang="it-IT" sz="2400" dirty="0" smtClean="0"/>
              <a:t>), se </a:t>
            </a:r>
            <a:r>
              <a:rPr lang="it-IT" sz="2400" dirty="0"/>
              <a:t>gli </a:t>
            </a:r>
            <a:r>
              <a:rPr lang="it-IT" sz="2400" dirty="0" err="1"/>
              <a:t>I</a:t>
            </a:r>
            <a:r>
              <a:rPr lang="it-IT" sz="2400" dirty="0" err="1" smtClean="0"/>
              <a:t>ncoming</a:t>
            </a:r>
            <a:r>
              <a:rPr lang="it-IT" sz="2400" dirty="0" smtClean="0"/>
              <a:t> </a:t>
            </a:r>
            <a:r>
              <a:rPr lang="it-IT" sz="2400" dirty="0" smtClean="0"/>
              <a:t>O</a:t>
            </a:r>
            <a:r>
              <a:rPr lang="it-IT" sz="2400" dirty="0" smtClean="0"/>
              <a:t>rder </a:t>
            </a:r>
            <a:r>
              <a:rPr lang="it-IT" sz="2400" dirty="0"/>
              <a:t>più il </a:t>
            </a:r>
            <a:r>
              <a:rPr lang="it-IT" sz="2400" dirty="0" err="1"/>
              <a:t>backlog</a:t>
            </a:r>
            <a:r>
              <a:rPr lang="it-IT" sz="2400" dirty="0"/>
              <a:t> sono completamente coperti dagli </a:t>
            </a:r>
            <a:r>
              <a:rPr lang="it-IT" sz="2400" dirty="0" err="1"/>
              <a:t>I</a:t>
            </a:r>
            <a:r>
              <a:rPr lang="it-IT" sz="2400" dirty="0" err="1" smtClean="0"/>
              <a:t>ncoming</a:t>
            </a:r>
            <a:r>
              <a:rPr lang="it-IT" sz="2400" dirty="0" smtClean="0"/>
              <a:t> </a:t>
            </a:r>
            <a:r>
              <a:rPr lang="it-IT" sz="2400" dirty="0" err="1"/>
              <a:t>S</a:t>
            </a:r>
            <a:r>
              <a:rPr lang="it-IT" sz="2400" dirty="0" err="1" smtClean="0"/>
              <a:t>hipment</a:t>
            </a:r>
            <a:r>
              <a:rPr lang="it-IT" sz="2400" dirty="0" smtClean="0"/>
              <a:t> </a:t>
            </a:r>
            <a:r>
              <a:rPr lang="it-IT" sz="2400" dirty="0"/>
              <a:t>più la scorta esistente altrimenti il nuovo </a:t>
            </a:r>
            <a:r>
              <a:rPr lang="it-IT" sz="2400" dirty="0" err="1"/>
              <a:t>backlog</a:t>
            </a:r>
            <a:r>
              <a:rPr lang="it-IT" sz="2400" dirty="0"/>
              <a:t> è vuoto, cioè:</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573016"/>
            <a:ext cx="531550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3563888" y="404664"/>
            <a:ext cx="766557" cy="461665"/>
          </a:xfrm>
          <a:prstGeom prst="rect">
            <a:avLst/>
          </a:prstGeom>
          <a:noFill/>
        </p:spPr>
        <p:txBody>
          <a:bodyPr wrap="none" rtlCol="0">
            <a:spAutoFit/>
          </a:bodyPr>
          <a:lstStyle/>
          <a:p>
            <a:r>
              <a:rPr lang="it-IT" sz="2400" b="1" dirty="0" smtClean="0"/>
              <a:t>WBL</a:t>
            </a:r>
            <a:endParaRPr lang="en-US" sz="2400" b="1" dirty="0"/>
          </a:p>
        </p:txBody>
      </p:sp>
    </p:spTree>
    <p:extLst>
      <p:ext uri="{BB962C8B-B14F-4D97-AF65-F5344CB8AC3E}">
        <p14:creationId xmlns:p14="http://schemas.microsoft.com/office/powerpoint/2010/main" val="23727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84370" y="1268760"/>
            <a:ext cx="8336102" cy="1200329"/>
          </a:xfrm>
          <a:prstGeom prst="rect">
            <a:avLst/>
          </a:prstGeom>
        </p:spPr>
        <p:txBody>
          <a:bodyPr wrap="square">
            <a:spAutoFit/>
          </a:bodyPr>
          <a:lstStyle/>
          <a:p>
            <a:r>
              <a:rPr lang="it-IT" sz="2400" dirty="0"/>
              <a:t>Durante la stessa operazione, il contenuto degli </a:t>
            </a:r>
            <a:r>
              <a:rPr lang="it-IT" sz="2400" dirty="0"/>
              <a:t>O</a:t>
            </a:r>
            <a:r>
              <a:rPr lang="it-IT" sz="2400" dirty="0" smtClean="0"/>
              <a:t>rder </a:t>
            </a:r>
            <a:r>
              <a:rPr lang="it-IT" sz="2400" dirty="0"/>
              <a:t>fatti dal </a:t>
            </a:r>
            <a:r>
              <a:rPr lang="it-IT" sz="2400" dirty="0" err="1"/>
              <a:t>R</a:t>
            </a:r>
            <a:r>
              <a:rPr lang="it-IT" sz="2400" dirty="0" err="1" smtClean="0"/>
              <a:t>etailer</a:t>
            </a:r>
            <a:r>
              <a:rPr lang="it-IT" sz="2400" dirty="0" smtClean="0"/>
              <a:t> </a:t>
            </a:r>
            <a:r>
              <a:rPr lang="it-IT" sz="2400" dirty="0"/>
              <a:t>(</a:t>
            </a:r>
            <a:r>
              <a:rPr lang="it-IT" sz="2400" b="1" dirty="0"/>
              <a:t>ROP</a:t>
            </a:r>
            <a:r>
              <a:rPr lang="it-IT" sz="2400" dirty="0"/>
              <a:t>) avanzano e diventano gli  </a:t>
            </a:r>
            <a:r>
              <a:rPr lang="it-IT" sz="2400" dirty="0" err="1"/>
              <a:t>I</a:t>
            </a:r>
            <a:r>
              <a:rPr lang="it-IT" sz="2400" dirty="0" err="1" smtClean="0"/>
              <a:t>ncoming</a:t>
            </a:r>
            <a:r>
              <a:rPr lang="it-IT" sz="2400" dirty="0" smtClean="0"/>
              <a:t> </a:t>
            </a:r>
            <a:r>
              <a:rPr lang="it-IT" sz="2400" dirty="0"/>
              <a:t>O</a:t>
            </a:r>
            <a:r>
              <a:rPr lang="it-IT" sz="2400" dirty="0" smtClean="0"/>
              <a:t>rder </a:t>
            </a:r>
            <a:r>
              <a:rPr lang="it-IT" sz="2400" dirty="0"/>
              <a:t>del </a:t>
            </a:r>
            <a:r>
              <a:rPr lang="it-IT" sz="2400" dirty="0" err="1"/>
              <a:t>W</a:t>
            </a:r>
            <a:r>
              <a:rPr lang="it-IT" sz="2400" dirty="0" err="1" smtClean="0"/>
              <a:t>holesaler</a:t>
            </a:r>
            <a:r>
              <a:rPr lang="it-IT" sz="2400" dirty="0" smtClean="0"/>
              <a:t> </a:t>
            </a:r>
            <a:r>
              <a:rPr lang="it-IT" sz="2400" dirty="0"/>
              <a:t>(</a:t>
            </a:r>
            <a:r>
              <a:rPr lang="it-IT" sz="2400" b="1" dirty="0"/>
              <a:t>WIO</a:t>
            </a:r>
            <a:r>
              <a:rPr lang="it-IT" sz="2400" dirty="0"/>
              <a:t>)</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034" y="2996952"/>
            <a:ext cx="1940007" cy="477763"/>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290449" y="4601831"/>
            <a:ext cx="5876673" cy="461665"/>
          </a:xfrm>
          <a:prstGeom prst="rect">
            <a:avLst/>
          </a:prstGeom>
        </p:spPr>
        <p:txBody>
          <a:bodyPr wrap="none">
            <a:spAutoFit/>
          </a:bodyPr>
          <a:lstStyle/>
          <a:p>
            <a:r>
              <a:rPr lang="it-IT" sz="2400" dirty="0"/>
              <a:t>simili espressioni valgono per </a:t>
            </a:r>
            <a:r>
              <a:rPr lang="it-IT" sz="2400" b="1" dirty="0"/>
              <a:t>DIO, FIO </a:t>
            </a:r>
            <a:r>
              <a:rPr lang="it-IT" sz="2400" dirty="0"/>
              <a:t>e </a:t>
            </a:r>
            <a:r>
              <a:rPr lang="it-IT" sz="2400" b="1" dirty="0"/>
              <a:t>FPD1</a:t>
            </a:r>
          </a:p>
        </p:txBody>
      </p:sp>
      <p:sp>
        <p:nvSpPr>
          <p:cNvPr id="4" name="CasellaDiTesto 3"/>
          <p:cNvSpPr txBox="1"/>
          <p:nvPr/>
        </p:nvSpPr>
        <p:spPr>
          <a:xfrm>
            <a:off x="3851920" y="245839"/>
            <a:ext cx="753732" cy="461665"/>
          </a:xfrm>
          <a:prstGeom prst="rect">
            <a:avLst/>
          </a:prstGeom>
          <a:noFill/>
        </p:spPr>
        <p:txBody>
          <a:bodyPr wrap="none" rtlCol="0">
            <a:spAutoFit/>
          </a:bodyPr>
          <a:lstStyle/>
          <a:p>
            <a:r>
              <a:rPr lang="it-IT" sz="2400" b="1" dirty="0" smtClean="0"/>
              <a:t>WIO</a:t>
            </a:r>
            <a:endParaRPr lang="en-US" sz="2400" b="1" dirty="0"/>
          </a:p>
        </p:txBody>
      </p:sp>
    </p:spTree>
    <p:extLst>
      <p:ext uri="{BB962C8B-B14F-4D97-AF65-F5344CB8AC3E}">
        <p14:creationId xmlns:p14="http://schemas.microsoft.com/office/powerpoint/2010/main" val="3382422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1340768"/>
            <a:ext cx="8352928" cy="830997"/>
          </a:xfrm>
          <a:prstGeom prst="rect">
            <a:avLst/>
          </a:prstGeom>
        </p:spPr>
        <p:txBody>
          <a:bodyPr wrap="square">
            <a:spAutoFit/>
          </a:bodyPr>
          <a:lstStyle/>
          <a:p>
            <a:r>
              <a:rPr lang="it-IT" sz="2400" dirty="0"/>
              <a:t>Seguendo la discussione precedente, gli </a:t>
            </a:r>
            <a:r>
              <a:rPr lang="it-IT" sz="2400" dirty="0" err="1" smtClean="0"/>
              <a:t>Outgoing</a:t>
            </a:r>
            <a:r>
              <a:rPr lang="it-IT" sz="2400" dirty="0" smtClean="0"/>
              <a:t> </a:t>
            </a:r>
            <a:r>
              <a:rPr lang="it-IT" sz="2400" dirty="0" err="1" smtClean="0"/>
              <a:t>Shipment</a:t>
            </a:r>
            <a:r>
              <a:rPr lang="it-IT" sz="2400" dirty="0" smtClean="0"/>
              <a:t> del </a:t>
            </a:r>
            <a:r>
              <a:rPr lang="it-IT" sz="2400" dirty="0" err="1" smtClean="0"/>
              <a:t>Wholesaler</a:t>
            </a:r>
            <a:r>
              <a:rPr lang="it-IT" sz="2400" dirty="0" smtClean="0"/>
              <a:t>  (</a:t>
            </a:r>
            <a:r>
              <a:rPr lang="it-IT" sz="2400" b="1" dirty="0" smtClean="0"/>
              <a:t>WOS</a:t>
            </a:r>
            <a:r>
              <a:rPr lang="it-IT" sz="2400" dirty="0" smtClean="0"/>
              <a:t>) sono </a:t>
            </a:r>
            <a:r>
              <a:rPr lang="it-IT" sz="2400" dirty="0"/>
              <a:t>espressi come segue</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ggetto 3"/>
          <p:cNvGraphicFramePr>
            <a:graphicFrameLocks noChangeAspect="1"/>
          </p:cNvGraphicFramePr>
          <p:nvPr>
            <p:extLst>
              <p:ext uri="{D42A27DB-BD31-4B8C-83A1-F6EECF244321}">
                <p14:modId xmlns:p14="http://schemas.microsoft.com/office/powerpoint/2010/main" val="1514355913"/>
              </p:ext>
            </p:extLst>
          </p:nvPr>
        </p:nvGraphicFramePr>
        <p:xfrm>
          <a:off x="1547664" y="3284984"/>
          <a:ext cx="5770457" cy="395611"/>
        </p:xfrm>
        <a:graphic>
          <a:graphicData uri="http://schemas.openxmlformats.org/presentationml/2006/ole">
            <mc:AlternateContent xmlns:mc="http://schemas.openxmlformats.org/markup-compatibility/2006">
              <mc:Choice xmlns:v="urn:schemas-microsoft-com:vml" Requires="v">
                <p:oleObj spid="_x0000_s14407" name="Equazione" r:id="rId3" imgW="4318000" imgH="292100" progId="Equation.3">
                  <p:embed/>
                </p:oleObj>
              </mc:Choice>
              <mc:Fallback>
                <p:oleObj name="Equazione" r:id="rId3" imgW="4318000" imgH="292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3284984"/>
                        <a:ext cx="5770457" cy="395611"/>
                      </a:xfrm>
                      <a:prstGeom prst="rect">
                        <a:avLst/>
                      </a:prstGeom>
                      <a:noFill/>
                    </p:spPr>
                  </p:pic>
                </p:oleObj>
              </mc:Fallback>
            </mc:AlternateContent>
          </a:graphicData>
        </a:graphic>
      </p:graphicFrame>
      <p:sp>
        <p:nvSpPr>
          <p:cNvPr id="5" name="Rettangolo 4"/>
          <p:cNvSpPr/>
          <p:nvPr/>
        </p:nvSpPr>
        <p:spPr>
          <a:xfrm>
            <a:off x="755576" y="4869160"/>
            <a:ext cx="7920880" cy="830997"/>
          </a:xfrm>
          <a:prstGeom prst="rect">
            <a:avLst/>
          </a:prstGeom>
        </p:spPr>
        <p:txBody>
          <a:bodyPr wrap="square">
            <a:spAutoFit/>
          </a:bodyPr>
          <a:lstStyle/>
          <a:p>
            <a:r>
              <a:rPr lang="it-IT" sz="2400" dirty="0"/>
              <a:t>analoghe espressioni valgono per </a:t>
            </a:r>
            <a:r>
              <a:rPr lang="it-IT" sz="2400" b="1" dirty="0"/>
              <a:t>DOS, FOS  </a:t>
            </a:r>
            <a:r>
              <a:rPr lang="it-IT" sz="2400" dirty="0"/>
              <a:t>e gli </a:t>
            </a:r>
            <a:r>
              <a:rPr lang="it-IT" sz="2400" dirty="0" err="1"/>
              <a:t>S</a:t>
            </a:r>
            <a:r>
              <a:rPr lang="it-IT" sz="2400" dirty="0" err="1" smtClean="0"/>
              <a:t>hipment</a:t>
            </a:r>
            <a:r>
              <a:rPr lang="it-IT" sz="2400" dirty="0" smtClean="0"/>
              <a:t> </a:t>
            </a:r>
            <a:r>
              <a:rPr lang="it-IT" sz="2400" dirty="0"/>
              <a:t>che escono dalla scorta del </a:t>
            </a:r>
            <a:r>
              <a:rPr lang="it-IT" sz="2400" dirty="0" err="1"/>
              <a:t>R</a:t>
            </a:r>
            <a:r>
              <a:rPr lang="it-IT" sz="2400" dirty="0" err="1" smtClean="0"/>
              <a:t>etailer</a:t>
            </a:r>
            <a:endParaRPr lang="it-IT" sz="2400" dirty="0"/>
          </a:p>
        </p:txBody>
      </p:sp>
    </p:spTree>
    <p:extLst>
      <p:ext uri="{BB962C8B-B14F-4D97-AF65-F5344CB8AC3E}">
        <p14:creationId xmlns:p14="http://schemas.microsoft.com/office/powerpoint/2010/main" val="3975789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3568" y="1113414"/>
            <a:ext cx="7995202" cy="461665"/>
          </a:xfrm>
          <a:prstGeom prst="rect">
            <a:avLst/>
          </a:prstGeom>
        </p:spPr>
        <p:txBody>
          <a:bodyPr wrap="none">
            <a:spAutoFit/>
          </a:bodyPr>
          <a:lstStyle/>
          <a:p>
            <a:r>
              <a:rPr lang="it-IT" sz="2400" dirty="0"/>
              <a:t>Infine la </a:t>
            </a:r>
            <a:r>
              <a:rPr lang="it-IT" sz="2400" dirty="0" err="1"/>
              <a:t>E</a:t>
            </a:r>
            <a:r>
              <a:rPr lang="it-IT" sz="2400" dirty="0" err="1" smtClean="0"/>
              <a:t>xpected</a:t>
            </a:r>
            <a:r>
              <a:rPr lang="it-IT" sz="2400" dirty="0" smtClean="0"/>
              <a:t> </a:t>
            </a:r>
            <a:r>
              <a:rPr lang="it-IT" sz="2400" dirty="0" err="1"/>
              <a:t>D</a:t>
            </a:r>
            <a:r>
              <a:rPr lang="it-IT" sz="2400" dirty="0" err="1" smtClean="0"/>
              <a:t>emand</a:t>
            </a:r>
            <a:r>
              <a:rPr lang="it-IT" sz="2400" dirty="0" smtClean="0"/>
              <a:t>  del </a:t>
            </a:r>
            <a:r>
              <a:rPr lang="it-IT" sz="2400" dirty="0" err="1" smtClean="0"/>
              <a:t>Wholesaler</a:t>
            </a:r>
            <a:r>
              <a:rPr lang="it-IT" sz="2400" dirty="0" smtClean="0"/>
              <a:t> (</a:t>
            </a:r>
            <a:r>
              <a:rPr lang="it-IT" sz="2400" b="1" dirty="0" smtClean="0"/>
              <a:t>WED</a:t>
            </a:r>
            <a:r>
              <a:rPr lang="it-IT" sz="2400" dirty="0"/>
              <a:t>) è aggiornata</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4" name="Oggetto 3"/>
          <p:cNvGraphicFramePr>
            <a:graphicFrameLocks noChangeAspect="1"/>
          </p:cNvGraphicFramePr>
          <p:nvPr>
            <p:extLst>
              <p:ext uri="{D42A27DB-BD31-4B8C-83A1-F6EECF244321}">
                <p14:modId xmlns:p14="http://schemas.microsoft.com/office/powerpoint/2010/main" val="954206438"/>
              </p:ext>
            </p:extLst>
          </p:nvPr>
        </p:nvGraphicFramePr>
        <p:xfrm>
          <a:off x="2534971" y="2060848"/>
          <a:ext cx="4074057" cy="386333"/>
        </p:xfrm>
        <a:graphic>
          <a:graphicData uri="http://schemas.openxmlformats.org/presentationml/2006/ole">
            <mc:AlternateContent xmlns:mc="http://schemas.openxmlformats.org/markup-compatibility/2006">
              <mc:Choice xmlns:v="urn:schemas-microsoft-com:vml" Requires="v">
                <p:oleObj spid="_x0000_s15505" name="Equazione" r:id="rId3" imgW="3073400" imgH="292100" progId="Equation.3">
                  <p:embed/>
                </p:oleObj>
              </mc:Choice>
              <mc:Fallback>
                <p:oleObj name="Equazione" r:id="rId3" imgW="3073400" imgH="292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4971" y="2060848"/>
                        <a:ext cx="4074057" cy="386333"/>
                      </a:xfrm>
                      <a:prstGeom prst="rect">
                        <a:avLst/>
                      </a:prstGeom>
                      <a:noFill/>
                      <a:extLst/>
                    </p:spPr>
                  </p:pic>
                </p:oleObj>
              </mc:Fallback>
            </mc:AlternateContent>
          </a:graphicData>
        </a:graphic>
      </p:graphicFrame>
      <p:sp>
        <p:nvSpPr>
          <p:cNvPr id="5" name="Rettangolo 4"/>
          <p:cNvSpPr/>
          <p:nvPr/>
        </p:nvSpPr>
        <p:spPr>
          <a:xfrm>
            <a:off x="2670037" y="2875001"/>
            <a:ext cx="3803926" cy="461665"/>
          </a:xfrm>
          <a:prstGeom prst="rect">
            <a:avLst/>
          </a:prstGeom>
        </p:spPr>
        <p:txBody>
          <a:bodyPr wrap="none">
            <a:spAutoFit/>
          </a:bodyPr>
          <a:lstStyle/>
          <a:p>
            <a:r>
              <a:rPr lang="it-IT" sz="2400" dirty="0"/>
              <a:t>e gli </a:t>
            </a:r>
            <a:r>
              <a:rPr lang="it-IT" sz="2400" i="1" dirty="0"/>
              <a:t>O</a:t>
            </a:r>
            <a:r>
              <a:rPr lang="it-IT" sz="2400" i="1" dirty="0" smtClean="0"/>
              <a:t>rder </a:t>
            </a:r>
            <a:r>
              <a:rPr lang="it-IT" sz="2400" i="1" dirty="0" err="1"/>
              <a:t>P</a:t>
            </a:r>
            <a:r>
              <a:rPr lang="it-IT" sz="2400" i="1" dirty="0" err="1" smtClean="0"/>
              <a:t>lace</a:t>
            </a:r>
            <a:r>
              <a:rPr lang="it-IT" sz="2400" dirty="0" err="1" smtClean="0"/>
              <a:t>d</a:t>
            </a:r>
            <a:r>
              <a:rPr lang="it-IT" sz="2400" dirty="0" smtClean="0"/>
              <a:t>  (</a:t>
            </a:r>
            <a:r>
              <a:rPr lang="it-IT" sz="2400" b="1" dirty="0" smtClean="0"/>
              <a:t>OP</a:t>
            </a:r>
            <a:r>
              <a:rPr lang="it-IT" sz="2400" dirty="0" smtClean="0"/>
              <a:t>) sono </a:t>
            </a:r>
            <a:endParaRPr lang="it-IT" sz="2400" dirty="0"/>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7" name="Oggetto 6"/>
          <p:cNvGraphicFramePr>
            <a:graphicFrameLocks noChangeAspect="1"/>
          </p:cNvGraphicFramePr>
          <p:nvPr>
            <p:extLst>
              <p:ext uri="{D42A27DB-BD31-4B8C-83A1-F6EECF244321}">
                <p14:modId xmlns:p14="http://schemas.microsoft.com/office/powerpoint/2010/main" val="1377202312"/>
              </p:ext>
            </p:extLst>
          </p:nvPr>
        </p:nvGraphicFramePr>
        <p:xfrm>
          <a:off x="121987" y="3861048"/>
          <a:ext cx="8914509" cy="331075"/>
        </p:xfrm>
        <a:graphic>
          <a:graphicData uri="http://schemas.openxmlformats.org/presentationml/2006/ole">
            <mc:AlternateContent xmlns:mc="http://schemas.openxmlformats.org/markup-compatibility/2006">
              <mc:Choice xmlns:v="urn:schemas-microsoft-com:vml" Requires="v">
                <p:oleObj spid="_x0000_s15506" name="Equazione" r:id="rId5" imgW="7658100" imgH="292100" progId="Equation.3">
                  <p:embed/>
                </p:oleObj>
              </mc:Choice>
              <mc:Fallback>
                <p:oleObj name="Equazione" r:id="rId5" imgW="7658100" imgH="2921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87" y="3861048"/>
                        <a:ext cx="8914509" cy="331075"/>
                      </a:xfrm>
                      <a:prstGeom prst="rect">
                        <a:avLst/>
                      </a:prstGeom>
                      <a:noFill/>
                    </p:spPr>
                  </p:pic>
                </p:oleObj>
              </mc:Fallback>
            </mc:AlternateContent>
          </a:graphicData>
        </a:graphic>
      </p:graphicFrame>
      <p:sp>
        <p:nvSpPr>
          <p:cNvPr id="8" name="Rettangolo 7"/>
          <p:cNvSpPr/>
          <p:nvPr/>
        </p:nvSpPr>
        <p:spPr>
          <a:xfrm>
            <a:off x="683568" y="5053538"/>
            <a:ext cx="8283234" cy="830997"/>
          </a:xfrm>
          <a:prstGeom prst="rect">
            <a:avLst/>
          </a:prstGeom>
        </p:spPr>
        <p:txBody>
          <a:bodyPr wrap="square">
            <a:spAutoFit/>
          </a:bodyPr>
          <a:lstStyle/>
          <a:p>
            <a:r>
              <a:rPr lang="it-IT" sz="2400" b="1" dirty="0"/>
              <a:t>WIS+DIO+DBL+DOS</a:t>
            </a:r>
            <a:r>
              <a:rPr lang="it-IT" sz="2400" dirty="0"/>
              <a:t> rappresenta la supply line per il </a:t>
            </a:r>
            <a:r>
              <a:rPr lang="it-IT" sz="2400" dirty="0" err="1"/>
              <a:t>Wholesaler</a:t>
            </a:r>
            <a:r>
              <a:rPr lang="it-IT" sz="2400" dirty="0"/>
              <a:t>. Di nuovo simili espressioni valgono per gli altri settori.</a:t>
            </a:r>
          </a:p>
        </p:txBody>
      </p:sp>
    </p:spTree>
    <p:extLst>
      <p:ext uri="{BB962C8B-B14F-4D97-AF65-F5344CB8AC3E}">
        <p14:creationId xmlns:p14="http://schemas.microsoft.com/office/powerpoint/2010/main" val="249050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197" y="2060848"/>
            <a:ext cx="7613141" cy="238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086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07704" y="101823"/>
            <a:ext cx="5178084" cy="461665"/>
          </a:xfrm>
          <a:prstGeom prst="rect">
            <a:avLst/>
          </a:prstGeom>
          <a:solidFill>
            <a:schemeClr val="accent6">
              <a:lumMod val="40000"/>
              <a:lumOff val="60000"/>
            </a:schemeClr>
          </a:solidFill>
        </p:spPr>
        <p:txBody>
          <a:bodyPr wrap="none" rtlCol="0">
            <a:spAutoFit/>
          </a:bodyPr>
          <a:lstStyle/>
          <a:p>
            <a:r>
              <a:rPr lang="it-IT" sz="2400" dirty="0" smtClean="0"/>
              <a:t>Implementazione del modello in </a:t>
            </a:r>
            <a:r>
              <a:rPr lang="it-IT" sz="2400" dirty="0" err="1" smtClean="0"/>
              <a:t>Matlab</a:t>
            </a:r>
            <a:endParaRPr lang="en-US" sz="2400" dirty="0"/>
          </a:p>
        </p:txBody>
      </p:sp>
      <p:sp>
        <p:nvSpPr>
          <p:cNvPr id="4" name="Rettangolo 3"/>
          <p:cNvSpPr/>
          <p:nvPr/>
        </p:nvSpPr>
        <p:spPr>
          <a:xfrm>
            <a:off x="611560" y="1124744"/>
            <a:ext cx="7488832" cy="5355312"/>
          </a:xfrm>
          <a:prstGeom prst="rect">
            <a:avLst/>
          </a:prstGeom>
        </p:spPr>
        <p:txBody>
          <a:bodyPr wrap="square">
            <a:spAutoFit/>
          </a:bodyPr>
          <a:lstStyle/>
          <a:p>
            <a:r>
              <a:rPr lang="en-US" dirty="0"/>
              <a:t>% Beer Game</a:t>
            </a:r>
          </a:p>
          <a:p>
            <a:r>
              <a:rPr lang="en-US" dirty="0"/>
              <a:t>% </a:t>
            </a:r>
            <a:r>
              <a:rPr lang="en-US" dirty="0" err="1"/>
              <a:t>Hyperchaotic</a:t>
            </a:r>
            <a:r>
              <a:rPr lang="en-US" dirty="0"/>
              <a:t> Phenomena in a Dynamic Decision Making</a:t>
            </a:r>
          </a:p>
          <a:p>
            <a:r>
              <a:rPr lang="en-US" dirty="0"/>
              <a:t>% </a:t>
            </a:r>
            <a:r>
              <a:rPr lang="en-US" dirty="0" err="1"/>
              <a:t>J.S.Thomsen</a:t>
            </a:r>
            <a:r>
              <a:rPr lang="en-US" dirty="0"/>
              <a:t>, E. </a:t>
            </a:r>
            <a:r>
              <a:rPr lang="en-US" dirty="0" err="1"/>
              <a:t>Mosekilde</a:t>
            </a:r>
            <a:endParaRPr lang="en-US" dirty="0"/>
          </a:p>
          <a:p>
            <a:r>
              <a:rPr lang="en-US" dirty="0"/>
              <a:t>% </a:t>
            </a:r>
            <a:r>
              <a:rPr lang="en-US" dirty="0" err="1"/>
              <a:t>J.D.Sterman</a:t>
            </a:r>
            <a:endParaRPr lang="en-US" dirty="0"/>
          </a:p>
          <a:p>
            <a:r>
              <a:rPr lang="en-US" dirty="0"/>
              <a:t>%</a:t>
            </a:r>
          </a:p>
          <a:p>
            <a:r>
              <a:rPr lang="en-US" dirty="0"/>
              <a:t>%F=Factory, D=Distributor, W=Wholesaler, R=Retailer, C=Customers</a:t>
            </a:r>
          </a:p>
          <a:p>
            <a:r>
              <a:rPr lang="en-US" dirty="0"/>
              <a:t>%</a:t>
            </a:r>
          </a:p>
          <a:p>
            <a:r>
              <a:rPr lang="en-US" dirty="0"/>
              <a:t>clear</a:t>
            </a:r>
          </a:p>
          <a:p>
            <a:r>
              <a:rPr lang="en-US" dirty="0" err="1"/>
              <a:t>clf</a:t>
            </a:r>
            <a:endParaRPr lang="en-US" dirty="0"/>
          </a:p>
          <a:p>
            <a:r>
              <a:rPr lang="en-US" dirty="0"/>
              <a:t>close all</a:t>
            </a:r>
          </a:p>
          <a:p>
            <a:r>
              <a:rPr lang="en-US" dirty="0"/>
              <a:t>% </a:t>
            </a:r>
            <a:r>
              <a:rPr lang="en-US" dirty="0" err="1"/>
              <a:t>Inizializzazione</a:t>
            </a:r>
            <a:endParaRPr lang="en-US" dirty="0"/>
          </a:p>
          <a:p>
            <a:r>
              <a:rPr lang="en-US" dirty="0"/>
              <a:t>n=30;</a:t>
            </a:r>
          </a:p>
          <a:p>
            <a:r>
              <a:rPr lang="en-US" dirty="0"/>
              <a:t>%  T=0.00; </a:t>
            </a:r>
            <a:r>
              <a:rPr lang="en-US" dirty="0" err="1"/>
              <a:t>alfaS</a:t>
            </a:r>
            <a:r>
              <a:rPr lang="en-US" dirty="0"/>
              <a:t>=0.30; beta=0.150; Q=17.0;</a:t>
            </a:r>
          </a:p>
          <a:p>
            <a:r>
              <a:rPr lang="en-US" dirty="0"/>
              <a:t>%  T=0.05; </a:t>
            </a:r>
            <a:r>
              <a:rPr lang="en-US" dirty="0" err="1"/>
              <a:t>alfaS</a:t>
            </a:r>
            <a:r>
              <a:rPr lang="en-US" dirty="0"/>
              <a:t>=0.50; beta=0.00; Q=15.0;</a:t>
            </a:r>
          </a:p>
          <a:p>
            <a:r>
              <a:rPr lang="en-US" dirty="0"/>
              <a:t>% </a:t>
            </a:r>
          </a:p>
          <a:p>
            <a:r>
              <a:rPr lang="en-US" dirty="0"/>
              <a:t>T=0.25; </a:t>
            </a:r>
            <a:r>
              <a:rPr lang="en-US" dirty="0" err="1"/>
              <a:t>alfaS</a:t>
            </a:r>
            <a:r>
              <a:rPr lang="en-US" dirty="0"/>
              <a:t>=0.30; beta=0.65; Q=12.0; </a:t>
            </a:r>
          </a:p>
          <a:p>
            <a:r>
              <a:rPr lang="en-US" dirty="0"/>
              <a:t>% T=0.25; </a:t>
            </a:r>
            <a:r>
              <a:rPr lang="en-US" dirty="0" err="1"/>
              <a:t>alfaS</a:t>
            </a:r>
            <a:r>
              <a:rPr lang="en-US" dirty="0"/>
              <a:t>=0.425; beta=0.09; Q=17.0;</a:t>
            </a:r>
          </a:p>
          <a:p>
            <a:r>
              <a:rPr lang="en-US" dirty="0"/>
              <a:t>%  T=0.25; </a:t>
            </a:r>
            <a:r>
              <a:rPr lang="en-US" dirty="0" err="1"/>
              <a:t>alfaS</a:t>
            </a:r>
            <a:r>
              <a:rPr lang="en-US" dirty="0"/>
              <a:t>=0.3; beta=0.5; Q=17.0;</a:t>
            </a:r>
          </a:p>
          <a:p>
            <a:r>
              <a:rPr lang="en-US" dirty="0" smtClean="0"/>
              <a:t>……</a:t>
            </a:r>
            <a:endParaRPr lang="en-US" dirty="0"/>
          </a:p>
        </p:txBody>
      </p:sp>
      <p:sp>
        <p:nvSpPr>
          <p:cNvPr id="5" name="CasellaDiTesto 4"/>
          <p:cNvSpPr txBox="1"/>
          <p:nvPr/>
        </p:nvSpPr>
        <p:spPr>
          <a:xfrm>
            <a:off x="3347864" y="632231"/>
            <a:ext cx="1535998" cy="369332"/>
          </a:xfrm>
          <a:prstGeom prst="rect">
            <a:avLst/>
          </a:prstGeom>
          <a:solidFill>
            <a:schemeClr val="accent6">
              <a:lumMod val="40000"/>
              <a:lumOff val="60000"/>
            </a:schemeClr>
          </a:solidFill>
        </p:spPr>
        <p:txBody>
          <a:bodyPr wrap="none" rtlCol="0">
            <a:spAutoFit/>
          </a:bodyPr>
          <a:lstStyle/>
          <a:p>
            <a:r>
              <a:rPr lang="it-IT" dirty="0" smtClean="0"/>
              <a:t>BeerGame4.m</a:t>
            </a:r>
            <a:endParaRPr lang="en-US" dirty="0"/>
          </a:p>
        </p:txBody>
      </p:sp>
    </p:spTree>
    <p:extLst>
      <p:ext uri="{BB962C8B-B14F-4D97-AF65-F5344CB8AC3E}">
        <p14:creationId xmlns:p14="http://schemas.microsoft.com/office/powerpoint/2010/main" val="198421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21" y="260648"/>
            <a:ext cx="5029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240462"/>
            <a:ext cx="7687051" cy="351408"/>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1488158" y="629980"/>
            <a:ext cx="3229282" cy="369332"/>
          </a:xfrm>
          <a:prstGeom prst="rect">
            <a:avLst/>
          </a:prstGeom>
        </p:spPr>
        <p:txBody>
          <a:bodyPr wrap="none">
            <a:spAutoFit/>
          </a:bodyPr>
          <a:lstStyle/>
          <a:p>
            <a:r>
              <a:rPr lang="it-IT" u="sng" dirty="0" smtClean="0"/>
              <a:t>Scorta reale (</a:t>
            </a:r>
            <a:r>
              <a:rPr lang="it-IT" u="sng" dirty="0" err="1" smtClean="0"/>
              <a:t>effective</a:t>
            </a:r>
            <a:r>
              <a:rPr lang="it-IT" u="sng" dirty="0" smtClean="0"/>
              <a:t> </a:t>
            </a:r>
            <a:r>
              <a:rPr lang="it-IT" u="sng" dirty="0" err="1" smtClean="0"/>
              <a:t>inventary</a:t>
            </a:r>
            <a:r>
              <a:rPr lang="it-IT" u="sng" dirty="0" smtClean="0"/>
              <a:t>)</a:t>
            </a:r>
            <a:endParaRPr lang="it-IT" dirty="0"/>
          </a:p>
        </p:txBody>
      </p:sp>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0045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5176469" y="4032548"/>
            <a:ext cx="1260538" cy="369332"/>
          </a:xfrm>
          <a:prstGeom prst="rect">
            <a:avLst/>
          </a:prstGeom>
        </p:spPr>
        <p:txBody>
          <a:bodyPr wrap="none">
            <a:spAutoFit/>
          </a:bodyPr>
          <a:lstStyle/>
          <a:p>
            <a:r>
              <a:rPr lang="en-US" u="sng" dirty="0"/>
              <a:t>Order Rate</a:t>
            </a:r>
            <a:r>
              <a:rPr lang="en-US" dirty="0"/>
              <a:t> </a:t>
            </a:r>
            <a:endParaRPr lang="it-IT" dirty="0"/>
          </a:p>
        </p:txBody>
      </p:sp>
      <p:sp>
        <p:nvSpPr>
          <p:cNvPr id="4" name="CasellaDiTesto 3"/>
          <p:cNvSpPr txBox="1"/>
          <p:nvPr/>
        </p:nvSpPr>
        <p:spPr>
          <a:xfrm>
            <a:off x="5902203" y="260648"/>
            <a:ext cx="3013197" cy="369332"/>
          </a:xfrm>
          <a:prstGeom prst="rect">
            <a:avLst/>
          </a:prstGeom>
          <a:noFill/>
        </p:spPr>
        <p:txBody>
          <a:bodyPr wrap="none" rtlCol="0">
            <a:spAutoFit/>
          </a:bodyPr>
          <a:lstStyle/>
          <a:p>
            <a:r>
              <a:rPr lang="it-IT" dirty="0" smtClean="0"/>
              <a:t>Risultato di alcune simulazioni</a:t>
            </a:r>
            <a:endParaRPr lang="it-IT" dirty="0"/>
          </a:p>
        </p:txBody>
      </p:sp>
      <p:sp>
        <p:nvSpPr>
          <p:cNvPr id="5" name="CasellaDiTesto 4"/>
          <p:cNvSpPr txBox="1"/>
          <p:nvPr/>
        </p:nvSpPr>
        <p:spPr>
          <a:xfrm>
            <a:off x="5481601" y="1223268"/>
            <a:ext cx="3888432" cy="923330"/>
          </a:xfrm>
          <a:prstGeom prst="rect">
            <a:avLst/>
          </a:prstGeom>
          <a:noFill/>
        </p:spPr>
        <p:txBody>
          <a:bodyPr wrap="square" rtlCol="0">
            <a:spAutoFit/>
          </a:bodyPr>
          <a:lstStyle/>
          <a:p>
            <a:r>
              <a:rPr lang="it-IT" dirty="0" smtClean="0"/>
              <a:t>Propagazione del salto presente nella domanda del cliente</a:t>
            </a:r>
          </a:p>
          <a:p>
            <a:endParaRPr lang="it-IT" dirty="0"/>
          </a:p>
        </p:txBody>
      </p:sp>
    </p:spTree>
    <p:extLst>
      <p:ext uri="{BB962C8B-B14F-4D97-AF65-F5344CB8AC3E}">
        <p14:creationId xmlns:p14="http://schemas.microsoft.com/office/powerpoint/2010/main" val="19149436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3" y="0"/>
            <a:ext cx="46863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683567" y="3668064"/>
            <a:ext cx="1973169" cy="369332"/>
          </a:xfrm>
          <a:prstGeom prst="rect">
            <a:avLst/>
          </a:prstGeom>
        </p:spPr>
        <p:txBody>
          <a:bodyPr wrap="none">
            <a:spAutoFit/>
          </a:bodyPr>
          <a:lstStyle/>
          <a:p>
            <a:r>
              <a:rPr lang="it-IT" u="sng" dirty="0"/>
              <a:t>inventario effettivo</a:t>
            </a:r>
            <a:endParaRPr lang="it-IT"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542" y="3469413"/>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3635896" y="6357631"/>
            <a:ext cx="1180451" cy="369332"/>
          </a:xfrm>
          <a:prstGeom prst="rect">
            <a:avLst/>
          </a:prstGeom>
        </p:spPr>
        <p:txBody>
          <a:bodyPr wrap="none">
            <a:spAutoFit/>
          </a:bodyPr>
          <a:lstStyle/>
          <a:p>
            <a:r>
              <a:rPr lang="it-IT" u="sng" dirty="0" err="1" smtClean="0"/>
              <a:t>order</a:t>
            </a:r>
            <a:r>
              <a:rPr lang="it-IT" u="sng" dirty="0" smtClean="0"/>
              <a:t> </a:t>
            </a:r>
            <a:r>
              <a:rPr lang="it-IT" u="sng" dirty="0"/>
              <a:t>rate</a:t>
            </a:r>
            <a:r>
              <a:rPr lang="it-IT" dirty="0"/>
              <a:t> </a:t>
            </a:r>
          </a:p>
        </p:txBody>
      </p:sp>
      <p:sp>
        <p:nvSpPr>
          <p:cNvPr id="4" name="Rettangolo 3"/>
          <p:cNvSpPr/>
          <p:nvPr/>
        </p:nvSpPr>
        <p:spPr>
          <a:xfrm>
            <a:off x="6650597" y="1566572"/>
            <a:ext cx="1523494" cy="369332"/>
          </a:xfrm>
          <a:prstGeom prst="rect">
            <a:avLst/>
          </a:prstGeom>
        </p:spPr>
        <p:txBody>
          <a:bodyPr wrap="none">
            <a:spAutoFit/>
          </a:bodyPr>
          <a:lstStyle/>
          <a:p>
            <a:r>
              <a:rPr lang="it-IT" u="sng" dirty="0" smtClean="0"/>
              <a:t>1000 </a:t>
            </a:r>
            <a:r>
              <a:rPr lang="it-IT" u="sng" dirty="0" err="1" smtClean="0"/>
              <a:t>settimae</a:t>
            </a:r>
            <a:endParaRPr lang="it-IT" dirty="0"/>
          </a:p>
        </p:txBody>
      </p:sp>
    </p:spTree>
    <p:extLst>
      <p:ext uri="{BB962C8B-B14F-4D97-AF65-F5344CB8AC3E}">
        <p14:creationId xmlns:p14="http://schemas.microsoft.com/office/powerpoint/2010/main" val="41912816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89553"/>
            <a:ext cx="49149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890" y="332656"/>
            <a:ext cx="8572590" cy="420116"/>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2699792" y="3645024"/>
            <a:ext cx="2026067" cy="369332"/>
          </a:xfrm>
          <a:prstGeom prst="rect">
            <a:avLst/>
          </a:prstGeom>
        </p:spPr>
        <p:txBody>
          <a:bodyPr wrap="none">
            <a:spAutoFit/>
          </a:bodyPr>
          <a:lstStyle/>
          <a:p>
            <a:r>
              <a:rPr lang="it-IT" u="sng" dirty="0"/>
              <a:t>inventario effettivo</a:t>
            </a:r>
            <a:r>
              <a:rPr lang="it-IT" dirty="0"/>
              <a:t> </a:t>
            </a:r>
          </a:p>
        </p:txBody>
      </p:sp>
      <p:sp>
        <p:nvSpPr>
          <p:cNvPr id="4" name="Rettangolo 3"/>
          <p:cNvSpPr/>
          <p:nvPr/>
        </p:nvSpPr>
        <p:spPr>
          <a:xfrm>
            <a:off x="3563888" y="5060394"/>
            <a:ext cx="1645322" cy="369332"/>
          </a:xfrm>
          <a:prstGeom prst="rect">
            <a:avLst/>
          </a:prstGeom>
        </p:spPr>
        <p:txBody>
          <a:bodyPr wrap="none">
            <a:spAutoFit/>
          </a:bodyPr>
          <a:lstStyle/>
          <a:p>
            <a:r>
              <a:rPr lang="it-IT" u="sng" dirty="0" smtClean="0"/>
              <a:t>1000 settimane</a:t>
            </a:r>
            <a:endParaRPr lang="it-IT" dirty="0"/>
          </a:p>
        </p:txBody>
      </p:sp>
    </p:spTree>
    <p:extLst>
      <p:ext uri="{BB962C8B-B14F-4D97-AF65-F5344CB8AC3E}">
        <p14:creationId xmlns:p14="http://schemas.microsoft.com/office/powerpoint/2010/main" val="3545459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9448" y="98063"/>
            <a:ext cx="8825040" cy="1938992"/>
          </a:xfrm>
          <a:prstGeom prst="rect">
            <a:avLst/>
          </a:prstGeom>
        </p:spPr>
        <p:txBody>
          <a:bodyPr wrap="square">
            <a:spAutoFit/>
          </a:bodyPr>
          <a:lstStyle/>
          <a:p>
            <a:r>
              <a:rPr lang="it-IT" sz="2400" dirty="0"/>
              <a:t>Per evidenziare la periodicità del sistema in corrispondenza dei parametri usati </a:t>
            </a:r>
            <a:r>
              <a:rPr lang="it-IT" sz="2400" dirty="0" smtClean="0"/>
              <a:t>nella figure </a:t>
            </a:r>
            <a:r>
              <a:rPr lang="it-IT" sz="2400" dirty="0"/>
              <a:t>precedente, si può rappresentare </a:t>
            </a:r>
            <a:r>
              <a:rPr lang="it-IT" sz="2400" dirty="0" smtClean="0"/>
              <a:t>la scorta reale del </a:t>
            </a:r>
            <a:r>
              <a:rPr lang="it-IT" sz="2400" i="1" dirty="0"/>
              <a:t>D</a:t>
            </a:r>
            <a:r>
              <a:rPr lang="it-IT" sz="2400" i="1" dirty="0" smtClean="0"/>
              <a:t>istributor</a:t>
            </a:r>
            <a:r>
              <a:rPr lang="it-IT" sz="2400" dirty="0" smtClean="0"/>
              <a:t> </a:t>
            </a:r>
            <a:r>
              <a:rPr lang="it-IT" sz="2400" dirty="0"/>
              <a:t>rispetto </a:t>
            </a:r>
            <a:r>
              <a:rPr lang="it-IT" sz="2400" dirty="0" smtClean="0"/>
              <a:t>a quella della </a:t>
            </a:r>
            <a:r>
              <a:rPr lang="it-IT" sz="2400" i="1" dirty="0" err="1" smtClean="0"/>
              <a:t>Factory</a:t>
            </a:r>
            <a:r>
              <a:rPr lang="it-IT" sz="2400" i="1" dirty="0" smtClean="0"/>
              <a:t> (Spazio degli stati)</a:t>
            </a:r>
            <a:r>
              <a:rPr lang="it-IT" sz="2400" dirty="0" smtClean="0"/>
              <a:t>, </a:t>
            </a:r>
            <a:r>
              <a:rPr lang="it-IT" sz="2400" dirty="0"/>
              <a:t>togliendo la fase transiente </a:t>
            </a:r>
            <a:r>
              <a:rPr lang="it-IT" sz="2400" dirty="0" smtClean="0"/>
              <a:t>(cioè dalla 1 alla 400-esima settimana</a:t>
            </a:r>
            <a:r>
              <a:rPr lang="it-IT" sz="2400" dirty="0" smtClean="0"/>
              <a:t>). Notare la periodicità (4)</a:t>
            </a:r>
            <a:endParaRPr lang="it-IT" sz="24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600" y="2420888"/>
            <a:ext cx="5472608" cy="411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378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412776"/>
            <a:ext cx="46863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3775432" y="5013176"/>
            <a:ext cx="802527" cy="369332"/>
          </a:xfrm>
          <a:prstGeom prst="rect">
            <a:avLst/>
          </a:prstGeom>
          <a:noFill/>
        </p:spPr>
        <p:txBody>
          <a:bodyPr wrap="none" rtlCol="0">
            <a:spAutoFit/>
          </a:bodyPr>
          <a:lstStyle/>
          <a:p>
            <a:r>
              <a:rPr lang="it-IT" dirty="0" smtClean="0"/>
              <a:t>tempo</a:t>
            </a:r>
            <a:endParaRPr lang="en-US" dirty="0"/>
          </a:p>
        </p:txBody>
      </p:sp>
      <p:sp>
        <p:nvSpPr>
          <p:cNvPr id="4" name="CasellaDiTesto 3"/>
          <p:cNvSpPr txBox="1"/>
          <p:nvPr/>
        </p:nvSpPr>
        <p:spPr>
          <a:xfrm rot="16200000">
            <a:off x="489036" y="2985472"/>
            <a:ext cx="1978875" cy="369332"/>
          </a:xfrm>
          <a:prstGeom prst="rect">
            <a:avLst/>
          </a:prstGeom>
          <a:noFill/>
        </p:spPr>
        <p:txBody>
          <a:bodyPr wrap="none" rtlCol="0">
            <a:spAutoFit/>
          </a:bodyPr>
          <a:lstStyle/>
          <a:p>
            <a:r>
              <a:rPr lang="it-IT" dirty="0" err="1" smtClean="0"/>
              <a:t>Effective</a:t>
            </a:r>
            <a:r>
              <a:rPr lang="it-IT" dirty="0" smtClean="0"/>
              <a:t> </a:t>
            </a:r>
            <a:r>
              <a:rPr lang="it-IT" dirty="0" err="1" smtClean="0"/>
              <a:t>inventory</a:t>
            </a:r>
            <a:r>
              <a:rPr lang="it-IT" dirty="0" smtClean="0"/>
              <a:t> </a:t>
            </a:r>
            <a:endParaRPr lang="en-US" dirty="0"/>
          </a:p>
        </p:txBody>
      </p:sp>
      <p:sp>
        <p:nvSpPr>
          <p:cNvPr id="5" name="CasellaDiTesto 4"/>
          <p:cNvSpPr txBox="1"/>
          <p:nvPr/>
        </p:nvSpPr>
        <p:spPr>
          <a:xfrm>
            <a:off x="3887706" y="404664"/>
            <a:ext cx="1380506" cy="523220"/>
          </a:xfrm>
          <a:prstGeom prst="rect">
            <a:avLst/>
          </a:prstGeom>
          <a:solidFill>
            <a:schemeClr val="accent6">
              <a:lumMod val="60000"/>
              <a:lumOff val="40000"/>
            </a:schemeClr>
          </a:solidFill>
        </p:spPr>
        <p:txBody>
          <a:bodyPr wrap="none" rtlCol="0">
            <a:spAutoFit/>
          </a:bodyPr>
          <a:lstStyle/>
          <a:p>
            <a:r>
              <a:rPr lang="it-IT" sz="2800" dirty="0" smtClean="0"/>
              <a:t>modello</a:t>
            </a:r>
            <a:endParaRPr lang="en-US" sz="2800" dirty="0"/>
          </a:p>
        </p:txBody>
      </p:sp>
    </p:spTree>
    <p:extLst>
      <p:ext uri="{BB962C8B-B14F-4D97-AF65-F5344CB8AC3E}">
        <p14:creationId xmlns:p14="http://schemas.microsoft.com/office/powerpoint/2010/main" val="40108808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04" y="732660"/>
            <a:ext cx="49149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237312"/>
            <a:ext cx="6399907" cy="49949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778960" y="2575748"/>
            <a:ext cx="2068451" cy="646331"/>
          </a:xfrm>
          <a:prstGeom prst="rect">
            <a:avLst/>
          </a:prstGeom>
        </p:spPr>
        <p:txBody>
          <a:bodyPr wrap="none">
            <a:spAutoFit/>
          </a:bodyPr>
          <a:lstStyle/>
          <a:p>
            <a:r>
              <a:rPr lang="it-IT" u="sng" dirty="0" smtClean="0"/>
              <a:t>Scorta reale</a:t>
            </a:r>
          </a:p>
          <a:p>
            <a:r>
              <a:rPr lang="it-IT" u="sng" dirty="0" smtClean="0"/>
              <a:t>(</a:t>
            </a:r>
            <a:r>
              <a:rPr lang="it-IT" u="sng" dirty="0" err="1" smtClean="0"/>
              <a:t>effective</a:t>
            </a:r>
            <a:r>
              <a:rPr lang="it-IT" u="sng" dirty="0" smtClean="0"/>
              <a:t> </a:t>
            </a:r>
            <a:r>
              <a:rPr lang="it-IT" u="sng" dirty="0" err="1" smtClean="0"/>
              <a:t>Inventary</a:t>
            </a:r>
            <a:r>
              <a:rPr lang="it-IT" u="sng" dirty="0" smtClean="0"/>
              <a:t>)</a:t>
            </a:r>
            <a:endParaRPr lang="it-IT" dirty="0"/>
          </a:p>
        </p:txBody>
      </p:sp>
      <p:sp>
        <p:nvSpPr>
          <p:cNvPr id="4" name="Rettangolo 3"/>
          <p:cNvSpPr/>
          <p:nvPr/>
        </p:nvSpPr>
        <p:spPr>
          <a:xfrm>
            <a:off x="467544" y="260648"/>
            <a:ext cx="6734023" cy="461665"/>
          </a:xfrm>
          <a:prstGeom prst="rect">
            <a:avLst/>
          </a:prstGeom>
        </p:spPr>
        <p:txBody>
          <a:bodyPr wrap="none">
            <a:spAutoFit/>
          </a:bodyPr>
          <a:lstStyle/>
          <a:p>
            <a:r>
              <a:rPr lang="it-IT" sz="2400" dirty="0" smtClean="0"/>
              <a:t>Moto verso punto </a:t>
            </a:r>
            <a:r>
              <a:rPr lang="it-IT" sz="2400" dirty="0"/>
              <a:t>fisso rappresentazione temporale</a:t>
            </a:r>
            <a:r>
              <a:rPr lang="it-IT" dirty="0"/>
              <a:t>.</a:t>
            </a:r>
          </a:p>
        </p:txBody>
      </p:sp>
      <p:sp>
        <p:nvSpPr>
          <p:cNvPr id="5" name="Rettangolo 4"/>
          <p:cNvSpPr/>
          <p:nvPr/>
        </p:nvSpPr>
        <p:spPr>
          <a:xfrm>
            <a:off x="4914348" y="2458038"/>
            <a:ext cx="3734164" cy="830997"/>
          </a:xfrm>
          <a:prstGeom prst="rect">
            <a:avLst/>
          </a:prstGeom>
        </p:spPr>
        <p:txBody>
          <a:bodyPr wrap="none">
            <a:spAutoFit/>
          </a:bodyPr>
          <a:lstStyle/>
          <a:p>
            <a:r>
              <a:rPr lang="it-IT" sz="2400" dirty="0"/>
              <a:t>moto verso </a:t>
            </a:r>
            <a:r>
              <a:rPr lang="it-IT" sz="2400" dirty="0" smtClean="0"/>
              <a:t>punto </a:t>
            </a:r>
            <a:r>
              <a:rPr lang="it-IT" sz="2400" dirty="0" smtClean="0"/>
              <a:t>fisso</a:t>
            </a:r>
            <a:r>
              <a:rPr lang="it-IT" sz="2400" dirty="0"/>
              <a:t> </a:t>
            </a:r>
            <a:r>
              <a:rPr lang="it-IT" sz="2400" dirty="0" smtClean="0"/>
              <a:t>nello</a:t>
            </a:r>
            <a:endParaRPr lang="it-IT" sz="2400" dirty="0" smtClean="0"/>
          </a:p>
          <a:p>
            <a:r>
              <a:rPr lang="it-IT" sz="2400" dirty="0" smtClean="0"/>
              <a:t>Spazio degli stati</a:t>
            </a:r>
            <a:endParaRPr lang="it-IT" sz="2400" dirty="0"/>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5830" y="3562350"/>
            <a:ext cx="4314825"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211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548680"/>
            <a:ext cx="6487875" cy="5218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7107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780928"/>
            <a:ext cx="4248472" cy="367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9277"/>
            <a:ext cx="4463039" cy="4070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658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urfd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620688"/>
            <a:ext cx="540067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p:cNvSpPr>
            <a:spLocks noChangeArrowheads="1"/>
          </p:cNvSpPr>
          <p:nvPr/>
        </p:nvSpPr>
        <p:spPr bwMode="auto">
          <a:xfrm>
            <a:off x="647601" y="4990618"/>
            <a:ext cx="792088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Surface plot of </a:t>
            </a:r>
            <a:r>
              <a:rPr kumimoji="0" lang="en-GB"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a:t>
            </a:r>
            <a:r>
              <a:rPr kumimoji="0" lang="en-GB"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the area containing the lower values in the </a:t>
            </a:r>
            <a:r>
              <a:rPr kumimoji="0" lang="en-GB" sz="1400" b="0" i="1" u="none" strike="noStrike" cap="none" normalizeH="0" baseline="0" dirty="0" err="1" smtClean="0">
                <a:ln>
                  <a:noFill/>
                </a:ln>
                <a:solidFill>
                  <a:schemeClr val="tx1"/>
                </a:solidFill>
                <a:effectLst/>
                <a:latin typeface="Symbol" pitchFamily="18" charset="2"/>
                <a:ea typeface="Times New Roman" pitchFamily="18" charset="0"/>
                <a:cs typeface="Arial" pitchFamily="34" charset="0"/>
              </a:rPr>
              <a:t>a</a:t>
            </a:r>
            <a:r>
              <a:rPr kumimoji="0" lang="en-GB" sz="14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t>
            </a:r>
            <a:r>
              <a:rPr kumimoji="0" lang="en-GB"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1400" b="0" i="1" u="none" strike="noStrike" cap="none" normalizeH="0" baseline="0" dirty="0" smtClean="0">
                <a:ln>
                  <a:noFill/>
                </a:ln>
                <a:solidFill>
                  <a:schemeClr val="tx1"/>
                </a:solidFill>
                <a:effectLst/>
                <a:latin typeface="Symbol" pitchFamily="18" charset="2"/>
                <a:ea typeface="Times New Roman" pitchFamily="18" charset="0"/>
                <a:cs typeface="Arial" pitchFamily="34" charset="0"/>
              </a:rPr>
              <a:t>b</a:t>
            </a:r>
            <a:r>
              <a:rPr kumimoji="0" lang="en-GB"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GB"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space</a:t>
            </a:r>
            <a:r>
              <a:rPr kumimoji="0" lang="en-GB"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it-IT"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35843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ont2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687" y="11483"/>
            <a:ext cx="6048673" cy="45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2178024" y="4540005"/>
            <a:ext cx="4572000" cy="646331"/>
          </a:xfrm>
          <a:prstGeom prst="rect">
            <a:avLst/>
          </a:prstGeom>
        </p:spPr>
        <p:txBody>
          <a:bodyPr>
            <a:spAutoFit/>
          </a:bodyPr>
          <a:lstStyle/>
          <a:p>
            <a:r>
              <a:rPr lang="en-GB" dirty="0">
                <a:latin typeface="Times New Roman"/>
                <a:ea typeface="Times New Roman"/>
              </a:rPr>
              <a:t>Contour plot of log(</a:t>
            </a:r>
            <a:r>
              <a:rPr lang="en-GB" i="1" dirty="0">
                <a:latin typeface="Times New Roman"/>
                <a:ea typeface="Times New Roman"/>
              </a:rPr>
              <a:t>J</a:t>
            </a:r>
            <a:r>
              <a:rPr lang="en-GB" dirty="0">
                <a:latin typeface="Times New Roman"/>
                <a:ea typeface="Times New Roman"/>
              </a:rPr>
              <a:t>) considering one ordering policy in the </a:t>
            </a:r>
            <a:r>
              <a:rPr lang="en-GB" i="1" dirty="0" err="1">
                <a:latin typeface="Symbol"/>
                <a:ea typeface="Times New Roman"/>
                <a:cs typeface="Times New Roman"/>
              </a:rPr>
              <a:t>a</a:t>
            </a:r>
            <a:r>
              <a:rPr lang="en-GB" i="1" dirty="0" err="1">
                <a:latin typeface="Times New Roman"/>
                <a:ea typeface="Times New Roman"/>
              </a:rPr>
              <a:t>S</a:t>
            </a:r>
            <a:r>
              <a:rPr lang="en-GB" i="1" dirty="0">
                <a:latin typeface="Times New Roman"/>
                <a:ea typeface="Times New Roman"/>
              </a:rPr>
              <a:t> </a:t>
            </a:r>
            <a:r>
              <a:rPr lang="en-GB" dirty="0">
                <a:latin typeface="Times New Roman"/>
                <a:ea typeface="Times New Roman"/>
              </a:rPr>
              <a:t>- </a:t>
            </a:r>
            <a:r>
              <a:rPr lang="en-GB" i="1" dirty="0">
                <a:latin typeface="Symbol"/>
                <a:ea typeface="Times New Roman"/>
                <a:cs typeface="Times New Roman"/>
              </a:rPr>
              <a:t>b</a:t>
            </a:r>
            <a:r>
              <a:rPr lang="en-GB" i="1" dirty="0">
                <a:latin typeface="Times New Roman"/>
                <a:ea typeface="Times New Roman"/>
              </a:rPr>
              <a:t> </a:t>
            </a:r>
            <a:r>
              <a:rPr lang="en-GB" dirty="0">
                <a:latin typeface="Times New Roman"/>
                <a:ea typeface="Times New Roman"/>
              </a:rPr>
              <a:t>space</a:t>
            </a:r>
            <a:endParaRPr lang="it-IT" dirty="0"/>
          </a:p>
        </p:txBody>
      </p:sp>
      <p:sp>
        <p:nvSpPr>
          <p:cNvPr id="5" name="Rettangolo 4"/>
          <p:cNvSpPr/>
          <p:nvPr/>
        </p:nvSpPr>
        <p:spPr>
          <a:xfrm>
            <a:off x="593848" y="5624373"/>
            <a:ext cx="7740352" cy="646331"/>
          </a:xfrm>
          <a:prstGeom prst="rect">
            <a:avLst/>
          </a:prstGeom>
        </p:spPr>
        <p:txBody>
          <a:bodyPr wrap="square">
            <a:spAutoFit/>
          </a:bodyPr>
          <a:lstStyle/>
          <a:p>
            <a:pPr algn="just">
              <a:lnSpc>
                <a:spcPct val="200000"/>
              </a:lnSpc>
              <a:spcAft>
                <a:spcPts val="0"/>
              </a:spcAft>
            </a:pPr>
            <a:r>
              <a:rPr lang="it-IT" dirty="0">
                <a:latin typeface="Times New Roman"/>
                <a:ea typeface="Times New Roman"/>
              </a:rPr>
              <a:t>J = somma dei punteggi dei 4 partecipanti (costi totali della catena logistica)</a:t>
            </a:r>
            <a:endParaRPr lang="it-IT" sz="1600" dirty="0">
              <a:effectLst/>
              <a:latin typeface="Times New Roman"/>
              <a:ea typeface="Times New Roman"/>
            </a:endParaRPr>
          </a:p>
        </p:txBody>
      </p:sp>
    </p:spTree>
    <p:extLst>
      <p:ext uri="{BB962C8B-B14F-4D97-AF65-F5344CB8AC3E}">
        <p14:creationId xmlns:p14="http://schemas.microsoft.com/office/powerpoint/2010/main" val="554778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ont2pd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027402"/>
            <a:ext cx="540067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1835696" y="5100861"/>
            <a:ext cx="6120680" cy="923330"/>
          </a:xfrm>
          <a:prstGeom prst="rect">
            <a:avLst/>
          </a:prstGeom>
        </p:spPr>
        <p:txBody>
          <a:bodyPr wrap="square">
            <a:spAutoFit/>
          </a:bodyPr>
          <a:lstStyle/>
          <a:p>
            <a:r>
              <a:rPr lang="en-GB" dirty="0">
                <a:latin typeface="Times New Roman"/>
                <a:ea typeface="Times New Roman"/>
              </a:rPr>
              <a:t>Contour plot of </a:t>
            </a:r>
            <a:r>
              <a:rPr lang="en-GB" i="1" dirty="0">
                <a:latin typeface="Times New Roman"/>
                <a:ea typeface="Times New Roman"/>
              </a:rPr>
              <a:t>J</a:t>
            </a:r>
            <a:r>
              <a:rPr lang="en-GB" dirty="0">
                <a:latin typeface="Times New Roman"/>
                <a:ea typeface="Times New Roman"/>
              </a:rPr>
              <a:t> considering one ordering policy in the </a:t>
            </a:r>
            <a:r>
              <a:rPr lang="en-GB" i="1" dirty="0" err="1" smtClean="0">
                <a:latin typeface="Symbol"/>
                <a:ea typeface="Times New Roman"/>
                <a:cs typeface="Times New Roman"/>
              </a:rPr>
              <a:t>a</a:t>
            </a:r>
            <a:r>
              <a:rPr lang="en-GB" i="1" baseline="-25000" dirty="0" err="1" smtClean="0">
                <a:latin typeface="Times New Roman"/>
                <a:ea typeface="Times New Roman"/>
              </a:rPr>
              <a:t>S</a:t>
            </a:r>
            <a:r>
              <a:rPr lang="en-GB" i="1" dirty="0" smtClean="0">
                <a:latin typeface="Times New Roman"/>
                <a:ea typeface="Times New Roman"/>
              </a:rPr>
              <a:t> </a:t>
            </a:r>
            <a:r>
              <a:rPr lang="en-GB" dirty="0">
                <a:latin typeface="Times New Roman"/>
                <a:ea typeface="Times New Roman"/>
              </a:rPr>
              <a:t>- </a:t>
            </a:r>
            <a:r>
              <a:rPr lang="en-GB" i="1" dirty="0">
                <a:latin typeface="Symbol"/>
                <a:ea typeface="Times New Roman"/>
                <a:cs typeface="Times New Roman"/>
              </a:rPr>
              <a:t>b</a:t>
            </a:r>
            <a:r>
              <a:rPr lang="en-GB" i="1" dirty="0">
                <a:latin typeface="Times New Roman"/>
                <a:ea typeface="Times New Roman"/>
              </a:rPr>
              <a:t> </a:t>
            </a:r>
            <a:r>
              <a:rPr lang="en-GB" dirty="0">
                <a:latin typeface="Times New Roman"/>
                <a:ea typeface="Times New Roman"/>
              </a:rPr>
              <a:t>space and obtained solutions with GA(white circles and white star for best one)</a:t>
            </a:r>
            <a:endParaRPr lang="it-IT" dirty="0"/>
          </a:p>
        </p:txBody>
      </p:sp>
    </p:spTree>
    <p:extLst>
      <p:ext uri="{BB962C8B-B14F-4D97-AF65-F5344CB8AC3E}">
        <p14:creationId xmlns:p14="http://schemas.microsoft.com/office/powerpoint/2010/main" val="3057142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1340768"/>
            <a:ext cx="8424936" cy="2400657"/>
          </a:xfrm>
          <a:prstGeom prst="rect">
            <a:avLst/>
          </a:prstGeom>
        </p:spPr>
        <p:txBody>
          <a:bodyPr wrap="square">
            <a:spAutoFit/>
          </a:bodyPr>
          <a:lstStyle/>
          <a:p>
            <a:pPr algn="just"/>
            <a:r>
              <a:rPr lang="it-IT" sz="2400" b="1" dirty="0">
                <a:solidFill>
                  <a:prstClr val="black"/>
                </a:solidFill>
                <a:latin typeface="Times New Roman"/>
              </a:rPr>
              <a:t>Osservazioni sul gioco: che cosa insegna</a:t>
            </a:r>
          </a:p>
          <a:p>
            <a:pPr algn="just"/>
            <a:r>
              <a:rPr lang="it-IT" dirty="0">
                <a:solidFill>
                  <a:prstClr val="black"/>
                </a:solidFill>
                <a:latin typeface="Times New Roman"/>
                <a:ea typeface="Times New Roman"/>
              </a:rPr>
              <a:t> </a:t>
            </a:r>
            <a:endParaRPr lang="it-IT" sz="1200" dirty="0">
              <a:solidFill>
                <a:prstClr val="black"/>
              </a:solidFill>
              <a:latin typeface="Times New Roman"/>
              <a:ea typeface="Times New Roman"/>
            </a:endParaRPr>
          </a:p>
          <a:p>
            <a:pPr algn="just">
              <a:tabLst>
                <a:tab pos="3060065" algn="ctr"/>
                <a:tab pos="6120130" algn="r"/>
                <a:tab pos="449580" algn="l"/>
              </a:tabLst>
            </a:pPr>
            <a:r>
              <a:rPr lang="it-IT" dirty="0">
                <a:solidFill>
                  <a:prstClr val="black"/>
                </a:solidFill>
                <a:latin typeface="Times New Roman"/>
                <a:ea typeface="Times New Roman"/>
              </a:rPr>
              <a:t>Benché l’obiettivo dei giocatori </a:t>
            </a:r>
            <a:r>
              <a:rPr lang="it-IT" dirty="0" smtClean="0">
                <a:solidFill>
                  <a:prstClr val="black"/>
                </a:solidFill>
                <a:latin typeface="Times New Roman"/>
                <a:ea typeface="Times New Roman"/>
              </a:rPr>
              <a:t>sia </a:t>
            </a:r>
            <a:r>
              <a:rPr lang="it-IT" dirty="0">
                <a:solidFill>
                  <a:prstClr val="black"/>
                </a:solidFill>
                <a:latin typeface="Times New Roman"/>
                <a:ea typeface="Times New Roman"/>
              </a:rPr>
              <a:t>di minimizzare i costi questo non è il vero obiettivo del gioco. </a:t>
            </a:r>
            <a:endParaRPr lang="it-IT" sz="1200" dirty="0">
              <a:solidFill>
                <a:prstClr val="black"/>
              </a:solidFill>
              <a:latin typeface="Times New Roman"/>
              <a:ea typeface="Times New Roman"/>
            </a:endParaRPr>
          </a:p>
          <a:p>
            <a:pPr algn="just">
              <a:tabLst>
                <a:tab pos="3060065" algn="ctr"/>
                <a:tab pos="6120130" algn="r"/>
                <a:tab pos="449580" algn="l"/>
              </a:tabLst>
            </a:pPr>
            <a:r>
              <a:rPr lang="it-IT" dirty="0">
                <a:solidFill>
                  <a:prstClr val="black"/>
                </a:solidFill>
                <a:latin typeface="Times New Roman"/>
                <a:ea typeface="Times New Roman"/>
              </a:rPr>
              <a:t> </a:t>
            </a:r>
            <a:endParaRPr lang="it-IT" sz="1200" dirty="0">
              <a:solidFill>
                <a:prstClr val="black"/>
              </a:solidFill>
              <a:latin typeface="Times New Roman"/>
              <a:ea typeface="Times New Roman"/>
            </a:endParaRPr>
          </a:p>
          <a:p>
            <a:pPr algn="just">
              <a:tabLst>
                <a:tab pos="3060065" algn="ctr"/>
                <a:tab pos="6120130" algn="r"/>
                <a:tab pos="449580" algn="l"/>
              </a:tabLst>
            </a:pPr>
            <a:r>
              <a:rPr lang="it-IT" dirty="0">
                <a:solidFill>
                  <a:prstClr val="black"/>
                </a:solidFill>
                <a:latin typeface="Times New Roman"/>
                <a:ea typeface="Times New Roman"/>
              </a:rPr>
              <a:t>Il gioco infatti serve a dimostrare come una struttura può produrre un comportamento. </a:t>
            </a:r>
            <a:endParaRPr lang="it-IT" sz="1200" dirty="0">
              <a:solidFill>
                <a:prstClr val="black"/>
              </a:solidFill>
              <a:latin typeface="Times New Roman"/>
              <a:ea typeface="Times New Roman"/>
            </a:endParaRPr>
          </a:p>
          <a:p>
            <a:pPr algn="just">
              <a:tabLst>
                <a:tab pos="3060065" algn="ctr"/>
                <a:tab pos="6120130" algn="r"/>
                <a:tab pos="449580" algn="l"/>
              </a:tabLst>
            </a:pPr>
            <a:r>
              <a:rPr lang="it-IT" dirty="0">
                <a:solidFill>
                  <a:prstClr val="black"/>
                </a:solidFill>
                <a:latin typeface="Times New Roman"/>
                <a:ea typeface="Times New Roman"/>
              </a:rPr>
              <a:t> </a:t>
            </a:r>
            <a:endParaRPr lang="it-IT" sz="1200" dirty="0">
              <a:solidFill>
                <a:prstClr val="black"/>
              </a:solidFill>
              <a:latin typeface="Times New Roman"/>
              <a:ea typeface="Times New Roman"/>
            </a:endParaRPr>
          </a:p>
          <a:p>
            <a:pPr algn="just">
              <a:tabLst>
                <a:tab pos="3060065" algn="ctr"/>
                <a:tab pos="6120130" algn="r"/>
                <a:tab pos="449580" algn="l"/>
              </a:tabLst>
            </a:pPr>
            <a:r>
              <a:rPr lang="it-IT" dirty="0">
                <a:solidFill>
                  <a:prstClr val="black"/>
                </a:solidFill>
                <a:latin typeface="Times New Roman"/>
                <a:ea typeface="Times New Roman"/>
              </a:rPr>
              <a:t>Persone differenti possono produrre </a:t>
            </a:r>
            <a:r>
              <a:rPr lang="it-IT" dirty="0" smtClean="0">
                <a:solidFill>
                  <a:prstClr val="black"/>
                </a:solidFill>
                <a:latin typeface="Times New Roman"/>
                <a:ea typeface="Times New Roman"/>
              </a:rPr>
              <a:t>comportamenti </a:t>
            </a:r>
            <a:r>
              <a:rPr lang="it-IT" dirty="0">
                <a:solidFill>
                  <a:prstClr val="black"/>
                </a:solidFill>
                <a:latin typeface="Times New Roman"/>
                <a:ea typeface="Times New Roman"/>
              </a:rPr>
              <a:t>simili se sono nella stessa struttura. </a:t>
            </a:r>
            <a:endParaRPr lang="it-IT" sz="1200" dirty="0">
              <a:solidFill>
                <a:prstClr val="black"/>
              </a:solidFill>
              <a:latin typeface="Times New Roman"/>
              <a:ea typeface="Times New Roman"/>
            </a:endParaRPr>
          </a:p>
        </p:txBody>
      </p:sp>
    </p:spTree>
    <p:extLst>
      <p:ext uri="{BB962C8B-B14F-4D97-AF65-F5344CB8AC3E}">
        <p14:creationId xmlns:p14="http://schemas.microsoft.com/office/powerpoint/2010/main" val="39622993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699548" y="266652"/>
            <a:ext cx="3356816" cy="461665"/>
          </a:xfrm>
          <a:prstGeom prst="rect">
            <a:avLst/>
          </a:prstGeom>
          <a:noFill/>
        </p:spPr>
        <p:txBody>
          <a:bodyPr wrap="none" rtlCol="0">
            <a:spAutoFit/>
          </a:bodyPr>
          <a:lstStyle/>
          <a:p>
            <a:r>
              <a:rPr lang="it-IT" sz="2400" b="1" dirty="0" smtClean="0"/>
              <a:t>Osservazioni sul modello</a:t>
            </a:r>
            <a:endParaRPr lang="en-US" sz="2400" b="1" dirty="0"/>
          </a:p>
        </p:txBody>
      </p:sp>
      <p:sp>
        <p:nvSpPr>
          <p:cNvPr id="8" name="CasellaDiTesto 7"/>
          <p:cNvSpPr txBox="1"/>
          <p:nvPr/>
        </p:nvSpPr>
        <p:spPr>
          <a:xfrm>
            <a:off x="395536" y="1029026"/>
            <a:ext cx="8280920" cy="4893647"/>
          </a:xfrm>
          <a:prstGeom prst="rect">
            <a:avLst/>
          </a:prstGeom>
          <a:noFill/>
        </p:spPr>
        <p:txBody>
          <a:bodyPr wrap="square" rtlCol="0">
            <a:spAutoFit/>
          </a:bodyPr>
          <a:lstStyle/>
          <a:p>
            <a:r>
              <a:rPr lang="it-IT" sz="2400" dirty="0" smtClean="0"/>
              <a:t>Le regole di decisioni che possono produrre caos sono caratterizzate da</a:t>
            </a:r>
          </a:p>
          <a:p>
            <a:r>
              <a:rPr lang="it-IT" sz="2400" dirty="0" smtClean="0"/>
              <a:t> valori di </a:t>
            </a:r>
            <a:r>
              <a:rPr lang="it-IT" sz="2400" dirty="0" smtClean="0">
                <a:latin typeface="Symbol" panose="05050102010706020507" pitchFamily="18" charset="2"/>
              </a:rPr>
              <a:t>b</a:t>
            </a:r>
            <a:r>
              <a:rPr lang="it-IT" sz="2400" dirty="0" smtClean="0"/>
              <a:t>=</a:t>
            </a:r>
            <a:r>
              <a:rPr lang="it-IT" sz="2400" dirty="0" err="1" smtClean="0">
                <a:latin typeface="Symbol" panose="05050102010706020507" pitchFamily="18" charset="2"/>
              </a:rPr>
              <a:t>a</a:t>
            </a:r>
            <a:r>
              <a:rPr lang="it-IT" sz="1400" dirty="0" err="1" smtClean="0"/>
              <a:t>SL</a:t>
            </a:r>
            <a:r>
              <a:rPr lang="it-IT" sz="2400" dirty="0" smtClean="0"/>
              <a:t>/</a:t>
            </a:r>
            <a:r>
              <a:rPr lang="it-IT" sz="2400" dirty="0" err="1" smtClean="0">
                <a:latin typeface="Symbol" panose="05050102010706020507" pitchFamily="18" charset="2"/>
              </a:rPr>
              <a:t>a</a:t>
            </a:r>
            <a:r>
              <a:rPr lang="it-IT" sz="1200" dirty="0" err="1" smtClean="0"/>
              <a:t>S</a:t>
            </a:r>
            <a:r>
              <a:rPr lang="it-IT" sz="2400" dirty="0" smtClean="0"/>
              <a:t> =importanza data alla Supply Line rispetto allo Stock,</a:t>
            </a:r>
          </a:p>
          <a:p>
            <a:r>
              <a:rPr lang="it-IT" sz="2400" dirty="0" smtClean="0"/>
              <a:t> bassi, Q=</a:t>
            </a:r>
            <a:r>
              <a:rPr lang="it-IT" sz="2400" dirty="0" err="1" smtClean="0"/>
              <a:t>DINV+</a:t>
            </a:r>
            <a:r>
              <a:rPr lang="it-IT" sz="2400" dirty="0" err="1" smtClean="0">
                <a:latin typeface="Symbol" panose="05050102010706020507" pitchFamily="18" charset="2"/>
              </a:rPr>
              <a:t>b</a:t>
            </a:r>
            <a:r>
              <a:rPr lang="it-IT" sz="2400" dirty="0" smtClean="0"/>
              <a:t>*DSL (scorta obiettivo) relativamente bassi e di </a:t>
            </a:r>
            <a:r>
              <a:rPr lang="it-IT" sz="2400" dirty="0" err="1">
                <a:latin typeface="Symbol" panose="05050102010706020507" pitchFamily="18" charset="2"/>
              </a:rPr>
              <a:t>a</a:t>
            </a:r>
            <a:r>
              <a:rPr lang="it-IT" sz="1200" dirty="0" err="1"/>
              <a:t>S</a:t>
            </a:r>
            <a:r>
              <a:rPr lang="it-IT" sz="2400" dirty="0" smtClean="0"/>
              <a:t>= velocità di aggiustamento dello stock, relativamente alti</a:t>
            </a:r>
          </a:p>
          <a:p>
            <a:endParaRPr lang="it-IT" sz="2400" dirty="0"/>
          </a:p>
          <a:p>
            <a:r>
              <a:rPr lang="it-IT" sz="2400" dirty="0" smtClean="0"/>
              <a:t>Questo coincide con una politica di ordine aggressiva, che opera con una scorta desiderata bassa (Q), effettua tentativi aggressivi di correggere le differenze tra lo stock desiderato e quello attuale (</a:t>
            </a:r>
            <a:r>
              <a:rPr lang="it-IT" sz="2400" dirty="0" err="1" smtClean="0">
                <a:latin typeface="Symbol" panose="05050102010706020507" pitchFamily="18" charset="2"/>
              </a:rPr>
              <a:t>a</a:t>
            </a:r>
            <a:r>
              <a:rPr lang="it-IT" sz="1200" dirty="0" err="1" smtClean="0"/>
              <a:t>S</a:t>
            </a:r>
            <a:r>
              <a:rPr lang="it-IT" sz="1200" dirty="0" smtClean="0"/>
              <a:t> </a:t>
            </a:r>
            <a:r>
              <a:rPr lang="it-IT" sz="2400" dirty="0" smtClean="0"/>
              <a:t>alto</a:t>
            </a:r>
            <a:r>
              <a:rPr lang="it-IT" sz="2800" dirty="0" smtClean="0"/>
              <a:t>), </a:t>
            </a:r>
            <a:r>
              <a:rPr lang="it-IT" sz="2400" dirty="0" smtClean="0"/>
              <a:t>non considera in modo appropriato la </a:t>
            </a:r>
            <a:r>
              <a:rPr lang="it-IT" sz="2400" dirty="0"/>
              <a:t>S</a:t>
            </a:r>
            <a:r>
              <a:rPr lang="it-IT" sz="2400" dirty="0" smtClean="0"/>
              <a:t>upply </a:t>
            </a:r>
            <a:r>
              <a:rPr lang="it-IT" sz="2400" dirty="0"/>
              <a:t>L</a:t>
            </a:r>
            <a:r>
              <a:rPr lang="it-IT" sz="2400" dirty="0" smtClean="0"/>
              <a:t>ine  (trascura la sua variazione, </a:t>
            </a:r>
            <a:r>
              <a:rPr lang="it-IT" sz="3200" dirty="0" err="1" smtClean="0">
                <a:latin typeface="Symbol" panose="05050102010706020507" pitchFamily="18" charset="2"/>
              </a:rPr>
              <a:t>a</a:t>
            </a:r>
            <a:r>
              <a:rPr lang="it-IT" sz="1400" dirty="0" err="1" smtClean="0"/>
              <a:t>SL</a:t>
            </a:r>
            <a:r>
              <a:rPr lang="it-IT" sz="1400" dirty="0" smtClean="0"/>
              <a:t> </a:t>
            </a:r>
            <a:r>
              <a:rPr lang="it-IT" sz="2400" dirty="0" smtClean="0"/>
              <a:t>basso)</a:t>
            </a:r>
            <a:endParaRPr lang="en-US" sz="2400" dirty="0"/>
          </a:p>
        </p:txBody>
      </p:sp>
    </p:spTree>
    <p:extLst>
      <p:ext uri="{BB962C8B-B14F-4D97-AF65-F5344CB8AC3E}">
        <p14:creationId xmlns:p14="http://schemas.microsoft.com/office/powerpoint/2010/main" val="1463760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63888" y="2348880"/>
            <a:ext cx="2592288" cy="584775"/>
          </a:xfrm>
          <a:prstGeom prst="rect">
            <a:avLst/>
          </a:prstGeom>
          <a:solidFill>
            <a:srgbClr val="FFC000"/>
          </a:solidFill>
        </p:spPr>
        <p:txBody>
          <a:bodyPr wrap="square" rtlCol="0">
            <a:spAutoFit/>
          </a:bodyPr>
          <a:lstStyle/>
          <a:p>
            <a:pPr algn="ctr"/>
            <a:r>
              <a:rPr lang="it-IT" sz="3200" dirty="0" err="1" smtClean="0"/>
              <a:t>Bullwhip</a:t>
            </a:r>
            <a:endParaRPr lang="it-IT" sz="3200" dirty="0"/>
          </a:p>
        </p:txBody>
      </p:sp>
    </p:spTree>
    <p:extLst>
      <p:ext uri="{BB962C8B-B14F-4D97-AF65-F5344CB8AC3E}">
        <p14:creationId xmlns:p14="http://schemas.microsoft.com/office/powerpoint/2010/main" val="24065767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1700808"/>
            <a:ext cx="7920880" cy="2677656"/>
          </a:xfrm>
          <a:prstGeom prst="rect">
            <a:avLst/>
          </a:prstGeom>
        </p:spPr>
        <p:txBody>
          <a:bodyPr wrap="square">
            <a:spAutoFit/>
          </a:bodyPr>
          <a:lstStyle/>
          <a:p>
            <a:r>
              <a:rPr lang="it-IT" sz="2400" dirty="0" smtClean="0"/>
              <a:t>Nel </a:t>
            </a:r>
            <a:r>
              <a:rPr lang="it-IT" sz="2400" dirty="0" err="1" smtClean="0"/>
              <a:t>Beer</a:t>
            </a:r>
            <a:r>
              <a:rPr lang="it-IT" sz="2400" dirty="0" smtClean="0"/>
              <a:t>  Game abbiamo visto che:</a:t>
            </a:r>
          </a:p>
          <a:p>
            <a:endParaRPr lang="it-IT" sz="2400" dirty="0"/>
          </a:p>
          <a:p>
            <a:r>
              <a:rPr lang="it-IT" sz="2400" dirty="0" smtClean="0"/>
              <a:t>La </a:t>
            </a:r>
            <a:r>
              <a:rPr lang="it-IT" sz="2400" dirty="0"/>
              <a:t>mancanza della conoscenza esatta dello stato del sistema  porta ad </a:t>
            </a:r>
            <a:r>
              <a:rPr lang="it-IT" sz="2400" i="1" dirty="0"/>
              <a:t>oscillazioni di grande ampiezza al variare della domanda del cliente</a:t>
            </a:r>
            <a:r>
              <a:rPr lang="it-IT" sz="2400" dirty="0"/>
              <a:t>, oscillazioni che si amplificano  andando dal negoziante (</a:t>
            </a:r>
            <a:r>
              <a:rPr lang="it-IT" sz="2400" dirty="0" err="1"/>
              <a:t>Retailer</a:t>
            </a:r>
            <a:r>
              <a:rPr lang="it-IT" sz="2400" dirty="0"/>
              <a:t>)  al grossista (</a:t>
            </a:r>
            <a:r>
              <a:rPr lang="it-IT" sz="2400" dirty="0" err="1"/>
              <a:t>Wholesaler</a:t>
            </a:r>
            <a:r>
              <a:rPr lang="it-IT" sz="2400" dirty="0"/>
              <a:t>) e dal grossista al distributore (Distributor): effetto BULLWHIP.</a:t>
            </a:r>
          </a:p>
        </p:txBody>
      </p:sp>
    </p:spTree>
    <p:extLst>
      <p:ext uri="{BB962C8B-B14F-4D97-AF65-F5344CB8AC3E}">
        <p14:creationId xmlns:p14="http://schemas.microsoft.com/office/powerpoint/2010/main" val="221569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77987" y="1484784"/>
            <a:ext cx="7848872" cy="3108543"/>
          </a:xfrm>
          <a:prstGeom prst="rect">
            <a:avLst/>
          </a:prstGeom>
          <a:noFill/>
        </p:spPr>
        <p:txBody>
          <a:bodyPr wrap="square">
            <a:spAutoFit/>
          </a:bodyPr>
          <a:lstStyle/>
          <a:p>
            <a:r>
              <a:rPr lang="it-IT" sz="2800" dirty="0"/>
              <a:t>Il </a:t>
            </a:r>
            <a:r>
              <a:rPr lang="it-IT" sz="2800" dirty="0" err="1"/>
              <a:t>Beer</a:t>
            </a:r>
            <a:r>
              <a:rPr lang="it-IT" sz="2800" dirty="0"/>
              <a:t> Game come gioco è stato inventato al MIT nel 1960 </a:t>
            </a:r>
            <a:r>
              <a:rPr lang="it-IT" sz="2800" dirty="0" smtClean="0"/>
              <a:t> </a:t>
            </a:r>
            <a:r>
              <a:rPr lang="it-IT" sz="2800" b="1" dirty="0" err="1"/>
              <a:t>Forrester</a:t>
            </a:r>
            <a:r>
              <a:rPr lang="it-IT" sz="2800" b="1" dirty="0"/>
              <a:t>, J.W. </a:t>
            </a:r>
            <a:r>
              <a:rPr lang="it-IT" sz="2800" dirty="0" smtClean="0"/>
              <a:t>Che</a:t>
            </a:r>
            <a:r>
              <a:rPr lang="it-IT" sz="2800" b="1" dirty="0" smtClean="0"/>
              <a:t> </a:t>
            </a:r>
            <a:r>
              <a:rPr lang="it-IT" sz="2800" dirty="0" smtClean="0"/>
              <a:t>ne </a:t>
            </a:r>
            <a:r>
              <a:rPr lang="it-IT" sz="2800" dirty="0"/>
              <a:t>ha sviluppato  una prima versione inizialmente a scopo didattico. </a:t>
            </a:r>
            <a:endParaRPr lang="it-IT" sz="2800" dirty="0" smtClean="0"/>
          </a:p>
          <a:p>
            <a:endParaRPr lang="it-IT" sz="2800" dirty="0"/>
          </a:p>
          <a:p>
            <a:r>
              <a:rPr lang="it-IT" sz="2800" dirty="0" smtClean="0"/>
              <a:t>Ora </a:t>
            </a:r>
            <a:r>
              <a:rPr lang="it-IT" sz="2800" dirty="0"/>
              <a:t>viene usato in tutto  </a:t>
            </a:r>
            <a:r>
              <a:rPr lang="it-IT" sz="2800" dirty="0" smtClean="0"/>
              <a:t>il mondo </a:t>
            </a:r>
            <a:r>
              <a:rPr lang="it-IT" sz="2800" dirty="0"/>
              <a:t>per testare le reazioni dei </a:t>
            </a:r>
            <a:r>
              <a:rPr lang="it-IT" sz="2800" dirty="0" smtClean="0"/>
              <a:t>manager </a:t>
            </a:r>
            <a:r>
              <a:rPr lang="it-IT" sz="2800" dirty="0"/>
              <a:t>alle variazioni della domanda dei clienti. </a:t>
            </a:r>
          </a:p>
        </p:txBody>
      </p:sp>
      <p:sp>
        <p:nvSpPr>
          <p:cNvPr id="3" name="Rettangolo 2"/>
          <p:cNvSpPr/>
          <p:nvPr/>
        </p:nvSpPr>
        <p:spPr>
          <a:xfrm>
            <a:off x="3491880" y="260648"/>
            <a:ext cx="1020087" cy="523220"/>
          </a:xfrm>
          <a:prstGeom prst="rect">
            <a:avLst/>
          </a:prstGeom>
          <a:solidFill>
            <a:srgbClr val="FFC000"/>
          </a:solidFill>
        </p:spPr>
        <p:txBody>
          <a:bodyPr wrap="none">
            <a:spAutoFit/>
          </a:bodyPr>
          <a:lstStyle/>
          <a:p>
            <a:r>
              <a:rPr lang="en-US" sz="2800" dirty="0" err="1" smtClean="0"/>
              <a:t>Gioco</a:t>
            </a:r>
            <a:endParaRPr lang="en-US" sz="2800" dirty="0">
              <a:effectLst/>
            </a:endParaRPr>
          </a:p>
        </p:txBody>
      </p:sp>
    </p:spTree>
    <p:extLst>
      <p:ext uri="{BB962C8B-B14F-4D97-AF65-F5344CB8AC3E}">
        <p14:creationId xmlns:p14="http://schemas.microsoft.com/office/powerpoint/2010/main" val="17261373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9592" y="527677"/>
            <a:ext cx="7560840" cy="5355312"/>
          </a:xfrm>
          <a:prstGeom prst="rect">
            <a:avLst/>
          </a:prstGeom>
        </p:spPr>
        <p:txBody>
          <a:bodyPr wrap="square">
            <a:spAutoFit/>
          </a:bodyPr>
          <a:lstStyle/>
          <a:p>
            <a:pPr algn="ctr"/>
            <a:r>
              <a:rPr lang="it-IT" b="1" dirty="0"/>
              <a:t>EFFETTO  BULLWHIP</a:t>
            </a:r>
            <a:endParaRPr lang="it-IT" dirty="0"/>
          </a:p>
          <a:p>
            <a:r>
              <a:rPr lang="it-IT" dirty="0"/>
              <a:t> </a:t>
            </a:r>
          </a:p>
          <a:p>
            <a:r>
              <a:rPr lang="it-IT" dirty="0"/>
              <a:t>Il principale obiettivo di una politica dell’ordine è quello di mantenere la produzione e la domanda vicine mantenendo lo stock e la capacità produttiva a livelli minimi accettabili. Tuttavia è difficile raggiungere questo obiettivo anche a causa di un fenomeno: l’effetto </a:t>
            </a:r>
            <a:r>
              <a:rPr lang="it-IT" dirty="0" err="1"/>
              <a:t>bullwhip</a:t>
            </a:r>
            <a:r>
              <a:rPr lang="it-IT" dirty="0"/>
              <a:t> (anche denominato effetto </a:t>
            </a:r>
            <a:r>
              <a:rPr lang="it-IT" dirty="0" err="1"/>
              <a:t>Forrester</a:t>
            </a:r>
            <a:r>
              <a:rPr lang="it-IT" dirty="0"/>
              <a:t> o effetto </a:t>
            </a:r>
            <a:r>
              <a:rPr lang="it-IT" dirty="0" err="1"/>
              <a:t>whiplash</a:t>
            </a:r>
            <a:r>
              <a:rPr lang="it-IT" dirty="0" smtClean="0"/>
              <a:t>)</a:t>
            </a:r>
            <a:endParaRPr lang="it-IT" dirty="0"/>
          </a:p>
          <a:p>
            <a:r>
              <a:rPr lang="it-IT" dirty="0"/>
              <a:t> </a:t>
            </a:r>
          </a:p>
          <a:p>
            <a:r>
              <a:rPr lang="it-IT" dirty="0"/>
              <a:t>Tale effetto è stato notato per la prima volta da </a:t>
            </a:r>
            <a:r>
              <a:rPr lang="it-IT" dirty="0" err="1"/>
              <a:t>Forrester</a:t>
            </a:r>
            <a:r>
              <a:rPr lang="it-IT" dirty="0"/>
              <a:t> nel 1961: che definì tale effetto come l’</a:t>
            </a:r>
          </a:p>
          <a:p>
            <a:r>
              <a:rPr lang="it-IT" dirty="0"/>
              <a:t> </a:t>
            </a:r>
          </a:p>
          <a:p>
            <a:r>
              <a:rPr lang="it-IT" dirty="0"/>
              <a:t> “</a:t>
            </a:r>
            <a:r>
              <a:rPr lang="it-IT" i="1" dirty="0"/>
              <a:t>amplificazione della variabilità nel segnale </a:t>
            </a:r>
            <a:r>
              <a:rPr lang="it-IT" i="1" dirty="0" smtClean="0"/>
              <a:t>di</a:t>
            </a:r>
            <a:r>
              <a:rPr lang="it-IT" dirty="0"/>
              <a:t> </a:t>
            </a:r>
            <a:r>
              <a:rPr lang="it-IT" i="1" dirty="0" smtClean="0"/>
              <a:t>domanda/ordine </a:t>
            </a:r>
            <a:r>
              <a:rPr lang="it-IT" i="1" dirty="0"/>
              <a:t>che si riscontra man mano che </a:t>
            </a:r>
            <a:r>
              <a:rPr lang="it-IT" i="1" dirty="0" smtClean="0"/>
              <a:t>questo</a:t>
            </a:r>
            <a:r>
              <a:rPr lang="it-IT" dirty="0"/>
              <a:t> </a:t>
            </a:r>
            <a:r>
              <a:rPr lang="it-IT" i="1" dirty="0" smtClean="0"/>
              <a:t>risale</a:t>
            </a:r>
            <a:r>
              <a:rPr lang="it-IT" i="1" dirty="0"/>
              <a:t>, da valle a monte, dal </a:t>
            </a:r>
            <a:r>
              <a:rPr lang="it-IT" i="1" dirty="0" err="1"/>
              <a:t>retailer</a:t>
            </a:r>
            <a:r>
              <a:rPr lang="it-IT" i="1" dirty="0"/>
              <a:t> al </a:t>
            </a:r>
            <a:r>
              <a:rPr lang="it-IT" i="1" dirty="0" err="1"/>
              <a:t>manufacturer</a:t>
            </a:r>
            <a:r>
              <a:rPr lang="it-IT" i="1" dirty="0"/>
              <a:t>, </a:t>
            </a:r>
            <a:r>
              <a:rPr lang="it-IT" i="1" dirty="0" smtClean="0"/>
              <a:t>lungo</a:t>
            </a:r>
            <a:r>
              <a:rPr lang="it-IT" dirty="0"/>
              <a:t> </a:t>
            </a:r>
            <a:r>
              <a:rPr lang="it-IT" i="1" dirty="0" smtClean="0"/>
              <a:t>una </a:t>
            </a:r>
            <a:r>
              <a:rPr lang="it-IT" i="1" dirty="0"/>
              <a:t>filiera logistica (</a:t>
            </a:r>
            <a:r>
              <a:rPr lang="it-IT" i="1" dirty="0" err="1"/>
              <a:t>Forrester</a:t>
            </a:r>
            <a:r>
              <a:rPr lang="it-IT" i="1" dirty="0"/>
              <a:t>, 1961)”.</a:t>
            </a:r>
            <a:endParaRPr lang="it-IT" dirty="0"/>
          </a:p>
          <a:p>
            <a:r>
              <a:rPr lang="it-IT" i="1" dirty="0"/>
              <a:t> </a:t>
            </a:r>
            <a:endParaRPr lang="it-IT" dirty="0"/>
          </a:p>
          <a:p>
            <a:r>
              <a:rPr lang="it-IT" dirty="0" smtClean="0"/>
              <a:t>L’effetto </a:t>
            </a:r>
            <a:r>
              <a:rPr lang="it-IT" dirty="0" err="1" smtClean="0"/>
              <a:t>Bullwhip</a:t>
            </a:r>
            <a:r>
              <a:rPr lang="it-IT" dirty="0" smtClean="0"/>
              <a:t> </a:t>
            </a:r>
            <a:r>
              <a:rPr lang="it-IT" dirty="0"/>
              <a:t>viene innescato quando gli ordini ai fornitori hanno una varianza maggiore di quelli dei clienti ovvero vi è una distorsione della domanda. Tale distorsione si propaga  risalendo a monte nella catena, amplificandosi come avviene agitando una frusta (</a:t>
            </a:r>
            <a:r>
              <a:rPr lang="it-IT" dirty="0" err="1"/>
              <a:t>bullwhip</a:t>
            </a:r>
            <a:r>
              <a:rPr lang="it-IT" dirty="0"/>
              <a:t>=frusta di toro)</a:t>
            </a:r>
          </a:p>
        </p:txBody>
      </p:sp>
    </p:spTree>
    <p:extLst>
      <p:ext uri="{BB962C8B-B14F-4D97-AF65-F5344CB8AC3E}">
        <p14:creationId xmlns:p14="http://schemas.microsoft.com/office/powerpoint/2010/main" val="3378190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pSp>
        <p:nvGrpSpPr>
          <p:cNvPr id="4" name="Group 3"/>
          <p:cNvGrpSpPr>
            <a:grpSpLocks noChangeAspect="1"/>
          </p:cNvGrpSpPr>
          <p:nvPr/>
        </p:nvGrpSpPr>
        <p:grpSpPr bwMode="auto">
          <a:xfrm>
            <a:off x="1114646" y="1079084"/>
            <a:ext cx="6107113" cy="3765550"/>
            <a:chOff x="2301" y="7333"/>
            <a:chExt cx="9511" cy="5828"/>
          </a:xfrm>
        </p:grpSpPr>
        <p:sp>
          <p:nvSpPr>
            <p:cNvPr id="5" name="AutoShape 8"/>
            <p:cNvSpPr>
              <a:spLocks noChangeAspect="1" noChangeArrowheads="1" noTextEdit="1"/>
            </p:cNvSpPr>
            <p:nvPr/>
          </p:nvSpPr>
          <p:spPr bwMode="auto">
            <a:xfrm>
              <a:off x="2301" y="7333"/>
              <a:ext cx="9511" cy="582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Freeform 7"/>
            <p:cNvSpPr>
              <a:spLocks/>
            </p:cNvSpPr>
            <p:nvPr/>
          </p:nvSpPr>
          <p:spPr bwMode="auto">
            <a:xfrm>
              <a:off x="2301" y="7823"/>
              <a:ext cx="9419" cy="4845"/>
            </a:xfrm>
            <a:custGeom>
              <a:avLst/>
              <a:gdLst>
                <a:gd name="T0" fmla="*/ 5040 w 5040"/>
                <a:gd name="T1" fmla="*/ 1800 h 3280"/>
                <a:gd name="T2" fmla="*/ 4752 w 5040"/>
                <a:gd name="T3" fmla="*/ 1656 h 3280"/>
                <a:gd name="T4" fmla="*/ 4272 w 5040"/>
                <a:gd name="T5" fmla="*/ 1896 h 3280"/>
                <a:gd name="T6" fmla="*/ 3888 w 5040"/>
                <a:gd name="T7" fmla="*/ 1656 h 3280"/>
                <a:gd name="T8" fmla="*/ 3648 w 5040"/>
                <a:gd name="T9" fmla="*/ 1800 h 3280"/>
                <a:gd name="T10" fmla="*/ 3312 w 5040"/>
                <a:gd name="T11" fmla="*/ 2376 h 3280"/>
                <a:gd name="T12" fmla="*/ 2832 w 5040"/>
                <a:gd name="T13" fmla="*/ 1272 h 3280"/>
                <a:gd name="T14" fmla="*/ 2256 w 5040"/>
                <a:gd name="T15" fmla="*/ 2328 h 3280"/>
                <a:gd name="T16" fmla="*/ 1920 w 5040"/>
                <a:gd name="T17" fmla="*/ 1272 h 3280"/>
                <a:gd name="T18" fmla="*/ 1632 w 5040"/>
                <a:gd name="T19" fmla="*/ 1752 h 3280"/>
                <a:gd name="T20" fmla="*/ 1200 w 5040"/>
                <a:gd name="T21" fmla="*/ 2904 h 3280"/>
                <a:gd name="T22" fmla="*/ 816 w 5040"/>
                <a:gd name="T23" fmla="*/ 264 h 3280"/>
                <a:gd name="T24" fmla="*/ 336 w 5040"/>
                <a:gd name="T25" fmla="*/ 3240 h 3280"/>
                <a:gd name="T26" fmla="*/ 48 w 5040"/>
                <a:gd name="T27" fmla="*/ 504 h 3280"/>
                <a:gd name="T28" fmla="*/ 48 w 5040"/>
                <a:gd name="T29" fmla="*/ 216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40" h="3280">
                  <a:moveTo>
                    <a:pt x="5040" y="1800"/>
                  </a:moveTo>
                  <a:cubicBezTo>
                    <a:pt x="4960" y="1720"/>
                    <a:pt x="4880" y="1640"/>
                    <a:pt x="4752" y="1656"/>
                  </a:cubicBezTo>
                  <a:cubicBezTo>
                    <a:pt x="4624" y="1672"/>
                    <a:pt x="4416" y="1896"/>
                    <a:pt x="4272" y="1896"/>
                  </a:cubicBezTo>
                  <a:cubicBezTo>
                    <a:pt x="4128" y="1896"/>
                    <a:pt x="3992" y="1672"/>
                    <a:pt x="3888" y="1656"/>
                  </a:cubicBezTo>
                  <a:cubicBezTo>
                    <a:pt x="3784" y="1640"/>
                    <a:pt x="3744" y="1680"/>
                    <a:pt x="3648" y="1800"/>
                  </a:cubicBezTo>
                  <a:cubicBezTo>
                    <a:pt x="3552" y="1920"/>
                    <a:pt x="3448" y="2464"/>
                    <a:pt x="3312" y="2376"/>
                  </a:cubicBezTo>
                  <a:cubicBezTo>
                    <a:pt x="3176" y="2288"/>
                    <a:pt x="3008" y="1280"/>
                    <a:pt x="2832" y="1272"/>
                  </a:cubicBezTo>
                  <a:cubicBezTo>
                    <a:pt x="2656" y="1264"/>
                    <a:pt x="2408" y="2328"/>
                    <a:pt x="2256" y="2328"/>
                  </a:cubicBezTo>
                  <a:cubicBezTo>
                    <a:pt x="2104" y="2328"/>
                    <a:pt x="2024" y="1368"/>
                    <a:pt x="1920" y="1272"/>
                  </a:cubicBezTo>
                  <a:cubicBezTo>
                    <a:pt x="1816" y="1176"/>
                    <a:pt x="1752" y="1480"/>
                    <a:pt x="1632" y="1752"/>
                  </a:cubicBezTo>
                  <a:cubicBezTo>
                    <a:pt x="1512" y="2024"/>
                    <a:pt x="1336" y="3152"/>
                    <a:pt x="1200" y="2904"/>
                  </a:cubicBezTo>
                  <a:cubicBezTo>
                    <a:pt x="1064" y="2656"/>
                    <a:pt x="960" y="208"/>
                    <a:pt x="816" y="264"/>
                  </a:cubicBezTo>
                  <a:cubicBezTo>
                    <a:pt x="672" y="320"/>
                    <a:pt x="464" y="3200"/>
                    <a:pt x="336" y="3240"/>
                  </a:cubicBezTo>
                  <a:cubicBezTo>
                    <a:pt x="208" y="3280"/>
                    <a:pt x="96" y="1008"/>
                    <a:pt x="48" y="504"/>
                  </a:cubicBezTo>
                  <a:cubicBezTo>
                    <a:pt x="0" y="0"/>
                    <a:pt x="48" y="264"/>
                    <a:pt x="48" y="216"/>
                  </a:cubicBezTo>
                </a:path>
              </a:pathLst>
            </a:custGeom>
            <a:noFill/>
            <a:ln w="57150">
              <a:solidFill>
                <a:srgbClr val="0000FF"/>
              </a:solidFill>
              <a:round/>
              <a:headEnd/>
              <a:tailEnd/>
            </a:ln>
            <a:extLst>
              <a:ext uri="{909E8E84-426E-40DD-AFC4-6F175D3DCCD1}">
                <a14:hiddenFill xmlns:a14="http://schemas.microsoft.com/office/drawing/2010/main">
                  <a:solidFill>
                    <a:srgbClr val="00CC99"/>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Text Box 6"/>
            <p:cNvSpPr txBox="1">
              <a:spLocks noChangeArrowheads="1"/>
            </p:cNvSpPr>
            <p:nvPr/>
          </p:nvSpPr>
          <p:spPr bwMode="auto">
            <a:xfrm>
              <a:off x="10542" y="11003"/>
              <a:ext cx="1270" cy="413"/>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69494" tIns="34747" rIns="69494" bIns="34747"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Retailers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5"/>
            <p:cNvSpPr txBox="1">
              <a:spLocks noChangeArrowheads="1"/>
            </p:cNvSpPr>
            <p:nvPr/>
          </p:nvSpPr>
          <p:spPr bwMode="auto">
            <a:xfrm>
              <a:off x="6286" y="11363"/>
              <a:ext cx="1788" cy="72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69494" tIns="34747" rIns="69494" bIns="34747"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Warehouses/</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Distributors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4"/>
            <p:cNvSpPr txBox="1">
              <a:spLocks noChangeArrowheads="1"/>
            </p:cNvSpPr>
            <p:nvPr/>
          </p:nvSpPr>
          <p:spPr bwMode="auto">
            <a:xfrm>
              <a:off x="3026" y="12443"/>
              <a:ext cx="1922" cy="4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69494" tIns="34747" rIns="69494" bIns="34747"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Manufacturers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0" name="Rectangle 13"/>
          <p:cNvSpPr>
            <a:spLocks noChangeArrowheads="1"/>
          </p:cNvSpPr>
          <p:nvPr/>
        </p:nvSpPr>
        <p:spPr bwMode="auto">
          <a:xfrm>
            <a:off x="0" y="4222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14164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21" y="260648"/>
            <a:ext cx="5029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240462"/>
            <a:ext cx="7687051" cy="351408"/>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1547664" y="980728"/>
            <a:ext cx="3332772" cy="369332"/>
          </a:xfrm>
          <a:prstGeom prst="rect">
            <a:avLst/>
          </a:prstGeom>
        </p:spPr>
        <p:txBody>
          <a:bodyPr wrap="none">
            <a:spAutoFit/>
          </a:bodyPr>
          <a:lstStyle/>
          <a:p>
            <a:r>
              <a:rPr lang="it-IT" u="sng" dirty="0" smtClean="0"/>
              <a:t>Scorta reale (inventario effettivo)</a:t>
            </a:r>
            <a:r>
              <a:rPr lang="it-IT" dirty="0" smtClean="0"/>
              <a:t> </a:t>
            </a:r>
            <a:endParaRPr lang="it-IT" dirty="0"/>
          </a:p>
        </p:txBody>
      </p:sp>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60045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5176469" y="4032548"/>
            <a:ext cx="2002792" cy="369332"/>
          </a:xfrm>
          <a:prstGeom prst="rect">
            <a:avLst/>
          </a:prstGeom>
        </p:spPr>
        <p:txBody>
          <a:bodyPr wrap="none">
            <a:spAutoFit/>
          </a:bodyPr>
          <a:lstStyle/>
          <a:p>
            <a:r>
              <a:rPr lang="en-US" u="sng" dirty="0" err="1" smtClean="0"/>
              <a:t>ordini</a:t>
            </a:r>
            <a:r>
              <a:rPr lang="en-US" u="sng" dirty="0" smtClean="0"/>
              <a:t> (Order Rate)</a:t>
            </a:r>
            <a:r>
              <a:rPr lang="en-US" dirty="0" smtClean="0"/>
              <a:t> </a:t>
            </a:r>
            <a:endParaRPr lang="it-IT" dirty="0"/>
          </a:p>
        </p:txBody>
      </p:sp>
      <p:sp>
        <p:nvSpPr>
          <p:cNvPr id="4" name="CasellaDiTesto 3"/>
          <p:cNvSpPr txBox="1"/>
          <p:nvPr/>
        </p:nvSpPr>
        <p:spPr>
          <a:xfrm>
            <a:off x="5902203" y="260648"/>
            <a:ext cx="3013197" cy="369332"/>
          </a:xfrm>
          <a:prstGeom prst="rect">
            <a:avLst/>
          </a:prstGeom>
          <a:noFill/>
        </p:spPr>
        <p:txBody>
          <a:bodyPr wrap="none" rtlCol="0">
            <a:spAutoFit/>
          </a:bodyPr>
          <a:lstStyle/>
          <a:p>
            <a:r>
              <a:rPr lang="it-IT" dirty="0" smtClean="0"/>
              <a:t>Risultato di alcune simulazioni</a:t>
            </a:r>
            <a:endParaRPr lang="it-IT" dirty="0"/>
          </a:p>
        </p:txBody>
      </p:sp>
    </p:spTree>
    <p:extLst>
      <p:ext uri="{BB962C8B-B14F-4D97-AF65-F5344CB8AC3E}">
        <p14:creationId xmlns:p14="http://schemas.microsoft.com/office/powerpoint/2010/main" val="25982839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8400"/>
            <a:ext cx="8208912" cy="2862322"/>
          </a:xfrm>
          <a:prstGeom prst="rect">
            <a:avLst/>
          </a:prstGeom>
        </p:spPr>
        <p:txBody>
          <a:bodyPr wrap="square">
            <a:spAutoFit/>
          </a:bodyPr>
          <a:lstStyle/>
          <a:p>
            <a:r>
              <a:rPr lang="it-IT" b="1" dirty="0"/>
              <a:t>Caso </a:t>
            </a:r>
            <a:r>
              <a:rPr lang="it-IT" b="1" dirty="0" err="1"/>
              <a:t>Procter</a:t>
            </a:r>
            <a:r>
              <a:rPr lang="it-IT" b="1" dirty="0"/>
              <a:t> &amp; </a:t>
            </a:r>
            <a:r>
              <a:rPr lang="it-IT" b="1" dirty="0" err="1" smtClean="0"/>
              <a:t>Gamble</a:t>
            </a:r>
            <a:endParaRPr lang="it-IT" dirty="0"/>
          </a:p>
          <a:p>
            <a:r>
              <a:rPr lang="it-IT" dirty="0"/>
              <a:t>L’effetto </a:t>
            </a:r>
            <a:r>
              <a:rPr lang="it-IT" dirty="0" err="1" smtClean="0"/>
              <a:t>Forrester</a:t>
            </a:r>
            <a:r>
              <a:rPr lang="it-IT" dirty="0" smtClean="0"/>
              <a:t> è </a:t>
            </a:r>
            <a:r>
              <a:rPr lang="it-IT" dirty="0"/>
              <a:t>stato denominato </a:t>
            </a:r>
            <a:r>
              <a:rPr lang="it-IT" dirty="0" smtClean="0"/>
              <a:t>effetto </a:t>
            </a:r>
            <a:r>
              <a:rPr lang="it-IT" dirty="0" err="1"/>
              <a:t>B</a:t>
            </a:r>
            <a:r>
              <a:rPr lang="it-IT" dirty="0" err="1" smtClean="0"/>
              <a:t>ullwhip</a:t>
            </a:r>
            <a:r>
              <a:rPr lang="it-IT" dirty="0" smtClean="0"/>
              <a:t> </a:t>
            </a:r>
            <a:r>
              <a:rPr lang="it-IT" dirty="0"/>
              <a:t>dalla P&amp;G</a:t>
            </a:r>
          </a:p>
          <a:p>
            <a:r>
              <a:rPr lang="it-IT" dirty="0" err="1"/>
              <a:t>Procter</a:t>
            </a:r>
            <a:r>
              <a:rPr lang="it-IT" dirty="0"/>
              <a:t> &amp; </a:t>
            </a:r>
            <a:r>
              <a:rPr lang="it-IT" dirty="0" err="1"/>
              <a:t>Gamble</a:t>
            </a:r>
            <a:r>
              <a:rPr lang="it-IT" dirty="0"/>
              <a:t>, nata nel 1837, è oggi una multinazionale leader nel settore della ricerca, della produzione e della commercializzazione di beni di largo consumo, detergenti, cosmetici, fragranze e prodotti farmaceutici. </a:t>
            </a:r>
          </a:p>
          <a:p>
            <a:r>
              <a:rPr lang="it-IT" dirty="0"/>
              <a:t>Il fenomeno del </a:t>
            </a:r>
            <a:r>
              <a:rPr lang="it-IT" dirty="0" err="1"/>
              <a:t>B</a:t>
            </a:r>
            <a:r>
              <a:rPr lang="it-IT" dirty="0" err="1" smtClean="0"/>
              <a:t>ullwhip</a:t>
            </a:r>
            <a:r>
              <a:rPr lang="it-IT" dirty="0" smtClean="0"/>
              <a:t> </a:t>
            </a:r>
            <a:r>
              <a:rPr lang="it-IT" dirty="0"/>
              <a:t>è diventato popolare negli anni 90 attraverso l’osservazione della supply </a:t>
            </a:r>
            <a:r>
              <a:rPr lang="it-IT" dirty="0" err="1"/>
              <a:t>chain</a:t>
            </a:r>
            <a:r>
              <a:rPr lang="it-IT" dirty="0"/>
              <a:t> della </a:t>
            </a:r>
            <a:r>
              <a:rPr lang="it-IT" dirty="0" err="1"/>
              <a:t>Procter</a:t>
            </a:r>
            <a:r>
              <a:rPr lang="it-IT" dirty="0"/>
              <a:t> &amp; </a:t>
            </a:r>
            <a:r>
              <a:rPr lang="it-IT" dirty="0" err="1" smtClean="0"/>
              <a:t>Gamble</a:t>
            </a:r>
            <a:r>
              <a:rPr lang="it-IT" dirty="0" smtClean="0"/>
              <a:t> </a:t>
            </a:r>
            <a:r>
              <a:rPr lang="it-IT" dirty="0"/>
              <a:t>relativa alla produzione e distribuzione di pannolini per bambini Pampers. Nonostante la domanda dei clienti (bambini) fosse quasi costante la domanda che arrivava alla Pampers aveva delle ampie oscillazioni che aumentavano allontanandosi dai clienti.</a:t>
            </a:r>
          </a:p>
        </p:txBody>
      </p:sp>
      <p:pic>
        <p:nvPicPr>
          <p:cNvPr id="22530" name="Picture 2" descr="00724925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849574"/>
            <a:ext cx="6456076" cy="38197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1905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FFFFFF"/>
                  </a:outerShdw>
                </a:effectLst>
              </a14:hiddenEffects>
            </a:ext>
          </a:extLst>
        </p:spPr>
      </p:pic>
    </p:spTree>
    <p:extLst>
      <p:ext uri="{BB962C8B-B14F-4D97-AF65-F5344CB8AC3E}">
        <p14:creationId xmlns:p14="http://schemas.microsoft.com/office/powerpoint/2010/main" val="802851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43608" y="1340768"/>
            <a:ext cx="7614592" cy="4247317"/>
          </a:xfrm>
          <a:prstGeom prst="rect">
            <a:avLst/>
          </a:prstGeom>
        </p:spPr>
        <p:txBody>
          <a:bodyPr wrap="square">
            <a:spAutoFit/>
          </a:bodyPr>
          <a:lstStyle/>
          <a:p>
            <a:r>
              <a:rPr lang="it-IT" b="1" dirty="0"/>
              <a:t>CONSEGUENZE DELL’ EFFETTO BULLWHIP</a:t>
            </a:r>
            <a:endParaRPr lang="it-IT" dirty="0"/>
          </a:p>
          <a:p>
            <a:r>
              <a:rPr lang="it-IT" b="1" dirty="0"/>
              <a:t> </a:t>
            </a:r>
            <a:endParaRPr lang="it-IT" dirty="0"/>
          </a:p>
          <a:p>
            <a:r>
              <a:rPr lang="it-IT" dirty="0"/>
              <a:t>L’effetto </a:t>
            </a:r>
            <a:r>
              <a:rPr lang="it-IT" dirty="0" err="1"/>
              <a:t>B</a:t>
            </a:r>
            <a:r>
              <a:rPr lang="it-IT" dirty="0" err="1" smtClean="0"/>
              <a:t>ullwhip</a:t>
            </a:r>
            <a:r>
              <a:rPr lang="it-IT" dirty="0" smtClean="0"/>
              <a:t> </a:t>
            </a:r>
            <a:r>
              <a:rPr lang="it-IT" dirty="0"/>
              <a:t>ha </a:t>
            </a:r>
            <a:r>
              <a:rPr lang="it-IT" b="1" dirty="0"/>
              <a:t>conseguenze negative</a:t>
            </a:r>
            <a:r>
              <a:rPr lang="it-IT" dirty="0"/>
              <a:t> su tutta la catena logistica. </a:t>
            </a:r>
          </a:p>
          <a:p>
            <a:r>
              <a:rPr lang="it-IT" dirty="0"/>
              <a:t> </a:t>
            </a:r>
          </a:p>
          <a:p>
            <a:pPr marL="285750" lvl="0" indent="-285750">
              <a:buFont typeface="Arial" pitchFamily="34" charset="0"/>
              <a:buChar char="•"/>
            </a:pPr>
            <a:r>
              <a:rPr lang="it-IT" dirty="0"/>
              <a:t>sui magazzini: poiché sono necessarie più scorte (+ costi)</a:t>
            </a:r>
          </a:p>
          <a:p>
            <a:pPr marL="285750" lvl="0" indent="-285750">
              <a:buFont typeface="Arial" pitchFamily="34" charset="0"/>
              <a:buChar char="•"/>
            </a:pPr>
            <a:r>
              <a:rPr lang="it-IT" dirty="0"/>
              <a:t>sui trasporti: poiché l’utilizzo dei trasporti non è ottimale(+costi)</a:t>
            </a:r>
          </a:p>
          <a:p>
            <a:pPr marL="285750" lvl="0" indent="-285750">
              <a:buFont typeface="Arial" pitchFamily="34" charset="0"/>
              <a:buChar char="•"/>
            </a:pPr>
            <a:r>
              <a:rPr lang="it-IT" dirty="0"/>
              <a:t>sui fornitori: serve più capacità da parte dei fornitori (+ costi)</a:t>
            </a:r>
          </a:p>
          <a:p>
            <a:pPr marL="285750" lvl="0" indent="-285750">
              <a:buFont typeface="Arial" pitchFamily="34" charset="0"/>
              <a:buChar char="•"/>
            </a:pPr>
            <a:r>
              <a:rPr lang="it-IT" dirty="0"/>
              <a:t>sulla fabbrica: causa una eccessiva o deficiente capacità produttiva</a:t>
            </a:r>
          </a:p>
          <a:p>
            <a:pPr marL="285750" lvl="0" indent="-285750">
              <a:buFont typeface="Arial" pitchFamily="34" charset="0"/>
              <a:buChar char="•"/>
            </a:pPr>
            <a:r>
              <a:rPr lang="it-IT" dirty="0"/>
              <a:t>sul servizio al cliente: che peggiora a causa dei ritardi nella consegna.</a:t>
            </a:r>
          </a:p>
          <a:p>
            <a:r>
              <a:rPr lang="it-IT" dirty="0"/>
              <a:t> </a:t>
            </a:r>
          </a:p>
          <a:p>
            <a:r>
              <a:rPr lang="it-IT" dirty="0"/>
              <a:t>Le conseguenze economiche sono gravi. </a:t>
            </a:r>
            <a:r>
              <a:rPr lang="it-IT" dirty="0" err="1"/>
              <a:t>Metters</a:t>
            </a:r>
            <a:r>
              <a:rPr lang="it-IT" dirty="0"/>
              <a:t> [5] ha cercato di quantificare l’impatto economico di tale effetto. I risultati che ottiene dimostrano che le conseguenze del </a:t>
            </a:r>
            <a:r>
              <a:rPr lang="it-IT" dirty="0" err="1"/>
              <a:t>bullwhip</a:t>
            </a:r>
            <a:r>
              <a:rPr lang="it-IT" dirty="0"/>
              <a:t> dipendono ampiamente dal business specifico. Tuttavia si dimostra che eliminando l’effetto </a:t>
            </a:r>
            <a:r>
              <a:rPr lang="it-IT" dirty="0" err="1"/>
              <a:t>bullwhip</a:t>
            </a:r>
            <a:r>
              <a:rPr lang="it-IT" dirty="0"/>
              <a:t> il profitto può aumentare in media del 15-30%. </a:t>
            </a:r>
          </a:p>
        </p:txBody>
      </p:sp>
    </p:spTree>
    <p:extLst>
      <p:ext uri="{BB962C8B-B14F-4D97-AF65-F5344CB8AC3E}">
        <p14:creationId xmlns:p14="http://schemas.microsoft.com/office/powerpoint/2010/main" val="3552541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124744"/>
            <a:ext cx="8892480" cy="3970318"/>
          </a:xfrm>
          <a:prstGeom prst="rect">
            <a:avLst/>
          </a:prstGeom>
        </p:spPr>
        <p:txBody>
          <a:bodyPr wrap="square">
            <a:spAutoFit/>
          </a:bodyPr>
          <a:lstStyle/>
          <a:p>
            <a:pPr algn="ctr"/>
            <a:r>
              <a:rPr lang="it-IT" b="1" dirty="0"/>
              <a:t>CAUSE </a:t>
            </a:r>
            <a:r>
              <a:rPr lang="it-IT" b="1" dirty="0" smtClean="0"/>
              <a:t>DELL’EFFETTO </a:t>
            </a:r>
            <a:r>
              <a:rPr lang="it-IT" b="1" dirty="0"/>
              <a:t>BULLWHIP</a:t>
            </a:r>
            <a:endParaRPr lang="it-IT" dirty="0"/>
          </a:p>
          <a:p>
            <a:r>
              <a:rPr lang="it-IT" b="1" dirty="0"/>
              <a:t> </a:t>
            </a:r>
            <a:endParaRPr lang="it-IT" dirty="0"/>
          </a:p>
          <a:p>
            <a:r>
              <a:rPr lang="it-IT" dirty="0" err="1"/>
              <a:t>Forrester</a:t>
            </a:r>
            <a:r>
              <a:rPr lang="it-IT" dirty="0"/>
              <a:t> [1] e </a:t>
            </a:r>
            <a:r>
              <a:rPr lang="it-IT" dirty="0" err="1"/>
              <a:t>Sterman</a:t>
            </a:r>
            <a:r>
              <a:rPr lang="it-IT" dirty="0"/>
              <a:t> [6] attribuirono l’effetto </a:t>
            </a:r>
            <a:r>
              <a:rPr lang="it-IT" dirty="0" err="1"/>
              <a:t>bullwhip</a:t>
            </a:r>
            <a:r>
              <a:rPr lang="it-IT" dirty="0"/>
              <a:t> </a:t>
            </a:r>
          </a:p>
          <a:p>
            <a:r>
              <a:rPr lang="it-IT" dirty="0"/>
              <a:t> </a:t>
            </a:r>
          </a:p>
          <a:p>
            <a:pPr lvl="0"/>
            <a:r>
              <a:rPr lang="it-IT" dirty="0"/>
              <a:t>alla mancanza di informazione tra i livelli della catena logistica</a:t>
            </a:r>
          </a:p>
          <a:p>
            <a:pPr lvl="0"/>
            <a:r>
              <a:rPr lang="it-IT" dirty="0"/>
              <a:t>alle interazioni non-lineari difficili da gestire usando la semplice intuizione manageriale.</a:t>
            </a:r>
          </a:p>
          <a:p>
            <a:r>
              <a:rPr lang="it-IT" dirty="0"/>
              <a:t> </a:t>
            </a:r>
          </a:p>
          <a:p>
            <a:r>
              <a:rPr lang="it-IT" dirty="0"/>
              <a:t>Lee et al [2] lo attribuirono anche a</a:t>
            </a:r>
          </a:p>
          <a:p>
            <a:r>
              <a:rPr lang="it-IT" dirty="0"/>
              <a:t> </a:t>
            </a:r>
          </a:p>
          <a:p>
            <a:r>
              <a:rPr lang="it-IT" dirty="0"/>
              <a:t>1) errori nella previsione della domanda, (modo in cui viene processata la domanda: </a:t>
            </a:r>
            <a:r>
              <a:rPr lang="it-IT" dirty="0" err="1"/>
              <a:t>Demand</a:t>
            </a:r>
            <a:r>
              <a:rPr lang="it-IT" dirty="0"/>
              <a:t> </a:t>
            </a:r>
            <a:r>
              <a:rPr lang="it-IT" dirty="0" err="1"/>
              <a:t>signal</a:t>
            </a:r>
            <a:r>
              <a:rPr lang="it-IT" dirty="0"/>
              <a:t> processing)</a:t>
            </a:r>
          </a:p>
          <a:p>
            <a:r>
              <a:rPr lang="it-IT" dirty="0"/>
              <a:t>2) Lotti di ordinazione (batch </a:t>
            </a:r>
            <a:r>
              <a:rPr lang="it-IT" dirty="0" err="1"/>
              <a:t>ordering</a:t>
            </a:r>
            <a:r>
              <a:rPr lang="it-IT" dirty="0"/>
              <a:t>)</a:t>
            </a:r>
          </a:p>
          <a:p>
            <a:r>
              <a:rPr lang="it-IT" dirty="0"/>
              <a:t>3) fluttuazioni di prezzo, (</a:t>
            </a:r>
            <a:r>
              <a:rPr lang="it-IT" dirty="0" err="1"/>
              <a:t>price</a:t>
            </a:r>
            <a:r>
              <a:rPr lang="it-IT" dirty="0"/>
              <a:t> </a:t>
            </a:r>
            <a:r>
              <a:rPr lang="it-IT" dirty="0" err="1"/>
              <a:t>variations</a:t>
            </a:r>
            <a:r>
              <a:rPr lang="it-IT" dirty="0"/>
              <a:t>)</a:t>
            </a:r>
          </a:p>
          <a:p>
            <a:r>
              <a:rPr lang="en-GB" dirty="0"/>
              <a:t>4) </a:t>
            </a:r>
            <a:r>
              <a:rPr lang="en-GB" dirty="0" err="1"/>
              <a:t>domanda</a:t>
            </a:r>
            <a:r>
              <a:rPr lang="en-GB" dirty="0"/>
              <a:t> </a:t>
            </a:r>
            <a:r>
              <a:rPr lang="en-GB" dirty="0" err="1"/>
              <a:t>superiore</a:t>
            </a:r>
            <a:r>
              <a:rPr lang="en-GB" dirty="0"/>
              <a:t> </a:t>
            </a:r>
            <a:r>
              <a:rPr lang="en-GB" dirty="0" err="1"/>
              <a:t>all’offerta</a:t>
            </a:r>
            <a:r>
              <a:rPr lang="en-GB" dirty="0"/>
              <a:t> (shortage gaming or rationing game)</a:t>
            </a:r>
            <a:endParaRPr lang="it-IT" dirty="0"/>
          </a:p>
        </p:txBody>
      </p:sp>
    </p:spTree>
    <p:extLst>
      <p:ext uri="{BB962C8B-B14F-4D97-AF65-F5344CB8AC3E}">
        <p14:creationId xmlns:p14="http://schemas.microsoft.com/office/powerpoint/2010/main" val="3151867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64603" y="116632"/>
            <a:ext cx="8771893" cy="6186309"/>
          </a:xfrm>
          <a:prstGeom prst="rect">
            <a:avLst/>
          </a:prstGeom>
        </p:spPr>
        <p:txBody>
          <a:bodyPr wrap="square">
            <a:spAutoFit/>
          </a:bodyPr>
          <a:lstStyle/>
          <a:p>
            <a:pPr algn="ctr"/>
            <a:r>
              <a:rPr lang="it-IT" b="1" dirty="0" smtClean="0"/>
              <a:t>Rimedi</a:t>
            </a:r>
            <a:endParaRPr lang="it-IT" b="1" dirty="0"/>
          </a:p>
          <a:p>
            <a:r>
              <a:rPr lang="it-IT" dirty="0">
                <a:solidFill>
                  <a:srgbClr val="FF0000"/>
                </a:solidFill>
              </a:rPr>
              <a:t>1)</a:t>
            </a:r>
            <a:r>
              <a:rPr lang="it-IT" dirty="0"/>
              <a:t> Si ha un’amplificazione della varianza quando si stabilisce il livello di ordini basandosi solo sulla domanda prevista ed il grado di amplificazione aumenta all’aumentare dei tempi di consegna. Si ha amplificazione anche con un </a:t>
            </a:r>
            <a:r>
              <a:rPr lang="it-IT" u="sng" dirty="0" err="1"/>
              <a:t>lead</a:t>
            </a:r>
            <a:r>
              <a:rPr lang="it-IT" u="sng" dirty="0"/>
              <a:t> time  </a:t>
            </a:r>
            <a:r>
              <a:rPr lang="it-IT" dirty="0"/>
              <a:t>nullo. </a:t>
            </a:r>
          </a:p>
          <a:p>
            <a:r>
              <a:rPr lang="it-IT" dirty="0"/>
              <a:t>La distorsione progressiva fa si che i fornitori perdano la capacità di prevedere la domanda reale. Per ridurre l’effetto non si deve processare solo la domanda che viene immediatamente dal basso ma serve conoscere anche quella dell’utente finale. Si devono condividere inoltre le informazione degli stock. </a:t>
            </a:r>
          </a:p>
          <a:p>
            <a:r>
              <a:rPr lang="it-IT" dirty="0">
                <a:solidFill>
                  <a:srgbClr val="FF0000"/>
                </a:solidFill>
              </a:rPr>
              <a:t>2)</a:t>
            </a:r>
            <a:r>
              <a:rPr lang="it-IT" dirty="0"/>
              <a:t> il tempo di approvvigionamento per ogni nodo della catena dipende da come si fanno gli ordini al fornitore e come si ricevono. Il primo dipende da chi fa la domanda mentre il secondo dal fornitore e dal sistema di trasporto. Più è variabile il tempo di consegna, più è alta la scorta di sicurezza. Spesso si usano tecniche di approvvigionamento per lotti. Questo metodo genera brusche variazioni dell’inventario poiché la domanda reale non segue la stessa dinamica.  (MRP or DRP  </a:t>
            </a:r>
            <a:r>
              <a:rPr lang="it-IT" dirty="0" err="1"/>
              <a:t>Jitters</a:t>
            </a:r>
            <a:r>
              <a:rPr lang="it-IT" dirty="0"/>
              <a:t> o hockey </a:t>
            </a:r>
            <a:r>
              <a:rPr lang="it-IT" dirty="0" err="1"/>
              <a:t>stick</a:t>
            </a:r>
            <a:r>
              <a:rPr lang="it-IT" dirty="0"/>
              <a:t> </a:t>
            </a:r>
            <a:r>
              <a:rPr lang="it-IT" dirty="0" err="1"/>
              <a:t>phenomenon</a:t>
            </a:r>
            <a:r>
              <a:rPr lang="it-IT" dirty="0"/>
              <a:t>)</a:t>
            </a:r>
          </a:p>
          <a:p>
            <a:r>
              <a:rPr lang="it-IT" dirty="0"/>
              <a:t>Evitare i </a:t>
            </a:r>
            <a:r>
              <a:rPr lang="it-IT" u="sng" dirty="0"/>
              <a:t>batch </a:t>
            </a:r>
            <a:r>
              <a:rPr lang="it-IT" u="sng" dirty="0" err="1"/>
              <a:t>ordering</a:t>
            </a:r>
            <a:endParaRPr lang="it-IT" u="sng" dirty="0"/>
          </a:p>
          <a:p>
            <a:r>
              <a:rPr lang="it-IT" dirty="0">
                <a:solidFill>
                  <a:srgbClr val="FF0000"/>
                </a:solidFill>
              </a:rPr>
              <a:t>3)</a:t>
            </a:r>
            <a:r>
              <a:rPr lang="it-IT" dirty="0"/>
              <a:t> Quando si offrono </a:t>
            </a:r>
            <a:r>
              <a:rPr lang="it-IT" u="sng" dirty="0"/>
              <a:t>sconti o promozioni </a:t>
            </a:r>
            <a:r>
              <a:rPr lang="it-IT" dirty="0"/>
              <a:t>si vendono maggiori quantità in un dato periodo e quindi si induce variabilità nella domanda e quindi </a:t>
            </a:r>
            <a:r>
              <a:rPr lang="it-IT" dirty="0" err="1"/>
              <a:t>bullwhip</a:t>
            </a:r>
            <a:r>
              <a:rPr lang="it-IT" dirty="0"/>
              <a:t>.</a:t>
            </a:r>
          </a:p>
          <a:p>
            <a:r>
              <a:rPr lang="it-IT" dirty="0"/>
              <a:t>Per evitare ciò le promozioni devono essere coordinate dal produttore fino al dettagliante.</a:t>
            </a:r>
          </a:p>
          <a:p>
            <a:r>
              <a:rPr lang="it-IT" dirty="0">
                <a:solidFill>
                  <a:srgbClr val="FF0000"/>
                </a:solidFill>
              </a:rPr>
              <a:t>4)</a:t>
            </a:r>
            <a:r>
              <a:rPr lang="it-IT" dirty="0"/>
              <a:t> Quando la domanda è superiore all’offerta, il distributore tende a razionare le consegne al dettagliante. Se il dettagliante è consapevole di ciò, </a:t>
            </a:r>
            <a:r>
              <a:rPr lang="it-IT" u="sng" dirty="0"/>
              <a:t>esagererà il volume degli ordini </a:t>
            </a:r>
            <a:r>
              <a:rPr lang="it-IT" dirty="0"/>
              <a:t>oltre le effettive necessità di magazzino. Quando la domanda si sarà calmata, dopo le prime consegne gli ordini verranno cancellati in grande quantità. </a:t>
            </a:r>
          </a:p>
        </p:txBody>
      </p:sp>
    </p:spTree>
    <p:extLst>
      <p:ext uri="{BB962C8B-B14F-4D97-AF65-F5344CB8AC3E}">
        <p14:creationId xmlns:p14="http://schemas.microsoft.com/office/powerpoint/2010/main" val="31780881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1249047"/>
            <a:ext cx="8352928" cy="2585323"/>
          </a:xfrm>
          <a:prstGeom prst="rect">
            <a:avLst/>
          </a:prstGeom>
        </p:spPr>
        <p:txBody>
          <a:bodyPr wrap="square">
            <a:spAutoFit/>
          </a:bodyPr>
          <a:lstStyle/>
          <a:p>
            <a:r>
              <a:rPr lang="it-IT" b="1" dirty="0"/>
              <a:t>MODELLIZZAZIONE DELL’ EFFETTO BULLWHIP</a:t>
            </a:r>
            <a:r>
              <a:rPr lang="it-IT" dirty="0"/>
              <a:t>: </a:t>
            </a:r>
            <a:r>
              <a:rPr lang="it-IT" b="1" dirty="0" err="1"/>
              <a:t>Beer</a:t>
            </a:r>
            <a:r>
              <a:rPr lang="it-IT" b="1" dirty="0"/>
              <a:t> </a:t>
            </a:r>
            <a:r>
              <a:rPr lang="it-IT" b="1" dirty="0" smtClean="0"/>
              <a:t>Game</a:t>
            </a:r>
          </a:p>
          <a:p>
            <a:endParaRPr lang="it-IT" b="1" dirty="0"/>
          </a:p>
          <a:p>
            <a:endParaRPr lang="it-IT" dirty="0"/>
          </a:p>
          <a:p>
            <a:r>
              <a:rPr lang="it-IT" dirty="0"/>
              <a:t> </a:t>
            </a:r>
            <a:r>
              <a:rPr lang="it-IT" dirty="0" smtClean="0"/>
              <a:t>Con il modello del </a:t>
            </a:r>
            <a:r>
              <a:rPr lang="it-IT" dirty="0" err="1" smtClean="0"/>
              <a:t>Beer</a:t>
            </a:r>
            <a:r>
              <a:rPr lang="it-IT" dirty="0" smtClean="0"/>
              <a:t> Game </a:t>
            </a:r>
            <a:r>
              <a:rPr lang="it-IT" dirty="0" err="1" smtClean="0"/>
              <a:t>Sterman</a:t>
            </a:r>
            <a:r>
              <a:rPr lang="it-IT" dirty="0" smtClean="0"/>
              <a:t> </a:t>
            </a:r>
            <a:r>
              <a:rPr lang="it-IT" dirty="0"/>
              <a:t>ha simulato la </a:t>
            </a:r>
            <a:r>
              <a:rPr lang="it-IT" dirty="0" smtClean="0"/>
              <a:t>dinamica della supply </a:t>
            </a:r>
            <a:r>
              <a:rPr lang="it-IT" dirty="0" err="1"/>
              <a:t>chain</a:t>
            </a:r>
            <a:r>
              <a:rPr lang="it-IT" dirty="0"/>
              <a:t> ed ha analizzato come essa reagisce ad un incremento improvviso della domanda a </a:t>
            </a:r>
            <a:r>
              <a:rPr lang="it-IT" dirty="0" smtClean="0"/>
              <a:t>valle (domanda  a gradino). </a:t>
            </a:r>
            <a:r>
              <a:rPr lang="it-IT" dirty="0"/>
              <a:t>E’ riuscito quindi a generare </a:t>
            </a:r>
            <a:r>
              <a:rPr lang="it-IT" dirty="0" smtClean="0"/>
              <a:t> artificialmente l’effetto </a:t>
            </a:r>
            <a:r>
              <a:rPr lang="it-IT" dirty="0" err="1"/>
              <a:t>Bullwhip</a:t>
            </a:r>
            <a:r>
              <a:rPr lang="it-IT" dirty="0"/>
              <a:t>. </a:t>
            </a:r>
            <a:r>
              <a:rPr lang="it-IT" dirty="0" err="1"/>
              <a:t>Sterman</a:t>
            </a:r>
            <a:r>
              <a:rPr lang="it-IT" dirty="0"/>
              <a:t> ne ha attribuito le cause alla non completa conoscenza dello stato della catena da parte dei partecipanti e al fatto che i partecipanti non considerano le dinamiche non lineari interne della supply </a:t>
            </a:r>
            <a:r>
              <a:rPr lang="it-IT" dirty="0" err="1"/>
              <a:t>chain</a:t>
            </a:r>
            <a:r>
              <a:rPr lang="it-IT" dirty="0"/>
              <a:t>.</a:t>
            </a:r>
          </a:p>
        </p:txBody>
      </p:sp>
    </p:spTree>
    <p:extLst>
      <p:ext uri="{BB962C8B-B14F-4D97-AF65-F5344CB8AC3E}">
        <p14:creationId xmlns:p14="http://schemas.microsoft.com/office/powerpoint/2010/main" val="32199594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476672"/>
            <a:ext cx="8064896" cy="3139321"/>
          </a:xfrm>
          <a:prstGeom prst="rect">
            <a:avLst/>
          </a:prstGeom>
        </p:spPr>
        <p:txBody>
          <a:bodyPr wrap="square">
            <a:spAutoFit/>
          </a:bodyPr>
          <a:lstStyle/>
          <a:p>
            <a:r>
              <a:rPr lang="it-IT" b="1" dirty="0"/>
              <a:t>MISURA DELL’EFFETTO BULLWHIP [4]</a:t>
            </a:r>
            <a:endParaRPr lang="it-IT" dirty="0"/>
          </a:p>
          <a:p>
            <a:r>
              <a:rPr lang="it-IT" b="1" dirty="0"/>
              <a:t> </a:t>
            </a:r>
            <a:endParaRPr lang="it-IT" dirty="0"/>
          </a:p>
          <a:p>
            <a:r>
              <a:rPr lang="it-IT" dirty="0"/>
              <a:t>BULLWHIP=</a:t>
            </a:r>
            <a:r>
              <a:rPr lang="it-IT" dirty="0" err="1"/>
              <a:t>var</a:t>
            </a:r>
            <a:r>
              <a:rPr lang="it-IT" dirty="0"/>
              <a:t>(domanda a monte)/</a:t>
            </a:r>
            <a:r>
              <a:rPr lang="it-IT" dirty="0" err="1"/>
              <a:t>var</a:t>
            </a:r>
            <a:r>
              <a:rPr lang="it-IT" dirty="0"/>
              <a:t>(domanda a valle)</a:t>
            </a:r>
          </a:p>
          <a:p>
            <a:r>
              <a:rPr lang="it-IT" dirty="0"/>
              <a:t> </a:t>
            </a:r>
          </a:p>
          <a:p>
            <a:r>
              <a:rPr lang="it-IT" dirty="0"/>
              <a:t>esempio: </a:t>
            </a:r>
            <a:r>
              <a:rPr lang="it-IT" b="1" dirty="0"/>
              <a:t>un dettagliante, un produttore</a:t>
            </a:r>
            <a:r>
              <a:rPr lang="it-IT" dirty="0"/>
              <a:t>:</a:t>
            </a:r>
          </a:p>
          <a:p>
            <a:r>
              <a:rPr lang="it-IT" dirty="0"/>
              <a:t>IL dettagliante  osserva la domanda D del cliente </a:t>
            </a:r>
          </a:p>
          <a:p>
            <a:r>
              <a:rPr lang="it-IT" dirty="0"/>
              <a:t>Il dettagliante ordina una quantità Q al produttore</a:t>
            </a:r>
          </a:p>
          <a:p>
            <a:r>
              <a:rPr lang="it-IT" dirty="0"/>
              <a:t>L= tempo di rifornimento (L=1 =no </a:t>
            </a:r>
            <a:r>
              <a:rPr lang="it-IT" dirty="0" err="1"/>
              <a:t>lead</a:t>
            </a:r>
            <a:r>
              <a:rPr lang="it-IT" dirty="0"/>
              <a:t> time ovvero la merce viene ricevuta nel tempo seguente a quello in cui è stata ordinata)</a:t>
            </a:r>
          </a:p>
          <a:p>
            <a:r>
              <a:rPr lang="it-IT" dirty="0"/>
              <a:t>Si considera una media mobile su p periodi</a:t>
            </a:r>
          </a:p>
          <a:p>
            <a:r>
              <a:rPr lang="it-IT" dirty="0"/>
              <a:t> </a:t>
            </a:r>
          </a:p>
        </p:txBody>
      </p:sp>
      <p:pic>
        <p:nvPicPr>
          <p:cNvPr id="23571"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3717032"/>
            <a:ext cx="8514035"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7847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3162740557"/>
              </p:ext>
            </p:extLst>
          </p:nvPr>
        </p:nvGraphicFramePr>
        <p:xfrm>
          <a:off x="3293343" y="116632"/>
          <a:ext cx="2557313" cy="792088"/>
        </p:xfrm>
        <a:graphic>
          <a:graphicData uri="http://schemas.openxmlformats.org/presentationml/2006/ole">
            <mc:AlternateContent xmlns:mc="http://schemas.openxmlformats.org/markup-compatibility/2006">
              <mc:Choice xmlns:v="urn:schemas-microsoft-com:vml" Requires="v">
                <p:oleObj spid="_x0000_s24644" name="Equazione" r:id="rId3" imgW="1434960" imgH="444240" progId="Equation.3">
                  <p:embed/>
                </p:oleObj>
              </mc:Choice>
              <mc:Fallback>
                <p:oleObj name="Equazione" r:id="rId3" imgW="1434960" imgH="4442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343" y="116632"/>
                        <a:ext cx="2557313" cy="792088"/>
                      </a:xfrm>
                      <a:prstGeom prst="rect">
                        <a:avLst/>
                      </a:prstGeom>
                      <a:solidFill>
                        <a:srgbClr val="C0C0C0"/>
                      </a:solidFill>
                      <a:ln>
                        <a:noFill/>
                      </a:ln>
                      <a:effectLst/>
                    </p:spPr>
                  </p:pic>
                </p:oleObj>
              </mc:Fallback>
            </mc:AlternateContent>
          </a:graphicData>
        </a:graphic>
      </p:graphicFrame>
      <p:sp>
        <p:nvSpPr>
          <p:cNvPr id="3" name="Rettangolo 2"/>
          <p:cNvSpPr/>
          <p:nvPr/>
        </p:nvSpPr>
        <p:spPr>
          <a:xfrm>
            <a:off x="1377251" y="1112699"/>
            <a:ext cx="6534472" cy="2031325"/>
          </a:xfrm>
          <a:prstGeom prst="rect">
            <a:avLst/>
          </a:prstGeom>
        </p:spPr>
        <p:txBody>
          <a:bodyPr wrap="square">
            <a:spAutoFit/>
          </a:bodyPr>
          <a:lstStyle/>
          <a:p>
            <a:r>
              <a:rPr lang="it-IT" dirty="0"/>
              <a:t>OSS: </a:t>
            </a:r>
            <a:r>
              <a:rPr lang="it-IT" dirty="0" smtClean="0"/>
              <a:t>maggiore è L più </a:t>
            </a:r>
            <a:r>
              <a:rPr lang="it-IT" dirty="0"/>
              <a:t>il negoziante deve fare la previsione usando p più </a:t>
            </a:r>
            <a:r>
              <a:rPr lang="it-IT" dirty="0" smtClean="0"/>
              <a:t>grandi ovvero considerare una storia più antica, altrimenti il </a:t>
            </a:r>
            <a:r>
              <a:rPr lang="it-IT" dirty="0" err="1" smtClean="0"/>
              <a:t>Bullwhip</a:t>
            </a:r>
            <a:r>
              <a:rPr lang="it-IT" dirty="0" smtClean="0"/>
              <a:t> aumenta. </a:t>
            </a:r>
            <a:endParaRPr lang="it-IT" dirty="0"/>
          </a:p>
          <a:p>
            <a:r>
              <a:rPr lang="it-IT" dirty="0"/>
              <a:t> </a:t>
            </a:r>
          </a:p>
          <a:p>
            <a:r>
              <a:rPr lang="it-IT" dirty="0"/>
              <a:t>b=</a:t>
            </a:r>
            <a:r>
              <a:rPr lang="it-IT" dirty="0" err="1"/>
              <a:t>Var</a:t>
            </a:r>
            <a:r>
              <a:rPr lang="it-IT" dirty="0"/>
              <a:t>(Q)/</a:t>
            </a:r>
            <a:r>
              <a:rPr lang="it-IT" dirty="0" err="1"/>
              <a:t>Var</a:t>
            </a:r>
            <a:r>
              <a:rPr lang="it-IT" dirty="0"/>
              <a:t>(D) per  vari tempi di rifornimento L è rappresentato nella figura seguente:</a:t>
            </a:r>
          </a:p>
          <a:p>
            <a:r>
              <a:rPr lang="it-IT" dirty="0"/>
              <a:t> </a:t>
            </a:r>
          </a:p>
        </p:txBody>
      </p:sp>
      <p:pic>
        <p:nvPicPr>
          <p:cNvPr id="2458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2550" y="2564904"/>
            <a:ext cx="64389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19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72390" y="908720"/>
            <a:ext cx="8335553" cy="1938992"/>
          </a:xfrm>
          <a:prstGeom prst="rect">
            <a:avLst/>
          </a:prstGeom>
        </p:spPr>
        <p:txBody>
          <a:bodyPr wrap="square">
            <a:spAutoFit/>
          </a:bodyPr>
          <a:lstStyle/>
          <a:p>
            <a:r>
              <a:rPr lang="it-IT" sz="2000" dirty="0" smtClean="0"/>
              <a:t>Il </a:t>
            </a:r>
            <a:r>
              <a:rPr lang="it-IT" sz="2000" dirty="0" err="1"/>
              <a:t>Beer</a:t>
            </a:r>
            <a:r>
              <a:rPr lang="it-IT" sz="2000" dirty="0"/>
              <a:t> Game è un gioco che rappresenta un sistema di produzione-distribuzione a quattro livelli: una fabbrica (</a:t>
            </a:r>
            <a:r>
              <a:rPr lang="it-IT" sz="2000" b="1" dirty="0" err="1"/>
              <a:t>Factory</a:t>
            </a:r>
            <a:r>
              <a:rPr lang="it-IT" sz="2000" dirty="0"/>
              <a:t>), un distributore (</a:t>
            </a:r>
            <a:r>
              <a:rPr lang="it-IT" sz="2000" b="1" dirty="0"/>
              <a:t>distributor</a:t>
            </a:r>
            <a:r>
              <a:rPr lang="it-IT" sz="2000" dirty="0"/>
              <a:t>), un grossista (</a:t>
            </a:r>
            <a:r>
              <a:rPr lang="it-IT" sz="2000" b="1" dirty="0" err="1"/>
              <a:t>wholesaler</a:t>
            </a:r>
            <a:r>
              <a:rPr lang="it-IT" sz="2000" dirty="0"/>
              <a:t>) e un dettagliante (</a:t>
            </a:r>
            <a:r>
              <a:rPr lang="it-IT" sz="2000" b="1" dirty="0" err="1"/>
              <a:t>retailer</a:t>
            </a:r>
            <a:r>
              <a:rPr lang="it-IT" sz="2000" dirty="0"/>
              <a:t>). L’obiettivo dei singoli partecipanti è quello di minimizzare i costi di mantenimento delle scorte e,  allo stesso tempo, di evitare la situazione out-of-stock ovvero di trovarsi senza merce quando viene richiesta</a:t>
            </a:r>
            <a:r>
              <a:rPr lang="it-IT" sz="2000" dirty="0" smtClean="0"/>
              <a:t>.</a:t>
            </a:r>
            <a:endParaRPr lang="it-IT" sz="2000"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076" y="3284984"/>
            <a:ext cx="691515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3203848" y="266653"/>
            <a:ext cx="2378472" cy="369332"/>
          </a:xfrm>
          <a:prstGeom prst="rect">
            <a:avLst/>
          </a:prstGeom>
          <a:solidFill>
            <a:schemeClr val="accent6">
              <a:lumMod val="60000"/>
              <a:lumOff val="40000"/>
            </a:schemeClr>
          </a:solidFill>
        </p:spPr>
        <p:txBody>
          <a:bodyPr wrap="none" rtlCol="0">
            <a:spAutoFit/>
          </a:bodyPr>
          <a:lstStyle/>
          <a:p>
            <a:pPr algn="ctr"/>
            <a:r>
              <a:rPr lang="it-IT" b="1" dirty="0" err="1"/>
              <a:t>Beer</a:t>
            </a:r>
            <a:r>
              <a:rPr lang="it-IT" b="1" dirty="0"/>
              <a:t> Game come gioco</a:t>
            </a:r>
          </a:p>
        </p:txBody>
      </p:sp>
    </p:spTree>
    <p:extLst>
      <p:ext uri="{BB962C8B-B14F-4D97-AF65-F5344CB8AC3E}">
        <p14:creationId xmlns:p14="http://schemas.microsoft.com/office/powerpoint/2010/main" val="39981556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71"/>
          <p:cNvSpPr>
            <a:spLocks noChangeArrowheads="1"/>
          </p:cNvSpPr>
          <p:nvPr/>
        </p:nvSpPr>
        <p:spPr bwMode="auto">
          <a:xfrm>
            <a:off x="0" y="193238"/>
            <a:ext cx="781236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Supply chain multi </a:t>
            </a:r>
            <a:r>
              <a:rPr kumimoji="0" lang="en-US" sz="20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livello</a:t>
            </a:r>
            <a:r>
              <a:rPr kumimoji="0" lang="en-US"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it-IT" sz="2000" dirty="0" smtClean="0">
                <a:solidFill>
                  <a:srgbClr val="000000"/>
                </a:solidFill>
                <a:latin typeface="Arial" pitchFamily="34" charset="0"/>
                <a:ea typeface="Times New Roman" pitchFamily="18" charset="0"/>
                <a:cs typeface="Arial" pitchFamily="34" charset="0"/>
              </a:rPr>
              <a:t>livello</a:t>
            </a:r>
            <a:r>
              <a:rPr kumimoji="0" lang="it-IT"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it-IT" sz="2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a:t>
            </a:r>
            <a:r>
              <a:rPr kumimoji="0" lang="it-IT"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piazza un ordine </a:t>
            </a:r>
            <a:r>
              <a:rPr kumimoji="0" lang="it-IT" sz="2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Q</a:t>
            </a:r>
            <a:r>
              <a:rPr kumimoji="0" lang="it-IT" sz="2000" b="0" i="1"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i</a:t>
            </a:r>
            <a:r>
              <a:rPr kumimoji="0" lang="it-IT"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al livello </a:t>
            </a:r>
            <a:r>
              <a:rPr kumimoji="0" lang="it-IT" sz="2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i+1</a:t>
            </a:r>
            <a:r>
              <a:rPr kumimoji="0" lang="it-IT"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t>
            </a:r>
            <a:r>
              <a:rPr kumimoji="0" lang="it-IT" sz="2000" b="0" i="0" u="none" strike="noStrike" cap="none" normalizeH="0" baseline="-25000" dirty="0" smtClean="0">
                <a:ln>
                  <a:noFill/>
                </a:ln>
                <a:solidFill>
                  <a:srgbClr val="000000"/>
                </a:solidFill>
                <a:effectLst/>
                <a:latin typeface="Arial" pitchFamily="34" charset="0"/>
                <a:ea typeface="Times New Roman" pitchFamily="18" charset="0"/>
                <a:cs typeface="Arial" pitchFamily="34" charset="0"/>
              </a:rPr>
              <a:t>i</a:t>
            </a:r>
            <a:r>
              <a:rPr kumimoji="0" lang="it-IT" sz="2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è il tempo di rifornimento tra i e i+1</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9" name="Group 55"/>
          <p:cNvGrpSpPr>
            <a:grpSpLocks noChangeAspect="1"/>
          </p:cNvGrpSpPr>
          <p:nvPr/>
        </p:nvGrpSpPr>
        <p:grpSpPr bwMode="auto">
          <a:xfrm>
            <a:off x="-5938" y="1693467"/>
            <a:ext cx="9455689" cy="1372600"/>
            <a:chOff x="2118" y="12803"/>
            <a:chExt cx="11337" cy="1636"/>
          </a:xfrm>
        </p:grpSpPr>
        <p:sp>
          <p:nvSpPr>
            <p:cNvPr id="40" name="AutoShape 70"/>
            <p:cNvSpPr>
              <a:spLocks noChangeAspect="1" noChangeArrowheads="1" noTextEdit="1"/>
            </p:cNvSpPr>
            <p:nvPr/>
          </p:nvSpPr>
          <p:spPr bwMode="auto">
            <a:xfrm>
              <a:off x="2118" y="12803"/>
              <a:ext cx="11337" cy="16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1" name="Rectangle 69"/>
            <p:cNvSpPr>
              <a:spLocks noChangeArrowheads="1"/>
            </p:cNvSpPr>
            <p:nvPr/>
          </p:nvSpPr>
          <p:spPr bwMode="auto">
            <a:xfrm>
              <a:off x="2484" y="12803"/>
              <a:ext cx="1887" cy="133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91440" tIns="45720" rIns="91440" bIns="45720" numCol="1" anchor="ctr" anchorCtr="0" compatLnSpc="1">
              <a:prstTxWarp prst="textNoShape">
                <a:avLst/>
              </a:prstTxWarp>
            </a:bodyPr>
            <a:lstStyle/>
            <a:p>
              <a:endParaRPr lang="it-IT"/>
            </a:p>
          </p:txBody>
        </p:sp>
        <p:sp>
          <p:nvSpPr>
            <p:cNvPr id="42" name="Rectangle 68"/>
            <p:cNvSpPr>
              <a:spLocks noChangeArrowheads="1"/>
            </p:cNvSpPr>
            <p:nvPr/>
          </p:nvSpPr>
          <p:spPr bwMode="auto">
            <a:xfrm>
              <a:off x="6141" y="12803"/>
              <a:ext cx="1887" cy="133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91440" tIns="45720" rIns="91440" bIns="45720" numCol="1" anchor="ctr" anchorCtr="0" compatLnSpc="1">
              <a:prstTxWarp prst="textNoShape">
                <a:avLst/>
              </a:prstTxWarp>
            </a:bodyPr>
            <a:lstStyle/>
            <a:p>
              <a:endParaRPr lang="it-IT"/>
            </a:p>
          </p:txBody>
        </p:sp>
        <p:sp>
          <p:nvSpPr>
            <p:cNvPr id="43" name="Rectangle 67"/>
            <p:cNvSpPr>
              <a:spLocks noChangeArrowheads="1"/>
            </p:cNvSpPr>
            <p:nvPr/>
          </p:nvSpPr>
          <p:spPr bwMode="auto">
            <a:xfrm>
              <a:off x="9980" y="12803"/>
              <a:ext cx="1888" cy="133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91440" tIns="45720" rIns="91440" bIns="45720" numCol="1" anchor="ctr" anchorCtr="0" compatLnSpc="1">
              <a:prstTxWarp prst="textNoShape">
                <a:avLst/>
              </a:prstTxWarp>
            </a:bodyPr>
            <a:lstStyle/>
            <a:p>
              <a:endParaRPr lang="it-IT"/>
            </a:p>
          </p:txBody>
        </p:sp>
        <p:sp>
          <p:nvSpPr>
            <p:cNvPr id="44" name="Rectangle 66"/>
            <p:cNvSpPr>
              <a:spLocks noChangeArrowheads="1"/>
            </p:cNvSpPr>
            <p:nvPr/>
          </p:nvSpPr>
          <p:spPr bwMode="auto">
            <a:xfrm>
              <a:off x="2484" y="12985"/>
              <a:ext cx="2096" cy="98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66961" tIns="32893" rIns="66961" bIns="32893"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itchFamily="34" charset="0"/>
                  <a:ea typeface="Gulim" pitchFamily="34" charset="-127"/>
                  <a:cs typeface="Arial Black" pitchFamily="34" charset="0"/>
                </a:rPr>
                <a:t>Dettagliante</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itchFamily="34" charset="0"/>
                  <a:ea typeface="Gulim" pitchFamily="34" charset="-127"/>
                  <a:cs typeface="Arial Black" pitchFamily="34" charset="0"/>
                </a:rPr>
                <a:t>Stage 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65"/>
            <p:cNvSpPr>
              <a:spLocks noChangeArrowheads="1"/>
            </p:cNvSpPr>
            <p:nvPr/>
          </p:nvSpPr>
          <p:spPr bwMode="auto">
            <a:xfrm>
              <a:off x="6141" y="12985"/>
              <a:ext cx="2053" cy="85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66961" tIns="32893" rIns="66961" bIns="32893"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err="1" smtClean="0">
                  <a:ln>
                    <a:noFill/>
                  </a:ln>
                  <a:solidFill>
                    <a:srgbClr val="000000"/>
                  </a:solidFill>
                  <a:effectLst/>
                  <a:latin typeface="Arial" pitchFamily="34" charset="0"/>
                  <a:ea typeface="Gulim" pitchFamily="34" charset="-127"/>
                  <a:cs typeface="Arial Black" pitchFamily="34" charset="0"/>
                </a:rPr>
                <a:t>Produttore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Arial" pitchFamily="34" charset="0"/>
                  <a:ea typeface="Gulim" pitchFamily="34" charset="-127"/>
                  <a:cs typeface="Arial Black" pitchFamily="34" charset="0"/>
                </a:rPr>
                <a:t>    Stage 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Rectangle 64"/>
            <p:cNvSpPr>
              <a:spLocks noChangeArrowheads="1"/>
            </p:cNvSpPr>
            <p:nvPr/>
          </p:nvSpPr>
          <p:spPr bwMode="auto">
            <a:xfrm>
              <a:off x="10287" y="13090"/>
              <a:ext cx="1727" cy="754"/>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66961" tIns="32893" rIns="66961" bIns="32893"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itchFamily="34" charset="0"/>
                  <a:ea typeface="Gulim" pitchFamily="34" charset="-127"/>
                  <a:cs typeface="Arial Black" pitchFamily="34" charset="0"/>
                </a:rPr>
                <a:t>Fornitore</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itchFamily="34" charset="0"/>
                  <a:ea typeface="Gulim" pitchFamily="34" charset="-127"/>
                  <a:cs typeface="Arial Black" pitchFamily="34" charset="0"/>
                </a:rPr>
                <a:t> Stage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63"/>
            <p:cNvSpPr>
              <a:spLocks noChangeArrowheads="1"/>
            </p:cNvSpPr>
            <p:nvPr/>
          </p:nvSpPr>
          <p:spPr bwMode="auto">
            <a:xfrm>
              <a:off x="4861" y="12985"/>
              <a:ext cx="677" cy="53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66961" tIns="32893" rIns="66961" bIns="32893"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Arial" pitchFamily="34" charset="0"/>
                  <a:ea typeface="Gulim" pitchFamily="34" charset="-127"/>
                  <a:cs typeface="Arial Black" pitchFamily="34" charset="0"/>
                </a:rPr>
                <a:t>Q</a:t>
              </a:r>
              <a:r>
                <a:rPr kumimoji="0" lang="en-US" sz="1800" b="0" i="1" u="none" strike="noStrike" cap="none" normalizeH="0" baseline="30000" smtClean="0">
                  <a:ln>
                    <a:noFill/>
                  </a:ln>
                  <a:solidFill>
                    <a:srgbClr val="000000"/>
                  </a:solidFill>
                  <a:effectLst/>
                  <a:latin typeface="Arial" pitchFamily="34" charset="0"/>
                  <a:ea typeface="Gulim" pitchFamily="34" charset="-127"/>
                  <a:cs typeface="Arial Black"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62"/>
            <p:cNvSpPr>
              <a:spLocks noChangeArrowheads="1"/>
            </p:cNvSpPr>
            <p:nvPr/>
          </p:nvSpPr>
          <p:spPr bwMode="auto">
            <a:xfrm>
              <a:off x="8517" y="12985"/>
              <a:ext cx="677" cy="53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66961" tIns="32893" rIns="66961" bIns="32893"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Arial" pitchFamily="34" charset="0"/>
                  <a:ea typeface="Gulim" pitchFamily="34" charset="-127"/>
                  <a:cs typeface="Arial Black" pitchFamily="34" charset="0"/>
                </a:rPr>
                <a:t>Q</a:t>
              </a:r>
              <a:r>
                <a:rPr kumimoji="0" lang="en-US" sz="1800" b="0" i="1" u="none" strike="noStrike" cap="none" normalizeH="0" baseline="30000" smtClean="0">
                  <a:ln>
                    <a:noFill/>
                  </a:ln>
                  <a:solidFill>
                    <a:srgbClr val="000000"/>
                  </a:solidFill>
                  <a:effectLst/>
                  <a:latin typeface="Arial" pitchFamily="34" charset="0"/>
                  <a:ea typeface="Gulim" pitchFamily="34" charset="-127"/>
                  <a:cs typeface="Arial Black"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61"/>
            <p:cNvSpPr>
              <a:spLocks noChangeArrowheads="1"/>
            </p:cNvSpPr>
            <p:nvPr/>
          </p:nvSpPr>
          <p:spPr bwMode="auto">
            <a:xfrm>
              <a:off x="5043" y="13530"/>
              <a:ext cx="551" cy="53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66961" tIns="32893" rIns="66961" bIns="32893"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Arial" pitchFamily="34" charset="0"/>
                  <a:ea typeface="Gulim" pitchFamily="34" charset="-127"/>
                  <a:cs typeface="Arial Black" pitchFamily="34" charset="0"/>
                </a:rPr>
                <a:t>L</a:t>
              </a:r>
              <a:r>
                <a:rPr kumimoji="0" lang="en-US" sz="1800" b="0" i="1" u="none" strike="noStrike" cap="none" normalizeH="0" baseline="-30000" smtClean="0">
                  <a:ln>
                    <a:noFill/>
                  </a:ln>
                  <a:solidFill>
                    <a:srgbClr val="000000"/>
                  </a:solidFill>
                  <a:effectLst/>
                  <a:latin typeface="Arial" pitchFamily="34" charset="0"/>
                  <a:ea typeface="Gulim" pitchFamily="34" charset="-127"/>
                  <a:cs typeface="Arial Black"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60"/>
            <p:cNvSpPr>
              <a:spLocks noChangeArrowheads="1"/>
            </p:cNvSpPr>
            <p:nvPr/>
          </p:nvSpPr>
          <p:spPr bwMode="auto">
            <a:xfrm>
              <a:off x="8517" y="13530"/>
              <a:ext cx="552" cy="53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66961" tIns="32893" rIns="66961" bIns="32893"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rgbClr val="000000"/>
                  </a:solidFill>
                  <a:effectLst/>
                  <a:latin typeface="Arial" pitchFamily="34" charset="0"/>
                  <a:ea typeface="Gulim" pitchFamily="34" charset="-127"/>
                  <a:cs typeface="Arial Black" pitchFamily="34" charset="0"/>
                </a:rPr>
                <a:t>L</a:t>
              </a:r>
              <a:r>
                <a:rPr kumimoji="0" lang="en-US" sz="1800" b="0" i="1" u="none" strike="noStrike" cap="none" normalizeH="0" baseline="-30000" dirty="0" smtClean="0">
                  <a:ln>
                    <a:noFill/>
                  </a:ln>
                  <a:solidFill>
                    <a:srgbClr val="000000"/>
                  </a:solidFill>
                  <a:effectLst/>
                  <a:latin typeface="Arial" pitchFamily="34" charset="0"/>
                  <a:ea typeface="Gulim" pitchFamily="34" charset="-127"/>
                  <a:cs typeface="Arial Black"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Line 59"/>
            <p:cNvSpPr>
              <a:spLocks noChangeShapeType="1"/>
            </p:cNvSpPr>
            <p:nvPr/>
          </p:nvSpPr>
          <p:spPr bwMode="auto">
            <a:xfrm flipH="1">
              <a:off x="4312" y="13530"/>
              <a:ext cx="1829"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2" name="Line 58"/>
            <p:cNvSpPr>
              <a:spLocks noChangeShapeType="1"/>
            </p:cNvSpPr>
            <p:nvPr/>
          </p:nvSpPr>
          <p:spPr bwMode="auto">
            <a:xfrm flipH="1">
              <a:off x="8152" y="13530"/>
              <a:ext cx="1828"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3" name="Line 57"/>
            <p:cNvSpPr>
              <a:spLocks noChangeShapeType="1"/>
            </p:cNvSpPr>
            <p:nvPr/>
          </p:nvSpPr>
          <p:spPr bwMode="auto">
            <a:xfrm flipH="1">
              <a:off x="11992" y="13530"/>
              <a:ext cx="73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4" name="Rectangle 56"/>
            <p:cNvSpPr>
              <a:spLocks noChangeArrowheads="1"/>
            </p:cNvSpPr>
            <p:nvPr/>
          </p:nvSpPr>
          <p:spPr bwMode="auto">
            <a:xfrm>
              <a:off x="11992" y="12985"/>
              <a:ext cx="1280" cy="54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66961" tIns="32893" rIns="66961" bIns="32893"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rgbClr val="000000"/>
                  </a:solidFill>
                  <a:effectLst/>
                  <a:latin typeface="Arial" pitchFamily="34" charset="0"/>
                  <a:ea typeface="Gulim" pitchFamily="34" charset="-127"/>
                  <a:cs typeface="Arial Black" pitchFamily="34" charset="0"/>
                </a:rPr>
                <a:t>Q</a:t>
              </a:r>
              <a:r>
                <a:rPr kumimoji="0" lang="en-US" sz="1800" b="0" i="1" u="none" strike="noStrike" cap="none" normalizeH="0" baseline="30000" smtClean="0">
                  <a:ln>
                    <a:noFill/>
                  </a:ln>
                  <a:solidFill>
                    <a:srgbClr val="000000"/>
                  </a:solidFill>
                  <a:effectLst/>
                  <a:latin typeface="Arial" pitchFamily="34" charset="0"/>
                  <a:ea typeface="Gulim" pitchFamily="34" charset="-127"/>
                  <a:cs typeface="Arial Black" pitchFamily="34" charset="0"/>
                </a:rPr>
                <a:t>0</a:t>
              </a:r>
              <a:r>
                <a:rPr kumimoji="0" lang="en-US" sz="1800" b="0" i="1" u="none" strike="noStrike" cap="none" normalizeH="0" baseline="0" smtClean="0">
                  <a:ln>
                    <a:noFill/>
                  </a:ln>
                  <a:solidFill>
                    <a:srgbClr val="000000"/>
                  </a:solidFill>
                  <a:effectLst/>
                  <a:latin typeface="Arial" pitchFamily="34" charset="0"/>
                  <a:ea typeface="Gulim" pitchFamily="34" charset="-127"/>
                  <a:cs typeface="Arial Black" pitchFamily="34" charset="0"/>
                </a:rPr>
                <a:t>=D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5" name="Rectangle 80"/>
          <p:cNvSpPr>
            <a:spLocks noChangeArrowheads="1"/>
          </p:cNvSpPr>
          <p:nvPr/>
        </p:nvSpPr>
        <p:spPr bwMode="auto">
          <a:xfrm>
            <a:off x="0" y="1485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25681" name="Picture 8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883" y="3428205"/>
            <a:ext cx="7801994" cy="2906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1482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88640"/>
            <a:ext cx="8496944" cy="1200329"/>
          </a:xfrm>
          <a:prstGeom prst="rect">
            <a:avLst/>
          </a:prstGeom>
        </p:spPr>
        <p:txBody>
          <a:bodyPr wrap="square">
            <a:spAutoFit/>
          </a:bodyPr>
          <a:lstStyle/>
          <a:p>
            <a:r>
              <a:rPr lang="it-IT" dirty="0"/>
              <a:t>Nella figura seguente sono riportati gli andamenti del </a:t>
            </a:r>
            <a:r>
              <a:rPr lang="it-IT" dirty="0" err="1"/>
              <a:t>bullwhip</a:t>
            </a:r>
            <a:r>
              <a:rPr lang="it-IT" dirty="0"/>
              <a:t> al variare di p e del livello k della catena considerato sia nel caso della centralizzazione (</a:t>
            </a:r>
            <a:r>
              <a:rPr lang="it-IT" dirty="0" err="1"/>
              <a:t>Cen</a:t>
            </a:r>
            <a:r>
              <a:rPr lang="it-IT" dirty="0"/>
              <a:t>) che della decentralizzazione (</a:t>
            </a:r>
            <a:r>
              <a:rPr lang="it-IT" dirty="0" err="1"/>
              <a:t>Dec</a:t>
            </a:r>
            <a:r>
              <a:rPr lang="it-IT" dirty="0"/>
              <a:t>). Centralizzare la domanda diminuisce l’effetto </a:t>
            </a:r>
            <a:r>
              <a:rPr lang="it-IT" dirty="0" err="1"/>
              <a:t>bullwhip</a:t>
            </a:r>
            <a:r>
              <a:rPr lang="it-IT" dirty="0"/>
              <a:t> ma non lo elimina.</a:t>
            </a:r>
          </a:p>
        </p:txBody>
      </p:sp>
      <p:pic>
        <p:nvPicPr>
          <p:cNvPr id="266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287" y="1700808"/>
            <a:ext cx="6253426" cy="302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8163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018" y="404664"/>
            <a:ext cx="8980501"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67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0551" y="1988840"/>
            <a:ext cx="8562832" cy="3108543"/>
          </a:xfrm>
          <a:prstGeom prst="rect">
            <a:avLst/>
          </a:prstGeom>
        </p:spPr>
        <p:txBody>
          <a:bodyPr wrap="square">
            <a:spAutoFit/>
          </a:bodyPr>
          <a:lstStyle/>
          <a:p>
            <a:r>
              <a:rPr lang="it-IT" dirty="0"/>
              <a:t> </a:t>
            </a:r>
            <a:r>
              <a:rPr lang="it-IT" sz="2800" dirty="0"/>
              <a:t>In virtù dell’accumulo dei ritardi e delle relazioni </a:t>
            </a:r>
            <a:r>
              <a:rPr lang="it-IT" sz="2800" dirty="0" smtClean="0"/>
              <a:t>non-lineari</a:t>
            </a:r>
            <a:r>
              <a:rPr lang="it-IT" sz="2800" dirty="0"/>
              <a:t>, molti giocatori scoprono di essere incapaci di assicurare un andamento stabile del sistema con conseguenti grandi oscillazioni nelle scorte e negli ordini.</a:t>
            </a:r>
          </a:p>
          <a:p>
            <a:r>
              <a:rPr lang="it-IT" sz="2800" dirty="0"/>
              <a:t> </a:t>
            </a:r>
          </a:p>
          <a:p>
            <a:r>
              <a:rPr lang="it-IT" sz="2800" dirty="0" smtClean="0"/>
              <a:t>Gli andamenti delle scorte e degli ordini sono </a:t>
            </a:r>
            <a:r>
              <a:rPr lang="it-IT" sz="2800" dirty="0"/>
              <a:t>molto vari includendo andamenti quasi-periodici o caotici.</a:t>
            </a:r>
          </a:p>
        </p:txBody>
      </p:sp>
      <p:sp>
        <p:nvSpPr>
          <p:cNvPr id="3" name="Rettangolo 2"/>
          <p:cNvSpPr/>
          <p:nvPr/>
        </p:nvSpPr>
        <p:spPr>
          <a:xfrm>
            <a:off x="3491880" y="260648"/>
            <a:ext cx="1020087" cy="523220"/>
          </a:xfrm>
          <a:prstGeom prst="rect">
            <a:avLst/>
          </a:prstGeom>
          <a:solidFill>
            <a:schemeClr val="accent6">
              <a:lumMod val="60000"/>
              <a:lumOff val="40000"/>
            </a:schemeClr>
          </a:solidFill>
        </p:spPr>
        <p:txBody>
          <a:bodyPr wrap="none">
            <a:spAutoFit/>
          </a:bodyPr>
          <a:lstStyle/>
          <a:p>
            <a:r>
              <a:rPr lang="en-US" sz="2800" dirty="0" err="1" smtClean="0"/>
              <a:t>Gioco</a:t>
            </a:r>
            <a:endParaRPr lang="en-US" sz="2800" dirty="0">
              <a:effectLst/>
            </a:endParaRPr>
          </a:p>
        </p:txBody>
      </p:sp>
    </p:spTree>
    <p:extLst>
      <p:ext uri="{BB962C8B-B14F-4D97-AF65-F5344CB8AC3E}">
        <p14:creationId xmlns:p14="http://schemas.microsoft.com/office/powerpoint/2010/main" val="2949687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1556792"/>
            <a:ext cx="8352927" cy="3108543"/>
          </a:xfrm>
          <a:prstGeom prst="rect">
            <a:avLst/>
          </a:prstGeom>
        </p:spPr>
        <p:txBody>
          <a:bodyPr wrap="square">
            <a:spAutoFit/>
          </a:bodyPr>
          <a:lstStyle/>
          <a:p>
            <a:r>
              <a:rPr lang="it-IT" sz="2800" dirty="0" smtClean="0"/>
              <a:t>In teoria la supply </a:t>
            </a:r>
            <a:r>
              <a:rPr lang="it-IT" sz="2800" dirty="0" err="1" smtClean="0"/>
              <a:t>chain</a:t>
            </a:r>
            <a:r>
              <a:rPr lang="it-IT" sz="2800" dirty="0" smtClean="0"/>
              <a:t> </a:t>
            </a:r>
            <a:r>
              <a:rPr lang="it-IT" sz="2800" dirty="0"/>
              <a:t>funziona anche come </a:t>
            </a:r>
            <a:r>
              <a:rPr lang="it-IT" sz="2800" i="1" dirty="0"/>
              <a:t>un filtro</a:t>
            </a:r>
            <a:r>
              <a:rPr lang="it-IT" sz="2800" dirty="0"/>
              <a:t> </a:t>
            </a:r>
            <a:r>
              <a:rPr lang="it-IT" sz="2800" dirty="0" smtClean="0"/>
              <a:t>e dovrebbe proteggere la </a:t>
            </a:r>
            <a:r>
              <a:rPr lang="it-IT" sz="2800" dirty="0"/>
              <a:t>linea di produzione da </a:t>
            </a:r>
            <a:r>
              <a:rPr lang="it-IT" sz="2800" i="1" dirty="0"/>
              <a:t>rapide fluttuazioni</a:t>
            </a:r>
            <a:r>
              <a:rPr lang="it-IT" sz="2800" dirty="0"/>
              <a:t> nei consumi.</a:t>
            </a:r>
          </a:p>
          <a:p>
            <a:r>
              <a:rPr lang="it-IT" sz="2800" dirty="0"/>
              <a:t> </a:t>
            </a:r>
          </a:p>
          <a:p>
            <a:r>
              <a:rPr lang="it-IT" sz="2800" dirty="0"/>
              <a:t>Componenti stagionali </a:t>
            </a:r>
            <a:r>
              <a:rPr lang="it-IT" sz="2800" dirty="0" smtClean="0"/>
              <a:t>e </a:t>
            </a:r>
            <a:r>
              <a:rPr lang="it-IT" sz="2800" dirty="0"/>
              <a:t>a bassa frequenza nella domanda dovrebbero propagarsi fino alla </a:t>
            </a:r>
            <a:r>
              <a:rPr lang="it-IT" sz="2800" dirty="0" err="1"/>
              <a:t>factory</a:t>
            </a:r>
            <a:r>
              <a:rPr lang="it-IT" sz="2800" dirty="0"/>
              <a:t> in modo smorzato.</a:t>
            </a:r>
          </a:p>
        </p:txBody>
      </p:sp>
      <p:sp>
        <p:nvSpPr>
          <p:cNvPr id="3" name="Rettangolo 2"/>
          <p:cNvSpPr/>
          <p:nvPr/>
        </p:nvSpPr>
        <p:spPr>
          <a:xfrm>
            <a:off x="3491880" y="260648"/>
            <a:ext cx="1020087" cy="523220"/>
          </a:xfrm>
          <a:prstGeom prst="rect">
            <a:avLst/>
          </a:prstGeom>
          <a:solidFill>
            <a:schemeClr val="accent6">
              <a:lumMod val="40000"/>
              <a:lumOff val="60000"/>
            </a:schemeClr>
          </a:solidFill>
        </p:spPr>
        <p:txBody>
          <a:bodyPr wrap="none">
            <a:spAutoFit/>
          </a:bodyPr>
          <a:lstStyle/>
          <a:p>
            <a:r>
              <a:rPr lang="en-US" sz="2800" dirty="0" err="1" smtClean="0"/>
              <a:t>Gioco</a:t>
            </a:r>
            <a:endParaRPr lang="en-US" sz="2800" dirty="0">
              <a:effectLst/>
            </a:endParaRPr>
          </a:p>
        </p:txBody>
      </p:sp>
    </p:spTree>
    <p:extLst>
      <p:ext uri="{BB962C8B-B14F-4D97-AF65-F5344CB8AC3E}">
        <p14:creationId xmlns:p14="http://schemas.microsoft.com/office/powerpoint/2010/main" val="3051158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2332" y="3759891"/>
            <a:ext cx="7841089" cy="1815882"/>
          </a:xfrm>
          <a:prstGeom prst="rect">
            <a:avLst/>
          </a:prstGeom>
        </p:spPr>
        <p:txBody>
          <a:bodyPr wrap="square">
            <a:spAutoFit/>
          </a:bodyPr>
          <a:lstStyle/>
          <a:p>
            <a:r>
              <a:rPr lang="it-IT" sz="2800" b="1" dirty="0"/>
              <a:t>Domanda del cliente (variabile esogena)</a:t>
            </a:r>
            <a:endParaRPr lang="it-IT" sz="2800" dirty="0"/>
          </a:p>
          <a:p>
            <a:r>
              <a:rPr lang="it-IT" sz="2800" dirty="0"/>
              <a:t>Ogni settimana i clienti ordinano </a:t>
            </a:r>
            <a:r>
              <a:rPr lang="it-IT" sz="2800" dirty="0" smtClean="0"/>
              <a:t>la birra </a:t>
            </a:r>
            <a:r>
              <a:rPr lang="it-IT" sz="2800" dirty="0"/>
              <a:t>al </a:t>
            </a:r>
            <a:r>
              <a:rPr lang="it-IT" sz="2800" dirty="0" smtClean="0"/>
              <a:t>negoziante (</a:t>
            </a:r>
            <a:r>
              <a:rPr lang="it-IT" sz="2800" dirty="0" err="1" smtClean="0"/>
              <a:t>Retailer</a:t>
            </a:r>
            <a:r>
              <a:rPr lang="it-IT" sz="2800" dirty="0" smtClean="0"/>
              <a:t>) </a:t>
            </a:r>
            <a:r>
              <a:rPr lang="it-IT" sz="2800" dirty="0"/>
              <a:t>il quale prende la suddetta quantità dal magazzino.</a:t>
            </a:r>
          </a:p>
        </p:txBody>
      </p:sp>
      <p:sp>
        <p:nvSpPr>
          <p:cNvPr id="3" name="CasellaDiTesto 2"/>
          <p:cNvSpPr txBox="1"/>
          <p:nvPr/>
        </p:nvSpPr>
        <p:spPr>
          <a:xfrm>
            <a:off x="500627" y="1182542"/>
            <a:ext cx="7952794" cy="1815882"/>
          </a:xfrm>
          <a:prstGeom prst="rect">
            <a:avLst/>
          </a:prstGeom>
          <a:noFill/>
        </p:spPr>
        <p:txBody>
          <a:bodyPr wrap="square" rtlCol="0">
            <a:spAutoFit/>
          </a:bodyPr>
          <a:lstStyle/>
          <a:p>
            <a:r>
              <a:rPr lang="it-IT" sz="2800" dirty="0" smtClean="0"/>
              <a:t>Il </a:t>
            </a:r>
            <a:r>
              <a:rPr lang="it-IT" sz="2800" dirty="0" err="1" smtClean="0"/>
              <a:t>Beer</a:t>
            </a:r>
            <a:r>
              <a:rPr lang="it-IT" sz="2800" dirty="0" smtClean="0"/>
              <a:t> Game è nato come gioco a squadre. Una squadra rappresenta una supply </a:t>
            </a:r>
            <a:r>
              <a:rPr lang="it-IT" sz="2800" dirty="0" err="1" smtClean="0"/>
              <a:t>chain</a:t>
            </a:r>
            <a:r>
              <a:rPr lang="it-IT" sz="2800" dirty="0" smtClean="0"/>
              <a:t> a quattro livelli ed è composta da 4 giocatori. Vince la squadra che è riuscita a spendere meno per gestire il magazzino.</a:t>
            </a:r>
          </a:p>
        </p:txBody>
      </p:sp>
      <p:sp>
        <p:nvSpPr>
          <p:cNvPr id="4" name="Rettangolo 3"/>
          <p:cNvSpPr/>
          <p:nvPr/>
        </p:nvSpPr>
        <p:spPr>
          <a:xfrm>
            <a:off x="3491880" y="260648"/>
            <a:ext cx="1020087" cy="523220"/>
          </a:xfrm>
          <a:prstGeom prst="rect">
            <a:avLst/>
          </a:prstGeom>
          <a:solidFill>
            <a:schemeClr val="accent6">
              <a:lumMod val="40000"/>
              <a:lumOff val="60000"/>
            </a:schemeClr>
          </a:solidFill>
        </p:spPr>
        <p:txBody>
          <a:bodyPr wrap="none">
            <a:spAutoFit/>
          </a:bodyPr>
          <a:lstStyle/>
          <a:p>
            <a:r>
              <a:rPr lang="en-US" sz="2800" dirty="0" err="1" smtClean="0"/>
              <a:t>Gioco</a:t>
            </a:r>
            <a:endParaRPr lang="en-US" sz="2800" dirty="0">
              <a:effectLst/>
            </a:endParaRPr>
          </a:p>
        </p:txBody>
      </p:sp>
    </p:spTree>
    <p:extLst>
      <p:ext uri="{BB962C8B-B14F-4D97-AF65-F5344CB8AC3E}">
        <p14:creationId xmlns:p14="http://schemas.microsoft.com/office/powerpoint/2010/main" val="1028274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1319</TotalTime>
  <Words>2398</Words>
  <Application>Microsoft Office PowerPoint</Application>
  <PresentationFormat>Presentazione su schermo (4:3)</PresentationFormat>
  <Paragraphs>337</Paragraphs>
  <Slides>62</Slides>
  <Notes>0</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62</vt:i4>
      </vt:variant>
    </vt:vector>
  </HeadingPairs>
  <TitlesOfParts>
    <vt:vector size="64" baseType="lpstr">
      <vt:lpstr>Tema di Office</vt:lpstr>
      <vt:lpstr>Equazione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fstrozzi</dc:creator>
  <cp:lastModifiedBy>fstrozzi</cp:lastModifiedBy>
  <cp:revision>100</cp:revision>
  <cp:lastPrinted>2011-11-15T09:13:10Z</cp:lastPrinted>
  <dcterms:created xsi:type="dcterms:W3CDTF">2010-10-22T17:20:47Z</dcterms:created>
  <dcterms:modified xsi:type="dcterms:W3CDTF">2013-09-30T10:36:57Z</dcterms:modified>
</cp:coreProperties>
</file>