
<file path=[Content_Types].xml><?xml version="1.0" encoding="utf-8"?>
<Types xmlns="http://schemas.openxmlformats.org/package/2006/content-types">
  <Override PartName="/ppt/slides/slide30.xml" ContentType="application/vnd.openxmlformats-officedocument.presentationml.slide+xml"/>
  <Override PartName="/ppt/slides/slide88.xml" ContentType="application/vnd.openxmlformats-officedocument.presentationml.slide+xml"/>
  <Override PartName="/ppt/notesSlides/notesSlide69.xml" ContentType="application/vnd.openxmlformats-officedocument.presentationml.notesSlide+xml"/>
  <Override PartName="/ppt/slides/slide24.xml" ContentType="application/vnd.openxmlformats-officedocument.presentationml.slide+xml"/>
  <Override PartName="/ppt/slides/slide72.xml" ContentType="application/vnd.openxmlformats-officedocument.presentationml.slide+xml"/>
  <Override PartName="/ppt/slides/slide134.xml" ContentType="application/vnd.openxmlformats-officedocument.presentationml.slide+xml"/>
  <Override PartName="/ppt/diagrams/quickStyle5.xml" ContentType="application/vnd.openxmlformats-officedocument.drawingml.diagramStyle+xml"/>
  <Override PartName="/ppt/notesSlides/notesSlide47.xml" ContentType="application/vnd.openxmlformats-officedocument.presentationml.notesSlide+xml"/>
  <Override PartName="/ppt/slides/slide66.xml" ContentType="application/vnd.openxmlformats-officedocument.presentationml.slide+xml"/>
  <Override PartName="/ppt/slides/slide128.xml" ContentType="application/vnd.openxmlformats-officedocument.presentationml.slide+xml"/>
  <Override PartName="/ppt/diagrams/colors3.xml" ContentType="application/vnd.openxmlformats-officedocument.drawingml.diagramColors+xml"/>
  <Override PartName="/ppt/diagrams/layout10.xml" ContentType="application/vnd.openxmlformats-officedocument.drawingml.diagramLayout+xml"/>
  <Override PartName="/ppt/slides/slide50.xml" ContentType="application/vnd.openxmlformats-officedocument.presentationml.slide+xml"/>
  <Override PartName="/ppt/slides/slide112.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notesSlides/notesSlide25.xml" ContentType="application/vnd.openxmlformats-officedocument.presentationml.notesSlide+xml"/>
  <Override PartName="/ppt/slides/slide44.xml" ContentType="application/vnd.openxmlformats-officedocument.presentationml.slide+xml"/>
  <Override PartName="/ppt/slides/slide154.xml" ContentType="application/vnd.openxmlformats-officedocument.presentationml.slide+xml"/>
  <Override PartName="/ppt/diagrams/data8.xml" ContentType="application/vnd.openxmlformats-officedocument.drawingml.diagramData+xml"/>
  <Override PartName="/ppt/notesSlides/notesSlide67.xml" ContentType="application/vnd.openxmlformats-officedocument.presentationml.notesSlide+xml"/>
  <Override PartName="/ppt/slides/slide86.xml" ContentType="application/vnd.openxmlformats-officedocument.presentationml.slide+xml"/>
  <Override PartName="/ppt/slides/slide148.xml" ContentType="application/vnd.openxmlformats-officedocument.presentationml.slide+xml"/>
  <Override PartName="/ppt/slides/slide22.xml" ContentType="application/vnd.openxmlformats-officedocument.presentationml.slide+xml"/>
  <Override PartName="/ppt/slides/slide132.xml" ContentType="application/vnd.openxmlformats-officedocument.presentationml.slide+xml"/>
  <Override PartName="/ppt/diagrams/quickStyle3.xml" ContentType="application/vnd.openxmlformats-officedocument.drawingml.diagramStyle+xml"/>
  <Override PartName="/ppt/diagrams/colors1.xml" ContentType="application/vnd.openxmlformats-officedocument.drawingml.diagramColors+xml"/>
  <Override PartName="/ppt/slides/slide64.xml" ContentType="application/vnd.openxmlformats-officedocument.presentationml.slide+xml"/>
  <Override PartName="/ppt/slides/slide126.xml" ContentType="application/vnd.openxmlformats-officedocument.presentationml.slide+xml"/>
  <Override PartName="/ppt/notesSlides/notesSlide45.xml" ContentType="application/vnd.openxmlformats-officedocument.presentationml.notesSlide+xml"/>
  <Default Extension="xml" ContentType="application/xml"/>
  <Override PartName="/ppt/slides/slide110.xml" ContentType="application/vnd.openxmlformats-officedocument.presentationml.slide+xml"/>
  <Override PartName="/ppt/slideLayouts/slideLayout11.xml" ContentType="application/vnd.openxmlformats-officedocument.presentationml.slideLayout+xml"/>
  <Override PartName="/ppt/slides/slide168.xml" ContentType="application/vnd.openxmlformats-officedocument.presentationml.slide+xml"/>
  <Override PartName="/ppt/notesSlides/notesSlide87.xml" ContentType="application/vnd.openxmlformats-officedocument.presentationml.notesSlide+xml"/>
  <Override PartName="/ppt/notesSlides/notesSlide23.xml" ContentType="application/vnd.openxmlformats-officedocument.presentationml.notesSlide+xml"/>
  <Override PartName="/ppt/slides/slide42.xml" ContentType="application/vnd.openxmlformats-officedocument.presentationml.slide+xml"/>
  <Override PartName="/ppt/notesSlides/notesSlide108.xml" ContentType="application/vnd.openxmlformats-officedocument.presentationml.notesSlide+xml"/>
  <Override PartName="/ppt/notesSlides/notesSlide114.xml" ContentType="application/vnd.openxmlformats-officedocument.presentationml.notesSlide+xml"/>
  <Override PartName="/ppt/slides/slide152.xml" ContentType="application/vnd.openxmlformats-officedocument.presentationml.slide+xml"/>
  <Override PartName="/ppt/diagrams/data6.xml" ContentType="application/vnd.openxmlformats-officedocument.drawingml.diagramData+xml"/>
  <Override PartName="/ppt/notesSlides/notesSlide65.xml" ContentType="application/vnd.openxmlformats-officedocument.presentationml.notesSlide+xml"/>
  <Override PartName="/ppt/slides/slide146.xml" ContentType="application/vnd.openxmlformats-officedocument.presentationml.slide+xml"/>
  <Override PartName="/ppt/slides/slide84.xml" ContentType="application/vnd.openxmlformats-officedocument.presentationml.slide+xml"/>
  <Override PartName="/ppt/slides/slide20.xml" ContentType="application/vnd.openxmlformats-officedocument.presentationml.slide+xml"/>
  <Override PartName="/ppt/notesSlides/notesSlide59.xml" ContentType="application/vnd.openxmlformats-officedocument.presentationml.notesSlide+xml"/>
  <Override PartName="/ppt/slides/slide130.xml" ContentType="application/vnd.openxmlformats-officedocument.presentationml.slide+xml"/>
  <Override PartName="/ppt/diagrams/quickStyle1.xml" ContentType="application/vnd.openxmlformats-officedocument.drawingml.diagramStyle+xml"/>
  <Override PartName="/ppt/notesSlides/notesSlide43.xml" ContentType="application/vnd.openxmlformats-officedocument.presentationml.notesSlide+xml"/>
  <Override PartName="/ppt/slides/slide62.xml" ContentType="application/vnd.openxmlformats-officedocument.presentationml.slide+xml"/>
  <Override PartName="/ppt/slides/slide124.xml" ContentType="application/vnd.openxmlformats-officedocument.presentationml.slide+xml"/>
  <Override PartName="/ppt/notesSlides/notesSlide85.xml" ContentType="application/vnd.openxmlformats-officedocument.presentationml.notesSlide+xml"/>
  <Override PartName="/ppt/slides/slide166.xml" ContentType="application/vnd.openxmlformats-officedocument.presentationml.slide+xml"/>
  <Override PartName="/ppt/notesSlides/notesSlide112.xml" ContentType="application/vnd.openxmlformats-officedocument.presentationml.notesSlide+xml"/>
  <Override PartName="/ppt/notesSlides/notesSlide21.xml" ContentType="application/vnd.openxmlformats-officedocument.presentationml.notesSlide+xml"/>
  <Override PartName="/ppt/slides/slide40.xml" ContentType="application/vnd.openxmlformats-officedocument.presentationml.slide+xml"/>
  <Override PartName="/ppt/slides/slide102.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150.xml" ContentType="application/vnd.openxmlformats-officedocument.presentationml.slide+xml"/>
  <Default Extension="jpeg" ContentType="image/jpeg"/>
  <Override PartName="/ppt/notesSlides/notesSlide79.xml" ContentType="application/vnd.openxmlformats-officedocument.presentationml.notesSlide+xml"/>
  <Override PartName="/ppt/diagrams/data4.xml" ContentType="application/vnd.openxmlformats-officedocument.drawingml.diagramData+xml"/>
  <Override PartName="/ppt/notesSlides/notesSlide63.xml" ContentType="application/vnd.openxmlformats-officedocument.presentationml.notesSlide+xml"/>
  <Override PartName="/ppt/slides/slide82.xml" ContentType="application/vnd.openxmlformats-officedocument.presentationml.slide+xml"/>
  <Override PartName="/ppt/slides/slide144.xml" ContentType="application/vnd.openxmlformats-officedocument.presentationml.slide+xml"/>
  <Override PartName="/ppt/notesSlides/notesSlide106.xml" ContentType="application/vnd.openxmlformats-officedocument.presentationml.notesSlide+xml"/>
  <Override PartName="/ppt/diagrams/drawing9.xml" ContentType="application/vnd.ms-office.drawingml.diagramDrawing+xml"/>
  <Override PartName="/ppt/notesSlides/notesSlide57.xml" ContentType="application/vnd.openxmlformats-officedocument.presentationml.notesSlide+xml"/>
  <Override PartName="/docProps/app.xml" ContentType="application/vnd.openxmlformats-officedocument.extended-properties+xml"/>
  <Override PartName="/ppt/slides/slide109.xml" ContentType="application/vnd.openxmlformats-officedocument.presentationml.slide+xml"/>
  <Override PartName="/ppt/slides/slide60.xml" ContentType="application/vnd.openxmlformats-officedocument.presentationml.slide+xml"/>
  <Override PartName="/ppt/slides/slide122.xml" ContentType="application/vnd.openxmlformats-officedocument.presentationml.slide+xml"/>
  <Override PartName="/ppt/notesSlides/notesSlide41.xml" ContentType="application/vnd.openxmlformats-officedocument.presentationml.notesSlide+xml"/>
  <Override PartName="/ppt/notesSlides/notesSlide99.xml" ContentType="application/vnd.openxmlformats-officedocument.presentationml.notesSlide+xml"/>
  <Override PartName="/ppt/slides/slide170.xml" ContentType="application/vnd.openxmlformats-officedocument.presentationml.slide+xml"/>
  <Override PartName="/ppt/slideLayouts/slideLayout8.xml" ContentType="application/vnd.openxmlformats-officedocument.presentationml.slideLayout+xml"/>
  <Override PartName="/ppt/notesSlides/notesSlide35.xml" ContentType="application/vnd.openxmlformats-officedocument.presentationml.notesSlide+xml"/>
  <Override PartName="/ppt/notesSlides/notesSlide83.xml" ContentType="application/vnd.openxmlformats-officedocument.presentationml.notesSlide+xml"/>
  <Override PartName="/ppt/slides/slide164.xml" ContentType="application/vnd.openxmlformats-officedocument.presentationml.slide+xml"/>
  <Override PartName="/ppt/notesSlides/notesSlide110.xml" ContentType="application/vnd.openxmlformats-officedocument.presentationml.notesSlide+xml"/>
  <Override PartName="/ppt/slides/slide100.xml" ContentType="application/vnd.openxmlformats-officedocument.presentationml.slide+xml"/>
  <Override PartName="/ppt/notesSlides/notesSlide5.xml" ContentType="application/vnd.openxmlformats-officedocument.presentationml.notesSlide+xml"/>
  <Override PartName="/ppt/notesSlides/notesSlide77.xml" ContentType="application/vnd.openxmlformats-officedocument.presentationml.notesSlide+xml"/>
  <Override PartName="/ppt/slides/slide7.xml" ContentType="application/vnd.openxmlformats-officedocument.presentationml.slide+xml"/>
  <Override PartName="/ppt/slides/slide19.xml" ContentType="application/vnd.openxmlformats-officedocument.presentationml.slide+xml"/>
  <Override PartName="/ppt/notesSlides/notesSlide104.xml" ContentType="application/vnd.openxmlformats-officedocument.presentationml.notesSlide+xml"/>
  <Override PartName="/ppt/diagrams/data2.xml" ContentType="application/vnd.openxmlformats-officedocument.drawingml.diagramData+xml"/>
  <Override PartName="/ppt/slides/slide129.xml" ContentType="application/vnd.openxmlformats-officedocument.presentationml.slide+xml"/>
  <Override PartName="/ppt/slides/slide80.xml" ContentType="application/vnd.openxmlformats-officedocument.presentationml.slide+xml"/>
  <Override PartName="/ppt/slides/slide142.xml" ContentType="application/vnd.openxmlformats-officedocument.presentationml.slide+xml"/>
  <Override PartName="/ppt/notesSlides/notesSlide61.xml" ContentType="application/vnd.openxmlformats-officedocument.presentationml.notesSlide+xml"/>
  <Override PartName="/ppt/diagrams/drawing7.xml" ContentType="application/vnd.ms-office.drawingml.diagramDrawing+xml"/>
  <Override PartName="/ppt/notesSlides/notesSlide55.xml" ContentType="application/vnd.openxmlformats-officedocument.presentationml.notesSlide+xml"/>
  <Override PartName="/ppt/slides/slide107.xml" ContentType="application/vnd.openxmlformats-officedocument.presentationml.slide+xml"/>
  <Override PartName="/ppt/slides/slide120.xml" ContentType="application/vnd.openxmlformats-officedocument.presentationml.slide+xml"/>
  <Override PartName="/ppt/slideMasters/slideMaster1.xml" ContentType="application/vnd.openxmlformats-officedocument.presentationml.slideMaster+xml"/>
  <Override PartName="/ppt/notesSlides/notesSlide97.xml" ContentType="application/vnd.openxmlformats-officedocument.presentationml.notesSlide+xml"/>
  <Override PartName="/ppt/slideLayouts/slideLayout6.xml" ContentType="application/vnd.openxmlformats-officedocument.presentationml.slideLayout+xml"/>
  <Override PartName="/ppt/slides/slide39.xml" ContentType="application/vnd.openxmlformats-officedocument.presentationml.slide+xml"/>
  <Override PartName="/ppt/notesSlides/notesSlide33.xml" ContentType="application/vnd.openxmlformats-officedocument.presentationml.notesSlide+xml"/>
  <Override PartName="/ppt/handoutMasters/handoutMaster1.xml" ContentType="application/vnd.openxmlformats-officedocument.presentationml.handoutMaster+xml"/>
  <Override PartName="/ppt/notesSlides/notesSlide81.xml" ContentType="application/vnd.openxmlformats-officedocument.presentationml.notesSlide+xml"/>
  <Override PartName="/ppt/slides/slide162.xml" ContentType="application/vnd.openxmlformats-officedocument.presentationml.slide+xml"/>
  <Override PartName="/ppt/diagrams/layout9.xml" ContentType="application/vnd.openxmlformats-officedocument.drawingml.diagramLayout+xml"/>
  <Override PartName="/ppt/notesSlides/notesSlide3.xml" ContentType="application/vnd.openxmlformats-officedocument.presentationml.notesSlide+xml"/>
  <Override PartName="/ppt/slides/slide94.xml" ContentType="application/vnd.openxmlformats-officedocument.presentationml.slide+xml"/>
  <Override PartName="/ppt/notesSlides/notesSlide75.xml" ContentType="application/vnd.openxmlformats-officedocument.presentationml.notesSlide+xml"/>
  <Override PartName="/ppt/slides/slide5.xml" ContentType="application/vnd.openxmlformats-officedocument.presentationml.slide+xml"/>
  <Override PartName="/ppt/slides/slide17.xml" ContentType="application/vnd.openxmlformats-officedocument.presentationml.slide+xml"/>
  <Override PartName="/ppt/notesSlides/notesSlide102.xml" ContentType="application/vnd.openxmlformats-officedocument.presentationml.notesSlide+xml"/>
  <Override PartName="/ppt/slides/slide140.xml" ContentType="application/vnd.openxmlformats-officedocument.presentationml.slide+xml"/>
  <Override PartName="/ppt/diagrams/drawing5.xml" ContentType="application/vnd.ms-office.drawingml.diagramDrawing+xml"/>
  <Override PartName="/ppt/slides/slide59.xml" ContentType="application/vnd.openxmlformats-officedocument.presentationml.slide+xml"/>
  <Override PartName="/ppt/notesSlides/notesSlide53.xml" ContentType="application/vnd.openxmlformats-officedocument.presentationml.notesSlide+xml"/>
  <Override PartName="/ppt/slides/slide105.xml" ContentType="application/vnd.openxmlformats-officedocument.presentationml.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notesSlides/notesSlide18.xml" ContentType="application/vnd.openxmlformats-officedocument.presentationml.notesSlide+xml"/>
  <Override PartName="/ppt/slideLayouts/slideLayout4.xml" ContentType="application/vnd.openxmlformats-officedocument.presentationml.slideLayout+xml"/>
  <Override PartName="/ppt/slides/slide37.xml" ContentType="application/vnd.openxmlformats-officedocument.presentationml.slide+xml"/>
  <Override PartName="/ppt/notesSlides/notesSlide31.xml" ContentType="application/vnd.openxmlformats-officedocument.presentationml.notesSlide+xml"/>
  <Override PartName="/ppt/diagrams/layout7.xml" ContentType="application/vnd.openxmlformats-officedocument.drawingml.diagramLayout+xml"/>
  <Override PartName="/ppt/slides/slide160.xml" ContentType="application/vnd.openxmlformats-officedocument.presentationml.slide+xml"/>
  <Override PartName="/ppt/slides/slide79.xml" ContentType="application/vnd.openxmlformats-officedocument.presentationml.slide+xml"/>
  <Override PartName="/ppt/slides/slide9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5.xml" ContentType="application/vnd.openxmlformats-officedocument.presentationml.slide+xml"/>
  <Override PartName="/ppt/notesSlides/notesSlide73.xml" ContentType="application/vnd.openxmlformats-officedocument.presentationml.notesSlide+xml"/>
  <Override PartName="/ppt/notesSlides/notesSlide100.xml" ContentType="application/vnd.openxmlformats-officedocument.presentationml.notesSlide+xml"/>
  <Override PartName="/ppt/diagrams/drawing3.xml" ContentType="application/vnd.ms-office.drawingml.diagramDrawing+xml"/>
  <Override PartName="/ppt/notesSlides/notesSlide38.xml" ContentType="application/vnd.openxmlformats-officedocument.presentationml.notesSlide+xml"/>
  <Override PartName="/ppt/slides/slide57.xml" ContentType="application/vnd.openxmlformats-officedocument.presentationml.slide+xml"/>
  <Override PartName="/ppt/slides/slide70.xml" ContentType="application/vnd.openxmlformats-officedocument.presentationml.slide+xml"/>
  <Override PartName="/ppt/slides/slide119.xml" ContentType="application/vnd.openxmlformats-officedocument.presentationml.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slides/slide99.xml" ContentType="application/vnd.openxmlformats-officedocument.presentationml.slide+xml"/>
  <Override PartName="/ppt/notesSlides/notesSlide93.xml" ContentType="application/vnd.openxmlformats-officedocument.presentationml.notesSlide+xml"/>
  <Override PartName="/ppt/notesSlides/notesSlide120.xml" ContentType="application/vnd.openxmlformats-officedocument.presentationml.notesSlide+xml"/>
  <Override PartName="/ppt/notesSlides/notesSlide16.xml" ContentType="application/vnd.openxmlformats-officedocument.presentationml.notesSlide+xml"/>
  <Override PartName="/ppt/slideLayouts/slideLayout2.xml" ContentType="application/vnd.openxmlformats-officedocument.presentationml.slideLayout+xml"/>
  <Override PartName="/ppt/slides/slide35.xml" ContentType="application/vnd.openxmlformats-officedocument.presentationml.slide+xml"/>
  <Override PartName="/ppt/diagrams/layout5.xml" ContentType="application/vnd.openxmlformats-officedocument.drawingml.diagramLayout+xml"/>
  <Override PartName="/ppt/diagrams/drawing10.xml" ContentType="application/vnd.ms-office.drawingml.diagramDrawing+xml"/>
  <Override PartName="/ppt/slides/slide29.xml" ContentType="application/vnd.openxmlformats-officedocument.presentationml.slide+xml"/>
  <Override PartName="/ppt/slides/slide77.xml" ContentType="application/vnd.openxmlformats-officedocument.presentationml.slide+xml"/>
  <Override PartName="/ppt/slides/slide90.xml" ContentType="application/vnd.openxmlformats-officedocument.presentationml.slide+xml"/>
  <Override PartName="/ppt/slides/slide139.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notesSlides/notesSlide71.xml" ContentType="application/vnd.openxmlformats-officedocument.presentationml.notesSlide+xml"/>
  <Override PartName="/ppt/diagrams/colors8.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slides/slide117.xml" ContentType="application/vnd.openxmlformats-officedocument.presentationml.slide+xml"/>
  <Override PartName="/ppt/slides/slide55.xml" ContentType="application/vnd.openxmlformats-officedocument.presentationml.slide+xml"/>
  <Override PartName="/ppt/slides/slide49.xml" ContentType="application/vnd.openxmlformats-officedocument.presentationml.slide+xml"/>
  <Override PartName="/ppt/slides/slide97.xml" ContentType="application/vnd.openxmlformats-officedocument.presentationml.slide+xml"/>
  <Override PartName="/ppt/theme/theme3.xml" ContentType="application/vnd.openxmlformats-officedocument.theme+xml"/>
  <Override PartName="/ppt/slides/slide159.xml" ContentType="application/vnd.openxmlformats-officedocument.presentationml.slide+xml"/>
  <Override PartName="/ppt/notesSlides/notesSlide14.xml" ContentType="application/vnd.openxmlformats-officedocument.presentationml.notesSlide+xml"/>
  <Override PartName="/ppt/slides/slide33.xml" ContentType="application/vnd.openxmlformats-officedocument.presentationml.slide+xml"/>
  <Override PartName="/ppt/viewProps.xml" ContentType="application/vnd.openxmlformats-officedocument.presentationml.viewProps+xml"/>
  <Override PartName="/ppt/diagrams/layout3.xml" ContentType="application/vnd.openxmlformats-officedocument.drawingml.diagramLayout+xml"/>
  <Override PartName="/ppt/notesSlides/notesSlide91.xml" ContentType="application/vnd.openxmlformats-officedocument.presentationml.notesSlide+xml"/>
  <Override PartName="/ppt/slides/slide27.xml" ContentType="application/vnd.openxmlformats-officedocument.presentationml.slide+xml"/>
  <Override PartName="/ppt/slides/slide75.xml" ContentType="application/vnd.openxmlformats-officedocument.presentationml.slide+xml"/>
  <Override PartName="/ppt/slides/slide137.xml" ContentType="application/vnd.openxmlformats-officedocument.presentationml.slide+xml"/>
  <Override PartName="/ppt/diagrams/quickStyle8.xml" ContentType="application/vnd.openxmlformats-officedocument.drawingml.diagramStyle+xml"/>
  <Override PartName="/docProps/core.xml" ContentType="application/vnd.openxmlformats-package.core-properties+xml"/>
  <Override PartName="/ppt/slides/slide11.xml" ContentType="application/vnd.openxmlformats-officedocument.presentationml.slide+xml"/>
  <Override PartName="/ppt/slides/slide69.xml" ContentType="application/vnd.openxmlformats-officedocument.presentationml.slide+xml"/>
  <Override PartName="/ppt/diagrams/colors6.xml" ContentType="application/vnd.openxmlformats-officedocument.drawingml.diagramColors+xml"/>
  <Override PartName="/ppt/slides/slide53.xml" ContentType="application/vnd.openxmlformats-officedocument.presentationml.slide+xml"/>
  <Override PartName="/ppt/slides/slide115.xml" ContentType="application/vnd.openxmlformats-officedocument.presentationml.slide+xml"/>
  <Override PartName="/ppt/notesSlides/notesSlide119.xml" ContentType="application/vnd.openxmlformats-officedocument.presentationml.notesSlide+xml"/>
  <Override PartName="/ppt/notesSlides/notesSlide28.xml" ContentType="application/vnd.openxmlformats-officedocument.presentationml.notesSlide+xml"/>
  <Override PartName="/ppt/slides/slide47.xml" ContentType="application/vnd.openxmlformats-officedocument.presentationml.slide+xml"/>
  <Override PartName="/ppt/slides/slide157.xml" ContentType="application/vnd.openxmlformats-officedocument.presentationml.slide+xml"/>
  <Override PartName="/ppt/theme/theme1.xml" ContentType="application/vnd.openxmlformats-officedocument.theme+xml"/>
  <Override PartName="/ppt/notesSlides/notesSlide12.xml" ContentType="application/vnd.openxmlformats-officedocument.presentationml.notesSlide+xml"/>
  <Override PartName="/ppt/slides/slide31.xml" ContentType="application/vnd.openxmlformats-officedocument.presentationml.slide+xml"/>
  <Override PartName="/ppt/slides/slide89.xml" ContentType="application/vnd.openxmlformats-officedocument.presentationml.slide+xml"/>
  <Override PartName="/ppt/diagrams/layout1.xml" ContentType="application/vnd.openxmlformats-officedocument.drawingml.diagramLayout+xml"/>
  <Override PartName="/ppt/slides/slide25.xml" ContentType="application/vnd.openxmlformats-officedocument.presentationml.slide+xml"/>
  <Override PartName="/ppt/slides/slide73.xml" ContentType="application/vnd.openxmlformats-officedocument.presentationml.slide+xml"/>
  <Override PartName="/ppt/slides/slide135.xml" ContentType="application/vnd.openxmlformats-officedocument.presentationml.slide+xml"/>
  <Override PartName="/ppt/diagrams/quickStyle6.xml" ContentType="application/vnd.openxmlformats-officedocument.drawingml.diagramStyle+xml"/>
  <Override PartName="/ppt/diagrams/data10.xml" ContentType="application/vnd.openxmlformats-officedocument.drawingml.diagramData+xml"/>
  <Override PartName="/ppt/notesSlides/notesSlide48.xml" ContentType="application/vnd.openxmlformats-officedocument.presentationml.notesSlide+xml"/>
  <Override PartName="/ppt/slides/slide67.xml" ContentType="application/vnd.openxmlformats-officedocument.presentationml.slide+xml"/>
  <Override PartName="/ppt/diagrams/colors4.xml" ContentType="application/vnd.openxmlformats-officedocument.drawingml.diagramColors+xml"/>
  <Override PartName="/ppt/slides/slide51.xml" ContentType="application/vnd.openxmlformats-officedocument.presentationml.slide+xml"/>
  <Override PartName="/ppt/slides/slide113.xml" ContentType="application/vnd.openxmlformats-officedocument.presentationml.slide+xml"/>
  <Override PartName="/ppt/notesSlides/notesSlide117.xml" ContentType="application/vnd.openxmlformats-officedocument.presentationml.notesSlide+xml"/>
  <Override PartName="/ppt/notesSlides/notesSlide26.xml" ContentType="application/vnd.openxmlformats-officedocument.presentationml.notesSlide+xml"/>
  <Override PartName="/ppt/slides/slide45.xml" ContentType="application/vnd.openxmlformats-officedocument.presentationml.slide+xml"/>
  <Override PartName="/ppt/slides/slide155.xml" ContentType="application/vnd.openxmlformats-officedocument.presentationml.slide+xml"/>
  <Override PartName="/ppt/diagrams/data9.xml" ContentType="application/vnd.openxmlformats-officedocument.drawingml.diagramData+xml"/>
  <Override PartName="/ppt/notesSlides/notesSlide68.xml" ContentType="application/vnd.openxmlformats-officedocument.presentationml.notesSlide+xml"/>
  <Override PartName="/ppt/slides/slide87.xml" ContentType="application/vnd.openxmlformats-officedocument.presentationml.slide+xml"/>
  <Override PartName="/ppt/slides/slide149.xml" ContentType="application/vnd.openxmlformats-officedocument.presentationml.slide+xml"/>
  <Override PartName="/ppt/slides/slide23.xml" ContentType="application/vnd.openxmlformats-officedocument.presentationml.slide+xml"/>
  <Override PartName="/ppt/slides/slide133.xml" ContentType="application/vnd.openxmlformats-officedocument.presentationml.slide+xml"/>
  <Override PartName="/ppt/diagrams/quickStyle4.xml" ContentType="application/vnd.openxmlformats-officedocument.drawingml.diagramStyle+xml"/>
  <Override PartName="/ppt/diagrams/colors2.xml" ContentType="application/vnd.openxmlformats-officedocument.drawingml.diagramColors+xml"/>
  <Override PartName="/ppt/slides/slide127.xml" ContentType="application/vnd.openxmlformats-officedocument.presentationml.slide+xml"/>
  <Override PartName="/ppt/slides/slide65.xml" ContentType="application/vnd.openxmlformats-officedocument.presentationml.slide+xml"/>
  <Override PartName="/ppt/notesSlides/notesSlide46.xml" ContentType="application/vnd.openxmlformats-officedocument.presentationml.notesSlide+xml"/>
  <Override PartName="/ppt/slides/slide111.xml" ContentType="application/vnd.openxmlformats-officedocument.presentationml.slide+xml"/>
  <Override PartName="/ppt/slides/slide169.xml" ContentType="application/vnd.openxmlformats-officedocument.presentationml.slide+xml"/>
  <Override PartName="/ppt/notesSlides/notesSlide88.xml" ContentType="application/vnd.openxmlformats-officedocument.presentationml.notesSlide+xml"/>
  <Override PartName="/ppt/notesSlides/notesSlide115.xml" ContentType="application/vnd.openxmlformats-officedocument.presentationml.notesSlide+xml"/>
  <Override PartName="/ppt/notesSlides/notesSlide24.xml" ContentType="application/vnd.openxmlformats-officedocument.presentationml.notesSlide+xml"/>
  <Override PartName="/ppt/slides/slide43.xml" ContentType="application/vnd.openxmlformats-officedocument.presentationml.slide+xml"/>
  <Override PartName="/ppt/notesSlides/notesSlide109.xml" ContentType="application/vnd.openxmlformats-officedocument.presentationml.notesSlide+xml"/>
  <Override PartName="/ppt/slides/slide153.xml" ContentType="application/vnd.openxmlformats-officedocument.presentationml.slide+xml"/>
  <Override PartName="/ppt/diagrams/data7.xml" ContentType="application/vnd.openxmlformats-officedocument.drawingml.diagramData+xml"/>
  <Override PartName="/ppt/notesSlides/notesSlide66.xml" ContentType="application/vnd.openxmlformats-officedocument.presentationml.notesSlide+xml"/>
  <Override PartName="/ppt/slides/slide85.xml" ContentType="application/vnd.openxmlformats-officedocument.presentationml.slide+xml"/>
  <Override PartName="/ppt/slides/slide147.xml" ContentType="application/vnd.openxmlformats-officedocument.presentationml.slide+xml"/>
  <Override PartName="/ppt/slides/slide21.xml" ContentType="application/vnd.openxmlformats-officedocument.presentationml.slide+xml"/>
  <Override PartName="/ppt/diagrams/colors10.xml" ContentType="application/vnd.openxmlformats-officedocument.drawingml.diagramColors+xml"/>
  <Override PartName="/ppt/slides/slide131.xml" ContentType="application/vnd.openxmlformats-officedocument.presentationml.slid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44.xml" ContentType="application/vnd.openxmlformats-officedocument.presentationml.notesSlide+xml"/>
  <Override PartName="/ppt/slides/slide63.xml" ContentType="application/vnd.openxmlformats-officedocument.presentationml.slide+xml"/>
  <Override PartName="/ppt/slides/slide125.xml" ContentType="application/vnd.openxmlformats-officedocument.presentationml.slide+xml"/>
  <Override PartName="/ppt/notesSlides/notesSlide86.xml" ContentType="application/vnd.openxmlformats-officedocument.presentationml.notesSlide+xml"/>
  <Override PartName="/ppt/slideLayouts/slideLayout10.xml" ContentType="application/vnd.openxmlformats-officedocument.presentationml.slideLayout+xml"/>
  <Override PartName="/ppt/slides/slide167.xml" ContentType="application/vnd.openxmlformats-officedocument.presentationml.slide+xml"/>
  <Override PartName="/ppt/notesSlides/notesSlide113.xml" ContentType="application/vnd.openxmlformats-officedocument.presentationml.notesSlide+xml"/>
  <Override PartName="/ppt/notesSlides/notesSlide22.xml" ContentType="application/vnd.openxmlformats-officedocument.presentationml.notesSlide+xml"/>
  <Override PartName="/ppt/slides/slide41.xml" ContentType="application/vnd.openxmlformats-officedocument.presentationml.slide+xml"/>
  <Override PartName="/ppt/slides/slide103.xml" ContentType="application/vnd.openxmlformats-officedocument.presentationml.slide+xml"/>
  <Override PartName="/ppt/presentation.xml" ContentType="application/vnd.openxmlformats-officedocument.presentationml.presentation.main+xml"/>
  <Override PartName="/ppt/notesSlides/notesSlide107.xml" ContentType="application/vnd.openxmlformats-officedocument.presentationml.notesSlide+xml"/>
  <Override PartName="/ppt/slides/slide151.xml" ContentType="application/vnd.openxmlformats-officedocument.presentationml.slide+xml"/>
  <Override PartName="/ppt/diagrams/data5.xml" ContentType="application/vnd.openxmlformats-officedocument.drawingml.diagramData+xml"/>
  <Override PartName="/ppt/notesSlides/notesSlide64.xml" ContentType="application/vnd.openxmlformats-officedocument.presentationml.notesSlide+xml"/>
  <Override PartName="/ppt/slides/slide83.xml" ContentType="application/vnd.openxmlformats-officedocument.presentationml.slide+xml"/>
  <Override PartName="/ppt/slides/slide145.xml" ContentType="application/vnd.openxmlformats-officedocument.presentationml.slide+xml"/>
  <Override PartName="/ppt/notesSlides/notesSlide58.xml" ContentType="application/vnd.openxmlformats-officedocument.presentationml.notesSlide+xml"/>
  <Override PartName="/ppt/notesSlides/notesSlide42.xml" ContentType="application/vnd.openxmlformats-officedocument.presentationml.notesSlide+xml"/>
  <Override PartName="/ppt/slides/slide61.xml" ContentType="application/vnd.openxmlformats-officedocument.presentationml.slide+xml"/>
  <Override PartName="/ppt/slides/slide123.xml" ContentType="application/vnd.openxmlformats-officedocument.presentationml.slide+xml"/>
  <Override PartName="/ppt/slides/slide171.xml" ContentType="application/vnd.openxmlformats-officedocument.presentationml.slide+xml"/>
  <Override PartName="/ppt/slideLayouts/slideLayout9.xml" ContentType="application/vnd.openxmlformats-officedocument.presentationml.slideLayout+xml"/>
  <Override PartName="/ppt/notesSlides/notesSlide84.xml" ContentType="application/vnd.openxmlformats-officedocument.presentationml.notesSlide+xml"/>
  <Override PartName="/ppt/slides/slide165.xml" ContentType="application/vnd.openxmlformats-officedocument.presentationml.slide+xml"/>
  <Override PartName="/ppt/notesSlides/notesSlide111.xml" ContentType="application/vnd.openxmlformats-officedocument.presentationml.notesSlide+xml"/>
  <Override PartName="/ppt/notesSlides/notesSlide20.xml" ContentType="application/vnd.openxmlformats-officedocument.presentationml.notesSlide+xml"/>
  <Override PartName="/ppt/slides/slide101.xml" ContentType="application/vnd.openxmlformats-officedocument.presentationml.slide+xml"/>
  <Override PartName="/ppt/notesSlides/notesSlide6.xml" ContentType="application/vnd.openxmlformats-officedocument.presentationml.notesSlide+xml"/>
  <Override PartName="/ppt/notesSlides/notesSlide78.xml" ContentType="application/vnd.openxmlformats-officedocument.presentationml.notesSlide+xml"/>
  <Override PartName="/ppt/slides/slide8.xml" ContentType="application/vnd.openxmlformats-officedocument.presentationml.slide+xml"/>
  <Override PartName="/ppt/notesSlides/notesSlide105.xml" ContentType="application/vnd.openxmlformats-officedocument.presentationml.notesSlide+xml"/>
  <Override PartName="/ppt/diagrams/data3.xml" ContentType="application/vnd.openxmlformats-officedocument.drawingml.diagramData+xml"/>
  <Override PartName="/ppt/notesSlides/notesSlide62.xml" ContentType="application/vnd.openxmlformats-officedocument.presentationml.notesSlide+xml"/>
  <Override PartName="/ppt/slides/slide81.xml" ContentType="application/vnd.openxmlformats-officedocument.presentationml.slide+xml"/>
  <Override PartName="/ppt/slides/slide143.xml" ContentType="application/vnd.openxmlformats-officedocument.presentationml.slide+xml"/>
  <Override PartName="/ppt/diagrams/drawing8.xml" ContentType="application/vnd.ms-office.drawingml.diagramDrawing+xml"/>
  <Override PartName="/ppt/notesSlides/notesSlide56.xml" ContentType="application/vnd.openxmlformats-officedocument.presentationml.notesSlide+xml"/>
  <Override PartName="/ppt/slides/slide108.xml" ContentType="application/vnd.openxmlformats-officedocument.presentationml.slide+xml"/>
  <Override PartName="/ppt/slides/slide121.xml" ContentType="application/vnd.openxmlformats-officedocument.presentationml.slide+xml"/>
  <Override PartName="/ppt/notesSlides/notesSlide40.xml" ContentType="application/vnd.openxmlformats-officedocument.presentationml.notesSlide+xml"/>
  <Override PartName="/ppt/notesSlides/notesSlide98.xml" ContentType="application/vnd.openxmlformats-officedocument.presentationml.notesSlide+xml"/>
  <Override PartName="/ppt/slideLayouts/slideLayout7.xml" ContentType="application/vnd.openxmlformats-officedocument.presentationml.slideLayout+xml"/>
  <Override PartName="/ppt/notesSlides/notesSlide34.xml" ContentType="application/vnd.openxmlformats-officedocument.presentationml.notesSlide+xml"/>
  <Override PartName="/ppt/notesSlides/notesSlide82.xml" ContentType="application/vnd.openxmlformats-officedocument.presentationml.notesSlide+xml"/>
  <Override PartName="/ppt/slides/slide163.xml" ContentType="application/vnd.openxmlformats-officedocument.presentationml.slide+xml"/>
  <Override PartName="/ppt/notesSlides/notesSlide4.xml" ContentType="application/vnd.openxmlformats-officedocument.presentationml.notesSlide+xml"/>
  <Override PartName="/ppt/slides/slide95.xml" ContentType="application/vnd.openxmlformats-officedocument.presentationml.slide+xml"/>
  <Override PartName="/ppt/notesSlides/notesSlide76.xml" ContentType="application/vnd.openxmlformats-officedocument.presentationml.notesSlide+xml"/>
  <Override PartName="/ppt/slides/slide6.xml" ContentType="application/vnd.openxmlformats-officedocument.presentationml.slide+xml"/>
  <Override PartName="/ppt/slides/slide18.xml" ContentType="application/vnd.openxmlformats-officedocument.presentationml.slide+xml"/>
  <Override PartName="/ppt/notesSlides/notesSlide103.xml" ContentType="application/vnd.openxmlformats-officedocument.presentationml.notesSlide+xml"/>
  <Override PartName="/ppt/diagrams/data1.xml" ContentType="application/vnd.openxmlformats-officedocument.drawingml.diagramData+xml"/>
  <Override PartName="/ppt/notesSlides/notesSlide60.xml" ContentType="application/vnd.openxmlformats-officedocument.presentationml.notesSlide+xml"/>
  <Override PartName="/ppt/slides/slide141.xml" ContentType="application/vnd.openxmlformats-officedocument.presentationml.slide+xml"/>
  <Override PartName="/ppt/diagrams/drawing6.xml" ContentType="application/vnd.ms-office.drawingml.diagramDrawing+xml"/>
  <Default Extension="vml" ContentType="application/vnd.openxmlformats-officedocument.vmlDrawing"/>
  <Override PartName="/ppt/notesSlides/notesSlide54.xml" ContentType="application/vnd.openxmlformats-officedocument.presentationml.notesSlide+xml"/>
  <Override PartName="/ppt/slides/slide106.xml" ContentType="application/vnd.openxmlformats-officedocument.presentationml.slide+xml"/>
  <Override PartName="/ppt/notesSlides/notesSlide96.xml" ContentType="application/vnd.openxmlformats-officedocument.presentationml.notesSlide+xml"/>
  <Override PartName="/ppt/tableStyles.xml" ContentType="application/vnd.openxmlformats-officedocument.presentationml.tableStyles+xml"/>
  <Override PartName="/ppt/embeddings/oleObject1.bin" ContentType="application/vnd.openxmlformats-officedocument.oleObject"/>
  <Override PartName="/ppt/notesSlides/notesSlide19.xml" ContentType="application/vnd.openxmlformats-officedocument.presentationml.notesSlide+xml"/>
  <Override PartName="/ppt/slideLayouts/slideLayout5.xml" ContentType="application/vnd.openxmlformats-officedocument.presentationml.slideLayout+xml"/>
  <Override PartName="/ppt/slides/slide38.xml" ContentType="application/vnd.openxmlformats-officedocument.presentationml.slide+xml"/>
  <Override PartName="/ppt/notesSlides/notesSlide32.xml" ContentType="application/vnd.openxmlformats-officedocument.presentationml.notesSlide+xml"/>
  <Override PartName="/ppt/diagrams/layout8.xml" ContentType="application/vnd.openxmlformats-officedocument.drawingml.diagramLayout+xml"/>
  <Override PartName="/ppt/notesSlides/notesSlide80.xml" ContentType="application/vnd.openxmlformats-officedocument.presentationml.notesSlide+xml"/>
  <Override PartName="/ppt/slides/slide161.xml" ContentType="application/vnd.openxmlformats-officedocument.presentationml.slide+xml"/>
  <Default Extension="bin" ContentType="application/vnd.openxmlformats-officedocument.presentationml.printerSettings"/>
  <Override PartName="/ppt/notesSlides/notesSlide2.xml" ContentType="application/vnd.openxmlformats-officedocument.presentationml.notesSlide+xml"/>
  <Override PartName="/ppt/slides/slide93.xml" ContentType="application/vnd.openxmlformats-officedocument.presentationml.slide+xml"/>
  <Override PartName="/ppt/notesSlides/notesSlide74.xml" ContentType="application/vnd.openxmlformats-officedocument.presentationml.notesSlide+xml"/>
  <Override PartName="/ppt/slides/slide4.xml" ContentType="application/vnd.openxmlformats-officedocument.presentationml.slide+xml"/>
  <Override PartName="/ppt/slides/slide16.xml" ContentType="application/vnd.openxmlformats-officedocument.presentationml.slide+xml"/>
  <Override PartName="/ppt/notesSlides/notesSlide10.xml" ContentType="application/vnd.openxmlformats-officedocument.presentationml.notesSlide+xml"/>
  <Override PartName="/ppt/notesSlides/notesSlide101.xml" ContentType="application/vnd.openxmlformats-officedocument.presentationml.notesSlide+xml"/>
  <Override PartName="/ppt/diagrams/quickStyle10.xml" ContentType="application/vnd.openxmlformats-officedocument.drawingml.diagramStyle+xml"/>
  <Override PartName="/ppt/diagrams/drawing4.xml" ContentType="application/vnd.ms-office.drawingml.diagramDrawing+xml"/>
  <Override PartName="/ppt/notesSlides/notesSlide39.xml" ContentType="application/vnd.openxmlformats-officedocument.presentationml.notesSlide+xml"/>
  <Override PartName="/ppt/slides/slide58.xml" ContentType="application/vnd.openxmlformats-officedocument.presentationml.slide+xml"/>
  <Override PartName="/ppt/slides/slide71.xml" ContentType="application/vnd.openxmlformats-officedocument.presentationml.slide+xml"/>
  <Override PartName="/ppt/notesSlides/notesSlide52.xml" ContentType="application/vnd.openxmlformats-officedocument.presentationml.notesSlide+xml"/>
  <Override PartName="/ppt/slides/slide104.xml" ContentType="application/vnd.openxmlformats-officedocument.presentationml.slide+xml"/>
  <Override PartName="/ppt/notesSlides/notesSlide9.xml" ContentType="application/vnd.openxmlformats-officedocument.presentationml.notesSlide+xml"/>
  <Override PartName="/ppt/notesSlides/notesSlide94.xml" ContentType="application/vnd.openxmlformats-officedocument.presentationml.notesSlide+xml"/>
  <Override PartName="/ppt/notesSlides/notesSlide121.xml" ContentType="application/vnd.openxmlformats-officedocument.presentationml.notesSlide+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slides/slide36.xml" ContentType="application/vnd.openxmlformats-officedocument.presentationml.slide+xml"/>
  <Override PartName="/ppt/notesSlides/notesSlide30.xml" ContentType="application/vnd.openxmlformats-officedocument.presentationml.notesSlide+xml"/>
  <Override PartName="/ppt/diagrams/layout6.xml" ContentType="application/vnd.openxmlformats-officedocument.drawingml.diagramLayout+xml"/>
  <Override PartName="/ppt/slides/slide78.xml" ContentType="application/vnd.openxmlformats-officedocument.presentationml.slide+xml"/>
  <Override PartName="/ppt/slides/slide91.xml" ContentType="application/vnd.openxmlformats-officedocument.presentationml.slide+xml"/>
  <Override PartName="/ppt/notesSlides/notesSlide72.xml" ContentType="application/vnd.openxmlformats-officedocument.presentationml.notesSlide+xml"/>
  <Override PartName="/ppt/slides/slide2.xml" ContentType="application/vnd.openxmlformats-officedocument.presentationml.slide+xml"/>
  <Override PartName="/ppt/slides/slide14.xml" ContentType="application/vnd.openxmlformats-officedocument.presentationml.slide+xml"/>
  <Override PartName="/ppt/diagrams/colors9.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slides/slide56.xml" ContentType="application/vnd.openxmlformats-officedocument.presentationml.slide+xml"/>
  <Override PartName="/ppt/slides/slide118.xml" ContentType="application/vnd.openxmlformats-officedocument.presentationml.slide+xml"/>
  <Override PartName="/ppt/notesSlides/notesSlide50.xml" ContentType="application/vnd.openxmlformats-officedocument.presentationml.notesSlide+xml"/>
  <Override PartName="/ppt/slides/slide98.xml" ContentType="application/vnd.openxmlformats-officedocument.presentationml.slide+xml"/>
  <Override PartName="/ppt/notesSlides/notesSlide92.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s/slide34.xml" ContentType="application/vnd.openxmlformats-officedocument.presentationml.slide+xml"/>
  <Override PartName="/ppt/diagrams/layout4.xml" ContentType="application/vnd.openxmlformats-officedocument.drawingml.diagramLayout+xml"/>
  <Override PartName="/ppt/slides/slide28.xml" ContentType="application/vnd.openxmlformats-officedocument.presentationml.slide+xml"/>
  <Override PartName="/ppt/slides/slide76.xml" ContentType="application/vnd.openxmlformats-officedocument.presentationml.slide+xml"/>
  <Override PartName="/ppt/slides/slide138.xml" ContentType="application/vnd.openxmlformats-officedocument.presentationml.slide+xml"/>
  <Override PartName="/ppt/notesSlides/notesSlide70.xml" ContentType="application/vnd.openxmlformats-officedocument.presentationml.notesSlide+xml"/>
  <Override PartName="/ppt/diagrams/quickStyle9.xml" ContentType="application/vnd.openxmlformats-officedocument.drawingml.diagramStyle+xml"/>
  <Override PartName="/ppt/slides/slide12.xml" ContentType="application/vnd.openxmlformats-officedocument.presentationml.slide+xml"/>
  <Default Extension="png" ContentType="image/png"/>
  <Override PartName="/ppt/diagrams/colors7.xml" ContentType="application/vnd.openxmlformats-officedocument.drawingml.diagramColors+xml"/>
  <Default Extension="emf" ContentType="image/x-emf"/>
  <Override PartName="/ppt/slides/slide54.xml" ContentType="application/vnd.openxmlformats-officedocument.presentationml.slide+xml"/>
  <Override PartName="/ppt/slides/slide116.xml" ContentType="application/vnd.openxmlformats-officedocument.presentationml.slide+xml"/>
  <Default Extension="rels" ContentType="application/vnd.openxmlformats-package.relationships+xml"/>
  <Override PartName="/ppt/notesSlides/notesSlide29.xml" ContentType="application/vnd.openxmlformats-officedocument.presentationml.notesSlide+xml"/>
  <Override PartName="/ppt/slides/slide48.xml" ContentType="application/vnd.openxmlformats-officedocument.presentationml.slide+xml"/>
  <Override PartName="/ppt/slides/slide96.xml" ContentType="application/vnd.openxmlformats-officedocument.presentationml.slide+xml"/>
  <Override PartName="/ppt/theme/theme2.xml" ContentType="application/vnd.openxmlformats-officedocument.theme+xml"/>
  <Override PartName="/ppt/slides/slide158.xml" ContentType="application/vnd.openxmlformats-officedocument.presentationml.slide+xml"/>
  <Override PartName="/ppt/notesSlides/notesSlide13.xml" ContentType="application/vnd.openxmlformats-officedocument.presentationml.notesSlide+xml"/>
  <Override PartName="/ppt/slides/slide32.xml" ContentType="application/vnd.openxmlformats-officedocument.presentationml.slide+xml"/>
  <Override PartName="/ppt/notesSlides/notesSlide90.xml" ContentType="application/vnd.openxmlformats-officedocument.presentationml.notesSlide+xml"/>
  <Override PartName="/ppt/diagrams/layout2.xml" ContentType="application/vnd.openxmlformats-officedocument.drawingml.diagramLayout+xml"/>
  <Default Extension="xls" ContentType="application/vnd.ms-excel"/>
  <Override PartName="/ppt/slides/slide26.xml" ContentType="application/vnd.openxmlformats-officedocument.presentationml.slide+xml"/>
  <Override PartName="/ppt/slides/slide136.xml" ContentType="application/vnd.openxmlformats-officedocument.presentationml.slide+xml"/>
  <Override PartName="/ppt/slides/slide74.xml" ContentType="application/vnd.openxmlformats-officedocument.presentationml.slide+xml"/>
  <Override PartName="/ppt/diagrams/quickStyle7.xml" ContentType="application/vnd.openxmlformats-officedocument.drawingml.diagramStyle+xml"/>
  <Override PartName="/ppt/slides/slide10.xml" ContentType="application/vnd.openxmlformats-officedocument.presentationml.slide+xml"/>
  <Override PartName="/ppt/slides/slide68.xml" ContentType="application/vnd.openxmlformats-officedocument.presentationml.slide+xml"/>
  <Override PartName="/ppt/notesSlides/notesSlide49.xml" ContentType="application/vnd.openxmlformats-officedocument.presentationml.notesSlide+xml"/>
  <Override PartName="/ppt/diagrams/colors5.xml" ContentType="application/vnd.openxmlformats-officedocument.drawingml.diagramColors+xml"/>
  <Override PartName="/ppt/slides/slide52.xml" ContentType="application/vnd.openxmlformats-officedocument.presentationml.slide+xml"/>
  <Override PartName="/ppt/slides/slide114.xml" ContentType="application/vnd.openxmlformats-officedocument.presentationml.slide+xml"/>
  <Override PartName="/ppt/notesSlides/notesSlide118.xml" ContentType="application/vnd.openxmlformats-officedocument.presentationml.notesSlide+xml"/>
  <Override PartName="/ppt/notesSlides/notesSlide27.xml" ContentType="application/vnd.openxmlformats-officedocument.presentationml.notesSlide+xml"/>
  <Override PartName="/ppt/slides/slide46.xml" ContentType="application/vnd.openxmlformats-officedocument.presentationml.slide+xml"/>
  <Override PartName="/ppt/presProps.xml" ContentType="application/vnd.openxmlformats-officedocument.presentationml.presProps+xml"/>
  <Override PartName="/ppt/slides/slide156.xml" ContentType="application/vnd.openxmlformats-officedocument.presentationml.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173"/>
  </p:notesMasterIdLst>
  <p:handoutMasterIdLst>
    <p:handoutMasterId r:id="rId174"/>
  </p:handoutMasterIdLst>
  <p:sldIdLst>
    <p:sldId id="322" r:id="rId2"/>
    <p:sldId id="300" r:id="rId3"/>
    <p:sldId id="301" r:id="rId4"/>
    <p:sldId id="302" r:id="rId5"/>
    <p:sldId id="303" r:id="rId6"/>
    <p:sldId id="299" r:id="rId7"/>
    <p:sldId id="488" r:id="rId8"/>
    <p:sldId id="256" r:id="rId9"/>
    <p:sldId id="257" r:id="rId10"/>
    <p:sldId id="416" r:id="rId11"/>
    <p:sldId id="424" r:id="rId12"/>
    <p:sldId id="258" r:id="rId13"/>
    <p:sldId id="307" r:id="rId14"/>
    <p:sldId id="415" r:id="rId15"/>
    <p:sldId id="261" r:id="rId16"/>
    <p:sldId id="417" r:id="rId17"/>
    <p:sldId id="489" r:id="rId18"/>
    <p:sldId id="260" r:id="rId19"/>
    <p:sldId id="319" r:id="rId20"/>
    <p:sldId id="269" r:id="rId21"/>
    <p:sldId id="263" r:id="rId22"/>
    <p:sldId id="298" r:id="rId23"/>
    <p:sldId id="309" r:id="rId24"/>
    <p:sldId id="310" r:id="rId25"/>
    <p:sldId id="311" r:id="rId26"/>
    <p:sldId id="418" r:id="rId27"/>
    <p:sldId id="312" r:id="rId28"/>
    <p:sldId id="313" r:id="rId29"/>
    <p:sldId id="314" r:id="rId30"/>
    <p:sldId id="315" r:id="rId31"/>
    <p:sldId id="316" r:id="rId32"/>
    <p:sldId id="419" r:id="rId33"/>
    <p:sldId id="420" r:id="rId34"/>
    <p:sldId id="421" r:id="rId35"/>
    <p:sldId id="429" r:id="rId36"/>
    <p:sldId id="430" r:id="rId37"/>
    <p:sldId id="434" r:id="rId38"/>
    <p:sldId id="435" r:id="rId39"/>
    <p:sldId id="436" r:id="rId40"/>
    <p:sldId id="437" r:id="rId41"/>
    <p:sldId id="425" r:id="rId42"/>
    <p:sldId id="427" r:id="rId43"/>
    <p:sldId id="270" r:id="rId44"/>
    <p:sldId id="293" r:id="rId45"/>
    <p:sldId id="318" r:id="rId46"/>
    <p:sldId id="317" r:id="rId47"/>
    <p:sldId id="338" r:id="rId48"/>
    <p:sldId id="441" r:id="rId49"/>
    <p:sldId id="320" r:id="rId50"/>
    <p:sldId id="297" r:id="rId51"/>
    <p:sldId id="445" r:id="rId52"/>
    <p:sldId id="321" r:id="rId53"/>
    <p:sldId id="295" r:id="rId54"/>
    <p:sldId id="296" r:id="rId55"/>
    <p:sldId id="264" r:id="rId56"/>
    <p:sldId id="442" r:id="rId57"/>
    <p:sldId id="443" r:id="rId58"/>
    <p:sldId id="444" r:id="rId59"/>
    <p:sldId id="339" r:id="rId60"/>
    <p:sldId id="491" r:id="rId61"/>
    <p:sldId id="308" r:id="rId62"/>
    <p:sldId id="487" r:id="rId63"/>
    <p:sldId id="456" r:id="rId64"/>
    <p:sldId id="328" r:id="rId65"/>
    <p:sldId id="329" r:id="rId66"/>
    <p:sldId id="464" r:id="rId67"/>
    <p:sldId id="306" r:id="rId68"/>
    <p:sldId id="271" r:id="rId69"/>
    <p:sldId id="292" r:id="rId70"/>
    <p:sldId id="291" r:id="rId71"/>
    <p:sldId id="451" r:id="rId72"/>
    <p:sldId id="294" r:id="rId73"/>
    <p:sldId id="452" r:id="rId74"/>
    <p:sldId id="494" r:id="rId75"/>
    <p:sldId id="267" r:id="rId76"/>
    <p:sldId id="265" r:id="rId77"/>
    <p:sldId id="325" r:id="rId78"/>
    <p:sldId id="324" r:id="rId79"/>
    <p:sldId id="326" r:id="rId80"/>
    <p:sldId id="327" r:id="rId81"/>
    <p:sldId id="305" r:id="rId82"/>
    <p:sldId id="273" r:id="rId83"/>
    <p:sldId id="457" r:id="rId84"/>
    <p:sldId id="353" r:id="rId85"/>
    <p:sldId id="354" r:id="rId86"/>
    <p:sldId id="330" r:id="rId87"/>
    <p:sldId id="331" r:id="rId88"/>
    <p:sldId id="492" r:id="rId89"/>
    <p:sldId id="447" r:id="rId90"/>
    <p:sldId id="493" r:id="rId91"/>
    <p:sldId id="446" r:id="rId92"/>
    <p:sldId id="448" r:id="rId93"/>
    <p:sldId id="460" r:id="rId94"/>
    <p:sldId id="461" r:id="rId95"/>
    <p:sldId id="462" r:id="rId96"/>
    <p:sldId id="463" r:id="rId97"/>
    <p:sldId id="355" r:id="rId98"/>
    <p:sldId id="289" r:id="rId99"/>
    <p:sldId id="373" r:id="rId100"/>
    <p:sldId id="371" r:id="rId101"/>
    <p:sldId id="372" r:id="rId102"/>
    <p:sldId id="475" r:id="rId103"/>
    <p:sldId id="282" r:id="rId104"/>
    <p:sldId id="374" r:id="rId105"/>
    <p:sldId id="468" r:id="rId106"/>
    <p:sldId id="332" r:id="rId107"/>
    <p:sldId id="334" r:id="rId108"/>
    <p:sldId id="335" r:id="rId109"/>
    <p:sldId id="336" r:id="rId110"/>
    <p:sldId id="333" r:id="rId111"/>
    <p:sldId id="345" r:id="rId112"/>
    <p:sldId id="341" r:id="rId113"/>
    <p:sldId id="344" r:id="rId114"/>
    <p:sldId id="287" r:id="rId115"/>
    <p:sldId id="379" r:id="rId116"/>
    <p:sldId id="380" r:id="rId117"/>
    <p:sldId id="381" r:id="rId118"/>
    <p:sldId id="382" r:id="rId119"/>
    <p:sldId id="342" r:id="rId120"/>
    <p:sldId id="343" r:id="rId121"/>
    <p:sldId id="383" r:id="rId122"/>
    <p:sldId id="384" r:id="rId123"/>
    <p:sldId id="288" r:id="rId124"/>
    <p:sldId id="393" r:id="rId125"/>
    <p:sldId id="469" r:id="rId126"/>
    <p:sldId id="470" r:id="rId127"/>
    <p:sldId id="471" r:id="rId128"/>
    <p:sldId id="472" r:id="rId129"/>
    <p:sldId id="473" r:id="rId130"/>
    <p:sldId id="474" r:id="rId131"/>
    <p:sldId id="496" r:id="rId132"/>
    <p:sldId id="498" r:id="rId133"/>
    <p:sldId id="274" r:id="rId134"/>
    <p:sldId id="346" r:id="rId135"/>
    <p:sldId id="347" r:id="rId136"/>
    <p:sldId id="499" r:id="rId137"/>
    <p:sldId id="385" r:id="rId138"/>
    <p:sldId id="397" r:id="rId139"/>
    <p:sldId id="275" r:id="rId140"/>
    <p:sldId id="398" r:id="rId141"/>
    <p:sldId id="348" r:id="rId142"/>
    <p:sldId id="349" r:id="rId143"/>
    <p:sldId id="350" r:id="rId144"/>
    <p:sldId id="403" r:id="rId145"/>
    <p:sldId id="404" r:id="rId146"/>
    <p:sldId id="500" r:id="rId147"/>
    <p:sldId id="276" r:id="rId148"/>
    <p:sldId id="280" r:id="rId149"/>
    <p:sldId id="281" r:id="rId150"/>
    <p:sldId id="283" r:id="rId151"/>
    <p:sldId id="285" r:id="rId152"/>
    <p:sldId id="286" r:id="rId153"/>
    <p:sldId id="284" r:id="rId154"/>
    <p:sldId id="467" r:id="rId155"/>
    <p:sldId id="386" r:id="rId156"/>
    <p:sldId id="387" r:id="rId157"/>
    <p:sldId id="388" r:id="rId158"/>
    <p:sldId id="407" r:id="rId159"/>
    <p:sldId id="408" r:id="rId160"/>
    <p:sldId id="409" r:id="rId161"/>
    <p:sldId id="410" r:id="rId162"/>
    <p:sldId id="389" r:id="rId163"/>
    <p:sldId id="391" r:id="rId164"/>
    <p:sldId id="392" r:id="rId165"/>
    <p:sldId id="323" r:id="rId166"/>
    <p:sldId id="411" r:id="rId167"/>
    <p:sldId id="412" r:id="rId168"/>
    <p:sldId id="413" r:id="rId169"/>
    <p:sldId id="502" r:id="rId170"/>
    <p:sldId id="495" r:id="rId171"/>
    <p:sldId id="501" r:id="rId1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snapVertSplitter="1">
    <p:restoredLeft sz="15620"/>
    <p:restoredTop sz="94660"/>
  </p:normalViewPr>
  <p:slideViewPr>
    <p:cSldViewPr snapToGrid="0" snapToObjects="1">
      <p:cViewPr>
        <p:scale>
          <a:sx n="80" d="100"/>
          <a:sy n="80" d="100"/>
        </p:scale>
        <p:origin x="-1160" y="-4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notesMaster" Target="notesMasters/notesMaster1.xml"/><Relationship Id="rId174" Type="http://schemas.openxmlformats.org/officeDocument/2006/relationships/handoutMaster" Target="handoutMasters/handoutMaster1.xml"/><Relationship Id="rId175" Type="http://schemas.openxmlformats.org/officeDocument/2006/relationships/printerSettings" Target="printerSettings/printerSettings1.bin"/><Relationship Id="rId176" Type="http://schemas.openxmlformats.org/officeDocument/2006/relationships/presProps" Target="presProps.xml"/><Relationship Id="rId177" Type="http://schemas.openxmlformats.org/officeDocument/2006/relationships/viewProps" Target="viewProps.xml"/><Relationship Id="rId178" Type="http://schemas.openxmlformats.org/officeDocument/2006/relationships/theme" Target="theme/theme1.xml"/><Relationship Id="rId179"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BF6ECF-650B-3945-8D25-87D53050FBE2}" type="doc">
      <dgm:prSet loTypeId="urn:microsoft.com/office/officeart/2005/8/layout/cycle5" loCatId="cycle" qsTypeId="urn:microsoft.com/office/officeart/2005/8/quickstyle/simple4" qsCatId="simple" csTypeId="urn:microsoft.com/office/officeart/2005/8/colors/accent1_2" csCatId="accent1" phldr="1"/>
      <dgm:spPr/>
      <dgm:t>
        <a:bodyPr/>
        <a:lstStyle/>
        <a:p>
          <a:endParaRPr lang="en-US"/>
        </a:p>
      </dgm:t>
    </dgm:pt>
    <dgm:pt modelId="{229D9519-42BA-1A47-AA79-00B912B03AD5}">
      <dgm:prSet phldrT="[Text]"/>
      <dgm:spPr/>
      <dgm:t>
        <a:bodyPr/>
        <a:lstStyle/>
        <a:p>
          <a:r>
            <a:rPr lang="en-US" dirty="0" smtClean="0"/>
            <a:t>Population increase</a:t>
          </a:r>
          <a:endParaRPr lang="en-US" dirty="0"/>
        </a:p>
      </dgm:t>
    </dgm:pt>
    <dgm:pt modelId="{C0374560-6DFF-CC4E-9481-EDE09CF3BA6F}" type="parTrans" cxnId="{68AF275E-919F-1A47-8FDB-1E73F6B1325E}">
      <dgm:prSet/>
      <dgm:spPr/>
      <dgm:t>
        <a:bodyPr/>
        <a:lstStyle/>
        <a:p>
          <a:endParaRPr lang="en-US"/>
        </a:p>
      </dgm:t>
    </dgm:pt>
    <dgm:pt modelId="{D6C10E6F-6E9B-A04D-85EA-6158D91EAAF3}" type="sibTrans" cxnId="{68AF275E-919F-1A47-8FDB-1E73F6B1325E}">
      <dgm:prSet/>
      <dgm:spPr/>
      <dgm:t>
        <a:bodyPr/>
        <a:lstStyle/>
        <a:p>
          <a:endParaRPr lang="en-US" dirty="0"/>
        </a:p>
      </dgm:t>
    </dgm:pt>
    <dgm:pt modelId="{88CE8527-3C82-794A-9A34-89497E7C4C8B}">
      <dgm:prSet phldrT="[Text]"/>
      <dgm:spPr/>
      <dgm:t>
        <a:bodyPr/>
        <a:lstStyle/>
        <a:p>
          <a:r>
            <a:rPr lang="en-US" dirty="0" smtClean="0"/>
            <a:t>Production and productivity increase</a:t>
          </a:r>
          <a:endParaRPr lang="en-US" dirty="0"/>
        </a:p>
      </dgm:t>
    </dgm:pt>
    <dgm:pt modelId="{31A98433-EB76-8D42-8287-7AC6D58E4320}" type="parTrans" cxnId="{4F4AC336-346F-F14D-92E0-111A354D321F}">
      <dgm:prSet/>
      <dgm:spPr/>
      <dgm:t>
        <a:bodyPr/>
        <a:lstStyle/>
        <a:p>
          <a:endParaRPr lang="en-US"/>
        </a:p>
      </dgm:t>
    </dgm:pt>
    <dgm:pt modelId="{60475634-F50C-CB46-8473-0E0EB173D2F1}" type="sibTrans" cxnId="{4F4AC336-346F-F14D-92E0-111A354D321F}">
      <dgm:prSet/>
      <dgm:spPr/>
      <dgm:t>
        <a:bodyPr/>
        <a:lstStyle/>
        <a:p>
          <a:endParaRPr lang="en-US" dirty="0"/>
        </a:p>
      </dgm:t>
    </dgm:pt>
    <dgm:pt modelId="{C216B284-2FD3-5B48-9B89-89178AE73E22}">
      <dgm:prSet phldrT="[Text]"/>
      <dgm:spPr/>
      <dgm:t>
        <a:bodyPr/>
        <a:lstStyle/>
        <a:p>
          <a:r>
            <a:rPr lang="en-US" dirty="0" smtClean="0"/>
            <a:t>Increased Income pro capita </a:t>
          </a:r>
          <a:endParaRPr lang="en-US" dirty="0"/>
        </a:p>
      </dgm:t>
    </dgm:pt>
    <dgm:pt modelId="{263B2DED-A8DB-794F-B2F2-0EF88DB4607A}" type="parTrans" cxnId="{D67865D9-D9CA-EF47-8427-E00B88F83A30}">
      <dgm:prSet/>
      <dgm:spPr/>
      <dgm:t>
        <a:bodyPr/>
        <a:lstStyle/>
        <a:p>
          <a:endParaRPr lang="en-US"/>
        </a:p>
      </dgm:t>
    </dgm:pt>
    <dgm:pt modelId="{5AF86188-0C6A-BD4C-A7CA-B2552FAE8B92}" type="sibTrans" cxnId="{D67865D9-D9CA-EF47-8427-E00B88F83A30}">
      <dgm:prSet/>
      <dgm:spPr/>
      <dgm:t>
        <a:bodyPr/>
        <a:lstStyle/>
        <a:p>
          <a:endParaRPr lang="en-US" dirty="0"/>
        </a:p>
      </dgm:t>
    </dgm:pt>
    <dgm:pt modelId="{C1007EFF-B087-E547-9B03-2B25AEC8B6B6}">
      <dgm:prSet phldrT="[Text]"/>
      <dgm:spPr/>
      <dgm:t>
        <a:bodyPr/>
        <a:lstStyle/>
        <a:p>
          <a:r>
            <a:rPr lang="en-US" dirty="0" smtClean="0"/>
            <a:t>More Confidence</a:t>
          </a:r>
          <a:endParaRPr lang="en-US" dirty="0"/>
        </a:p>
      </dgm:t>
    </dgm:pt>
    <dgm:pt modelId="{37B6FD85-864D-B546-9246-2E8F698F78E6}" type="parTrans" cxnId="{F7939655-C724-584D-8D36-3F18FBC83628}">
      <dgm:prSet/>
      <dgm:spPr/>
      <dgm:t>
        <a:bodyPr/>
        <a:lstStyle/>
        <a:p>
          <a:endParaRPr lang="en-US"/>
        </a:p>
      </dgm:t>
    </dgm:pt>
    <dgm:pt modelId="{51018677-81C2-2A4D-9483-EFBAC8A4259D}" type="sibTrans" cxnId="{F7939655-C724-584D-8D36-3F18FBC83628}">
      <dgm:prSet/>
      <dgm:spPr/>
      <dgm:t>
        <a:bodyPr/>
        <a:lstStyle/>
        <a:p>
          <a:endParaRPr lang="en-US" dirty="0"/>
        </a:p>
      </dgm:t>
    </dgm:pt>
    <dgm:pt modelId="{F8B1956E-5C9D-8F48-9FA6-AC8DDFF6EDB5}">
      <dgm:prSet phldrT="[Text]"/>
      <dgm:spPr/>
      <dgm:t>
        <a:bodyPr/>
        <a:lstStyle/>
        <a:p>
          <a:r>
            <a:rPr lang="en-US" dirty="0" smtClean="0"/>
            <a:t>Growing demand for goods and services</a:t>
          </a:r>
          <a:endParaRPr lang="en-US" dirty="0"/>
        </a:p>
      </dgm:t>
    </dgm:pt>
    <dgm:pt modelId="{14A7830D-FF1D-B04A-8948-0DDA1F98A452}" type="parTrans" cxnId="{31502579-62D4-2847-8C01-4F3CD0BB9173}">
      <dgm:prSet/>
      <dgm:spPr/>
      <dgm:t>
        <a:bodyPr/>
        <a:lstStyle/>
        <a:p>
          <a:endParaRPr lang="en-US"/>
        </a:p>
      </dgm:t>
    </dgm:pt>
    <dgm:pt modelId="{64F603EC-1515-6744-B499-E98FFC27EF39}" type="sibTrans" cxnId="{31502579-62D4-2847-8C01-4F3CD0BB9173}">
      <dgm:prSet/>
      <dgm:spPr/>
      <dgm:t>
        <a:bodyPr/>
        <a:lstStyle/>
        <a:p>
          <a:endParaRPr lang="en-US" dirty="0"/>
        </a:p>
      </dgm:t>
    </dgm:pt>
    <dgm:pt modelId="{90C04E24-8B2E-7749-9A3C-F4998600A767}" type="pres">
      <dgm:prSet presAssocID="{14BF6ECF-650B-3945-8D25-87D53050FBE2}" presName="cycle" presStyleCnt="0">
        <dgm:presLayoutVars>
          <dgm:dir/>
          <dgm:resizeHandles val="exact"/>
        </dgm:presLayoutVars>
      </dgm:prSet>
      <dgm:spPr/>
      <dgm:t>
        <a:bodyPr/>
        <a:lstStyle/>
        <a:p>
          <a:endParaRPr lang="en-US"/>
        </a:p>
      </dgm:t>
    </dgm:pt>
    <dgm:pt modelId="{3C68BE70-556D-CD4B-94BA-6988451B583C}" type="pres">
      <dgm:prSet presAssocID="{229D9519-42BA-1A47-AA79-00B912B03AD5}" presName="node" presStyleLbl="node1" presStyleIdx="0" presStyleCnt="5">
        <dgm:presLayoutVars>
          <dgm:bulletEnabled val="1"/>
        </dgm:presLayoutVars>
      </dgm:prSet>
      <dgm:spPr/>
      <dgm:t>
        <a:bodyPr/>
        <a:lstStyle/>
        <a:p>
          <a:endParaRPr lang="en-US"/>
        </a:p>
      </dgm:t>
    </dgm:pt>
    <dgm:pt modelId="{EE77BFCD-FB96-8443-8F5B-C0CD44A41E59}" type="pres">
      <dgm:prSet presAssocID="{229D9519-42BA-1A47-AA79-00B912B03AD5}" presName="spNode" presStyleCnt="0"/>
      <dgm:spPr/>
    </dgm:pt>
    <dgm:pt modelId="{1E72FCBD-E4C4-1B46-BB4E-270CAAC6D6A2}" type="pres">
      <dgm:prSet presAssocID="{D6C10E6F-6E9B-A04D-85EA-6158D91EAAF3}" presName="sibTrans" presStyleLbl="sibTrans1D1" presStyleIdx="0" presStyleCnt="5"/>
      <dgm:spPr/>
      <dgm:t>
        <a:bodyPr/>
        <a:lstStyle/>
        <a:p>
          <a:endParaRPr lang="en-US"/>
        </a:p>
      </dgm:t>
    </dgm:pt>
    <dgm:pt modelId="{F73826EF-89BA-5349-9625-3A918A4CE9F2}" type="pres">
      <dgm:prSet presAssocID="{88CE8527-3C82-794A-9A34-89497E7C4C8B}" presName="node" presStyleLbl="node1" presStyleIdx="1" presStyleCnt="5">
        <dgm:presLayoutVars>
          <dgm:bulletEnabled val="1"/>
        </dgm:presLayoutVars>
      </dgm:prSet>
      <dgm:spPr/>
      <dgm:t>
        <a:bodyPr/>
        <a:lstStyle/>
        <a:p>
          <a:endParaRPr lang="en-US"/>
        </a:p>
      </dgm:t>
    </dgm:pt>
    <dgm:pt modelId="{7B004F33-3FE6-B140-BEC2-E38299A70D72}" type="pres">
      <dgm:prSet presAssocID="{88CE8527-3C82-794A-9A34-89497E7C4C8B}" presName="spNode" presStyleCnt="0"/>
      <dgm:spPr/>
    </dgm:pt>
    <dgm:pt modelId="{56800A2B-8AB1-F343-BE65-F94EF32D38FF}" type="pres">
      <dgm:prSet presAssocID="{60475634-F50C-CB46-8473-0E0EB173D2F1}" presName="sibTrans" presStyleLbl="sibTrans1D1" presStyleIdx="1" presStyleCnt="5"/>
      <dgm:spPr/>
      <dgm:t>
        <a:bodyPr/>
        <a:lstStyle/>
        <a:p>
          <a:endParaRPr lang="en-US"/>
        </a:p>
      </dgm:t>
    </dgm:pt>
    <dgm:pt modelId="{F5D62BAD-1DEC-F943-B94D-A87A4556B178}" type="pres">
      <dgm:prSet presAssocID="{C216B284-2FD3-5B48-9B89-89178AE73E22}" presName="node" presStyleLbl="node1" presStyleIdx="2" presStyleCnt="5">
        <dgm:presLayoutVars>
          <dgm:bulletEnabled val="1"/>
        </dgm:presLayoutVars>
      </dgm:prSet>
      <dgm:spPr/>
      <dgm:t>
        <a:bodyPr/>
        <a:lstStyle/>
        <a:p>
          <a:endParaRPr lang="en-US"/>
        </a:p>
      </dgm:t>
    </dgm:pt>
    <dgm:pt modelId="{95EF5E76-3BB3-5549-A2EF-EA48303B91E8}" type="pres">
      <dgm:prSet presAssocID="{C216B284-2FD3-5B48-9B89-89178AE73E22}" presName="spNode" presStyleCnt="0"/>
      <dgm:spPr/>
    </dgm:pt>
    <dgm:pt modelId="{885B6D79-AC1C-1A46-9DD4-DE3A43F58ECA}" type="pres">
      <dgm:prSet presAssocID="{5AF86188-0C6A-BD4C-A7CA-B2552FAE8B92}" presName="sibTrans" presStyleLbl="sibTrans1D1" presStyleIdx="2" presStyleCnt="5"/>
      <dgm:spPr/>
      <dgm:t>
        <a:bodyPr/>
        <a:lstStyle/>
        <a:p>
          <a:endParaRPr lang="en-US"/>
        </a:p>
      </dgm:t>
    </dgm:pt>
    <dgm:pt modelId="{45289EBA-9749-8C40-A207-ECB2EF7E5453}" type="pres">
      <dgm:prSet presAssocID="{C1007EFF-B087-E547-9B03-2B25AEC8B6B6}" presName="node" presStyleLbl="node1" presStyleIdx="3" presStyleCnt="5">
        <dgm:presLayoutVars>
          <dgm:bulletEnabled val="1"/>
        </dgm:presLayoutVars>
      </dgm:prSet>
      <dgm:spPr/>
      <dgm:t>
        <a:bodyPr/>
        <a:lstStyle/>
        <a:p>
          <a:endParaRPr lang="en-US"/>
        </a:p>
      </dgm:t>
    </dgm:pt>
    <dgm:pt modelId="{036E4385-283C-BA42-83F5-97E1CA4B7C2B}" type="pres">
      <dgm:prSet presAssocID="{C1007EFF-B087-E547-9B03-2B25AEC8B6B6}" presName="spNode" presStyleCnt="0"/>
      <dgm:spPr/>
    </dgm:pt>
    <dgm:pt modelId="{2ACB4279-43B4-2541-9AA0-5257F067AD6A}" type="pres">
      <dgm:prSet presAssocID="{51018677-81C2-2A4D-9483-EFBAC8A4259D}" presName="sibTrans" presStyleLbl="sibTrans1D1" presStyleIdx="3" presStyleCnt="5"/>
      <dgm:spPr/>
      <dgm:t>
        <a:bodyPr/>
        <a:lstStyle/>
        <a:p>
          <a:endParaRPr lang="en-US"/>
        </a:p>
      </dgm:t>
    </dgm:pt>
    <dgm:pt modelId="{D1C3952D-7E29-F442-BC1F-BED88CEDDFF7}" type="pres">
      <dgm:prSet presAssocID="{F8B1956E-5C9D-8F48-9FA6-AC8DDFF6EDB5}" presName="node" presStyleLbl="node1" presStyleIdx="4" presStyleCnt="5">
        <dgm:presLayoutVars>
          <dgm:bulletEnabled val="1"/>
        </dgm:presLayoutVars>
      </dgm:prSet>
      <dgm:spPr/>
      <dgm:t>
        <a:bodyPr/>
        <a:lstStyle/>
        <a:p>
          <a:endParaRPr lang="en-US"/>
        </a:p>
      </dgm:t>
    </dgm:pt>
    <dgm:pt modelId="{94DD0EB8-4299-5C49-9C2A-995A393F130C}" type="pres">
      <dgm:prSet presAssocID="{F8B1956E-5C9D-8F48-9FA6-AC8DDFF6EDB5}" presName="spNode" presStyleCnt="0"/>
      <dgm:spPr/>
    </dgm:pt>
    <dgm:pt modelId="{A44A040B-CD2F-E740-94E8-4A0190DC3B71}" type="pres">
      <dgm:prSet presAssocID="{64F603EC-1515-6744-B499-E98FFC27EF39}" presName="sibTrans" presStyleLbl="sibTrans1D1" presStyleIdx="4" presStyleCnt="5"/>
      <dgm:spPr/>
      <dgm:t>
        <a:bodyPr/>
        <a:lstStyle/>
        <a:p>
          <a:endParaRPr lang="en-US"/>
        </a:p>
      </dgm:t>
    </dgm:pt>
  </dgm:ptLst>
  <dgm:cxnLst>
    <dgm:cxn modelId="{45812B02-D6F1-D14C-A2EB-53F325C87676}" type="presOf" srcId="{C1007EFF-B087-E547-9B03-2B25AEC8B6B6}" destId="{45289EBA-9749-8C40-A207-ECB2EF7E5453}" srcOrd="0" destOrd="0" presId="urn:microsoft.com/office/officeart/2005/8/layout/cycle5"/>
    <dgm:cxn modelId="{D67865D9-D9CA-EF47-8427-E00B88F83A30}" srcId="{14BF6ECF-650B-3945-8D25-87D53050FBE2}" destId="{C216B284-2FD3-5B48-9B89-89178AE73E22}" srcOrd="2" destOrd="0" parTransId="{263B2DED-A8DB-794F-B2F2-0EF88DB4607A}" sibTransId="{5AF86188-0C6A-BD4C-A7CA-B2552FAE8B92}"/>
    <dgm:cxn modelId="{4F4AC336-346F-F14D-92E0-111A354D321F}" srcId="{14BF6ECF-650B-3945-8D25-87D53050FBE2}" destId="{88CE8527-3C82-794A-9A34-89497E7C4C8B}" srcOrd="1" destOrd="0" parTransId="{31A98433-EB76-8D42-8287-7AC6D58E4320}" sibTransId="{60475634-F50C-CB46-8473-0E0EB173D2F1}"/>
    <dgm:cxn modelId="{68AF275E-919F-1A47-8FDB-1E73F6B1325E}" srcId="{14BF6ECF-650B-3945-8D25-87D53050FBE2}" destId="{229D9519-42BA-1A47-AA79-00B912B03AD5}" srcOrd="0" destOrd="0" parTransId="{C0374560-6DFF-CC4E-9481-EDE09CF3BA6F}" sibTransId="{D6C10E6F-6E9B-A04D-85EA-6158D91EAAF3}"/>
    <dgm:cxn modelId="{31502579-62D4-2847-8C01-4F3CD0BB9173}" srcId="{14BF6ECF-650B-3945-8D25-87D53050FBE2}" destId="{F8B1956E-5C9D-8F48-9FA6-AC8DDFF6EDB5}" srcOrd="4" destOrd="0" parTransId="{14A7830D-FF1D-B04A-8948-0DDA1F98A452}" sibTransId="{64F603EC-1515-6744-B499-E98FFC27EF39}"/>
    <dgm:cxn modelId="{FD0279FC-C841-4847-A0EF-7AA7EBE0438C}" type="presOf" srcId="{60475634-F50C-CB46-8473-0E0EB173D2F1}" destId="{56800A2B-8AB1-F343-BE65-F94EF32D38FF}" srcOrd="0" destOrd="0" presId="urn:microsoft.com/office/officeart/2005/8/layout/cycle5"/>
    <dgm:cxn modelId="{7F8CEC1C-9606-B446-83EE-FC4933DEE05B}" type="presOf" srcId="{5AF86188-0C6A-BD4C-A7CA-B2552FAE8B92}" destId="{885B6D79-AC1C-1A46-9DD4-DE3A43F58ECA}" srcOrd="0" destOrd="0" presId="urn:microsoft.com/office/officeart/2005/8/layout/cycle5"/>
    <dgm:cxn modelId="{4EB4A47C-C6C2-A04A-B9EC-3AFC13A61F28}" type="presOf" srcId="{229D9519-42BA-1A47-AA79-00B912B03AD5}" destId="{3C68BE70-556D-CD4B-94BA-6988451B583C}" srcOrd="0" destOrd="0" presId="urn:microsoft.com/office/officeart/2005/8/layout/cycle5"/>
    <dgm:cxn modelId="{F7939655-C724-584D-8D36-3F18FBC83628}" srcId="{14BF6ECF-650B-3945-8D25-87D53050FBE2}" destId="{C1007EFF-B087-E547-9B03-2B25AEC8B6B6}" srcOrd="3" destOrd="0" parTransId="{37B6FD85-864D-B546-9246-2E8F698F78E6}" sibTransId="{51018677-81C2-2A4D-9483-EFBAC8A4259D}"/>
    <dgm:cxn modelId="{52D37F7C-BCD8-0846-A18D-3E1A355939A8}" type="presOf" srcId="{D6C10E6F-6E9B-A04D-85EA-6158D91EAAF3}" destId="{1E72FCBD-E4C4-1B46-BB4E-270CAAC6D6A2}" srcOrd="0" destOrd="0" presId="urn:microsoft.com/office/officeart/2005/8/layout/cycle5"/>
    <dgm:cxn modelId="{CEB267FB-6288-1643-BA19-94750F5E597A}" type="presOf" srcId="{88CE8527-3C82-794A-9A34-89497E7C4C8B}" destId="{F73826EF-89BA-5349-9625-3A918A4CE9F2}" srcOrd="0" destOrd="0" presId="urn:microsoft.com/office/officeart/2005/8/layout/cycle5"/>
    <dgm:cxn modelId="{DC4C89D4-CEAB-7249-B1ED-4860AB338075}" type="presOf" srcId="{51018677-81C2-2A4D-9483-EFBAC8A4259D}" destId="{2ACB4279-43B4-2541-9AA0-5257F067AD6A}" srcOrd="0" destOrd="0" presId="urn:microsoft.com/office/officeart/2005/8/layout/cycle5"/>
    <dgm:cxn modelId="{34A2E09D-0ACF-8B47-8E7C-BC8F0012C73E}" type="presOf" srcId="{C216B284-2FD3-5B48-9B89-89178AE73E22}" destId="{F5D62BAD-1DEC-F943-B94D-A87A4556B178}" srcOrd="0" destOrd="0" presId="urn:microsoft.com/office/officeart/2005/8/layout/cycle5"/>
    <dgm:cxn modelId="{F40AB863-11F8-F14B-B1B1-5D82B4869819}" type="presOf" srcId="{64F603EC-1515-6744-B499-E98FFC27EF39}" destId="{A44A040B-CD2F-E740-94E8-4A0190DC3B71}" srcOrd="0" destOrd="0" presId="urn:microsoft.com/office/officeart/2005/8/layout/cycle5"/>
    <dgm:cxn modelId="{06AB2D17-E9FD-2346-8259-5D96A5F3DE36}" type="presOf" srcId="{14BF6ECF-650B-3945-8D25-87D53050FBE2}" destId="{90C04E24-8B2E-7749-9A3C-F4998600A767}" srcOrd="0" destOrd="0" presId="urn:microsoft.com/office/officeart/2005/8/layout/cycle5"/>
    <dgm:cxn modelId="{A740664B-29F1-6441-AE66-6846A9D693E5}" type="presOf" srcId="{F8B1956E-5C9D-8F48-9FA6-AC8DDFF6EDB5}" destId="{D1C3952D-7E29-F442-BC1F-BED88CEDDFF7}" srcOrd="0" destOrd="0" presId="urn:microsoft.com/office/officeart/2005/8/layout/cycle5"/>
    <dgm:cxn modelId="{821503DC-5DF7-0745-86E0-D78121E74276}" type="presParOf" srcId="{90C04E24-8B2E-7749-9A3C-F4998600A767}" destId="{3C68BE70-556D-CD4B-94BA-6988451B583C}" srcOrd="0" destOrd="0" presId="urn:microsoft.com/office/officeart/2005/8/layout/cycle5"/>
    <dgm:cxn modelId="{54E576DC-7EB9-3C4A-9402-115F875FB4D0}" type="presParOf" srcId="{90C04E24-8B2E-7749-9A3C-F4998600A767}" destId="{EE77BFCD-FB96-8443-8F5B-C0CD44A41E59}" srcOrd="1" destOrd="0" presId="urn:microsoft.com/office/officeart/2005/8/layout/cycle5"/>
    <dgm:cxn modelId="{6053B274-8DBA-1549-A1E8-1BE906090CD1}" type="presParOf" srcId="{90C04E24-8B2E-7749-9A3C-F4998600A767}" destId="{1E72FCBD-E4C4-1B46-BB4E-270CAAC6D6A2}" srcOrd="2" destOrd="0" presId="urn:microsoft.com/office/officeart/2005/8/layout/cycle5"/>
    <dgm:cxn modelId="{EFB57271-9A83-BD4F-A498-2A27183CE4E7}" type="presParOf" srcId="{90C04E24-8B2E-7749-9A3C-F4998600A767}" destId="{F73826EF-89BA-5349-9625-3A918A4CE9F2}" srcOrd="3" destOrd="0" presId="urn:microsoft.com/office/officeart/2005/8/layout/cycle5"/>
    <dgm:cxn modelId="{F9EAAC92-24A9-264B-87B6-32605A759209}" type="presParOf" srcId="{90C04E24-8B2E-7749-9A3C-F4998600A767}" destId="{7B004F33-3FE6-B140-BEC2-E38299A70D72}" srcOrd="4" destOrd="0" presId="urn:microsoft.com/office/officeart/2005/8/layout/cycle5"/>
    <dgm:cxn modelId="{F92C6FC5-EC0B-834F-A220-FF94B858899E}" type="presParOf" srcId="{90C04E24-8B2E-7749-9A3C-F4998600A767}" destId="{56800A2B-8AB1-F343-BE65-F94EF32D38FF}" srcOrd="5" destOrd="0" presId="urn:microsoft.com/office/officeart/2005/8/layout/cycle5"/>
    <dgm:cxn modelId="{FDC37B76-0E51-9443-A16A-CC90B165C0F2}" type="presParOf" srcId="{90C04E24-8B2E-7749-9A3C-F4998600A767}" destId="{F5D62BAD-1DEC-F943-B94D-A87A4556B178}" srcOrd="6" destOrd="0" presId="urn:microsoft.com/office/officeart/2005/8/layout/cycle5"/>
    <dgm:cxn modelId="{45B83ED4-A444-FF48-98CB-F1BBA50819FF}" type="presParOf" srcId="{90C04E24-8B2E-7749-9A3C-F4998600A767}" destId="{95EF5E76-3BB3-5549-A2EF-EA48303B91E8}" srcOrd="7" destOrd="0" presId="urn:microsoft.com/office/officeart/2005/8/layout/cycle5"/>
    <dgm:cxn modelId="{647B5096-D9D3-C54C-8AC7-311A0A13C57D}" type="presParOf" srcId="{90C04E24-8B2E-7749-9A3C-F4998600A767}" destId="{885B6D79-AC1C-1A46-9DD4-DE3A43F58ECA}" srcOrd="8" destOrd="0" presId="urn:microsoft.com/office/officeart/2005/8/layout/cycle5"/>
    <dgm:cxn modelId="{EFCD312B-B454-8942-8424-5CCEC3A89502}" type="presParOf" srcId="{90C04E24-8B2E-7749-9A3C-F4998600A767}" destId="{45289EBA-9749-8C40-A207-ECB2EF7E5453}" srcOrd="9" destOrd="0" presId="urn:microsoft.com/office/officeart/2005/8/layout/cycle5"/>
    <dgm:cxn modelId="{2FD48C34-4BB9-DF47-AD73-930B11F8F8B3}" type="presParOf" srcId="{90C04E24-8B2E-7749-9A3C-F4998600A767}" destId="{036E4385-283C-BA42-83F5-97E1CA4B7C2B}" srcOrd="10" destOrd="0" presId="urn:microsoft.com/office/officeart/2005/8/layout/cycle5"/>
    <dgm:cxn modelId="{56EDF36A-46B9-DA48-BDBE-9AD2B002DF53}" type="presParOf" srcId="{90C04E24-8B2E-7749-9A3C-F4998600A767}" destId="{2ACB4279-43B4-2541-9AA0-5257F067AD6A}" srcOrd="11" destOrd="0" presId="urn:microsoft.com/office/officeart/2005/8/layout/cycle5"/>
    <dgm:cxn modelId="{C92176C6-6DD0-6B41-8F9B-991BCAE4209B}" type="presParOf" srcId="{90C04E24-8B2E-7749-9A3C-F4998600A767}" destId="{D1C3952D-7E29-F442-BC1F-BED88CEDDFF7}" srcOrd="12" destOrd="0" presId="urn:microsoft.com/office/officeart/2005/8/layout/cycle5"/>
    <dgm:cxn modelId="{14BE54C0-9446-5B47-8E2F-E5AD5438CE7B}" type="presParOf" srcId="{90C04E24-8B2E-7749-9A3C-F4998600A767}" destId="{94DD0EB8-4299-5C49-9C2A-995A393F130C}" srcOrd="13" destOrd="0" presId="urn:microsoft.com/office/officeart/2005/8/layout/cycle5"/>
    <dgm:cxn modelId="{A21C7B50-04AA-FC41-A5FA-BBE6A7D87D9B}" type="presParOf" srcId="{90C04E24-8B2E-7749-9A3C-F4998600A767}" destId="{A44A040B-CD2F-E740-94E8-4A0190DC3B71}" srcOrd="14"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A62237D-1DA4-CF44-B32D-CB79CE75CF4D}" type="doc">
      <dgm:prSet loTypeId="urn:microsoft.com/office/officeart/2005/8/layout/vList6" loCatId="process" qsTypeId="urn:microsoft.com/office/officeart/2005/8/quickstyle/simple4" qsCatId="simple" csTypeId="urn:microsoft.com/office/officeart/2005/8/colors/accent1_2" csCatId="accent1" phldr="1"/>
      <dgm:spPr/>
      <dgm:t>
        <a:bodyPr/>
        <a:lstStyle/>
        <a:p>
          <a:endParaRPr lang="en-US"/>
        </a:p>
      </dgm:t>
    </dgm:pt>
    <dgm:pt modelId="{B07B37E9-F2D0-4B48-A5FC-BBD565708C6E}">
      <dgm:prSet phldrT="[Text]"/>
      <dgm:spPr/>
      <dgm:t>
        <a:bodyPr/>
        <a:lstStyle/>
        <a:p>
          <a:r>
            <a:rPr lang="en-US" dirty="0" smtClean="0"/>
            <a:t>Route to brand</a:t>
          </a:r>
          <a:endParaRPr lang="en-US" dirty="0"/>
        </a:p>
      </dgm:t>
    </dgm:pt>
    <dgm:pt modelId="{ADC9D8CF-D448-6940-84ED-1448277E1F52}" type="parTrans" cxnId="{E0DEDA3E-4B3F-C847-A94D-9EE6A1EBA24E}">
      <dgm:prSet/>
      <dgm:spPr/>
      <dgm:t>
        <a:bodyPr/>
        <a:lstStyle/>
        <a:p>
          <a:endParaRPr lang="en-US"/>
        </a:p>
      </dgm:t>
    </dgm:pt>
    <dgm:pt modelId="{2F94EE60-0689-014A-BEFF-8B367B8EC266}" type="sibTrans" cxnId="{E0DEDA3E-4B3F-C847-A94D-9EE6A1EBA24E}">
      <dgm:prSet/>
      <dgm:spPr/>
      <dgm:t>
        <a:bodyPr/>
        <a:lstStyle/>
        <a:p>
          <a:endParaRPr lang="en-US"/>
        </a:p>
      </dgm:t>
    </dgm:pt>
    <dgm:pt modelId="{56CF0E44-670F-8949-A677-83213F82CC08}">
      <dgm:prSet phldrT="[Text]"/>
      <dgm:spPr/>
      <dgm:t>
        <a:bodyPr/>
        <a:lstStyle/>
        <a:p>
          <a:r>
            <a:rPr lang="en-US" dirty="0" smtClean="0"/>
            <a:t>Mind of the consumer</a:t>
          </a:r>
          <a:endParaRPr lang="en-US" dirty="0"/>
        </a:p>
      </dgm:t>
    </dgm:pt>
    <dgm:pt modelId="{B8DA9003-CFB2-D64E-8648-3856619861AC}" type="parTrans" cxnId="{6B7DD0C6-E7E4-CB4C-AF06-5593A3003389}">
      <dgm:prSet/>
      <dgm:spPr/>
      <dgm:t>
        <a:bodyPr/>
        <a:lstStyle/>
        <a:p>
          <a:endParaRPr lang="en-US"/>
        </a:p>
      </dgm:t>
    </dgm:pt>
    <dgm:pt modelId="{E4224313-F1C5-4F45-8835-AF16C9D67DFA}" type="sibTrans" cxnId="{6B7DD0C6-E7E4-CB4C-AF06-5593A3003389}">
      <dgm:prSet/>
      <dgm:spPr/>
      <dgm:t>
        <a:bodyPr/>
        <a:lstStyle/>
        <a:p>
          <a:endParaRPr lang="en-US"/>
        </a:p>
      </dgm:t>
    </dgm:pt>
    <dgm:pt modelId="{F0165054-7DCA-EA42-AD68-9FE4C65EA82F}">
      <dgm:prSet phldrT="[Text]" phldr="1"/>
      <dgm:spPr/>
      <dgm:t>
        <a:bodyPr/>
        <a:lstStyle/>
        <a:p>
          <a:endParaRPr lang="en-US"/>
        </a:p>
      </dgm:t>
    </dgm:pt>
    <dgm:pt modelId="{AFA53B50-6F29-E24D-97A5-D373581F954E}" type="parTrans" cxnId="{F6F65556-FD3A-FE4D-8862-C10A10CB743F}">
      <dgm:prSet/>
      <dgm:spPr/>
      <dgm:t>
        <a:bodyPr/>
        <a:lstStyle/>
        <a:p>
          <a:endParaRPr lang="en-US"/>
        </a:p>
      </dgm:t>
    </dgm:pt>
    <dgm:pt modelId="{46D7CF13-7BFE-BA47-9507-AB60526CD2AF}" type="sibTrans" cxnId="{F6F65556-FD3A-FE4D-8862-C10A10CB743F}">
      <dgm:prSet/>
      <dgm:spPr/>
      <dgm:t>
        <a:bodyPr/>
        <a:lstStyle/>
        <a:p>
          <a:endParaRPr lang="en-US"/>
        </a:p>
      </dgm:t>
    </dgm:pt>
    <dgm:pt modelId="{799AC0E5-4540-D148-9575-AEB3ABD4075C}">
      <dgm:prSet phldrT="[Text]"/>
      <dgm:spPr/>
      <dgm:t>
        <a:bodyPr/>
        <a:lstStyle/>
        <a:p>
          <a:r>
            <a:rPr lang="en-US" dirty="0" smtClean="0"/>
            <a:t>Route to market</a:t>
          </a:r>
          <a:endParaRPr lang="en-US" dirty="0"/>
        </a:p>
      </dgm:t>
    </dgm:pt>
    <dgm:pt modelId="{9EA1724C-F13A-DB4A-8C12-9FD9EFD4AD98}" type="parTrans" cxnId="{CF34B3A9-C35F-9648-972A-26429D98F412}">
      <dgm:prSet/>
      <dgm:spPr/>
      <dgm:t>
        <a:bodyPr/>
        <a:lstStyle/>
        <a:p>
          <a:endParaRPr lang="en-US"/>
        </a:p>
      </dgm:t>
    </dgm:pt>
    <dgm:pt modelId="{85F1F34A-98D4-7F4A-9523-C10A3F06561A}" type="sibTrans" cxnId="{CF34B3A9-C35F-9648-972A-26429D98F412}">
      <dgm:prSet/>
      <dgm:spPr/>
      <dgm:t>
        <a:bodyPr/>
        <a:lstStyle/>
        <a:p>
          <a:endParaRPr lang="en-US"/>
        </a:p>
      </dgm:t>
    </dgm:pt>
    <dgm:pt modelId="{EE6EFD29-7B06-B448-AFC6-B5CCF8FBBD83}">
      <dgm:prSet phldrT="[Text]"/>
      <dgm:spPr/>
      <dgm:t>
        <a:bodyPr/>
        <a:lstStyle/>
        <a:p>
          <a:r>
            <a:rPr lang="en-US" dirty="0" smtClean="0"/>
            <a:t>Engagement of the consumer</a:t>
          </a:r>
          <a:endParaRPr lang="en-US" dirty="0"/>
        </a:p>
      </dgm:t>
    </dgm:pt>
    <dgm:pt modelId="{6EC1FD6E-7F97-014F-B51A-5A950161551C}" type="parTrans" cxnId="{D163C02C-B7D3-5F4B-AD95-ADF053940428}">
      <dgm:prSet/>
      <dgm:spPr/>
      <dgm:t>
        <a:bodyPr/>
        <a:lstStyle/>
        <a:p>
          <a:endParaRPr lang="en-US"/>
        </a:p>
      </dgm:t>
    </dgm:pt>
    <dgm:pt modelId="{F1F767B5-D610-0242-9089-9B5C9004C26D}" type="sibTrans" cxnId="{D163C02C-B7D3-5F4B-AD95-ADF053940428}">
      <dgm:prSet/>
      <dgm:spPr/>
      <dgm:t>
        <a:bodyPr/>
        <a:lstStyle/>
        <a:p>
          <a:endParaRPr lang="en-US"/>
        </a:p>
      </dgm:t>
    </dgm:pt>
    <dgm:pt modelId="{F47B51A0-D393-C047-A773-87868CA1D84F}">
      <dgm:prSet phldrT="[Text]" phldr="1"/>
      <dgm:spPr/>
      <dgm:t>
        <a:bodyPr/>
        <a:lstStyle/>
        <a:p>
          <a:endParaRPr lang="en-US"/>
        </a:p>
      </dgm:t>
    </dgm:pt>
    <dgm:pt modelId="{CFC24A4F-B5CC-A14A-8F33-41BC7BBE55F7}" type="parTrans" cxnId="{B838B5EF-F512-2A4A-A3CA-1FD066EEB013}">
      <dgm:prSet/>
      <dgm:spPr/>
      <dgm:t>
        <a:bodyPr/>
        <a:lstStyle/>
        <a:p>
          <a:endParaRPr lang="en-US"/>
        </a:p>
      </dgm:t>
    </dgm:pt>
    <dgm:pt modelId="{1ED38B8F-2AB9-FB4F-918E-88373FB86BC7}" type="sibTrans" cxnId="{B838B5EF-F512-2A4A-A3CA-1FD066EEB013}">
      <dgm:prSet/>
      <dgm:spPr/>
      <dgm:t>
        <a:bodyPr/>
        <a:lstStyle/>
        <a:p>
          <a:endParaRPr lang="en-US"/>
        </a:p>
      </dgm:t>
    </dgm:pt>
    <dgm:pt modelId="{19304304-C8F5-4745-9569-66BBDC793B36}" type="pres">
      <dgm:prSet presAssocID="{FA62237D-1DA4-CF44-B32D-CB79CE75CF4D}" presName="Name0" presStyleCnt="0">
        <dgm:presLayoutVars>
          <dgm:dir/>
          <dgm:animLvl val="lvl"/>
          <dgm:resizeHandles/>
        </dgm:presLayoutVars>
      </dgm:prSet>
      <dgm:spPr/>
      <dgm:t>
        <a:bodyPr/>
        <a:lstStyle/>
        <a:p>
          <a:endParaRPr lang="it-IT"/>
        </a:p>
      </dgm:t>
    </dgm:pt>
    <dgm:pt modelId="{A06E480A-BD89-474D-A765-B978534BF569}" type="pres">
      <dgm:prSet presAssocID="{B07B37E9-F2D0-4B48-A5FC-BBD565708C6E}" presName="linNode" presStyleCnt="0"/>
      <dgm:spPr/>
    </dgm:pt>
    <dgm:pt modelId="{1189DAE4-BE86-CE42-B305-1EF08BCA1D20}" type="pres">
      <dgm:prSet presAssocID="{B07B37E9-F2D0-4B48-A5FC-BBD565708C6E}" presName="parentShp" presStyleLbl="node1" presStyleIdx="0" presStyleCnt="2">
        <dgm:presLayoutVars>
          <dgm:bulletEnabled val="1"/>
        </dgm:presLayoutVars>
      </dgm:prSet>
      <dgm:spPr/>
      <dgm:t>
        <a:bodyPr/>
        <a:lstStyle/>
        <a:p>
          <a:endParaRPr lang="it-IT"/>
        </a:p>
      </dgm:t>
    </dgm:pt>
    <dgm:pt modelId="{EC924486-809A-F241-8D07-86DC3A060BDF}" type="pres">
      <dgm:prSet presAssocID="{B07B37E9-F2D0-4B48-A5FC-BBD565708C6E}" presName="childShp" presStyleLbl="bgAccFollowNode1" presStyleIdx="0" presStyleCnt="2">
        <dgm:presLayoutVars>
          <dgm:bulletEnabled val="1"/>
        </dgm:presLayoutVars>
      </dgm:prSet>
      <dgm:spPr/>
      <dgm:t>
        <a:bodyPr/>
        <a:lstStyle/>
        <a:p>
          <a:endParaRPr lang="en-US"/>
        </a:p>
      </dgm:t>
    </dgm:pt>
    <dgm:pt modelId="{1F329327-3137-674B-8372-78D29473BDD3}" type="pres">
      <dgm:prSet presAssocID="{2F94EE60-0689-014A-BEFF-8B367B8EC266}" presName="spacing" presStyleCnt="0"/>
      <dgm:spPr/>
    </dgm:pt>
    <dgm:pt modelId="{6F39B68D-36E3-6F46-A730-C0143D141620}" type="pres">
      <dgm:prSet presAssocID="{799AC0E5-4540-D148-9575-AEB3ABD4075C}" presName="linNode" presStyleCnt="0"/>
      <dgm:spPr/>
    </dgm:pt>
    <dgm:pt modelId="{74217B4E-508E-8144-9944-1BC1F0F0B65C}" type="pres">
      <dgm:prSet presAssocID="{799AC0E5-4540-D148-9575-AEB3ABD4075C}" presName="parentShp" presStyleLbl="node1" presStyleIdx="1" presStyleCnt="2">
        <dgm:presLayoutVars>
          <dgm:bulletEnabled val="1"/>
        </dgm:presLayoutVars>
      </dgm:prSet>
      <dgm:spPr/>
      <dgm:t>
        <a:bodyPr/>
        <a:lstStyle/>
        <a:p>
          <a:endParaRPr lang="it-IT"/>
        </a:p>
      </dgm:t>
    </dgm:pt>
    <dgm:pt modelId="{A6AD3D1E-4C6A-1145-A4D4-9FF210B085FF}" type="pres">
      <dgm:prSet presAssocID="{799AC0E5-4540-D148-9575-AEB3ABD4075C}" presName="childShp" presStyleLbl="bgAccFollowNode1" presStyleIdx="1" presStyleCnt="2">
        <dgm:presLayoutVars>
          <dgm:bulletEnabled val="1"/>
        </dgm:presLayoutVars>
      </dgm:prSet>
      <dgm:spPr/>
      <dgm:t>
        <a:bodyPr/>
        <a:lstStyle/>
        <a:p>
          <a:endParaRPr lang="it-IT"/>
        </a:p>
      </dgm:t>
    </dgm:pt>
  </dgm:ptLst>
  <dgm:cxnLst>
    <dgm:cxn modelId="{50006DCD-6BF1-9347-8686-E2AA1DB4883C}" type="presOf" srcId="{B07B37E9-F2D0-4B48-A5FC-BBD565708C6E}" destId="{1189DAE4-BE86-CE42-B305-1EF08BCA1D20}" srcOrd="0" destOrd="0" presId="urn:microsoft.com/office/officeart/2005/8/layout/vList6"/>
    <dgm:cxn modelId="{CF34B3A9-C35F-9648-972A-26429D98F412}" srcId="{FA62237D-1DA4-CF44-B32D-CB79CE75CF4D}" destId="{799AC0E5-4540-D148-9575-AEB3ABD4075C}" srcOrd="1" destOrd="0" parTransId="{9EA1724C-F13A-DB4A-8C12-9FD9EFD4AD98}" sibTransId="{85F1F34A-98D4-7F4A-9523-C10A3F06561A}"/>
    <dgm:cxn modelId="{D163C02C-B7D3-5F4B-AD95-ADF053940428}" srcId="{799AC0E5-4540-D148-9575-AEB3ABD4075C}" destId="{EE6EFD29-7B06-B448-AFC6-B5CCF8FBBD83}" srcOrd="0" destOrd="0" parTransId="{6EC1FD6E-7F97-014F-B51A-5A950161551C}" sibTransId="{F1F767B5-D610-0242-9089-9B5C9004C26D}"/>
    <dgm:cxn modelId="{AC608700-7427-7F45-95A0-CA0D59F5051A}" type="presOf" srcId="{EE6EFD29-7B06-B448-AFC6-B5CCF8FBBD83}" destId="{A6AD3D1E-4C6A-1145-A4D4-9FF210B085FF}" srcOrd="0" destOrd="0" presId="urn:microsoft.com/office/officeart/2005/8/layout/vList6"/>
    <dgm:cxn modelId="{6B7DD0C6-E7E4-CB4C-AF06-5593A3003389}" srcId="{B07B37E9-F2D0-4B48-A5FC-BBD565708C6E}" destId="{56CF0E44-670F-8949-A677-83213F82CC08}" srcOrd="0" destOrd="0" parTransId="{B8DA9003-CFB2-D64E-8648-3856619861AC}" sibTransId="{E4224313-F1C5-4F45-8835-AF16C9D67DFA}"/>
    <dgm:cxn modelId="{D928E9DB-6F9E-7744-9488-8BEF6428DADB}" type="presOf" srcId="{FA62237D-1DA4-CF44-B32D-CB79CE75CF4D}" destId="{19304304-C8F5-4745-9569-66BBDC793B36}" srcOrd="0" destOrd="0" presId="urn:microsoft.com/office/officeart/2005/8/layout/vList6"/>
    <dgm:cxn modelId="{F51986F8-C366-E940-8452-23EE9F5A3D38}" type="presOf" srcId="{799AC0E5-4540-D148-9575-AEB3ABD4075C}" destId="{74217B4E-508E-8144-9944-1BC1F0F0B65C}" srcOrd="0" destOrd="0" presId="urn:microsoft.com/office/officeart/2005/8/layout/vList6"/>
    <dgm:cxn modelId="{51349CB8-EB8C-A343-B7F9-16CD2DE6A5E1}" type="presOf" srcId="{F47B51A0-D393-C047-A773-87868CA1D84F}" destId="{A6AD3D1E-4C6A-1145-A4D4-9FF210B085FF}" srcOrd="0" destOrd="1" presId="urn:microsoft.com/office/officeart/2005/8/layout/vList6"/>
    <dgm:cxn modelId="{98859515-2AE6-F341-864C-78AE79FA7617}" type="presOf" srcId="{F0165054-7DCA-EA42-AD68-9FE4C65EA82F}" destId="{EC924486-809A-F241-8D07-86DC3A060BDF}" srcOrd="0" destOrd="1" presId="urn:microsoft.com/office/officeart/2005/8/layout/vList6"/>
    <dgm:cxn modelId="{F6F65556-FD3A-FE4D-8862-C10A10CB743F}" srcId="{B07B37E9-F2D0-4B48-A5FC-BBD565708C6E}" destId="{F0165054-7DCA-EA42-AD68-9FE4C65EA82F}" srcOrd="1" destOrd="0" parTransId="{AFA53B50-6F29-E24D-97A5-D373581F954E}" sibTransId="{46D7CF13-7BFE-BA47-9507-AB60526CD2AF}"/>
    <dgm:cxn modelId="{FBC5E717-AEA4-3841-8413-8A1AA731AE32}" type="presOf" srcId="{56CF0E44-670F-8949-A677-83213F82CC08}" destId="{EC924486-809A-F241-8D07-86DC3A060BDF}" srcOrd="0" destOrd="0" presId="urn:microsoft.com/office/officeart/2005/8/layout/vList6"/>
    <dgm:cxn modelId="{B838B5EF-F512-2A4A-A3CA-1FD066EEB013}" srcId="{799AC0E5-4540-D148-9575-AEB3ABD4075C}" destId="{F47B51A0-D393-C047-A773-87868CA1D84F}" srcOrd="1" destOrd="0" parTransId="{CFC24A4F-B5CC-A14A-8F33-41BC7BBE55F7}" sibTransId="{1ED38B8F-2AB9-FB4F-918E-88373FB86BC7}"/>
    <dgm:cxn modelId="{E0DEDA3E-4B3F-C847-A94D-9EE6A1EBA24E}" srcId="{FA62237D-1DA4-CF44-B32D-CB79CE75CF4D}" destId="{B07B37E9-F2D0-4B48-A5FC-BBD565708C6E}" srcOrd="0" destOrd="0" parTransId="{ADC9D8CF-D448-6940-84ED-1448277E1F52}" sibTransId="{2F94EE60-0689-014A-BEFF-8B367B8EC266}"/>
    <dgm:cxn modelId="{798FC6F8-1601-EA4B-8D2B-85E44C4EDFCB}" type="presParOf" srcId="{19304304-C8F5-4745-9569-66BBDC793B36}" destId="{A06E480A-BD89-474D-A765-B978534BF569}" srcOrd="0" destOrd="0" presId="urn:microsoft.com/office/officeart/2005/8/layout/vList6"/>
    <dgm:cxn modelId="{1B2CE5A5-47A5-674D-B55B-49F90FD7CC53}" type="presParOf" srcId="{A06E480A-BD89-474D-A765-B978534BF569}" destId="{1189DAE4-BE86-CE42-B305-1EF08BCA1D20}" srcOrd="0" destOrd="0" presId="urn:microsoft.com/office/officeart/2005/8/layout/vList6"/>
    <dgm:cxn modelId="{96D2251C-C44E-0C4A-9D7D-CDCBF0B7E9AE}" type="presParOf" srcId="{A06E480A-BD89-474D-A765-B978534BF569}" destId="{EC924486-809A-F241-8D07-86DC3A060BDF}" srcOrd="1" destOrd="0" presId="urn:microsoft.com/office/officeart/2005/8/layout/vList6"/>
    <dgm:cxn modelId="{03B062E3-5A9F-4347-A7B0-76161D085E85}" type="presParOf" srcId="{19304304-C8F5-4745-9569-66BBDC793B36}" destId="{1F329327-3137-674B-8372-78D29473BDD3}" srcOrd="1" destOrd="0" presId="urn:microsoft.com/office/officeart/2005/8/layout/vList6"/>
    <dgm:cxn modelId="{B494EC7A-7C0A-4447-8463-BAC9E7017A1D}" type="presParOf" srcId="{19304304-C8F5-4745-9569-66BBDC793B36}" destId="{6F39B68D-36E3-6F46-A730-C0143D141620}" srcOrd="2" destOrd="0" presId="urn:microsoft.com/office/officeart/2005/8/layout/vList6"/>
    <dgm:cxn modelId="{DF03DD18-F990-6643-AEBD-4E56CE0D0936}" type="presParOf" srcId="{6F39B68D-36E3-6F46-A730-C0143D141620}" destId="{74217B4E-508E-8144-9944-1BC1F0F0B65C}" srcOrd="0" destOrd="0" presId="urn:microsoft.com/office/officeart/2005/8/layout/vList6"/>
    <dgm:cxn modelId="{DA190675-0167-5F4B-AEE4-C03F3D01B575}" type="presParOf" srcId="{6F39B68D-36E3-6F46-A730-C0143D141620}" destId="{A6AD3D1E-4C6A-1145-A4D4-9FF210B085FF}"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1CF6EF-4EF2-294A-B340-95574DA32197}" type="doc">
      <dgm:prSet loTypeId="urn:microsoft.com/office/officeart/2005/8/layout/pyramid1" loCatId="pyramid" qsTypeId="urn:microsoft.com/office/officeart/2005/8/quickstyle/simple4" qsCatId="simple" csTypeId="urn:microsoft.com/office/officeart/2005/8/colors/accent1_2" csCatId="accent1" phldr="1"/>
      <dgm:spPr/>
    </dgm:pt>
    <dgm:pt modelId="{D8FFEED6-CD2D-3542-9F06-B53DFF3D10C2}">
      <dgm:prSet phldrT="[Text]"/>
      <dgm:spPr/>
      <dgm:t>
        <a:bodyPr/>
        <a:lstStyle/>
        <a:p>
          <a:r>
            <a:rPr lang="en-US" dirty="0" smtClean="0"/>
            <a:t>Premium consumers</a:t>
          </a:r>
          <a:endParaRPr lang="en-US" dirty="0"/>
        </a:p>
      </dgm:t>
    </dgm:pt>
    <dgm:pt modelId="{ADF78CCB-E4B5-8540-9F8D-4BEB64C6F595}" type="parTrans" cxnId="{1CD7384B-29E2-644B-8A8B-92D5B2E51AD2}">
      <dgm:prSet/>
      <dgm:spPr/>
      <dgm:t>
        <a:bodyPr/>
        <a:lstStyle/>
        <a:p>
          <a:endParaRPr lang="en-US"/>
        </a:p>
      </dgm:t>
    </dgm:pt>
    <dgm:pt modelId="{B838A402-8B96-4247-BCDA-3DE08EA4B23D}" type="sibTrans" cxnId="{1CD7384B-29E2-644B-8A8B-92D5B2E51AD2}">
      <dgm:prSet/>
      <dgm:spPr/>
      <dgm:t>
        <a:bodyPr/>
        <a:lstStyle/>
        <a:p>
          <a:endParaRPr lang="en-US"/>
        </a:p>
      </dgm:t>
    </dgm:pt>
    <dgm:pt modelId="{688DA30E-7DB9-EB48-A074-931C7EB32879}">
      <dgm:prSet phldrT="[Text]"/>
      <dgm:spPr/>
      <dgm:t>
        <a:bodyPr/>
        <a:lstStyle/>
        <a:p>
          <a:r>
            <a:rPr lang="en-US" dirty="0" smtClean="0"/>
            <a:t>Next billion consumers</a:t>
          </a:r>
          <a:endParaRPr lang="en-US" dirty="0"/>
        </a:p>
      </dgm:t>
    </dgm:pt>
    <dgm:pt modelId="{A0E28B3E-E367-1D46-985C-88C5CB37269C}" type="parTrans" cxnId="{B70A6587-5733-E74C-9177-A0F9EDC95DDA}">
      <dgm:prSet/>
      <dgm:spPr/>
      <dgm:t>
        <a:bodyPr/>
        <a:lstStyle/>
        <a:p>
          <a:endParaRPr lang="en-US"/>
        </a:p>
      </dgm:t>
    </dgm:pt>
    <dgm:pt modelId="{9B0CE63A-1035-B445-923B-C0DE8C84EB4E}" type="sibTrans" cxnId="{B70A6587-5733-E74C-9177-A0F9EDC95DDA}">
      <dgm:prSet/>
      <dgm:spPr/>
      <dgm:t>
        <a:bodyPr/>
        <a:lstStyle/>
        <a:p>
          <a:endParaRPr lang="en-US"/>
        </a:p>
      </dgm:t>
    </dgm:pt>
    <dgm:pt modelId="{1344A0AC-6740-9F4B-BE54-6F3801F3AB0C}">
      <dgm:prSet phldrT="[Text]"/>
      <dgm:spPr/>
      <dgm:t>
        <a:bodyPr/>
        <a:lstStyle/>
        <a:p>
          <a:r>
            <a:rPr lang="en-US" dirty="0" smtClean="0"/>
            <a:t>Poor consumers</a:t>
          </a:r>
          <a:endParaRPr lang="en-US" dirty="0"/>
        </a:p>
      </dgm:t>
    </dgm:pt>
    <dgm:pt modelId="{EE9DED88-282C-3448-9F2F-BDBC958BFD13}" type="parTrans" cxnId="{C7060DE5-390E-054E-9E5A-D946BFBF7866}">
      <dgm:prSet/>
      <dgm:spPr/>
      <dgm:t>
        <a:bodyPr/>
        <a:lstStyle/>
        <a:p>
          <a:endParaRPr lang="en-US"/>
        </a:p>
      </dgm:t>
    </dgm:pt>
    <dgm:pt modelId="{D298F3F0-00CF-1A44-AA8E-4C430329131E}" type="sibTrans" cxnId="{C7060DE5-390E-054E-9E5A-D946BFBF7866}">
      <dgm:prSet/>
      <dgm:spPr/>
      <dgm:t>
        <a:bodyPr/>
        <a:lstStyle/>
        <a:p>
          <a:endParaRPr lang="en-US"/>
        </a:p>
      </dgm:t>
    </dgm:pt>
    <dgm:pt modelId="{27A791F8-B16C-E241-A001-E97FF113513A}">
      <dgm:prSet/>
      <dgm:spPr/>
      <dgm:t>
        <a:bodyPr/>
        <a:lstStyle/>
        <a:p>
          <a:r>
            <a:rPr lang="en-US" dirty="0" smtClean="0"/>
            <a:t>Middle class consumers</a:t>
          </a:r>
          <a:endParaRPr lang="en-US" dirty="0"/>
        </a:p>
      </dgm:t>
    </dgm:pt>
    <dgm:pt modelId="{FAB0AC7E-FE70-0442-91F1-2AE2F85415F2}" type="parTrans" cxnId="{9DFF9718-6279-5749-AE2B-C22D3B5B9866}">
      <dgm:prSet/>
      <dgm:spPr/>
      <dgm:t>
        <a:bodyPr/>
        <a:lstStyle/>
        <a:p>
          <a:endParaRPr lang="en-US"/>
        </a:p>
      </dgm:t>
    </dgm:pt>
    <dgm:pt modelId="{3E3D4993-19B0-174B-9B0C-1A20DE850652}" type="sibTrans" cxnId="{9DFF9718-6279-5749-AE2B-C22D3B5B9866}">
      <dgm:prSet/>
      <dgm:spPr/>
      <dgm:t>
        <a:bodyPr/>
        <a:lstStyle/>
        <a:p>
          <a:endParaRPr lang="en-US"/>
        </a:p>
      </dgm:t>
    </dgm:pt>
    <dgm:pt modelId="{5B87FAB0-AE25-1B48-9EC0-248BA000E6B3}" type="pres">
      <dgm:prSet presAssocID="{CE1CF6EF-4EF2-294A-B340-95574DA32197}" presName="Name0" presStyleCnt="0">
        <dgm:presLayoutVars>
          <dgm:dir/>
          <dgm:animLvl val="lvl"/>
          <dgm:resizeHandles val="exact"/>
        </dgm:presLayoutVars>
      </dgm:prSet>
      <dgm:spPr/>
    </dgm:pt>
    <dgm:pt modelId="{77C0A5D6-258D-664E-B262-9C8E483EA3F8}" type="pres">
      <dgm:prSet presAssocID="{D8FFEED6-CD2D-3542-9F06-B53DFF3D10C2}" presName="Name8" presStyleCnt="0"/>
      <dgm:spPr/>
    </dgm:pt>
    <dgm:pt modelId="{26206297-4753-F54A-AC03-330F361ED3C9}" type="pres">
      <dgm:prSet presAssocID="{D8FFEED6-CD2D-3542-9F06-B53DFF3D10C2}" presName="level" presStyleLbl="node1" presStyleIdx="0" presStyleCnt="4">
        <dgm:presLayoutVars>
          <dgm:chMax val="1"/>
          <dgm:bulletEnabled val="1"/>
        </dgm:presLayoutVars>
      </dgm:prSet>
      <dgm:spPr/>
      <dgm:t>
        <a:bodyPr/>
        <a:lstStyle/>
        <a:p>
          <a:endParaRPr lang="en-US"/>
        </a:p>
      </dgm:t>
    </dgm:pt>
    <dgm:pt modelId="{7A492031-7CC4-8546-9DCC-37CD3CF2AEBF}" type="pres">
      <dgm:prSet presAssocID="{D8FFEED6-CD2D-3542-9F06-B53DFF3D10C2}" presName="levelTx" presStyleLbl="revTx" presStyleIdx="0" presStyleCnt="0">
        <dgm:presLayoutVars>
          <dgm:chMax val="1"/>
          <dgm:bulletEnabled val="1"/>
        </dgm:presLayoutVars>
      </dgm:prSet>
      <dgm:spPr/>
      <dgm:t>
        <a:bodyPr/>
        <a:lstStyle/>
        <a:p>
          <a:endParaRPr lang="en-US"/>
        </a:p>
      </dgm:t>
    </dgm:pt>
    <dgm:pt modelId="{6608606C-0CE6-5C42-A139-1D9183B52427}" type="pres">
      <dgm:prSet presAssocID="{27A791F8-B16C-E241-A001-E97FF113513A}" presName="Name8" presStyleCnt="0"/>
      <dgm:spPr/>
    </dgm:pt>
    <dgm:pt modelId="{F6053C56-63B8-4F48-9E4F-456B64FF3D0E}" type="pres">
      <dgm:prSet presAssocID="{27A791F8-B16C-E241-A001-E97FF113513A}" presName="level" presStyleLbl="node1" presStyleIdx="1" presStyleCnt="4">
        <dgm:presLayoutVars>
          <dgm:chMax val="1"/>
          <dgm:bulletEnabled val="1"/>
        </dgm:presLayoutVars>
      </dgm:prSet>
      <dgm:spPr/>
      <dgm:t>
        <a:bodyPr/>
        <a:lstStyle/>
        <a:p>
          <a:endParaRPr lang="en-US"/>
        </a:p>
      </dgm:t>
    </dgm:pt>
    <dgm:pt modelId="{3C723E3F-B0BB-0B4A-A8B5-3D1207AD62C1}" type="pres">
      <dgm:prSet presAssocID="{27A791F8-B16C-E241-A001-E97FF113513A}" presName="levelTx" presStyleLbl="revTx" presStyleIdx="0" presStyleCnt="0">
        <dgm:presLayoutVars>
          <dgm:chMax val="1"/>
          <dgm:bulletEnabled val="1"/>
        </dgm:presLayoutVars>
      </dgm:prSet>
      <dgm:spPr/>
      <dgm:t>
        <a:bodyPr/>
        <a:lstStyle/>
        <a:p>
          <a:endParaRPr lang="en-US"/>
        </a:p>
      </dgm:t>
    </dgm:pt>
    <dgm:pt modelId="{BD478D4F-0A9C-AF4A-B141-5A02E6D86B44}" type="pres">
      <dgm:prSet presAssocID="{688DA30E-7DB9-EB48-A074-931C7EB32879}" presName="Name8" presStyleCnt="0"/>
      <dgm:spPr/>
    </dgm:pt>
    <dgm:pt modelId="{1B0E32FC-189A-7F41-90D5-3163C64BC248}" type="pres">
      <dgm:prSet presAssocID="{688DA30E-7DB9-EB48-A074-931C7EB32879}" presName="level" presStyleLbl="node1" presStyleIdx="2" presStyleCnt="4">
        <dgm:presLayoutVars>
          <dgm:chMax val="1"/>
          <dgm:bulletEnabled val="1"/>
        </dgm:presLayoutVars>
      </dgm:prSet>
      <dgm:spPr/>
      <dgm:t>
        <a:bodyPr/>
        <a:lstStyle/>
        <a:p>
          <a:endParaRPr lang="en-US"/>
        </a:p>
      </dgm:t>
    </dgm:pt>
    <dgm:pt modelId="{C43ED71C-0FD6-2E47-ADDA-BCB8B1888D70}" type="pres">
      <dgm:prSet presAssocID="{688DA30E-7DB9-EB48-A074-931C7EB32879}" presName="levelTx" presStyleLbl="revTx" presStyleIdx="0" presStyleCnt="0">
        <dgm:presLayoutVars>
          <dgm:chMax val="1"/>
          <dgm:bulletEnabled val="1"/>
        </dgm:presLayoutVars>
      </dgm:prSet>
      <dgm:spPr/>
      <dgm:t>
        <a:bodyPr/>
        <a:lstStyle/>
        <a:p>
          <a:endParaRPr lang="en-US"/>
        </a:p>
      </dgm:t>
    </dgm:pt>
    <dgm:pt modelId="{6CCEA80B-8DE3-4F48-AB98-78D900127069}" type="pres">
      <dgm:prSet presAssocID="{1344A0AC-6740-9F4B-BE54-6F3801F3AB0C}" presName="Name8" presStyleCnt="0"/>
      <dgm:spPr/>
    </dgm:pt>
    <dgm:pt modelId="{C24D194F-B4AC-C749-905A-EA76F3BA0A68}" type="pres">
      <dgm:prSet presAssocID="{1344A0AC-6740-9F4B-BE54-6F3801F3AB0C}" presName="level" presStyleLbl="node1" presStyleIdx="3" presStyleCnt="4">
        <dgm:presLayoutVars>
          <dgm:chMax val="1"/>
          <dgm:bulletEnabled val="1"/>
        </dgm:presLayoutVars>
      </dgm:prSet>
      <dgm:spPr/>
      <dgm:t>
        <a:bodyPr/>
        <a:lstStyle/>
        <a:p>
          <a:endParaRPr lang="en-US"/>
        </a:p>
      </dgm:t>
    </dgm:pt>
    <dgm:pt modelId="{C77A86A3-4065-E641-A61E-A7075EA4C50C}" type="pres">
      <dgm:prSet presAssocID="{1344A0AC-6740-9F4B-BE54-6F3801F3AB0C}" presName="levelTx" presStyleLbl="revTx" presStyleIdx="0" presStyleCnt="0">
        <dgm:presLayoutVars>
          <dgm:chMax val="1"/>
          <dgm:bulletEnabled val="1"/>
        </dgm:presLayoutVars>
      </dgm:prSet>
      <dgm:spPr/>
      <dgm:t>
        <a:bodyPr/>
        <a:lstStyle/>
        <a:p>
          <a:endParaRPr lang="en-US"/>
        </a:p>
      </dgm:t>
    </dgm:pt>
  </dgm:ptLst>
  <dgm:cxnLst>
    <dgm:cxn modelId="{4E1D0EEE-BAA4-DE42-8795-71428A06CA27}" type="presOf" srcId="{27A791F8-B16C-E241-A001-E97FF113513A}" destId="{3C723E3F-B0BB-0B4A-A8B5-3D1207AD62C1}" srcOrd="1" destOrd="0" presId="urn:microsoft.com/office/officeart/2005/8/layout/pyramid1"/>
    <dgm:cxn modelId="{823DAFCC-2822-7D43-8003-5B7C7BC65404}" type="presOf" srcId="{1344A0AC-6740-9F4B-BE54-6F3801F3AB0C}" destId="{C77A86A3-4065-E641-A61E-A7075EA4C50C}" srcOrd="1" destOrd="0" presId="urn:microsoft.com/office/officeart/2005/8/layout/pyramid1"/>
    <dgm:cxn modelId="{12B0BE84-34FF-554D-89A8-284072717CE1}" type="presOf" srcId="{CE1CF6EF-4EF2-294A-B340-95574DA32197}" destId="{5B87FAB0-AE25-1B48-9EC0-248BA000E6B3}" srcOrd="0" destOrd="0" presId="urn:microsoft.com/office/officeart/2005/8/layout/pyramid1"/>
    <dgm:cxn modelId="{1CD7384B-29E2-644B-8A8B-92D5B2E51AD2}" srcId="{CE1CF6EF-4EF2-294A-B340-95574DA32197}" destId="{D8FFEED6-CD2D-3542-9F06-B53DFF3D10C2}" srcOrd="0" destOrd="0" parTransId="{ADF78CCB-E4B5-8540-9F8D-4BEB64C6F595}" sibTransId="{B838A402-8B96-4247-BCDA-3DE08EA4B23D}"/>
    <dgm:cxn modelId="{02D007E4-0D2E-8A4B-B68F-5DFDC226755E}" type="presOf" srcId="{27A791F8-B16C-E241-A001-E97FF113513A}" destId="{F6053C56-63B8-4F48-9E4F-456B64FF3D0E}" srcOrd="0" destOrd="0" presId="urn:microsoft.com/office/officeart/2005/8/layout/pyramid1"/>
    <dgm:cxn modelId="{3FFCDD1C-C1E9-9F4B-AF84-11DB55945A50}" type="presOf" srcId="{688DA30E-7DB9-EB48-A074-931C7EB32879}" destId="{1B0E32FC-189A-7F41-90D5-3163C64BC248}" srcOrd="0" destOrd="0" presId="urn:microsoft.com/office/officeart/2005/8/layout/pyramid1"/>
    <dgm:cxn modelId="{C7060DE5-390E-054E-9E5A-D946BFBF7866}" srcId="{CE1CF6EF-4EF2-294A-B340-95574DA32197}" destId="{1344A0AC-6740-9F4B-BE54-6F3801F3AB0C}" srcOrd="3" destOrd="0" parTransId="{EE9DED88-282C-3448-9F2F-BDBC958BFD13}" sibTransId="{D298F3F0-00CF-1A44-AA8E-4C430329131E}"/>
    <dgm:cxn modelId="{28F16EA1-1037-BB4C-AF7C-A172B2C8CE79}" type="presOf" srcId="{D8FFEED6-CD2D-3542-9F06-B53DFF3D10C2}" destId="{26206297-4753-F54A-AC03-330F361ED3C9}" srcOrd="0" destOrd="0" presId="urn:microsoft.com/office/officeart/2005/8/layout/pyramid1"/>
    <dgm:cxn modelId="{DEDB1FAA-E122-314E-AADD-A7AE9D4DF162}" type="presOf" srcId="{1344A0AC-6740-9F4B-BE54-6F3801F3AB0C}" destId="{C24D194F-B4AC-C749-905A-EA76F3BA0A68}" srcOrd="0" destOrd="0" presId="urn:microsoft.com/office/officeart/2005/8/layout/pyramid1"/>
    <dgm:cxn modelId="{B70A6587-5733-E74C-9177-A0F9EDC95DDA}" srcId="{CE1CF6EF-4EF2-294A-B340-95574DA32197}" destId="{688DA30E-7DB9-EB48-A074-931C7EB32879}" srcOrd="2" destOrd="0" parTransId="{A0E28B3E-E367-1D46-985C-88C5CB37269C}" sibTransId="{9B0CE63A-1035-B445-923B-C0DE8C84EB4E}"/>
    <dgm:cxn modelId="{9DFF9718-6279-5749-AE2B-C22D3B5B9866}" srcId="{CE1CF6EF-4EF2-294A-B340-95574DA32197}" destId="{27A791F8-B16C-E241-A001-E97FF113513A}" srcOrd="1" destOrd="0" parTransId="{FAB0AC7E-FE70-0442-91F1-2AE2F85415F2}" sibTransId="{3E3D4993-19B0-174B-9B0C-1A20DE850652}"/>
    <dgm:cxn modelId="{B34ADEE1-597C-A141-894C-7016719BB811}" type="presOf" srcId="{D8FFEED6-CD2D-3542-9F06-B53DFF3D10C2}" destId="{7A492031-7CC4-8546-9DCC-37CD3CF2AEBF}" srcOrd="1" destOrd="0" presId="urn:microsoft.com/office/officeart/2005/8/layout/pyramid1"/>
    <dgm:cxn modelId="{9C590590-733E-6849-AE13-75A9D4DD5F79}" type="presOf" srcId="{688DA30E-7DB9-EB48-A074-931C7EB32879}" destId="{C43ED71C-0FD6-2E47-ADDA-BCB8B1888D70}" srcOrd="1" destOrd="0" presId="urn:microsoft.com/office/officeart/2005/8/layout/pyramid1"/>
    <dgm:cxn modelId="{7890E72C-5D55-064F-8964-6CA60B9958D8}" type="presParOf" srcId="{5B87FAB0-AE25-1B48-9EC0-248BA000E6B3}" destId="{77C0A5D6-258D-664E-B262-9C8E483EA3F8}" srcOrd="0" destOrd="0" presId="urn:microsoft.com/office/officeart/2005/8/layout/pyramid1"/>
    <dgm:cxn modelId="{89D08BD3-FF01-C247-90DF-8CBE496F2BE6}" type="presParOf" srcId="{77C0A5D6-258D-664E-B262-9C8E483EA3F8}" destId="{26206297-4753-F54A-AC03-330F361ED3C9}" srcOrd="0" destOrd="0" presId="urn:microsoft.com/office/officeart/2005/8/layout/pyramid1"/>
    <dgm:cxn modelId="{BBCD1F92-AD94-4C47-9D43-9EF27D7DC67F}" type="presParOf" srcId="{77C0A5D6-258D-664E-B262-9C8E483EA3F8}" destId="{7A492031-7CC4-8546-9DCC-37CD3CF2AEBF}" srcOrd="1" destOrd="0" presId="urn:microsoft.com/office/officeart/2005/8/layout/pyramid1"/>
    <dgm:cxn modelId="{31078AA6-99FC-914A-AA98-03CA79D807E5}" type="presParOf" srcId="{5B87FAB0-AE25-1B48-9EC0-248BA000E6B3}" destId="{6608606C-0CE6-5C42-A139-1D9183B52427}" srcOrd="1" destOrd="0" presId="urn:microsoft.com/office/officeart/2005/8/layout/pyramid1"/>
    <dgm:cxn modelId="{B8B2B412-0340-B24B-BA31-940E86D72B5B}" type="presParOf" srcId="{6608606C-0CE6-5C42-A139-1D9183B52427}" destId="{F6053C56-63B8-4F48-9E4F-456B64FF3D0E}" srcOrd="0" destOrd="0" presId="urn:microsoft.com/office/officeart/2005/8/layout/pyramid1"/>
    <dgm:cxn modelId="{0B8C51FA-8EFA-204F-A2E8-DAAB8639F4B2}" type="presParOf" srcId="{6608606C-0CE6-5C42-A139-1D9183B52427}" destId="{3C723E3F-B0BB-0B4A-A8B5-3D1207AD62C1}" srcOrd="1" destOrd="0" presId="urn:microsoft.com/office/officeart/2005/8/layout/pyramid1"/>
    <dgm:cxn modelId="{B0BAA72F-DF11-714C-8A41-0500233BBD29}" type="presParOf" srcId="{5B87FAB0-AE25-1B48-9EC0-248BA000E6B3}" destId="{BD478D4F-0A9C-AF4A-B141-5A02E6D86B44}" srcOrd="2" destOrd="0" presId="urn:microsoft.com/office/officeart/2005/8/layout/pyramid1"/>
    <dgm:cxn modelId="{F39D0B23-E490-864E-906E-17B85DA7A325}" type="presParOf" srcId="{BD478D4F-0A9C-AF4A-B141-5A02E6D86B44}" destId="{1B0E32FC-189A-7F41-90D5-3163C64BC248}" srcOrd="0" destOrd="0" presId="urn:microsoft.com/office/officeart/2005/8/layout/pyramid1"/>
    <dgm:cxn modelId="{3C02F949-63F6-E041-B600-EC6459F36186}" type="presParOf" srcId="{BD478D4F-0A9C-AF4A-B141-5A02E6D86B44}" destId="{C43ED71C-0FD6-2E47-ADDA-BCB8B1888D70}" srcOrd="1" destOrd="0" presId="urn:microsoft.com/office/officeart/2005/8/layout/pyramid1"/>
    <dgm:cxn modelId="{204C0EB2-C99C-E84C-97C4-568DFBA0685C}" type="presParOf" srcId="{5B87FAB0-AE25-1B48-9EC0-248BA000E6B3}" destId="{6CCEA80B-8DE3-4F48-AB98-78D900127069}" srcOrd="3" destOrd="0" presId="urn:microsoft.com/office/officeart/2005/8/layout/pyramid1"/>
    <dgm:cxn modelId="{C45ACD89-597F-4D40-A5F4-D0614DD9EEA2}" type="presParOf" srcId="{6CCEA80B-8DE3-4F48-AB98-78D900127069}" destId="{C24D194F-B4AC-C749-905A-EA76F3BA0A68}" srcOrd="0" destOrd="0" presId="urn:microsoft.com/office/officeart/2005/8/layout/pyramid1"/>
    <dgm:cxn modelId="{2B022EDF-0BC5-6C41-B688-F8E5445FD094}" type="presParOf" srcId="{6CCEA80B-8DE3-4F48-AB98-78D900127069}" destId="{C77A86A3-4065-E641-A61E-A7075EA4C50C}"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D2E4D1-A0DA-C142-A916-6F9D38263A5D}"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45AC22EB-F4F7-D647-BB5D-487101618FCD}">
      <dgm:prSet phldrT="[Text]"/>
      <dgm:spPr/>
      <dgm:t>
        <a:bodyPr/>
        <a:lstStyle/>
        <a:p>
          <a:r>
            <a:rPr lang="en-US" dirty="0" smtClean="0"/>
            <a:t>Modern trade</a:t>
          </a:r>
          <a:endParaRPr lang="en-US" dirty="0"/>
        </a:p>
      </dgm:t>
    </dgm:pt>
    <dgm:pt modelId="{A755904D-2434-6749-A130-F902494B885A}" type="parTrans" cxnId="{3C0D7E97-E96E-4240-BF61-257A998CF2B2}">
      <dgm:prSet/>
      <dgm:spPr/>
      <dgm:t>
        <a:bodyPr/>
        <a:lstStyle/>
        <a:p>
          <a:endParaRPr lang="en-US"/>
        </a:p>
      </dgm:t>
    </dgm:pt>
    <dgm:pt modelId="{A02A80F5-07C7-0941-A36B-CE2B0253B9AB}" type="sibTrans" cxnId="{3C0D7E97-E96E-4240-BF61-257A998CF2B2}">
      <dgm:prSet/>
      <dgm:spPr/>
      <dgm:t>
        <a:bodyPr/>
        <a:lstStyle/>
        <a:p>
          <a:endParaRPr lang="en-US"/>
        </a:p>
      </dgm:t>
    </dgm:pt>
    <dgm:pt modelId="{E64925F0-34AF-9E46-A531-ED363D8BACB0}">
      <dgm:prSet phldrT="[Text]"/>
      <dgm:spPr/>
      <dgm:t>
        <a:bodyPr/>
        <a:lstStyle/>
        <a:p>
          <a:r>
            <a:rPr lang="en-US" dirty="0" smtClean="0"/>
            <a:t>Hypermarkets</a:t>
          </a:r>
          <a:endParaRPr lang="en-US" dirty="0"/>
        </a:p>
      </dgm:t>
    </dgm:pt>
    <dgm:pt modelId="{B93784D6-C09D-814F-953A-D82EFDD0400D}" type="parTrans" cxnId="{7950E2E3-DDDC-234D-AD35-1FB85CB25A8D}">
      <dgm:prSet/>
      <dgm:spPr/>
      <dgm:t>
        <a:bodyPr/>
        <a:lstStyle/>
        <a:p>
          <a:endParaRPr lang="en-US" dirty="0"/>
        </a:p>
      </dgm:t>
    </dgm:pt>
    <dgm:pt modelId="{2F575277-D6AB-8A48-8725-A3CEA5D17F02}" type="sibTrans" cxnId="{7950E2E3-DDDC-234D-AD35-1FB85CB25A8D}">
      <dgm:prSet/>
      <dgm:spPr/>
      <dgm:t>
        <a:bodyPr/>
        <a:lstStyle/>
        <a:p>
          <a:endParaRPr lang="en-US" dirty="0"/>
        </a:p>
      </dgm:t>
    </dgm:pt>
    <dgm:pt modelId="{0800FE22-E9D9-C64B-9C68-4AFA75815E76}">
      <dgm:prSet phldrT="[Text]"/>
      <dgm:spPr/>
      <dgm:t>
        <a:bodyPr/>
        <a:lstStyle/>
        <a:p>
          <a:r>
            <a:rPr lang="en-US" dirty="0" smtClean="0"/>
            <a:t>supermarkets</a:t>
          </a:r>
          <a:endParaRPr lang="en-US" dirty="0"/>
        </a:p>
      </dgm:t>
    </dgm:pt>
    <dgm:pt modelId="{1714C78F-BC0E-D64C-9299-684942B7060F}" type="parTrans" cxnId="{6771A792-6DB0-1C4B-9476-F45ECD4BCE4D}">
      <dgm:prSet/>
      <dgm:spPr/>
      <dgm:t>
        <a:bodyPr/>
        <a:lstStyle/>
        <a:p>
          <a:endParaRPr lang="en-US"/>
        </a:p>
      </dgm:t>
    </dgm:pt>
    <dgm:pt modelId="{CFF88CF8-C75C-0E42-AC2C-497D94C8503B}" type="sibTrans" cxnId="{6771A792-6DB0-1C4B-9476-F45ECD4BCE4D}">
      <dgm:prSet/>
      <dgm:spPr/>
      <dgm:t>
        <a:bodyPr/>
        <a:lstStyle/>
        <a:p>
          <a:endParaRPr lang="en-US" dirty="0"/>
        </a:p>
      </dgm:t>
    </dgm:pt>
    <dgm:pt modelId="{34567188-2936-3B48-BFDF-C024B4258EE7}">
      <dgm:prSet phldrT="[Text]"/>
      <dgm:spPr/>
      <dgm:t>
        <a:bodyPr/>
        <a:lstStyle/>
        <a:p>
          <a:r>
            <a:rPr lang="en-US" dirty="0" smtClean="0"/>
            <a:t>Traditional trade</a:t>
          </a:r>
          <a:endParaRPr lang="en-US" dirty="0"/>
        </a:p>
      </dgm:t>
    </dgm:pt>
    <dgm:pt modelId="{05DCA68C-80EC-3240-9B45-924B4947F8AF}" type="parTrans" cxnId="{93807BDB-0615-8A41-B666-A046AFCDBA53}">
      <dgm:prSet/>
      <dgm:spPr/>
      <dgm:t>
        <a:bodyPr/>
        <a:lstStyle/>
        <a:p>
          <a:endParaRPr lang="en-US"/>
        </a:p>
      </dgm:t>
    </dgm:pt>
    <dgm:pt modelId="{E146D0D2-4EC4-FC42-999E-FCA89269E3CD}" type="sibTrans" cxnId="{93807BDB-0615-8A41-B666-A046AFCDBA53}">
      <dgm:prSet/>
      <dgm:spPr/>
      <dgm:t>
        <a:bodyPr/>
        <a:lstStyle/>
        <a:p>
          <a:endParaRPr lang="en-US"/>
        </a:p>
      </dgm:t>
    </dgm:pt>
    <dgm:pt modelId="{8B0698E8-EA80-CC4B-AEC8-DABED4214815}">
      <dgm:prSet phldrT="[Text]"/>
      <dgm:spPr/>
      <dgm:t>
        <a:bodyPr/>
        <a:lstStyle/>
        <a:p>
          <a:r>
            <a:rPr lang="en-US" dirty="0" smtClean="0"/>
            <a:t>Open markets</a:t>
          </a:r>
          <a:endParaRPr lang="en-US" dirty="0"/>
        </a:p>
      </dgm:t>
    </dgm:pt>
    <dgm:pt modelId="{9C7A42AD-E437-4741-81ED-EFEB9D8C80FB}" type="parTrans" cxnId="{AB07C749-BF38-E143-99F1-64199AC151DF}">
      <dgm:prSet/>
      <dgm:spPr/>
      <dgm:t>
        <a:bodyPr/>
        <a:lstStyle/>
        <a:p>
          <a:endParaRPr lang="en-US" dirty="0"/>
        </a:p>
      </dgm:t>
    </dgm:pt>
    <dgm:pt modelId="{0A0C0391-00AE-E748-953D-EC93651FBE92}" type="sibTrans" cxnId="{AB07C749-BF38-E143-99F1-64199AC151DF}">
      <dgm:prSet/>
      <dgm:spPr/>
      <dgm:t>
        <a:bodyPr/>
        <a:lstStyle/>
        <a:p>
          <a:endParaRPr lang="en-US" dirty="0"/>
        </a:p>
      </dgm:t>
    </dgm:pt>
    <dgm:pt modelId="{C1D515CA-4E09-0442-B0ED-D31A9581E9D8}">
      <dgm:prSet phldrT="[Text]"/>
      <dgm:spPr/>
      <dgm:t>
        <a:bodyPr/>
        <a:lstStyle/>
        <a:p>
          <a:r>
            <a:rPr lang="en-US" dirty="0" smtClean="0"/>
            <a:t>Papa&amp; mama’s shops</a:t>
          </a:r>
          <a:endParaRPr lang="en-US" dirty="0"/>
        </a:p>
      </dgm:t>
    </dgm:pt>
    <dgm:pt modelId="{A249D03C-FFAC-3542-9868-623E0BDA1E62}" type="parTrans" cxnId="{714B123A-AD78-474D-AB76-77FFE90EDE38}">
      <dgm:prSet/>
      <dgm:spPr/>
      <dgm:t>
        <a:bodyPr/>
        <a:lstStyle/>
        <a:p>
          <a:endParaRPr lang="en-US"/>
        </a:p>
      </dgm:t>
    </dgm:pt>
    <dgm:pt modelId="{31A94476-91E5-C345-A770-2AB58CDE5C5D}" type="sibTrans" cxnId="{714B123A-AD78-474D-AB76-77FFE90EDE38}">
      <dgm:prSet/>
      <dgm:spPr/>
      <dgm:t>
        <a:bodyPr/>
        <a:lstStyle/>
        <a:p>
          <a:endParaRPr lang="en-US" dirty="0"/>
        </a:p>
      </dgm:t>
    </dgm:pt>
    <dgm:pt modelId="{F6A469E8-1659-984C-8FAA-ABB185E0850B}">
      <dgm:prSet/>
      <dgm:spPr/>
      <dgm:t>
        <a:bodyPr/>
        <a:lstStyle/>
        <a:p>
          <a:r>
            <a:rPr lang="en-US" dirty="0" smtClean="0"/>
            <a:t>minimarkets</a:t>
          </a:r>
          <a:endParaRPr lang="en-US" dirty="0"/>
        </a:p>
      </dgm:t>
    </dgm:pt>
    <dgm:pt modelId="{B08F8209-1720-584F-8950-9F07F9D3E08D}" type="parTrans" cxnId="{831654A0-5506-5543-96C9-97DF2D6EFC1D}">
      <dgm:prSet/>
      <dgm:spPr/>
    </dgm:pt>
    <dgm:pt modelId="{CD502012-D523-9E47-B911-8EE715B4EF5B}" type="sibTrans" cxnId="{831654A0-5506-5543-96C9-97DF2D6EFC1D}">
      <dgm:prSet/>
      <dgm:spPr/>
    </dgm:pt>
    <dgm:pt modelId="{264FAEE3-D3AC-344F-A1F3-911665FA0268}">
      <dgm:prSet/>
      <dgm:spPr/>
      <dgm:t>
        <a:bodyPr/>
        <a:lstStyle/>
        <a:p>
          <a:r>
            <a:rPr lang="en-US" dirty="0" smtClean="0"/>
            <a:t>CVS</a:t>
          </a:r>
          <a:endParaRPr lang="en-US" dirty="0"/>
        </a:p>
      </dgm:t>
    </dgm:pt>
    <dgm:pt modelId="{24B457A3-6135-F34A-A910-AEFE708B5B5D}" type="parTrans" cxnId="{823AB90D-46AE-C544-8F56-EC47D76D5810}">
      <dgm:prSet/>
      <dgm:spPr/>
    </dgm:pt>
    <dgm:pt modelId="{187A6169-52F9-D140-8CE7-53015F0E2B5A}" type="sibTrans" cxnId="{823AB90D-46AE-C544-8F56-EC47D76D5810}">
      <dgm:prSet/>
      <dgm:spPr/>
    </dgm:pt>
    <dgm:pt modelId="{980F872A-647F-E44F-9FA1-514AE4F181F5}">
      <dgm:prSet/>
      <dgm:spPr/>
      <dgm:t>
        <a:bodyPr/>
        <a:lstStyle/>
        <a:p>
          <a:r>
            <a:rPr lang="en-US" dirty="0" smtClean="0"/>
            <a:t>Kiosks</a:t>
          </a:r>
          <a:endParaRPr lang="en-US" dirty="0"/>
        </a:p>
      </dgm:t>
    </dgm:pt>
    <dgm:pt modelId="{0AC08FEE-C4B7-594C-9647-DF27EB1E8DFB}" type="parTrans" cxnId="{C5FC8DBD-5383-B04C-B7BC-E63C1222BB5B}">
      <dgm:prSet/>
      <dgm:spPr/>
    </dgm:pt>
    <dgm:pt modelId="{AA2063DC-4A8C-474E-9A1A-3EBDC3E587C6}" type="sibTrans" cxnId="{C5FC8DBD-5383-B04C-B7BC-E63C1222BB5B}">
      <dgm:prSet/>
      <dgm:spPr/>
    </dgm:pt>
    <dgm:pt modelId="{62390F3C-0A66-D44E-8981-F437BE4C223D}" type="pres">
      <dgm:prSet presAssocID="{09D2E4D1-A0DA-C142-A916-6F9D38263A5D}" presName="Name0" presStyleCnt="0">
        <dgm:presLayoutVars>
          <dgm:dir/>
          <dgm:animLvl val="lvl"/>
          <dgm:resizeHandles val="exact"/>
        </dgm:presLayoutVars>
      </dgm:prSet>
      <dgm:spPr/>
      <dgm:t>
        <a:bodyPr/>
        <a:lstStyle/>
        <a:p>
          <a:endParaRPr lang="en-US"/>
        </a:p>
      </dgm:t>
    </dgm:pt>
    <dgm:pt modelId="{23A1D3F4-16E5-374E-B24C-B9993F3B9D5D}" type="pres">
      <dgm:prSet presAssocID="{45AC22EB-F4F7-D647-BB5D-487101618FCD}" presName="vertFlow" presStyleCnt="0"/>
      <dgm:spPr/>
    </dgm:pt>
    <dgm:pt modelId="{C7B5E6B6-BAA3-1846-BC32-FAD27DB7DD0A}" type="pres">
      <dgm:prSet presAssocID="{45AC22EB-F4F7-D647-BB5D-487101618FCD}" presName="header" presStyleLbl="node1" presStyleIdx="0" presStyleCnt="2"/>
      <dgm:spPr/>
      <dgm:t>
        <a:bodyPr/>
        <a:lstStyle/>
        <a:p>
          <a:endParaRPr lang="en-US"/>
        </a:p>
      </dgm:t>
    </dgm:pt>
    <dgm:pt modelId="{968220FA-F7B0-3F41-BBE7-5C1CA9F5C5F3}" type="pres">
      <dgm:prSet presAssocID="{B93784D6-C09D-814F-953A-D82EFDD0400D}" presName="parTrans" presStyleLbl="sibTrans2D1" presStyleIdx="0" presStyleCnt="7"/>
      <dgm:spPr/>
      <dgm:t>
        <a:bodyPr/>
        <a:lstStyle/>
        <a:p>
          <a:endParaRPr lang="en-US"/>
        </a:p>
      </dgm:t>
    </dgm:pt>
    <dgm:pt modelId="{4E8A5252-ED83-1742-98DB-8A5B0778F7C8}" type="pres">
      <dgm:prSet presAssocID="{E64925F0-34AF-9E46-A531-ED363D8BACB0}" presName="child" presStyleLbl="alignAccFollowNode1" presStyleIdx="0" presStyleCnt="7">
        <dgm:presLayoutVars>
          <dgm:chMax val="0"/>
          <dgm:bulletEnabled val="1"/>
        </dgm:presLayoutVars>
      </dgm:prSet>
      <dgm:spPr/>
      <dgm:t>
        <a:bodyPr/>
        <a:lstStyle/>
        <a:p>
          <a:endParaRPr lang="en-US"/>
        </a:p>
      </dgm:t>
    </dgm:pt>
    <dgm:pt modelId="{3EB6C352-EBB4-CE45-A4AE-1BCD3639BEB1}" type="pres">
      <dgm:prSet presAssocID="{2F575277-D6AB-8A48-8725-A3CEA5D17F02}" presName="sibTrans" presStyleLbl="sibTrans2D1" presStyleIdx="1" presStyleCnt="7"/>
      <dgm:spPr/>
      <dgm:t>
        <a:bodyPr/>
        <a:lstStyle/>
        <a:p>
          <a:endParaRPr lang="en-US"/>
        </a:p>
      </dgm:t>
    </dgm:pt>
    <dgm:pt modelId="{3BC4A91C-70A0-ED43-A5E7-8D85EFECCFF3}" type="pres">
      <dgm:prSet presAssocID="{0800FE22-E9D9-C64B-9C68-4AFA75815E76}" presName="child" presStyleLbl="alignAccFollowNode1" presStyleIdx="1" presStyleCnt="7">
        <dgm:presLayoutVars>
          <dgm:chMax val="0"/>
          <dgm:bulletEnabled val="1"/>
        </dgm:presLayoutVars>
      </dgm:prSet>
      <dgm:spPr/>
      <dgm:t>
        <a:bodyPr/>
        <a:lstStyle/>
        <a:p>
          <a:endParaRPr lang="en-US"/>
        </a:p>
      </dgm:t>
    </dgm:pt>
    <dgm:pt modelId="{1CB71FDB-9CD2-0344-B19A-3B5C3816E621}" type="pres">
      <dgm:prSet presAssocID="{CFF88CF8-C75C-0E42-AC2C-497D94C8503B}" presName="sibTrans" presStyleLbl="sibTrans2D1" presStyleIdx="2" presStyleCnt="7"/>
      <dgm:spPr/>
      <dgm:t>
        <a:bodyPr/>
        <a:lstStyle/>
        <a:p>
          <a:endParaRPr lang="en-US"/>
        </a:p>
      </dgm:t>
    </dgm:pt>
    <dgm:pt modelId="{E16AB5E6-3954-2041-A417-B8D67E714B1E}" type="pres">
      <dgm:prSet presAssocID="{F6A469E8-1659-984C-8FAA-ABB185E0850B}" presName="child" presStyleLbl="alignAccFollowNode1" presStyleIdx="2" presStyleCnt="7">
        <dgm:presLayoutVars>
          <dgm:chMax val="0"/>
          <dgm:bulletEnabled val="1"/>
        </dgm:presLayoutVars>
      </dgm:prSet>
      <dgm:spPr/>
      <dgm:t>
        <a:bodyPr/>
        <a:lstStyle/>
        <a:p>
          <a:endParaRPr lang="en-US"/>
        </a:p>
      </dgm:t>
    </dgm:pt>
    <dgm:pt modelId="{7DACA602-3083-3743-8905-1B07891578F8}" type="pres">
      <dgm:prSet presAssocID="{CD502012-D523-9E47-B911-8EE715B4EF5B}" presName="sibTrans" presStyleLbl="sibTrans2D1" presStyleIdx="3" presStyleCnt="7"/>
      <dgm:spPr/>
    </dgm:pt>
    <dgm:pt modelId="{28FDB448-3D71-F34A-8974-286C27862EB3}" type="pres">
      <dgm:prSet presAssocID="{264FAEE3-D3AC-344F-A1F3-911665FA0268}" presName="child" presStyleLbl="alignAccFollowNode1" presStyleIdx="3" presStyleCnt="7">
        <dgm:presLayoutVars>
          <dgm:chMax val="0"/>
          <dgm:bulletEnabled val="1"/>
        </dgm:presLayoutVars>
      </dgm:prSet>
      <dgm:spPr/>
      <dgm:t>
        <a:bodyPr/>
        <a:lstStyle/>
        <a:p>
          <a:endParaRPr lang="en-US"/>
        </a:p>
      </dgm:t>
    </dgm:pt>
    <dgm:pt modelId="{30DA7615-7BE1-ED49-A7FB-C4C0D0CCD38A}" type="pres">
      <dgm:prSet presAssocID="{45AC22EB-F4F7-D647-BB5D-487101618FCD}" presName="hSp" presStyleCnt="0"/>
      <dgm:spPr/>
    </dgm:pt>
    <dgm:pt modelId="{82AE0640-CAC0-7145-86E0-316A90DF4981}" type="pres">
      <dgm:prSet presAssocID="{34567188-2936-3B48-BFDF-C024B4258EE7}" presName="vertFlow" presStyleCnt="0"/>
      <dgm:spPr/>
    </dgm:pt>
    <dgm:pt modelId="{74A3E800-F57B-6049-832F-6DB4033C1973}" type="pres">
      <dgm:prSet presAssocID="{34567188-2936-3B48-BFDF-C024B4258EE7}" presName="header" presStyleLbl="node1" presStyleIdx="1" presStyleCnt="2"/>
      <dgm:spPr/>
      <dgm:t>
        <a:bodyPr/>
        <a:lstStyle/>
        <a:p>
          <a:endParaRPr lang="en-US"/>
        </a:p>
      </dgm:t>
    </dgm:pt>
    <dgm:pt modelId="{ED4DBD88-1FC3-7E4F-A298-A2476E4B054D}" type="pres">
      <dgm:prSet presAssocID="{9C7A42AD-E437-4741-81ED-EFEB9D8C80FB}" presName="parTrans" presStyleLbl="sibTrans2D1" presStyleIdx="4" presStyleCnt="7"/>
      <dgm:spPr/>
      <dgm:t>
        <a:bodyPr/>
        <a:lstStyle/>
        <a:p>
          <a:endParaRPr lang="en-US"/>
        </a:p>
      </dgm:t>
    </dgm:pt>
    <dgm:pt modelId="{5B087D06-8DAB-364B-A686-BC887F87F34A}" type="pres">
      <dgm:prSet presAssocID="{8B0698E8-EA80-CC4B-AEC8-DABED4214815}" presName="child" presStyleLbl="alignAccFollowNode1" presStyleIdx="4" presStyleCnt="7">
        <dgm:presLayoutVars>
          <dgm:chMax val="0"/>
          <dgm:bulletEnabled val="1"/>
        </dgm:presLayoutVars>
      </dgm:prSet>
      <dgm:spPr/>
      <dgm:t>
        <a:bodyPr/>
        <a:lstStyle/>
        <a:p>
          <a:endParaRPr lang="en-US"/>
        </a:p>
      </dgm:t>
    </dgm:pt>
    <dgm:pt modelId="{7FDD2B33-240C-0245-92C6-13153DE5147E}" type="pres">
      <dgm:prSet presAssocID="{0A0C0391-00AE-E748-953D-EC93651FBE92}" presName="sibTrans" presStyleLbl="sibTrans2D1" presStyleIdx="5" presStyleCnt="7"/>
      <dgm:spPr/>
      <dgm:t>
        <a:bodyPr/>
        <a:lstStyle/>
        <a:p>
          <a:endParaRPr lang="en-US"/>
        </a:p>
      </dgm:t>
    </dgm:pt>
    <dgm:pt modelId="{D3D67861-B085-FA4F-B47B-6CAE2E6D5BF7}" type="pres">
      <dgm:prSet presAssocID="{C1D515CA-4E09-0442-B0ED-D31A9581E9D8}" presName="child" presStyleLbl="alignAccFollowNode1" presStyleIdx="5" presStyleCnt="7">
        <dgm:presLayoutVars>
          <dgm:chMax val="0"/>
          <dgm:bulletEnabled val="1"/>
        </dgm:presLayoutVars>
      </dgm:prSet>
      <dgm:spPr/>
      <dgm:t>
        <a:bodyPr/>
        <a:lstStyle/>
        <a:p>
          <a:endParaRPr lang="en-US"/>
        </a:p>
      </dgm:t>
    </dgm:pt>
    <dgm:pt modelId="{C420A968-BF10-ED43-9473-EAB53DD452C4}" type="pres">
      <dgm:prSet presAssocID="{31A94476-91E5-C345-A770-2AB58CDE5C5D}" presName="sibTrans" presStyleLbl="sibTrans2D1" presStyleIdx="6" presStyleCnt="7"/>
      <dgm:spPr/>
      <dgm:t>
        <a:bodyPr/>
        <a:lstStyle/>
        <a:p>
          <a:endParaRPr lang="en-US"/>
        </a:p>
      </dgm:t>
    </dgm:pt>
    <dgm:pt modelId="{1792DB58-5D6E-944F-9AA9-8FB09B51B2A5}" type="pres">
      <dgm:prSet presAssocID="{980F872A-647F-E44F-9FA1-514AE4F181F5}" presName="child" presStyleLbl="alignAccFollowNode1" presStyleIdx="6" presStyleCnt="7">
        <dgm:presLayoutVars>
          <dgm:chMax val="0"/>
          <dgm:bulletEnabled val="1"/>
        </dgm:presLayoutVars>
      </dgm:prSet>
      <dgm:spPr/>
      <dgm:t>
        <a:bodyPr/>
        <a:lstStyle/>
        <a:p>
          <a:endParaRPr lang="en-US"/>
        </a:p>
      </dgm:t>
    </dgm:pt>
  </dgm:ptLst>
  <dgm:cxnLst>
    <dgm:cxn modelId="{7950E2E3-DDDC-234D-AD35-1FB85CB25A8D}" srcId="{45AC22EB-F4F7-D647-BB5D-487101618FCD}" destId="{E64925F0-34AF-9E46-A531-ED363D8BACB0}" srcOrd="0" destOrd="0" parTransId="{B93784D6-C09D-814F-953A-D82EFDD0400D}" sibTransId="{2F575277-D6AB-8A48-8725-A3CEA5D17F02}"/>
    <dgm:cxn modelId="{15A72E87-212B-CA4C-AB20-DD9081B93F11}" type="presOf" srcId="{9C7A42AD-E437-4741-81ED-EFEB9D8C80FB}" destId="{ED4DBD88-1FC3-7E4F-A298-A2476E4B054D}" srcOrd="0" destOrd="0" presId="urn:microsoft.com/office/officeart/2005/8/layout/lProcess1"/>
    <dgm:cxn modelId="{84034A30-1009-0E4C-97A5-F108A3F5D143}" type="presOf" srcId="{31A94476-91E5-C345-A770-2AB58CDE5C5D}" destId="{C420A968-BF10-ED43-9473-EAB53DD452C4}" srcOrd="0" destOrd="0" presId="urn:microsoft.com/office/officeart/2005/8/layout/lProcess1"/>
    <dgm:cxn modelId="{6771A792-6DB0-1C4B-9476-F45ECD4BCE4D}" srcId="{45AC22EB-F4F7-D647-BB5D-487101618FCD}" destId="{0800FE22-E9D9-C64B-9C68-4AFA75815E76}" srcOrd="1" destOrd="0" parTransId="{1714C78F-BC0E-D64C-9299-684942B7060F}" sibTransId="{CFF88CF8-C75C-0E42-AC2C-497D94C8503B}"/>
    <dgm:cxn modelId="{A90B5876-12BA-324E-9B80-81934F630A43}" type="presOf" srcId="{E64925F0-34AF-9E46-A531-ED363D8BACB0}" destId="{4E8A5252-ED83-1742-98DB-8A5B0778F7C8}" srcOrd="0" destOrd="0" presId="urn:microsoft.com/office/officeart/2005/8/layout/lProcess1"/>
    <dgm:cxn modelId="{AB07C749-BF38-E143-99F1-64199AC151DF}" srcId="{34567188-2936-3B48-BFDF-C024B4258EE7}" destId="{8B0698E8-EA80-CC4B-AEC8-DABED4214815}" srcOrd="0" destOrd="0" parTransId="{9C7A42AD-E437-4741-81ED-EFEB9D8C80FB}" sibTransId="{0A0C0391-00AE-E748-953D-EC93651FBE92}"/>
    <dgm:cxn modelId="{BC20E123-E09F-B449-9725-200C754F8CDD}" type="presOf" srcId="{B93784D6-C09D-814F-953A-D82EFDD0400D}" destId="{968220FA-F7B0-3F41-BBE7-5C1CA9F5C5F3}" srcOrd="0" destOrd="0" presId="urn:microsoft.com/office/officeart/2005/8/layout/lProcess1"/>
    <dgm:cxn modelId="{AEF8CDB3-C4D9-1940-A2B8-33CDE1F06BA9}" type="presOf" srcId="{CFF88CF8-C75C-0E42-AC2C-497D94C8503B}" destId="{1CB71FDB-9CD2-0344-B19A-3B5C3816E621}" srcOrd="0" destOrd="0" presId="urn:microsoft.com/office/officeart/2005/8/layout/lProcess1"/>
    <dgm:cxn modelId="{831654A0-5506-5543-96C9-97DF2D6EFC1D}" srcId="{45AC22EB-F4F7-D647-BB5D-487101618FCD}" destId="{F6A469E8-1659-984C-8FAA-ABB185E0850B}" srcOrd="2" destOrd="0" parTransId="{B08F8209-1720-584F-8950-9F07F9D3E08D}" sibTransId="{CD502012-D523-9E47-B911-8EE715B4EF5B}"/>
    <dgm:cxn modelId="{314CEEBF-0888-F242-BF9D-4660230BB916}" type="presOf" srcId="{2F575277-D6AB-8A48-8725-A3CEA5D17F02}" destId="{3EB6C352-EBB4-CE45-A4AE-1BCD3639BEB1}" srcOrd="0" destOrd="0" presId="urn:microsoft.com/office/officeart/2005/8/layout/lProcess1"/>
    <dgm:cxn modelId="{3C403C07-D4F6-7F44-AB98-7EBC6396F8FB}" type="presOf" srcId="{09D2E4D1-A0DA-C142-A916-6F9D38263A5D}" destId="{62390F3C-0A66-D44E-8981-F437BE4C223D}" srcOrd="0" destOrd="0" presId="urn:microsoft.com/office/officeart/2005/8/layout/lProcess1"/>
    <dgm:cxn modelId="{4BE3964C-EC63-8A49-80AB-04C9FD702575}" type="presOf" srcId="{45AC22EB-F4F7-D647-BB5D-487101618FCD}" destId="{C7B5E6B6-BAA3-1846-BC32-FAD27DB7DD0A}" srcOrd="0" destOrd="0" presId="urn:microsoft.com/office/officeart/2005/8/layout/lProcess1"/>
    <dgm:cxn modelId="{7E870B61-AC09-E748-8F41-A1C79CE8FE94}" type="presOf" srcId="{34567188-2936-3B48-BFDF-C024B4258EE7}" destId="{74A3E800-F57B-6049-832F-6DB4033C1973}" srcOrd="0" destOrd="0" presId="urn:microsoft.com/office/officeart/2005/8/layout/lProcess1"/>
    <dgm:cxn modelId="{87E10CFA-FD9D-D34D-9A81-AC3FC7CF02F3}" type="presOf" srcId="{980F872A-647F-E44F-9FA1-514AE4F181F5}" destId="{1792DB58-5D6E-944F-9AA9-8FB09B51B2A5}" srcOrd="0" destOrd="0" presId="urn:microsoft.com/office/officeart/2005/8/layout/lProcess1"/>
    <dgm:cxn modelId="{C5FC8DBD-5383-B04C-B7BC-E63C1222BB5B}" srcId="{34567188-2936-3B48-BFDF-C024B4258EE7}" destId="{980F872A-647F-E44F-9FA1-514AE4F181F5}" srcOrd="2" destOrd="0" parTransId="{0AC08FEE-C4B7-594C-9647-DF27EB1E8DFB}" sibTransId="{AA2063DC-4A8C-474E-9A1A-3EBDC3E587C6}"/>
    <dgm:cxn modelId="{3C0D7E97-E96E-4240-BF61-257A998CF2B2}" srcId="{09D2E4D1-A0DA-C142-A916-6F9D38263A5D}" destId="{45AC22EB-F4F7-D647-BB5D-487101618FCD}" srcOrd="0" destOrd="0" parTransId="{A755904D-2434-6749-A130-F902494B885A}" sibTransId="{A02A80F5-07C7-0941-A36B-CE2B0253B9AB}"/>
    <dgm:cxn modelId="{29CF0DE1-A73E-0344-8E6D-21212D1B5EE5}" type="presOf" srcId="{264FAEE3-D3AC-344F-A1F3-911665FA0268}" destId="{28FDB448-3D71-F34A-8974-286C27862EB3}" srcOrd="0" destOrd="0" presId="urn:microsoft.com/office/officeart/2005/8/layout/lProcess1"/>
    <dgm:cxn modelId="{900A9305-963B-DD46-8A21-CEE0649836C1}" type="presOf" srcId="{0800FE22-E9D9-C64B-9C68-4AFA75815E76}" destId="{3BC4A91C-70A0-ED43-A5E7-8D85EFECCFF3}" srcOrd="0" destOrd="0" presId="urn:microsoft.com/office/officeart/2005/8/layout/lProcess1"/>
    <dgm:cxn modelId="{F2652DEE-8355-9849-A5F8-198497D71E9C}" type="presOf" srcId="{C1D515CA-4E09-0442-B0ED-D31A9581E9D8}" destId="{D3D67861-B085-FA4F-B47B-6CAE2E6D5BF7}" srcOrd="0" destOrd="0" presId="urn:microsoft.com/office/officeart/2005/8/layout/lProcess1"/>
    <dgm:cxn modelId="{4292A0EB-8983-FF4B-B7B4-7C2EC9D685F2}" type="presOf" srcId="{F6A469E8-1659-984C-8FAA-ABB185E0850B}" destId="{E16AB5E6-3954-2041-A417-B8D67E714B1E}" srcOrd="0" destOrd="0" presId="urn:microsoft.com/office/officeart/2005/8/layout/lProcess1"/>
    <dgm:cxn modelId="{823AB90D-46AE-C544-8F56-EC47D76D5810}" srcId="{45AC22EB-F4F7-D647-BB5D-487101618FCD}" destId="{264FAEE3-D3AC-344F-A1F3-911665FA0268}" srcOrd="3" destOrd="0" parTransId="{24B457A3-6135-F34A-A910-AEFE708B5B5D}" sibTransId="{187A6169-52F9-D140-8CE7-53015F0E2B5A}"/>
    <dgm:cxn modelId="{979D90EC-2AEE-8748-B91A-C387BE255969}" type="presOf" srcId="{0A0C0391-00AE-E748-953D-EC93651FBE92}" destId="{7FDD2B33-240C-0245-92C6-13153DE5147E}" srcOrd="0" destOrd="0" presId="urn:microsoft.com/office/officeart/2005/8/layout/lProcess1"/>
    <dgm:cxn modelId="{08F36F77-4CA9-BA46-98DF-25473747E744}" type="presOf" srcId="{8B0698E8-EA80-CC4B-AEC8-DABED4214815}" destId="{5B087D06-8DAB-364B-A686-BC887F87F34A}" srcOrd="0" destOrd="0" presId="urn:microsoft.com/office/officeart/2005/8/layout/lProcess1"/>
    <dgm:cxn modelId="{714B123A-AD78-474D-AB76-77FFE90EDE38}" srcId="{34567188-2936-3B48-BFDF-C024B4258EE7}" destId="{C1D515CA-4E09-0442-B0ED-D31A9581E9D8}" srcOrd="1" destOrd="0" parTransId="{A249D03C-FFAC-3542-9868-623E0BDA1E62}" sibTransId="{31A94476-91E5-C345-A770-2AB58CDE5C5D}"/>
    <dgm:cxn modelId="{93807BDB-0615-8A41-B666-A046AFCDBA53}" srcId="{09D2E4D1-A0DA-C142-A916-6F9D38263A5D}" destId="{34567188-2936-3B48-BFDF-C024B4258EE7}" srcOrd="1" destOrd="0" parTransId="{05DCA68C-80EC-3240-9B45-924B4947F8AF}" sibTransId="{E146D0D2-4EC4-FC42-999E-FCA89269E3CD}"/>
    <dgm:cxn modelId="{62096D30-AF14-724D-84AA-22AA98E36CEC}" type="presOf" srcId="{CD502012-D523-9E47-B911-8EE715B4EF5B}" destId="{7DACA602-3083-3743-8905-1B07891578F8}" srcOrd="0" destOrd="0" presId="urn:microsoft.com/office/officeart/2005/8/layout/lProcess1"/>
    <dgm:cxn modelId="{C50A22EE-3F12-BA4D-967D-B5C734726448}" type="presParOf" srcId="{62390F3C-0A66-D44E-8981-F437BE4C223D}" destId="{23A1D3F4-16E5-374E-B24C-B9993F3B9D5D}" srcOrd="0" destOrd="0" presId="urn:microsoft.com/office/officeart/2005/8/layout/lProcess1"/>
    <dgm:cxn modelId="{65EA61E0-D1A4-2742-B119-9A983D0082AF}" type="presParOf" srcId="{23A1D3F4-16E5-374E-B24C-B9993F3B9D5D}" destId="{C7B5E6B6-BAA3-1846-BC32-FAD27DB7DD0A}" srcOrd="0" destOrd="0" presId="urn:microsoft.com/office/officeart/2005/8/layout/lProcess1"/>
    <dgm:cxn modelId="{E596EF79-36C9-024A-9A92-DD8E599B3086}" type="presParOf" srcId="{23A1D3F4-16E5-374E-B24C-B9993F3B9D5D}" destId="{968220FA-F7B0-3F41-BBE7-5C1CA9F5C5F3}" srcOrd="1" destOrd="0" presId="urn:microsoft.com/office/officeart/2005/8/layout/lProcess1"/>
    <dgm:cxn modelId="{7FE488D6-253D-ED47-987C-6F8B9111356D}" type="presParOf" srcId="{23A1D3F4-16E5-374E-B24C-B9993F3B9D5D}" destId="{4E8A5252-ED83-1742-98DB-8A5B0778F7C8}" srcOrd="2" destOrd="0" presId="urn:microsoft.com/office/officeart/2005/8/layout/lProcess1"/>
    <dgm:cxn modelId="{53A8DD6B-A76E-3C4F-9338-EB1E82D73798}" type="presParOf" srcId="{23A1D3F4-16E5-374E-B24C-B9993F3B9D5D}" destId="{3EB6C352-EBB4-CE45-A4AE-1BCD3639BEB1}" srcOrd="3" destOrd="0" presId="urn:microsoft.com/office/officeart/2005/8/layout/lProcess1"/>
    <dgm:cxn modelId="{836CC752-0510-1445-802C-1051511778DB}" type="presParOf" srcId="{23A1D3F4-16E5-374E-B24C-B9993F3B9D5D}" destId="{3BC4A91C-70A0-ED43-A5E7-8D85EFECCFF3}" srcOrd="4" destOrd="0" presId="urn:microsoft.com/office/officeart/2005/8/layout/lProcess1"/>
    <dgm:cxn modelId="{1EA8D0B5-76A8-624B-830A-C058AF35A874}" type="presParOf" srcId="{23A1D3F4-16E5-374E-B24C-B9993F3B9D5D}" destId="{1CB71FDB-9CD2-0344-B19A-3B5C3816E621}" srcOrd="5" destOrd="0" presId="urn:microsoft.com/office/officeart/2005/8/layout/lProcess1"/>
    <dgm:cxn modelId="{90CF8064-536E-A44B-86FF-E317559E2A5A}" type="presParOf" srcId="{23A1D3F4-16E5-374E-B24C-B9993F3B9D5D}" destId="{E16AB5E6-3954-2041-A417-B8D67E714B1E}" srcOrd="6" destOrd="0" presId="urn:microsoft.com/office/officeart/2005/8/layout/lProcess1"/>
    <dgm:cxn modelId="{7BB92287-D678-5147-8125-101D1CB39FDB}" type="presParOf" srcId="{23A1D3F4-16E5-374E-B24C-B9993F3B9D5D}" destId="{7DACA602-3083-3743-8905-1B07891578F8}" srcOrd="7" destOrd="0" presId="urn:microsoft.com/office/officeart/2005/8/layout/lProcess1"/>
    <dgm:cxn modelId="{47067080-0708-614B-BE6F-71E300F3CDF5}" type="presParOf" srcId="{23A1D3F4-16E5-374E-B24C-B9993F3B9D5D}" destId="{28FDB448-3D71-F34A-8974-286C27862EB3}" srcOrd="8" destOrd="0" presId="urn:microsoft.com/office/officeart/2005/8/layout/lProcess1"/>
    <dgm:cxn modelId="{0216116B-AF04-C244-B6BC-2A508CD6015C}" type="presParOf" srcId="{62390F3C-0A66-D44E-8981-F437BE4C223D}" destId="{30DA7615-7BE1-ED49-A7FB-C4C0D0CCD38A}" srcOrd="1" destOrd="0" presId="urn:microsoft.com/office/officeart/2005/8/layout/lProcess1"/>
    <dgm:cxn modelId="{3763A662-7B5B-B84D-B7FB-50B62B79FB08}" type="presParOf" srcId="{62390F3C-0A66-D44E-8981-F437BE4C223D}" destId="{82AE0640-CAC0-7145-86E0-316A90DF4981}" srcOrd="2" destOrd="0" presId="urn:microsoft.com/office/officeart/2005/8/layout/lProcess1"/>
    <dgm:cxn modelId="{9BCD0F55-2E18-454B-B067-BD4FB420EEB4}" type="presParOf" srcId="{82AE0640-CAC0-7145-86E0-316A90DF4981}" destId="{74A3E800-F57B-6049-832F-6DB4033C1973}" srcOrd="0" destOrd="0" presId="urn:microsoft.com/office/officeart/2005/8/layout/lProcess1"/>
    <dgm:cxn modelId="{9F156690-2A55-1B49-B2E4-00E14CF8C561}" type="presParOf" srcId="{82AE0640-CAC0-7145-86E0-316A90DF4981}" destId="{ED4DBD88-1FC3-7E4F-A298-A2476E4B054D}" srcOrd="1" destOrd="0" presId="urn:microsoft.com/office/officeart/2005/8/layout/lProcess1"/>
    <dgm:cxn modelId="{E355297A-442C-1F4E-84AB-F29C496006D7}" type="presParOf" srcId="{82AE0640-CAC0-7145-86E0-316A90DF4981}" destId="{5B087D06-8DAB-364B-A686-BC887F87F34A}" srcOrd="2" destOrd="0" presId="urn:microsoft.com/office/officeart/2005/8/layout/lProcess1"/>
    <dgm:cxn modelId="{9F4FB200-BFBB-6D43-AD10-A5092A674BDB}" type="presParOf" srcId="{82AE0640-CAC0-7145-86E0-316A90DF4981}" destId="{7FDD2B33-240C-0245-92C6-13153DE5147E}" srcOrd="3" destOrd="0" presId="urn:microsoft.com/office/officeart/2005/8/layout/lProcess1"/>
    <dgm:cxn modelId="{7B7495C5-E285-CF44-8F8A-DD28A9EFF8FB}" type="presParOf" srcId="{82AE0640-CAC0-7145-86E0-316A90DF4981}" destId="{D3D67861-B085-FA4F-B47B-6CAE2E6D5BF7}" srcOrd="4" destOrd="0" presId="urn:microsoft.com/office/officeart/2005/8/layout/lProcess1"/>
    <dgm:cxn modelId="{E3CE4B5F-C2E7-5743-A2AB-373FC12C2B6A}" type="presParOf" srcId="{82AE0640-CAC0-7145-86E0-316A90DF4981}" destId="{C420A968-BF10-ED43-9473-EAB53DD452C4}" srcOrd="5" destOrd="0" presId="urn:microsoft.com/office/officeart/2005/8/layout/lProcess1"/>
    <dgm:cxn modelId="{13653125-09DB-9344-88FB-B978552BF979}" type="presParOf" srcId="{82AE0640-CAC0-7145-86E0-316A90DF4981}" destId="{1792DB58-5D6E-944F-9AA9-8FB09B51B2A5}" srcOrd="6"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54F628-72EC-DC4E-9794-8761418A5000}" type="doc">
      <dgm:prSet loTypeId="urn:microsoft.com/office/officeart/2005/8/layout/hProcess9" loCatId="process" qsTypeId="urn:microsoft.com/office/officeart/2005/8/quickstyle/simple4" qsCatId="simple" csTypeId="urn:microsoft.com/office/officeart/2005/8/colors/accent1_2" csCatId="accent1" phldr="1"/>
      <dgm:spPr/>
    </dgm:pt>
    <dgm:pt modelId="{DEE8259E-8101-7440-9D52-C44F4DEA8736}">
      <dgm:prSet phldrT="[Text]"/>
      <dgm:spPr/>
      <dgm:t>
        <a:bodyPr/>
        <a:lstStyle/>
        <a:p>
          <a:r>
            <a:rPr lang="en-US" dirty="0" smtClean="0"/>
            <a:t>Define the target consumer</a:t>
          </a:r>
          <a:endParaRPr lang="en-US" dirty="0"/>
        </a:p>
      </dgm:t>
    </dgm:pt>
    <dgm:pt modelId="{1032B55C-CD20-1244-B21B-37FBB351AC8B}" type="parTrans" cxnId="{23AC4F0A-5DA9-1342-AF3C-E432CA1ED999}">
      <dgm:prSet/>
      <dgm:spPr/>
    </dgm:pt>
    <dgm:pt modelId="{81E05343-6245-D24C-B025-01A9E7795437}" type="sibTrans" cxnId="{23AC4F0A-5DA9-1342-AF3C-E432CA1ED999}">
      <dgm:prSet/>
      <dgm:spPr/>
    </dgm:pt>
    <dgm:pt modelId="{B5BEFF44-557A-3C42-B4AE-AF0AB02A00C1}">
      <dgm:prSet phldrT="[Text]"/>
      <dgm:spPr/>
      <dgm:t>
        <a:bodyPr/>
        <a:lstStyle/>
        <a:p>
          <a:r>
            <a:rPr lang="en-US" dirty="0" smtClean="0"/>
            <a:t>Where  rural area or city</a:t>
          </a:r>
          <a:endParaRPr lang="en-US" dirty="0"/>
        </a:p>
      </dgm:t>
    </dgm:pt>
    <dgm:pt modelId="{BC76407E-83FD-4943-9AF7-826112F7F913}" type="parTrans" cxnId="{15C51D24-3EE9-2D44-A624-55939A7E88C8}">
      <dgm:prSet/>
      <dgm:spPr/>
    </dgm:pt>
    <dgm:pt modelId="{ED8181E4-25E4-B543-8C62-B59B8C3494D3}" type="sibTrans" cxnId="{15C51D24-3EE9-2D44-A624-55939A7E88C8}">
      <dgm:prSet/>
      <dgm:spPr/>
    </dgm:pt>
    <dgm:pt modelId="{D23F0B15-CBC2-4C4E-BC29-20320452D73F}">
      <dgm:prSet phldrT="[Text]"/>
      <dgm:spPr/>
      <dgm:t>
        <a:bodyPr/>
        <a:lstStyle/>
        <a:p>
          <a:r>
            <a:rPr lang="en-US" dirty="0" smtClean="0"/>
            <a:t>Modern trade or traditional and which category</a:t>
          </a:r>
          <a:endParaRPr lang="en-US" dirty="0"/>
        </a:p>
      </dgm:t>
    </dgm:pt>
    <dgm:pt modelId="{5FA1CBB4-E6CD-224D-BBF1-7D1C4FF3E3DA}" type="parTrans" cxnId="{9A8F9253-69CF-8D4B-9DD6-914CC1A40CB0}">
      <dgm:prSet/>
      <dgm:spPr/>
    </dgm:pt>
    <dgm:pt modelId="{6B78F8F0-7631-B541-8AD6-598C47640C6D}" type="sibTrans" cxnId="{9A8F9253-69CF-8D4B-9DD6-914CC1A40CB0}">
      <dgm:prSet/>
      <dgm:spPr/>
    </dgm:pt>
    <dgm:pt modelId="{BDC07619-2F84-2345-9109-394A664989FB}" type="pres">
      <dgm:prSet presAssocID="{AF54F628-72EC-DC4E-9794-8761418A5000}" presName="CompostProcess" presStyleCnt="0">
        <dgm:presLayoutVars>
          <dgm:dir/>
          <dgm:resizeHandles val="exact"/>
        </dgm:presLayoutVars>
      </dgm:prSet>
      <dgm:spPr/>
    </dgm:pt>
    <dgm:pt modelId="{ADA4E021-E9D1-0046-A9E2-B82960E35590}" type="pres">
      <dgm:prSet presAssocID="{AF54F628-72EC-DC4E-9794-8761418A5000}" presName="arrow" presStyleLbl="bgShp" presStyleIdx="0" presStyleCnt="1"/>
      <dgm:spPr/>
    </dgm:pt>
    <dgm:pt modelId="{863E0136-3AA5-A84D-819D-4609FDA3BC39}" type="pres">
      <dgm:prSet presAssocID="{AF54F628-72EC-DC4E-9794-8761418A5000}" presName="linearProcess" presStyleCnt="0"/>
      <dgm:spPr/>
    </dgm:pt>
    <dgm:pt modelId="{C1B3394E-2BCD-3049-82E0-361EBBC80829}" type="pres">
      <dgm:prSet presAssocID="{DEE8259E-8101-7440-9D52-C44F4DEA8736}" presName="textNode" presStyleLbl="node1" presStyleIdx="0" presStyleCnt="3">
        <dgm:presLayoutVars>
          <dgm:bulletEnabled val="1"/>
        </dgm:presLayoutVars>
      </dgm:prSet>
      <dgm:spPr/>
      <dgm:t>
        <a:bodyPr/>
        <a:lstStyle/>
        <a:p>
          <a:endParaRPr lang="en-US"/>
        </a:p>
      </dgm:t>
    </dgm:pt>
    <dgm:pt modelId="{730324BB-E417-CC49-A04D-97FFE02DF14D}" type="pres">
      <dgm:prSet presAssocID="{81E05343-6245-D24C-B025-01A9E7795437}" presName="sibTrans" presStyleCnt="0"/>
      <dgm:spPr/>
    </dgm:pt>
    <dgm:pt modelId="{119A9371-F016-E840-904E-56ADFA6D6399}" type="pres">
      <dgm:prSet presAssocID="{B5BEFF44-557A-3C42-B4AE-AF0AB02A00C1}" presName="textNode" presStyleLbl="node1" presStyleIdx="1" presStyleCnt="3">
        <dgm:presLayoutVars>
          <dgm:bulletEnabled val="1"/>
        </dgm:presLayoutVars>
      </dgm:prSet>
      <dgm:spPr/>
      <dgm:t>
        <a:bodyPr/>
        <a:lstStyle/>
        <a:p>
          <a:endParaRPr lang="it-IT"/>
        </a:p>
      </dgm:t>
    </dgm:pt>
    <dgm:pt modelId="{916CF7BE-E21C-3B4C-A3B0-A90A9392A292}" type="pres">
      <dgm:prSet presAssocID="{ED8181E4-25E4-B543-8C62-B59B8C3494D3}" presName="sibTrans" presStyleCnt="0"/>
      <dgm:spPr/>
    </dgm:pt>
    <dgm:pt modelId="{7756C969-CCBB-D442-B5AA-F3F48E744AF7}" type="pres">
      <dgm:prSet presAssocID="{D23F0B15-CBC2-4C4E-BC29-20320452D73F}" presName="textNode" presStyleLbl="node1" presStyleIdx="2" presStyleCnt="3">
        <dgm:presLayoutVars>
          <dgm:bulletEnabled val="1"/>
        </dgm:presLayoutVars>
      </dgm:prSet>
      <dgm:spPr/>
      <dgm:t>
        <a:bodyPr/>
        <a:lstStyle/>
        <a:p>
          <a:endParaRPr lang="it-IT"/>
        </a:p>
      </dgm:t>
    </dgm:pt>
  </dgm:ptLst>
  <dgm:cxnLst>
    <dgm:cxn modelId="{64B32AE9-C183-3B4F-866A-D28F567DD5E1}" type="presOf" srcId="{D23F0B15-CBC2-4C4E-BC29-20320452D73F}" destId="{7756C969-CCBB-D442-B5AA-F3F48E744AF7}" srcOrd="0" destOrd="0" presId="urn:microsoft.com/office/officeart/2005/8/layout/hProcess9"/>
    <dgm:cxn modelId="{15C51D24-3EE9-2D44-A624-55939A7E88C8}" srcId="{AF54F628-72EC-DC4E-9794-8761418A5000}" destId="{B5BEFF44-557A-3C42-B4AE-AF0AB02A00C1}" srcOrd="1" destOrd="0" parTransId="{BC76407E-83FD-4943-9AF7-826112F7F913}" sibTransId="{ED8181E4-25E4-B543-8C62-B59B8C3494D3}"/>
    <dgm:cxn modelId="{23AC4F0A-5DA9-1342-AF3C-E432CA1ED999}" srcId="{AF54F628-72EC-DC4E-9794-8761418A5000}" destId="{DEE8259E-8101-7440-9D52-C44F4DEA8736}" srcOrd="0" destOrd="0" parTransId="{1032B55C-CD20-1244-B21B-37FBB351AC8B}" sibTransId="{81E05343-6245-D24C-B025-01A9E7795437}"/>
    <dgm:cxn modelId="{AF1022A3-3A0C-CF40-861C-C3C9E6E0E806}" type="presOf" srcId="{B5BEFF44-557A-3C42-B4AE-AF0AB02A00C1}" destId="{119A9371-F016-E840-904E-56ADFA6D6399}" srcOrd="0" destOrd="0" presId="urn:microsoft.com/office/officeart/2005/8/layout/hProcess9"/>
    <dgm:cxn modelId="{BCF93F5C-958B-3346-80AF-2B55AE954B4F}" type="presOf" srcId="{AF54F628-72EC-DC4E-9794-8761418A5000}" destId="{BDC07619-2F84-2345-9109-394A664989FB}" srcOrd="0" destOrd="0" presId="urn:microsoft.com/office/officeart/2005/8/layout/hProcess9"/>
    <dgm:cxn modelId="{9A8F9253-69CF-8D4B-9DD6-914CC1A40CB0}" srcId="{AF54F628-72EC-DC4E-9794-8761418A5000}" destId="{D23F0B15-CBC2-4C4E-BC29-20320452D73F}" srcOrd="2" destOrd="0" parTransId="{5FA1CBB4-E6CD-224D-BBF1-7D1C4FF3E3DA}" sibTransId="{6B78F8F0-7631-B541-8AD6-598C47640C6D}"/>
    <dgm:cxn modelId="{C0B01720-05E3-6A43-9135-3346232C91BD}" type="presOf" srcId="{DEE8259E-8101-7440-9D52-C44F4DEA8736}" destId="{C1B3394E-2BCD-3049-82E0-361EBBC80829}" srcOrd="0" destOrd="0" presId="urn:microsoft.com/office/officeart/2005/8/layout/hProcess9"/>
    <dgm:cxn modelId="{3B603F8D-E237-C14B-91A6-3320B7B13A7A}" type="presParOf" srcId="{BDC07619-2F84-2345-9109-394A664989FB}" destId="{ADA4E021-E9D1-0046-A9E2-B82960E35590}" srcOrd="0" destOrd="0" presId="urn:microsoft.com/office/officeart/2005/8/layout/hProcess9"/>
    <dgm:cxn modelId="{7ADB4B82-12F8-9C45-BDBC-5F7F4F4A6FF6}" type="presParOf" srcId="{BDC07619-2F84-2345-9109-394A664989FB}" destId="{863E0136-3AA5-A84D-819D-4609FDA3BC39}" srcOrd="1" destOrd="0" presId="urn:microsoft.com/office/officeart/2005/8/layout/hProcess9"/>
    <dgm:cxn modelId="{3AF24D6B-3EBC-1D49-8FF8-D747F85BFB77}" type="presParOf" srcId="{863E0136-3AA5-A84D-819D-4609FDA3BC39}" destId="{C1B3394E-2BCD-3049-82E0-361EBBC80829}" srcOrd="0" destOrd="0" presId="urn:microsoft.com/office/officeart/2005/8/layout/hProcess9"/>
    <dgm:cxn modelId="{E6FD95AB-4DF7-F447-A713-B20EEB2E0C64}" type="presParOf" srcId="{863E0136-3AA5-A84D-819D-4609FDA3BC39}" destId="{730324BB-E417-CC49-A04D-97FFE02DF14D}" srcOrd="1" destOrd="0" presId="urn:microsoft.com/office/officeart/2005/8/layout/hProcess9"/>
    <dgm:cxn modelId="{2E0F27CA-55E3-204E-9B92-718D5DDF199D}" type="presParOf" srcId="{863E0136-3AA5-A84D-819D-4609FDA3BC39}" destId="{119A9371-F016-E840-904E-56ADFA6D6399}" srcOrd="2" destOrd="0" presId="urn:microsoft.com/office/officeart/2005/8/layout/hProcess9"/>
    <dgm:cxn modelId="{6054DE98-5454-B74D-8996-FA9FCB65D699}" type="presParOf" srcId="{863E0136-3AA5-A84D-819D-4609FDA3BC39}" destId="{916CF7BE-E21C-3B4C-A3B0-A90A9392A292}" srcOrd="3" destOrd="0" presId="urn:microsoft.com/office/officeart/2005/8/layout/hProcess9"/>
    <dgm:cxn modelId="{E1C1454A-13EA-A74C-89F0-9188FDF540DE}" type="presParOf" srcId="{863E0136-3AA5-A84D-819D-4609FDA3BC39}" destId="{7756C969-CCBB-D442-B5AA-F3F48E744AF7}"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8BFE0C-887F-A14E-8F9E-4BAF05515127}" type="doc">
      <dgm:prSet loTypeId="urn:microsoft.com/office/officeart/2005/8/layout/radial6" loCatId="cycle" qsTypeId="urn:microsoft.com/office/officeart/2005/8/quickstyle/simple4" qsCatId="simple" csTypeId="urn:microsoft.com/office/officeart/2005/8/colors/accent1_2" csCatId="accent1" phldr="1"/>
      <dgm:spPr/>
      <dgm:t>
        <a:bodyPr/>
        <a:lstStyle/>
        <a:p>
          <a:endParaRPr lang="en-US"/>
        </a:p>
      </dgm:t>
    </dgm:pt>
    <dgm:pt modelId="{C2023A43-A996-E349-A270-462C776E94DD}">
      <dgm:prSet phldrT="[Text]"/>
      <dgm:spPr/>
      <dgm:t>
        <a:bodyPr/>
        <a:lstStyle/>
        <a:p>
          <a:r>
            <a:rPr lang="en-US" dirty="0" smtClean="0"/>
            <a:t>Consumer</a:t>
          </a:r>
          <a:endParaRPr lang="en-US" dirty="0"/>
        </a:p>
      </dgm:t>
    </dgm:pt>
    <dgm:pt modelId="{FDECC54A-A671-1145-9F67-2F0AECF52347}" type="parTrans" cxnId="{65FCF2B2-2C6C-1147-B388-9C7B54EAB96F}">
      <dgm:prSet/>
      <dgm:spPr/>
      <dgm:t>
        <a:bodyPr/>
        <a:lstStyle/>
        <a:p>
          <a:endParaRPr lang="en-US"/>
        </a:p>
      </dgm:t>
    </dgm:pt>
    <dgm:pt modelId="{D3F14721-C6C8-F54C-A5A0-7905F529E7F5}" type="sibTrans" cxnId="{65FCF2B2-2C6C-1147-B388-9C7B54EAB96F}">
      <dgm:prSet/>
      <dgm:spPr/>
      <dgm:t>
        <a:bodyPr/>
        <a:lstStyle/>
        <a:p>
          <a:endParaRPr lang="en-US"/>
        </a:p>
      </dgm:t>
    </dgm:pt>
    <dgm:pt modelId="{229893D4-C721-E24D-B262-1C7FE0FA1A91}">
      <dgm:prSet phldrT="[Text]"/>
      <dgm:spPr/>
      <dgm:t>
        <a:bodyPr/>
        <a:lstStyle/>
        <a:p>
          <a:r>
            <a:rPr lang="en-US" dirty="0" smtClean="0"/>
            <a:t>Which shops</a:t>
          </a:r>
          <a:endParaRPr lang="en-US" dirty="0"/>
        </a:p>
      </dgm:t>
    </dgm:pt>
    <dgm:pt modelId="{E38E680B-4639-5840-BB79-FDAABFBF95B4}" type="parTrans" cxnId="{E337A212-1253-B946-808B-9220A0DBD72F}">
      <dgm:prSet/>
      <dgm:spPr/>
      <dgm:t>
        <a:bodyPr/>
        <a:lstStyle/>
        <a:p>
          <a:endParaRPr lang="en-US"/>
        </a:p>
      </dgm:t>
    </dgm:pt>
    <dgm:pt modelId="{265E7D65-F69E-3640-9BEA-D153323A0BFE}" type="sibTrans" cxnId="{E337A212-1253-B946-808B-9220A0DBD72F}">
      <dgm:prSet/>
      <dgm:spPr/>
      <dgm:t>
        <a:bodyPr/>
        <a:lstStyle/>
        <a:p>
          <a:endParaRPr lang="en-US"/>
        </a:p>
      </dgm:t>
    </dgm:pt>
    <dgm:pt modelId="{C405D54F-E593-BC40-AA5D-AB5BD154C3B7}">
      <dgm:prSet phldrT="[Text]"/>
      <dgm:spPr/>
      <dgm:t>
        <a:bodyPr/>
        <a:lstStyle/>
        <a:p>
          <a:r>
            <a:rPr lang="en-US" dirty="0" smtClean="0"/>
            <a:t>How many</a:t>
          </a:r>
          <a:endParaRPr lang="en-US" dirty="0"/>
        </a:p>
      </dgm:t>
    </dgm:pt>
    <dgm:pt modelId="{88F834AD-0703-2749-8BAC-4EACEAA1B134}" type="parTrans" cxnId="{98AA2777-87E0-C245-936F-9D6B365CBD44}">
      <dgm:prSet/>
      <dgm:spPr/>
      <dgm:t>
        <a:bodyPr/>
        <a:lstStyle/>
        <a:p>
          <a:endParaRPr lang="en-US"/>
        </a:p>
      </dgm:t>
    </dgm:pt>
    <dgm:pt modelId="{66241AD2-CBDF-C541-979A-458A41158362}" type="sibTrans" cxnId="{98AA2777-87E0-C245-936F-9D6B365CBD44}">
      <dgm:prSet/>
      <dgm:spPr/>
      <dgm:t>
        <a:bodyPr/>
        <a:lstStyle/>
        <a:p>
          <a:endParaRPr lang="en-US"/>
        </a:p>
      </dgm:t>
    </dgm:pt>
    <dgm:pt modelId="{55EBC3D0-74F9-2C40-A9EC-5823526600F7}">
      <dgm:prSet phldrT="[Text]"/>
      <dgm:spPr/>
      <dgm:t>
        <a:bodyPr/>
        <a:lstStyle/>
        <a:p>
          <a:r>
            <a:rPr lang="en-US" dirty="0" smtClean="0"/>
            <a:t>Which services</a:t>
          </a:r>
          <a:endParaRPr lang="en-US" dirty="0"/>
        </a:p>
      </dgm:t>
    </dgm:pt>
    <dgm:pt modelId="{350E6F53-D443-7041-B123-E8233FA2DECF}" type="parTrans" cxnId="{1F6C6B29-5233-7248-B639-B7AF2BF100B7}">
      <dgm:prSet/>
      <dgm:spPr/>
      <dgm:t>
        <a:bodyPr/>
        <a:lstStyle/>
        <a:p>
          <a:endParaRPr lang="en-US"/>
        </a:p>
      </dgm:t>
    </dgm:pt>
    <dgm:pt modelId="{098B2E5A-0AFB-8E48-BC22-3A42CE9AB5A3}" type="sibTrans" cxnId="{1F6C6B29-5233-7248-B639-B7AF2BF100B7}">
      <dgm:prSet/>
      <dgm:spPr/>
      <dgm:t>
        <a:bodyPr/>
        <a:lstStyle/>
        <a:p>
          <a:endParaRPr lang="en-US"/>
        </a:p>
      </dgm:t>
    </dgm:pt>
    <dgm:pt modelId="{65EB17CC-0EFC-9040-8A49-D4F8592F51EB}">
      <dgm:prSet phldrT="[Text]"/>
      <dgm:spPr/>
      <dgm:t>
        <a:bodyPr/>
        <a:lstStyle/>
        <a:p>
          <a:r>
            <a:rPr lang="en-US" dirty="0" smtClean="0"/>
            <a:t>Which cost</a:t>
          </a:r>
          <a:endParaRPr lang="en-US" dirty="0"/>
        </a:p>
      </dgm:t>
    </dgm:pt>
    <dgm:pt modelId="{B3AC4173-EBB0-8A44-848E-7F063EC5D1CD}" type="parTrans" cxnId="{8B552EA4-CF1F-2143-B6F1-AA806DD7FE79}">
      <dgm:prSet/>
      <dgm:spPr/>
      <dgm:t>
        <a:bodyPr/>
        <a:lstStyle/>
        <a:p>
          <a:endParaRPr lang="en-US"/>
        </a:p>
      </dgm:t>
    </dgm:pt>
    <dgm:pt modelId="{AD27D9F6-E8B2-114E-B510-6E1858A86462}" type="sibTrans" cxnId="{8B552EA4-CF1F-2143-B6F1-AA806DD7FE79}">
      <dgm:prSet/>
      <dgm:spPr/>
      <dgm:t>
        <a:bodyPr/>
        <a:lstStyle/>
        <a:p>
          <a:endParaRPr lang="en-US"/>
        </a:p>
      </dgm:t>
    </dgm:pt>
    <dgm:pt modelId="{B3F5E06D-1768-C246-8E4E-FBFA02E991B8}" type="pres">
      <dgm:prSet presAssocID="{0B8BFE0C-887F-A14E-8F9E-4BAF05515127}" presName="Name0" presStyleCnt="0">
        <dgm:presLayoutVars>
          <dgm:chMax val="1"/>
          <dgm:dir/>
          <dgm:animLvl val="ctr"/>
          <dgm:resizeHandles val="exact"/>
        </dgm:presLayoutVars>
      </dgm:prSet>
      <dgm:spPr/>
      <dgm:t>
        <a:bodyPr/>
        <a:lstStyle/>
        <a:p>
          <a:endParaRPr lang="it-IT"/>
        </a:p>
      </dgm:t>
    </dgm:pt>
    <dgm:pt modelId="{25EE25C5-B137-9743-89CE-702C69D92D54}" type="pres">
      <dgm:prSet presAssocID="{C2023A43-A996-E349-A270-462C776E94DD}" presName="centerShape" presStyleLbl="node0" presStyleIdx="0" presStyleCnt="1"/>
      <dgm:spPr/>
      <dgm:t>
        <a:bodyPr/>
        <a:lstStyle/>
        <a:p>
          <a:endParaRPr lang="en-US"/>
        </a:p>
      </dgm:t>
    </dgm:pt>
    <dgm:pt modelId="{1DC78C5E-B214-7940-B215-A629DFB809ED}" type="pres">
      <dgm:prSet presAssocID="{229893D4-C721-E24D-B262-1C7FE0FA1A91}" presName="node" presStyleLbl="node1" presStyleIdx="0" presStyleCnt="4">
        <dgm:presLayoutVars>
          <dgm:bulletEnabled val="1"/>
        </dgm:presLayoutVars>
      </dgm:prSet>
      <dgm:spPr/>
      <dgm:t>
        <a:bodyPr/>
        <a:lstStyle/>
        <a:p>
          <a:endParaRPr lang="it-IT"/>
        </a:p>
      </dgm:t>
    </dgm:pt>
    <dgm:pt modelId="{146AFCC9-8FEF-9B49-9E68-B1DFE6B9D2D6}" type="pres">
      <dgm:prSet presAssocID="{229893D4-C721-E24D-B262-1C7FE0FA1A91}" presName="dummy" presStyleCnt="0"/>
      <dgm:spPr/>
    </dgm:pt>
    <dgm:pt modelId="{4A1F96AB-8A4C-AB40-919A-1CEDA853E311}" type="pres">
      <dgm:prSet presAssocID="{265E7D65-F69E-3640-9BEA-D153323A0BFE}" presName="sibTrans" presStyleLbl="sibTrans2D1" presStyleIdx="0" presStyleCnt="4"/>
      <dgm:spPr/>
      <dgm:t>
        <a:bodyPr/>
        <a:lstStyle/>
        <a:p>
          <a:endParaRPr lang="it-IT"/>
        </a:p>
      </dgm:t>
    </dgm:pt>
    <dgm:pt modelId="{BB788C67-890A-9145-A5B3-A028B4B18B07}" type="pres">
      <dgm:prSet presAssocID="{C405D54F-E593-BC40-AA5D-AB5BD154C3B7}" presName="node" presStyleLbl="node1" presStyleIdx="1" presStyleCnt="4">
        <dgm:presLayoutVars>
          <dgm:bulletEnabled val="1"/>
        </dgm:presLayoutVars>
      </dgm:prSet>
      <dgm:spPr/>
      <dgm:t>
        <a:bodyPr/>
        <a:lstStyle/>
        <a:p>
          <a:endParaRPr lang="it-IT"/>
        </a:p>
      </dgm:t>
    </dgm:pt>
    <dgm:pt modelId="{83D226A4-31D1-3948-A2ED-F4BDEB2B336F}" type="pres">
      <dgm:prSet presAssocID="{C405D54F-E593-BC40-AA5D-AB5BD154C3B7}" presName="dummy" presStyleCnt="0"/>
      <dgm:spPr/>
    </dgm:pt>
    <dgm:pt modelId="{26730AE1-9381-0049-AD46-EB3EDF9A79CF}" type="pres">
      <dgm:prSet presAssocID="{66241AD2-CBDF-C541-979A-458A41158362}" presName="sibTrans" presStyleLbl="sibTrans2D1" presStyleIdx="1" presStyleCnt="4"/>
      <dgm:spPr/>
      <dgm:t>
        <a:bodyPr/>
        <a:lstStyle/>
        <a:p>
          <a:endParaRPr lang="it-IT"/>
        </a:p>
      </dgm:t>
    </dgm:pt>
    <dgm:pt modelId="{47BFF13D-B4D3-A746-BD32-A95623909F68}" type="pres">
      <dgm:prSet presAssocID="{55EBC3D0-74F9-2C40-A9EC-5823526600F7}" presName="node" presStyleLbl="node1" presStyleIdx="2" presStyleCnt="4">
        <dgm:presLayoutVars>
          <dgm:bulletEnabled val="1"/>
        </dgm:presLayoutVars>
      </dgm:prSet>
      <dgm:spPr/>
      <dgm:t>
        <a:bodyPr/>
        <a:lstStyle/>
        <a:p>
          <a:endParaRPr lang="en-US"/>
        </a:p>
      </dgm:t>
    </dgm:pt>
    <dgm:pt modelId="{D338342D-4259-0442-8735-E33F6259778C}" type="pres">
      <dgm:prSet presAssocID="{55EBC3D0-74F9-2C40-A9EC-5823526600F7}" presName="dummy" presStyleCnt="0"/>
      <dgm:spPr/>
    </dgm:pt>
    <dgm:pt modelId="{85E5391D-F439-AA4C-AEF2-01A3D1C773E3}" type="pres">
      <dgm:prSet presAssocID="{098B2E5A-0AFB-8E48-BC22-3A42CE9AB5A3}" presName="sibTrans" presStyleLbl="sibTrans2D1" presStyleIdx="2" presStyleCnt="4"/>
      <dgm:spPr/>
      <dgm:t>
        <a:bodyPr/>
        <a:lstStyle/>
        <a:p>
          <a:endParaRPr lang="it-IT"/>
        </a:p>
      </dgm:t>
    </dgm:pt>
    <dgm:pt modelId="{08C5717F-4D82-8544-A92F-256CC7BC8C03}" type="pres">
      <dgm:prSet presAssocID="{65EB17CC-0EFC-9040-8A49-D4F8592F51EB}" presName="node" presStyleLbl="node1" presStyleIdx="3" presStyleCnt="4">
        <dgm:presLayoutVars>
          <dgm:bulletEnabled val="1"/>
        </dgm:presLayoutVars>
      </dgm:prSet>
      <dgm:spPr/>
      <dgm:t>
        <a:bodyPr/>
        <a:lstStyle/>
        <a:p>
          <a:endParaRPr lang="it-IT"/>
        </a:p>
      </dgm:t>
    </dgm:pt>
    <dgm:pt modelId="{3151499D-B0F2-7C4E-8B79-A63CC399D5EF}" type="pres">
      <dgm:prSet presAssocID="{65EB17CC-0EFC-9040-8A49-D4F8592F51EB}" presName="dummy" presStyleCnt="0"/>
      <dgm:spPr/>
    </dgm:pt>
    <dgm:pt modelId="{19596394-A92F-3F46-A3A0-5C67BCBB6630}" type="pres">
      <dgm:prSet presAssocID="{AD27D9F6-E8B2-114E-B510-6E1858A86462}" presName="sibTrans" presStyleLbl="sibTrans2D1" presStyleIdx="3" presStyleCnt="4"/>
      <dgm:spPr/>
      <dgm:t>
        <a:bodyPr/>
        <a:lstStyle/>
        <a:p>
          <a:endParaRPr lang="it-IT"/>
        </a:p>
      </dgm:t>
    </dgm:pt>
  </dgm:ptLst>
  <dgm:cxnLst>
    <dgm:cxn modelId="{6B390566-494C-3C4C-8332-A31D2BB686C6}" type="presOf" srcId="{098B2E5A-0AFB-8E48-BC22-3A42CE9AB5A3}" destId="{85E5391D-F439-AA4C-AEF2-01A3D1C773E3}" srcOrd="0" destOrd="0" presId="urn:microsoft.com/office/officeart/2005/8/layout/radial6"/>
    <dgm:cxn modelId="{E9FA2D9D-CFAE-644D-8758-3C29BA009EEC}" type="presOf" srcId="{229893D4-C721-E24D-B262-1C7FE0FA1A91}" destId="{1DC78C5E-B214-7940-B215-A629DFB809ED}" srcOrd="0" destOrd="0" presId="urn:microsoft.com/office/officeart/2005/8/layout/radial6"/>
    <dgm:cxn modelId="{AABD27AC-8896-0E42-B10E-D9EF1196B7DC}" type="presOf" srcId="{55EBC3D0-74F9-2C40-A9EC-5823526600F7}" destId="{47BFF13D-B4D3-A746-BD32-A95623909F68}" srcOrd="0" destOrd="0" presId="urn:microsoft.com/office/officeart/2005/8/layout/radial6"/>
    <dgm:cxn modelId="{D654BA11-E503-B945-9FA3-B4B995010BB0}" type="presOf" srcId="{C405D54F-E593-BC40-AA5D-AB5BD154C3B7}" destId="{BB788C67-890A-9145-A5B3-A028B4B18B07}" srcOrd="0" destOrd="0" presId="urn:microsoft.com/office/officeart/2005/8/layout/radial6"/>
    <dgm:cxn modelId="{0984C409-7709-8B4A-B7B8-F0C76608FD7F}" type="presOf" srcId="{0B8BFE0C-887F-A14E-8F9E-4BAF05515127}" destId="{B3F5E06D-1768-C246-8E4E-FBFA02E991B8}" srcOrd="0" destOrd="0" presId="urn:microsoft.com/office/officeart/2005/8/layout/radial6"/>
    <dgm:cxn modelId="{98AA2777-87E0-C245-936F-9D6B365CBD44}" srcId="{C2023A43-A996-E349-A270-462C776E94DD}" destId="{C405D54F-E593-BC40-AA5D-AB5BD154C3B7}" srcOrd="1" destOrd="0" parTransId="{88F834AD-0703-2749-8BAC-4EACEAA1B134}" sibTransId="{66241AD2-CBDF-C541-979A-458A41158362}"/>
    <dgm:cxn modelId="{C69B3DBD-0511-0B44-B6A0-BA2592F70264}" type="presOf" srcId="{AD27D9F6-E8B2-114E-B510-6E1858A86462}" destId="{19596394-A92F-3F46-A3A0-5C67BCBB6630}" srcOrd="0" destOrd="0" presId="urn:microsoft.com/office/officeart/2005/8/layout/radial6"/>
    <dgm:cxn modelId="{1F6C6B29-5233-7248-B639-B7AF2BF100B7}" srcId="{C2023A43-A996-E349-A270-462C776E94DD}" destId="{55EBC3D0-74F9-2C40-A9EC-5823526600F7}" srcOrd="2" destOrd="0" parTransId="{350E6F53-D443-7041-B123-E8233FA2DECF}" sibTransId="{098B2E5A-0AFB-8E48-BC22-3A42CE9AB5A3}"/>
    <dgm:cxn modelId="{C12AB35E-B1A2-3E43-A34E-805C0B290C5C}" type="presOf" srcId="{C2023A43-A996-E349-A270-462C776E94DD}" destId="{25EE25C5-B137-9743-89CE-702C69D92D54}" srcOrd="0" destOrd="0" presId="urn:microsoft.com/office/officeart/2005/8/layout/radial6"/>
    <dgm:cxn modelId="{65FCF2B2-2C6C-1147-B388-9C7B54EAB96F}" srcId="{0B8BFE0C-887F-A14E-8F9E-4BAF05515127}" destId="{C2023A43-A996-E349-A270-462C776E94DD}" srcOrd="0" destOrd="0" parTransId="{FDECC54A-A671-1145-9F67-2F0AECF52347}" sibTransId="{D3F14721-C6C8-F54C-A5A0-7905F529E7F5}"/>
    <dgm:cxn modelId="{08B9601B-41FD-034B-B0EA-B71B7EA22E64}" type="presOf" srcId="{265E7D65-F69E-3640-9BEA-D153323A0BFE}" destId="{4A1F96AB-8A4C-AB40-919A-1CEDA853E311}" srcOrd="0" destOrd="0" presId="urn:microsoft.com/office/officeart/2005/8/layout/radial6"/>
    <dgm:cxn modelId="{8B552EA4-CF1F-2143-B6F1-AA806DD7FE79}" srcId="{C2023A43-A996-E349-A270-462C776E94DD}" destId="{65EB17CC-0EFC-9040-8A49-D4F8592F51EB}" srcOrd="3" destOrd="0" parTransId="{B3AC4173-EBB0-8A44-848E-7F063EC5D1CD}" sibTransId="{AD27D9F6-E8B2-114E-B510-6E1858A86462}"/>
    <dgm:cxn modelId="{327F91A8-9AB0-5545-9B29-B673AFDD8DD6}" type="presOf" srcId="{65EB17CC-0EFC-9040-8A49-D4F8592F51EB}" destId="{08C5717F-4D82-8544-A92F-256CC7BC8C03}" srcOrd="0" destOrd="0" presId="urn:microsoft.com/office/officeart/2005/8/layout/radial6"/>
    <dgm:cxn modelId="{F3095BD1-7A3F-484D-98C5-C3C2CA030B52}" type="presOf" srcId="{66241AD2-CBDF-C541-979A-458A41158362}" destId="{26730AE1-9381-0049-AD46-EB3EDF9A79CF}" srcOrd="0" destOrd="0" presId="urn:microsoft.com/office/officeart/2005/8/layout/radial6"/>
    <dgm:cxn modelId="{E337A212-1253-B946-808B-9220A0DBD72F}" srcId="{C2023A43-A996-E349-A270-462C776E94DD}" destId="{229893D4-C721-E24D-B262-1C7FE0FA1A91}" srcOrd="0" destOrd="0" parTransId="{E38E680B-4639-5840-BB79-FDAABFBF95B4}" sibTransId="{265E7D65-F69E-3640-9BEA-D153323A0BFE}"/>
    <dgm:cxn modelId="{884F242E-2CB8-CA46-8EEE-FF1A96607D6C}" type="presParOf" srcId="{B3F5E06D-1768-C246-8E4E-FBFA02E991B8}" destId="{25EE25C5-B137-9743-89CE-702C69D92D54}" srcOrd="0" destOrd="0" presId="urn:microsoft.com/office/officeart/2005/8/layout/radial6"/>
    <dgm:cxn modelId="{E6E25EFB-D854-6041-981F-5BCC79DEFA70}" type="presParOf" srcId="{B3F5E06D-1768-C246-8E4E-FBFA02E991B8}" destId="{1DC78C5E-B214-7940-B215-A629DFB809ED}" srcOrd="1" destOrd="0" presId="urn:microsoft.com/office/officeart/2005/8/layout/radial6"/>
    <dgm:cxn modelId="{559519C6-39DC-604C-A0CD-21ECA8A87CFA}" type="presParOf" srcId="{B3F5E06D-1768-C246-8E4E-FBFA02E991B8}" destId="{146AFCC9-8FEF-9B49-9E68-B1DFE6B9D2D6}" srcOrd="2" destOrd="0" presId="urn:microsoft.com/office/officeart/2005/8/layout/radial6"/>
    <dgm:cxn modelId="{4B9E34BF-759C-6047-899E-DBD2744D6C38}" type="presParOf" srcId="{B3F5E06D-1768-C246-8E4E-FBFA02E991B8}" destId="{4A1F96AB-8A4C-AB40-919A-1CEDA853E311}" srcOrd="3" destOrd="0" presId="urn:microsoft.com/office/officeart/2005/8/layout/radial6"/>
    <dgm:cxn modelId="{0A951C81-B1D8-B548-A283-31AC6E32F006}" type="presParOf" srcId="{B3F5E06D-1768-C246-8E4E-FBFA02E991B8}" destId="{BB788C67-890A-9145-A5B3-A028B4B18B07}" srcOrd="4" destOrd="0" presId="urn:microsoft.com/office/officeart/2005/8/layout/radial6"/>
    <dgm:cxn modelId="{05DDEE4E-0481-FA45-B84E-C4E6D62F257F}" type="presParOf" srcId="{B3F5E06D-1768-C246-8E4E-FBFA02E991B8}" destId="{83D226A4-31D1-3948-A2ED-F4BDEB2B336F}" srcOrd="5" destOrd="0" presId="urn:microsoft.com/office/officeart/2005/8/layout/radial6"/>
    <dgm:cxn modelId="{E3C158BB-8F39-2D4A-9919-881AB9171C0B}" type="presParOf" srcId="{B3F5E06D-1768-C246-8E4E-FBFA02E991B8}" destId="{26730AE1-9381-0049-AD46-EB3EDF9A79CF}" srcOrd="6" destOrd="0" presId="urn:microsoft.com/office/officeart/2005/8/layout/radial6"/>
    <dgm:cxn modelId="{46BABF24-A3B6-CD41-A025-EB5B17245FB1}" type="presParOf" srcId="{B3F5E06D-1768-C246-8E4E-FBFA02E991B8}" destId="{47BFF13D-B4D3-A746-BD32-A95623909F68}" srcOrd="7" destOrd="0" presId="urn:microsoft.com/office/officeart/2005/8/layout/radial6"/>
    <dgm:cxn modelId="{45BBD115-5E20-2D48-8834-AC2CFE896711}" type="presParOf" srcId="{B3F5E06D-1768-C246-8E4E-FBFA02E991B8}" destId="{D338342D-4259-0442-8735-E33F6259778C}" srcOrd="8" destOrd="0" presId="urn:microsoft.com/office/officeart/2005/8/layout/radial6"/>
    <dgm:cxn modelId="{AF037437-BA32-294C-A27E-C55F3BF4D8A6}" type="presParOf" srcId="{B3F5E06D-1768-C246-8E4E-FBFA02E991B8}" destId="{85E5391D-F439-AA4C-AEF2-01A3D1C773E3}" srcOrd="9" destOrd="0" presId="urn:microsoft.com/office/officeart/2005/8/layout/radial6"/>
    <dgm:cxn modelId="{20561C9C-6E9A-484B-B96F-5FAFFC524E15}" type="presParOf" srcId="{B3F5E06D-1768-C246-8E4E-FBFA02E991B8}" destId="{08C5717F-4D82-8544-A92F-256CC7BC8C03}" srcOrd="10" destOrd="0" presId="urn:microsoft.com/office/officeart/2005/8/layout/radial6"/>
    <dgm:cxn modelId="{C785FB04-0E52-0442-857C-DF7FCD640079}" type="presParOf" srcId="{B3F5E06D-1768-C246-8E4E-FBFA02E991B8}" destId="{3151499D-B0F2-7C4E-8B79-A63CC399D5EF}" srcOrd="11" destOrd="0" presId="urn:microsoft.com/office/officeart/2005/8/layout/radial6"/>
    <dgm:cxn modelId="{72DB0301-465F-3945-94F0-BB9E8D8CD981}" type="presParOf" srcId="{B3F5E06D-1768-C246-8E4E-FBFA02E991B8}" destId="{19596394-A92F-3F46-A3A0-5C67BCBB6630}"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F50899-D3B0-9A43-83E4-7F91848B6EC6}" type="doc">
      <dgm:prSet loTypeId="urn:microsoft.com/office/officeart/2005/8/layout/hProcess6" loCatId="process" qsTypeId="urn:microsoft.com/office/officeart/2005/8/quickstyle/simple4" qsCatId="simple" csTypeId="urn:microsoft.com/office/officeart/2005/8/colors/accent1_2" csCatId="accent1" phldr="0"/>
      <dgm:spPr/>
      <dgm:t>
        <a:bodyPr/>
        <a:lstStyle/>
        <a:p>
          <a:endParaRPr lang="en-US"/>
        </a:p>
      </dgm:t>
    </dgm:pt>
    <dgm:pt modelId="{2F05427C-3464-2E4A-A831-F5EAA4C670A2}" type="pres">
      <dgm:prSet presAssocID="{BBF50899-D3B0-9A43-83E4-7F91848B6EC6}" presName="theList" presStyleCnt="0">
        <dgm:presLayoutVars>
          <dgm:dir/>
          <dgm:animLvl val="lvl"/>
          <dgm:resizeHandles val="exact"/>
        </dgm:presLayoutVars>
      </dgm:prSet>
      <dgm:spPr/>
      <dgm:t>
        <a:bodyPr/>
        <a:lstStyle/>
        <a:p>
          <a:endParaRPr lang="it-IT"/>
        </a:p>
      </dgm:t>
    </dgm:pt>
  </dgm:ptLst>
  <dgm:cxnLst>
    <dgm:cxn modelId="{350B432F-8DC6-AA48-9F03-C8A32027D996}" type="presOf" srcId="{BBF50899-D3B0-9A43-83E4-7F91848B6EC6}" destId="{2F05427C-3464-2E4A-A831-F5EAA4C670A2}" srcOrd="0" destOrd="0" presId="urn:microsoft.com/office/officeart/2005/8/layout/hProcess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FF5644-48CE-0E42-9C47-1E193B282DE2}" type="doc">
      <dgm:prSet loTypeId="urn:microsoft.com/office/officeart/2005/8/layout/lProcess3" loCatId="process" qsTypeId="urn:microsoft.com/office/officeart/2005/8/quickstyle/simple4" qsCatId="simple" csTypeId="urn:microsoft.com/office/officeart/2005/8/colors/accent1_2" csCatId="accent1" phldr="1"/>
      <dgm:spPr/>
      <dgm:t>
        <a:bodyPr/>
        <a:lstStyle/>
        <a:p>
          <a:endParaRPr lang="en-US"/>
        </a:p>
      </dgm:t>
    </dgm:pt>
    <dgm:pt modelId="{45BA2F4B-B727-5748-80EA-87B36DC94699}">
      <dgm:prSet phldrT="[Text]"/>
      <dgm:spPr/>
      <dgm:t>
        <a:bodyPr/>
        <a:lstStyle/>
        <a:p>
          <a:r>
            <a:rPr lang="en-US" dirty="0" smtClean="0"/>
            <a:t>More customers</a:t>
          </a:r>
          <a:endParaRPr lang="en-US" dirty="0"/>
        </a:p>
      </dgm:t>
    </dgm:pt>
    <dgm:pt modelId="{B50445EB-B275-724B-9E60-80F61F43B9F0}" type="parTrans" cxnId="{11CDC4C5-8440-004A-9464-8F7E351924F2}">
      <dgm:prSet/>
      <dgm:spPr/>
      <dgm:t>
        <a:bodyPr/>
        <a:lstStyle/>
        <a:p>
          <a:endParaRPr lang="en-US"/>
        </a:p>
      </dgm:t>
    </dgm:pt>
    <dgm:pt modelId="{4249831B-263A-F149-9502-3E17E8D827FE}" type="sibTrans" cxnId="{11CDC4C5-8440-004A-9464-8F7E351924F2}">
      <dgm:prSet/>
      <dgm:spPr/>
      <dgm:t>
        <a:bodyPr/>
        <a:lstStyle/>
        <a:p>
          <a:endParaRPr lang="en-US"/>
        </a:p>
      </dgm:t>
    </dgm:pt>
    <dgm:pt modelId="{EB20A0A1-6CD7-0746-A7C7-692CDDFC3F95}">
      <dgm:prSet phldrT="[Text]"/>
      <dgm:spPr/>
      <dgm:t>
        <a:bodyPr/>
        <a:lstStyle/>
        <a:p>
          <a:r>
            <a:rPr lang="en-US" dirty="0" smtClean="0"/>
            <a:t>traffic</a:t>
          </a:r>
          <a:endParaRPr lang="en-US" dirty="0"/>
        </a:p>
      </dgm:t>
    </dgm:pt>
    <dgm:pt modelId="{2A9BD644-5C93-D04A-96E5-88842A846065}" type="parTrans" cxnId="{1A0459F5-0B5C-5E4F-8CFE-A1AEA4BC6989}">
      <dgm:prSet/>
      <dgm:spPr/>
      <dgm:t>
        <a:bodyPr/>
        <a:lstStyle/>
        <a:p>
          <a:endParaRPr lang="en-US"/>
        </a:p>
      </dgm:t>
    </dgm:pt>
    <dgm:pt modelId="{80E94AB7-6B01-A549-B2BA-A01E90539A3F}" type="sibTrans" cxnId="{1A0459F5-0B5C-5E4F-8CFE-A1AEA4BC6989}">
      <dgm:prSet/>
      <dgm:spPr/>
      <dgm:t>
        <a:bodyPr/>
        <a:lstStyle/>
        <a:p>
          <a:endParaRPr lang="en-US"/>
        </a:p>
      </dgm:t>
    </dgm:pt>
    <dgm:pt modelId="{E80AAE14-2CBC-AA4D-BF95-637440560F5B}">
      <dgm:prSet phldrT="[Text]"/>
      <dgm:spPr/>
      <dgm:t>
        <a:bodyPr/>
        <a:lstStyle/>
        <a:p>
          <a:r>
            <a:rPr lang="en-US" dirty="0" smtClean="0"/>
            <a:t>Target undeveloped segments</a:t>
          </a:r>
          <a:endParaRPr lang="en-US" dirty="0"/>
        </a:p>
      </dgm:t>
    </dgm:pt>
    <dgm:pt modelId="{E7D720AB-34DB-CA47-8F4F-7FBC988F4300}" type="parTrans" cxnId="{4CAEBFD0-415A-B846-8135-C28B9B9598E5}">
      <dgm:prSet/>
      <dgm:spPr/>
      <dgm:t>
        <a:bodyPr/>
        <a:lstStyle/>
        <a:p>
          <a:endParaRPr lang="en-US"/>
        </a:p>
      </dgm:t>
    </dgm:pt>
    <dgm:pt modelId="{B1F59C4E-9C41-8F47-A572-F9DDC7953CDC}" type="sibTrans" cxnId="{4CAEBFD0-415A-B846-8135-C28B9B9598E5}">
      <dgm:prSet/>
      <dgm:spPr/>
      <dgm:t>
        <a:bodyPr/>
        <a:lstStyle/>
        <a:p>
          <a:endParaRPr lang="en-US"/>
        </a:p>
      </dgm:t>
    </dgm:pt>
    <dgm:pt modelId="{F3079D53-300C-084A-942F-E14236FB65F5}">
      <dgm:prSet phldrT="[Text]"/>
      <dgm:spPr/>
      <dgm:t>
        <a:bodyPr/>
        <a:lstStyle/>
        <a:p>
          <a:r>
            <a:rPr lang="en-US" dirty="0" smtClean="0"/>
            <a:t>Shop more frequently</a:t>
          </a:r>
          <a:endParaRPr lang="en-US" dirty="0"/>
        </a:p>
      </dgm:t>
    </dgm:pt>
    <dgm:pt modelId="{8678EAA1-0F49-A749-B48D-B75152C85915}" type="parTrans" cxnId="{5BB81EC7-4160-7642-BCBC-5E3AC147235B}">
      <dgm:prSet/>
      <dgm:spPr/>
      <dgm:t>
        <a:bodyPr/>
        <a:lstStyle/>
        <a:p>
          <a:endParaRPr lang="en-US"/>
        </a:p>
      </dgm:t>
    </dgm:pt>
    <dgm:pt modelId="{EF5B9665-5241-8E45-BB05-D6B5AB2AD872}" type="sibTrans" cxnId="{5BB81EC7-4160-7642-BCBC-5E3AC147235B}">
      <dgm:prSet/>
      <dgm:spPr/>
      <dgm:t>
        <a:bodyPr/>
        <a:lstStyle/>
        <a:p>
          <a:endParaRPr lang="en-US"/>
        </a:p>
      </dgm:t>
    </dgm:pt>
    <dgm:pt modelId="{C723B178-1795-6E4B-9159-EEC1E220C7D5}">
      <dgm:prSet phldrT="[Text]"/>
      <dgm:spPr/>
      <dgm:t>
        <a:bodyPr/>
        <a:lstStyle/>
        <a:p>
          <a:r>
            <a:rPr lang="en-US" dirty="0" smtClean="0"/>
            <a:t>Trips</a:t>
          </a:r>
          <a:endParaRPr lang="en-US" dirty="0"/>
        </a:p>
      </dgm:t>
    </dgm:pt>
    <dgm:pt modelId="{07805E4F-7168-674D-93B6-CA0CA1350973}" type="parTrans" cxnId="{A8D9D0E7-C863-8248-A174-E2401C6A6A04}">
      <dgm:prSet/>
      <dgm:spPr/>
      <dgm:t>
        <a:bodyPr/>
        <a:lstStyle/>
        <a:p>
          <a:endParaRPr lang="en-US"/>
        </a:p>
      </dgm:t>
    </dgm:pt>
    <dgm:pt modelId="{ED53C72A-74A6-5541-A61A-18F498FDE062}" type="sibTrans" cxnId="{A8D9D0E7-C863-8248-A174-E2401C6A6A04}">
      <dgm:prSet/>
      <dgm:spPr/>
      <dgm:t>
        <a:bodyPr/>
        <a:lstStyle/>
        <a:p>
          <a:endParaRPr lang="en-US"/>
        </a:p>
      </dgm:t>
    </dgm:pt>
    <dgm:pt modelId="{20790269-45FF-CA41-AF75-50DBF65AF629}">
      <dgm:prSet phldrT="[Text]"/>
      <dgm:spPr/>
      <dgm:t>
        <a:bodyPr/>
        <a:lstStyle/>
        <a:p>
          <a:r>
            <a:rPr lang="en-US" dirty="0" smtClean="0"/>
            <a:t>More occasions</a:t>
          </a:r>
          <a:endParaRPr lang="en-US" dirty="0"/>
        </a:p>
      </dgm:t>
    </dgm:pt>
    <dgm:pt modelId="{4DCAD467-9AA7-8644-8E28-26445F8EA747}" type="parTrans" cxnId="{B8AA8790-65EF-B742-8E42-255AD7C62FA6}">
      <dgm:prSet/>
      <dgm:spPr/>
      <dgm:t>
        <a:bodyPr/>
        <a:lstStyle/>
        <a:p>
          <a:endParaRPr lang="en-US"/>
        </a:p>
      </dgm:t>
    </dgm:pt>
    <dgm:pt modelId="{3E043FD9-5628-FC4B-A333-2B33E21EDDA9}" type="sibTrans" cxnId="{B8AA8790-65EF-B742-8E42-255AD7C62FA6}">
      <dgm:prSet/>
      <dgm:spPr/>
      <dgm:t>
        <a:bodyPr/>
        <a:lstStyle/>
        <a:p>
          <a:endParaRPr lang="en-US"/>
        </a:p>
      </dgm:t>
    </dgm:pt>
    <dgm:pt modelId="{3D7836E4-03A7-DE4D-8E32-9E8235ED1C1B}">
      <dgm:prSet phldrT="[Text]"/>
      <dgm:spPr/>
      <dgm:t>
        <a:bodyPr/>
        <a:lstStyle/>
        <a:p>
          <a:r>
            <a:rPr lang="en-US" dirty="0" smtClean="0"/>
            <a:t>Spend more</a:t>
          </a:r>
          <a:endParaRPr lang="en-US" dirty="0"/>
        </a:p>
      </dgm:t>
    </dgm:pt>
    <dgm:pt modelId="{FE4D1703-C320-694A-8EBC-2F6422049D25}" type="parTrans" cxnId="{1286CCBC-9C15-5E46-9AE8-C789D45E3B36}">
      <dgm:prSet/>
      <dgm:spPr/>
      <dgm:t>
        <a:bodyPr/>
        <a:lstStyle/>
        <a:p>
          <a:endParaRPr lang="en-US"/>
        </a:p>
      </dgm:t>
    </dgm:pt>
    <dgm:pt modelId="{20EDA367-4A54-E04A-AD48-048894468E4A}" type="sibTrans" cxnId="{1286CCBC-9C15-5E46-9AE8-C789D45E3B36}">
      <dgm:prSet/>
      <dgm:spPr/>
      <dgm:t>
        <a:bodyPr/>
        <a:lstStyle/>
        <a:p>
          <a:endParaRPr lang="en-US"/>
        </a:p>
      </dgm:t>
    </dgm:pt>
    <dgm:pt modelId="{58677B1B-76BC-F544-9E41-C5732397659D}">
      <dgm:prSet phldrT="[Text]"/>
      <dgm:spPr/>
      <dgm:t>
        <a:bodyPr/>
        <a:lstStyle/>
        <a:p>
          <a:r>
            <a:rPr lang="en-US" dirty="0" smtClean="0"/>
            <a:t>Basket size</a:t>
          </a:r>
          <a:endParaRPr lang="en-US" dirty="0"/>
        </a:p>
      </dgm:t>
    </dgm:pt>
    <dgm:pt modelId="{3F42DA54-BCBA-4B4A-9C2E-181241A0BEC4}" type="parTrans" cxnId="{9BE47664-72DF-6649-A93E-B77AB5AFEA19}">
      <dgm:prSet/>
      <dgm:spPr/>
      <dgm:t>
        <a:bodyPr/>
        <a:lstStyle/>
        <a:p>
          <a:endParaRPr lang="en-US"/>
        </a:p>
      </dgm:t>
    </dgm:pt>
    <dgm:pt modelId="{EED17574-EA0A-BE4B-84C8-C935A52267A6}" type="sibTrans" cxnId="{9BE47664-72DF-6649-A93E-B77AB5AFEA19}">
      <dgm:prSet/>
      <dgm:spPr/>
      <dgm:t>
        <a:bodyPr/>
        <a:lstStyle/>
        <a:p>
          <a:endParaRPr lang="en-US"/>
        </a:p>
      </dgm:t>
    </dgm:pt>
    <dgm:pt modelId="{6C9138A3-14EB-034C-A2B2-22AF9D372299}">
      <dgm:prSet phldrT="[Text]"/>
      <dgm:spPr/>
      <dgm:t>
        <a:bodyPr/>
        <a:lstStyle/>
        <a:p>
          <a:r>
            <a:rPr lang="en-US" dirty="0" smtClean="0"/>
            <a:t>Address barriers to customers</a:t>
          </a:r>
          <a:endParaRPr lang="en-US" dirty="0"/>
        </a:p>
      </dgm:t>
    </dgm:pt>
    <dgm:pt modelId="{2D9FF3CD-77B1-3C4E-8972-53B6B104F6E2}" type="parTrans" cxnId="{4BB3182D-5052-684E-96A5-49F9FA667098}">
      <dgm:prSet/>
      <dgm:spPr/>
      <dgm:t>
        <a:bodyPr/>
        <a:lstStyle/>
        <a:p>
          <a:endParaRPr lang="en-US"/>
        </a:p>
      </dgm:t>
    </dgm:pt>
    <dgm:pt modelId="{3EF319F7-1F1A-B34A-8FFC-D1C91B70AD55}" type="sibTrans" cxnId="{4BB3182D-5052-684E-96A5-49F9FA667098}">
      <dgm:prSet/>
      <dgm:spPr/>
      <dgm:t>
        <a:bodyPr/>
        <a:lstStyle/>
        <a:p>
          <a:endParaRPr lang="en-US"/>
        </a:p>
      </dgm:t>
    </dgm:pt>
    <dgm:pt modelId="{7C85096E-8609-C547-88DC-54F49901B0AC}" type="pres">
      <dgm:prSet presAssocID="{A6FF5644-48CE-0E42-9C47-1E193B282DE2}" presName="Name0" presStyleCnt="0">
        <dgm:presLayoutVars>
          <dgm:chPref val="3"/>
          <dgm:dir/>
          <dgm:animLvl val="lvl"/>
          <dgm:resizeHandles/>
        </dgm:presLayoutVars>
      </dgm:prSet>
      <dgm:spPr/>
      <dgm:t>
        <a:bodyPr/>
        <a:lstStyle/>
        <a:p>
          <a:endParaRPr lang="en-US"/>
        </a:p>
      </dgm:t>
    </dgm:pt>
    <dgm:pt modelId="{A90D23FF-A6E0-0445-840E-3B374DE5BAD8}" type="pres">
      <dgm:prSet presAssocID="{45BA2F4B-B727-5748-80EA-87B36DC94699}" presName="horFlow" presStyleCnt="0"/>
      <dgm:spPr/>
    </dgm:pt>
    <dgm:pt modelId="{03D36C60-B16E-C548-9A0C-A4F6E9F88FE2}" type="pres">
      <dgm:prSet presAssocID="{45BA2F4B-B727-5748-80EA-87B36DC94699}" presName="bigChev" presStyleLbl="node1" presStyleIdx="0" presStyleCnt="3"/>
      <dgm:spPr/>
      <dgm:t>
        <a:bodyPr/>
        <a:lstStyle/>
        <a:p>
          <a:endParaRPr lang="en-US"/>
        </a:p>
      </dgm:t>
    </dgm:pt>
    <dgm:pt modelId="{F11F4560-A42E-6145-9E7C-AC35481B321D}" type="pres">
      <dgm:prSet presAssocID="{2A9BD644-5C93-D04A-96E5-88842A846065}" presName="parTrans" presStyleCnt="0"/>
      <dgm:spPr/>
    </dgm:pt>
    <dgm:pt modelId="{BDFC7EA2-DB54-3246-9C43-619EAEBF042A}" type="pres">
      <dgm:prSet presAssocID="{EB20A0A1-6CD7-0746-A7C7-692CDDFC3F95}" presName="node" presStyleLbl="alignAccFollowNode1" presStyleIdx="0" presStyleCnt="6">
        <dgm:presLayoutVars>
          <dgm:bulletEnabled val="1"/>
        </dgm:presLayoutVars>
      </dgm:prSet>
      <dgm:spPr/>
      <dgm:t>
        <a:bodyPr/>
        <a:lstStyle/>
        <a:p>
          <a:endParaRPr lang="en-US"/>
        </a:p>
      </dgm:t>
    </dgm:pt>
    <dgm:pt modelId="{C8794F58-415D-0947-A0F2-944F58C34A61}" type="pres">
      <dgm:prSet presAssocID="{80E94AB7-6B01-A549-B2BA-A01E90539A3F}" presName="sibTrans" presStyleCnt="0"/>
      <dgm:spPr/>
    </dgm:pt>
    <dgm:pt modelId="{0B5FEAAE-6A85-EB43-9D21-F4C2BA111636}" type="pres">
      <dgm:prSet presAssocID="{E80AAE14-2CBC-AA4D-BF95-637440560F5B}" presName="node" presStyleLbl="alignAccFollowNode1" presStyleIdx="1" presStyleCnt="6">
        <dgm:presLayoutVars>
          <dgm:bulletEnabled val="1"/>
        </dgm:presLayoutVars>
      </dgm:prSet>
      <dgm:spPr/>
      <dgm:t>
        <a:bodyPr/>
        <a:lstStyle/>
        <a:p>
          <a:endParaRPr lang="en-US"/>
        </a:p>
      </dgm:t>
    </dgm:pt>
    <dgm:pt modelId="{7128E390-EC3B-5541-B60D-D4825BF466C2}" type="pres">
      <dgm:prSet presAssocID="{45BA2F4B-B727-5748-80EA-87B36DC94699}" presName="vSp" presStyleCnt="0"/>
      <dgm:spPr/>
    </dgm:pt>
    <dgm:pt modelId="{4A29D615-D062-4645-AA70-14BDB487BD6E}" type="pres">
      <dgm:prSet presAssocID="{F3079D53-300C-084A-942F-E14236FB65F5}" presName="horFlow" presStyleCnt="0"/>
      <dgm:spPr/>
    </dgm:pt>
    <dgm:pt modelId="{1936198C-EA99-8B40-A34E-CDD08867DE93}" type="pres">
      <dgm:prSet presAssocID="{F3079D53-300C-084A-942F-E14236FB65F5}" presName="bigChev" presStyleLbl="node1" presStyleIdx="1" presStyleCnt="3"/>
      <dgm:spPr/>
      <dgm:t>
        <a:bodyPr/>
        <a:lstStyle/>
        <a:p>
          <a:endParaRPr lang="en-US"/>
        </a:p>
      </dgm:t>
    </dgm:pt>
    <dgm:pt modelId="{943C1D8E-5F7B-CD4B-9CC6-95871A322F29}" type="pres">
      <dgm:prSet presAssocID="{07805E4F-7168-674D-93B6-CA0CA1350973}" presName="parTrans" presStyleCnt="0"/>
      <dgm:spPr/>
    </dgm:pt>
    <dgm:pt modelId="{4C62C678-7ABA-C24C-AA15-3574DEA61B2B}" type="pres">
      <dgm:prSet presAssocID="{C723B178-1795-6E4B-9159-EEC1E220C7D5}" presName="node" presStyleLbl="alignAccFollowNode1" presStyleIdx="2" presStyleCnt="6">
        <dgm:presLayoutVars>
          <dgm:bulletEnabled val="1"/>
        </dgm:presLayoutVars>
      </dgm:prSet>
      <dgm:spPr/>
      <dgm:t>
        <a:bodyPr/>
        <a:lstStyle/>
        <a:p>
          <a:endParaRPr lang="en-US"/>
        </a:p>
      </dgm:t>
    </dgm:pt>
    <dgm:pt modelId="{B34A7C00-C5EC-4E4A-B553-F9CB4C33ACBF}" type="pres">
      <dgm:prSet presAssocID="{ED53C72A-74A6-5541-A61A-18F498FDE062}" presName="sibTrans" presStyleCnt="0"/>
      <dgm:spPr/>
    </dgm:pt>
    <dgm:pt modelId="{FA0B7A9B-2A6F-1641-B0B5-36ACEF47583E}" type="pres">
      <dgm:prSet presAssocID="{20790269-45FF-CA41-AF75-50DBF65AF629}" presName="node" presStyleLbl="alignAccFollowNode1" presStyleIdx="3" presStyleCnt="6">
        <dgm:presLayoutVars>
          <dgm:bulletEnabled val="1"/>
        </dgm:presLayoutVars>
      </dgm:prSet>
      <dgm:spPr/>
      <dgm:t>
        <a:bodyPr/>
        <a:lstStyle/>
        <a:p>
          <a:endParaRPr lang="en-US"/>
        </a:p>
      </dgm:t>
    </dgm:pt>
    <dgm:pt modelId="{3BBC9173-A2E4-E048-AE79-5A968922AAB4}" type="pres">
      <dgm:prSet presAssocID="{F3079D53-300C-084A-942F-E14236FB65F5}" presName="vSp" presStyleCnt="0"/>
      <dgm:spPr/>
    </dgm:pt>
    <dgm:pt modelId="{11187A85-4F16-8E49-B96F-F51D5A082C42}" type="pres">
      <dgm:prSet presAssocID="{3D7836E4-03A7-DE4D-8E32-9E8235ED1C1B}" presName="horFlow" presStyleCnt="0"/>
      <dgm:spPr/>
    </dgm:pt>
    <dgm:pt modelId="{783E88B8-5721-8B42-B6EB-CA8AA693781B}" type="pres">
      <dgm:prSet presAssocID="{3D7836E4-03A7-DE4D-8E32-9E8235ED1C1B}" presName="bigChev" presStyleLbl="node1" presStyleIdx="2" presStyleCnt="3"/>
      <dgm:spPr/>
      <dgm:t>
        <a:bodyPr/>
        <a:lstStyle/>
        <a:p>
          <a:endParaRPr lang="en-US"/>
        </a:p>
      </dgm:t>
    </dgm:pt>
    <dgm:pt modelId="{38B176E4-C67F-E44E-90C1-B9232A89CA7A}" type="pres">
      <dgm:prSet presAssocID="{3F42DA54-BCBA-4B4A-9C2E-181241A0BEC4}" presName="parTrans" presStyleCnt="0"/>
      <dgm:spPr/>
    </dgm:pt>
    <dgm:pt modelId="{88DD7C4E-02EF-644E-8B33-C1C4FA964D1B}" type="pres">
      <dgm:prSet presAssocID="{58677B1B-76BC-F544-9E41-C5732397659D}" presName="node" presStyleLbl="alignAccFollowNode1" presStyleIdx="4" presStyleCnt="6">
        <dgm:presLayoutVars>
          <dgm:bulletEnabled val="1"/>
        </dgm:presLayoutVars>
      </dgm:prSet>
      <dgm:spPr/>
      <dgm:t>
        <a:bodyPr/>
        <a:lstStyle/>
        <a:p>
          <a:endParaRPr lang="en-US"/>
        </a:p>
      </dgm:t>
    </dgm:pt>
    <dgm:pt modelId="{28CF27FB-0781-5642-B708-0CFF9BF71946}" type="pres">
      <dgm:prSet presAssocID="{EED17574-EA0A-BE4B-84C8-C935A52267A6}" presName="sibTrans" presStyleCnt="0"/>
      <dgm:spPr/>
    </dgm:pt>
    <dgm:pt modelId="{8642E7AC-C83F-9D43-8EC1-0B284D68EB26}" type="pres">
      <dgm:prSet presAssocID="{6C9138A3-14EB-034C-A2B2-22AF9D372299}" presName="node" presStyleLbl="alignAccFollowNode1" presStyleIdx="5" presStyleCnt="6">
        <dgm:presLayoutVars>
          <dgm:bulletEnabled val="1"/>
        </dgm:presLayoutVars>
      </dgm:prSet>
      <dgm:spPr/>
      <dgm:t>
        <a:bodyPr/>
        <a:lstStyle/>
        <a:p>
          <a:endParaRPr lang="en-US"/>
        </a:p>
      </dgm:t>
    </dgm:pt>
  </dgm:ptLst>
  <dgm:cxnLst>
    <dgm:cxn modelId="{F879164D-A944-664C-91AA-15AFF3B6D28F}" type="presOf" srcId="{EB20A0A1-6CD7-0746-A7C7-692CDDFC3F95}" destId="{BDFC7EA2-DB54-3246-9C43-619EAEBF042A}" srcOrd="0" destOrd="0" presId="urn:microsoft.com/office/officeart/2005/8/layout/lProcess3"/>
    <dgm:cxn modelId="{A8D9D0E7-C863-8248-A174-E2401C6A6A04}" srcId="{F3079D53-300C-084A-942F-E14236FB65F5}" destId="{C723B178-1795-6E4B-9159-EEC1E220C7D5}" srcOrd="0" destOrd="0" parTransId="{07805E4F-7168-674D-93B6-CA0CA1350973}" sibTransId="{ED53C72A-74A6-5541-A61A-18F498FDE062}"/>
    <dgm:cxn modelId="{1286CCBC-9C15-5E46-9AE8-C789D45E3B36}" srcId="{A6FF5644-48CE-0E42-9C47-1E193B282DE2}" destId="{3D7836E4-03A7-DE4D-8E32-9E8235ED1C1B}" srcOrd="2" destOrd="0" parTransId="{FE4D1703-C320-694A-8EBC-2F6422049D25}" sibTransId="{20EDA367-4A54-E04A-AD48-048894468E4A}"/>
    <dgm:cxn modelId="{11CDC4C5-8440-004A-9464-8F7E351924F2}" srcId="{A6FF5644-48CE-0E42-9C47-1E193B282DE2}" destId="{45BA2F4B-B727-5748-80EA-87B36DC94699}" srcOrd="0" destOrd="0" parTransId="{B50445EB-B275-724B-9E60-80F61F43B9F0}" sibTransId="{4249831B-263A-F149-9502-3E17E8D827FE}"/>
    <dgm:cxn modelId="{BF0C7672-38ED-0048-8DC5-D5CBFAC6AE7A}" type="presOf" srcId="{A6FF5644-48CE-0E42-9C47-1E193B282DE2}" destId="{7C85096E-8609-C547-88DC-54F49901B0AC}" srcOrd="0" destOrd="0" presId="urn:microsoft.com/office/officeart/2005/8/layout/lProcess3"/>
    <dgm:cxn modelId="{AE08F508-DBF3-BA41-A0FE-950E5FDED8B7}" type="presOf" srcId="{F3079D53-300C-084A-942F-E14236FB65F5}" destId="{1936198C-EA99-8B40-A34E-CDD08867DE93}" srcOrd="0" destOrd="0" presId="urn:microsoft.com/office/officeart/2005/8/layout/lProcess3"/>
    <dgm:cxn modelId="{90B8B816-7A17-FB46-A91D-ED1A37784F6D}" type="presOf" srcId="{58677B1B-76BC-F544-9E41-C5732397659D}" destId="{88DD7C4E-02EF-644E-8B33-C1C4FA964D1B}" srcOrd="0" destOrd="0" presId="urn:microsoft.com/office/officeart/2005/8/layout/lProcess3"/>
    <dgm:cxn modelId="{E0FFD64E-5864-A040-BA3F-C1F7B634E38E}" type="presOf" srcId="{45BA2F4B-B727-5748-80EA-87B36DC94699}" destId="{03D36C60-B16E-C548-9A0C-A4F6E9F88FE2}" srcOrd="0" destOrd="0" presId="urn:microsoft.com/office/officeart/2005/8/layout/lProcess3"/>
    <dgm:cxn modelId="{5BB81EC7-4160-7642-BCBC-5E3AC147235B}" srcId="{A6FF5644-48CE-0E42-9C47-1E193B282DE2}" destId="{F3079D53-300C-084A-942F-E14236FB65F5}" srcOrd="1" destOrd="0" parTransId="{8678EAA1-0F49-A749-B48D-B75152C85915}" sibTransId="{EF5B9665-5241-8E45-BB05-D6B5AB2AD872}"/>
    <dgm:cxn modelId="{1A0459F5-0B5C-5E4F-8CFE-A1AEA4BC6989}" srcId="{45BA2F4B-B727-5748-80EA-87B36DC94699}" destId="{EB20A0A1-6CD7-0746-A7C7-692CDDFC3F95}" srcOrd="0" destOrd="0" parTransId="{2A9BD644-5C93-D04A-96E5-88842A846065}" sibTransId="{80E94AB7-6B01-A549-B2BA-A01E90539A3F}"/>
    <dgm:cxn modelId="{1A93CC30-E1A7-AA46-A529-BB4A2AAE6389}" type="presOf" srcId="{3D7836E4-03A7-DE4D-8E32-9E8235ED1C1B}" destId="{783E88B8-5721-8B42-B6EB-CA8AA693781B}" srcOrd="0" destOrd="0" presId="urn:microsoft.com/office/officeart/2005/8/layout/lProcess3"/>
    <dgm:cxn modelId="{6AB0522A-B2CF-804A-8FAF-5E4CCF90A29D}" type="presOf" srcId="{C723B178-1795-6E4B-9159-EEC1E220C7D5}" destId="{4C62C678-7ABA-C24C-AA15-3574DEA61B2B}" srcOrd="0" destOrd="0" presId="urn:microsoft.com/office/officeart/2005/8/layout/lProcess3"/>
    <dgm:cxn modelId="{228A3AE9-966B-7540-A164-E0F144389662}" type="presOf" srcId="{6C9138A3-14EB-034C-A2B2-22AF9D372299}" destId="{8642E7AC-C83F-9D43-8EC1-0B284D68EB26}" srcOrd="0" destOrd="0" presId="urn:microsoft.com/office/officeart/2005/8/layout/lProcess3"/>
    <dgm:cxn modelId="{4CAEBFD0-415A-B846-8135-C28B9B9598E5}" srcId="{45BA2F4B-B727-5748-80EA-87B36DC94699}" destId="{E80AAE14-2CBC-AA4D-BF95-637440560F5B}" srcOrd="1" destOrd="0" parTransId="{E7D720AB-34DB-CA47-8F4F-7FBC988F4300}" sibTransId="{B1F59C4E-9C41-8F47-A572-F9DDC7953CDC}"/>
    <dgm:cxn modelId="{4BB3182D-5052-684E-96A5-49F9FA667098}" srcId="{3D7836E4-03A7-DE4D-8E32-9E8235ED1C1B}" destId="{6C9138A3-14EB-034C-A2B2-22AF9D372299}" srcOrd="1" destOrd="0" parTransId="{2D9FF3CD-77B1-3C4E-8972-53B6B104F6E2}" sibTransId="{3EF319F7-1F1A-B34A-8FFC-D1C91B70AD55}"/>
    <dgm:cxn modelId="{9BE47664-72DF-6649-A93E-B77AB5AFEA19}" srcId="{3D7836E4-03A7-DE4D-8E32-9E8235ED1C1B}" destId="{58677B1B-76BC-F544-9E41-C5732397659D}" srcOrd="0" destOrd="0" parTransId="{3F42DA54-BCBA-4B4A-9C2E-181241A0BEC4}" sibTransId="{EED17574-EA0A-BE4B-84C8-C935A52267A6}"/>
    <dgm:cxn modelId="{42E7B209-D799-5E4D-995D-9670C1891273}" type="presOf" srcId="{20790269-45FF-CA41-AF75-50DBF65AF629}" destId="{FA0B7A9B-2A6F-1641-B0B5-36ACEF47583E}" srcOrd="0" destOrd="0" presId="urn:microsoft.com/office/officeart/2005/8/layout/lProcess3"/>
    <dgm:cxn modelId="{B8AA8790-65EF-B742-8E42-255AD7C62FA6}" srcId="{F3079D53-300C-084A-942F-E14236FB65F5}" destId="{20790269-45FF-CA41-AF75-50DBF65AF629}" srcOrd="1" destOrd="0" parTransId="{4DCAD467-9AA7-8644-8E28-26445F8EA747}" sibTransId="{3E043FD9-5628-FC4B-A333-2B33E21EDDA9}"/>
    <dgm:cxn modelId="{DF50F246-130F-6A41-B24D-5976B4EAC34D}" type="presOf" srcId="{E80AAE14-2CBC-AA4D-BF95-637440560F5B}" destId="{0B5FEAAE-6A85-EB43-9D21-F4C2BA111636}" srcOrd="0" destOrd="0" presId="urn:microsoft.com/office/officeart/2005/8/layout/lProcess3"/>
    <dgm:cxn modelId="{F6A1061E-BDB0-2745-80F2-D7CCBEA48BBA}" type="presParOf" srcId="{7C85096E-8609-C547-88DC-54F49901B0AC}" destId="{A90D23FF-A6E0-0445-840E-3B374DE5BAD8}" srcOrd="0" destOrd="0" presId="urn:microsoft.com/office/officeart/2005/8/layout/lProcess3"/>
    <dgm:cxn modelId="{E7C3FBAE-7026-8849-AD8F-FCCCD51D283C}" type="presParOf" srcId="{A90D23FF-A6E0-0445-840E-3B374DE5BAD8}" destId="{03D36C60-B16E-C548-9A0C-A4F6E9F88FE2}" srcOrd="0" destOrd="0" presId="urn:microsoft.com/office/officeart/2005/8/layout/lProcess3"/>
    <dgm:cxn modelId="{E34B8CDE-7025-A44A-B0F1-529BC5B99636}" type="presParOf" srcId="{A90D23FF-A6E0-0445-840E-3B374DE5BAD8}" destId="{F11F4560-A42E-6145-9E7C-AC35481B321D}" srcOrd="1" destOrd="0" presId="urn:microsoft.com/office/officeart/2005/8/layout/lProcess3"/>
    <dgm:cxn modelId="{8A535BA2-A38F-5541-A3D7-869BAFC81361}" type="presParOf" srcId="{A90D23FF-A6E0-0445-840E-3B374DE5BAD8}" destId="{BDFC7EA2-DB54-3246-9C43-619EAEBF042A}" srcOrd="2" destOrd="0" presId="urn:microsoft.com/office/officeart/2005/8/layout/lProcess3"/>
    <dgm:cxn modelId="{7F377C29-9B14-7147-91F5-D0C59C2E6D91}" type="presParOf" srcId="{A90D23FF-A6E0-0445-840E-3B374DE5BAD8}" destId="{C8794F58-415D-0947-A0F2-944F58C34A61}" srcOrd="3" destOrd="0" presId="urn:microsoft.com/office/officeart/2005/8/layout/lProcess3"/>
    <dgm:cxn modelId="{2E332E03-1224-9644-8158-E954EB924583}" type="presParOf" srcId="{A90D23FF-A6E0-0445-840E-3B374DE5BAD8}" destId="{0B5FEAAE-6A85-EB43-9D21-F4C2BA111636}" srcOrd="4" destOrd="0" presId="urn:microsoft.com/office/officeart/2005/8/layout/lProcess3"/>
    <dgm:cxn modelId="{FE67627F-628F-2F4F-B71E-4EE2ECF4F13E}" type="presParOf" srcId="{7C85096E-8609-C547-88DC-54F49901B0AC}" destId="{7128E390-EC3B-5541-B60D-D4825BF466C2}" srcOrd="1" destOrd="0" presId="urn:microsoft.com/office/officeart/2005/8/layout/lProcess3"/>
    <dgm:cxn modelId="{90C67107-04C7-C44E-A2F1-61BAB34BFEFD}" type="presParOf" srcId="{7C85096E-8609-C547-88DC-54F49901B0AC}" destId="{4A29D615-D062-4645-AA70-14BDB487BD6E}" srcOrd="2" destOrd="0" presId="urn:microsoft.com/office/officeart/2005/8/layout/lProcess3"/>
    <dgm:cxn modelId="{F5AA5D7E-3211-D542-AE38-B828BE383FF7}" type="presParOf" srcId="{4A29D615-D062-4645-AA70-14BDB487BD6E}" destId="{1936198C-EA99-8B40-A34E-CDD08867DE93}" srcOrd="0" destOrd="0" presId="urn:microsoft.com/office/officeart/2005/8/layout/lProcess3"/>
    <dgm:cxn modelId="{C4F8AC20-3214-0E4B-BE02-4F105982118A}" type="presParOf" srcId="{4A29D615-D062-4645-AA70-14BDB487BD6E}" destId="{943C1D8E-5F7B-CD4B-9CC6-95871A322F29}" srcOrd="1" destOrd="0" presId="urn:microsoft.com/office/officeart/2005/8/layout/lProcess3"/>
    <dgm:cxn modelId="{1CF1BCCE-4C4D-964D-A698-DD6DB398D0CB}" type="presParOf" srcId="{4A29D615-D062-4645-AA70-14BDB487BD6E}" destId="{4C62C678-7ABA-C24C-AA15-3574DEA61B2B}" srcOrd="2" destOrd="0" presId="urn:microsoft.com/office/officeart/2005/8/layout/lProcess3"/>
    <dgm:cxn modelId="{1D7F9BF5-C0DC-D540-B2E5-6B2B648A9F08}" type="presParOf" srcId="{4A29D615-D062-4645-AA70-14BDB487BD6E}" destId="{B34A7C00-C5EC-4E4A-B553-F9CB4C33ACBF}" srcOrd="3" destOrd="0" presId="urn:microsoft.com/office/officeart/2005/8/layout/lProcess3"/>
    <dgm:cxn modelId="{2974B4C1-880D-A24C-9B13-96F1820EE2D7}" type="presParOf" srcId="{4A29D615-D062-4645-AA70-14BDB487BD6E}" destId="{FA0B7A9B-2A6F-1641-B0B5-36ACEF47583E}" srcOrd="4" destOrd="0" presId="urn:microsoft.com/office/officeart/2005/8/layout/lProcess3"/>
    <dgm:cxn modelId="{10836834-4149-7543-ADD3-34BD9FA37809}" type="presParOf" srcId="{7C85096E-8609-C547-88DC-54F49901B0AC}" destId="{3BBC9173-A2E4-E048-AE79-5A968922AAB4}" srcOrd="3" destOrd="0" presId="urn:microsoft.com/office/officeart/2005/8/layout/lProcess3"/>
    <dgm:cxn modelId="{F9C5053B-3C45-4547-ADF9-16D0C24AE3FE}" type="presParOf" srcId="{7C85096E-8609-C547-88DC-54F49901B0AC}" destId="{11187A85-4F16-8E49-B96F-F51D5A082C42}" srcOrd="4" destOrd="0" presId="urn:microsoft.com/office/officeart/2005/8/layout/lProcess3"/>
    <dgm:cxn modelId="{7517D3BC-A7B9-6A4D-9922-38AB3AB07F10}" type="presParOf" srcId="{11187A85-4F16-8E49-B96F-F51D5A082C42}" destId="{783E88B8-5721-8B42-B6EB-CA8AA693781B}" srcOrd="0" destOrd="0" presId="urn:microsoft.com/office/officeart/2005/8/layout/lProcess3"/>
    <dgm:cxn modelId="{0DD2E4EE-BAEB-7A41-9C20-037CBE9F90D8}" type="presParOf" srcId="{11187A85-4F16-8E49-B96F-F51D5A082C42}" destId="{38B176E4-C67F-E44E-90C1-B9232A89CA7A}" srcOrd="1" destOrd="0" presId="urn:microsoft.com/office/officeart/2005/8/layout/lProcess3"/>
    <dgm:cxn modelId="{D33BFA2F-27A6-2643-829F-558D247C8A90}" type="presParOf" srcId="{11187A85-4F16-8E49-B96F-F51D5A082C42}" destId="{88DD7C4E-02EF-644E-8B33-C1C4FA964D1B}" srcOrd="2" destOrd="0" presId="urn:microsoft.com/office/officeart/2005/8/layout/lProcess3"/>
    <dgm:cxn modelId="{2E646426-70B1-4540-AF85-A137CA63C015}" type="presParOf" srcId="{11187A85-4F16-8E49-B96F-F51D5A082C42}" destId="{28CF27FB-0781-5642-B708-0CFF9BF71946}" srcOrd="3" destOrd="0" presId="urn:microsoft.com/office/officeart/2005/8/layout/lProcess3"/>
    <dgm:cxn modelId="{00A1E2F1-DF86-6540-9FC3-C49EAD40814B}" type="presParOf" srcId="{11187A85-4F16-8E49-B96F-F51D5A082C42}" destId="{8642E7AC-C83F-9D43-8EC1-0B284D68EB26}" srcOrd="4"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976FDB-1517-F948-80A3-FE75E286D215}" type="doc">
      <dgm:prSet loTypeId="urn:microsoft.com/office/officeart/2005/8/layout/lProcess3" loCatId="process" qsTypeId="urn:microsoft.com/office/officeart/2005/8/quickstyle/simple4" qsCatId="simple" csTypeId="urn:microsoft.com/office/officeart/2005/8/colors/accent1_2" csCatId="accent1" phldr="1"/>
      <dgm:spPr/>
      <dgm:t>
        <a:bodyPr/>
        <a:lstStyle/>
        <a:p>
          <a:endParaRPr lang="en-US"/>
        </a:p>
      </dgm:t>
    </dgm:pt>
    <dgm:pt modelId="{8C21139F-5313-644C-AF26-74E15821AB95}">
      <dgm:prSet phldrT="[Text]"/>
      <dgm:spPr/>
      <dgm:t>
        <a:bodyPr/>
        <a:lstStyle/>
        <a:p>
          <a:r>
            <a:rPr lang="en-US" dirty="0" smtClean="0"/>
            <a:t>Build customer loyalty</a:t>
          </a:r>
          <a:endParaRPr lang="en-US" dirty="0"/>
        </a:p>
      </dgm:t>
    </dgm:pt>
    <dgm:pt modelId="{F45F2DB2-99B5-9941-B0C2-B9E5FF2F4F3D}" type="parTrans" cxnId="{905DDD16-56BC-B442-8707-808D51A21B52}">
      <dgm:prSet/>
      <dgm:spPr/>
      <dgm:t>
        <a:bodyPr/>
        <a:lstStyle/>
        <a:p>
          <a:endParaRPr lang="en-US"/>
        </a:p>
      </dgm:t>
    </dgm:pt>
    <dgm:pt modelId="{55724AC3-7272-174E-816C-12FCC71CD4EB}" type="sibTrans" cxnId="{905DDD16-56BC-B442-8707-808D51A21B52}">
      <dgm:prSet/>
      <dgm:spPr/>
      <dgm:t>
        <a:bodyPr/>
        <a:lstStyle/>
        <a:p>
          <a:endParaRPr lang="en-US"/>
        </a:p>
      </dgm:t>
    </dgm:pt>
    <dgm:pt modelId="{8660B699-F7DA-DB4B-B667-5C966763A4C1}">
      <dgm:prSet phldrT="[Text]"/>
      <dgm:spPr/>
      <dgm:t>
        <a:bodyPr/>
        <a:lstStyle/>
        <a:p>
          <a:r>
            <a:rPr lang="en-US" dirty="0" smtClean="0"/>
            <a:t>Premium cards</a:t>
          </a:r>
          <a:endParaRPr lang="en-US" dirty="0"/>
        </a:p>
      </dgm:t>
    </dgm:pt>
    <dgm:pt modelId="{EA510FD3-ACD9-014B-9D13-50D8C2915F77}" type="parTrans" cxnId="{5D78443E-4781-1242-A0BD-5535F26CB133}">
      <dgm:prSet/>
      <dgm:spPr/>
      <dgm:t>
        <a:bodyPr/>
        <a:lstStyle/>
        <a:p>
          <a:endParaRPr lang="en-US"/>
        </a:p>
      </dgm:t>
    </dgm:pt>
    <dgm:pt modelId="{526B2135-556C-1A48-B2DA-5BD39C915C5F}" type="sibTrans" cxnId="{5D78443E-4781-1242-A0BD-5535F26CB133}">
      <dgm:prSet/>
      <dgm:spPr/>
      <dgm:t>
        <a:bodyPr/>
        <a:lstStyle/>
        <a:p>
          <a:endParaRPr lang="en-US"/>
        </a:p>
      </dgm:t>
    </dgm:pt>
    <dgm:pt modelId="{0DC8A197-00E2-024E-A9CB-0DCEBE227F56}">
      <dgm:prSet phldrT="[Text]"/>
      <dgm:spPr/>
      <dgm:t>
        <a:bodyPr/>
        <a:lstStyle/>
        <a:p>
          <a:r>
            <a:rPr lang="en-US" dirty="0" smtClean="0"/>
            <a:t>Special programs</a:t>
          </a:r>
          <a:endParaRPr lang="en-US" dirty="0"/>
        </a:p>
      </dgm:t>
    </dgm:pt>
    <dgm:pt modelId="{6A235718-B976-7F48-93ED-970D93AA4F9C}" type="parTrans" cxnId="{3F3D3749-6282-1240-AA5C-0C5A37E73028}">
      <dgm:prSet/>
      <dgm:spPr/>
      <dgm:t>
        <a:bodyPr/>
        <a:lstStyle/>
        <a:p>
          <a:endParaRPr lang="en-US"/>
        </a:p>
      </dgm:t>
    </dgm:pt>
    <dgm:pt modelId="{9534FF97-A42E-0841-8778-0C5F88E26426}" type="sibTrans" cxnId="{3F3D3749-6282-1240-AA5C-0C5A37E73028}">
      <dgm:prSet/>
      <dgm:spPr/>
      <dgm:t>
        <a:bodyPr/>
        <a:lstStyle/>
        <a:p>
          <a:endParaRPr lang="en-US"/>
        </a:p>
      </dgm:t>
    </dgm:pt>
    <dgm:pt modelId="{392E03DF-D68E-A441-9FA9-EC82B1CFC675}">
      <dgm:prSet phldrT="[Text]"/>
      <dgm:spPr/>
      <dgm:t>
        <a:bodyPr/>
        <a:lstStyle/>
        <a:p>
          <a:r>
            <a:rPr lang="en-US" dirty="0" smtClean="0"/>
            <a:t>Differentiate with unique new products</a:t>
          </a:r>
          <a:endParaRPr lang="en-US" dirty="0"/>
        </a:p>
      </dgm:t>
    </dgm:pt>
    <dgm:pt modelId="{430F1FF5-3ED2-B24D-8498-CB7F0100CDB4}" type="parTrans" cxnId="{F7184F6F-012F-9A4C-8885-37AA02B9E853}">
      <dgm:prSet/>
      <dgm:spPr/>
      <dgm:t>
        <a:bodyPr/>
        <a:lstStyle/>
        <a:p>
          <a:endParaRPr lang="en-US"/>
        </a:p>
      </dgm:t>
    </dgm:pt>
    <dgm:pt modelId="{DAB6B9AF-9105-0E49-B36C-78D8B10EFBFB}" type="sibTrans" cxnId="{F7184F6F-012F-9A4C-8885-37AA02B9E853}">
      <dgm:prSet/>
      <dgm:spPr/>
      <dgm:t>
        <a:bodyPr/>
        <a:lstStyle/>
        <a:p>
          <a:endParaRPr lang="en-US"/>
        </a:p>
      </dgm:t>
    </dgm:pt>
    <dgm:pt modelId="{097F443B-5076-8741-93F8-EEB63CDBF2B6}">
      <dgm:prSet phldrT="[Text]"/>
      <dgm:spPr/>
      <dgm:t>
        <a:bodyPr/>
        <a:lstStyle/>
        <a:p>
          <a:r>
            <a:rPr lang="en-US" dirty="0" smtClean="0"/>
            <a:t>Special displays</a:t>
          </a:r>
          <a:endParaRPr lang="en-US" dirty="0"/>
        </a:p>
      </dgm:t>
    </dgm:pt>
    <dgm:pt modelId="{C16CF60B-9EBA-564A-AA9A-FF8562DF5BA4}" type="parTrans" cxnId="{E4DE7C65-D171-5042-86AC-88E575574536}">
      <dgm:prSet/>
      <dgm:spPr/>
      <dgm:t>
        <a:bodyPr/>
        <a:lstStyle/>
        <a:p>
          <a:endParaRPr lang="en-US"/>
        </a:p>
      </dgm:t>
    </dgm:pt>
    <dgm:pt modelId="{44D3F44E-2DC9-6E43-879B-115D4596A05B}" type="sibTrans" cxnId="{E4DE7C65-D171-5042-86AC-88E575574536}">
      <dgm:prSet/>
      <dgm:spPr/>
      <dgm:t>
        <a:bodyPr/>
        <a:lstStyle/>
        <a:p>
          <a:endParaRPr lang="en-US"/>
        </a:p>
      </dgm:t>
    </dgm:pt>
    <dgm:pt modelId="{8DE3BE2E-FF9D-834F-99C4-985873A6C6E1}">
      <dgm:prSet phldrT="[Text]"/>
      <dgm:spPr/>
      <dgm:t>
        <a:bodyPr/>
        <a:lstStyle/>
        <a:p>
          <a:r>
            <a:rPr lang="en-US" dirty="0" smtClean="0"/>
            <a:t>Temporary exclusivity</a:t>
          </a:r>
          <a:endParaRPr lang="en-US" dirty="0"/>
        </a:p>
      </dgm:t>
    </dgm:pt>
    <dgm:pt modelId="{2584AFE7-DBD9-F546-9D5B-80CAC27E1DDF}" type="parTrans" cxnId="{B5F524FF-A81C-4E45-9FAD-094E936F5F05}">
      <dgm:prSet/>
      <dgm:spPr/>
      <dgm:t>
        <a:bodyPr/>
        <a:lstStyle/>
        <a:p>
          <a:endParaRPr lang="en-US"/>
        </a:p>
      </dgm:t>
    </dgm:pt>
    <dgm:pt modelId="{C91C9B2D-826B-C844-98DD-2D5F1FF3177B}" type="sibTrans" cxnId="{B5F524FF-A81C-4E45-9FAD-094E936F5F05}">
      <dgm:prSet/>
      <dgm:spPr/>
      <dgm:t>
        <a:bodyPr/>
        <a:lstStyle/>
        <a:p>
          <a:endParaRPr lang="en-US"/>
        </a:p>
      </dgm:t>
    </dgm:pt>
    <dgm:pt modelId="{7F9CE1EB-B4F5-2E4C-AEBA-725E6D64D7B3}">
      <dgm:prSet phldrT="[Text]"/>
      <dgm:spPr/>
      <dgm:t>
        <a:bodyPr/>
        <a:lstStyle/>
        <a:p>
          <a:r>
            <a:rPr lang="en-US" dirty="0" smtClean="0"/>
            <a:t>Trade up to higher margin items</a:t>
          </a:r>
          <a:endParaRPr lang="en-US" dirty="0"/>
        </a:p>
      </dgm:t>
    </dgm:pt>
    <dgm:pt modelId="{59CAAD37-FD72-6546-ACB2-CDE0E9D4B1C9}" type="parTrans" cxnId="{617B7CCD-997C-5549-9724-CC6F24AB85F8}">
      <dgm:prSet/>
      <dgm:spPr/>
      <dgm:t>
        <a:bodyPr/>
        <a:lstStyle/>
        <a:p>
          <a:endParaRPr lang="en-US"/>
        </a:p>
      </dgm:t>
    </dgm:pt>
    <dgm:pt modelId="{7F89C846-24EE-814F-91CF-CD2B1250FEC2}" type="sibTrans" cxnId="{617B7CCD-997C-5549-9724-CC6F24AB85F8}">
      <dgm:prSet/>
      <dgm:spPr/>
      <dgm:t>
        <a:bodyPr/>
        <a:lstStyle/>
        <a:p>
          <a:endParaRPr lang="en-US"/>
        </a:p>
      </dgm:t>
    </dgm:pt>
    <dgm:pt modelId="{388328E8-D417-954A-A86F-A38532D2CC56}">
      <dgm:prSet phldrT="[Text]"/>
      <dgm:spPr/>
      <dgm:t>
        <a:bodyPr/>
        <a:lstStyle/>
        <a:p>
          <a:r>
            <a:rPr lang="en-US" dirty="0" smtClean="0"/>
            <a:t>More point of engagement</a:t>
          </a:r>
          <a:endParaRPr lang="en-US" dirty="0"/>
        </a:p>
      </dgm:t>
    </dgm:pt>
    <dgm:pt modelId="{CDB34993-CD9A-434D-86C5-90817A57C449}" type="parTrans" cxnId="{A1B1A139-6AFB-764D-83D3-0A50706C287E}">
      <dgm:prSet/>
      <dgm:spPr/>
      <dgm:t>
        <a:bodyPr/>
        <a:lstStyle/>
        <a:p>
          <a:endParaRPr lang="en-US"/>
        </a:p>
      </dgm:t>
    </dgm:pt>
    <dgm:pt modelId="{5EDE89A5-402B-9147-94AC-46A94DFCA809}" type="sibTrans" cxnId="{A1B1A139-6AFB-764D-83D3-0A50706C287E}">
      <dgm:prSet/>
      <dgm:spPr/>
      <dgm:t>
        <a:bodyPr/>
        <a:lstStyle/>
        <a:p>
          <a:endParaRPr lang="en-US"/>
        </a:p>
      </dgm:t>
    </dgm:pt>
    <dgm:pt modelId="{458271F6-E819-5641-B838-30980438360C}">
      <dgm:prSet phldrT="[Text]"/>
      <dgm:spPr/>
      <dgm:t>
        <a:bodyPr/>
        <a:lstStyle/>
        <a:p>
          <a:r>
            <a:rPr lang="en-US" dirty="0" smtClean="0"/>
            <a:t>Increase sell-out</a:t>
          </a:r>
          <a:endParaRPr lang="en-US" dirty="0"/>
        </a:p>
      </dgm:t>
    </dgm:pt>
    <dgm:pt modelId="{44E348FD-F8DD-3B41-AFBE-C40ED2C1BC3B}" type="parTrans" cxnId="{4791AA1C-C0CC-ED4A-995E-509375FEA16F}">
      <dgm:prSet/>
      <dgm:spPr/>
      <dgm:t>
        <a:bodyPr/>
        <a:lstStyle/>
        <a:p>
          <a:endParaRPr lang="en-US"/>
        </a:p>
      </dgm:t>
    </dgm:pt>
    <dgm:pt modelId="{77143F21-D392-2541-BB22-848095A73999}" type="sibTrans" cxnId="{4791AA1C-C0CC-ED4A-995E-509375FEA16F}">
      <dgm:prSet/>
      <dgm:spPr/>
      <dgm:t>
        <a:bodyPr/>
        <a:lstStyle/>
        <a:p>
          <a:endParaRPr lang="en-US"/>
        </a:p>
      </dgm:t>
    </dgm:pt>
    <dgm:pt modelId="{E2FFFDD4-C726-174D-BFBD-C91DCA33A9F9}" type="pres">
      <dgm:prSet presAssocID="{AD976FDB-1517-F948-80A3-FE75E286D215}" presName="Name0" presStyleCnt="0">
        <dgm:presLayoutVars>
          <dgm:chPref val="3"/>
          <dgm:dir/>
          <dgm:animLvl val="lvl"/>
          <dgm:resizeHandles/>
        </dgm:presLayoutVars>
      </dgm:prSet>
      <dgm:spPr/>
      <dgm:t>
        <a:bodyPr/>
        <a:lstStyle/>
        <a:p>
          <a:endParaRPr lang="en-US"/>
        </a:p>
      </dgm:t>
    </dgm:pt>
    <dgm:pt modelId="{BD6AEE95-F0D4-8949-88D9-62720F53D2A1}" type="pres">
      <dgm:prSet presAssocID="{8C21139F-5313-644C-AF26-74E15821AB95}" presName="horFlow" presStyleCnt="0"/>
      <dgm:spPr/>
    </dgm:pt>
    <dgm:pt modelId="{B1B8F9C0-E1CB-B94C-8FA5-0DC996220335}" type="pres">
      <dgm:prSet presAssocID="{8C21139F-5313-644C-AF26-74E15821AB95}" presName="bigChev" presStyleLbl="node1" presStyleIdx="0" presStyleCnt="3"/>
      <dgm:spPr/>
      <dgm:t>
        <a:bodyPr/>
        <a:lstStyle/>
        <a:p>
          <a:endParaRPr lang="en-US"/>
        </a:p>
      </dgm:t>
    </dgm:pt>
    <dgm:pt modelId="{5DED0851-C8D3-EC45-961D-883BA64596CF}" type="pres">
      <dgm:prSet presAssocID="{EA510FD3-ACD9-014B-9D13-50D8C2915F77}" presName="parTrans" presStyleCnt="0"/>
      <dgm:spPr/>
    </dgm:pt>
    <dgm:pt modelId="{A6D0DFB2-4C22-514D-B6EB-3872DB85FDAC}" type="pres">
      <dgm:prSet presAssocID="{8660B699-F7DA-DB4B-B667-5C966763A4C1}" presName="node" presStyleLbl="alignAccFollowNode1" presStyleIdx="0" presStyleCnt="6">
        <dgm:presLayoutVars>
          <dgm:bulletEnabled val="1"/>
        </dgm:presLayoutVars>
      </dgm:prSet>
      <dgm:spPr/>
      <dgm:t>
        <a:bodyPr/>
        <a:lstStyle/>
        <a:p>
          <a:endParaRPr lang="en-US"/>
        </a:p>
      </dgm:t>
    </dgm:pt>
    <dgm:pt modelId="{95042FA7-A8BD-0547-8B3B-896769ABE2F3}" type="pres">
      <dgm:prSet presAssocID="{526B2135-556C-1A48-B2DA-5BD39C915C5F}" presName="sibTrans" presStyleCnt="0"/>
      <dgm:spPr/>
    </dgm:pt>
    <dgm:pt modelId="{FCB98BF3-AAEC-F943-A193-6239F9356713}" type="pres">
      <dgm:prSet presAssocID="{0DC8A197-00E2-024E-A9CB-0DCEBE227F56}" presName="node" presStyleLbl="alignAccFollowNode1" presStyleIdx="1" presStyleCnt="6">
        <dgm:presLayoutVars>
          <dgm:bulletEnabled val="1"/>
        </dgm:presLayoutVars>
      </dgm:prSet>
      <dgm:spPr/>
      <dgm:t>
        <a:bodyPr/>
        <a:lstStyle/>
        <a:p>
          <a:endParaRPr lang="en-US"/>
        </a:p>
      </dgm:t>
    </dgm:pt>
    <dgm:pt modelId="{47F1096C-AC60-4C44-AF2D-AB2DA2866938}" type="pres">
      <dgm:prSet presAssocID="{8C21139F-5313-644C-AF26-74E15821AB95}" presName="vSp" presStyleCnt="0"/>
      <dgm:spPr/>
    </dgm:pt>
    <dgm:pt modelId="{1E53B9ED-BDD8-704E-AD6A-4A326A453441}" type="pres">
      <dgm:prSet presAssocID="{392E03DF-D68E-A441-9FA9-EC82B1CFC675}" presName="horFlow" presStyleCnt="0"/>
      <dgm:spPr/>
    </dgm:pt>
    <dgm:pt modelId="{15E18ECB-A8E0-D84E-AFFF-4845CA51889A}" type="pres">
      <dgm:prSet presAssocID="{392E03DF-D68E-A441-9FA9-EC82B1CFC675}" presName="bigChev" presStyleLbl="node1" presStyleIdx="1" presStyleCnt="3"/>
      <dgm:spPr/>
      <dgm:t>
        <a:bodyPr/>
        <a:lstStyle/>
        <a:p>
          <a:endParaRPr lang="en-US"/>
        </a:p>
      </dgm:t>
    </dgm:pt>
    <dgm:pt modelId="{E168D1A4-4E89-E94F-A217-50B15C787D77}" type="pres">
      <dgm:prSet presAssocID="{C16CF60B-9EBA-564A-AA9A-FF8562DF5BA4}" presName="parTrans" presStyleCnt="0"/>
      <dgm:spPr/>
    </dgm:pt>
    <dgm:pt modelId="{4609DC84-C0AD-0F44-BE78-C4B6CBF62F45}" type="pres">
      <dgm:prSet presAssocID="{097F443B-5076-8741-93F8-EEB63CDBF2B6}" presName="node" presStyleLbl="alignAccFollowNode1" presStyleIdx="2" presStyleCnt="6">
        <dgm:presLayoutVars>
          <dgm:bulletEnabled val="1"/>
        </dgm:presLayoutVars>
      </dgm:prSet>
      <dgm:spPr/>
      <dgm:t>
        <a:bodyPr/>
        <a:lstStyle/>
        <a:p>
          <a:endParaRPr lang="en-US"/>
        </a:p>
      </dgm:t>
    </dgm:pt>
    <dgm:pt modelId="{AEC9C3D4-E82A-9448-B531-06B6C27E9CE1}" type="pres">
      <dgm:prSet presAssocID="{44D3F44E-2DC9-6E43-879B-115D4596A05B}" presName="sibTrans" presStyleCnt="0"/>
      <dgm:spPr/>
    </dgm:pt>
    <dgm:pt modelId="{116D4D4F-D139-654C-948E-CDA29A996722}" type="pres">
      <dgm:prSet presAssocID="{8DE3BE2E-FF9D-834F-99C4-985873A6C6E1}" presName="node" presStyleLbl="alignAccFollowNode1" presStyleIdx="3" presStyleCnt="6">
        <dgm:presLayoutVars>
          <dgm:bulletEnabled val="1"/>
        </dgm:presLayoutVars>
      </dgm:prSet>
      <dgm:spPr/>
      <dgm:t>
        <a:bodyPr/>
        <a:lstStyle/>
        <a:p>
          <a:endParaRPr lang="en-US"/>
        </a:p>
      </dgm:t>
    </dgm:pt>
    <dgm:pt modelId="{D70ED97B-F39C-6144-9E20-E2FF19D14FC9}" type="pres">
      <dgm:prSet presAssocID="{392E03DF-D68E-A441-9FA9-EC82B1CFC675}" presName="vSp" presStyleCnt="0"/>
      <dgm:spPr/>
    </dgm:pt>
    <dgm:pt modelId="{0FCD6B02-DBBF-9F4E-8023-47DA0B0BFCCB}" type="pres">
      <dgm:prSet presAssocID="{7F9CE1EB-B4F5-2E4C-AEBA-725E6D64D7B3}" presName="horFlow" presStyleCnt="0"/>
      <dgm:spPr/>
    </dgm:pt>
    <dgm:pt modelId="{36B51B2D-5CC2-9842-A825-690BD9D49ED3}" type="pres">
      <dgm:prSet presAssocID="{7F9CE1EB-B4F5-2E4C-AEBA-725E6D64D7B3}" presName="bigChev" presStyleLbl="node1" presStyleIdx="2" presStyleCnt="3"/>
      <dgm:spPr/>
      <dgm:t>
        <a:bodyPr/>
        <a:lstStyle/>
        <a:p>
          <a:endParaRPr lang="en-US"/>
        </a:p>
      </dgm:t>
    </dgm:pt>
    <dgm:pt modelId="{B3DB9624-075D-7547-9530-ED5E84A4609F}" type="pres">
      <dgm:prSet presAssocID="{CDB34993-CD9A-434D-86C5-90817A57C449}" presName="parTrans" presStyleCnt="0"/>
      <dgm:spPr/>
    </dgm:pt>
    <dgm:pt modelId="{79E38809-63F2-6D44-8207-943C8C3FFF68}" type="pres">
      <dgm:prSet presAssocID="{388328E8-D417-954A-A86F-A38532D2CC56}" presName="node" presStyleLbl="alignAccFollowNode1" presStyleIdx="4" presStyleCnt="6">
        <dgm:presLayoutVars>
          <dgm:bulletEnabled val="1"/>
        </dgm:presLayoutVars>
      </dgm:prSet>
      <dgm:spPr/>
      <dgm:t>
        <a:bodyPr/>
        <a:lstStyle/>
        <a:p>
          <a:endParaRPr lang="en-US"/>
        </a:p>
      </dgm:t>
    </dgm:pt>
    <dgm:pt modelId="{50892677-4D29-9A47-B862-DCC7D05F5261}" type="pres">
      <dgm:prSet presAssocID="{5EDE89A5-402B-9147-94AC-46A94DFCA809}" presName="sibTrans" presStyleCnt="0"/>
      <dgm:spPr/>
    </dgm:pt>
    <dgm:pt modelId="{7F954D63-E9ED-9549-B5D3-A3A12116760C}" type="pres">
      <dgm:prSet presAssocID="{458271F6-E819-5641-B838-30980438360C}" presName="node" presStyleLbl="alignAccFollowNode1" presStyleIdx="5" presStyleCnt="6">
        <dgm:presLayoutVars>
          <dgm:bulletEnabled val="1"/>
        </dgm:presLayoutVars>
      </dgm:prSet>
      <dgm:spPr/>
      <dgm:t>
        <a:bodyPr/>
        <a:lstStyle/>
        <a:p>
          <a:endParaRPr lang="en-US"/>
        </a:p>
      </dgm:t>
    </dgm:pt>
  </dgm:ptLst>
  <dgm:cxnLst>
    <dgm:cxn modelId="{254206D4-D945-EA4F-BFAC-1935630B1C8B}" type="presOf" srcId="{8C21139F-5313-644C-AF26-74E15821AB95}" destId="{B1B8F9C0-E1CB-B94C-8FA5-0DC996220335}" srcOrd="0" destOrd="0" presId="urn:microsoft.com/office/officeart/2005/8/layout/lProcess3"/>
    <dgm:cxn modelId="{5D78443E-4781-1242-A0BD-5535F26CB133}" srcId="{8C21139F-5313-644C-AF26-74E15821AB95}" destId="{8660B699-F7DA-DB4B-B667-5C966763A4C1}" srcOrd="0" destOrd="0" parTransId="{EA510FD3-ACD9-014B-9D13-50D8C2915F77}" sibTransId="{526B2135-556C-1A48-B2DA-5BD39C915C5F}"/>
    <dgm:cxn modelId="{617B7CCD-997C-5549-9724-CC6F24AB85F8}" srcId="{AD976FDB-1517-F948-80A3-FE75E286D215}" destId="{7F9CE1EB-B4F5-2E4C-AEBA-725E6D64D7B3}" srcOrd="2" destOrd="0" parTransId="{59CAAD37-FD72-6546-ACB2-CDE0E9D4B1C9}" sibTransId="{7F89C846-24EE-814F-91CF-CD2B1250FEC2}"/>
    <dgm:cxn modelId="{E4DE7C65-D171-5042-86AC-88E575574536}" srcId="{392E03DF-D68E-A441-9FA9-EC82B1CFC675}" destId="{097F443B-5076-8741-93F8-EEB63CDBF2B6}" srcOrd="0" destOrd="0" parTransId="{C16CF60B-9EBA-564A-AA9A-FF8562DF5BA4}" sibTransId="{44D3F44E-2DC9-6E43-879B-115D4596A05B}"/>
    <dgm:cxn modelId="{B5F524FF-A81C-4E45-9FAD-094E936F5F05}" srcId="{392E03DF-D68E-A441-9FA9-EC82B1CFC675}" destId="{8DE3BE2E-FF9D-834F-99C4-985873A6C6E1}" srcOrd="1" destOrd="0" parTransId="{2584AFE7-DBD9-F546-9D5B-80CAC27E1DDF}" sibTransId="{C91C9B2D-826B-C844-98DD-2D5F1FF3177B}"/>
    <dgm:cxn modelId="{A1B1A139-6AFB-764D-83D3-0A50706C287E}" srcId="{7F9CE1EB-B4F5-2E4C-AEBA-725E6D64D7B3}" destId="{388328E8-D417-954A-A86F-A38532D2CC56}" srcOrd="0" destOrd="0" parTransId="{CDB34993-CD9A-434D-86C5-90817A57C449}" sibTransId="{5EDE89A5-402B-9147-94AC-46A94DFCA809}"/>
    <dgm:cxn modelId="{02A05A5D-392E-1840-B666-E3E2A2E1AFBB}" type="presOf" srcId="{8660B699-F7DA-DB4B-B667-5C966763A4C1}" destId="{A6D0DFB2-4C22-514D-B6EB-3872DB85FDAC}" srcOrd="0" destOrd="0" presId="urn:microsoft.com/office/officeart/2005/8/layout/lProcess3"/>
    <dgm:cxn modelId="{32B9645A-06A9-BB4E-9EE9-B0AC60CA4C0E}" type="presOf" srcId="{388328E8-D417-954A-A86F-A38532D2CC56}" destId="{79E38809-63F2-6D44-8207-943C8C3FFF68}" srcOrd="0" destOrd="0" presId="urn:microsoft.com/office/officeart/2005/8/layout/lProcess3"/>
    <dgm:cxn modelId="{DB195E50-3D5D-7249-9168-DECA9E22B033}" type="presOf" srcId="{0DC8A197-00E2-024E-A9CB-0DCEBE227F56}" destId="{FCB98BF3-AAEC-F943-A193-6239F9356713}" srcOrd="0" destOrd="0" presId="urn:microsoft.com/office/officeart/2005/8/layout/lProcess3"/>
    <dgm:cxn modelId="{07D4DAB5-5EA4-6242-8BFF-2AAC9DD62FAD}" type="presOf" srcId="{8DE3BE2E-FF9D-834F-99C4-985873A6C6E1}" destId="{116D4D4F-D139-654C-948E-CDA29A996722}" srcOrd="0" destOrd="0" presId="urn:microsoft.com/office/officeart/2005/8/layout/lProcess3"/>
    <dgm:cxn modelId="{905DDD16-56BC-B442-8707-808D51A21B52}" srcId="{AD976FDB-1517-F948-80A3-FE75E286D215}" destId="{8C21139F-5313-644C-AF26-74E15821AB95}" srcOrd="0" destOrd="0" parTransId="{F45F2DB2-99B5-9941-B0C2-B9E5FF2F4F3D}" sibTransId="{55724AC3-7272-174E-816C-12FCC71CD4EB}"/>
    <dgm:cxn modelId="{4791AA1C-C0CC-ED4A-995E-509375FEA16F}" srcId="{7F9CE1EB-B4F5-2E4C-AEBA-725E6D64D7B3}" destId="{458271F6-E819-5641-B838-30980438360C}" srcOrd="1" destOrd="0" parTransId="{44E348FD-F8DD-3B41-AFBE-C40ED2C1BC3B}" sibTransId="{77143F21-D392-2541-BB22-848095A73999}"/>
    <dgm:cxn modelId="{3F3D3749-6282-1240-AA5C-0C5A37E73028}" srcId="{8C21139F-5313-644C-AF26-74E15821AB95}" destId="{0DC8A197-00E2-024E-A9CB-0DCEBE227F56}" srcOrd="1" destOrd="0" parTransId="{6A235718-B976-7F48-93ED-970D93AA4F9C}" sibTransId="{9534FF97-A42E-0841-8778-0C5F88E26426}"/>
    <dgm:cxn modelId="{AB0232C3-2579-EF48-8784-CA6100943F04}" type="presOf" srcId="{392E03DF-D68E-A441-9FA9-EC82B1CFC675}" destId="{15E18ECB-A8E0-D84E-AFFF-4845CA51889A}" srcOrd="0" destOrd="0" presId="urn:microsoft.com/office/officeart/2005/8/layout/lProcess3"/>
    <dgm:cxn modelId="{8D3DDE42-1055-C541-A52A-0351EA137CFC}" type="presOf" srcId="{458271F6-E819-5641-B838-30980438360C}" destId="{7F954D63-E9ED-9549-B5D3-A3A12116760C}" srcOrd="0" destOrd="0" presId="urn:microsoft.com/office/officeart/2005/8/layout/lProcess3"/>
    <dgm:cxn modelId="{072B019C-F2FF-9F4A-B41F-3B2435675D5B}" type="presOf" srcId="{097F443B-5076-8741-93F8-EEB63CDBF2B6}" destId="{4609DC84-C0AD-0F44-BE78-C4B6CBF62F45}" srcOrd="0" destOrd="0" presId="urn:microsoft.com/office/officeart/2005/8/layout/lProcess3"/>
    <dgm:cxn modelId="{4DA975A3-B4A0-FA4C-8682-76CCC8A0C818}" type="presOf" srcId="{AD976FDB-1517-F948-80A3-FE75E286D215}" destId="{E2FFFDD4-C726-174D-BFBD-C91DCA33A9F9}" srcOrd="0" destOrd="0" presId="urn:microsoft.com/office/officeart/2005/8/layout/lProcess3"/>
    <dgm:cxn modelId="{0ABEC9BB-6EC1-7A4B-80B8-5F918C699B2F}" type="presOf" srcId="{7F9CE1EB-B4F5-2E4C-AEBA-725E6D64D7B3}" destId="{36B51B2D-5CC2-9842-A825-690BD9D49ED3}" srcOrd="0" destOrd="0" presId="urn:microsoft.com/office/officeart/2005/8/layout/lProcess3"/>
    <dgm:cxn modelId="{F7184F6F-012F-9A4C-8885-37AA02B9E853}" srcId="{AD976FDB-1517-F948-80A3-FE75E286D215}" destId="{392E03DF-D68E-A441-9FA9-EC82B1CFC675}" srcOrd="1" destOrd="0" parTransId="{430F1FF5-3ED2-B24D-8498-CB7F0100CDB4}" sibTransId="{DAB6B9AF-9105-0E49-B36C-78D8B10EFBFB}"/>
    <dgm:cxn modelId="{433E2F94-3E0D-3A40-A365-54B7C7D827E2}" type="presParOf" srcId="{E2FFFDD4-C726-174D-BFBD-C91DCA33A9F9}" destId="{BD6AEE95-F0D4-8949-88D9-62720F53D2A1}" srcOrd="0" destOrd="0" presId="urn:microsoft.com/office/officeart/2005/8/layout/lProcess3"/>
    <dgm:cxn modelId="{76254D3F-95E4-EB4A-83A1-EFABD0100C9E}" type="presParOf" srcId="{BD6AEE95-F0D4-8949-88D9-62720F53D2A1}" destId="{B1B8F9C0-E1CB-B94C-8FA5-0DC996220335}" srcOrd="0" destOrd="0" presId="urn:microsoft.com/office/officeart/2005/8/layout/lProcess3"/>
    <dgm:cxn modelId="{DB946510-39AA-8D4E-9524-D2FD938A06C7}" type="presParOf" srcId="{BD6AEE95-F0D4-8949-88D9-62720F53D2A1}" destId="{5DED0851-C8D3-EC45-961D-883BA64596CF}" srcOrd="1" destOrd="0" presId="urn:microsoft.com/office/officeart/2005/8/layout/lProcess3"/>
    <dgm:cxn modelId="{EFD3485A-76ED-8247-BC38-87A0967B31A2}" type="presParOf" srcId="{BD6AEE95-F0D4-8949-88D9-62720F53D2A1}" destId="{A6D0DFB2-4C22-514D-B6EB-3872DB85FDAC}" srcOrd="2" destOrd="0" presId="urn:microsoft.com/office/officeart/2005/8/layout/lProcess3"/>
    <dgm:cxn modelId="{6DF11611-8FB7-1D47-BD13-83A475D88F87}" type="presParOf" srcId="{BD6AEE95-F0D4-8949-88D9-62720F53D2A1}" destId="{95042FA7-A8BD-0547-8B3B-896769ABE2F3}" srcOrd="3" destOrd="0" presId="urn:microsoft.com/office/officeart/2005/8/layout/lProcess3"/>
    <dgm:cxn modelId="{4E6B250E-B880-8842-9730-3E62D4B7018C}" type="presParOf" srcId="{BD6AEE95-F0D4-8949-88D9-62720F53D2A1}" destId="{FCB98BF3-AAEC-F943-A193-6239F9356713}" srcOrd="4" destOrd="0" presId="urn:microsoft.com/office/officeart/2005/8/layout/lProcess3"/>
    <dgm:cxn modelId="{D88C9F43-764A-C647-9DA9-AB7BFA196E5C}" type="presParOf" srcId="{E2FFFDD4-C726-174D-BFBD-C91DCA33A9F9}" destId="{47F1096C-AC60-4C44-AF2D-AB2DA2866938}" srcOrd="1" destOrd="0" presId="urn:microsoft.com/office/officeart/2005/8/layout/lProcess3"/>
    <dgm:cxn modelId="{6098BD66-17D2-BB45-AD43-79C739679867}" type="presParOf" srcId="{E2FFFDD4-C726-174D-BFBD-C91DCA33A9F9}" destId="{1E53B9ED-BDD8-704E-AD6A-4A326A453441}" srcOrd="2" destOrd="0" presId="urn:microsoft.com/office/officeart/2005/8/layout/lProcess3"/>
    <dgm:cxn modelId="{4D7C9A9B-D8A1-BC48-B8FC-05392DD7B996}" type="presParOf" srcId="{1E53B9ED-BDD8-704E-AD6A-4A326A453441}" destId="{15E18ECB-A8E0-D84E-AFFF-4845CA51889A}" srcOrd="0" destOrd="0" presId="urn:microsoft.com/office/officeart/2005/8/layout/lProcess3"/>
    <dgm:cxn modelId="{281886E5-1466-C24E-89B7-4FDD5E11693E}" type="presParOf" srcId="{1E53B9ED-BDD8-704E-AD6A-4A326A453441}" destId="{E168D1A4-4E89-E94F-A217-50B15C787D77}" srcOrd="1" destOrd="0" presId="urn:microsoft.com/office/officeart/2005/8/layout/lProcess3"/>
    <dgm:cxn modelId="{2AD9C53D-4267-384B-95CD-16FB6E65A375}" type="presParOf" srcId="{1E53B9ED-BDD8-704E-AD6A-4A326A453441}" destId="{4609DC84-C0AD-0F44-BE78-C4B6CBF62F45}" srcOrd="2" destOrd="0" presId="urn:microsoft.com/office/officeart/2005/8/layout/lProcess3"/>
    <dgm:cxn modelId="{F6A4C77E-7461-044D-A432-4A45E052DBCC}" type="presParOf" srcId="{1E53B9ED-BDD8-704E-AD6A-4A326A453441}" destId="{AEC9C3D4-E82A-9448-B531-06B6C27E9CE1}" srcOrd="3" destOrd="0" presId="urn:microsoft.com/office/officeart/2005/8/layout/lProcess3"/>
    <dgm:cxn modelId="{71660DD5-BBA0-CF48-B5BE-02B736F95B3F}" type="presParOf" srcId="{1E53B9ED-BDD8-704E-AD6A-4A326A453441}" destId="{116D4D4F-D139-654C-948E-CDA29A996722}" srcOrd="4" destOrd="0" presId="urn:microsoft.com/office/officeart/2005/8/layout/lProcess3"/>
    <dgm:cxn modelId="{73AF78AA-1530-3D40-AF59-93C1DF326F19}" type="presParOf" srcId="{E2FFFDD4-C726-174D-BFBD-C91DCA33A9F9}" destId="{D70ED97B-F39C-6144-9E20-E2FF19D14FC9}" srcOrd="3" destOrd="0" presId="urn:microsoft.com/office/officeart/2005/8/layout/lProcess3"/>
    <dgm:cxn modelId="{1DC5E5EE-3A6A-F44C-BA5D-2816D4960C2F}" type="presParOf" srcId="{E2FFFDD4-C726-174D-BFBD-C91DCA33A9F9}" destId="{0FCD6B02-DBBF-9F4E-8023-47DA0B0BFCCB}" srcOrd="4" destOrd="0" presId="urn:microsoft.com/office/officeart/2005/8/layout/lProcess3"/>
    <dgm:cxn modelId="{7DAB2682-CC83-7D4E-8364-5F9536E5C7A9}" type="presParOf" srcId="{0FCD6B02-DBBF-9F4E-8023-47DA0B0BFCCB}" destId="{36B51B2D-5CC2-9842-A825-690BD9D49ED3}" srcOrd="0" destOrd="0" presId="urn:microsoft.com/office/officeart/2005/8/layout/lProcess3"/>
    <dgm:cxn modelId="{4EC0C367-DE4D-144E-83B4-684559B5D50A}" type="presParOf" srcId="{0FCD6B02-DBBF-9F4E-8023-47DA0B0BFCCB}" destId="{B3DB9624-075D-7547-9530-ED5E84A4609F}" srcOrd="1" destOrd="0" presId="urn:microsoft.com/office/officeart/2005/8/layout/lProcess3"/>
    <dgm:cxn modelId="{E662FE6A-2916-E647-9A36-367C3BF2119D}" type="presParOf" srcId="{0FCD6B02-DBBF-9F4E-8023-47DA0B0BFCCB}" destId="{79E38809-63F2-6D44-8207-943C8C3FFF68}" srcOrd="2" destOrd="0" presId="urn:microsoft.com/office/officeart/2005/8/layout/lProcess3"/>
    <dgm:cxn modelId="{4A3C8E2A-B2C8-574F-8A8C-0888B5E86C04}" type="presParOf" srcId="{0FCD6B02-DBBF-9F4E-8023-47DA0B0BFCCB}" destId="{50892677-4D29-9A47-B862-DCC7D05F5261}" srcOrd="3" destOrd="0" presId="urn:microsoft.com/office/officeart/2005/8/layout/lProcess3"/>
    <dgm:cxn modelId="{B2764345-6FCE-3548-ABE1-33CA13066B94}" type="presParOf" srcId="{0FCD6B02-DBBF-9F4E-8023-47DA0B0BFCCB}" destId="{7F954D63-E9ED-9549-B5D3-A3A12116760C}" srcOrd="4"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FC4501C-5E03-244E-9787-F065549122EA}" type="doc">
      <dgm:prSet loTypeId="urn:microsoft.com/office/officeart/2005/8/layout/pyramid1" loCatId="pyramid" qsTypeId="urn:microsoft.com/office/officeart/2005/8/quickstyle/simple4" qsCatId="simple" csTypeId="urn:microsoft.com/office/officeart/2005/8/colors/accent1_2" csCatId="accent1" phldr="0"/>
      <dgm:spPr/>
    </dgm:pt>
    <dgm:pt modelId="{D1B40B3D-204E-6847-809A-74E547C5001B}">
      <dgm:prSet phldrT="[Text]" phldr="1"/>
      <dgm:spPr/>
      <dgm:t>
        <a:bodyPr/>
        <a:lstStyle/>
        <a:p>
          <a:endParaRPr lang="en-US" dirty="0"/>
        </a:p>
      </dgm:t>
    </dgm:pt>
    <dgm:pt modelId="{F2664328-D9AD-924F-8372-A1A5A6FE0DD7}" type="parTrans" cxnId="{EC2066C1-28CC-4A45-8F24-B131EBDF2262}">
      <dgm:prSet/>
      <dgm:spPr/>
      <dgm:t>
        <a:bodyPr/>
        <a:lstStyle/>
        <a:p>
          <a:endParaRPr lang="en-US"/>
        </a:p>
      </dgm:t>
    </dgm:pt>
    <dgm:pt modelId="{8556FAB1-115A-CC41-B37C-0BB388DE5EA2}" type="sibTrans" cxnId="{EC2066C1-28CC-4A45-8F24-B131EBDF2262}">
      <dgm:prSet/>
      <dgm:spPr/>
      <dgm:t>
        <a:bodyPr/>
        <a:lstStyle/>
        <a:p>
          <a:endParaRPr lang="en-US"/>
        </a:p>
      </dgm:t>
    </dgm:pt>
    <dgm:pt modelId="{3BCA3ED0-A7F5-714C-9816-D01320B701DE}">
      <dgm:prSet phldrT="[Text]" phldr="1"/>
      <dgm:spPr/>
      <dgm:t>
        <a:bodyPr/>
        <a:lstStyle/>
        <a:p>
          <a:endParaRPr lang="en-US" dirty="0"/>
        </a:p>
      </dgm:t>
    </dgm:pt>
    <dgm:pt modelId="{C1922FC9-74FC-2E43-9126-FA0BCF768FDF}" type="parTrans" cxnId="{C80835D2-7552-C149-9C53-DECB34FFEC70}">
      <dgm:prSet/>
      <dgm:spPr/>
      <dgm:t>
        <a:bodyPr/>
        <a:lstStyle/>
        <a:p>
          <a:endParaRPr lang="en-US"/>
        </a:p>
      </dgm:t>
    </dgm:pt>
    <dgm:pt modelId="{7D8D4960-48B9-5846-BE5F-5E9528A33CB8}" type="sibTrans" cxnId="{C80835D2-7552-C149-9C53-DECB34FFEC70}">
      <dgm:prSet/>
      <dgm:spPr/>
      <dgm:t>
        <a:bodyPr/>
        <a:lstStyle/>
        <a:p>
          <a:endParaRPr lang="en-US"/>
        </a:p>
      </dgm:t>
    </dgm:pt>
    <dgm:pt modelId="{72A37BA7-D800-7E4F-955B-4F8ADCA96499}">
      <dgm:prSet phldrT="[Text]" phldr="1"/>
      <dgm:spPr/>
      <dgm:t>
        <a:bodyPr/>
        <a:lstStyle/>
        <a:p>
          <a:endParaRPr lang="en-US" dirty="0"/>
        </a:p>
      </dgm:t>
    </dgm:pt>
    <dgm:pt modelId="{64258706-7474-8044-B5F3-F772D6642D2B}" type="parTrans" cxnId="{2FE83B31-17C2-9140-A18C-7B68904D8E0D}">
      <dgm:prSet/>
      <dgm:spPr/>
      <dgm:t>
        <a:bodyPr/>
        <a:lstStyle/>
        <a:p>
          <a:endParaRPr lang="en-US"/>
        </a:p>
      </dgm:t>
    </dgm:pt>
    <dgm:pt modelId="{153165D4-6D52-0441-A0DE-C9DC037610CC}" type="sibTrans" cxnId="{2FE83B31-17C2-9140-A18C-7B68904D8E0D}">
      <dgm:prSet/>
      <dgm:spPr/>
      <dgm:t>
        <a:bodyPr/>
        <a:lstStyle/>
        <a:p>
          <a:endParaRPr lang="en-US"/>
        </a:p>
      </dgm:t>
    </dgm:pt>
    <dgm:pt modelId="{9C319E35-FBFA-A942-82E0-DEB50D97BC8A}" type="pres">
      <dgm:prSet presAssocID="{AFC4501C-5E03-244E-9787-F065549122EA}" presName="Name0" presStyleCnt="0">
        <dgm:presLayoutVars>
          <dgm:dir/>
          <dgm:animLvl val="lvl"/>
          <dgm:resizeHandles val="exact"/>
        </dgm:presLayoutVars>
      </dgm:prSet>
      <dgm:spPr/>
    </dgm:pt>
    <dgm:pt modelId="{4DCB1107-CC35-B34B-96E6-1386F401AC63}" type="pres">
      <dgm:prSet presAssocID="{D1B40B3D-204E-6847-809A-74E547C5001B}" presName="Name8" presStyleCnt="0"/>
      <dgm:spPr/>
    </dgm:pt>
    <dgm:pt modelId="{DE06F208-2DF5-904E-8D0F-3DCB3F870153}" type="pres">
      <dgm:prSet presAssocID="{D1B40B3D-204E-6847-809A-74E547C5001B}" presName="level" presStyleLbl="node1" presStyleIdx="0" presStyleCnt="3">
        <dgm:presLayoutVars>
          <dgm:chMax val="1"/>
          <dgm:bulletEnabled val="1"/>
        </dgm:presLayoutVars>
      </dgm:prSet>
      <dgm:spPr/>
      <dgm:t>
        <a:bodyPr/>
        <a:lstStyle/>
        <a:p>
          <a:endParaRPr lang="en-US"/>
        </a:p>
      </dgm:t>
    </dgm:pt>
    <dgm:pt modelId="{E3032CCF-B032-FF43-9393-64ECA9C679F2}" type="pres">
      <dgm:prSet presAssocID="{D1B40B3D-204E-6847-809A-74E547C5001B}" presName="levelTx" presStyleLbl="revTx" presStyleIdx="0" presStyleCnt="0">
        <dgm:presLayoutVars>
          <dgm:chMax val="1"/>
          <dgm:bulletEnabled val="1"/>
        </dgm:presLayoutVars>
      </dgm:prSet>
      <dgm:spPr/>
      <dgm:t>
        <a:bodyPr/>
        <a:lstStyle/>
        <a:p>
          <a:endParaRPr lang="en-US"/>
        </a:p>
      </dgm:t>
    </dgm:pt>
    <dgm:pt modelId="{18218DC0-FA57-594D-8592-67E3A9E165AC}" type="pres">
      <dgm:prSet presAssocID="{3BCA3ED0-A7F5-714C-9816-D01320B701DE}" presName="Name8" presStyleCnt="0"/>
      <dgm:spPr/>
    </dgm:pt>
    <dgm:pt modelId="{E2D7160F-72D7-BC47-99F5-0BF499D49AE1}" type="pres">
      <dgm:prSet presAssocID="{3BCA3ED0-A7F5-714C-9816-D01320B701DE}" presName="level" presStyleLbl="node1" presStyleIdx="1" presStyleCnt="3">
        <dgm:presLayoutVars>
          <dgm:chMax val="1"/>
          <dgm:bulletEnabled val="1"/>
        </dgm:presLayoutVars>
      </dgm:prSet>
      <dgm:spPr/>
      <dgm:t>
        <a:bodyPr/>
        <a:lstStyle/>
        <a:p>
          <a:endParaRPr lang="en-US"/>
        </a:p>
      </dgm:t>
    </dgm:pt>
    <dgm:pt modelId="{F803BD77-CE24-3543-AC22-A82DBE24B497}" type="pres">
      <dgm:prSet presAssocID="{3BCA3ED0-A7F5-714C-9816-D01320B701DE}" presName="levelTx" presStyleLbl="revTx" presStyleIdx="0" presStyleCnt="0">
        <dgm:presLayoutVars>
          <dgm:chMax val="1"/>
          <dgm:bulletEnabled val="1"/>
        </dgm:presLayoutVars>
      </dgm:prSet>
      <dgm:spPr/>
      <dgm:t>
        <a:bodyPr/>
        <a:lstStyle/>
        <a:p>
          <a:endParaRPr lang="en-US"/>
        </a:p>
      </dgm:t>
    </dgm:pt>
    <dgm:pt modelId="{7C8BF913-388C-3040-BEDE-134CA1BDDE73}" type="pres">
      <dgm:prSet presAssocID="{72A37BA7-D800-7E4F-955B-4F8ADCA96499}" presName="Name8" presStyleCnt="0"/>
      <dgm:spPr/>
    </dgm:pt>
    <dgm:pt modelId="{3723F6B1-52FB-DF4B-82AA-4AEDAAC42710}" type="pres">
      <dgm:prSet presAssocID="{72A37BA7-D800-7E4F-955B-4F8ADCA96499}" presName="level" presStyleLbl="node1" presStyleIdx="2" presStyleCnt="3">
        <dgm:presLayoutVars>
          <dgm:chMax val="1"/>
          <dgm:bulletEnabled val="1"/>
        </dgm:presLayoutVars>
      </dgm:prSet>
      <dgm:spPr/>
      <dgm:t>
        <a:bodyPr/>
        <a:lstStyle/>
        <a:p>
          <a:endParaRPr lang="en-US"/>
        </a:p>
      </dgm:t>
    </dgm:pt>
    <dgm:pt modelId="{6DC62E86-0699-E84E-A939-76808E19EE09}" type="pres">
      <dgm:prSet presAssocID="{72A37BA7-D800-7E4F-955B-4F8ADCA96499}" presName="levelTx" presStyleLbl="revTx" presStyleIdx="0" presStyleCnt="0">
        <dgm:presLayoutVars>
          <dgm:chMax val="1"/>
          <dgm:bulletEnabled val="1"/>
        </dgm:presLayoutVars>
      </dgm:prSet>
      <dgm:spPr/>
      <dgm:t>
        <a:bodyPr/>
        <a:lstStyle/>
        <a:p>
          <a:endParaRPr lang="en-US"/>
        </a:p>
      </dgm:t>
    </dgm:pt>
  </dgm:ptLst>
  <dgm:cxnLst>
    <dgm:cxn modelId="{608CE87D-9F99-804B-A6D0-B58AAE70C00F}" type="presOf" srcId="{72A37BA7-D800-7E4F-955B-4F8ADCA96499}" destId="{3723F6B1-52FB-DF4B-82AA-4AEDAAC42710}" srcOrd="0" destOrd="0" presId="urn:microsoft.com/office/officeart/2005/8/layout/pyramid1"/>
    <dgm:cxn modelId="{27E2D254-C957-7B46-A923-E527D217A4C1}" type="presOf" srcId="{AFC4501C-5E03-244E-9787-F065549122EA}" destId="{9C319E35-FBFA-A942-82E0-DEB50D97BC8A}" srcOrd="0" destOrd="0" presId="urn:microsoft.com/office/officeart/2005/8/layout/pyramid1"/>
    <dgm:cxn modelId="{EC2066C1-28CC-4A45-8F24-B131EBDF2262}" srcId="{AFC4501C-5E03-244E-9787-F065549122EA}" destId="{D1B40B3D-204E-6847-809A-74E547C5001B}" srcOrd="0" destOrd="0" parTransId="{F2664328-D9AD-924F-8372-A1A5A6FE0DD7}" sibTransId="{8556FAB1-115A-CC41-B37C-0BB388DE5EA2}"/>
    <dgm:cxn modelId="{08953AA2-921C-994E-9CA2-06159D30BF39}" type="presOf" srcId="{D1B40B3D-204E-6847-809A-74E547C5001B}" destId="{E3032CCF-B032-FF43-9393-64ECA9C679F2}" srcOrd="1" destOrd="0" presId="urn:microsoft.com/office/officeart/2005/8/layout/pyramid1"/>
    <dgm:cxn modelId="{2FE83B31-17C2-9140-A18C-7B68904D8E0D}" srcId="{AFC4501C-5E03-244E-9787-F065549122EA}" destId="{72A37BA7-D800-7E4F-955B-4F8ADCA96499}" srcOrd="2" destOrd="0" parTransId="{64258706-7474-8044-B5F3-F772D6642D2B}" sibTransId="{153165D4-6D52-0441-A0DE-C9DC037610CC}"/>
    <dgm:cxn modelId="{05165B95-898D-544F-8C86-E410CB0FD7B3}" type="presOf" srcId="{72A37BA7-D800-7E4F-955B-4F8ADCA96499}" destId="{6DC62E86-0699-E84E-A939-76808E19EE09}" srcOrd="1" destOrd="0" presId="urn:microsoft.com/office/officeart/2005/8/layout/pyramid1"/>
    <dgm:cxn modelId="{0B9C3BBC-786F-3F44-A8C2-3D78C8D1EE04}" type="presOf" srcId="{3BCA3ED0-A7F5-714C-9816-D01320B701DE}" destId="{E2D7160F-72D7-BC47-99F5-0BF499D49AE1}" srcOrd="0" destOrd="0" presId="urn:microsoft.com/office/officeart/2005/8/layout/pyramid1"/>
    <dgm:cxn modelId="{01F4101B-19ED-C04A-883C-C97BF584EBB0}" type="presOf" srcId="{3BCA3ED0-A7F5-714C-9816-D01320B701DE}" destId="{F803BD77-CE24-3543-AC22-A82DBE24B497}" srcOrd="1" destOrd="0" presId="urn:microsoft.com/office/officeart/2005/8/layout/pyramid1"/>
    <dgm:cxn modelId="{C80835D2-7552-C149-9C53-DECB34FFEC70}" srcId="{AFC4501C-5E03-244E-9787-F065549122EA}" destId="{3BCA3ED0-A7F5-714C-9816-D01320B701DE}" srcOrd="1" destOrd="0" parTransId="{C1922FC9-74FC-2E43-9126-FA0BCF768FDF}" sibTransId="{7D8D4960-48B9-5846-BE5F-5E9528A33CB8}"/>
    <dgm:cxn modelId="{562A868C-77C6-2740-809F-D02A2628E296}" type="presOf" srcId="{D1B40B3D-204E-6847-809A-74E547C5001B}" destId="{DE06F208-2DF5-904E-8D0F-3DCB3F870153}" srcOrd="0" destOrd="0" presId="urn:microsoft.com/office/officeart/2005/8/layout/pyramid1"/>
    <dgm:cxn modelId="{CBE225CA-5609-B149-8659-A6B086400B41}" type="presParOf" srcId="{9C319E35-FBFA-A942-82E0-DEB50D97BC8A}" destId="{4DCB1107-CC35-B34B-96E6-1386F401AC63}" srcOrd="0" destOrd="0" presId="urn:microsoft.com/office/officeart/2005/8/layout/pyramid1"/>
    <dgm:cxn modelId="{AF17A30A-B1C7-9E45-944D-5128F94537C4}" type="presParOf" srcId="{4DCB1107-CC35-B34B-96E6-1386F401AC63}" destId="{DE06F208-2DF5-904E-8D0F-3DCB3F870153}" srcOrd="0" destOrd="0" presId="urn:microsoft.com/office/officeart/2005/8/layout/pyramid1"/>
    <dgm:cxn modelId="{7CB8FAA0-5633-F543-A998-EF91299D6DC0}" type="presParOf" srcId="{4DCB1107-CC35-B34B-96E6-1386F401AC63}" destId="{E3032CCF-B032-FF43-9393-64ECA9C679F2}" srcOrd="1" destOrd="0" presId="urn:microsoft.com/office/officeart/2005/8/layout/pyramid1"/>
    <dgm:cxn modelId="{4BBA2B19-9B4A-7146-9F8D-3FED36CE7E47}" type="presParOf" srcId="{9C319E35-FBFA-A942-82E0-DEB50D97BC8A}" destId="{18218DC0-FA57-594D-8592-67E3A9E165AC}" srcOrd="1" destOrd="0" presId="urn:microsoft.com/office/officeart/2005/8/layout/pyramid1"/>
    <dgm:cxn modelId="{E3A58367-9420-FE46-9DE9-1D6EE4B4D73F}" type="presParOf" srcId="{18218DC0-FA57-594D-8592-67E3A9E165AC}" destId="{E2D7160F-72D7-BC47-99F5-0BF499D49AE1}" srcOrd="0" destOrd="0" presId="urn:microsoft.com/office/officeart/2005/8/layout/pyramid1"/>
    <dgm:cxn modelId="{0CA96D33-4520-9F49-919D-FB332C4FA1AD}" type="presParOf" srcId="{18218DC0-FA57-594D-8592-67E3A9E165AC}" destId="{F803BD77-CE24-3543-AC22-A82DBE24B497}" srcOrd="1" destOrd="0" presId="urn:microsoft.com/office/officeart/2005/8/layout/pyramid1"/>
    <dgm:cxn modelId="{561C2CC2-333E-BC47-9357-7CD1867AF265}" type="presParOf" srcId="{9C319E35-FBFA-A942-82E0-DEB50D97BC8A}" destId="{7C8BF913-388C-3040-BEDE-134CA1BDDE73}" srcOrd="2" destOrd="0" presId="urn:microsoft.com/office/officeart/2005/8/layout/pyramid1"/>
    <dgm:cxn modelId="{7F82602C-1D76-5649-92DB-1E7407DF6A58}" type="presParOf" srcId="{7C8BF913-388C-3040-BEDE-134CA1BDDE73}" destId="{3723F6B1-52FB-DF4B-82AA-4AEDAAC42710}" srcOrd="0" destOrd="0" presId="urn:microsoft.com/office/officeart/2005/8/layout/pyramid1"/>
    <dgm:cxn modelId="{BE081337-8567-CC42-8C4C-CC9DAA2ED080}" type="presParOf" srcId="{7C8BF913-388C-3040-BEDE-134CA1BDDE73}" destId="{6DC62E86-0699-E84E-A939-76808E19EE09}"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68BE70-556D-CD4B-94BA-6988451B583C}">
      <dsp:nvSpPr>
        <dsp:cNvPr id="0" name=""/>
        <dsp:cNvSpPr/>
      </dsp:nvSpPr>
      <dsp:spPr>
        <a:xfrm>
          <a:off x="2961474" y="3289"/>
          <a:ext cx="1576401" cy="1024660"/>
        </a:xfrm>
        <a:prstGeom prst="round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Population increase</a:t>
          </a:r>
          <a:endParaRPr lang="en-US" sz="1500" kern="1200" dirty="0"/>
        </a:p>
      </dsp:txBody>
      <dsp:txXfrm>
        <a:off x="2961474" y="3289"/>
        <a:ext cx="1576401" cy="1024660"/>
      </dsp:txXfrm>
    </dsp:sp>
    <dsp:sp modelId="{1E72FCBD-E4C4-1B46-BB4E-270CAAC6D6A2}">
      <dsp:nvSpPr>
        <dsp:cNvPr id="0" name=""/>
        <dsp:cNvSpPr/>
      </dsp:nvSpPr>
      <dsp:spPr>
        <a:xfrm>
          <a:off x="1703413" y="515619"/>
          <a:ext cx="4092522" cy="4092522"/>
        </a:xfrm>
        <a:custGeom>
          <a:avLst/>
          <a:gdLst/>
          <a:ahLst/>
          <a:cxnLst/>
          <a:rect l="0" t="0" r="0" b="0"/>
          <a:pathLst>
            <a:path>
              <a:moveTo>
                <a:pt x="3045426" y="260524"/>
              </a:moveTo>
              <a:arcTo wR="2046261" hR="2046261" stAng="17953687" swAng="121113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73826EF-89BA-5349-9625-3A918A4CE9F2}">
      <dsp:nvSpPr>
        <dsp:cNvPr id="0" name=""/>
        <dsp:cNvSpPr/>
      </dsp:nvSpPr>
      <dsp:spPr>
        <a:xfrm>
          <a:off x="4907584" y="1417221"/>
          <a:ext cx="1576401" cy="1024660"/>
        </a:xfrm>
        <a:prstGeom prst="round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Production and productivity increase</a:t>
          </a:r>
          <a:endParaRPr lang="en-US" sz="1500" kern="1200" dirty="0"/>
        </a:p>
      </dsp:txBody>
      <dsp:txXfrm>
        <a:off x="4907584" y="1417221"/>
        <a:ext cx="1576401" cy="1024660"/>
      </dsp:txXfrm>
    </dsp:sp>
    <dsp:sp modelId="{56800A2B-8AB1-F343-BE65-F94EF32D38FF}">
      <dsp:nvSpPr>
        <dsp:cNvPr id="0" name=""/>
        <dsp:cNvSpPr/>
      </dsp:nvSpPr>
      <dsp:spPr>
        <a:xfrm>
          <a:off x="1703413" y="515619"/>
          <a:ext cx="4092522" cy="4092522"/>
        </a:xfrm>
        <a:custGeom>
          <a:avLst/>
          <a:gdLst/>
          <a:ahLst/>
          <a:cxnLst/>
          <a:rect l="0" t="0" r="0" b="0"/>
          <a:pathLst>
            <a:path>
              <a:moveTo>
                <a:pt x="4087608" y="2187988"/>
              </a:moveTo>
              <a:arcTo wR="2046261" hR="2046261" stAng="21838294" swAng="135941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5D62BAD-1DEC-F943-B94D-A87A4556B178}">
      <dsp:nvSpPr>
        <dsp:cNvPr id="0" name=""/>
        <dsp:cNvSpPr/>
      </dsp:nvSpPr>
      <dsp:spPr>
        <a:xfrm>
          <a:off x="4164236" y="3705010"/>
          <a:ext cx="1576401" cy="1024660"/>
        </a:xfrm>
        <a:prstGeom prst="round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Increased Income pro capita </a:t>
          </a:r>
          <a:endParaRPr lang="en-US" sz="1500" kern="1200" dirty="0"/>
        </a:p>
      </dsp:txBody>
      <dsp:txXfrm>
        <a:off x="4164236" y="3705010"/>
        <a:ext cx="1576401" cy="1024660"/>
      </dsp:txXfrm>
    </dsp:sp>
    <dsp:sp modelId="{885B6D79-AC1C-1A46-9DD4-DE3A43F58ECA}">
      <dsp:nvSpPr>
        <dsp:cNvPr id="0" name=""/>
        <dsp:cNvSpPr/>
      </dsp:nvSpPr>
      <dsp:spPr>
        <a:xfrm>
          <a:off x="1703413" y="515619"/>
          <a:ext cx="4092522" cy="4092522"/>
        </a:xfrm>
        <a:custGeom>
          <a:avLst/>
          <a:gdLst/>
          <a:ahLst/>
          <a:cxnLst/>
          <a:rect l="0" t="0" r="0" b="0"/>
          <a:pathLst>
            <a:path>
              <a:moveTo>
                <a:pt x="2297254" y="4077071"/>
              </a:moveTo>
              <a:arcTo wR="2046261" hR="2046261" stAng="4977264" swAng="84547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5289EBA-9749-8C40-A207-ECB2EF7E5453}">
      <dsp:nvSpPr>
        <dsp:cNvPr id="0" name=""/>
        <dsp:cNvSpPr/>
      </dsp:nvSpPr>
      <dsp:spPr>
        <a:xfrm>
          <a:off x="1758711" y="3705010"/>
          <a:ext cx="1576401" cy="1024660"/>
        </a:xfrm>
        <a:prstGeom prst="round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More Confidence</a:t>
          </a:r>
          <a:endParaRPr lang="en-US" sz="1500" kern="1200" dirty="0"/>
        </a:p>
      </dsp:txBody>
      <dsp:txXfrm>
        <a:off x="1758711" y="3705010"/>
        <a:ext cx="1576401" cy="1024660"/>
      </dsp:txXfrm>
    </dsp:sp>
    <dsp:sp modelId="{2ACB4279-43B4-2541-9AA0-5257F067AD6A}">
      <dsp:nvSpPr>
        <dsp:cNvPr id="0" name=""/>
        <dsp:cNvSpPr/>
      </dsp:nvSpPr>
      <dsp:spPr>
        <a:xfrm>
          <a:off x="1703413" y="515619"/>
          <a:ext cx="4092522" cy="4092522"/>
        </a:xfrm>
        <a:custGeom>
          <a:avLst/>
          <a:gdLst/>
          <a:ahLst/>
          <a:cxnLst/>
          <a:rect l="0" t="0" r="0" b="0"/>
          <a:pathLst>
            <a:path>
              <a:moveTo>
                <a:pt x="217044" y="2963403"/>
              </a:moveTo>
              <a:arcTo wR="2046261" hR="2046261" stAng="9202289" swAng="135941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1C3952D-7E29-F442-BC1F-BED88CEDDFF7}">
      <dsp:nvSpPr>
        <dsp:cNvPr id="0" name=""/>
        <dsp:cNvSpPr/>
      </dsp:nvSpPr>
      <dsp:spPr>
        <a:xfrm>
          <a:off x="1015364" y="1417221"/>
          <a:ext cx="1576401" cy="1024660"/>
        </a:xfrm>
        <a:prstGeom prst="round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Growing demand for goods and services</a:t>
          </a:r>
          <a:endParaRPr lang="en-US" sz="1500" kern="1200" dirty="0"/>
        </a:p>
      </dsp:txBody>
      <dsp:txXfrm>
        <a:off x="1015364" y="1417221"/>
        <a:ext cx="1576401" cy="1024660"/>
      </dsp:txXfrm>
    </dsp:sp>
    <dsp:sp modelId="{A44A040B-CD2F-E740-94E8-4A0190DC3B71}">
      <dsp:nvSpPr>
        <dsp:cNvPr id="0" name=""/>
        <dsp:cNvSpPr/>
      </dsp:nvSpPr>
      <dsp:spPr>
        <a:xfrm>
          <a:off x="1703413" y="515619"/>
          <a:ext cx="4092522" cy="4092522"/>
        </a:xfrm>
        <a:custGeom>
          <a:avLst/>
          <a:gdLst/>
          <a:ahLst/>
          <a:cxnLst/>
          <a:rect l="0" t="0" r="0" b="0"/>
          <a:pathLst>
            <a:path>
              <a:moveTo>
                <a:pt x="492273" y="714980"/>
              </a:moveTo>
              <a:arcTo wR="2046261" hR="2046261" stAng="13235174" swAng="121113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924486-809A-F241-8D07-86DC3A060BDF}">
      <dsp:nvSpPr>
        <dsp:cNvPr id="0" name=""/>
        <dsp:cNvSpPr/>
      </dsp:nvSpPr>
      <dsp:spPr>
        <a:xfrm>
          <a:off x="2999739" y="586"/>
          <a:ext cx="4499610" cy="2285441"/>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t" anchorCtr="0">
          <a:noAutofit/>
        </a:bodyPr>
        <a:lstStyle/>
        <a:p>
          <a:pPr marL="285750" lvl="1" indent="-285750" algn="l" defTabSz="1689100">
            <a:lnSpc>
              <a:spcPct val="90000"/>
            </a:lnSpc>
            <a:spcBef>
              <a:spcPct val="0"/>
            </a:spcBef>
            <a:spcAft>
              <a:spcPct val="15000"/>
            </a:spcAft>
            <a:buChar char="••"/>
          </a:pPr>
          <a:r>
            <a:rPr lang="en-US" sz="3800" kern="1200" dirty="0" smtClean="0"/>
            <a:t>Mind of the consumer</a:t>
          </a:r>
          <a:endParaRPr lang="en-US" sz="3800" kern="1200" dirty="0"/>
        </a:p>
        <a:p>
          <a:pPr marL="285750" lvl="1" indent="-285750" algn="l" defTabSz="1689100">
            <a:lnSpc>
              <a:spcPct val="90000"/>
            </a:lnSpc>
            <a:spcBef>
              <a:spcPct val="0"/>
            </a:spcBef>
            <a:spcAft>
              <a:spcPct val="15000"/>
            </a:spcAft>
            <a:buChar char="••"/>
          </a:pPr>
          <a:endParaRPr lang="en-US" sz="3800" kern="1200"/>
        </a:p>
      </dsp:txBody>
      <dsp:txXfrm>
        <a:off x="2999739" y="586"/>
        <a:ext cx="4499610" cy="2285441"/>
      </dsp:txXfrm>
    </dsp:sp>
    <dsp:sp modelId="{1189DAE4-BE86-CE42-B305-1EF08BCA1D20}">
      <dsp:nvSpPr>
        <dsp:cNvPr id="0" name=""/>
        <dsp:cNvSpPr/>
      </dsp:nvSpPr>
      <dsp:spPr>
        <a:xfrm>
          <a:off x="0" y="586"/>
          <a:ext cx="2999740" cy="2285441"/>
        </a:xfrm>
        <a:prstGeom prst="round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en-US" sz="5100" kern="1200" dirty="0" smtClean="0"/>
            <a:t>Route to brand</a:t>
          </a:r>
          <a:endParaRPr lang="en-US" sz="5100" kern="1200" dirty="0"/>
        </a:p>
      </dsp:txBody>
      <dsp:txXfrm>
        <a:off x="0" y="586"/>
        <a:ext cx="2999740" cy="2285441"/>
      </dsp:txXfrm>
    </dsp:sp>
    <dsp:sp modelId="{A6AD3D1E-4C6A-1145-A4D4-9FF210B085FF}">
      <dsp:nvSpPr>
        <dsp:cNvPr id="0" name=""/>
        <dsp:cNvSpPr/>
      </dsp:nvSpPr>
      <dsp:spPr>
        <a:xfrm>
          <a:off x="2999739" y="2514572"/>
          <a:ext cx="4499610" cy="2285441"/>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t" anchorCtr="0">
          <a:noAutofit/>
        </a:bodyPr>
        <a:lstStyle/>
        <a:p>
          <a:pPr marL="285750" lvl="1" indent="-285750" algn="l" defTabSz="1689100">
            <a:lnSpc>
              <a:spcPct val="90000"/>
            </a:lnSpc>
            <a:spcBef>
              <a:spcPct val="0"/>
            </a:spcBef>
            <a:spcAft>
              <a:spcPct val="15000"/>
            </a:spcAft>
            <a:buChar char="••"/>
          </a:pPr>
          <a:r>
            <a:rPr lang="en-US" sz="3800" kern="1200" dirty="0" smtClean="0"/>
            <a:t>Engagement of the consumer</a:t>
          </a:r>
          <a:endParaRPr lang="en-US" sz="3800" kern="1200" dirty="0"/>
        </a:p>
        <a:p>
          <a:pPr marL="285750" lvl="1" indent="-285750" algn="l" defTabSz="1689100">
            <a:lnSpc>
              <a:spcPct val="90000"/>
            </a:lnSpc>
            <a:spcBef>
              <a:spcPct val="0"/>
            </a:spcBef>
            <a:spcAft>
              <a:spcPct val="15000"/>
            </a:spcAft>
            <a:buChar char="••"/>
          </a:pPr>
          <a:endParaRPr lang="en-US" sz="3800" kern="1200"/>
        </a:p>
      </dsp:txBody>
      <dsp:txXfrm>
        <a:off x="2999739" y="2514572"/>
        <a:ext cx="4499610" cy="2285441"/>
      </dsp:txXfrm>
    </dsp:sp>
    <dsp:sp modelId="{74217B4E-508E-8144-9944-1BC1F0F0B65C}">
      <dsp:nvSpPr>
        <dsp:cNvPr id="0" name=""/>
        <dsp:cNvSpPr/>
      </dsp:nvSpPr>
      <dsp:spPr>
        <a:xfrm>
          <a:off x="0" y="2514572"/>
          <a:ext cx="2999740" cy="2285441"/>
        </a:xfrm>
        <a:prstGeom prst="round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en-US" sz="5100" kern="1200" dirty="0" smtClean="0"/>
            <a:t>Route to market</a:t>
          </a:r>
          <a:endParaRPr lang="en-US" sz="5100" kern="1200" dirty="0"/>
        </a:p>
      </dsp:txBody>
      <dsp:txXfrm>
        <a:off x="0" y="2514572"/>
        <a:ext cx="2999740" cy="228544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206297-4753-F54A-AC03-330F361ED3C9}">
      <dsp:nvSpPr>
        <dsp:cNvPr id="0" name=""/>
        <dsp:cNvSpPr/>
      </dsp:nvSpPr>
      <dsp:spPr>
        <a:xfrm>
          <a:off x="2812256" y="0"/>
          <a:ext cx="1874837" cy="1200150"/>
        </a:xfrm>
        <a:prstGeom prst="trapezoid">
          <a:avLst>
            <a:gd name="adj" fmla="val 78108"/>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Premium consumers</a:t>
          </a:r>
          <a:endParaRPr lang="en-US" sz="3200" kern="1200" dirty="0"/>
        </a:p>
      </dsp:txBody>
      <dsp:txXfrm>
        <a:off x="2812256" y="0"/>
        <a:ext cx="1874837" cy="1200150"/>
      </dsp:txXfrm>
    </dsp:sp>
    <dsp:sp modelId="{F6053C56-63B8-4F48-9E4F-456B64FF3D0E}">
      <dsp:nvSpPr>
        <dsp:cNvPr id="0" name=""/>
        <dsp:cNvSpPr/>
      </dsp:nvSpPr>
      <dsp:spPr>
        <a:xfrm>
          <a:off x="1874837" y="1200149"/>
          <a:ext cx="3749675" cy="1200150"/>
        </a:xfrm>
        <a:prstGeom prst="trapezoid">
          <a:avLst>
            <a:gd name="adj" fmla="val 78108"/>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Middle class consumers</a:t>
          </a:r>
          <a:endParaRPr lang="en-US" sz="3200" kern="1200" dirty="0"/>
        </a:p>
      </dsp:txBody>
      <dsp:txXfrm>
        <a:off x="2531030" y="1200149"/>
        <a:ext cx="2437288" cy="1200150"/>
      </dsp:txXfrm>
    </dsp:sp>
    <dsp:sp modelId="{1B0E32FC-189A-7F41-90D5-3163C64BC248}">
      <dsp:nvSpPr>
        <dsp:cNvPr id="0" name=""/>
        <dsp:cNvSpPr/>
      </dsp:nvSpPr>
      <dsp:spPr>
        <a:xfrm>
          <a:off x="937418" y="2400299"/>
          <a:ext cx="5624512" cy="1200150"/>
        </a:xfrm>
        <a:prstGeom prst="trapezoid">
          <a:avLst>
            <a:gd name="adj" fmla="val 78108"/>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Next billion consumers</a:t>
          </a:r>
          <a:endParaRPr lang="en-US" sz="3200" kern="1200" dirty="0"/>
        </a:p>
      </dsp:txBody>
      <dsp:txXfrm>
        <a:off x="1921708" y="2400299"/>
        <a:ext cx="3655933" cy="1200150"/>
      </dsp:txXfrm>
    </dsp:sp>
    <dsp:sp modelId="{C24D194F-B4AC-C749-905A-EA76F3BA0A68}">
      <dsp:nvSpPr>
        <dsp:cNvPr id="0" name=""/>
        <dsp:cNvSpPr/>
      </dsp:nvSpPr>
      <dsp:spPr>
        <a:xfrm>
          <a:off x="0" y="3600449"/>
          <a:ext cx="7499350" cy="1200150"/>
        </a:xfrm>
        <a:prstGeom prst="trapezoid">
          <a:avLst>
            <a:gd name="adj" fmla="val 78108"/>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Poor consumers</a:t>
          </a:r>
          <a:endParaRPr lang="en-US" sz="3200" kern="1200" dirty="0"/>
        </a:p>
      </dsp:txBody>
      <dsp:txXfrm>
        <a:off x="1312386" y="3600449"/>
        <a:ext cx="4874577" cy="120015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B5E6B6-BAA3-1846-BC32-FAD27DB7DD0A}">
      <dsp:nvSpPr>
        <dsp:cNvPr id="0" name=""/>
        <dsp:cNvSpPr/>
      </dsp:nvSpPr>
      <dsp:spPr>
        <a:xfrm>
          <a:off x="539273" y="0"/>
          <a:ext cx="3000374" cy="750093"/>
        </a:xfrm>
        <a:prstGeom prst="roundRect">
          <a:avLst>
            <a:gd name="adj" fmla="val 1000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Modern trade</a:t>
          </a:r>
          <a:endParaRPr lang="en-US" sz="3300" kern="1200" dirty="0"/>
        </a:p>
      </dsp:txBody>
      <dsp:txXfrm>
        <a:off x="539273" y="0"/>
        <a:ext cx="3000374" cy="750093"/>
      </dsp:txXfrm>
    </dsp:sp>
    <dsp:sp modelId="{968220FA-F7B0-3F41-BBE7-5C1CA9F5C5F3}">
      <dsp:nvSpPr>
        <dsp:cNvPr id="0" name=""/>
        <dsp:cNvSpPr/>
      </dsp:nvSpPr>
      <dsp:spPr>
        <a:xfrm rot="5400000">
          <a:off x="1973828" y="815726"/>
          <a:ext cx="131266" cy="131266"/>
        </a:xfrm>
        <a:prstGeom prst="rightArrow">
          <a:avLst>
            <a:gd name="adj1" fmla="val 66700"/>
            <a:gd name="adj2" fmla="val 50000"/>
          </a:avLst>
        </a:prstGeom>
        <a:gradFill rotWithShape="0">
          <a:gsLst>
            <a:gs pos="0">
              <a:schemeClr val="accent1">
                <a:tint val="60000"/>
                <a:hueOff val="0"/>
                <a:satOff val="0"/>
                <a:lumOff val="0"/>
                <a:alphaOff val="0"/>
                <a:tint val="92000"/>
                <a:satMod val="170000"/>
              </a:schemeClr>
            </a:gs>
            <a:gs pos="15000">
              <a:schemeClr val="accent1">
                <a:tint val="60000"/>
                <a:hueOff val="0"/>
                <a:satOff val="0"/>
                <a:lumOff val="0"/>
                <a:alphaOff val="0"/>
                <a:tint val="92000"/>
                <a:shade val="99000"/>
                <a:satMod val="170000"/>
              </a:schemeClr>
            </a:gs>
            <a:gs pos="62000">
              <a:schemeClr val="accent1">
                <a:tint val="60000"/>
                <a:hueOff val="0"/>
                <a:satOff val="0"/>
                <a:lumOff val="0"/>
                <a:alphaOff val="0"/>
                <a:tint val="96000"/>
                <a:shade val="80000"/>
                <a:satMod val="170000"/>
              </a:schemeClr>
            </a:gs>
            <a:gs pos="97000">
              <a:schemeClr val="accent1">
                <a:tint val="60000"/>
                <a:hueOff val="0"/>
                <a:satOff val="0"/>
                <a:lumOff val="0"/>
                <a:alphaOff val="0"/>
                <a:tint val="98000"/>
                <a:shade val="63000"/>
                <a:satMod val="170000"/>
              </a:schemeClr>
            </a:gs>
            <a:gs pos="100000">
              <a:schemeClr val="accent1">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tint val="60000"/>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sp>
    <dsp:sp modelId="{4E8A5252-ED83-1742-98DB-8A5B0778F7C8}">
      <dsp:nvSpPr>
        <dsp:cNvPr id="0" name=""/>
        <dsp:cNvSpPr/>
      </dsp:nvSpPr>
      <dsp:spPr>
        <a:xfrm>
          <a:off x="539273" y="1012626"/>
          <a:ext cx="3000374" cy="750093"/>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Hypermarkets</a:t>
          </a:r>
          <a:endParaRPr lang="en-US" sz="2700" kern="1200" dirty="0"/>
        </a:p>
      </dsp:txBody>
      <dsp:txXfrm>
        <a:off x="539273" y="1012626"/>
        <a:ext cx="3000374" cy="750093"/>
      </dsp:txXfrm>
    </dsp:sp>
    <dsp:sp modelId="{3EB6C352-EBB4-CE45-A4AE-1BCD3639BEB1}">
      <dsp:nvSpPr>
        <dsp:cNvPr id="0" name=""/>
        <dsp:cNvSpPr/>
      </dsp:nvSpPr>
      <dsp:spPr>
        <a:xfrm rot="5400000">
          <a:off x="1973828" y="1828353"/>
          <a:ext cx="131266" cy="131266"/>
        </a:xfrm>
        <a:prstGeom prst="rightArrow">
          <a:avLst>
            <a:gd name="adj1" fmla="val 66700"/>
            <a:gd name="adj2" fmla="val 50000"/>
          </a:avLst>
        </a:prstGeom>
        <a:gradFill rotWithShape="0">
          <a:gsLst>
            <a:gs pos="0">
              <a:schemeClr val="accent1">
                <a:tint val="60000"/>
                <a:hueOff val="0"/>
                <a:satOff val="0"/>
                <a:lumOff val="0"/>
                <a:alphaOff val="0"/>
                <a:tint val="92000"/>
                <a:satMod val="170000"/>
              </a:schemeClr>
            </a:gs>
            <a:gs pos="15000">
              <a:schemeClr val="accent1">
                <a:tint val="60000"/>
                <a:hueOff val="0"/>
                <a:satOff val="0"/>
                <a:lumOff val="0"/>
                <a:alphaOff val="0"/>
                <a:tint val="92000"/>
                <a:shade val="99000"/>
                <a:satMod val="170000"/>
              </a:schemeClr>
            </a:gs>
            <a:gs pos="62000">
              <a:schemeClr val="accent1">
                <a:tint val="60000"/>
                <a:hueOff val="0"/>
                <a:satOff val="0"/>
                <a:lumOff val="0"/>
                <a:alphaOff val="0"/>
                <a:tint val="96000"/>
                <a:shade val="80000"/>
                <a:satMod val="170000"/>
              </a:schemeClr>
            </a:gs>
            <a:gs pos="97000">
              <a:schemeClr val="accent1">
                <a:tint val="60000"/>
                <a:hueOff val="0"/>
                <a:satOff val="0"/>
                <a:lumOff val="0"/>
                <a:alphaOff val="0"/>
                <a:tint val="98000"/>
                <a:shade val="63000"/>
                <a:satMod val="170000"/>
              </a:schemeClr>
            </a:gs>
            <a:gs pos="100000">
              <a:schemeClr val="accent1">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tint val="60000"/>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sp>
    <dsp:sp modelId="{3BC4A91C-70A0-ED43-A5E7-8D85EFECCFF3}">
      <dsp:nvSpPr>
        <dsp:cNvPr id="0" name=""/>
        <dsp:cNvSpPr/>
      </dsp:nvSpPr>
      <dsp:spPr>
        <a:xfrm>
          <a:off x="539273" y="2025253"/>
          <a:ext cx="3000374" cy="750093"/>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supermarkets</a:t>
          </a:r>
          <a:endParaRPr lang="en-US" sz="2700" kern="1200" dirty="0"/>
        </a:p>
      </dsp:txBody>
      <dsp:txXfrm>
        <a:off x="539273" y="2025253"/>
        <a:ext cx="3000374" cy="750093"/>
      </dsp:txXfrm>
    </dsp:sp>
    <dsp:sp modelId="{1CB71FDB-9CD2-0344-B19A-3B5C3816E621}">
      <dsp:nvSpPr>
        <dsp:cNvPr id="0" name=""/>
        <dsp:cNvSpPr/>
      </dsp:nvSpPr>
      <dsp:spPr>
        <a:xfrm rot="5400000">
          <a:off x="1973828" y="2840980"/>
          <a:ext cx="131266" cy="131266"/>
        </a:xfrm>
        <a:prstGeom prst="rightArrow">
          <a:avLst>
            <a:gd name="adj1" fmla="val 66700"/>
            <a:gd name="adj2" fmla="val 50000"/>
          </a:avLst>
        </a:prstGeom>
        <a:gradFill rotWithShape="0">
          <a:gsLst>
            <a:gs pos="0">
              <a:schemeClr val="accent1">
                <a:tint val="60000"/>
                <a:hueOff val="0"/>
                <a:satOff val="0"/>
                <a:lumOff val="0"/>
                <a:alphaOff val="0"/>
                <a:tint val="92000"/>
                <a:satMod val="170000"/>
              </a:schemeClr>
            </a:gs>
            <a:gs pos="15000">
              <a:schemeClr val="accent1">
                <a:tint val="60000"/>
                <a:hueOff val="0"/>
                <a:satOff val="0"/>
                <a:lumOff val="0"/>
                <a:alphaOff val="0"/>
                <a:tint val="92000"/>
                <a:shade val="99000"/>
                <a:satMod val="170000"/>
              </a:schemeClr>
            </a:gs>
            <a:gs pos="62000">
              <a:schemeClr val="accent1">
                <a:tint val="60000"/>
                <a:hueOff val="0"/>
                <a:satOff val="0"/>
                <a:lumOff val="0"/>
                <a:alphaOff val="0"/>
                <a:tint val="96000"/>
                <a:shade val="80000"/>
                <a:satMod val="170000"/>
              </a:schemeClr>
            </a:gs>
            <a:gs pos="97000">
              <a:schemeClr val="accent1">
                <a:tint val="60000"/>
                <a:hueOff val="0"/>
                <a:satOff val="0"/>
                <a:lumOff val="0"/>
                <a:alphaOff val="0"/>
                <a:tint val="98000"/>
                <a:shade val="63000"/>
                <a:satMod val="170000"/>
              </a:schemeClr>
            </a:gs>
            <a:gs pos="100000">
              <a:schemeClr val="accent1">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tint val="60000"/>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sp>
    <dsp:sp modelId="{E16AB5E6-3954-2041-A417-B8D67E714B1E}">
      <dsp:nvSpPr>
        <dsp:cNvPr id="0" name=""/>
        <dsp:cNvSpPr/>
      </dsp:nvSpPr>
      <dsp:spPr>
        <a:xfrm>
          <a:off x="539273" y="3037879"/>
          <a:ext cx="3000374" cy="750093"/>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minimarkets</a:t>
          </a:r>
          <a:endParaRPr lang="en-US" sz="2700" kern="1200" dirty="0"/>
        </a:p>
      </dsp:txBody>
      <dsp:txXfrm>
        <a:off x="539273" y="3037879"/>
        <a:ext cx="3000374" cy="750093"/>
      </dsp:txXfrm>
    </dsp:sp>
    <dsp:sp modelId="{7DACA602-3083-3743-8905-1B07891578F8}">
      <dsp:nvSpPr>
        <dsp:cNvPr id="0" name=""/>
        <dsp:cNvSpPr/>
      </dsp:nvSpPr>
      <dsp:spPr>
        <a:xfrm rot="5400000">
          <a:off x="1973828" y="3853606"/>
          <a:ext cx="131266" cy="131266"/>
        </a:xfrm>
        <a:prstGeom prst="rightArrow">
          <a:avLst>
            <a:gd name="adj1" fmla="val 66700"/>
            <a:gd name="adj2" fmla="val 50000"/>
          </a:avLst>
        </a:prstGeom>
        <a:gradFill rotWithShape="0">
          <a:gsLst>
            <a:gs pos="0">
              <a:schemeClr val="accent1">
                <a:tint val="60000"/>
                <a:hueOff val="0"/>
                <a:satOff val="0"/>
                <a:lumOff val="0"/>
                <a:alphaOff val="0"/>
                <a:tint val="92000"/>
                <a:satMod val="170000"/>
              </a:schemeClr>
            </a:gs>
            <a:gs pos="15000">
              <a:schemeClr val="accent1">
                <a:tint val="60000"/>
                <a:hueOff val="0"/>
                <a:satOff val="0"/>
                <a:lumOff val="0"/>
                <a:alphaOff val="0"/>
                <a:tint val="92000"/>
                <a:shade val="99000"/>
                <a:satMod val="170000"/>
              </a:schemeClr>
            </a:gs>
            <a:gs pos="62000">
              <a:schemeClr val="accent1">
                <a:tint val="60000"/>
                <a:hueOff val="0"/>
                <a:satOff val="0"/>
                <a:lumOff val="0"/>
                <a:alphaOff val="0"/>
                <a:tint val="96000"/>
                <a:shade val="80000"/>
                <a:satMod val="170000"/>
              </a:schemeClr>
            </a:gs>
            <a:gs pos="97000">
              <a:schemeClr val="accent1">
                <a:tint val="60000"/>
                <a:hueOff val="0"/>
                <a:satOff val="0"/>
                <a:lumOff val="0"/>
                <a:alphaOff val="0"/>
                <a:tint val="98000"/>
                <a:shade val="63000"/>
                <a:satMod val="170000"/>
              </a:schemeClr>
            </a:gs>
            <a:gs pos="100000">
              <a:schemeClr val="accent1">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tint val="60000"/>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sp>
    <dsp:sp modelId="{28FDB448-3D71-F34A-8974-286C27862EB3}">
      <dsp:nvSpPr>
        <dsp:cNvPr id="0" name=""/>
        <dsp:cNvSpPr/>
      </dsp:nvSpPr>
      <dsp:spPr>
        <a:xfrm>
          <a:off x="539273" y="4050506"/>
          <a:ext cx="3000374" cy="750093"/>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CVS</a:t>
          </a:r>
          <a:endParaRPr lang="en-US" sz="2700" kern="1200" dirty="0"/>
        </a:p>
      </dsp:txBody>
      <dsp:txXfrm>
        <a:off x="539273" y="4050506"/>
        <a:ext cx="3000374" cy="750093"/>
      </dsp:txXfrm>
    </dsp:sp>
    <dsp:sp modelId="{74A3E800-F57B-6049-832F-6DB4033C1973}">
      <dsp:nvSpPr>
        <dsp:cNvPr id="0" name=""/>
        <dsp:cNvSpPr/>
      </dsp:nvSpPr>
      <dsp:spPr>
        <a:xfrm>
          <a:off x="3959701" y="0"/>
          <a:ext cx="3000374" cy="750093"/>
        </a:xfrm>
        <a:prstGeom prst="roundRect">
          <a:avLst>
            <a:gd name="adj" fmla="val 1000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Traditional trade</a:t>
          </a:r>
          <a:endParaRPr lang="en-US" sz="3300" kern="1200" dirty="0"/>
        </a:p>
      </dsp:txBody>
      <dsp:txXfrm>
        <a:off x="3959701" y="0"/>
        <a:ext cx="3000374" cy="750093"/>
      </dsp:txXfrm>
    </dsp:sp>
    <dsp:sp modelId="{ED4DBD88-1FC3-7E4F-A298-A2476E4B054D}">
      <dsp:nvSpPr>
        <dsp:cNvPr id="0" name=""/>
        <dsp:cNvSpPr/>
      </dsp:nvSpPr>
      <dsp:spPr>
        <a:xfrm rot="5400000">
          <a:off x="5394255" y="815726"/>
          <a:ext cx="131266" cy="131266"/>
        </a:xfrm>
        <a:prstGeom prst="rightArrow">
          <a:avLst>
            <a:gd name="adj1" fmla="val 66700"/>
            <a:gd name="adj2" fmla="val 50000"/>
          </a:avLst>
        </a:prstGeom>
        <a:gradFill rotWithShape="0">
          <a:gsLst>
            <a:gs pos="0">
              <a:schemeClr val="accent1">
                <a:tint val="60000"/>
                <a:hueOff val="0"/>
                <a:satOff val="0"/>
                <a:lumOff val="0"/>
                <a:alphaOff val="0"/>
                <a:tint val="92000"/>
                <a:satMod val="170000"/>
              </a:schemeClr>
            </a:gs>
            <a:gs pos="15000">
              <a:schemeClr val="accent1">
                <a:tint val="60000"/>
                <a:hueOff val="0"/>
                <a:satOff val="0"/>
                <a:lumOff val="0"/>
                <a:alphaOff val="0"/>
                <a:tint val="92000"/>
                <a:shade val="99000"/>
                <a:satMod val="170000"/>
              </a:schemeClr>
            </a:gs>
            <a:gs pos="62000">
              <a:schemeClr val="accent1">
                <a:tint val="60000"/>
                <a:hueOff val="0"/>
                <a:satOff val="0"/>
                <a:lumOff val="0"/>
                <a:alphaOff val="0"/>
                <a:tint val="96000"/>
                <a:shade val="80000"/>
                <a:satMod val="170000"/>
              </a:schemeClr>
            </a:gs>
            <a:gs pos="97000">
              <a:schemeClr val="accent1">
                <a:tint val="60000"/>
                <a:hueOff val="0"/>
                <a:satOff val="0"/>
                <a:lumOff val="0"/>
                <a:alphaOff val="0"/>
                <a:tint val="98000"/>
                <a:shade val="63000"/>
                <a:satMod val="170000"/>
              </a:schemeClr>
            </a:gs>
            <a:gs pos="100000">
              <a:schemeClr val="accent1">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tint val="60000"/>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sp>
    <dsp:sp modelId="{5B087D06-8DAB-364B-A686-BC887F87F34A}">
      <dsp:nvSpPr>
        <dsp:cNvPr id="0" name=""/>
        <dsp:cNvSpPr/>
      </dsp:nvSpPr>
      <dsp:spPr>
        <a:xfrm>
          <a:off x="3959701" y="1012626"/>
          <a:ext cx="3000374" cy="750093"/>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Open markets</a:t>
          </a:r>
          <a:endParaRPr lang="en-US" sz="2700" kern="1200" dirty="0"/>
        </a:p>
      </dsp:txBody>
      <dsp:txXfrm>
        <a:off x="3959701" y="1012626"/>
        <a:ext cx="3000374" cy="750093"/>
      </dsp:txXfrm>
    </dsp:sp>
    <dsp:sp modelId="{7FDD2B33-240C-0245-92C6-13153DE5147E}">
      <dsp:nvSpPr>
        <dsp:cNvPr id="0" name=""/>
        <dsp:cNvSpPr/>
      </dsp:nvSpPr>
      <dsp:spPr>
        <a:xfrm rot="5400000">
          <a:off x="5394255" y="1828353"/>
          <a:ext cx="131266" cy="131266"/>
        </a:xfrm>
        <a:prstGeom prst="rightArrow">
          <a:avLst>
            <a:gd name="adj1" fmla="val 66700"/>
            <a:gd name="adj2" fmla="val 50000"/>
          </a:avLst>
        </a:prstGeom>
        <a:gradFill rotWithShape="0">
          <a:gsLst>
            <a:gs pos="0">
              <a:schemeClr val="accent1">
                <a:tint val="60000"/>
                <a:hueOff val="0"/>
                <a:satOff val="0"/>
                <a:lumOff val="0"/>
                <a:alphaOff val="0"/>
                <a:tint val="92000"/>
                <a:satMod val="170000"/>
              </a:schemeClr>
            </a:gs>
            <a:gs pos="15000">
              <a:schemeClr val="accent1">
                <a:tint val="60000"/>
                <a:hueOff val="0"/>
                <a:satOff val="0"/>
                <a:lumOff val="0"/>
                <a:alphaOff val="0"/>
                <a:tint val="92000"/>
                <a:shade val="99000"/>
                <a:satMod val="170000"/>
              </a:schemeClr>
            </a:gs>
            <a:gs pos="62000">
              <a:schemeClr val="accent1">
                <a:tint val="60000"/>
                <a:hueOff val="0"/>
                <a:satOff val="0"/>
                <a:lumOff val="0"/>
                <a:alphaOff val="0"/>
                <a:tint val="96000"/>
                <a:shade val="80000"/>
                <a:satMod val="170000"/>
              </a:schemeClr>
            </a:gs>
            <a:gs pos="97000">
              <a:schemeClr val="accent1">
                <a:tint val="60000"/>
                <a:hueOff val="0"/>
                <a:satOff val="0"/>
                <a:lumOff val="0"/>
                <a:alphaOff val="0"/>
                <a:tint val="98000"/>
                <a:shade val="63000"/>
                <a:satMod val="170000"/>
              </a:schemeClr>
            </a:gs>
            <a:gs pos="100000">
              <a:schemeClr val="accent1">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tint val="60000"/>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sp>
    <dsp:sp modelId="{D3D67861-B085-FA4F-B47B-6CAE2E6D5BF7}">
      <dsp:nvSpPr>
        <dsp:cNvPr id="0" name=""/>
        <dsp:cNvSpPr/>
      </dsp:nvSpPr>
      <dsp:spPr>
        <a:xfrm>
          <a:off x="3959701" y="2025253"/>
          <a:ext cx="3000374" cy="750093"/>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Papa&amp; mama’s shops</a:t>
          </a:r>
          <a:endParaRPr lang="en-US" sz="2700" kern="1200" dirty="0"/>
        </a:p>
      </dsp:txBody>
      <dsp:txXfrm>
        <a:off x="3959701" y="2025253"/>
        <a:ext cx="3000374" cy="750093"/>
      </dsp:txXfrm>
    </dsp:sp>
    <dsp:sp modelId="{C420A968-BF10-ED43-9473-EAB53DD452C4}">
      <dsp:nvSpPr>
        <dsp:cNvPr id="0" name=""/>
        <dsp:cNvSpPr/>
      </dsp:nvSpPr>
      <dsp:spPr>
        <a:xfrm rot="5400000">
          <a:off x="5394255" y="2840980"/>
          <a:ext cx="131266" cy="131266"/>
        </a:xfrm>
        <a:prstGeom prst="rightArrow">
          <a:avLst>
            <a:gd name="adj1" fmla="val 66700"/>
            <a:gd name="adj2" fmla="val 50000"/>
          </a:avLst>
        </a:prstGeom>
        <a:gradFill rotWithShape="0">
          <a:gsLst>
            <a:gs pos="0">
              <a:schemeClr val="accent1">
                <a:tint val="60000"/>
                <a:hueOff val="0"/>
                <a:satOff val="0"/>
                <a:lumOff val="0"/>
                <a:alphaOff val="0"/>
                <a:tint val="92000"/>
                <a:satMod val="170000"/>
              </a:schemeClr>
            </a:gs>
            <a:gs pos="15000">
              <a:schemeClr val="accent1">
                <a:tint val="60000"/>
                <a:hueOff val="0"/>
                <a:satOff val="0"/>
                <a:lumOff val="0"/>
                <a:alphaOff val="0"/>
                <a:tint val="92000"/>
                <a:shade val="99000"/>
                <a:satMod val="170000"/>
              </a:schemeClr>
            </a:gs>
            <a:gs pos="62000">
              <a:schemeClr val="accent1">
                <a:tint val="60000"/>
                <a:hueOff val="0"/>
                <a:satOff val="0"/>
                <a:lumOff val="0"/>
                <a:alphaOff val="0"/>
                <a:tint val="96000"/>
                <a:shade val="80000"/>
                <a:satMod val="170000"/>
              </a:schemeClr>
            </a:gs>
            <a:gs pos="97000">
              <a:schemeClr val="accent1">
                <a:tint val="60000"/>
                <a:hueOff val="0"/>
                <a:satOff val="0"/>
                <a:lumOff val="0"/>
                <a:alphaOff val="0"/>
                <a:tint val="98000"/>
                <a:shade val="63000"/>
                <a:satMod val="170000"/>
              </a:schemeClr>
            </a:gs>
            <a:gs pos="100000">
              <a:schemeClr val="accent1">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tint val="60000"/>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sp>
    <dsp:sp modelId="{1792DB58-5D6E-944F-9AA9-8FB09B51B2A5}">
      <dsp:nvSpPr>
        <dsp:cNvPr id="0" name=""/>
        <dsp:cNvSpPr/>
      </dsp:nvSpPr>
      <dsp:spPr>
        <a:xfrm>
          <a:off x="3959701" y="3037879"/>
          <a:ext cx="3000374" cy="750093"/>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Kiosks</a:t>
          </a:r>
          <a:endParaRPr lang="en-US" sz="2700" kern="1200" dirty="0"/>
        </a:p>
      </dsp:txBody>
      <dsp:txXfrm>
        <a:off x="3959701" y="3037879"/>
        <a:ext cx="3000374" cy="75009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A4E021-E9D1-0046-A9E2-B82960E35590}">
      <dsp:nvSpPr>
        <dsp:cNvPr id="0" name=""/>
        <dsp:cNvSpPr/>
      </dsp:nvSpPr>
      <dsp:spPr>
        <a:xfrm>
          <a:off x="562451" y="0"/>
          <a:ext cx="6374447" cy="4800600"/>
        </a:xfrm>
        <a:prstGeom prst="rightArrow">
          <a:avLst/>
        </a:prstGeom>
        <a:solidFill>
          <a:schemeClr val="accent1">
            <a:tint val="40000"/>
            <a:hueOff val="0"/>
            <a:satOff val="0"/>
            <a:lumOff val="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tint val="40000"/>
              <a:hueOff val="0"/>
              <a:satOff val="0"/>
              <a:lumOff val="0"/>
              <a:alphaOff val="0"/>
              <a:shade val="80000"/>
            </a:schemeClr>
          </a:contourClr>
        </a:sp3d>
      </dsp:spPr>
      <dsp:style>
        <a:lnRef idx="0">
          <a:scrgbClr r="0" g="0" b="0"/>
        </a:lnRef>
        <a:fillRef idx="1">
          <a:scrgbClr r="0" g="0" b="0"/>
        </a:fillRef>
        <a:effectRef idx="2">
          <a:scrgbClr r="0" g="0" b="0"/>
        </a:effectRef>
        <a:fontRef idx="minor"/>
      </dsp:style>
    </dsp:sp>
    <dsp:sp modelId="{C1B3394E-2BCD-3049-82E0-361EBBC80829}">
      <dsp:nvSpPr>
        <dsp:cNvPr id="0" name=""/>
        <dsp:cNvSpPr/>
      </dsp:nvSpPr>
      <dsp:spPr>
        <a:xfrm>
          <a:off x="8055" y="1440179"/>
          <a:ext cx="2413853" cy="1920240"/>
        </a:xfrm>
        <a:prstGeom prst="round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Define the target consumer</a:t>
          </a:r>
          <a:endParaRPr lang="en-US" sz="2700" kern="1200" dirty="0"/>
        </a:p>
      </dsp:txBody>
      <dsp:txXfrm>
        <a:off x="8055" y="1440179"/>
        <a:ext cx="2413853" cy="1920240"/>
      </dsp:txXfrm>
    </dsp:sp>
    <dsp:sp modelId="{119A9371-F016-E840-904E-56ADFA6D6399}">
      <dsp:nvSpPr>
        <dsp:cNvPr id="0" name=""/>
        <dsp:cNvSpPr/>
      </dsp:nvSpPr>
      <dsp:spPr>
        <a:xfrm>
          <a:off x="2542748" y="1440179"/>
          <a:ext cx="2413853" cy="1920240"/>
        </a:xfrm>
        <a:prstGeom prst="round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Where  rural area or city</a:t>
          </a:r>
          <a:endParaRPr lang="en-US" sz="2700" kern="1200" dirty="0"/>
        </a:p>
      </dsp:txBody>
      <dsp:txXfrm>
        <a:off x="2542748" y="1440179"/>
        <a:ext cx="2413853" cy="1920240"/>
      </dsp:txXfrm>
    </dsp:sp>
    <dsp:sp modelId="{7756C969-CCBB-D442-B5AA-F3F48E744AF7}">
      <dsp:nvSpPr>
        <dsp:cNvPr id="0" name=""/>
        <dsp:cNvSpPr/>
      </dsp:nvSpPr>
      <dsp:spPr>
        <a:xfrm>
          <a:off x="5077440" y="1440179"/>
          <a:ext cx="2413853" cy="1920240"/>
        </a:xfrm>
        <a:prstGeom prst="roundRect">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Modern trade or traditional and which category</a:t>
          </a:r>
          <a:endParaRPr lang="en-US" sz="2700" kern="1200" dirty="0"/>
        </a:p>
      </dsp:txBody>
      <dsp:txXfrm>
        <a:off x="5077440" y="1440179"/>
        <a:ext cx="2413853" cy="192024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596394-A92F-3F46-A3A0-5C67BCBB6630}">
      <dsp:nvSpPr>
        <dsp:cNvPr id="0" name=""/>
        <dsp:cNvSpPr/>
      </dsp:nvSpPr>
      <dsp:spPr>
        <a:xfrm>
          <a:off x="1902161" y="552786"/>
          <a:ext cx="3695027" cy="3695027"/>
        </a:xfrm>
        <a:prstGeom prst="blockArc">
          <a:avLst>
            <a:gd name="adj1" fmla="val 10800000"/>
            <a:gd name="adj2" fmla="val 16200000"/>
            <a:gd name="adj3" fmla="val 4635"/>
          </a:avLst>
        </a:prstGeom>
        <a:gradFill rotWithShape="0">
          <a:gsLst>
            <a:gs pos="0">
              <a:schemeClr val="accent1">
                <a:tint val="60000"/>
                <a:hueOff val="0"/>
                <a:satOff val="0"/>
                <a:lumOff val="0"/>
                <a:alphaOff val="0"/>
                <a:tint val="92000"/>
                <a:satMod val="170000"/>
              </a:schemeClr>
            </a:gs>
            <a:gs pos="15000">
              <a:schemeClr val="accent1">
                <a:tint val="60000"/>
                <a:hueOff val="0"/>
                <a:satOff val="0"/>
                <a:lumOff val="0"/>
                <a:alphaOff val="0"/>
                <a:tint val="92000"/>
                <a:shade val="99000"/>
                <a:satMod val="170000"/>
              </a:schemeClr>
            </a:gs>
            <a:gs pos="62000">
              <a:schemeClr val="accent1">
                <a:tint val="60000"/>
                <a:hueOff val="0"/>
                <a:satOff val="0"/>
                <a:lumOff val="0"/>
                <a:alphaOff val="0"/>
                <a:tint val="96000"/>
                <a:shade val="80000"/>
                <a:satMod val="170000"/>
              </a:schemeClr>
            </a:gs>
            <a:gs pos="97000">
              <a:schemeClr val="accent1">
                <a:tint val="60000"/>
                <a:hueOff val="0"/>
                <a:satOff val="0"/>
                <a:lumOff val="0"/>
                <a:alphaOff val="0"/>
                <a:tint val="98000"/>
                <a:shade val="63000"/>
                <a:satMod val="170000"/>
              </a:schemeClr>
            </a:gs>
            <a:gs pos="100000">
              <a:schemeClr val="accent1">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tint val="60000"/>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sp>
    <dsp:sp modelId="{85E5391D-F439-AA4C-AEF2-01A3D1C773E3}">
      <dsp:nvSpPr>
        <dsp:cNvPr id="0" name=""/>
        <dsp:cNvSpPr/>
      </dsp:nvSpPr>
      <dsp:spPr>
        <a:xfrm>
          <a:off x="1902161" y="552786"/>
          <a:ext cx="3695027" cy="3695027"/>
        </a:xfrm>
        <a:prstGeom prst="blockArc">
          <a:avLst>
            <a:gd name="adj1" fmla="val 5400000"/>
            <a:gd name="adj2" fmla="val 10800000"/>
            <a:gd name="adj3" fmla="val 4635"/>
          </a:avLst>
        </a:prstGeom>
        <a:gradFill rotWithShape="0">
          <a:gsLst>
            <a:gs pos="0">
              <a:schemeClr val="accent1">
                <a:tint val="60000"/>
                <a:hueOff val="0"/>
                <a:satOff val="0"/>
                <a:lumOff val="0"/>
                <a:alphaOff val="0"/>
                <a:tint val="92000"/>
                <a:satMod val="170000"/>
              </a:schemeClr>
            </a:gs>
            <a:gs pos="15000">
              <a:schemeClr val="accent1">
                <a:tint val="60000"/>
                <a:hueOff val="0"/>
                <a:satOff val="0"/>
                <a:lumOff val="0"/>
                <a:alphaOff val="0"/>
                <a:tint val="92000"/>
                <a:shade val="99000"/>
                <a:satMod val="170000"/>
              </a:schemeClr>
            </a:gs>
            <a:gs pos="62000">
              <a:schemeClr val="accent1">
                <a:tint val="60000"/>
                <a:hueOff val="0"/>
                <a:satOff val="0"/>
                <a:lumOff val="0"/>
                <a:alphaOff val="0"/>
                <a:tint val="96000"/>
                <a:shade val="80000"/>
                <a:satMod val="170000"/>
              </a:schemeClr>
            </a:gs>
            <a:gs pos="97000">
              <a:schemeClr val="accent1">
                <a:tint val="60000"/>
                <a:hueOff val="0"/>
                <a:satOff val="0"/>
                <a:lumOff val="0"/>
                <a:alphaOff val="0"/>
                <a:tint val="98000"/>
                <a:shade val="63000"/>
                <a:satMod val="170000"/>
              </a:schemeClr>
            </a:gs>
            <a:gs pos="100000">
              <a:schemeClr val="accent1">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tint val="60000"/>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sp>
    <dsp:sp modelId="{26730AE1-9381-0049-AD46-EB3EDF9A79CF}">
      <dsp:nvSpPr>
        <dsp:cNvPr id="0" name=""/>
        <dsp:cNvSpPr/>
      </dsp:nvSpPr>
      <dsp:spPr>
        <a:xfrm>
          <a:off x="1902161" y="552786"/>
          <a:ext cx="3695027" cy="3695027"/>
        </a:xfrm>
        <a:prstGeom prst="blockArc">
          <a:avLst>
            <a:gd name="adj1" fmla="val 0"/>
            <a:gd name="adj2" fmla="val 5400000"/>
            <a:gd name="adj3" fmla="val 4635"/>
          </a:avLst>
        </a:prstGeom>
        <a:gradFill rotWithShape="0">
          <a:gsLst>
            <a:gs pos="0">
              <a:schemeClr val="accent1">
                <a:tint val="60000"/>
                <a:hueOff val="0"/>
                <a:satOff val="0"/>
                <a:lumOff val="0"/>
                <a:alphaOff val="0"/>
                <a:tint val="92000"/>
                <a:satMod val="170000"/>
              </a:schemeClr>
            </a:gs>
            <a:gs pos="15000">
              <a:schemeClr val="accent1">
                <a:tint val="60000"/>
                <a:hueOff val="0"/>
                <a:satOff val="0"/>
                <a:lumOff val="0"/>
                <a:alphaOff val="0"/>
                <a:tint val="92000"/>
                <a:shade val="99000"/>
                <a:satMod val="170000"/>
              </a:schemeClr>
            </a:gs>
            <a:gs pos="62000">
              <a:schemeClr val="accent1">
                <a:tint val="60000"/>
                <a:hueOff val="0"/>
                <a:satOff val="0"/>
                <a:lumOff val="0"/>
                <a:alphaOff val="0"/>
                <a:tint val="96000"/>
                <a:shade val="80000"/>
                <a:satMod val="170000"/>
              </a:schemeClr>
            </a:gs>
            <a:gs pos="97000">
              <a:schemeClr val="accent1">
                <a:tint val="60000"/>
                <a:hueOff val="0"/>
                <a:satOff val="0"/>
                <a:lumOff val="0"/>
                <a:alphaOff val="0"/>
                <a:tint val="98000"/>
                <a:shade val="63000"/>
                <a:satMod val="170000"/>
              </a:schemeClr>
            </a:gs>
            <a:gs pos="100000">
              <a:schemeClr val="accent1">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tint val="60000"/>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sp>
    <dsp:sp modelId="{4A1F96AB-8A4C-AB40-919A-1CEDA853E311}">
      <dsp:nvSpPr>
        <dsp:cNvPr id="0" name=""/>
        <dsp:cNvSpPr/>
      </dsp:nvSpPr>
      <dsp:spPr>
        <a:xfrm>
          <a:off x="1902161" y="552786"/>
          <a:ext cx="3695027" cy="3695027"/>
        </a:xfrm>
        <a:prstGeom prst="blockArc">
          <a:avLst>
            <a:gd name="adj1" fmla="val 16200000"/>
            <a:gd name="adj2" fmla="val 0"/>
            <a:gd name="adj3" fmla="val 4635"/>
          </a:avLst>
        </a:prstGeom>
        <a:gradFill rotWithShape="0">
          <a:gsLst>
            <a:gs pos="0">
              <a:schemeClr val="accent1">
                <a:tint val="60000"/>
                <a:hueOff val="0"/>
                <a:satOff val="0"/>
                <a:lumOff val="0"/>
                <a:alphaOff val="0"/>
                <a:tint val="92000"/>
                <a:satMod val="170000"/>
              </a:schemeClr>
            </a:gs>
            <a:gs pos="15000">
              <a:schemeClr val="accent1">
                <a:tint val="60000"/>
                <a:hueOff val="0"/>
                <a:satOff val="0"/>
                <a:lumOff val="0"/>
                <a:alphaOff val="0"/>
                <a:tint val="92000"/>
                <a:shade val="99000"/>
                <a:satMod val="170000"/>
              </a:schemeClr>
            </a:gs>
            <a:gs pos="62000">
              <a:schemeClr val="accent1">
                <a:tint val="60000"/>
                <a:hueOff val="0"/>
                <a:satOff val="0"/>
                <a:lumOff val="0"/>
                <a:alphaOff val="0"/>
                <a:tint val="96000"/>
                <a:shade val="80000"/>
                <a:satMod val="170000"/>
              </a:schemeClr>
            </a:gs>
            <a:gs pos="97000">
              <a:schemeClr val="accent1">
                <a:tint val="60000"/>
                <a:hueOff val="0"/>
                <a:satOff val="0"/>
                <a:lumOff val="0"/>
                <a:alphaOff val="0"/>
                <a:tint val="98000"/>
                <a:shade val="63000"/>
                <a:satMod val="170000"/>
              </a:schemeClr>
            </a:gs>
            <a:gs pos="100000">
              <a:schemeClr val="accent1">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tint val="60000"/>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sp>
    <dsp:sp modelId="{25EE25C5-B137-9743-89CE-702C69D92D54}">
      <dsp:nvSpPr>
        <dsp:cNvPr id="0" name=""/>
        <dsp:cNvSpPr/>
      </dsp:nvSpPr>
      <dsp:spPr>
        <a:xfrm>
          <a:off x="2900139" y="1550764"/>
          <a:ext cx="1699071" cy="1699071"/>
        </a:xfrm>
        <a:prstGeom prst="ellipse">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Consumer</a:t>
          </a:r>
          <a:endParaRPr lang="en-US" sz="2100" kern="1200" dirty="0"/>
        </a:p>
      </dsp:txBody>
      <dsp:txXfrm>
        <a:off x="2900139" y="1550764"/>
        <a:ext cx="1699071" cy="1699071"/>
      </dsp:txXfrm>
    </dsp:sp>
    <dsp:sp modelId="{1DC78C5E-B214-7940-B215-A629DFB809ED}">
      <dsp:nvSpPr>
        <dsp:cNvPr id="0" name=""/>
        <dsp:cNvSpPr/>
      </dsp:nvSpPr>
      <dsp:spPr>
        <a:xfrm>
          <a:off x="3154999" y="927"/>
          <a:ext cx="1189350" cy="1189350"/>
        </a:xfrm>
        <a:prstGeom prst="ellipse">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Which shops</a:t>
          </a:r>
          <a:endParaRPr lang="en-US" sz="1900" kern="1200" dirty="0"/>
        </a:p>
      </dsp:txBody>
      <dsp:txXfrm>
        <a:off x="3154999" y="927"/>
        <a:ext cx="1189350" cy="1189350"/>
      </dsp:txXfrm>
    </dsp:sp>
    <dsp:sp modelId="{BB788C67-890A-9145-A5B3-A028B4B18B07}">
      <dsp:nvSpPr>
        <dsp:cNvPr id="0" name=""/>
        <dsp:cNvSpPr/>
      </dsp:nvSpPr>
      <dsp:spPr>
        <a:xfrm>
          <a:off x="4959697" y="1805624"/>
          <a:ext cx="1189350" cy="1189350"/>
        </a:xfrm>
        <a:prstGeom prst="ellipse">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How many</a:t>
          </a:r>
          <a:endParaRPr lang="en-US" sz="1900" kern="1200" dirty="0"/>
        </a:p>
      </dsp:txBody>
      <dsp:txXfrm>
        <a:off x="4959697" y="1805624"/>
        <a:ext cx="1189350" cy="1189350"/>
      </dsp:txXfrm>
    </dsp:sp>
    <dsp:sp modelId="{47BFF13D-B4D3-A746-BD32-A95623909F68}">
      <dsp:nvSpPr>
        <dsp:cNvPr id="0" name=""/>
        <dsp:cNvSpPr/>
      </dsp:nvSpPr>
      <dsp:spPr>
        <a:xfrm>
          <a:off x="3154999" y="3610322"/>
          <a:ext cx="1189350" cy="1189350"/>
        </a:xfrm>
        <a:prstGeom prst="ellipse">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Which services</a:t>
          </a:r>
          <a:endParaRPr lang="en-US" sz="1900" kern="1200" dirty="0"/>
        </a:p>
      </dsp:txBody>
      <dsp:txXfrm>
        <a:off x="3154999" y="3610322"/>
        <a:ext cx="1189350" cy="1189350"/>
      </dsp:txXfrm>
    </dsp:sp>
    <dsp:sp modelId="{08C5717F-4D82-8544-A92F-256CC7BC8C03}">
      <dsp:nvSpPr>
        <dsp:cNvPr id="0" name=""/>
        <dsp:cNvSpPr/>
      </dsp:nvSpPr>
      <dsp:spPr>
        <a:xfrm>
          <a:off x="1350302" y="1805624"/>
          <a:ext cx="1189350" cy="1189350"/>
        </a:xfrm>
        <a:prstGeom prst="ellipse">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Which cost</a:t>
          </a:r>
          <a:endParaRPr lang="en-US" sz="1900" kern="1200" dirty="0"/>
        </a:p>
      </dsp:txBody>
      <dsp:txXfrm>
        <a:off x="1350302" y="1805624"/>
        <a:ext cx="1189350" cy="118935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D36C60-B16E-C548-9A0C-A4F6E9F88FE2}">
      <dsp:nvSpPr>
        <dsp:cNvPr id="0" name=""/>
        <dsp:cNvSpPr/>
      </dsp:nvSpPr>
      <dsp:spPr>
        <a:xfrm>
          <a:off x="2009" y="363289"/>
          <a:ext cx="3105199" cy="1242079"/>
        </a:xfrm>
        <a:prstGeom prst="chevron">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kern="1200" dirty="0" smtClean="0"/>
            <a:t>More customers</a:t>
          </a:r>
          <a:endParaRPr lang="en-US" sz="3200" kern="1200" dirty="0"/>
        </a:p>
      </dsp:txBody>
      <dsp:txXfrm>
        <a:off x="2009" y="363289"/>
        <a:ext cx="3105199" cy="1242079"/>
      </dsp:txXfrm>
    </dsp:sp>
    <dsp:sp modelId="{BDFC7EA2-DB54-3246-9C43-619EAEBF042A}">
      <dsp:nvSpPr>
        <dsp:cNvPr id="0" name=""/>
        <dsp:cNvSpPr/>
      </dsp:nvSpPr>
      <dsp:spPr>
        <a:xfrm>
          <a:off x="2703533" y="468865"/>
          <a:ext cx="2577315" cy="1030926"/>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n-US" sz="2300" kern="1200" dirty="0" smtClean="0"/>
            <a:t>traffic</a:t>
          </a:r>
          <a:endParaRPr lang="en-US" sz="2300" kern="1200" dirty="0"/>
        </a:p>
      </dsp:txBody>
      <dsp:txXfrm>
        <a:off x="2703533" y="468865"/>
        <a:ext cx="2577315" cy="1030926"/>
      </dsp:txXfrm>
    </dsp:sp>
    <dsp:sp modelId="{0B5FEAAE-6A85-EB43-9D21-F4C2BA111636}">
      <dsp:nvSpPr>
        <dsp:cNvPr id="0" name=""/>
        <dsp:cNvSpPr/>
      </dsp:nvSpPr>
      <dsp:spPr>
        <a:xfrm>
          <a:off x="4920024" y="468865"/>
          <a:ext cx="2577315" cy="1030926"/>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n-US" sz="2300" kern="1200" dirty="0" smtClean="0"/>
            <a:t>Target undeveloped segments</a:t>
          </a:r>
          <a:endParaRPr lang="en-US" sz="2300" kern="1200" dirty="0"/>
        </a:p>
      </dsp:txBody>
      <dsp:txXfrm>
        <a:off x="4920024" y="468865"/>
        <a:ext cx="2577315" cy="1030926"/>
      </dsp:txXfrm>
    </dsp:sp>
    <dsp:sp modelId="{1936198C-EA99-8B40-A34E-CDD08867DE93}">
      <dsp:nvSpPr>
        <dsp:cNvPr id="0" name=""/>
        <dsp:cNvSpPr/>
      </dsp:nvSpPr>
      <dsp:spPr>
        <a:xfrm>
          <a:off x="2009" y="1779260"/>
          <a:ext cx="3105199" cy="1242079"/>
        </a:xfrm>
        <a:prstGeom prst="chevron">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kern="1200" dirty="0" smtClean="0"/>
            <a:t>Shop more frequently</a:t>
          </a:r>
          <a:endParaRPr lang="en-US" sz="3200" kern="1200" dirty="0"/>
        </a:p>
      </dsp:txBody>
      <dsp:txXfrm>
        <a:off x="2009" y="1779260"/>
        <a:ext cx="3105199" cy="1242079"/>
      </dsp:txXfrm>
    </dsp:sp>
    <dsp:sp modelId="{4C62C678-7ABA-C24C-AA15-3574DEA61B2B}">
      <dsp:nvSpPr>
        <dsp:cNvPr id="0" name=""/>
        <dsp:cNvSpPr/>
      </dsp:nvSpPr>
      <dsp:spPr>
        <a:xfrm>
          <a:off x="2703533" y="1884836"/>
          <a:ext cx="2577315" cy="1030926"/>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n-US" sz="2300" kern="1200" dirty="0" smtClean="0"/>
            <a:t>Trips</a:t>
          </a:r>
          <a:endParaRPr lang="en-US" sz="2300" kern="1200" dirty="0"/>
        </a:p>
      </dsp:txBody>
      <dsp:txXfrm>
        <a:off x="2703533" y="1884836"/>
        <a:ext cx="2577315" cy="1030926"/>
      </dsp:txXfrm>
    </dsp:sp>
    <dsp:sp modelId="{FA0B7A9B-2A6F-1641-B0B5-36ACEF47583E}">
      <dsp:nvSpPr>
        <dsp:cNvPr id="0" name=""/>
        <dsp:cNvSpPr/>
      </dsp:nvSpPr>
      <dsp:spPr>
        <a:xfrm>
          <a:off x="4920024" y="1884836"/>
          <a:ext cx="2577315" cy="1030926"/>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n-US" sz="2300" kern="1200" dirty="0" smtClean="0"/>
            <a:t>More occasions</a:t>
          </a:r>
          <a:endParaRPr lang="en-US" sz="2300" kern="1200" dirty="0"/>
        </a:p>
      </dsp:txBody>
      <dsp:txXfrm>
        <a:off x="4920024" y="1884836"/>
        <a:ext cx="2577315" cy="1030926"/>
      </dsp:txXfrm>
    </dsp:sp>
    <dsp:sp modelId="{783E88B8-5721-8B42-B6EB-CA8AA693781B}">
      <dsp:nvSpPr>
        <dsp:cNvPr id="0" name=""/>
        <dsp:cNvSpPr/>
      </dsp:nvSpPr>
      <dsp:spPr>
        <a:xfrm>
          <a:off x="2009" y="3195231"/>
          <a:ext cx="3105199" cy="1242079"/>
        </a:xfrm>
        <a:prstGeom prst="chevron">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kern="1200" dirty="0" smtClean="0"/>
            <a:t>Spend more</a:t>
          </a:r>
          <a:endParaRPr lang="en-US" sz="3200" kern="1200" dirty="0"/>
        </a:p>
      </dsp:txBody>
      <dsp:txXfrm>
        <a:off x="2009" y="3195231"/>
        <a:ext cx="3105199" cy="1242079"/>
      </dsp:txXfrm>
    </dsp:sp>
    <dsp:sp modelId="{88DD7C4E-02EF-644E-8B33-C1C4FA964D1B}">
      <dsp:nvSpPr>
        <dsp:cNvPr id="0" name=""/>
        <dsp:cNvSpPr/>
      </dsp:nvSpPr>
      <dsp:spPr>
        <a:xfrm>
          <a:off x="2703533" y="3300807"/>
          <a:ext cx="2577315" cy="1030926"/>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n-US" sz="2300" kern="1200" dirty="0" smtClean="0"/>
            <a:t>Basket size</a:t>
          </a:r>
          <a:endParaRPr lang="en-US" sz="2300" kern="1200" dirty="0"/>
        </a:p>
      </dsp:txBody>
      <dsp:txXfrm>
        <a:off x="2703533" y="3300807"/>
        <a:ext cx="2577315" cy="1030926"/>
      </dsp:txXfrm>
    </dsp:sp>
    <dsp:sp modelId="{8642E7AC-C83F-9D43-8EC1-0B284D68EB26}">
      <dsp:nvSpPr>
        <dsp:cNvPr id="0" name=""/>
        <dsp:cNvSpPr/>
      </dsp:nvSpPr>
      <dsp:spPr>
        <a:xfrm>
          <a:off x="4920024" y="3300807"/>
          <a:ext cx="2577315" cy="1030926"/>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n-US" sz="2300" kern="1200" dirty="0" smtClean="0"/>
            <a:t>Address barriers to customers</a:t>
          </a:r>
          <a:endParaRPr lang="en-US" sz="2300" kern="1200" dirty="0"/>
        </a:p>
      </dsp:txBody>
      <dsp:txXfrm>
        <a:off x="4920024" y="3300807"/>
        <a:ext cx="2577315" cy="103092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B8F9C0-E1CB-B94C-8FA5-0DC996220335}">
      <dsp:nvSpPr>
        <dsp:cNvPr id="0" name=""/>
        <dsp:cNvSpPr/>
      </dsp:nvSpPr>
      <dsp:spPr>
        <a:xfrm>
          <a:off x="2009" y="363289"/>
          <a:ext cx="3105199" cy="1242079"/>
        </a:xfrm>
        <a:prstGeom prst="chevron">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a:lnSpc>
              <a:spcPct val="90000"/>
            </a:lnSpc>
            <a:spcBef>
              <a:spcPct val="0"/>
            </a:spcBef>
            <a:spcAft>
              <a:spcPct val="35000"/>
            </a:spcAft>
          </a:pPr>
          <a:r>
            <a:rPr lang="en-US" sz="2600" kern="1200" dirty="0" smtClean="0"/>
            <a:t>Build customer loyalty</a:t>
          </a:r>
          <a:endParaRPr lang="en-US" sz="2600" kern="1200" dirty="0"/>
        </a:p>
      </dsp:txBody>
      <dsp:txXfrm>
        <a:off x="2009" y="363289"/>
        <a:ext cx="3105199" cy="1242079"/>
      </dsp:txXfrm>
    </dsp:sp>
    <dsp:sp modelId="{A6D0DFB2-4C22-514D-B6EB-3872DB85FDAC}">
      <dsp:nvSpPr>
        <dsp:cNvPr id="0" name=""/>
        <dsp:cNvSpPr/>
      </dsp:nvSpPr>
      <dsp:spPr>
        <a:xfrm>
          <a:off x="2703533" y="468865"/>
          <a:ext cx="2577315" cy="1030926"/>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t>Premium cards</a:t>
          </a:r>
          <a:endParaRPr lang="en-US" sz="2400" kern="1200" dirty="0"/>
        </a:p>
      </dsp:txBody>
      <dsp:txXfrm>
        <a:off x="2703533" y="468865"/>
        <a:ext cx="2577315" cy="1030926"/>
      </dsp:txXfrm>
    </dsp:sp>
    <dsp:sp modelId="{FCB98BF3-AAEC-F943-A193-6239F9356713}">
      <dsp:nvSpPr>
        <dsp:cNvPr id="0" name=""/>
        <dsp:cNvSpPr/>
      </dsp:nvSpPr>
      <dsp:spPr>
        <a:xfrm>
          <a:off x="4920024" y="468865"/>
          <a:ext cx="2577315" cy="1030926"/>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t>Special programs</a:t>
          </a:r>
          <a:endParaRPr lang="en-US" sz="2400" kern="1200" dirty="0"/>
        </a:p>
      </dsp:txBody>
      <dsp:txXfrm>
        <a:off x="4920024" y="468865"/>
        <a:ext cx="2577315" cy="1030926"/>
      </dsp:txXfrm>
    </dsp:sp>
    <dsp:sp modelId="{15E18ECB-A8E0-D84E-AFFF-4845CA51889A}">
      <dsp:nvSpPr>
        <dsp:cNvPr id="0" name=""/>
        <dsp:cNvSpPr/>
      </dsp:nvSpPr>
      <dsp:spPr>
        <a:xfrm>
          <a:off x="2009" y="1779260"/>
          <a:ext cx="3105199" cy="1242079"/>
        </a:xfrm>
        <a:prstGeom prst="chevron">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a:lnSpc>
              <a:spcPct val="90000"/>
            </a:lnSpc>
            <a:spcBef>
              <a:spcPct val="0"/>
            </a:spcBef>
            <a:spcAft>
              <a:spcPct val="35000"/>
            </a:spcAft>
          </a:pPr>
          <a:r>
            <a:rPr lang="en-US" sz="2600" kern="1200" dirty="0" smtClean="0"/>
            <a:t>Differentiate with unique new products</a:t>
          </a:r>
          <a:endParaRPr lang="en-US" sz="2600" kern="1200" dirty="0"/>
        </a:p>
      </dsp:txBody>
      <dsp:txXfrm>
        <a:off x="2009" y="1779260"/>
        <a:ext cx="3105199" cy="1242079"/>
      </dsp:txXfrm>
    </dsp:sp>
    <dsp:sp modelId="{4609DC84-C0AD-0F44-BE78-C4B6CBF62F45}">
      <dsp:nvSpPr>
        <dsp:cNvPr id="0" name=""/>
        <dsp:cNvSpPr/>
      </dsp:nvSpPr>
      <dsp:spPr>
        <a:xfrm>
          <a:off x="2703533" y="1884836"/>
          <a:ext cx="2577315" cy="1030926"/>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t>Special displays</a:t>
          </a:r>
          <a:endParaRPr lang="en-US" sz="2400" kern="1200" dirty="0"/>
        </a:p>
      </dsp:txBody>
      <dsp:txXfrm>
        <a:off x="2703533" y="1884836"/>
        <a:ext cx="2577315" cy="1030926"/>
      </dsp:txXfrm>
    </dsp:sp>
    <dsp:sp modelId="{116D4D4F-D139-654C-948E-CDA29A996722}">
      <dsp:nvSpPr>
        <dsp:cNvPr id="0" name=""/>
        <dsp:cNvSpPr/>
      </dsp:nvSpPr>
      <dsp:spPr>
        <a:xfrm>
          <a:off x="4920024" y="1884836"/>
          <a:ext cx="2577315" cy="1030926"/>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t>Temporary exclusivity</a:t>
          </a:r>
          <a:endParaRPr lang="en-US" sz="2400" kern="1200" dirty="0"/>
        </a:p>
      </dsp:txBody>
      <dsp:txXfrm>
        <a:off x="4920024" y="1884836"/>
        <a:ext cx="2577315" cy="1030926"/>
      </dsp:txXfrm>
    </dsp:sp>
    <dsp:sp modelId="{36B51B2D-5CC2-9842-A825-690BD9D49ED3}">
      <dsp:nvSpPr>
        <dsp:cNvPr id="0" name=""/>
        <dsp:cNvSpPr/>
      </dsp:nvSpPr>
      <dsp:spPr>
        <a:xfrm>
          <a:off x="2009" y="3195231"/>
          <a:ext cx="3105199" cy="1242079"/>
        </a:xfrm>
        <a:prstGeom prst="chevron">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a:lnSpc>
              <a:spcPct val="90000"/>
            </a:lnSpc>
            <a:spcBef>
              <a:spcPct val="0"/>
            </a:spcBef>
            <a:spcAft>
              <a:spcPct val="35000"/>
            </a:spcAft>
          </a:pPr>
          <a:r>
            <a:rPr lang="en-US" sz="2600" kern="1200" dirty="0" smtClean="0"/>
            <a:t>Trade up to higher margin items</a:t>
          </a:r>
          <a:endParaRPr lang="en-US" sz="2600" kern="1200" dirty="0"/>
        </a:p>
      </dsp:txBody>
      <dsp:txXfrm>
        <a:off x="2009" y="3195231"/>
        <a:ext cx="3105199" cy="1242079"/>
      </dsp:txXfrm>
    </dsp:sp>
    <dsp:sp modelId="{79E38809-63F2-6D44-8207-943C8C3FFF68}">
      <dsp:nvSpPr>
        <dsp:cNvPr id="0" name=""/>
        <dsp:cNvSpPr/>
      </dsp:nvSpPr>
      <dsp:spPr>
        <a:xfrm>
          <a:off x="2703533" y="3300807"/>
          <a:ext cx="2577315" cy="1030926"/>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t>More point of engagement</a:t>
          </a:r>
          <a:endParaRPr lang="en-US" sz="2400" kern="1200" dirty="0"/>
        </a:p>
      </dsp:txBody>
      <dsp:txXfrm>
        <a:off x="2703533" y="3300807"/>
        <a:ext cx="2577315" cy="1030926"/>
      </dsp:txXfrm>
    </dsp:sp>
    <dsp:sp modelId="{7F954D63-E9ED-9549-B5D3-A3A12116760C}">
      <dsp:nvSpPr>
        <dsp:cNvPr id="0" name=""/>
        <dsp:cNvSpPr/>
      </dsp:nvSpPr>
      <dsp:spPr>
        <a:xfrm>
          <a:off x="4920024" y="3300807"/>
          <a:ext cx="2577315" cy="1030926"/>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t>Increase sell-out</a:t>
          </a:r>
          <a:endParaRPr lang="en-US" sz="2400" kern="1200" dirty="0"/>
        </a:p>
      </dsp:txBody>
      <dsp:txXfrm>
        <a:off x="4920024" y="3300807"/>
        <a:ext cx="2577315" cy="103092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06F208-2DF5-904E-8D0F-3DCB3F870153}">
      <dsp:nvSpPr>
        <dsp:cNvPr id="0" name=""/>
        <dsp:cNvSpPr/>
      </dsp:nvSpPr>
      <dsp:spPr>
        <a:xfrm>
          <a:off x="61555" y="0"/>
          <a:ext cx="61555" cy="123110"/>
        </a:xfrm>
        <a:prstGeom prst="trapezoid">
          <a:avLst>
            <a:gd name="adj" fmla="val 5000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61555" y="0"/>
        <a:ext cx="61555" cy="123110"/>
      </dsp:txXfrm>
    </dsp:sp>
    <dsp:sp modelId="{E2D7160F-72D7-BC47-99F5-0BF499D49AE1}">
      <dsp:nvSpPr>
        <dsp:cNvPr id="0" name=""/>
        <dsp:cNvSpPr/>
      </dsp:nvSpPr>
      <dsp:spPr>
        <a:xfrm>
          <a:off x="30777" y="123110"/>
          <a:ext cx="123110" cy="123110"/>
        </a:xfrm>
        <a:prstGeom prst="trapezoid">
          <a:avLst>
            <a:gd name="adj" fmla="val 2500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52322" y="123110"/>
        <a:ext cx="80021" cy="123110"/>
      </dsp:txXfrm>
    </dsp:sp>
    <dsp:sp modelId="{3723F6B1-52FB-DF4B-82AA-4AEDAAC42710}">
      <dsp:nvSpPr>
        <dsp:cNvPr id="0" name=""/>
        <dsp:cNvSpPr/>
      </dsp:nvSpPr>
      <dsp:spPr>
        <a:xfrm>
          <a:off x="0" y="246221"/>
          <a:ext cx="184666" cy="123110"/>
        </a:xfrm>
        <a:prstGeom prst="trapezoid">
          <a:avLst>
            <a:gd name="adj" fmla="val 2500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32316" y="246221"/>
        <a:ext cx="120032" cy="123110"/>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9B0375-DE8A-894B-B817-B9D53820A872}" type="datetimeFigureOut">
              <a:rPr lang="en-US" smtClean="0"/>
              <a:pPr/>
              <a:t>4/8/15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D2345E-F06F-DF40-BDEB-DEE0E3B0A76C}"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76038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D3AFAB-1B89-7A42-B07F-D77AC83D480A}" type="datetimeFigureOut">
              <a:rPr lang="en-US" smtClean="0"/>
              <a:pPr/>
              <a:t>4/8/15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68B8E8-E9C2-0846-A071-35A38EB4F7CE}"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049582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Instruction is good especially in some countries like Korea , China, India….</a:t>
            </a:r>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15</a:t>
            </a:fld>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141</a:t>
            </a:fld>
            <a:endParaRPr 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143</a:t>
            </a:fld>
            <a:endParaRPr 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togliere</a:t>
            </a:r>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144</a:t>
            </a:fld>
            <a:endParaRPr 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togliere</a:t>
            </a:r>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145</a:t>
            </a:fld>
            <a:endParaRPr 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147</a:t>
            </a:fld>
            <a:endParaRPr 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148</a:t>
            </a:fld>
            <a:endParaRPr 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149</a:t>
            </a:fld>
            <a:endParaRPr 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151</a:t>
            </a:fld>
            <a:endParaRPr 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152</a:t>
            </a:fld>
            <a:endParaRPr 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153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.Oblige the companies to stay active and dynamic.</a:t>
            </a:r>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16</a:t>
            </a:fld>
            <a:endParaRPr 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Togliere</a:t>
            </a:r>
            <a:r>
              <a:rPr lang="en-US" dirty="0" smtClean="0"/>
              <a:t> </a:t>
            </a:r>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154</a:t>
            </a:fld>
            <a:endParaRPr lang="en-US"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155</a:t>
            </a:fld>
            <a:endParaRPr 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156</a:t>
            </a:fld>
            <a:endParaRPr lang="en-US"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157</a:t>
            </a:fld>
            <a:endParaRPr lang="en-US"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158</a:t>
            </a:fld>
            <a:endParaRPr lang="en-US"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160</a:t>
            </a:fld>
            <a:endParaRPr lang="en-US"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161</a:t>
            </a:fld>
            <a:endParaRPr lang="en-US"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162</a:t>
            </a:fld>
            <a:endParaRPr lang="en-US"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163</a:t>
            </a:fld>
            <a:endParaRPr lang="en-US" dirty="0"/>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164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Big differences between</a:t>
            </a:r>
            <a:r>
              <a:rPr lang="en-US" baseline="0" dirty="0" smtClean="0"/>
              <a:t> the markets; thy have not been yet </a:t>
            </a:r>
            <a:r>
              <a:rPr lang="en-US" baseline="0" dirty="0" err="1" smtClean="0"/>
              <a:t>internationalised</a:t>
            </a:r>
            <a:r>
              <a:rPr lang="en-US" baseline="0" dirty="0" smtClean="0"/>
              <a:t> , no general consumption pattern</a:t>
            </a:r>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18</a:t>
            </a:fld>
            <a:endParaRPr lang="en-US"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166</a:t>
            </a:fld>
            <a:endParaRPr lang="en-US" dirty="0"/>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167</a:t>
            </a:fld>
            <a:endParaRPr lang="en-US" dirty="0"/>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168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20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soft drink</a:t>
            </a:r>
            <a:r>
              <a:rPr lang="en-US" baseline="0" dirty="0" smtClean="0"/>
              <a:t> China is the first market in the world even if the consumption pro capita is low</a:t>
            </a:r>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21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22</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C.i.a .fact book data 9100 pro capita estimation for 2012</a:t>
            </a:r>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23</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Mckinsey quarterly</a:t>
            </a:r>
            <a:r>
              <a:rPr lang="en-US" baseline="0" dirty="0" smtClean="0"/>
              <a:t> report October 2012</a:t>
            </a:r>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24</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25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Verificare</a:t>
            </a:r>
            <a:r>
              <a:rPr lang="en-US" dirty="0" smtClean="0"/>
              <a:t> non </a:t>
            </a:r>
            <a:r>
              <a:rPr lang="en-US" dirty="0" err="1" smtClean="0"/>
              <a:t>chiaro</a:t>
            </a:r>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27</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Mc</a:t>
            </a:r>
            <a:r>
              <a:rPr lang="en-US" baseline="0" dirty="0" smtClean="0"/>
              <a:t>Kinsey quarterly report</a:t>
            </a:r>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28</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29</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Lions on the move :</a:t>
            </a:r>
            <a:r>
              <a:rPr lang="en-US" baseline="0" dirty="0" smtClean="0"/>
              <a:t>T</a:t>
            </a:r>
            <a:r>
              <a:rPr lang="en-US" dirty="0" smtClean="0"/>
              <a:t>he progress and potential of Africa</a:t>
            </a:r>
            <a:r>
              <a:rPr lang="en-US" baseline="0" dirty="0" smtClean="0"/>
              <a:t>n economies ,McKinsey Global Institute ,June 2010,mckinsey.com</a:t>
            </a:r>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31</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34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35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37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40</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42</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43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44</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45</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46</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production increase will allow</a:t>
            </a:r>
            <a:r>
              <a:rPr lang="en-US" baseline="0" dirty="0" smtClean="0"/>
              <a:t> to increase also the automation ( can be also the simple one ) in order to have a better productivity which will increase the wages of the workers</a:t>
            </a:r>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47</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48</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49</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50</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52</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53</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54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59</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situation can be very different between rural areas and cities , with the last one having a more open mind</a:t>
            </a:r>
            <a:r>
              <a:rPr lang="en-US" baseline="0" dirty="0" smtClean="0"/>
              <a:t> and more open to the new things</a:t>
            </a:r>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61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64</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65</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66</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67</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68</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69</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70</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72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6</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Cut of the spending ; Brazil</a:t>
            </a:r>
            <a:r>
              <a:rPr lang="en-US" baseline="0" dirty="0" smtClean="0"/>
              <a:t> 66% , India 49%, China 33%,</a:t>
            </a:r>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73</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75</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76</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77</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78</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79</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80</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order to define if a product and a brand is strong enough in order to sustain a higher or has to be reengineered to decrease the costs</a:t>
            </a:r>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81</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82</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84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9</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85</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87</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89</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91</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93</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94</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95</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October festival in </a:t>
            </a:r>
            <a:r>
              <a:rPr lang="en-US" dirty="0" err="1" smtClean="0"/>
              <a:t>Hk</a:t>
            </a:r>
            <a:r>
              <a:rPr lang="en-US" dirty="0" smtClean="0"/>
              <a:t> and south of China. Taiwan </a:t>
            </a:r>
            <a:r>
              <a:rPr lang="en-US" dirty="0" err="1" smtClean="0"/>
              <a:t>chieneese</a:t>
            </a:r>
            <a:r>
              <a:rPr lang="en-US" dirty="0" smtClean="0"/>
              <a:t> new year launch of the chocolate</a:t>
            </a:r>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97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98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99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Young population with the possibility to make a good growth of productivity will allow a good increase of wages which will push  up the confidence</a:t>
            </a:r>
            <a:r>
              <a:rPr lang="en-US" baseline="0" dirty="0" smtClean="0"/>
              <a:t> and as the consequence the GDP . </a:t>
            </a:r>
            <a:r>
              <a:rPr lang="en-US" dirty="0" smtClean="0"/>
              <a:t> </a:t>
            </a:r>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12</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a:t>
            </a:r>
            <a:r>
              <a:rPr lang="en-US" baseline="0" dirty="0" smtClean="0"/>
              <a:t> </a:t>
            </a:r>
            <a:r>
              <a:rPr lang="en-US" baseline="0" dirty="0" err="1" smtClean="0"/>
              <a:t>july</a:t>
            </a:r>
            <a:r>
              <a:rPr lang="en-US" baseline="0" dirty="0" smtClean="0"/>
              <a:t> 2014 the </a:t>
            </a:r>
            <a:r>
              <a:rPr lang="en-US" baseline="0" dirty="0" err="1" smtClean="0"/>
              <a:t>usrs</a:t>
            </a:r>
            <a:r>
              <a:rPr lang="en-US" baseline="0" dirty="0" smtClean="0"/>
              <a:t> in China were 632 </a:t>
            </a:r>
            <a:r>
              <a:rPr lang="en-US" baseline="0" dirty="0" err="1" smtClean="0"/>
              <a:t>milions</a:t>
            </a:r>
            <a:r>
              <a:rPr lang="en-US" baseline="0" dirty="0" smtClean="0"/>
              <a:t> and US277 </a:t>
            </a:r>
            <a:r>
              <a:rPr lang="en-US" baseline="0" dirty="0" err="1" smtClean="0"/>
              <a:t>milions</a:t>
            </a:r>
            <a:r>
              <a:rPr lang="en-US" baseline="0" dirty="0" smtClean="0"/>
              <a:t> with a Turnover in 2013 of295 billion in China and 270 billions in US</a:t>
            </a:r>
          </a:p>
          <a:p>
            <a:r>
              <a:rPr lang="en-US" baseline="0" dirty="0" smtClean="0"/>
              <a:t>The penetration was for China 46% and 87% in US</a:t>
            </a:r>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100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101</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103</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104</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Basd</a:t>
            </a:r>
            <a:r>
              <a:rPr lang="en-US" dirty="0" smtClean="0"/>
              <a:t> on the demand </a:t>
            </a:r>
            <a:r>
              <a:rPr lang="en-US" dirty="0" err="1" smtClean="0"/>
              <a:t>adatto</a:t>
            </a:r>
            <a:r>
              <a:rPr lang="en-US" dirty="0" smtClean="0"/>
              <a:t> </a:t>
            </a:r>
            <a:r>
              <a:rPr lang="en-US" dirty="0" err="1" smtClean="0"/>
              <a:t>alla</a:t>
            </a:r>
            <a:r>
              <a:rPr lang="en-US" dirty="0" smtClean="0"/>
              <a:t> </a:t>
            </a:r>
            <a:r>
              <a:rPr lang="en-US" dirty="0" err="1" smtClean="0"/>
              <a:t>domanda</a:t>
            </a:r>
            <a:r>
              <a:rPr lang="en-US" dirty="0" smtClean="0"/>
              <a:t> </a:t>
            </a:r>
            <a:r>
              <a:rPr lang="en-US" dirty="0" err="1" smtClean="0"/>
              <a:t>anche</a:t>
            </a:r>
            <a:r>
              <a:rPr lang="en-US" baseline="0" dirty="0" smtClean="0"/>
              <a:t> locale ( </a:t>
            </a:r>
            <a:r>
              <a:rPr lang="en-US" baseline="0" dirty="0" err="1" smtClean="0"/>
              <a:t>tipo</a:t>
            </a:r>
            <a:r>
              <a:rPr lang="en-US" baseline="0" dirty="0" smtClean="0"/>
              <a:t> </a:t>
            </a:r>
            <a:r>
              <a:rPr lang="en-US" baseline="0" dirty="0" err="1" smtClean="0"/>
              <a:t>di</a:t>
            </a:r>
            <a:r>
              <a:rPr lang="en-US" baseline="0" dirty="0" smtClean="0"/>
              <a:t> </a:t>
            </a:r>
            <a:r>
              <a:rPr lang="en-US" baseline="0" dirty="0" err="1" smtClean="0"/>
              <a:t>citta</a:t>
            </a:r>
            <a:r>
              <a:rPr lang="en-US" baseline="0" dirty="0" smtClean="0"/>
              <a:t> ad </a:t>
            </a:r>
            <a:r>
              <a:rPr lang="en-US" baseline="0" dirty="0" err="1" smtClean="0"/>
              <a:t>esempio</a:t>
            </a:r>
            <a:r>
              <a:rPr lang="en-US" baseline="0" dirty="0" smtClean="0"/>
              <a:t> per </a:t>
            </a:r>
            <a:r>
              <a:rPr lang="en-US" baseline="0" dirty="0" err="1" smtClean="0"/>
              <a:t>gli</a:t>
            </a:r>
            <a:r>
              <a:rPr lang="en-US" baseline="0" dirty="0" smtClean="0"/>
              <a:t> </a:t>
            </a:r>
            <a:r>
              <a:rPr lang="en-US" baseline="0" dirty="0" err="1" smtClean="0"/>
              <a:t>alberghi</a:t>
            </a:r>
            <a:r>
              <a:rPr lang="en-US" baseline="0" dirty="0" smtClean="0"/>
              <a:t>) </a:t>
            </a:r>
            <a:r>
              <a:rPr lang="en-US" baseline="0" dirty="0" err="1" smtClean="0"/>
              <a:t>che</a:t>
            </a:r>
            <a:r>
              <a:rPr lang="en-US" baseline="0" dirty="0" smtClean="0"/>
              <a:t> </a:t>
            </a:r>
            <a:r>
              <a:rPr lang="en-US" baseline="0" dirty="0" err="1" smtClean="0"/>
              <a:t>valore</a:t>
            </a:r>
            <a:r>
              <a:rPr lang="en-US" baseline="0" dirty="0" smtClean="0"/>
              <a:t> </a:t>
            </a:r>
            <a:r>
              <a:rPr lang="en-US" baseline="0" dirty="0" err="1" smtClean="0"/>
              <a:t>da</a:t>
            </a:r>
            <a:r>
              <a:rPr lang="en-US" baseline="0" dirty="0" smtClean="0"/>
              <a:t> al </a:t>
            </a:r>
            <a:r>
              <a:rPr lang="en-US" baseline="0" dirty="0" err="1" smtClean="0"/>
              <a:t>prodotto</a:t>
            </a:r>
            <a:r>
              <a:rPr lang="en-US" baseline="0" dirty="0" smtClean="0"/>
              <a:t> </a:t>
            </a:r>
            <a:r>
              <a:rPr lang="en-US" baseline="0" dirty="0" err="1" smtClean="0"/>
              <a:t>il</a:t>
            </a:r>
            <a:r>
              <a:rPr lang="en-US" baseline="0" dirty="0" smtClean="0"/>
              <a:t> </a:t>
            </a:r>
            <a:r>
              <a:rPr lang="en-US" baseline="0" dirty="0" err="1" smtClean="0"/>
              <a:t>consumatore</a:t>
            </a:r>
            <a:r>
              <a:rPr lang="en-US" baseline="0" dirty="0" smtClean="0"/>
              <a:t>.</a:t>
            </a:r>
          </a:p>
          <a:p>
            <a:r>
              <a:rPr lang="en-US" baseline="0" dirty="0" err="1" smtClean="0"/>
              <a:t>Prezzo</a:t>
            </a:r>
            <a:r>
              <a:rPr lang="en-US" baseline="0" dirty="0" smtClean="0"/>
              <a:t> </a:t>
            </a:r>
            <a:r>
              <a:rPr lang="en-US" baseline="0" dirty="0" err="1" smtClean="0"/>
              <a:t>di</a:t>
            </a:r>
            <a:r>
              <a:rPr lang="en-US" baseline="0" dirty="0" smtClean="0"/>
              <a:t> </a:t>
            </a:r>
            <a:r>
              <a:rPr lang="en-US" baseline="0" dirty="0" err="1" smtClean="0"/>
              <a:t>lancio</a:t>
            </a:r>
            <a:r>
              <a:rPr lang="en-US" baseline="0" dirty="0" smtClean="0"/>
              <a:t> del </a:t>
            </a:r>
            <a:r>
              <a:rPr lang="en-US" baseline="0" dirty="0" err="1" smtClean="0"/>
              <a:t>prodotto</a:t>
            </a:r>
            <a:r>
              <a:rPr lang="en-US" baseline="0" dirty="0" smtClean="0"/>
              <a:t> con </a:t>
            </a:r>
            <a:r>
              <a:rPr lang="en-US" baseline="0" dirty="0" err="1" smtClean="0"/>
              <a:t>uno</a:t>
            </a:r>
            <a:r>
              <a:rPr lang="en-US" baseline="0" dirty="0" smtClean="0"/>
              <a:t> </a:t>
            </a:r>
            <a:r>
              <a:rPr lang="en-US" baseline="0" dirty="0" err="1" smtClean="0"/>
              <a:t>sconto</a:t>
            </a:r>
            <a:r>
              <a:rPr lang="en-US" baseline="0" dirty="0" smtClean="0"/>
              <a:t> </a:t>
            </a:r>
            <a:r>
              <a:rPr lang="en-US" baseline="0" dirty="0" err="1" smtClean="0"/>
              <a:t>speciale</a:t>
            </a:r>
            <a:r>
              <a:rPr lang="en-US" baseline="0" dirty="0" smtClean="0"/>
              <a:t> per fare </a:t>
            </a:r>
            <a:r>
              <a:rPr lang="en-US" baseline="0" dirty="0" err="1" smtClean="0"/>
              <a:t>provare</a:t>
            </a:r>
            <a:r>
              <a:rPr lang="en-US" baseline="0" dirty="0" smtClean="0"/>
              <a:t> </a:t>
            </a:r>
            <a:r>
              <a:rPr lang="en-US" baseline="0" dirty="0" err="1" smtClean="0"/>
              <a:t>il</a:t>
            </a:r>
            <a:r>
              <a:rPr lang="en-US" baseline="0" dirty="0" smtClean="0"/>
              <a:t> </a:t>
            </a:r>
            <a:r>
              <a:rPr lang="en-US" baseline="0" dirty="0" err="1" smtClean="0"/>
              <a:t>prodotto</a:t>
            </a:r>
            <a:r>
              <a:rPr lang="en-US" baseline="0" dirty="0" smtClean="0"/>
              <a:t> </a:t>
            </a:r>
            <a:r>
              <a:rPr lang="en-US" baseline="0" dirty="0" err="1" smtClean="0"/>
              <a:t>aspettando</a:t>
            </a:r>
            <a:r>
              <a:rPr lang="en-US" baseline="0" dirty="0" smtClean="0"/>
              <a:t> </a:t>
            </a:r>
            <a:r>
              <a:rPr lang="en-US" baseline="0" dirty="0" err="1" smtClean="0"/>
              <a:t>che</a:t>
            </a:r>
            <a:r>
              <a:rPr lang="en-US" baseline="0" dirty="0" smtClean="0"/>
              <a:t> la </a:t>
            </a:r>
            <a:r>
              <a:rPr lang="en-US" baseline="0" dirty="0" err="1" smtClean="0"/>
              <a:t>conscenza</a:t>
            </a:r>
            <a:r>
              <a:rPr lang="en-US" baseline="0" dirty="0" smtClean="0"/>
              <a:t> del </a:t>
            </a:r>
            <a:r>
              <a:rPr lang="en-US" baseline="0" dirty="0" err="1" smtClean="0"/>
              <a:t>prodotto</a:t>
            </a:r>
            <a:r>
              <a:rPr lang="en-US" baseline="0" dirty="0" smtClean="0"/>
              <a:t> </a:t>
            </a:r>
            <a:r>
              <a:rPr lang="en-US" baseline="0" dirty="0" err="1" smtClean="0"/>
              <a:t>o</a:t>
            </a:r>
            <a:r>
              <a:rPr lang="en-US" baseline="0" dirty="0" smtClean="0"/>
              <a:t> del </a:t>
            </a:r>
            <a:r>
              <a:rPr lang="en-US" baseline="0" dirty="0" err="1" smtClean="0"/>
              <a:t>marchio</a:t>
            </a:r>
            <a:r>
              <a:rPr lang="en-US" baseline="0" dirty="0" smtClean="0"/>
              <a:t> </a:t>
            </a:r>
            <a:r>
              <a:rPr lang="en-US" baseline="0" dirty="0" err="1" smtClean="0"/>
              <a:t>aumenti</a:t>
            </a:r>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106</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107</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108</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109</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education of the consumer in case of high prices or new products is important ., it contributes strongly to create a new market </a:t>
            </a:r>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110</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Winning the $30</a:t>
            </a:r>
            <a:r>
              <a:rPr lang="en-US" baseline="0" dirty="0" smtClean="0"/>
              <a:t> trillion decathlon; Mckinsey quarterly report ,June 2012</a:t>
            </a:r>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13</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112</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113</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.Traditional ;</a:t>
            </a:r>
            <a:r>
              <a:rPr lang="en-US" dirty="0" err="1" smtClean="0"/>
              <a:t>problemi</a:t>
            </a:r>
            <a:r>
              <a:rPr lang="en-US" dirty="0" smtClean="0"/>
              <a:t> , </a:t>
            </a:r>
            <a:r>
              <a:rPr lang="en-US" dirty="0" err="1" smtClean="0"/>
              <a:t>manca</a:t>
            </a:r>
            <a:r>
              <a:rPr lang="en-US" dirty="0" smtClean="0"/>
              <a:t> </a:t>
            </a:r>
            <a:r>
              <a:rPr lang="en-US" dirty="0" err="1" smtClean="0"/>
              <a:t>spesso</a:t>
            </a:r>
            <a:r>
              <a:rPr lang="en-US" dirty="0" smtClean="0"/>
              <a:t> </a:t>
            </a:r>
            <a:r>
              <a:rPr lang="en-US" dirty="0" err="1" smtClean="0"/>
              <a:t>l’area</a:t>
            </a:r>
            <a:r>
              <a:rPr lang="en-US" dirty="0" smtClean="0"/>
              <a:t> </a:t>
            </a:r>
            <a:r>
              <a:rPr lang="en-US" dirty="0" err="1" smtClean="0"/>
              <a:t>condizionata</a:t>
            </a:r>
            <a:r>
              <a:rPr lang="en-US" dirty="0" smtClean="0"/>
              <a:t> , </a:t>
            </a:r>
            <a:r>
              <a:rPr lang="en-US" dirty="0" err="1" smtClean="0"/>
              <a:t>pagamenti</a:t>
            </a:r>
            <a:r>
              <a:rPr lang="en-US" dirty="0" smtClean="0"/>
              <a:t> </a:t>
            </a:r>
            <a:r>
              <a:rPr lang="en-US" dirty="0" err="1" smtClean="0"/>
              <a:t>spesso</a:t>
            </a:r>
            <a:r>
              <a:rPr lang="en-US" dirty="0" smtClean="0"/>
              <a:t> </a:t>
            </a:r>
            <a:r>
              <a:rPr lang="en-US" dirty="0" err="1" smtClean="0"/>
              <a:t>individui</a:t>
            </a:r>
            <a:r>
              <a:rPr lang="en-US" dirty="0" smtClean="0"/>
              <a:t> </a:t>
            </a:r>
            <a:r>
              <a:rPr lang="en-US" dirty="0" err="1" smtClean="0"/>
              <a:t>e</a:t>
            </a:r>
            <a:r>
              <a:rPr lang="en-US" dirty="0" smtClean="0"/>
              <a:t> non </a:t>
            </a:r>
            <a:r>
              <a:rPr lang="en-US" dirty="0" err="1" smtClean="0"/>
              <a:t>societa</a:t>
            </a:r>
            <a:r>
              <a:rPr lang="en-US" dirty="0" smtClean="0"/>
              <a:t>.</a:t>
            </a:r>
          </a:p>
          <a:p>
            <a:r>
              <a:rPr lang="en-US" dirty="0" smtClean="0"/>
              <a:t>Per </a:t>
            </a:r>
            <a:r>
              <a:rPr lang="en-US" dirty="0" err="1" smtClean="0"/>
              <a:t>quel</a:t>
            </a:r>
            <a:r>
              <a:rPr lang="en-US" dirty="0" smtClean="0"/>
              <a:t> </a:t>
            </a:r>
            <a:r>
              <a:rPr lang="en-US" dirty="0" err="1" smtClean="0"/>
              <a:t>che</a:t>
            </a:r>
            <a:r>
              <a:rPr lang="en-US" dirty="0" smtClean="0"/>
              <a:t> </a:t>
            </a:r>
            <a:r>
              <a:rPr lang="en-US" dirty="0" err="1" smtClean="0"/>
              <a:t>riguarda</a:t>
            </a:r>
            <a:r>
              <a:rPr lang="en-US" baseline="0" dirty="0" smtClean="0"/>
              <a:t> I </a:t>
            </a:r>
            <a:r>
              <a:rPr lang="en-US" baseline="0" dirty="0" err="1" smtClean="0"/>
              <a:t>Kioschi</a:t>
            </a:r>
            <a:r>
              <a:rPr lang="en-US" baseline="0" dirty="0" smtClean="0"/>
              <a:t> molto </a:t>
            </a:r>
            <a:r>
              <a:rPr lang="en-US" baseline="0" dirty="0" err="1" smtClean="0"/>
              <a:t>spess</a:t>
            </a:r>
            <a:r>
              <a:rPr lang="en-US" baseline="0" dirty="0" smtClean="0"/>
              <a:t> </a:t>
            </a:r>
            <a:r>
              <a:rPr lang="en-US" baseline="0" dirty="0" err="1" smtClean="0"/>
              <a:t>il</a:t>
            </a:r>
            <a:r>
              <a:rPr lang="en-US" baseline="0" dirty="0" smtClean="0"/>
              <a:t> </a:t>
            </a:r>
            <a:r>
              <a:rPr lang="en-US" baseline="0" dirty="0" err="1" smtClean="0"/>
              <a:t>propietario</a:t>
            </a:r>
            <a:r>
              <a:rPr lang="en-US" baseline="0" dirty="0" smtClean="0"/>
              <a:t> non ha </a:t>
            </a:r>
            <a:r>
              <a:rPr lang="en-US" baseline="0" dirty="0" err="1" smtClean="0"/>
              <a:t>soldi</a:t>
            </a:r>
            <a:r>
              <a:rPr lang="en-US" baseline="0" dirty="0" smtClean="0"/>
              <a:t> per </a:t>
            </a:r>
            <a:r>
              <a:rPr lang="en-US" baseline="0" dirty="0" err="1" smtClean="0"/>
              <a:t>comprare</a:t>
            </a:r>
            <a:r>
              <a:rPr lang="en-US" baseline="0" dirty="0" smtClean="0"/>
              <a:t> </a:t>
            </a:r>
            <a:r>
              <a:rPr lang="en-US" baseline="0" dirty="0" err="1" smtClean="0"/>
              <a:t>molta</a:t>
            </a:r>
            <a:r>
              <a:rPr lang="en-US" baseline="0" dirty="0" smtClean="0"/>
              <a:t> </a:t>
            </a:r>
            <a:r>
              <a:rPr lang="en-US" baseline="0" dirty="0" err="1" smtClean="0"/>
              <a:t>merce</a:t>
            </a:r>
            <a:r>
              <a:rPr lang="en-US" baseline="0" dirty="0" smtClean="0"/>
              <a:t> </a:t>
            </a:r>
            <a:r>
              <a:rPr lang="en-US" baseline="0" dirty="0" err="1" smtClean="0"/>
              <a:t>quindi</a:t>
            </a:r>
            <a:r>
              <a:rPr lang="en-US" baseline="0" dirty="0" smtClean="0"/>
              <a:t> I </a:t>
            </a:r>
            <a:r>
              <a:rPr lang="en-US" baseline="0" dirty="0" err="1" smtClean="0"/>
              <a:t>clienti</a:t>
            </a:r>
            <a:r>
              <a:rPr lang="en-US" baseline="0" dirty="0" smtClean="0"/>
              <a:t> </a:t>
            </a:r>
            <a:r>
              <a:rPr lang="en-US" baseline="0" dirty="0" err="1" smtClean="0"/>
              <a:t>devono</a:t>
            </a:r>
            <a:r>
              <a:rPr lang="en-US" baseline="0" dirty="0" smtClean="0"/>
              <a:t> </a:t>
            </a:r>
            <a:r>
              <a:rPr lang="en-US" baseline="0" dirty="0" err="1" smtClean="0"/>
              <a:t>essere</a:t>
            </a:r>
            <a:r>
              <a:rPr lang="en-US" baseline="0" dirty="0" smtClean="0"/>
              <a:t> </a:t>
            </a:r>
            <a:r>
              <a:rPr lang="en-US" baseline="0" dirty="0" err="1" smtClean="0"/>
              <a:t>riforniti</a:t>
            </a:r>
            <a:r>
              <a:rPr lang="en-US" baseline="0" dirty="0" smtClean="0"/>
              <a:t> </a:t>
            </a:r>
            <a:r>
              <a:rPr lang="en-US" baseline="0" dirty="0" err="1" smtClean="0"/>
              <a:t>spesso</a:t>
            </a:r>
            <a:r>
              <a:rPr lang="en-US" baseline="0" dirty="0" smtClean="0"/>
              <a:t> </a:t>
            </a:r>
            <a:r>
              <a:rPr lang="en-US" baseline="0" dirty="0" err="1" smtClean="0"/>
              <a:t>ed</a:t>
            </a:r>
            <a:r>
              <a:rPr lang="en-US" baseline="0" dirty="0" smtClean="0"/>
              <a:t> </a:t>
            </a:r>
            <a:r>
              <a:rPr lang="en-US" baseline="0" dirty="0" err="1" smtClean="0"/>
              <a:t>e</a:t>
            </a:r>
            <a:r>
              <a:rPr lang="en-US" baseline="0" dirty="0" smtClean="0"/>
              <a:t> </a:t>
            </a:r>
            <a:r>
              <a:rPr lang="en-US" baseline="0" dirty="0" err="1" smtClean="0"/>
              <a:t>costos</a:t>
            </a:r>
            <a:r>
              <a:rPr lang="en-US" baseline="0" dirty="0" smtClean="0"/>
              <a:t> </a:t>
            </a:r>
            <a:r>
              <a:rPr lang="en-US" baseline="0" dirty="0" err="1" smtClean="0"/>
              <a:t>ed</a:t>
            </a:r>
            <a:r>
              <a:rPr lang="en-US" baseline="0" dirty="0" smtClean="0"/>
              <a:t> </a:t>
            </a:r>
            <a:r>
              <a:rPr lang="en-US" baseline="0" dirty="0" err="1" smtClean="0"/>
              <a:t>e</a:t>
            </a:r>
            <a:r>
              <a:rPr lang="en-US" baseline="0" dirty="0" smtClean="0"/>
              <a:t> </a:t>
            </a:r>
            <a:r>
              <a:rPr lang="en-US" baseline="0" dirty="0" err="1" smtClean="0"/>
              <a:t>anche</a:t>
            </a:r>
            <a:r>
              <a:rPr lang="en-US" baseline="0" dirty="0" smtClean="0"/>
              <a:t> </a:t>
            </a:r>
            <a:r>
              <a:rPr lang="en-US" baseline="0" dirty="0" err="1" smtClean="0"/>
              <a:t>difficile</a:t>
            </a:r>
            <a:r>
              <a:rPr lang="en-US" baseline="0" dirty="0" smtClean="0"/>
              <a:t> fare </a:t>
            </a:r>
            <a:r>
              <a:rPr lang="en-US" baseline="0" dirty="0" err="1" smtClean="0"/>
              <a:t>cambiare</a:t>
            </a:r>
            <a:r>
              <a:rPr lang="en-US" baseline="0" dirty="0" smtClean="0"/>
              <a:t> </a:t>
            </a:r>
            <a:r>
              <a:rPr lang="en-US" baseline="0" dirty="0" err="1" smtClean="0"/>
              <a:t>merca</a:t>
            </a:r>
            <a:r>
              <a:rPr lang="en-US" baseline="0" dirty="0" smtClean="0"/>
              <a:t> </a:t>
            </a:r>
            <a:r>
              <a:rPr lang="en-US" baseline="0" dirty="0" err="1" smtClean="0"/>
              <a:t>perche</a:t>
            </a:r>
            <a:r>
              <a:rPr lang="en-US" baseline="0" dirty="0" smtClean="0"/>
              <a:t> </a:t>
            </a:r>
            <a:r>
              <a:rPr lang="en-US" baseline="0" dirty="0" err="1" smtClean="0"/>
              <a:t>bisogna</a:t>
            </a:r>
            <a:r>
              <a:rPr lang="en-US" baseline="0" dirty="0" smtClean="0"/>
              <a:t> </a:t>
            </a:r>
            <a:r>
              <a:rPr lang="en-US" baseline="0" dirty="0" err="1" smtClean="0"/>
              <a:t>sostituire</a:t>
            </a:r>
            <a:r>
              <a:rPr lang="en-US" baseline="0" dirty="0" smtClean="0"/>
              <a:t> un </a:t>
            </a:r>
            <a:r>
              <a:rPr lang="en-US" baseline="0" dirty="0" err="1" smtClean="0"/>
              <a:t>concorrente</a:t>
            </a:r>
            <a:endParaRPr lang="en-US" dirty="0" smtClean="0"/>
          </a:p>
        </p:txBody>
      </p:sp>
      <p:sp>
        <p:nvSpPr>
          <p:cNvPr id="4" name="Slide Number Placeholder 3"/>
          <p:cNvSpPr>
            <a:spLocks noGrp="1"/>
          </p:cNvSpPr>
          <p:nvPr>
            <p:ph type="sldNum" sz="quarter" idx="10"/>
          </p:nvPr>
        </p:nvSpPr>
        <p:spPr/>
        <p:txBody>
          <a:bodyPr/>
          <a:lstStyle/>
          <a:p>
            <a:fld id="{2A68B8E8-E9C2-0846-A071-35A38EB4F7CE}" type="slidenum">
              <a:rPr lang="en-US" smtClean="0"/>
              <a:pPr/>
              <a:t>114</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115</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116</a:t>
            </a:fld>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117</a:t>
            </a:fld>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118</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119</a:t>
            </a:fld>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120</a:t>
            </a:fld>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121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Vedere</a:t>
            </a:r>
            <a:r>
              <a:rPr lang="en-US" dirty="0" smtClean="0"/>
              <a:t> </a:t>
            </a:r>
            <a:r>
              <a:rPr lang="en-US" dirty="0" err="1" smtClean="0"/>
              <a:t>il</a:t>
            </a:r>
            <a:r>
              <a:rPr lang="en-US" dirty="0" smtClean="0"/>
              <a:t> </a:t>
            </a:r>
            <a:r>
              <a:rPr lang="en-US" dirty="0" err="1" smtClean="0"/>
              <a:t>libro</a:t>
            </a:r>
            <a:r>
              <a:rPr lang="en-US" dirty="0" smtClean="0"/>
              <a:t> </a:t>
            </a:r>
            <a:r>
              <a:rPr lang="en-US" dirty="0" err="1" smtClean="0"/>
              <a:t>di</a:t>
            </a:r>
            <a:r>
              <a:rPr lang="en-US" dirty="0" smtClean="0"/>
              <a:t> </a:t>
            </a:r>
            <a:r>
              <a:rPr lang="en-US" dirty="0" err="1" smtClean="0"/>
              <a:t>Valdani</a:t>
            </a:r>
            <a:r>
              <a:rPr lang="en-US" dirty="0" smtClean="0"/>
              <a:t> p.17 per le </a:t>
            </a:r>
            <a:r>
              <a:rPr lang="en-US" dirty="0" err="1" smtClean="0"/>
              <a:t>differenze</a:t>
            </a:r>
            <a:r>
              <a:rPr lang="en-US" dirty="0" smtClean="0"/>
              <a:t> </a:t>
            </a:r>
            <a:r>
              <a:rPr lang="en-US" dirty="0" err="1" smtClean="0"/>
              <a:t>tra</a:t>
            </a:r>
            <a:r>
              <a:rPr lang="en-US" dirty="0" smtClean="0"/>
              <a:t> </a:t>
            </a:r>
            <a:r>
              <a:rPr lang="en-US" dirty="0" err="1" smtClean="0"/>
              <a:t>Cina</a:t>
            </a:r>
            <a:r>
              <a:rPr lang="en-US" dirty="0" smtClean="0"/>
              <a:t> </a:t>
            </a:r>
            <a:r>
              <a:rPr lang="en-US" dirty="0" err="1" smtClean="0"/>
              <a:t>e</a:t>
            </a:r>
            <a:r>
              <a:rPr lang="en-US" dirty="0" smtClean="0"/>
              <a:t> India.</a:t>
            </a:r>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14</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123</a:t>
            </a:fld>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124</a:t>
            </a:fld>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131</a:t>
            </a:fld>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133</a:t>
            </a:fld>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Potential and not actual sales even the actual sales are difficult to judge</a:t>
            </a:r>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134</a:t>
            </a:fld>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135</a:t>
            </a:fld>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Vendite</a:t>
            </a:r>
            <a:r>
              <a:rPr lang="en-US" dirty="0" smtClean="0"/>
              <a:t> per </a:t>
            </a:r>
            <a:r>
              <a:rPr lang="en-US" dirty="0" err="1" smtClean="0"/>
              <a:t>sqm</a:t>
            </a:r>
            <a:r>
              <a:rPr lang="en-US" dirty="0" smtClean="0"/>
              <a:t> </a:t>
            </a:r>
            <a:r>
              <a:rPr lang="en-US" dirty="0" err="1" smtClean="0"/>
              <a:t>basse</a:t>
            </a:r>
            <a:r>
              <a:rPr lang="en-US" dirty="0" smtClean="0"/>
              <a:t> in China</a:t>
            </a:r>
            <a:r>
              <a:rPr lang="en-US" baseline="0" dirty="0" smtClean="0"/>
              <a:t> per due </a:t>
            </a:r>
            <a:r>
              <a:rPr lang="en-US" baseline="0" dirty="0" err="1" smtClean="0"/>
              <a:t>fattori</a:t>
            </a:r>
            <a:r>
              <a:rPr lang="en-US" baseline="0" dirty="0" smtClean="0"/>
              <a:t>; </a:t>
            </a:r>
            <a:r>
              <a:rPr lang="en-US" baseline="0" dirty="0" err="1" smtClean="0"/>
              <a:t>famiglie</a:t>
            </a:r>
            <a:r>
              <a:rPr lang="en-US" baseline="0" dirty="0" smtClean="0"/>
              <a:t> </a:t>
            </a:r>
            <a:r>
              <a:rPr lang="en-US" baseline="0" dirty="0" err="1" smtClean="0"/>
              <a:t>piccole</a:t>
            </a:r>
            <a:r>
              <a:rPr lang="en-US" baseline="0" dirty="0" smtClean="0"/>
              <a:t> , case </a:t>
            </a:r>
            <a:r>
              <a:rPr lang="en-US" baseline="0" dirty="0" err="1" smtClean="0"/>
              <a:t>piccole</a:t>
            </a:r>
            <a:r>
              <a:rPr lang="en-US" baseline="0" dirty="0" smtClean="0"/>
              <a:t> </a:t>
            </a:r>
            <a:r>
              <a:rPr lang="en-US" baseline="0" dirty="0" err="1" smtClean="0"/>
              <a:t>e</a:t>
            </a:r>
            <a:r>
              <a:rPr lang="en-US" baseline="0" dirty="0" smtClean="0"/>
              <a:t> </a:t>
            </a:r>
            <a:r>
              <a:rPr lang="en-US" baseline="0" dirty="0" err="1" smtClean="0"/>
              <a:t>mangiano</a:t>
            </a:r>
            <a:r>
              <a:rPr lang="en-US" baseline="0" dirty="0" smtClean="0"/>
              <a:t> </a:t>
            </a:r>
            <a:r>
              <a:rPr lang="en-US" baseline="0" dirty="0" err="1" smtClean="0"/>
              <a:t>anche</a:t>
            </a:r>
            <a:r>
              <a:rPr lang="en-US" baseline="0" dirty="0" smtClean="0"/>
              <a:t> </a:t>
            </a:r>
            <a:r>
              <a:rPr lang="en-US" baseline="0" dirty="0" err="1" smtClean="0"/>
              <a:t>piu</a:t>
            </a:r>
            <a:r>
              <a:rPr lang="en-US" baseline="0" dirty="0" smtClean="0"/>
              <a:t> </a:t>
            </a:r>
            <a:r>
              <a:rPr lang="en-US" baseline="0" dirty="0" err="1" smtClean="0"/>
              <a:t>piccole</a:t>
            </a:r>
            <a:r>
              <a:rPr lang="en-US" baseline="0" dirty="0" smtClean="0"/>
              <a:t> </a:t>
            </a:r>
            <a:r>
              <a:rPr lang="en-US" baseline="0" dirty="0" err="1" smtClean="0"/>
              <a:t>quantita</a:t>
            </a:r>
            <a:r>
              <a:rPr lang="en-US" baseline="0" dirty="0" smtClean="0"/>
              <a:t>, non </a:t>
            </a:r>
            <a:r>
              <a:rPr lang="en-US" baseline="0" dirty="0" err="1" smtClean="0"/>
              <a:t>vanno</a:t>
            </a:r>
            <a:r>
              <a:rPr lang="en-US" baseline="0" dirty="0" smtClean="0"/>
              <a:t> in </a:t>
            </a:r>
            <a:r>
              <a:rPr lang="en-US" baseline="0" dirty="0" err="1" smtClean="0"/>
              <a:t>macchina</a:t>
            </a:r>
            <a:r>
              <a:rPr lang="en-US" baseline="0" dirty="0" smtClean="0"/>
              <a:t> ma a </a:t>
            </a:r>
            <a:r>
              <a:rPr lang="en-US" baseline="0" dirty="0" err="1" smtClean="0"/>
              <a:t>piedi</a:t>
            </a:r>
            <a:r>
              <a:rPr lang="en-US" baseline="0" dirty="0" smtClean="0"/>
              <a:t> </a:t>
            </a:r>
            <a:r>
              <a:rPr lang="en-US" baseline="0" dirty="0" err="1" smtClean="0"/>
              <a:t>quindi</a:t>
            </a:r>
            <a:r>
              <a:rPr lang="en-US" baseline="0" dirty="0" smtClean="0"/>
              <a:t> non </a:t>
            </a:r>
            <a:r>
              <a:rPr lang="en-US" baseline="0" dirty="0" err="1" smtClean="0"/>
              <a:t>possono</a:t>
            </a:r>
            <a:r>
              <a:rPr lang="en-US" baseline="0" dirty="0" smtClean="0"/>
              <a:t> </a:t>
            </a:r>
            <a:r>
              <a:rPr lang="en-US" baseline="0" dirty="0" err="1" smtClean="0"/>
              <a:t>portare</a:t>
            </a:r>
            <a:r>
              <a:rPr lang="en-US" baseline="0" dirty="0" smtClean="0"/>
              <a:t> </a:t>
            </a:r>
            <a:r>
              <a:rPr lang="en-US" baseline="0" dirty="0" err="1" smtClean="0"/>
              <a:t>grosse</a:t>
            </a:r>
            <a:r>
              <a:rPr lang="en-US" baseline="0" dirty="0" smtClean="0"/>
              <a:t> </a:t>
            </a:r>
            <a:r>
              <a:rPr lang="en-US" baseline="0" dirty="0" err="1" smtClean="0"/>
              <a:t>quantita</a:t>
            </a:r>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137</a:t>
            </a:fld>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138</a:t>
            </a:fld>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Numerical serve a </a:t>
            </a:r>
            <a:r>
              <a:rPr lang="en-US" dirty="0" err="1" smtClean="0"/>
              <a:t>definire</a:t>
            </a:r>
            <a:r>
              <a:rPr lang="en-US" dirty="0" smtClean="0"/>
              <a:t> </a:t>
            </a:r>
            <a:r>
              <a:rPr lang="en-US" dirty="0" err="1" smtClean="0"/>
              <a:t>il</a:t>
            </a:r>
            <a:r>
              <a:rPr lang="en-US" dirty="0" smtClean="0"/>
              <a:t> </a:t>
            </a:r>
            <a:r>
              <a:rPr lang="en-US" dirty="0" err="1" smtClean="0"/>
              <a:t>numero</a:t>
            </a:r>
            <a:r>
              <a:rPr lang="en-US" dirty="0" smtClean="0"/>
              <a:t> </a:t>
            </a:r>
            <a:r>
              <a:rPr lang="en-US" dirty="0" err="1" smtClean="0"/>
              <a:t>dei</a:t>
            </a:r>
            <a:r>
              <a:rPr lang="en-US" dirty="0" smtClean="0"/>
              <a:t> </a:t>
            </a:r>
            <a:r>
              <a:rPr lang="en-US" dirty="0" err="1" smtClean="0"/>
              <a:t>punti</a:t>
            </a:r>
            <a:r>
              <a:rPr lang="en-US" dirty="0" smtClean="0"/>
              <a:t> </a:t>
            </a:r>
            <a:r>
              <a:rPr lang="en-US" dirty="0" err="1" smtClean="0"/>
              <a:t>di</a:t>
            </a:r>
            <a:r>
              <a:rPr lang="en-US" dirty="0" smtClean="0"/>
              <a:t> </a:t>
            </a:r>
            <a:r>
              <a:rPr lang="en-US" dirty="0" err="1" smtClean="0"/>
              <a:t>vendita</a:t>
            </a:r>
            <a:r>
              <a:rPr lang="en-US" dirty="0" smtClean="0"/>
              <a:t> </a:t>
            </a:r>
            <a:r>
              <a:rPr lang="en-US" dirty="0" err="1" smtClean="0"/>
              <a:t>dunque</a:t>
            </a:r>
            <a:r>
              <a:rPr lang="en-US" dirty="0" smtClean="0"/>
              <a:t> le </a:t>
            </a:r>
            <a:r>
              <a:rPr lang="en-US" dirty="0" err="1" smtClean="0"/>
              <a:t>persone</a:t>
            </a:r>
            <a:r>
              <a:rPr lang="en-US" dirty="0" smtClean="0"/>
              <a:t> </a:t>
            </a:r>
            <a:r>
              <a:rPr lang="en-US" dirty="0" err="1" smtClean="0"/>
              <a:t>necessarie</a:t>
            </a:r>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139</a:t>
            </a:fld>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68B8E8-E9C2-0846-A071-35A38EB4F7CE}" type="slidenum">
              <a:rPr lang="en-US" smtClean="0"/>
              <a:pPr/>
              <a:t>140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432560" y="359898"/>
            <a:ext cx="7406640" cy="1472184"/>
          </a:xfrm>
        </p:spPr>
        <p:txBody>
          <a:bodyPr anchor="b"/>
          <a:lstStyle>
            <a:lvl1pPr algn="l">
              <a:defRPr/>
            </a:lvl1pPr>
          </a:lstStyle>
          <a:p>
            <a:r>
              <a:rPr kumimoji="0" lang="it-IT" smtClean="0"/>
              <a:t>Fare clic per modificare lo stile del titolo</a:t>
            </a:r>
            <a:endParaRPr kumimoji="0"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7" name="Segnaposto data 6"/>
          <p:cNvSpPr>
            <a:spLocks noGrp="1"/>
          </p:cNvSpPr>
          <p:nvPr>
            <p:ph type="dt" sz="half" idx="10"/>
          </p:nvPr>
        </p:nvSpPr>
        <p:spPr/>
        <p:txBody>
          <a:bodyPr/>
          <a:lstStyle/>
          <a:p>
            <a:fld id="{74C2941B-68AF-C247-8F6F-05809EC628F0}" type="datetimeFigureOut">
              <a:rPr lang="en-US" smtClean="0"/>
              <a:pPr/>
              <a:t>4/8/15</a:t>
            </a:fld>
            <a:endParaRPr lang="en-US" dirty="0"/>
          </a:p>
        </p:txBody>
      </p:sp>
      <p:sp>
        <p:nvSpPr>
          <p:cNvPr id="20" name="Segnaposto piè di pagina 19"/>
          <p:cNvSpPr>
            <a:spLocks noGrp="1"/>
          </p:cNvSpPr>
          <p:nvPr>
            <p:ph type="ftr" sz="quarter" idx="11"/>
          </p:nvPr>
        </p:nvSpPr>
        <p:spPr/>
        <p:txBody>
          <a:bodyPr/>
          <a:lstStyle/>
          <a:p>
            <a:endParaRPr lang="en-US" dirty="0"/>
          </a:p>
        </p:txBody>
      </p:sp>
      <p:sp>
        <p:nvSpPr>
          <p:cNvPr id="10" name="Segnaposto numero diapositiva 9"/>
          <p:cNvSpPr>
            <a:spLocks noGrp="1"/>
          </p:cNvSpPr>
          <p:nvPr>
            <p:ph type="sldNum" sz="quarter" idx="12"/>
          </p:nvPr>
        </p:nvSpPr>
        <p:spPr/>
        <p:txBody>
          <a:bodyPr/>
          <a:lstStyle/>
          <a:p>
            <a:fld id="{0FEF9429-6D1A-784E-B774-B17C93BA9115}" type="slidenum">
              <a:rPr lang="en-US" smtClean="0"/>
              <a:pPr/>
              <a:t>‹#›</a:t>
            </a:fld>
            <a:endParaRPr lang="en-US" dirty="0"/>
          </a:p>
        </p:txBody>
      </p:sp>
      <p:sp>
        <p:nvSpPr>
          <p:cNvPr id="8" name="Oval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4C2941B-68AF-C247-8F6F-05809EC628F0}" type="datetimeFigureOut">
              <a:rPr lang="en-US" smtClean="0"/>
              <a:pPr/>
              <a:t>4/8/15</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0FEF9429-6D1A-784E-B774-B17C93BA911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1143000" y="274640"/>
            <a:ext cx="55626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4C2941B-68AF-C247-8F6F-05809EC628F0}" type="datetimeFigureOut">
              <a:rPr lang="en-US" smtClean="0"/>
              <a:pPr/>
              <a:t>4/8/15</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0FEF9429-6D1A-784E-B774-B17C93BA911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4C2941B-68AF-C247-8F6F-05809EC628F0}" type="datetimeFigureOut">
              <a:rPr lang="en-US" smtClean="0"/>
              <a:pPr/>
              <a:t>4/8/15</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0FEF9429-6D1A-784E-B774-B17C93BA911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74C2941B-68AF-C247-8F6F-05809EC628F0}" type="datetimeFigureOut">
              <a:rPr lang="en-US" smtClean="0"/>
              <a:pPr/>
              <a:t>4/8/15</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0FEF9429-6D1A-784E-B774-B17C93BA9115}" type="slidenum">
              <a:rPr lang="en-US" smtClean="0"/>
              <a:pPr/>
              <a:t>‹#›</a:t>
            </a:fld>
            <a:endParaRPr lang="en-US" dirty="0"/>
          </a:p>
        </p:txBody>
      </p:sp>
      <p:sp>
        <p:nvSpPr>
          <p:cNvPr id="10" name="Rettango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4C2941B-68AF-C247-8F6F-05809EC628F0}" type="datetimeFigureOut">
              <a:rPr lang="en-US" smtClean="0"/>
              <a:pPr/>
              <a:t>4/8/15</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0FEF9429-6D1A-784E-B774-B17C93BA911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nchor="ctr"/>
          <a:lstStyle>
            <a:lvl1pPr algn="ctr">
              <a:defRPr sz="4500" b="1" cap="none"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74C2941B-68AF-C247-8F6F-05809EC628F0}" type="datetimeFigureOut">
              <a:rPr lang="en-US" smtClean="0"/>
              <a:pPr/>
              <a:t>4/8/15</a:t>
            </a:fld>
            <a:endParaRPr lang="en-US" dirty="0"/>
          </a:p>
        </p:txBody>
      </p:sp>
      <p:sp>
        <p:nvSpPr>
          <p:cNvPr id="8" name="Segnaposto piè di pagina 7"/>
          <p:cNvSpPr>
            <a:spLocks noGrp="1"/>
          </p:cNvSpPr>
          <p:nvPr>
            <p:ph type="ftr" sz="quarter" idx="11"/>
          </p:nvPr>
        </p:nvSpPr>
        <p:spPr/>
        <p:txBody>
          <a:bodyPr/>
          <a:lstStyle/>
          <a:p>
            <a:endParaRPr lang="en-US" dirty="0"/>
          </a:p>
        </p:txBody>
      </p:sp>
      <p:sp>
        <p:nvSpPr>
          <p:cNvPr id="9" name="Segnaposto numero diapositiva 8"/>
          <p:cNvSpPr>
            <a:spLocks noGrp="1"/>
          </p:cNvSpPr>
          <p:nvPr>
            <p:ph type="sldNum" sz="quarter" idx="12"/>
          </p:nvPr>
        </p:nvSpPr>
        <p:spPr/>
        <p:txBody>
          <a:bodyPr/>
          <a:lstStyle/>
          <a:p>
            <a:fld id="{0FEF9429-6D1A-784E-B774-B17C93BA911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nchor="ct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74C2941B-68AF-C247-8F6F-05809EC628F0}" type="datetimeFigureOut">
              <a:rPr lang="en-US" smtClean="0"/>
              <a:pPr/>
              <a:t>4/8/15</a:t>
            </a:fld>
            <a:endParaRPr lang="en-US" dirty="0"/>
          </a:p>
        </p:txBody>
      </p:sp>
      <p:sp>
        <p:nvSpPr>
          <p:cNvPr id="4" name="Segnaposto piè di pagina 3"/>
          <p:cNvSpPr>
            <a:spLocks noGrp="1"/>
          </p:cNvSpPr>
          <p:nvPr>
            <p:ph type="ftr" sz="quarter" idx="11"/>
          </p:nvPr>
        </p:nvSpPr>
        <p:spPr/>
        <p:txBody>
          <a:bodyPr/>
          <a:lstStyle/>
          <a:p>
            <a:endParaRPr lang="en-US" dirty="0"/>
          </a:p>
        </p:txBody>
      </p:sp>
      <p:sp>
        <p:nvSpPr>
          <p:cNvPr id="5" name="Segnaposto numero diapositiva 4"/>
          <p:cNvSpPr>
            <a:spLocks noGrp="1"/>
          </p:cNvSpPr>
          <p:nvPr>
            <p:ph type="sldNum" sz="quarter" idx="12"/>
          </p:nvPr>
        </p:nvSpPr>
        <p:spPr/>
        <p:txBody>
          <a:bodyPr/>
          <a:lstStyle/>
          <a:p>
            <a:fld id="{0FEF9429-6D1A-784E-B774-B17C93BA911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Vuota">
    <p:spTree>
      <p:nvGrpSpPr>
        <p:cNvPr id="1" name=""/>
        <p:cNvGrpSpPr/>
        <p:nvPr/>
      </p:nvGrpSpPr>
      <p:grpSpPr>
        <a:xfrm>
          <a:off x="0" y="0"/>
          <a:ext cx="0" cy="0"/>
          <a:chOff x="0" y="0"/>
          <a:chExt cx="0" cy="0"/>
        </a:xfrm>
      </p:grpSpPr>
      <p:sp>
        <p:nvSpPr>
          <p:cNvPr id="5" name="Rettango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Segnaposto data 1"/>
          <p:cNvSpPr>
            <a:spLocks noGrp="1"/>
          </p:cNvSpPr>
          <p:nvPr>
            <p:ph type="dt" sz="half" idx="10"/>
          </p:nvPr>
        </p:nvSpPr>
        <p:spPr/>
        <p:txBody>
          <a:bodyPr/>
          <a:lstStyle/>
          <a:p>
            <a:fld id="{74C2941B-68AF-C247-8F6F-05809EC628F0}" type="datetimeFigureOut">
              <a:rPr lang="en-US" smtClean="0"/>
              <a:pPr/>
              <a:t>4/8/15</a:t>
            </a:fld>
            <a:endParaRPr lang="en-US" dirty="0"/>
          </a:p>
        </p:txBody>
      </p:sp>
      <p:sp>
        <p:nvSpPr>
          <p:cNvPr id="3" name="Segnaposto piè di pagina 2"/>
          <p:cNvSpPr>
            <a:spLocks noGrp="1"/>
          </p:cNvSpPr>
          <p:nvPr>
            <p:ph type="ftr" sz="quarter" idx="11"/>
          </p:nvPr>
        </p:nvSpPr>
        <p:spPr/>
        <p:txBody>
          <a:bodyPr/>
          <a:lstStyle/>
          <a:p>
            <a:endParaRPr lang="en-US" dirty="0"/>
          </a:p>
        </p:txBody>
      </p:sp>
      <p:sp>
        <p:nvSpPr>
          <p:cNvPr id="4" name="Segnaposto numero diapositiva 3"/>
          <p:cNvSpPr>
            <a:spLocks noGrp="1"/>
          </p:cNvSpPr>
          <p:nvPr>
            <p:ph type="sldNum" sz="quarter" idx="12"/>
          </p:nvPr>
        </p:nvSpPr>
        <p:spPr/>
        <p:txBody>
          <a:bodyPr/>
          <a:lstStyle/>
          <a:p>
            <a:fld id="{0FEF9429-6D1A-784E-B774-B17C93BA9115}" type="slidenum">
              <a:rPr lang="en-US" smtClean="0"/>
              <a:pPr/>
              <a:t>‹#›</a:t>
            </a:fld>
            <a:endParaRPr lang="en-US" dirty="0"/>
          </a:p>
        </p:txBody>
      </p:sp>
      <p:sp>
        <p:nvSpPr>
          <p:cNvPr id="6" name="Rettango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4C2941B-68AF-C247-8F6F-05809EC628F0}" type="datetimeFigureOut">
              <a:rPr lang="en-US" smtClean="0"/>
              <a:pPr/>
              <a:t>4/8/15</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0FEF9429-6D1A-784E-B774-B17C93BA911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74C2941B-68AF-C247-8F6F-05809EC628F0}" type="datetimeFigureOut">
              <a:rPr lang="en-US" smtClean="0"/>
              <a:pPr/>
              <a:t>4/8/15</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0FEF9429-6D1A-784E-B774-B17C93BA9115}" type="slidenum">
              <a:rPr lang="en-US" smtClean="0"/>
              <a:pPr/>
              <a:t>‹#›</a:t>
            </a:fld>
            <a:endParaRPr lang="en-US" dirty="0"/>
          </a:p>
        </p:txBody>
      </p:sp>
      <p:sp>
        <p:nvSpPr>
          <p:cNvPr id="8" name="Rettango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Segnaposto immagin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it-IT" dirty="0" smtClean="0"/>
              <a:t>Fare clic sull'icona per inserire un'immagine</a:t>
            </a:r>
            <a:endParaRPr kumimoji="0" lang="en-US" dirty="0"/>
          </a:p>
        </p:txBody>
      </p:sp>
      <p:sp>
        <p:nvSpPr>
          <p:cNvPr id="9" name="Elaborazione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Elaborazione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Segnaposto tes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ttango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Segnaposto titolo 4"/>
          <p:cNvSpPr>
            <a:spLocks noGrp="1"/>
          </p:cNvSpPr>
          <p:nvPr>
            <p:ph type="title"/>
          </p:nvPr>
        </p:nvSpPr>
        <p:spPr>
          <a:xfrm>
            <a:off x="1435608" y="274638"/>
            <a:ext cx="7498080" cy="1143000"/>
          </a:xfrm>
          <a:prstGeom prst="rect">
            <a:avLst/>
          </a:prstGeom>
        </p:spPr>
        <p:txBody>
          <a:bodyPr anchor="ctr">
            <a:normAutofit/>
          </a:bodyPr>
          <a:lstStyle/>
          <a:p>
            <a:r>
              <a:rPr kumimoji="0" lang="it-IT" smtClean="0"/>
              <a:t>Fare clic per modificare lo stile del titolo</a:t>
            </a:r>
            <a:endParaRPr kumimoji="0" lang="en-US"/>
          </a:p>
        </p:txBody>
      </p:sp>
      <p:sp>
        <p:nvSpPr>
          <p:cNvPr id="9" name="Segnaposto testo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74C2941B-68AF-C247-8F6F-05809EC628F0}" type="datetimeFigureOut">
              <a:rPr lang="en-US" smtClean="0"/>
              <a:pPr/>
              <a:t>4/8/15</a:t>
            </a:fld>
            <a:endParaRPr lang="en-US" dirty="0"/>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dirty="0"/>
          </a:p>
        </p:txBody>
      </p:sp>
      <p:sp>
        <p:nvSpPr>
          <p:cNvPr id="22" name="Segnaposto numero diapositiva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0FEF9429-6D1A-784E-B774-B17C93BA9115}" type="slidenum">
              <a:rPr lang="en-US" smtClean="0"/>
              <a:pPr/>
              <a:t>‹#›</a:t>
            </a:fld>
            <a:endParaRPr lang="en-US" dirty="0"/>
          </a:p>
        </p:txBody>
      </p:sp>
      <p:sp>
        <p:nvSpPr>
          <p:cNvPr id="15" name="Rettango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4.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5.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6.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113.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7.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8.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9.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10.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Excel_97_-_2004_Worksheet1.xls"/><Relationship Id="rId5" Type="http://schemas.openxmlformats.org/officeDocument/2006/relationships/image" Target="../media/image14.jpe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16.jpe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 Id="rId3" Type="http://schemas.openxmlformats.org/officeDocument/2006/relationships/image" Target="../media/image19.jpe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 Id="rId3"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131.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132.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33.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25.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44.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45.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0.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0.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2.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olo 3"/>
          <p:cNvSpPr>
            <a:spLocks noGrp="1"/>
          </p:cNvSpPr>
          <p:nvPr>
            <p:ph type="title"/>
          </p:nvPr>
        </p:nvSpPr>
        <p:spPr>
          <a:xfrm>
            <a:off x="2743200" y="2974769"/>
            <a:ext cx="6400800" cy="2286000"/>
          </a:xfrm>
        </p:spPr>
        <p:txBody>
          <a:bodyPr/>
          <a:lstStyle/>
          <a:p>
            <a:r>
              <a:rPr lang="it-IT" dirty="0" smtClean="0"/>
              <a:t>Getting started…</a:t>
            </a: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BRIC (</a:t>
            </a:r>
            <a:r>
              <a:rPr lang="en-US" dirty="0" err="1" smtClean="0"/>
              <a:t>Russia,Brazil,India</a:t>
            </a:r>
            <a:r>
              <a:rPr lang="en-US" dirty="0" smtClean="0"/>
              <a:t> ,China</a:t>
            </a:r>
            <a:endParaRPr lang="en-US" dirty="0"/>
          </a:p>
        </p:txBody>
      </p:sp>
      <p:sp>
        <p:nvSpPr>
          <p:cNvPr id="3" name="Content Placeholder 2"/>
          <p:cNvSpPr>
            <a:spLocks noGrp="1"/>
          </p:cNvSpPr>
          <p:nvPr>
            <p:ph idx="1"/>
          </p:nvPr>
        </p:nvSpPr>
        <p:spPr/>
        <p:txBody>
          <a:bodyPr/>
          <a:lstStyle/>
          <a:p>
            <a:r>
              <a:rPr lang="en-US" dirty="0" smtClean="0"/>
              <a:t>In 2004 China was representing 13% of the world growth and the rest of BRIC 9%, with a quite similar growth rate.</a:t>
            </a:r>
          </a:p>
          <a:p>
            <a:endParaRPr lang="en-US" dirty="0" smtClean="0"/>
          </a:p>
          <a:p>
            <a:endParaRPr lang="en-US" dirty="0" smtClean="0"/>
          </a:p>
          <a:p>
            <a:r>
              <a:rPr lang="en-US" dirty="0" smtClean="0"/>
              <a:t>In 2013 China was representing 29% of the world growth and the rest of BRIC 7%</a:t>
            </a:r>
          </a:p>
          <a:p>
            <a:pPr>
              <a:buNone/>
            </a:pP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a:t>
            </a:r>
            <a:endParaRPr lang="en-US" dirty="0"/>
          </a:p>
        </p:txBody>
      </p:sp>
      <p:pic>
        <p:nvPicPr>
          <p:cNvPr id="4" name="Content Placeholder 3" descr="Capture d’écran 2013-03-06 à 10.49.46.png"/>
          <p:cNvPicPr>
            <a:picLocks noGrp="1" noChangeAspect="1"/>
          </p:cNvPicPr>
          <p:nvPr>
            <p:ph idx="1"/>
          </p:nvPr>
        </p:nvPicPr>
        <p:blipFill>
          <a:blip r:embed="rId3"/>
          <a:srcRect t="-5205" b="-5205"/>
          <a:stretch>
            <a:fillRect/>
          </a:stretch>
        </p:blip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a:t>
            </a:r>
            <a:endParaRPr lang="en-US" dirty="0"/>
          </a:p>
        </p:txBody>
      </p:sp>
      <p:pic>
        <p:nvPicPr>
          <p:cNvPr id="4" name="Content Placeholder 3" descr="Capture d’écran 2013-03-06 à 10.49.34.png"/>
          <p:cNvPicPr>
            <a:picLocks noGrp="1" noChangeAspect="1"/>
          </p:cNvPicPr>
          <p:nvPr>
            <p:ph idx="1"/>
          </p:nvPr>
        </p:nvPicPr>
        <p:blipFill>
          <a:blip r:embed="rId3"/>
          <a:srcRect t="-5545" b="-5545"/>
          <a:stretch>
            <a:fillRect/>
          </a:stretch>
        </p:blip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Packaging is it important?</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dirty="0" smtClean="0"/>
              <a:t>What is is role?</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PACKAGING AND IS ROLE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Communication ;the positioning of the product (Rocher case )and his contents</a:t>
            </a:r>
          </a:p>
          <a:p>
            <a:r>
              <a:rPr lang="en-US" dirty="0" smtClean="0"/>
              <a:t>The image shown is fundamental in “low literacy consumers" and is one element in building loyalty</a:t>
            </a:r>
          </a:p>
          <a:p>
            <a:r>
              <a:rPr lang="en-US" dirty="0" smtClean="0"/>
              <a:t>Adapted to the price point (single dose in India)</a:t>
            </a:r>
          </a:p>
          <a:p>
            <a:r>
              <a:rPr lang="en-US" dirty="0" smtClean="0"/>
              <a:t>Different by function ( personal use, sharing, gifting…) with the same product</a:t>
            </a:r>
          </a:p>
          <a:p>
            <a:r>
              <a:rPr lang="en-US" dirty="0" smtClean="0"/>
              <a:t>Protecting the good from the high temperature and the logistic .</a:t>
            </a:r>
          </a:p>
          <a:p>
            <a:r>
              <a:rPr lang="en-US" dirty="0" smtClean="0"/>
              <a:t>Possibility of reusing ( Rocher )</a:t>
            </a:r>
          </a:p>
          <a:p>
            <a:r>
              <a:rPr lang="en-US" dirty="0" smtClean="0"/>
              <a:t>Labeling is very important (knowledge of the local laws)</a:t>
            </a: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packaging</a:t>
            </a:r>
            <a:endParaRPr lang="en-US" dirty="0"/>
          </a:p>
        </p:txBody>
      </p:sp>
      <p:pic>
        <p:nvPicPr>
          <p:cNvPr id="4" name="Content Placeholder 3" descr="Capture d’écran 2013-03-06 à 14.22.47.png"/>
          <p:cNvPicPr>
            <a:picLocks noGrp="1" noChangeAspect="1"/>
          </p:cNvPicPr>
          <p:nvPr>
            <p:ph idx="1"/>
          </p:nvPr>
        </p:nvPicPr>
        <p:blipFill>
          <a:blip r:embed="rId3"/>
          <a:srcRect l="-1981" r="-1981"/>
          <a:stretch>
            <a:fillRect/>
          </a:stretch>
        </p:blipFill>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fix a price ?</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 how to fix it</a:t>
            </a:r>
            <a:endParaRPr lang="en-US" dirty="0"/>
          </a:p>
        </p:txBody>
      </p:sp>
      <p:sp>
        <p:nvSpPr>
          <p:cNvPr id="3" name="Content Placeholder 2"/>
          <p:cNvSpPr>
            <a:spLocks noGrp="1"/>
          </p:cNvSpPr>
          <p:nvPr>
            <p:ph idx="1"/>
          </p:nvPr>
        </p:nvSpPr>
        <p:spPr/>
        <p:txBody>
          <a:bodyPr/>
          <a:lstStyle/>
          <a:p>
            <a:r>
              <a:rPr lang="en-US" dirty="0" smtClean="0"/>
              <a:t>Based on the cost on goods ( cost plus )</a:t>
            </a:r>
          </a:p>
          <a:p>
            <a:r>
              <a:rPr lang="en-US" dirty="0" smtClean="0"/>
              <a:t>Based on the demand of the market ( margin per product)</a:t>
            </a:r>
          </a:p>
          <a:p>
            <a:r>
              <a:rPr lang="en-US" dirty="0" smtClean="0"/>
              <a:t>Based on the competition ( price points )</a:t>
            </a:r>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order to fix the right price has to be considered the decrease of the costs linked to the evolution of the cost of raw materials , the exchange rate modification ,the evolution of the inflation and the increase of the productivity  ( investments , better coverage of the fixed costs , learning curve in case of new products or productions ) , the evolution of the market share and the strengthening of the brand ( higher price). </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 CONT)</a:t>
            </a:r>
            <a:endParaRPr lang="en-US" dirty="0"/>
          </a:p>
        </p:txBody>
      </p:sp>
      <p:sp>
        <p:nvSpPr>
          <p:cNvPr id="3" name="Content Placeholder 2"/>
          <p:cNvSpPr>
            <a:spLocks noGrp="1"/>
          </p:cNvSpPr>
          <p:nvPr>
            <p:ph idx="1"/>
          </p:nvPr>
        </p:nvSpPr>
        <p:spPr/>
        <p:txBody>
          <a:bodyPr>
            <a:normAutofit lnSpcReduction="10000"/>
          </a:bodyPr>
          <a:lstStyle/>
          <a:p>
            <a:r>
              <a:rPr lang="en-US" dirty="0" smtClean="0"/>
              <a:t>The price chosen has to provide enough margin in order to allow to implement the right marketing mix and the profit objectives.</a:t>
            </a:r>
          </a:p>
          <a:p>
            <a:r>
              <a:rPr lang="en-US" dirty="0" smtClean="0"/>
              <a:t>The margin for the distribution has to be considered. </a:t>
            </a:r>
          </a:p>
          <a:p>
            <a:r>
              <a:rPr lang="en-US" dirty="0" smtClean="0"/>
              <a:t>“reverse engineering” starting from the price point build a new business model and a product with new specs ( Kinder Joy India )</a:t>
            </a:r>
          </a:p>
          <a:p>
            <a:endParaRPr lang="en-US" dirty="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STARTEGY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Market skimming; The price are kept high in order to attract the premium consumer adapting the distribution and promotions</a:t>
            </a:r>
          </a:p>
          <a:p>
            <a:r>
              <a:rPr lang="en-US" dirty="0" smtClean="0"/>
              <a:t>Price penetration ; low prices in order to maximize the volumes with relatively low margins. A loss for a period can be accepted</a:t>
            </a:r>
          </a:p>
          <a:p>
            <a:r>
              <a:rPr lang="en-US" dirty="0" smtClean="0"/>
              <a:t>Low margin per unit in order to block the competition ( Nokia mobile phone )</a:t>
            </a:r>
          </a:p>
          <a:p>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and elements to be taken in consideration</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,don’t forget</a:t>
            </a:r>
            <a:endParaRPr lang="en-US" dirty="0"/>
          </a:p>
        </p:txBody>
      </p:sp>
      <p:sp>
        <p:nvSpPr>
          <p:cNvPr id="3" name="Content Placeholder 2"/>
          <p:cNvSpPr>
            <a:spLocks noGrp="1"/>
          </p:cNvSpPr>
          <p:nvPr>
            <p:ph idx="1"/>
          </p:nvPr>
        </p:nvSpPr>
        <p:spPr/>
        <p:txBody>
          <a:bodyPr/>
          <a:lstStyle/>
          <a:p>
            <a:r>
              <a:rPr lang="en-US" dirty="0" smtClean="0"/>
              <a:t>The price has to respect the positioning of the product/brand within the category in which is competing.</a:t>
            </a:r>
          </a:p>
          <a:p>
            <a:r>
              <a:rPr lang="en-US" dirty="0" smtClean="0"/>
              <a:t>Within an area, made by different countries , the prices have to be aligned in order to avoid the parallel import problem  ( Singapore ).</a:t>
            </a:r>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1435608" y="274319"/>
            <a:ext cx="7498080" cy="5012055"/>
          </a:xfrm>
        </p:spPr>
        <p:txBody>
          <a:bodyPr>
            <a:normAutofit/>
          </a:bodyPr>
          <a:lstStyle/>
          <a:p>
            <a:r>
              <a:rPr lang="en-US" dirty="0" smtClean="0"/>
              <a:t>ROUTE  TO  MARKET  </a:t>
            </a: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POINT OF SALES</a:t>
            </a:r>
            <a:endParaRPr lang="en-US" dirty="0"/>
          </a:p>
        </p:txBody>
      </p:sp>
      <p:sp>
        <p:nvSpPr>
          <p:cNvPr id="3" name="Content Placeholder 2"/>
          <p:cNvSpPr>
            <a:spLocks noGrp="1"/>
          </p:cNvSpPr>
          <p:nvPr>
            <p:ph idx="1"/>
          </p:nvPr>
        </p:nvSpPr>
        <p:spPr/>
        <p:txBody>
          <a:bodyPr/>
          <a:lstStyle/>
          <a:p>
            <a:r>
              <a:rPr lang="en-US" dirty="0" smtClean="0"/>
              <a:t>The point of Sales is Key for the consumers good .Is the main point of engagement with the consumer.</a:t>
            </a:r>
          </a:p>
          <a:p>
            <a:endParaRPr lang="en-US" dirty="0" smtClean="0"/>
          </a:p>
          <a:p>
            <a:r>
              <a:rPr lang="en-US" dirty="0" smtClean="0"/>
              <a:t>For a strong Brand in the mind of the consumer ,the problems are starting when the consumer is entering in to the “arena.” ( the point of sales).</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of point of sales</a:t>
            </a:r>
            <a:endParaRPr lang="en-US" dirty="0"/>
          </a:p>
        </p:txBody>
      </p:sp>
      <p:graphicFrame>
        <p:nvGraphicFramePr>
          <p:cNvPr id="4" name="Content Placeholder 3"/>
          <p:cNvGraphicFramePr>
            <a:graphicFrameLocks noGrp="1"/>
          </p:cNvGraphicFramePr>
          <p:nvPr>
            <p:ph idx="1"/>
          </p:nvPr>
        </p:nvGraphicFramePr>
        <p:xfrm>
          <a:off x="1435100" y="1447800"/>
          <a:ext cx="7499350" cy="4800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OF SALES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emerging markets in which the urban population is higher in term of % the distribution is more concentrated and the modern trade more present.</a:t>
            </a:r>
          </a:p>
          <a:p>
            <a:r>
              <a:rPr lang="en-US" dirty="0" smtClean="0"/>
              <a:t> In the rural countries ( e.g. India )the distribution is more fragmented and the largest part of the shops is represented by papa’s and mama’s one’s</a:t>
            </a:r>
          </a:p>
          <a:p>
            <a:r>
              <a:rPr lang="en-US" dirty="0" smtClean="0"/>
              <a:t>In many emerging markets the CVS are very present and can represent a large part of the distribution (Taiwan 40% in some business as confectionery )</a:t>
            </a: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Outlets in India</a:t>
            </a:r>
            <a:endParaRPr lang="en-US" dirty="0"/>
          </a:p>
        </p:txBody>
      </p:sp>
      <p:pic>
        <p:nvPicPr>
          <p:cNvPr id="4" name="Content Placeholder 3" descr="Capture d’écran 2013-03-06 à 18.36.59.png"/>
          <p:cNvPicPr>
            <a:picLocks noGrp="1" noChangeAspect="1"/>
          </p:cNvPicPr>
          <p:nvPr>
            <p:ph idx="1"/>
          </p:nvPr>
        </p:nvPicPr>
        <p:blipFill>
          <a:blip r:embed="rId3"/>
          <a:srcRect l="-8415" r="-8415"/>
          <a:stretch>
            <a:fillRect/>
          </a:stretch>
        </p:blipFill>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Outlets in India</a:t>
            </a:r>
            <a:endParaRPr lang="en-US" dirty="0"/>
          </a:p>
        </p:txBody>
      </p:sp>
      <p:pic>
        <p:nvPicPr>
          <p:cNvPr id="4" name="Content Placeholder 3" descr="Capture d’écran 2013-03-06 à 18.34.56.png"/>
          <p:cNvPicPr>
            <a:picLocks noGrp="1" noChangeAspect="1"/>
          </p:cNvPicPr>
          <p:nvPr>
            <p:ph idx="1"/>
          </p:nvPr>
        </p:nvPicPr>
        <p:blipFill>
          <a:blip r:embed="rId3"/>
          <a:srcRect l="-9033" r="-9033"/>
          <a:stretch>
            <a:fillRect/>
          </a:stretch>
        </p:blipFill>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Shopping Mall in Dongguang</a:t>
            </a:r>
            <a:endParaRPr lang="en-US" dirty="0"/>
          </a:p>
        </p:txBody>
      </p:sp>
      <p:pic>
        <p:nvPicPr>
          <p:cNvPr id="4" name="Content Placeholder 3" descr="Capture d’écran 2013-03-04 à 15.14.10.png"/>
          <p:cNvPicPr>
            <a:picLocks noGrp="1" noChangeAspect="1"/>
          </p:cNvPicPr>
          <p:nvPr>
            <p:ph idx="1"/>
          </p:nvPr>
        </p:nvPicPr>
        <p:blipFill>
          <a:blip r:embed="rId3"/>
          <a:srcRect t="-5878" b="-5878"/>
          <a:stretch>
            <a:fillRect/>
          </a:stretch>
        </p:blipFill>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Shopping Mall in Guangzhou</a:t>
            </a:r>
            <a:endParaRPr lang="en-US" dirty="0"/>
          </a:p>
        </p:txBody>
      </p:sp>
      <p:pic>
        <p:nvPicPr>
          <p:cNvPr id="4" name="Content Placeholder 3" descr="Capture d’écran 2013-03-04 à 15.14.26.png"/>
          <p:cNvPicPr>
            <a:picLocks noGrp="1" noChangeAspect="1"/>
          </p:cNvPicPr>
          <p:nvPr>
            <p:ph idx="1"/>
          </p:nvPr>
        </p:nvPicPr>
        <p:blipFill>
          <a:blip r:embed="rId3"/>
          <a:srcRect l="-6020" r="-6020"/>
          <a:stretch>
            <a:fillRect/>
          </a:stretch>
        </p:blipFill>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Modern Distribution %</a:t>
            </a:r>
            <a:br>
              <a:rPr lang="en-US" dirty="0" smtClean="0"/>
            </a:br>
            <a:endParaRPr lang="en-US" dirty="0"/>
          </a:p>
        </p:txBody>
      </p:sp>
      <p:sp>
        <p:nvSpPr>
          <p:cNvPr id="3" name="Content Placeholder 2"/>
          <p:cNvSpPr>
            <a:spLocks noGrp="1"/>
          </p:cNvSpPr>
          <p:nvPr>
            <p:ph idx="1"/>
          </p:nvPr>
        </p:nvSpPr>
        <p:spPr/>
        <p:txBody>
          <a:bodyPr/>
          <a:lstStyle/>
          <a:p>
            <a:r>
              <a:rPr lang="en-US" dirty="0" smtClean="0"/>
              <a:t>India  2%</a:t>
            </a:r>
          </a:p>
          <a:p>
            <a:r>
              <a:rPr lang="en-US" dirty="0" smtClean="0"/>
              <a:t>Indonesia 15%</a:t>
            </a:r>
          </a:p>
          <a:p>
            <a:r>
              <a:rPr lang="en-US" dirty="0" smtClean="0"/>
              <a:t>Philippines 22%</a:t>
            </a:r>
          </a:p>
          <a:p>
            <a:r>
              <a:rPr lang="en-US" dirty="0" smtClean="0"/>
              <a:t>Argentina 32%</a:t>
            </a:r>
          </a:p>
          <a:p>
            <a:r>
              <a:rPr lang="en-US" dirty="0" smtClean="0"/>
              <a:t>Venezuela 40%</a:t>
            </a:r>
          </a:p>
          <a:p>
            <a:r>
              <a:rPr lang="en-US" dirty="0" smtClean="0"/>
              <a:t>Thailand 41%</a:t>
            </a:r>
          </a:p>
          <a:p>
            <a:r>
              <a:rPr lang="en-US" dirty="0" smtClean="0"/>
              <a:t>Turkey 46%</a:t>
            </a:r>
          </a:p>
          <a:p>
            <a:r>
              <a:rPr lang="en-US" dirty="0" smtClean="0"/>
              <a:t>Brazil 50%</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a:t>
            </a:r>
            <a:endParaRPr lang="en-US" dirty="0"/>
          </a:p>
        </p:txBody>
      </p:sp>
      <p:sp>
        <p:nvSpPr>
          <p:cNvPr id="3" name="Content Placeholder 2"/>
          <p:cNvSpPr>
            <a:spLocks noGrp="1"/>
          </p:cNvSpPr>
          <p:nvPr>
            <p:ph idx="1"/>
          </p:nvPr>
        </p:nvSpPr>
        <p:spPr/>
        <p:txBody>
          <a:bodyPr>
            <a:normAutofit/>
          </a:bodyPr>
          <a:lstStyle/>
          <a:p>
            <a:r>
              <a:rPr lang="en-US" dirty="0" smtClean="0"/>
              <a:t>The total population of BRIC is 2,8 billion</a:t>
            </a:r>
          </a:p>
          <a:p>
            <a:r>
              <a:rPr lang="en-US" dirty="0" smtClean="0"/>
              <a:t>The population is younger than in developed markets</a:t>
            </a:r>
          </a:p>
          <a:p>
            <a:r>
              <a:rPr lang="en-US" dirty="0" smtClean="0"/>
              <a:t>The “trigger point” of consumption is around 2000- 3000 dollars </a:t>
            </a:r>
          </a:p>
          <a:p>
            <a:r>
              <a:rPr lang="en-US" dirty="0" smtClean="0"/>
              <a:t>In China, India, Indonesia, Malaysia, Thailand the people with an income over 3000 dollars will grow by more 40% between 2010-2015</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Distribution %</a:t>
            </a:r>
            <a:endParaRPr lang="en-US" dirty="0"/>
          </a:p>
        </p:txBody>
      </p:sp>
      <p:sp>
        <p:nvSpPr>
          <p:cNvPr id="3" name="Content Placeholder 2"/>
          <p:cNvSpPr>
            <a:spLocks noGrp="1"/>
          </p:cNvSpPr>
          <p:nvPr>
            <p:ph idx="1"/>
          </p:nvPr>
        </p:nvSpPr>
        <p:spPr/>
        <p:txBody>
          <a:bodyPr/>
          <a:lstStyle/>
          <a:p>
            <a:r>
              <a:rPr lang="en-US" dirty="0" smtClean="0"/>
              <a:t>Russia 53%</a:t>
            </a:r>
          </a:p>
          <a:p>
            <a:r>
              <a:rPr lang="en-US" dirty="0" smtClean="0"/>
              <a:t>South –Africa  55%</a:t>
            </a:r>
          </a:p>
          <a:p>
            <a:r>
              <a:rPr lang="en-US" dirty="0" smtClean="0"/>
              <a:t>Mexico 58%</a:t>
            </a:r>
          </a:p>
          <a:p>
            <a:r>
              <a:rPr lang="en-US" dirty="0" smtClean="0"/>
              <a:t>China 62%</a:t>
            </a:r>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DISTRIBUTION IN CHINA</a:t>
            </a:r>
            <a:endParaRPr lang="en-US" dirty="0"/>
          </a:p>
        </p:txBody>
      </p:sp>
      <p:sp>
        <p:nvSpPr>
          <p:cNvPr id="3" name="Content Placeholder 2"/>
          <p:cNvSpPr>
            <a:spLocks noGrp="1"/>
          </p:cNvSpPr>
          <p:nvPr>
            <p:ph idx="1"/>
          </p:nvPr>
        </p:nvSpPr>
        <p:spPr/>
        <p:txBody>
          <a:bodyPr/>
          <a:lstStyle/>
          <a:p>
            <a:r>
              <a:rPr lang="en-US" dirty="0" smtClean="0"/>
              <a:t>Modern trade is important in China ;62%</a:t>
            </a:r>
          </a:p>
          <a:p>
            <a:r>
              <a:rPr lang="en-US" dirty="0" smtClean="0"/>
              <a:t>The concentration of distribution is still low; the biggest chain has only 1% of the total sales ( 10% in US ).</a:t>
            </a:r>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In China</a:t>
            </a:r>
            <a:endParaRPr lang="en-US" dirty="0"/>
          </a:p>
        </p:txBody>
      </p:sp>
      <p:pic>
        <p:nvPicPr>
          <p:cNvPr id="4" name="Picture 3" descr="Capture d’écran 2013-03-02 à 17.43.08.png"/>
          <p:cNvPicPr>
            <a:picLocks noChangeAspect="1"/>
          </p:cNvPicPr>
          <p:nvPr/>
        </p:nvPicPr>
        <p:blipFill>
          <a:blip r:embed="rId2"/>
          <a:stretch>
            <a:fillRect/>
          </a:stretch>
        </p:blipFill>
        <p:spPr>
          <a:xfrm>
            <a:off x="2971800" y="2193925"/>
            <a:ext cx="5613400" cy="3390900"/>
          </a:xfrm>
          <a:prstGeom prst="rect">
            <a:avLst/>
          </a:prstGeom>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OF SALES</a:t>
            </a:r>
            <a:endParaRPr lang="en-US" dirty="0"/>
          </a:p>
        </p:txBody>
      </p:sp>
      <p:sp>
        <p:nvSpPr>
          <p:cNvPr id="3" name="Content Placeholder 2"/>
          <p:cNvSpPr>
            <a:spLocks noGrp="1"/>
          </p:cNvSpPr>
          <p:nvPr>
            <p:ph idx="1"/>
          </p:nvPr>
        </p:nvSpPr>
        <p:spPr/>
        <p:txBody>
          <a:bodyPr/>
          <a:lstStyle/>
          <a:p>
            <a:r>
              <a:rPr lang="en-US" dirty="0" smtClean="0"/>
              <a:t>In the emerging markets the Hyper markets are in many cases an attraction .</a:t>
            </a:r>
          </a:p>
          <a:p>
            <a:r>
              <a:rPr lang="en-US" dirty="0" smtClean="0"/>
              <a:t>The consumer, especially the </a:t>
            </a:r>
            <a:r>
              <a:rPr lang="en-US" dirty="0" err="1" smtClean="0"/>
              <a:t>youngs</a:t>
            </a:r>
            <a:r>
              <a:rPr lang="en-US" dirty="0" smtClean="0"/>
              <a:t>, are going there to see the new products</a:t>
            </a:r>
          </a:p>
          <a:p>
            <a:r>
              <a:rPr lang="en-US" dirty="0" smtClean="0"/>
              <a:t>Displays and promotion in the point of sales are more important than in the advanced countries</a:t>
            </a:r>
          </a:p>
          <a:p>
            <a:r>
              <a:rPr lang="en-US" dirty="0" smtClean="0"/>
              <a:t>The role of merchandisers is very important</a:t>
            </a:r>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OF SALES</a:t>
            </a:r>
            <a:endParaRPr lang="en-US" dirty="0"/>
          </a:p>
        </p:txBody>
      </p:sp>
      <p:sp>
        <p:nvSpPr>
          <p:cNvPr id="3" name="Content Placeholder 2"/>
          <p:cNvSpPr>
            <a:spLocks noGrp="1"/>
          </p:cNvSpPr>
          <p:nvPr>
            <p:ph idx="1"/>
          </p:nvPr>
        </p:nvSpPr>
        <p:spPr/>
        <p:txBody>
          <a:bodyPr/>
          <a:lstStyle/>
          <a:p>
            <a:r>
              <a:rPr lang="en-US" dirty="0" smtClean="0"/>
              <a:t>In china 45 % of consumers make purchasing decisions inside shops (24% in US ).</a:t>
            </a:r>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620838" y="1485900"/>
          <a:ext cx="7772401" cy="5073650"/>
        </p:xfrm>
        <a:graphic>
          <a:graphicData uri="http://schemas.openxmlformats.org/presentationml/2006/ole">
            <p:oleObj spid="_x0000_s356360" name="Chart" r:id="rId3" imgW="6095776" imgH="4063850" progId="MSGraph.Chart.8">
              <p:embed followColorScheme="full"/>
            </p:oleObj>
          </a:graphicData>
        </a:graphic>
      </p:graphicFrame>
      <p:sp>
        <p:nvSpPr>
          <p:cNvPr id="3075" name="Rectangle 3"/>
          <p:cNvSpPr>
            <a:spLocks noChangeArrowheads="1"/>
          </p:cNvSpPr>
          <p:nvPr/>
        </p:nvSpPr>
        <p:spPr bwMode="auto">
          <a:xfrm>
            <a:off x="1752600" y="188913"/>
            <a:ext cx="6400800" cy="484187"/>
          </a:xfrm>
          <a:prstGeom prst="rect">
            <a:avLst/>
          </a:prstGeom>
          <a:noFill/>
          <a:ln w="12700">
            <a:noFill/>
            <a:miter lim="800000"/>
            <a:headEnd/>
            <a:tailEnd/>
          </a:ln>
          <a:effectLst/>
        </p:spPr>
        <p:txBody>
          <a:bodyPr lIns="71438" tIns="28575" rIns="71438" bIns="28575" anchor="ctr">
            <a:prstTxWarp prst="textNoShape">
              <a:avLst/>
            </a:prstTxWarp>
            <a:spAutoFit/>
          </a:bodyPr>
          <a:lstStyle/>
          <a:p>
            <a:pPr algn="ctr"/>
            <a:r>
              <a:rPr lang="en-US" sz="2800" b="1">
                <a:solidFill>
                  <a:schemeClr val="tx2"/>
                </a:solidFill>
                <a:effectLst>
                  <a:outerShdw blurRad="38100" dist="38100" dir="2700000" algn="tl">
                    <a:srgbClr val="DDDDDD"/>
                  </a:outerShdw>
                </a:effectLst>
                <a:latin typeface="Tahoma" pitchFamily="-105" charset="0"/>
              </a:rPr>
              <a:t>L’UNIVERSO RETAIL</a:t>
            </a:r>
            <a:endParaRPr lang="en-GB" altLang="zh-TW" sz="2800" b="1">
              <a:solidFill>
                <a:schemeClr val="tx2"/>
              </a:solidFill>
              <a:effectLst>
                <a:outerShdw blurRad="38100" dist="38100" dir="2700000" algn="tl">
                  <a:srgbClr val="DDDDDD"/>
                </a:outerShdw>
              </a:effectLst>
              <a:latin typeface="Tahoma" pitchFamily="-105" charset="0"/>
              <a:ea typeface="新細明體" pitchFamily="-105" charset="-120"/>
              <a:cs typeface="新細明體" pitchFamily="-105" charset="-120"/>
            </a:endParaRPr>
          </a:p>
        </p:txBody>
      </p:sp>
      <p:graphicFrame>
        <p:nvGraphicFramePr>
          <p:cNvPr id="3076" name="Object 4"/>
          <p:cNvGraphicFramePr>
            <a:graphicFrameLocks noChangeAspect="1"/>
          </p:cNvGraphicFramePr>
          <p:nvPr/>
        </p:nvGraphicFramePr>
        <p:xfrm>
          <a:off x="5265738" y="2403475"/>
          <a:ext cx="3406775" cy="2212975"/>
        </p:xfrm>
        <a:graphic>
          <a:graphicData uri="http://schemas.openxmlformats.org/presentationml/2006/ole">
            <p:oleObj spid="_x0000_s356361" name="Worksheet" r:id="rId4" imgW="2844800" imgH="1854200" progId="Excel.Sheet.8">
              <p:embed/>
            </p:oleObj>
          </a:graphicData>
        </a:graphic>
      </p:graphicFrame>
      <p:sp>
        <p:nvSpPr>
          <p:cNvPr id="3077" name="Text Box 5"/>
          <p:cNvSpPr txBox="1">
            <a:spLocks noChangeArrowheads="1"/>
          </p:cNvSpPr>
          <p:nvPr/>
        </p:nvSpPr>
        <p:spPr bwMode="auto">
          <a:xfrm>
            <a:off x="6443663" y="5013325"/>
            <a:ext cx="2016125" cy="274638"/>
          </a:xfrm>
          <a:prstGeom prst="rect">
            <a:avLst/>
          </a:prstGeom>
          <a:noFill/>
          <a:ln w="9525">
            <a:noFill/>
            <a:miter lim="800000"/>
            <a:headEnd/>
            <a:tailEnd/>
          </a:ln>
          <a:effectLst/>
        </p:spPr>
        <p:txBody>
          <a:bodyPr>
            <a:prstTxWarp prst="textNoShape">
              <a:avLst/>
            </a:prstTxWarp>
            <a:spAutoFit/>
          </a:bodyPr>
          <a:lstStyle/>
          <a:p>
            <a:r>
              <a:rPr lang="it-IT" sz="1200">
                <a:latin typeface="Tahoma" pitchFamily="-105" charset="0"/>
                <a:ea typeface="Tahoma" pitchFamily="-105" charset="0"/>
                <a:cs typeface="Tahoma" pitchFamily="-105" charset="0"/>
              </a:rPr>
              <a:t>Fonte</a:t>
            </a:r>
            <a:r>
              <a:rPr lang="en-US" sz="1200">
                <a:latin typeface="Tahoma" pitchFamily="-105" charset="0"/>
                <a:ea typeface="Tahoma" pitchFamily="-105" charset="0"/>
                <a:cs typeface="Tahoma" pitchFamily="-105" charset="0"/>
              </a:rPr>
              <a:t>:</a:t>
            </a:r>
            <a:r>
              <a:rPr lang="en-US" sz="1200" i="1">
                <a:latin typeface="Tahoma" pitchFamily="-105" charset="0"/>
                <a:ea typeface="Tahoma" pitchFamily="-105" charset="0"/>
                <a:cs typeface="Tahoma" pitchFamily="-105" charset="0"/>
              </a:rPr>
              <a:t> ACNielsen.Jan 2008</a:t>
            </a:r>
          </a:p>
        </p:txBody>
      </p:sp>
      <p:pic>
        <p:nvPicPr>
          <p:cNvPr id="3078" name="Picture 6" descr="AUG%2015"/>
          <p:cNvPicPr>
            <a:picLocks noChangeAspect="1" noChangeArrowheads="1"/>
          </p:cNvPicPr>
          <p:nvPr/>
        </p:nvPicPr>
        <p:blipFill>
          <a:blip r:embed="rId5"/>
          <a:srcRect/>
          <a:stretch>
            <a:fillRect/>
          </a:stretch>
        </p:blipFill>
        <p:spPr bwMode="auto">
          <a:xfrm>
            <a:off x="0" y="6400800"/>
            <a:ext cx="1219200" cy="457200"/>
          </a:xfrm>
          <a:prstGeom prst="rect">
            <a:avLst/>
          </a:prstGeom>
          <a:noFill/>
        </p:spPr>
      </p:pic>
      <p:sp>
        <p:nvSpPr>
          <p:cNvPr id="3079" name="Text Box 7"/>
          <p:cNvSpPr txBox="1">
            <a:spLocks noChangeArrowheads="1"/>
          </p:cNvSpPr>
          <p:nvPr/>
        </p:nvSpPr>
        <p:spPr bwMode="auto">
          <a:xfrm>
            <a:off x="250825" y="1125538"/>
            <a:ext cx="1655763" cy="91598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ltLang="zh-TW">
                <a:latin typeface="Tahoma" pitchFamily="-105" charset="0"/>
                <a:ea typeface="新細明體" pitchFamily="-105" charset="-120"/>
                <a:cs typeface="新細明體" pitchFamily="-105" charset="-120"/>
              </a:rPr>
              <a:t>CANALE IMPORTANZA IN VALORE</a:t>
            </a:r>
          </a:p>
        </p:txBody>
      </p:sp>
      <p:sp>
        <p:nvSpPr>
          <p:cNvPr id="3080" name="Text Box 8"/>
          <p:cNvSpPr txBox="1">
            <a:spLocks noChangeArrowheads="1"/>
          </p:cNvSpPr>
          <p:nvPr/>
        </p:nvSpPr>
        <p:spPr bwMode="auto">
          <a:xfrm>
            <a:off x="1042988" y="6021388"/>
            <a:ext cx="2540000" cy="274637"/>
          </a:xfrm>
          <a:prstGeom prst="rect">
            <a:avLst/>
          </a:prstGeom>
          <a:noFill/>
          <a:ln w="9525">
            <a:noFill/>
            <a:miter lim="800000"/>
            <a:headEnd/>
            <a:tailEnd/>
          </a:ln>
          <a:effectLst/>
        </p:spPr>
        <p:txBody>
          <a:bodyPr wrap="none">
            <a:prstTxWarp prst="textNoShape">
              <a:avLst/>
            </a:prstTxWarp>
            <a:spAutoFit/>
          </a:bodyPr>
          <a:lstStyle/>
          <a:p>
            <a:r>
              <a:rPr lang="it-IT" sz="1200">
                <a:latin typeface="Tahoma" pitchFamily="-105" charset="0"/>
              </a:rPr>
              <a:t>Fonte: </a:t>
            </a:r>
            <a:r>
              <a:rPr lang="it-IT" sz="1200" i="1">
                <a:latin typeface="Tahoma" pitchFamily="-105" charset="0"/>
              </a:rPr>
              <a:t>ACNielsen retail audit 06/07</a:t>
            </a:r>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258888" y="1052513"/>
            <a:ext cx="6400800" cy="647700"/>
          </a:xfrm>
          <a:prstGeom prst="rect">
            <a:avLst/>
          </a:prstGeom>
          <a:noFill/>
          <a:ln w="9525">
            <a:noFill/>
            <a:miter lim="800000"/>
            <a:headEnd/>
            <a:tailEnd/>
          </a:ln>
          <a:effectLst/>
        </p:spPr>
        <p:txBody>
          <a:bodyPr>
            <a:prstTxWarp prst="textNoShape">
              <a:avLst/>
            </a:prstTxWarp>
          </a:bodyPr>
          <a:lstStyle/>
          <a:p>
            <a:pPr marL="342900" indent="-342900" algn="ctr">
              <a:spcBef>
                <a:spcPct val="20000"/>
              </a:spcBef>
            </a:pPr>
            <a:r>
              <a:rPr lang="en-US" altLang="zh-TW" sz="3200">
                <a:ea typeface="新細明體" pitchFamily="-105" charset="-120"/>
                <a:cs typeface="新細明體" pitchFamily="-105" charset="-120"/>
              </a:rPr>
              <a:t>Floor Stands</a:t>
            </a:r>
          </a:p>
        </p:txBody>
      </p:sp>
      <p:pic>
        <p:nvPicPr>
          <p:cNvPr id="4099" name="Picture 3" descr="484 Metro City II"/>
          <p:cNvPicPr>
            <a:picLocks noChangeAspect="1" noChangeArrowheads="1"/>
          </p:cNvPicPr>
          <p:nvPr/>
        </p:nvPicPr>
        <p:blipFill>
          <a:blip r:embed="rId2"/>
          <a:srcRect/>
          <a:stretch>
            <a:fillRect/>
          </a:stretch>
        </p:blipFill>
        <p:spPr bwMode="auto">
          <a:xfrm>
            <a:off x="5183188" y="1628775"/>
            <a:ext cx="3544887" cy="4725988"/>
          </a:xfrm>
          <a:prstGeom prst="rect">
            <a:avLst/>
          </a:prstGeom>
          <a:noFill/>
          <a:ln w="9525">
            <a:solidFill>
              <a:srgbClr val="FF0000"/>
            </a:solidFill>
            <a:miter lim="800000"/>
            <a:headEnd/>
            <a:tailEnd/>
          </a:ln>
        </p:spPr>
      </p:pic>
      <p:pic>
        <p:nvPicPr>
          <p:cNvPr id="4100" name="Picture 4" descr="TM 2"/>
          <p:cNvPicPr>
            <a:picLocks noChangeAspect="1" noChangeArrowheads="1"/>
          </p:cNvPicPr>
          <p:nvPr/>
        </p:nvPicPr>
        <p:blipFill>
          <a:blip r:embed="rId3"/>
          <a:srcRect/>
          <a:stretch>
            <a:fillRect/>
          </a:stretch>
        </p:blipFill>
        <p:spPr bwMode="auto">
          <a:xfrm>
            <a:off x="450850" y="1628775"/>
            <a:ext cx="3648075" cy="4581525"/>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258888" y="1052513"/>
            <a:ext cx="6985000" cy="936625"/>
          </a:xfrm>
          <a:prstGeom prst="rect">
            <a:avLst/>
          </a:prstGeom>
          <a:noFill/>
          <a:ln w="9525">
            <a:noFill/>
            <a:miter lim="800000"/>
            <a:headEnd/>
            <a:tailEnd/>
          </a:ln>
          <a:effectLst/>
        </p:spPr>
        <p:txBody>
          <a:bodyPr>
            <a:prstTxWarp prst="textNoShape">
              <a:avLst/>
            </a:prstTxWarp>
          </a:bodyPr>
          <a:lstStyle/>
          <a:p>
            <a:pPr marL="342900" indent="-342900" algn="ctr">
              <a:spcBef>
                <a:spcPct val="20000"/>
              </a:spcBef>
            </a:pPr>
            <a:r>
              <a:rPr lang="en-US" altLang="zh-TW" sz="3200">
                <a:ea typeface="新細明體" pitchFamily="-105" charset="-120"/>
                <a:cs typeface="新細明體" pitchFamily="-105" charset="-120"/>
              </a:rPr>
              <a:t>T24 quarto di pallet display in SMKT </a:t>
            </a:r>
          </a:p>
        </p:txBody>
      </p:sp>
      <p:pic>
        <p:nvPicPr>
          <p:cNvPr id="5123" name="Picture 3" descr="PNS # 691 Kingswood Ginza"/>
          <p:cNvPicPr>
            <a:picLocks noChangeAspect="1" noChangeArrowheads="1"/>
          </p:cNvPicPr>
          <p:nvPr/>
        </p:nvPicPr>
        <p:blipFill>
          <a:blip r:embed="rId2"/>
          <a:srcRect/>
          <a:stretch>
            <a:fillRect/>
          </a:stretch>
        </p:blipFill>
        <p:spPr bwMode="auto">
          <a:xfrm>
            <a:off x="2414588" y="1773238"/>
            <a:ext cx="4314825" cy="4510087"/>
          </a:xfrm>
          <a:prstGeom prst="rect">
            <a:avLst/>
          </a:prstGeom>
          <a:noFill/>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971550" y="908050"/>
            <a:ext cx="7304088" cy="647700"/>
          </a:xfrm>
          <a:prstGeom prst="rect">
            <a:avLst/>
          </a:prstGeom>
          <a:noFill/>
          <a:ln w="9525">
            <a:noFill/>
            <a:miter lim="800000"/>
            <a:headEnd/>
            <a:tailEnd/>
          </a:ln>
          <a:effectLst/>
        </p:spPr>
        <p:txBody>
          <a:bodyPr>
            <a:prstTxWarp prst="textNoShape">
              <a:avLst/>
            </a:prstTxWarp>
          </a:bodyPr>
          <a:lstStyle/>
          <a:p>
            <a:pPr marL="342900" indent="-342900" algn="ctr">
              <a:spcBef>
                <a:spcPct val="20000"/>
              </a:spcBef>
            </a:pPr>
            <a:r>
              <a:rPr lang="en-US" altLang="zh-TW" sz="3200">
                <a:ea typeface="新細明體" pitchFamily="-105" charset="-120"/>
                <a:cs typeface="新細明體" pitchFamily="-105" charset="-120"/>
              </a:rPr>
              <a:t>Smaller island display in Drugstores </a:t>
            </a:r>
          </a:p>
        </p:txBody>
      </p:sp>
      <p:pic>
        <p:nvPicPr>
          <p:cNvPr id="6147" name="Picture 3" descr="PNS # Shun Lee Est"/>
          <p:cNvPicPr>
            <a:picLocks noChangeAspect="1" noChangeArrowheads="1"/>
          </p:cNvPicPr>
          <p:nvPr/>
        </p:nvPicPr>
        <p:blipFill>
          <a:blip r:embed="rId2"/>
          <a:srcRect/>
          <a:stretch>
            <a:fillRect/>
          </a:stretch>
        </p:blipFill>
        <p:spPr bwMode="auto">
          <a:xfrm>
            <a:off x="684213" y="1557338"/>
            <a:ext cx="3619500" cy="4830762"/>
          </a:xfrm>
          <a:prstGeom prst="rect">
            <a:avLst/>
          </a:prstGeom>
          <a:noFill/>
          <a:ln w="9525">
            <a:solidFill>
              <a:srgbClr val="FF3300"/>
            </a:solidFill>
            <a:miter lim="800000"/>
            <a:headEnd/>
            <a:tailEnd/>
          </a:ln>
        </p:spPr>
      </p:pic>
      <p:pic>
        <p:nvPicPr>
          <p:cNvPr id="6148" name="Picture 4" descr="Watson's Yu Man Square"/>
          <p:cNvPicPr>
            <a:picLocks noChangeAspect="1" noChangeArrowheads="1"/>
          </p:cNvPicPr>
          <p:nvPr/>
        </p:nvPicPr>
        <p:blipFill>
          <a:blip r:embed="rId3"/>
          <a:srcRect/>
          <a:stretch>
            <a:fillRect/>
          </a:stretch>
        </p:blipFill>
        <p:spPr bwMode="auto">
          <a:xfrm>
            <a:off x="4845050" y="1557338"/>
            <a:ext cx="3687763" cy="4751387"/>
          </a:xfrm>
          <a:prstGeom prst="rect">
            <a:avLst/>
          </a:prstGeom>
          <a:noFill/>
          <a:ln w="9525">
            <a:solidFill>
              <a:srgbClr val="FF3300"/>
            </a:solidFill>
            <a:miter lim="800000"/>
            <a:headEnd/>
            <a:tailEnd/>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403350" y="981075"/>
            <a:ext cx="6400800" cy="647700"/>
          </a:xfrm>
          <a:prstGeom prst="rect">
            <a:avLst/>
          </a:prstGeom>
          <a:noFill/>
          <a:ln w="9525">
            <a:noFill/>
            <a:miter lim="800000"/>
            <a:headEnd/>
            <a:tailEnd/>
          </a:ln>
          <a:effectLst/>
        </p:spPr>
        <p:txBody>
          <a:bodyPr>
            <a:prstTxWarp prst="textNoShape">
              <a:avLst/>
            </a:prstTxWarp>
          </a:bodyPr>
          <a:lstStyle/>
          <a:p>
            <a:pPr marL="342900" indent="-342900" algn="ctr">
              <a:spcBef>
                <a:spcPct val="20000"/>
              </a:spcBef>
            </a:pPr>
            <a:r>
              <a:rPr lang="en-US" altLang="zh-TW" sz="3200">
                <a:ea typeface="新細明體" pitchFamily="-105" charset="-120"/>
                <a:cs typeface="新細明體" pitchFamily="-105" charset="-120"/>
              </a:rPr>
              <a:t>Giant Display in Supermarkets </a:t>
            </a:r>
          </a:p>
        </p:txBody>
      </p:sp>
      <p:pic>
        <p:nvPicPr>
          <p:cNvPr id="7171" name="Picture 3" descr="CIMG7187"/>
          <p:cNvPicPr>
            <a:picLocks noChangeAspect="1" noChangeArrowheads="1"/>
          </p:cNvPicPr>
          <p:nvPr/>
        </p:nvPicPr>
        <p:blipFill>
          <a:blip r:embed="rId2"/>
          <a:srcRect/>
          <a:stretch>
            <a:fillRect/>
          </a:stretch>
        </p:blipFill>
        <p:spPr bwMode="auto">
          <a:xfrm>
            <a:off x="395288" y="2276475"/>
            <a:ext cx="4176712" cy="3294063"/>
          </a:xfrm>
          <a:prstGeom prst="rect">
            <a:avLst/>
          </a:prstGeom>
          <a:noFill/>
          <a:ln w="9525">
            <a:solidFill>
              <a:srgbClr val="FF0000"/>
            </a:solidFill>
            <a:miter lim="800000"/>
            <a:headEnd/>
            <a:tailEnd/>
          </a:ln>
        </p:spPr>
      </p:pic>
      <p:pic>
        <p:nvPicPr>
          <p:cNvPr id="7172" name="Picture 4" descr="CIMG7195"/>
          <p:cNvPicPr>
            <a:picLocks noChangeAspect="1" noChangeArrowheads="1"/>
          </p:cNvPicPr>
          <p:nvPr/>
        </p:nvPicPr>
        <p:blipFill>
          <a:blip r:embed="rId3"/>
          <a:srcRect/>
          <a:stretch>
            <a:fillRect/>
          </a:stretch>
        </p:blipFill>
        <p:spPr bwMode="auto">
          <a:xfrm>
            <a:off x="5003800" y="2276475"/>
            <a:ext cx="3671888" cy="3267075"/>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52525" y="274638"/>
            <a:ext cx="8195280" cy="1143000"/>
          </a:xfrm>
        </p:spPr>
        <p:txBody>
          <a:bodyPr>
            <a:normAutofit fontScale="90000"/>
          </a:bodyPr>
          <a:lstStyle/>
          <a:p>
            <a:pPr algn="ctr"/>
            <a:r>
              <a:rPr lang="en-US" dirty="0" smtClean="0"/>
              <a:t>THE BIGGEST GROWTH OPPORTUNITY</a:t>
            </a:r>
            <a:endParaRPr lang="en-US" dirty="0"/>
          </a:p>
        </p:txBody>
      </p:sp>
      <p:sp>
        <p:nvSpPr>
          <p:cNvPr id="3" name="Content Placeholder 2"/>
          <p:cNvSpPr>
            <a:spLocks noGrp="1"/>
          </p:cNvSpPr>
          <p:nvPr>
            <p:ph idx="1"/>
          </p:nvPr>
        </p:nvSpPr>
        <p:spPr>
          <a:xfrm>
            <a:off x="1152525" y="1447800"/>
            <a:ext cx="7781163" cy="4800600"/>
          </a:xfrm>
        </p:spPr>
        <p:txBody>
          <a:bodyPr/>
          <a:lstStyle/>
          <a:p>
            <a:pPr>
              <a:buNone/>
            </a:pPr>
            <a:r>
              <a:rPr lang="en-US" dirty="0" smtClean="0"/>
              <a:t>  </a:t>
            </a:r>
          </a:p>
          <a:p>
            <a:pPr algn="just">
              <a:buNone/>
            </a:pPr>
            <a:r>
              <a:rPr lang="en-US" dirty="0" smtClean="0"/>
              <a:t>                         </a:t>
            </a:r>
            <a:r>
              <a:rPr lang="en-US" b="1" u="sng" dirty="0" smtClean="0"/>
              <a:t>BY 2025</a:t>
            </a:r>
          </a:p>
          <a:p>
            <a:pPr algn="just">
              <a:buNone/>
            </a:pPr>
            <a:r>
              <a:rPr lang="en-US" dirty="0" smtClean="0"/>
              <a:t> The annual consumption will be $ 30 trillions</a:t>
            </a:r>
          </a:p>
          <a:p>
            <a:pPr algn="ctr">
              <a:buNone/>
            </a:pPr>
            <a:r>
              <a:rPr lang="en-US" dirty="0" smtClean="0"/>
              <a:t>  In 2010 has been 12 !</a:t>
            </a:r>
          </a:p>
          <a:p>
            <a:pPr>
              <a:buNone/>
            </a:pPr>
            <a:endParaRPr lang="en-US" dirty="0" smtClean="0"/>
          </a:p>
          <a:p>
            <a:pPr>
              <a:buNone/>
            </a:pPr>
            <a:r>
              <a:rPr lang="en-US" dirty="0" smtClean="0"/>
              <a:t>  Developed countries will be $ 34 trillions,26 in 2010 </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698750" y="404813"/>
            <a:ext cx="3744913"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altLang="zh-TW" sz="2400" b="1">
                <a:ea typeface="新細明體" pitchFamily="-105" charset="-120"/>
                <a:cs typeface="Arial" pitchFamily="-105" charset="0"/>
              </a:rPr>
              <a:t>Christmas </a:t>
            </a:r>
          </a:p>
        </p:txBody>
      </p:sp>
      <p:sp>
        <p:nvSpPr>
          <p:cNvPr id="8195" name="Rectangle 3"/>
          <p:cNvSpPr>
            <a:spLocks noChangeArrowheads="1"/>
          </p:cNvSpPr>
          <p:nvPr/>
        </p:nvSpPr>
        <p:spPr bwMode="auto">
          <a:xfrm>
            <a:off x="2411413" y="692150"/>
            <a:ext cx="576262" cy="1512888"/>
          </a:xfrm>
          <a:prstGeom prst="rect">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pic>
        <p:nvPicPr>
          <p:cNvPr id="8196" name="Picture 4" descr="FRF-Xmas08"/>
          <p:cNvPicPr>
            <a:picLocks noChangeAspect="1" noChangeArrowheads="1"/>
          </p:cNvPicPr>
          <p:nvPr/>
        </p:nvPicPr>
        <p:blipFill>
          <a:blip r:embed="rId2"/>
          <a:srcRect/>
          <a:stretch>
            <a:fillRect/>
          </a:stretch>
        </p:blipFill>
        <p:spPr bwMode="auto">
          <a:xfrm>
            <a:off x="900113" y="981075"/>
            <a:ext cx="2366962" cy="3314700"/>
          </a:xfrm>
          <a:prstGeom prst="rect">
            <a:avLst/>
          </a:prstGeom>
          <a:noFill/>
        </p:spPr>
      </p:pic>
      <p:pic>
        <p:nvPicPr>
          <p:cNvPr id="8197" name="Picture 5" descr="FRF-Basebox"/>
          <p:cNvPicPr>
            <a:picLocks noChangeAspect="1" noChangeArrowheads="1"/>
          </p:cNvPicPr>
          <p:nvPr/>
        </p:nvPicPr>
        <p:blipFill>
          <a:blip r:embed="rId3"/>
          <a:srcRect/>
          <a:stretch>
            <a:fillRect/>
          </a:stretch>
        </p:blipFill>
        <p:spPr bwMode="auto">
          <a:xfrm>
            <a:off x="900113" y="4254500"/>
            <a:ext cx="2411412" cy="2603500"/>
          </a:xfrm>
          <a:prstGeom prst="rect">
            <a:avLst/>
          </a:prstGeom>
          <a:noFill/>
        </p:spPr>
      </p:pic>
      <p:pic>
        <p:nvPicPr>
          <p:cNvPr id="8198" name="Picture 6" descr="FRF-Xmas08-Display-3"/>
          <p:cNvPicPr>
            <a:picLocks noChangeAspect="1" noChangeArrowheads="1"/>
          </p:cNvPicPr>
          <p:nvPr/>
        </p:nvPicPr>
        <p:blipFill>
          <a:blip r:embed="rId4">
            <a:clrChange>
              <a:clrFrom>
                <a:srgbClr val="C0C0C0"/>
              </a:clrFrom>
              <a:clrTo>
                <a:srgbClr val="C0C0C0">
                  <a:alpha val="0"/>
                </a:srgbClr>
              </a:clrTo>
            </a:clrChange>
          </a:blip>
          <a:srcRect r="37697"/>
          <a:stretch>
            <a:fillRect/>
          </a:stretch>
        </p:blipFill>
        <p:spPr bwMode="auto">
          <a:xfrm>
            <a:off x="3563938" y="1125538"/>
            <a:ext cx="5040312" cy="5170487"/>
          </a:xfrm>
          <a:prstGeom prst="rect">
            <a:avLst/>
          </a:prstGeom>
          <a:noFill/>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CHOICE OF THE SHOPS</a:t>
            </a:r>
            <a:endParaRPr lang="fr-FR" dirty="0"/>
          </a:p>
        </p:txBody>
      </p:sp>
      <p:graphicFrame>
        <p:nvGraphicFramePr>
          <p:cNvPr id="4" name="Content Placeholder 3"/>
          <p:cNvGraphicFramePr>
            <a:graphicFrameLocks noGrp="1"/>
          </p:cNvGraphicFramePr>
          <p:nvPr>
            <p:ph idx="1"/>
          </p:nvPr>
        </p:nvGraphicFramePr>
        <p:xfrm>
          <a:off x="1435100" y="1447800"/>
          <a:ext cx="7499350" cy="4800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Route to </a:t>
            </a:r>
            <a:r>
              <a:rPr lang="fr-FR" dirty="0" err="1" smtClean="0"/>
              <a:t>market</a:t>
            </a:r>
            <a:r>
              <a:rPr lang="fr-FR" dirty="0" smtClean="0"/>
              <a:t> ;the </a:t>
            </a:r>
            <a:r>
              <a:rPr lang="fr-FR" dirty="0" err="1" smtClean="0"/>
              <a:t>process</a:t>
            </a:r>
            <a:endParaRPr lang="fr-FR" dirty="0"/>
          </a:p>
        </p:txBody>
      </p:sp>
      <p:graphicFrame>
        <p:nvGraphicFramePr>
          <p:cNvPr id="4" name="Content Placeholder 3"/>
          <p:cNvGraphicFramePr>
            <a:graphicFrameLocks noGrp="1"/>
          </p:cNvGraphicFramePr>
          <p:nvPr>
            <p:ph idx="1"/>
          </p:nvPr>
        </p:nvGraphicFramePr>
        <p:xfrm>
          <a:off x="1435100" y="1447800"/>
          <a:ext cx="7499350" cy="48006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DISTRIBUTION ; The choice !</a:t>
            </a:r>
            <a:endParaRPr lang="en-US" dirty="0"/>
          </a:p>
        </p:txBody>
      </p:sp>
      <p:sp>
        <p:nvSpPr>
          <p:cNvPr id="3" name="Content Placeholder 2"/>
          <p:cNvSpPr>
            <a:spLocks noGrp="1"/>
          </p:cNvSpPr>
          <p:nvPr>
            <p:ph idx="1"/>
          </p:nvPr>
        </p:nvSpPr>
        <p:spPr/>
        <p:txBody>
          <a:bodyPr>
            <a:normAutofit fontScale="85000" lnSpcReduction="20000"/>
          </a:bodyPr>
          <a:lstStyle/>
          <a:p>
            <a:r>
              <a:rPr lang="en-US" smtClean="0"/>
              <a:t>Define the consumers that we want to reach on the basis of the  product positioning or the products </a:t>
            </a:r>
          </a:p>
          <a:p>
            <a:endParaRPr lang="en-US" smtClean="0"/>
          </a:p>
          <a:p>
            <a:r>
              <a:rPr lang="en-US" smtClean="0"/>
              <a:t>Define where you can find this consumers in term of geography ( area , urban ,rural)</a:t>
            </a:r>
          </a:p>
          <a:p>
            <a:endParaRPr lang="en-US" smtClean="0"/>
          </a:p>
          <a:p>
            <a:endParaRPr lang="en-US" smtClean="0"/>
          </a:p>
          <a:p>
            <a:r>
              <a:rPr lang="en-US" smtClean="0"/>
              <a:t>Define the category of shops where they are used to go (mamas papa shops Supermarkets ,Hypermarkets, CVS , Drugstores, Exclusive shops).</a:t>
            </a:r>
          </a:p>
          <a:p>
            <a:endParaRPr lang="en-US" smtClean="0"/>
          </a:p>
          <a:p>
            <a:endParaRPr lang="en-US" dirty="0"/>
          </a:p>
        </p:txBody>
      </p:sp>
      <p:graphicFrame>
        <p:nvGraphicFramePr>
          <p:cNvPr id="5" name="Diagram 4"/>
          <p:cNvGraphicFramePr/>
          <p:nvPr/>
        </p:nvGraphicFramePr>
        <p:xfrm>
          <a:off x="1524000" y="1397000"/>
          <a:ext cx="60960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of the point of sales</a:t>
            </a:r>
            <a:endParaRPr lang="en-US" dirty="0"/>
          </a:p>
        </p:txBody>
      </p:sp>
      <p:sp>
        <p:nvSpPr>
          <p:cNvPr id="3" name="Content Placeholder 2"/>
          <p:cNvSpPr>
            <a:spLocks noGrp="1"/>
          </p:cNvSpPr>
          <p:nvPr>
            <p:ph idx="1"/>
          </p:nvPr>
        </p:nvSpPr>
        <p:spPr/>
        <p:txBody>
          <a:bodyPr>
            <a:normAutofit/>
          </a:bodyPr>
          <a:lstStyle/>
          <a:p>
            <a:r>
              <a:rPr lang="en-US" dirty="0" smtClean="0"/>
              <a:t>Is difficult to define the potential of the different point of sales.</a:t>
            </a:r>
          </a:p>
          <a:p>
            <a:pPr>
              <a:buNone/>
            </a:pPr>
            <a:endParaRPr lang="en-US" dirty="0" smtClean="0"/>
          </a:p>
          <a:p>
            <a:r>
              <a:rPr lang="en-US" dirty="0" smtClean="0"/>
              <a:t>Some parameters can help; dimensions of point of sales, type of area in term of income , presence of offices , range of the products…</a:t>
            </a:r>
          </a:p>
          <a:p>
            <a:r>
              <a:rPr lang="en-US" dirty="0" smtClean="0"/>
              <a:t>High medium and low potential (hyper , SM,MM, CVS ,…)</a:t>
            </a:r>
          </a:p>
          <a:p>
            <a:endParaRPr lang="en-US" dirty="0" smtClean="0"/>
          </a:p>
          <a:p>
            <a:endParaRPr lang="en-US"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Categorization of the point of Sales</a:t>
            </a:r>
            <a:endParaRPr lang="en-US" dirty="0"/>
          </a:p>
        </p:txBody>
      </p:sp>
      <p:sp>
        <p:nvSpPr>
          <p:cNvPr id="3" name="Content Placeholder 2"/>
          <p:cNvSpPr>
            <a:spLocks noGrp="1"/>
          </p:cNvSpPr>
          <p:nvPr>
            <p:ph idx="1"/>
          </p:nvPr>
        </p:nvSpPr>
        <p:spPr/>
        <p:txBody>
          <a:bodyPr/>
          <a:lstStyle/>
          <a:p>
            <a:pPr>
              <a:buNone/>
            </a:pPr>
            <a:endParaRPr lang="en-US" dirty="0" smtClean="0"/>
          </a:p>
          <a:p>
            <a:endParaRPr lang="en-US" dirty="0" smtClean="0"/>
          </a:p>
          <a:p>
            <a:pPr>
              <a:buNone/>
            </a:pPr>
            <a:endParaRPr lang="en-US" dirty="0" smtClean="0"/>
          </a:p>
          <a:p>
            <a:r>
              <a:rPr lang="en-US" dirty="0" smtClean="0"/>
              <a:t>Range per period ( high seasonality, low seasonality , festivities …)</a:t>
            </a:r>
          </a:p>
          <a:p>
            <a:pPr>
              <a:buNone/>
            </a:pPr>
            <a:endParaRPr lang="en-US" dirty="0"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the Chinese buy in the hyper</a:t>
            </a:r>
            <a:endParaRPr lang="en-US" dirty="0"/>
          </a:p>
        </p:txBody>
      </p:sp>
      <p:sp>
        <p:nvSpPr>
          <p:cNvPr id="3" name="Content Placeholder 2"/>
          <p:cNvSpPr>
            <a:spLocks noGrp="1"/>
          </p:cNvSpPr>
          <p:nvPr>
            <p:ph idx="1"/>
          </p:nvPr>
        </p:nvSpPr>
        <p:spPr/>
        <p:txBody>
          <a:bodyPr>
            <a:normAutofit/>
          </a:bodyPr>
          <a:lstStyle/>
          <a:p>
            <a:r>
              <a:rPr lang="en-US" dirty="0" smtClean="0"/>
              <a:t>5 times a week</a:t>
            </a:r>
          </a:p>
          <a:p>
            <a:r>
              <a:rPr lang="en-US" dirty="0" smtClean="0"/>
              <a:t>The average basket is $ 10-30</a:t>
            </a:r>
          </a:p>
          <a:p>
            <a:r>
              <a:rPr lang="en-US" dirty="0" smtClean="0"/>
              <a:t>Mainly food and fresh food </a:t>
            </a:r>
          </a:p>
          <a:p>
            <a:r>
              <a:rPr lang="en-US" dirty="0" smtClean="0"/>
              <a:t>40% of the shoppers are going by foot</a:t>
            </a:r>
          </a:p>
          <a:p>
            <a:r>
              <a:rPr lang="en-US" dirty="0" smtClean="0"/>
              <a:t>The hyper is renting the space and not buying ( flexibility )</a:t>
            </a:r>
          </a:p>
          <a:p>
            <a:r>
              <a:rPr lang="en-US" dirty="0" smtClean="0"/>
              <a:t>Average space 10.000sq meters</a:t>
            </a:r>
          </a:p>
          <a:p>
            <a:r>
              <a:rPr lang="en-US" dirty="0" smtClean="0"/>
              <a:t>Sales per sqm only 40% of the us one’s</a:t>
            </a:r>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Investments by category</a:t>
            </a:r>
            <a:endParaRPr lang="en-US" dirty="0"/>
          </a:p>
        </p:txBody>
      </p:sp>
      <p:sp>
        <p:nvSpPr>
          <p:cNvPr id="3" name="Content Placeholder 2"/>
          <p:cNvSpPr>
            <a:spLocks noGrp="1"/>
          </p:cNvSpPr>
          <p:nvPr>
            <p:ph idx="1"/>
          </p:nvPr>
        </p:nvSpPr>
        <p:spPr/>
        <p:txBody>
          <a:bodyPr/>
          <a:lstStyle/>
          <a:p>
            <a:r>
              <a:rPr lang="en-US" dirty="0" smtClean="0"/>
              <a:t>Services ; number of deliveries per week, number of visit per month…</a:t>
            </a:r>
          </a:p>
          <a:p>
            <a:r>
              <a:rPr lang="en-US" dirty="0" smtClean="0"/>
              <a:t>Support; merchandisers, promotions</a:t>
            </a:r>
          </a:p>
          <a:p>
            <a:r>
              <a:rPr lang="en-US" dirty="0" smtClean="0"/>
              <a:t>Incentives; listing fees, end year bonuses..</a:t>
            </a:r>
          </a:p>
          <a:p>
            <a:r>
              <a:rPr lang="en-US" dirty="0" smtClean="0"/>
              <a:t>How to displays the products; in shelf, out shelves, dimensions of the displays</a:t>
            </a:r>
          </a:p>
          <a:p>
            <a:r>
              <a:rPr lang="en-US" dirty="0" smtClean="0"/>
              <a:t>Remuneration; margin</a:t>
            </a:r>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a:t>
            </a:r>
            <a:endParaRPr lang="en-US" dirty="0"/>
          </a:p>
        </p:txBody>
      </p:sp>
      <p:sp>
        <p:nvSpPr>
          <p:cNvPr id="3" name="Content Placeholder 2"/>
          <p:cNvSpPr>
            <a:spLocks noGrp="1"/>
          </p:cNvSpPr>
          <p:nvPr>
            <p:ph idx="1"/>
          </p:nvPr>
        </p:nvSpPr>
        <p:spPr>
          <a:xfrm>
            <a:off x="1246909" y="1447800"/>
            <a:ext cx="7686779" cy="4800600"/>
          </a:xfrm>
        </p:spPr>
        <p:txBody>
          <a:bodyPr>
            <a:normAutofit fontScale="77500" lnSpcReduction="20000"/>
          </a:bodyPr>
          <a:lstStyle/>
          <a:p>
            <a:r>
              <a:rPr lang="en-US" dirty="0" smtClean="0"/>
              <a:t>To reach a weighted and numerical distribution in line with the objectives is vital for the success</a:t>
            </a:r>
          </a:p>
          <a:p>
            <a:endParaRPr lang="en-US" dirty="0" smtClean="0"/>
          </a:p>
          <a:p>
            <a:r>
              <a:rPr lang="en-US" dirty="0" smtClean="0"/>
              <a:t>Weighted distribution is not enough</a:t>
            </a:r>
          </a:p>
          <a:p>
            <a:endParaRPr lang="en-US" dirty="0" smtClean="0"/>
          </a:p>
          <a:p>
            <a:r>
              <a:rPr lang="en-US" dirty="0" smtClean="0"/>
              <a:t>Visibility is key (controlling the points of sales)</a:t>
            </a:r>
          </a:p>
          <a:p>
            <a:endParaRPr lang="en-US" dirty="0" smtClean="0"/>
          </a:p>
          <a:p>
            <a:r>
              <a:rPr lang="en-US" dirty="0" smtClean="0"/>
              <a:t>The number of points of engagement is important (number of shops and within the shop)</a:t>
            </a:r>
          </a:p>
          <a:p>
            <a:endParaRPr lang="en-US" dirty="0" smtClean="0"/>
          </a:p>
          <a:p>
            <a:r>
              <a:rPr lang="en-US" dirty="0" smtClean="0"/>
              <a:t>The distribution mix (in term of channels) is important for the P&amp;L also in term of power for the negotiation with the big chains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a:t>
            </a:r>
            <a:endParaRPr lang="en-US" dirty="0"/>
          </a:p>
        </p:txBody>
      </p:sp>
      <p:sp>
        <p:nvSpPr>
          <p:cNvPr id="3" name="Content Placeholder 2"/>
          <p:cNvSpPr>
            <a:spLocks noGrp="1"/>
          </p:cNvSpPr>
          <p:nvPr>
            <p:ph idx="1"/>
          </p:nvPr>
        </p:nvSpPr>
        <p:spPr/>
        <p:txBody>
          <a:bodyPr>
            <a:normAutofit/>
          </a:bodyPr>
          <a:lstStyle/>
          <a:p>
            <a:r>
              <a:rPr lang="en-US" dirty="0" smtClean="0"/>
              <a:t>There are big differences between the emerging countries (infrastructures, distribution, duties, laws…)each market has is own identity; China and India case</a:t>
            </a:r>
          </a:p>
          <a:p>
            <a:r>
              <a:rPr lang="en-US" dirty="0" smtClean="0"/>
              <a:t>The markets of the emerging countries are, generally, big in term of population but low in term of consumption pro-capita </a:t>
            </a:r>
          </a:p>
          <a:p>
            <a:r>
              <a:rPr lang="en-US" dirty="0" smtClean="0"/>
              <a:t>A complex array of forces drive growth</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 or Super</a:t>
            </a:r>
            <a:endParaRPr lang="en-US" dirty="0"/>
          </a:p>
        </p:txBody>
      </p:sp>
      <p:pic>
        <p:nvPicPr>
          <p:cNvPr id="4" name="Content Placeholder 3" descr="Capture d’écran 2013-03-12 à 15.12.32.png"/>
          <p:cNvPicPr>
            <a:picLocks noGrp="1" noChangeAspect="1"/>
          </p:cNvPicPr>
          <p:nvPr>
            <p:ph idx="1"/>
          </p:nvPr>
        </p:nvPicPr>
        <p:blipFill>
          <a:blip r:embed="rId3"/>
          <a:srcRect l="-27601" r="-27601"/>
          <a:stretch>
            <a:fillRect/>
          </a:stretch>
        </p:blipFill>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Negotiation with the trade</a:t>
            </a:r>
            <a:endParaRPr lang="en-US" dirty="0"/>
          </a:p>
        </p:txBody>
      </p:sp>
      <p:sp>
        <p:nvSpPr>
          <p:cNvPr id="3" name="Content Placeholder 2"/>
          <p:cNvSpPr>
            <a:spLocks noGrp="1"/>
          </p:cNvSpPr>
          <p:nvPr>
            <p:ph idx="1"/>
          </p:nvPr>
        </p:nvSpPr>
        <p:spPr/>
        <p:txBody>
          <a:bodyPr/>
          <a:lstStyle/>
          <a:p>
            <a:r>
              <a:rPr lang="en-US" dirty="0" smtClean="0"/>
              <a:t>Listing fees on the space ,number of phasing</a:t>
            </a:r>
          </a:p>
          <a:p>
            <a:r>
              <a:rPr lang="en-US" dirty="0" smtClean="0"/>
              <a:t>Margin per product ( the total margin is based on the rotation )</a:t>
            </a:r>
          </a:p>
          <a:p>
            <a:r>
              <a:rPr lang="en-US" dirty="0" smtClean="0"/>
              <a:t>Paying for the “services” % of the turnover for the displays, number of displays or fixed amount</a:t>
            </a:r>
            <a:endParaRPr 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POLICY</a:t>
            </a:r>
            <a:endParaRPr lang="en-US" dirty="0"/>
          </a:p>
        </p:txBody>
      </p:sp>
      <p:sp>
        <p:nvSpPr>
          <p:cNvPr id="3" name="Content Placeholder 2"/>
          <p:cNvSpPr>
            <a:spLocks noGrp="1"/>
          </p:cNvSpPr>
          <p:nvPr>
            <p:ph idx="1"/>
          </p:nvPr>
        </p:nvSpPr>
        <p:spPr/>
        <p:txBody>
          <a:bodyPr/>
          <a:lstStyle/>
          <a:p>
            <a:r>
              <a:rPr lang="en-US" dirty="0" smtClean="0"/>
              <a:t>“Price Control” is very important in order to keep a good value of your brands/products.</a:t>
            </a:r>
          </a:p>
          <a:p>
            <a:r>
              <a:rPr lang="en-US" dirty="0" smtClean="0"/>
              <a:t>When the ‘fight on prices” is starting in many case is “positive” ! Your Brand is appealing.</a:t>
            </a:r>
          </a:p>
          <a:p>
            <a:r>
              <a:rPr lang="en-US" dirty="0" smtClean="0"/>
              <a:t>Clear conditions and measurable</a:t>
            </a:r>
            <a:endParaRPr lang="en-US"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MARKETING</a:t>
            </a:r>
            <a:endParaRPr lang="en-US" dirty="0"/>
          </a:p>
        </p:txBody>
      </p:sp>
      <p:sp>
        <p:nvSpPr>
          <p:cNvPr id="3" name="Content Placeholder 2"/>
          <p:cNvSpPr>
            <a:spLocks noGrp="1"/>
          </p:cNvSpPr>
          <p:nvPr>
            <p:ph idx="1"/>
          </p:nvPr>
        </p:nvSpPr>
        <p:spPr/>
        <p:txBody>
          <a:bodyPr/>
          <a:lstStyle/>
          <a:p>
            <a:r>
              <a:rPr lang="en-US" dirty="0" smtClean="0"/>
              <a:t>Trade marketing include all activities directed to the customer ( trade ) ,they are also called the ‘below the line “ activities.</a:t>
            </a:r>
          </a:p>
          <a:p>
            <a:r>
              <a:rPr lang="en-US" dirty="0" smtClean="0"/>
              <a:t>The above the line are the one’s directed to the consumer’s without a support from the trade or the distributor</a:t>
            </a:r>
            <a:endParaRPr lang="en-US"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increase profitability</a:t>
            </a:r>
            <a:endParaRPr lang="en-US" dirty="0"/>
          </a:p>
        </p:txBody>
      </p:sp>
      <p:graphicFrame>
        <p:nvGraphicFramePr>
          <p:cNvPr id="4" name="Content Placeholder 3"/>
          <p:cNvGraphicFramePr>
            <a:graphicFrameLocks noGrp="1"/>
          </p:cNvGraphicFramePr>
          <p:nvPr>
            <p:ph idx="1"/>
          </p:nvPr>
        </p:nvGraphicFramePr>
        <p:xfrm>
          <a:off x="1435100" y="1447800"/>
          <a:ext cx="7499350" cy="4800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increase profitability</a:t>
            </a:r>
            <a:endParaRPr lang="en-US" dirty="0"/>
          </a:p>
        </p:txBody>
      </p:sp>
      <p:graphicFrame>
        <p:nvGraphicFramePr>
          <p:cNvPr id="4" name="Content Placeholder 3"/>
          <p:cNvGraphicFramePr>
            <a:graphicFrameLocks noGrp="1"/>
          </p:cNvGraphicFramePr>
          <p:nvPr>
            <p:ph idx="1"/>
          </p:nvPr>
        </p:nvGraphicFramePr>
        <p:xfrm>
          <a:off x="1435100" y="1447800"/>
          <a:ext cx="7499350" cy="4800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TYPES OF DISTRIBUTION</a:t>
            </a:r>
            <a:endParaRPr lang="fr-FR" dirty="0"/>
          </a:p>
        </p:txBody>
      </p:sp>
      <p:sp>
        <p:nvSpPr>
          <p:cNvPr id="3" name="Content Placeholder 2"/>
          <p:cNvSpPr>
            <a:spLocks noGrp="1"/>
          </p:cNvSpPr>
          <p:nvPr>
            <p:ph idx="1"/>
          </p:nvPr>
        </p:nvSpPr>
        <p:spPr/>
        <p:txBody>
          <a:bodyPr/>
          <a:lstStyle/>
          <a:p>
            <a:endParaRPr lang="fr-FR" dirty="0"/>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TYPES OF DISTRIBUTION</a:t>
            </a:r>
            <a:endParaRPr lang="en-US" dirty="0"/>
          </a:p>
        </p:txBody>
      </p:sp>
      <p:sp>
        <p:nvSpPr>
          <p:cNvPr id="3" name="Content Placeholder 2"/>
          <p:cNvSpPr>
            <a:spLocks noGrp="1"/>
          </p:cNvSpPr>
          <p:nvPr>
            <p:ph idx="1"/>
          </p:nvPr>
        </p:nvSpPr>
        <p:spPr/>
        <p:txBody>
          <a:bodyPr/>
          <a:lstStyle/>
          <a:p>
            <a:r>
              <a:rPr lang="en-US" dirty="0" smtClean="0"/>
              <a:t>Direct, managed directly by the manufacturer</a:t>
            </a:r>
          </a:p>
          <a:p>
            <a:endParaRPr lang="en-US" dirty="0" smtClean="0"/>
          </a:p>
          <a:p>
            <a:r>
              <a:rPr lang="en-US" dirty="0" smtClean="0"/>
              <a:t>Shared, managed e.g. with a local manufacturer or by Franchising</a:t>
            </a:r>
          </a:p>
          <a:p>
            <a:endParaRPr lang="en-US" dirty="0" smtClean="0"/>
          </a:p>
          <a:p>
            <a:r>
              <a:rPr lang="en-US" dirty="0" smtClean="0"/>
              <a:t>Indirect, managed by importer, distributors, wholesaler</a:t>
            </a:r>
          </a:p>
          <a:p>
            <a:endParaRPr lang="en-US" dirty="0" smtClean="0"/>
          </a:p>
          <a:p>
            <a:endParaRPr lang="en-US"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DISTRIBUTION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Directly to the consumer or customer, a good turnover is needed when selling through shops (depends on the territory dimensions )due to the cost involved ( they are not shared) but gives a “good control” .</a:t>
            </a:r>
          </a:p>
          <a:p>
            <a:endParaRPr lang="en-US" dirty="0" smtClean="0"/>
          </a:p>
          <a:p>
            <a:r>
              <a:rPr lang="en-US" dirty="0" smtClean="0"/>
              <a:t>More affordable in the B to B ,but it depends of the number of customers and of the dimension of the territory</a:t>
            </a:r>
          </a:p>
          <a:p>
            <a:endParaRPr lang="en-US" dirty="0" smtClean="0"/>
          </a:p>
          <a:p>
            <a:r>
              <a:rPr lang="en-US" dirty="0" smtClean="0"/>
              <a:t>Generally are used agents , own personnel or Corner shops</a:t>
            </a:r>
          </a:p>
          <a:p>
            <a:endParaRPr lang="en-US" dirty="0"/>
          </a:p>
        </p:txBody>
      </p:sp>
      <p:sp>
        <p:nvSpPr>
          <p:cNvPr id="4" name="TextBox 3"/>
          <p:cNvSpPr txBox="1"/>
          <p:nvPr/>
        </p:nvSpPr>
        <p:spPr>
          <a:xfrm>
            <a:off x="-1079500" y="3381375"/>
            <a:ext cx="184666" cy="369332"/>
          </a:xfrm>
          <a:prstGeom prst="rect">
            <a:avLst/>
          </a:prstGeom>
          <a:noFill/>
        </p:spPr>
        <p:txBody>
          <a:bodyPr wrap="none" rtlCol="0">
            <a:spAutoFit/>
          </a:bodyPr>
          <a:lstStyle/>
          <a:p>
            <a:endParaRPr lang="fr-FR"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DISTRIBUTION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Using a local manufacturer, advantage in term of costs , the products have to be complementary in term of distribution (e.g. chocolate with yogurts ), problem of focus of the organization</a:t>
            </a:r>
          </a:p>
          <a:p>
            <a:endParaRPr lang="en-US" dirty="0" smtClean="0"/>
          </a:p>
          <a:p>
            <a:r>
              <a:rPr lang="en-US" dirty="0" smtClean="0"/>
              <a:t>Priority will be given to the own products</a:t>
            </a:r>
          </a:p>
          <a:p>
            <a:endParaRPr lang="en-US" dirty="0" smtClean="0"/>
          </a:p>
          <a:p>
            <a:r>
              <a:rPr lang="en-US" dirty="0" smtClean="0"/>
              <a:t>Franchising good solution when you want to have shops with own label without big investments. </a:t>
            </a:r>
          </a:p>
          <a:p>
            <a:endParaRPr lang="en-US" dirty="0" smtClean="0"/>
          </a:p>
          <a:p>
            <a:r>
              <a:rPr lang="en-US" dirty="0" smtClean="0"/>
              <a:t>Control is key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TO ENTER IN THE EMERGING MARKETS?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emerging markets are growing faster than the developed countries</a:t>
            </a:r>
          </a:p>
          <a:p>
            <a:r>
              <a:rPr lang="en-US" dirty="0" smtClean="0"/>
              <a:t>Is part of the </a:t>
            </a:r>
            <a:r>
              <a:rPr lang="en-US" dirty="0" err="1" smtClean="0"/>
              <a:t>Internationalisation</a:t>
            </a:r>
            <a:r>
              <a:rPr lang="en-US" dirty="0" smtClean="0"/>
              <a:t> of a company</a:t>
            </a:r>
          </a:p>
          <a:p>
            <a:r>
              <a:rPr lang="en-US" dirty="0" smtClean="0"/>
              <a:t>The average productivity increase in a company is about 2-3% per annum</a:t>
            </a:r>
          </a:p>
          <a:p>
            <a:r>
              <a:rPr lang="en-US" dirty="0" smtClean="0"/>
              <a:t>2/3 of the global population is participating to the growth</a:t>
            </a:r>
          </a:p>
          <a:p>
            <a:r>
              <a:rPr lang="en-US" dirty="0" smtClean="0"/>
              <a:t>Labor and natural resources are available at lower costs</a:t>
            </a:r>
          </a:p>
          <a:p>
            <a:r>
              <a:rPr lang="en-US" dirty="0" smtClean="0"/>
              <a:t>The internal consumption will strongly grow( they are “decoupling economies” )</a:t>
            </a:r>
          </a:p>
          <a:p>
            <a:r>
              <a:rPr lang="en-US" dirty="0" smtClean="0"/>
              <a:t>The income is growing as the credit availability .Actually this is questionable</a:t>
            </a:r>
          </a:p>
          <a:p>
            <a:r>
              <a:rPr lang="en-US" dirty="0" smtClean="0"/>
              <a:t>The rules of the successes are not changed, they are the classic one</a:t>
            </a:r>
          </a:p>
          <a:p>
            <a:r>
              <a:rPr lang="en-US" dirty="0" smtClean="0"/>
              <a:t>  - understanding the consumer</a:t>
            </a:r>
          </a:p>
          <a:p>
            <a:r>
              <a:rPr lang="en-US" dirty="0" smtClean="0"/>
              <a:t>  -  build economies of scale</a:t>
            </a:r>
          </a:p>
          <a:p>
            <a:r>
              <a:rPr lang="en-US" dirty="0" smtClean="0"/>
              <a:t>  -  design products in line with the price points of the different segments</a:t>
            </a:r>
          </a:p>
          <a:p>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DISTRIBUTION</a:t>
            </a:r>
            <a:endParaRPr lang="en-US" dirty="0"/>
          </a:p>
        </p:txBody>
      </p:sp>
      <p:sp>
        <p:nvSpPr>
          <p:cNvPr id="3" name="Content Placeholder 2"/>
          <p:cNvSpPr>
            <a:spLocks noGrp="1"/>
          </p:cNvSpPr>
          <p:nvPr>
            <p:ph idx="1"/>
          </p:nvPr>
        </p:nvSpPr>
        <p:spPr/>
        <p:txBody>
          <a:bodyPr>
            <a:normAutofit lnSpcReduction="10000"/>
          </a:bodyPr>
          <a:lstStyle/>
          <a:p>
            <a:r>
              <a:rPr lang="en-US" dirty="0" smtClean="0"/>
              <a:t>Via consumer Chains, Wall mart, Carrefour, Auchan, Metro…..</a:t>
            </a:r>
          </a:p>
          <a:p>
            <a:endParaRPr lang="en-US" dirty="0" smtClean="0"/>
          </a:p>
          <a:p>
            <a:r>
              <a:rPr lang="en-US" dirty="0" smtClean="0"/>
              <a:t>Via companies specialized in importation and distribution or only distribution. Less costly than the proper sales force but needs control</a:t>
            </a:r>
          </a:p>
          <a:p>
            <a:endParaRPr lang="en-US" dirty="0" smtClean="0"/>
          </a:p>
          <a:p>
            <a:r>
              <a:rPr lang="en-US" dirty="0" smtClean="0"/>
              <a:t>Generally used in a first stage of introduction in a country</a:t>
            </a:r>
            <a:endParaRPr lang="en-US" dirty="0"/>
          </a:p>
        </p:txBody>
      </p:sp>
      <p:graphicFrame>
        <p:nvGraphicFramePr>
          <p:cNvPr id="5" name="Diagram 4"/>
          <p:cNvGraphicFramePr/>
          <p:nvPr/>
        </p:nvGraphicFramePr>
        <p:xfrm>
          <a:off x="3302000" y="-127000"/>
          <a:ext cx="184666" cy="36933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 IN USING DISTRIBUTORS</a:t>
            </a:r>
            <a:endParaRPr lang="en-US" dirty="0"/>
          </a:p>
        </p:txBody>
      </p:sp>
      <p:sp>
        <p:nvSpPr>
          <p:cNvPr id="3" name="Content Placeholder 2"/>
          <p:cNvSpPr>
            <a:spLocks noGrp="1"/>
          </p:cNvSpPr>
          <p:nvPr>
            <p:ph idx="1"/>
          </p:nvPr>
        </p:nvSpPr>
        <p:spPr>
          <a:xfrm>
            <a:off x="1435608" y="1701800"/>
            <a:ext cx="7498080" cy="4800600"/>
          </a:xfrm>
        </p:spPr>
        <p:txBody>
          <a:bodyPr>
            <a:normAutofit fontScale="70000" lnSpcReduction="20000"/>
          </a:bodyPr>
          <a:lstStyle/>
          <a:p>
            <a:r>
              <a:rPr lang="en-US" dirty="0" smtClean="0"/>
              <a:t>Gives a knowledge of a new market at a reasonable cost which allows to evaluate  his potential without big investments</a:t>
            </a:r>
          </a:p>
          <a:p>
            <a:endParaRPr lang="en-US" dirty="0" smtClean="0"/>
          </a:p>
          <a:p>
            <a:r>
              <a:rPr lang="en-US" dirty="0" smtClean="0"/>
              <a:t>Portfolio leverage</a:t>
            </a:r>
          </a:p>
          <a:p>
            <a:pPr>
              <a:buNone/>
            </a:pPr>
            <a:endParaRPr lang="en-US" dirty="0" smtClean="0"/>
          </a:p>
          <a:p>
            <a:r>
              <a:rPr lang="en-US" dirty="0" smtClean="0"/>
              <a:t>Reduce the financial risk </a:t>
            </a:r>
          </a:p>
          <a:p>
            <a:endParaRPr lang="en-US" dirty="0" smtClean="0"/>
          </a:p>
          <a:p>
            <a:r>
              <a:rPr lang="en-US" dirty="0" smtClean="0"/>
              <a:t>Can be used also for some channels ( mama’s &amp;papa’s shops or channels with less potential or with a small density</a:t>
            </a:r>
          </a:p>
          <a:p>
            <a:endParaRPr lang="en-US" dirty="0" smtClean="0"/>
          </a:p>
          <a:p>
            <a:r>
              <a:rPr lang="en-US" dirty="0" smtClean="0"/>
              <a:t>Can be used as service providers for the high potential channels ( processing  the orders ,invoicing, deliveries and payment )</a:t>
            </a:r>
          </a:p>
          <a:p>
            <a:pPr>
              <a:buNone/>
            </a:pPr>
            <a:endParaRPr lang="en-US"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DISADVANTAGE IN USING DISTRIBUTORS</a:t>
            </a:r>
            <a:endParaRPr lang="en-US" dirty="0"/>
          </a:p>
        </p:txBody>
      </p:sp>
      <p:sp>
        <p:nvSpPr>
          <p:cNvPr id="3" name="Content Placeholder 2"/>
          <p:cNvSpPr>
            <a:spLocks noGrp="1"/>
          </p:cNvSpPr>
          <p:nvPr>
            <p:ph idx="1"/>
          </p:nvPr>
        </p:nvSpPr>
        <p:spPr>
          <a:xfrm>
            <a:off x="1435608" y="1721922"/>
            <a:ext cx="7498080" cy="4800600"/>
          </a:xfrm>
        </p:spPr>
        <p:txBody>
          <a:bodyPr/>
          <a:lstStyle/>
          <a:p>
            <a:r>
              <a:rPr lang="en-US" dirty="0" smtClean="0"/>
              <a:t>No product focus</a:t>
            </a:r>
          </a:p>
          <a:p>
            <a:endParaRPr lang="en-US" dirty="0" smtClean="0"/>
          </a:p>
          <a:p>
            <a:r>
              <a:rPr lang="en-US" dirty="0" smtClean="0"/>
              <a:t>No direct contact with the market</a:t>
            </a:r>
          </a:p>
          <a:p>
            <a:endParaRPr lang="en-US" dirty="0" smtClean="0"/>
          </a:p>
          <a:p>
            <a:r>
              <a:rPr lang="en-US" dirty="0" smtClean="0"/>
              <a:t>Difficulty in the control of the marketing-mix (prices, stocks in the point of sales, visibility…)</a:t>
            </a:r>
          </a:p>
          <a:p>
            <a:r>
              <a:rPr lang="en-US" dirty="0" smtClean="0"/>
              <a:t>Hard to contain geographically</a:t>
            </a:r>
          </a:p>
          <a:p>
            <a:endParaRPr lang="en-US"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choose the distributors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Choose the distributor and not vice versa</a:t>
            </a:r>
          </a:p>
          <a:p>
            <a:endParaRPr lang="en-US" dirty="0" smtClean="0"/>
          </a:p>
          <a:p>
            <a:r>
              <a:rPr lang="en-US" dirty="0" smtClean="0"/>
              <a:t>Financially strong</a:t>
            </a:r>
          </a:p>
          <a:p>
            <a:endParaRPr lang="en-US" dirty="0" smtClean="0"/>
          </a:p>
          <a:p>
            <a:r>
              <a:rPr lang="en-US" dirty="0" smtClean="0"/>
              <a:t>Have experience in marketing new products or new brands</a:t>
            </a:r>
          </a:p>
          <a:p>
            <a:endParaRPr lang="en-US" dirty="0" smtClean="0"/>
          </a:p>
          <a:p>
            <a:r>
              <a:rPr lang="en-US" dirty="0" smtClean="0"/>
              <a:t>Good coverage of the distribution  (multi channel) and a developed informatics system in order to share the information's</a:t>
            </a:r>
          </a:p>
          <a:p>
            <a:endParaRPr lang="en-US" dirty="0" smtClean="0"/>
          </a:p>
          <a:p>
            <a:r>
              <a:rPr lang="en-US" dirty="0" smtClean="0"/>
              <a:t>Good in negotiation</a:t>
            </a:r>
          </a:p>
          <a:p>
            <a:endParaRPr lang="en-US" dirty="0" smtClean="0"/>
          </a:p>
          <a:p>
            <a:r>
              <a:rPr lang="en-US" dirty="0" smtClean="0"/>
              <a:t>Control the implementation plan and the results</a:t>
            </a:r>
          </a:p>
          <a:p>
            <a:pPr>
              <a:buNone/>
            </a:pPr>
            <a:endParaRPr lang="en-US" dirty="0" smtClean="0"/>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Route to market</a:t>
            </a:r>
            <a:endParaRPr lang="en-US" dirty="0"/>
          </a:p>
        </p:txBody>
      </p:sp>
      <p:sp>
        <p:nvSpPr>
          <p:cNvPr id="5" name="Content Placeholder 4"/>
          <p:cNvSpPr>
            <a:spLocks noGrp="1"/>
          </p:cNvSpPr>
          <p:nvPr>
            <p:ph sz="half" idx="1"/>
          </p:nvPr>
        </p:nvSpPr>
        <p:spPr/>
        <p:txBody>
          <a:bodyPr/>
          <a:lstStyle/>
          <a:p>
            <a:r>
              <a:rPr lang="en-US" dirty="0" smtClean="0"/>
              <a:t>Objective; Design the best sales force in order </a:t>
            </a:r>
          </a:p>
          <a:p>
            <a:r>
              <a:rPr lang="en-US" dirty="0" smtClean="0"/>
              <a:t>To maximize the sales by “controlling “the point of sales.</a:t>
            </a:r>
            <a:endParaRPr lang="en-US" dirty="0"/>
          </a:p>
        </p:txBody>
      </p:sp>
      <p:sp>
        <p:nvSpPr>
          <p:cNvPr id="6" name="Content Placeholder 5"/>
          <p:cNvSpPr>
            <a:spLocks noGrp="1"/>
          </p:cNvSpPr>
          <p:nvPr>
            <p:ph sz="half" idx="2"/>
          </p:nvPr>
        </p:nvSpPr>
        <p:spPr/>
        <p:txBody>
          <a:bodyPr/>
          <a:lstStyle/>
          <a:p>
            <a:pPr>
              <a:buNone/>
            </a:pPr>
            <a:r>
              <a:rPr lang="en-US" dirty="0" smtClean="0"/>
              <a:t>Principle ; the ‘Building blocks;</a:t>
            </a:r>
          </a:p>
          <a:p>
            <a:r>
              <a:rPr lang="en-US" dirty="0" smtClean="0"/>
              <a:t>Freshness</a:t>
            </a:r>
          </a:p>
          <a:p>
            <a:r>
              <a:rPr lang="en-US" dirty="0" smtClean="0"/>
              <a:t>Distribution</a:t>
            </a:r>
          </a:p>
          <a:p>
            <a:r>
              <a:rPr lang="en-US" dirty="0" smtClean="0"/>
              <a:t>Price</a:t>
            </a:r>
          </a:p>
          <a:p>
            <a:r>
              <a:rPr lang="en-US" dirty="0" smtClean="0"/>
              <a:t>Visibility</a:t>
            </a:r>
          </a:p>
          <a:p>
            <a:r>
              <a:rPr lang="en-US" dirty="0" smtClean="0"/>
              <a:t>Displays</a:t>
            </a:r>
          </a:p>
          <a:p>
            <a:endParaRPr lang="en-US"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Luxury-goods market in China</a:t>
            </a:r>
            <a:endParaRPr lang="en-US" dirty="0"/>
          </a:p>
        </p:txBody>
      </p:sp>
      <p:sp>
        <p:nvSpPr>
          <p:cNvPr id="3" name="Content Placeholder 2"/>
          <p:cNvSpPr>
            <a:spLocks noGrp="1"/>
          </p:cNvSpPr>
          <p:nvPr>
            <p:ph idx="1"/>
          </p:nvPr>
        </p:nvSpPr>
        <p:spPr/>
        <p:txBody>
          <a:bodyPr>
            <a:normAutofit lnSpcReduction="10000"/>
          </a:bodyPr>
          <a:lstStyle/>
          <a:p>
            <a:r>
              <a:rPr lang="en-US" dirty="0" smtClean="0"/>
              <a:t>By 2015 Chinese consumers will account for more than 20 % of the global luxury market .According to Mc Kinsey $27 billion  or $40 billion's in the global world</a:t>
            </a:r>
          </a:p>
          <a:p>
            <a:r>
              <a:rPr lang="en-US" dirty="0" smtClean="0"/>
              <a:t>Wealthy consumers ( above $ 45.000 )will represent the majority of the consumers ,the biggest new growth will come from the consumers with an income above $ 33.000 ( 76 millions household by 2015 ).</a:t>
            </a:r>
          </a:p>
          <a:p>
            <a:pPr>
              <a:buNone/>
            </a:pPr>
            <a:endParaRPr lang="en-US"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Luxury goods consumers</a:t>
            </a:r>
            <a:endParaRPr lang="en-US" dirty="0"/>
          </a:p>
        </p:txBody>
      </p:sp>
      <p:sp>
        <p:nvSpPr>
          <p:cNvPr id="3" name="Content Placeholder 2"/>
          <p:cNvSpPr>
            <a:spLocks noGrp="1"/>
          </p:cNvSpPr>
          <p:nvPr>
            <p:ph idx="1"/>
          </p:nvPr>
        </p:nvSpPr>
        <p:spPr/>
        <p:txBody>
          <a:bodyPr/>
          <a:lstStyle/>
          <a:p>
            <a:r>
              <a:rPr lang="en-US" dirty="0" smtClean="0"/>
              <a:t>Luxury services are growing faster than the luxury goods</a:t>
            </a:r>
          </a:p>
          <a:p>
            <a:r>
              <a:rPr lang="en-US" dirty="0" smtClean="0"/>
              <a:t>Been more exposed to this goods via Internet , overseas travel ,and first hand experience they become more discerning.</a:t>
            </a:r>
          </a:p>
          <a:p>
            <a:r>
              <a:rPr lang="en-US" dirty="0" smtClean="0"/>
              <a:t>They know more brands</a:t>
            </a:r>
          </a:p>
          <a:p>
            <a:r>
              <a:rPr lang="en-US" dirty="0" smtClean="0"/>
              <a:t>They want International brands and are against counterfeit</a:t>
            </a:r>
            <a:endParaRPr lang="en-US"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Luxury goods market (cont.)</a:t>
            </a:r>
            <a:endParaRPr lang="en-US" dirty="0"/>
          </a:p>
        </p:txBody>
      </p:sp>
      <p:sp>
        <p:nvSpPr>
          <p:cNvPr id="3" name="Content Placeholder 2"/>
          <p:cNvSpPr>
            <a:spLocks noGrp="1"/>
          </p:cNvSpPr>
          <p:nvPr>
            <p:ph idx="1"/>
          </p:nvPr>
        </p:nvSpPr>
        <p:spPr/>
        <p:txBody>
          <a:bodyPr/>
          <a:lstStyle/>
          <a:p>
            <a:r>
              <a:rPr lang="en-US" dirty="0" smtClean="0"/>
              <a:t>The number of cities with a sizable market of Luxury goods are growing ;60 cities have yet a market above $ millions dollars, </a:t>
            </a:r>
            <a:r>
              <a:rPr lang="en-US" dirty="0" err="1" smtClean="0"/>
              <a:t>neverless</a:t>
            </a:r>
            <a:r>
              <a:rPr lang="en-US" dirty="0" smtClean="0"/>
              <a:t> the the 76 % of the market ,by 2015 , will be still concentrated in the top 36 cities</a:t>
            </a:r>
          </a:p>
          <a:p>
            <a:pPr>
              <a:buNone/>
            </a:pPr>
            <a:endParaRPr lang="en-US"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Luxury good distribution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Proliferation of single- brand stores</a:t>
            </a:r>
          </a:p>
          <a:p>
            <a:endParaRPr lang="en-US" dirty="0" smtClean="0"/>
          </a:p>
          <a:p>
            <a:r>
              <a:rPr lang="en-US" dirty="0" smtClean="0"/>
              <a:t>Lack of multi –brands stores and department stores. The owners act more as landlords than as retailers.</a:t>
            </a:r>
          </a:p>
          <a:p>
            <a:endParaRPr lang="en-US" dirty="0" smtClean="0"/>
          </a:p>
          <a:p>
            <a:r>
              <a:rPr lang="en-US" dirty="0" smtClean="0"/>
              <a:t>Many foreign retails brands (Gap, H&amp;M…)have executed a single-brand self –run retail strategy in first tier cities ( Beijing ,Shanghai , Shenzhen , Guangzhou .)</a:t>
            </a:r>
            <a:endParaRPr lang="en-US"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Luxury goods distribution</a:t>
            </a:r>
            <a:endParaRPr lang="en-US" dirty="0"/>
          </a:p>
        </p:txBody>
      </p:sp>
      <p:sp>
        <p:nvSpPr>
          <p:cNvPr id="3" name="Content Placeholder 2"/>
          <p:cNvSpPr>
            <a:spLocks noGrp="1"/>
          </p:cNvSpPr>
          <p:nvPr>
            <p:ph idx="1"/>
          </p:nvPr>
        </p:nvSpPr>
        <p:spPr/>
        <p:txBody>
          <a:bodyPr>
            <a:normAutofit lnSpcReduction="10000"/>
          </a:bodyPr>
          <a:lstStyle/>
          <a:p>
            <a:r>
              <a:rPr lang="en-US" dirty="0" smtClean="0"/>
              <a:t>In the second ,third –tier level cities often leads the brands to pursue a franchise /retail operator model in this areas .</a:t>
            </a:r>
          </a:p>
          <a:p>
            <a:r>
              <a:rPr lang="en-US" dirty="0" smtClean="0"/>
              <a:t>To find a local partner will be important to find the right locations , negotiating the rents and adapting the right merchandise and promotions for the area.</a:t>
            </a:r>
          </a:p>
          <a:p>
            <a:r>
              <a:rPr lang="en-US" dirty="0" smtClean="0"/>
              <a:t>The difficulty is to ensure a consistent brand image and maintaining a good operative control.</a:t>
            </a:r>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to enter in the emerging markets</a:t>
            </a:r>
            <a:endParaRPr lang="en-US" dirty="0"/>
          </a:p>
        </p:txBody>
      </p:sp>
      <p:sp>
        <p:nvSpPr>
          <p:cNvPr id="3" name="Content Placeholder 2"/>
          <p:cNvSpPr>
            <a:spLocks noGrp="1"/>
          </p:cNvSpPr>
          <p:nvPr>
            <p:ph idx="1"/>
          </p:nvPr>
        </p:nvSpPr>
        <p:spPr/>
        <p:txBody>
          <a:bodyPr/>
          <a:lstStyle/>
          <a:p>
            <a:r>
              <a:rPr lang="en-US" dirty="0" smtClean="0"/>
              <a:t>To learn to compete with the new companies created in the emerging markets experimenting also new business models.</a:t>
            </a:r>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Distribution in luxury goods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Multi-brands retailers are the ideal channel  for national expansion for industries like beauty and fast-moving goods.</a:t>
            </a:r>
          </a:p>
          <a:p>
            <a:r>
              <a:rPr lang="en-US" dirty="0" smtClean="0"/>
              <a:t>In HK Sasa or the drugstores Chains like Watson</a:t>
            </a:r>
          </a:p>
          <a:p>
            <a:r>
              <a:rPr lang="en-US" dirty="0" smtClean="0"/>
              <a:t>On-line are developing strongly linked to the younger's consumers'. The  e-commerce allows brands to keep the control of the brand image and provides to engage at a low cost in lower tier’s cities</a:t>
            </a:r>
            <a:endParaRPr lang="en-US"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strategies</a:t>
            </a:r>
            <a:endParaRPr lang="en-US" dirty="0"/>
          </a:p>
        </p:txBody>
      </p:sp>
      <p:sp>
        <p:nvSpPr>
          <p:cNvPr id="3" name="Content Placeholder 2"/>
          <p:cNvSpPr>
            <a:spLocks noGrp="1"/>
          </p:cNvSpPr>
          <p:nvPr>
            <p:ph idx="1"/>
          </p:nvPr>
        </p:nvSpPr>
        <p:spPr/>
        <p:txBody>
          <a:bodyPr/>
          <a:lstStyle/>
          <a:p>
            <a:r>
              <a:rPr lang="en-US" dirty="0" smtClean="0"/>
              <a:t>A company before entering in this new markets has to check and to test the right strategy and be ready to adapt to the changes of the consumers approach or the one’s of the retail world.</a:t>
            </a:r>
            <a:endParaRPr lang="en-US"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Italian food in China</a:t>
            </a:r>
            <a:endParaRPr lang="en-US" dirty="0"/>
          </a:p>
        </p:txBody>
      </p:sp>
      <p:sp>
        <p:nvSpPr>
          <p:cNvPr id="3" name="Content Placeholder 2"/>
          <p:cNvSpPr>
            <a:spLocks noGrp="1"/>
          </p:cNvSpPr>
          <p:nvPr>
            <p:ph idx="1"/>
          </p:nvPr>
        </p:nvSpPr>
        <p:spPr/>
        <p:txBody>
          <a:bodyPr/>
          <a:lstStyle/>
          <a:p>
            <a:r>
              <a:rPr lang="en-US" dirty="0" smtClean="0"/>
              <a:t>Some similarities between Italian and Chinese food; spaghetti vs. noodles, ravioli vs. noodles.</a:t>
            </a:r>
          </a:p>
          <a:p>
            <a:r>
              <a:rPr lang="en-US" dirty="0" smtClean="0"/>
              <a:t>The penetration of Italian food I still low compared to the one of other ethnics'.</a:t>
            </a:r>
            <a:endParaRPr lang="en-US"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Italian food development in China</a:t>
            </a:r>
            <a:endParaRPr lang="en-US" dirty="0"/>
          </a:p>
        </p:txBody>
      </p:sp>
      <p:sp>
        <p:nvSpPr>
          <p:cNvPr id="3" name="Content Placeholder 2"/>
          <p:cNvSpPr>
            <a:spLocks noGrp="1"/>
          </p:cNvSpPr>
          <p:nvPr>
            <p:ph idx="1"/>
          </p:nvPr>
        </p:nvSpPr>
        <p:spPr/>
        <p:txBody>
          <a:bodyPr/>
          <a:lstStyle/>
          <a:p>
            <a:r>
              <a:rPr lang="en-US" dirty="0" smtClean="0"/>
              <a:t>Focus on the most open minded areas ( Shangai region, Beijing and the region Guangzhou- Shenzhen ).</a:t>
            </a:r>
          </a:p>
          <a:p>
            <a:r>
              <a:rPr lang="en-US" dirty="0" smtClean="0"/>
              <a:t>Use the out of home channel in order to communicate ;restaurants ( depends on the products )</a:t>
            </a:r>
          </a:p>
          <a:p>
            <a:r>
              <a:rPr lang="en-US" dirty="0" smtClean="0"/>
              <a:t>Focus on the point of sales; communication, merchandiser's…</a:t>
            </a:r>
            <a:endParaRPr lang="en-US"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Italian food development in China (cont)</a:t>
            </a:r>
            <a:endParaRPr lang="en-US" dirty="0"/>
          </a:p>
        </p:txBody>
      </p:sp>
      <p:sp>
        <p:nvSpPr>
          <p:cNvPr id="3" name="Content Placeholder 2"/>
          <p:cNvSpPr>
            <a:spLocks noGrp="1"/>
          </p:cNvSpPr>
          <p:nvPr>
            <p:ph idx="1"/>
          </p:nvPr>
        </p:nvSpPr>
        <p:spPr/>
        <p:txBody>
          <a:bodyPr/>
          <a:lstStyle/>
          <a:p>
            <a:r>
              <a:rPr lang="en-US" dirty="0" smtClean="0"/>
              <a:t>Use the modern trade ( hypermarkets, Super , MM. Choosing the right one’s</a:t>
            </a:r>
          </a:p>
          <a:p>
            <a:r>
              <a:rPr lang="en-US" dirty="0" smtClean="0"/>
              <a:t>Make test in small area’s in order to fix the right business model.</a:t>
            </a:r>
            <a:endParaRPr lang="en-US"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736373" y="2391888"/>
            <a:ext cx="3495700" cy="1752600"/>
          </a:xfrm>
        </p:spPr>
        <p:txBody>
          <a:bodyPr>
            <a:normAutofit/>
          </a:bodyPr>
          <a:lstStyle/>
          <a:p>
            <a:r>
              <a:rPr lang="it-IT" sz="7200" dirty="0" smtClean="0"/>
              <a:t>Q&amp;A</a:t>
            </a:r>
            <a:endParaRPr lang="it-IT" sz="7200"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“best organization “ does' not exist</a:t>
            </a:r>
          </a:p>
          <a:p>
            <a:endParaRPr lang="en-US" dirty="0" smtClean="0"/>
          </a:p>
          <a:p>
            <a:r>
              <a:rPr lang="en-US" dirty="0" smtClean="0"/>
              <a:t>The light organization's are the most effective. Cultural and politics aspects are difficult to overcome.</a:t>
            </a:r>
          </a:p>
          <a:p>
            <a:endParaRPr lang="en-US" dirty="0" smtClean="0"/>
          </a:p>
          <a:p>
            <a:r>
              <a:rPr lang="en-US" dirty="0" smtClean="0"/>
              <a:t>The head quarter role is to fix a general strategy ,to decide where to invest and the amounts  , to transfer the excellence’s ( centre of competences ) and to control the result’s</a:t>
            </a:r>
            <a:endParaRPr lang="en-US"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 be successful a company has to know well the characteristics of his managers ; specialists and generalists.</a:t>
            </a:r>
          </a:p>
          <a:p>
            <a:endParaRPr lang="en-US" dirty="0" smtClean="0"/>
          </a:p>
          <a:p>
            <a:r>
              <a:rPr lang="en-US" dirty="0" smtClean="0"/>
              <a:t>The successes are made by the peoples. Leaders are more more important </a:t>
            </a:r>
          </a:p>
          <a:p>
            <a:pPr>
              <a:buNone/>
            </a:pPr>
            <a:endParaRPr lang="en-US" dirty="0" smtClean="0"/>
          </a:p>
          <a:p>
            <a:endParaRPr lang="en-US" dirty="0" smtClean="0"/>
          </a:p>
          <a:p>
            <a:r>
              <a:rPr lang="en-US" dirty="0" smtClean="0"/>
              <a:t>The executives have to have a clear vision of the strategy. And to be open minded and able to delegate .</a:t>
            </a:r>
            <a:endParaRPr lang="en-US"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Organisation</a:t>
            </a:r>
            <a:endParaRPr lang="en-US" dirty="0"/>
          </a:p>
        </p:txBody>
      </p:sp>
      <p:sp>
        <p:nvSpPr>
          <p:cNvPr id="3" name="Content Placeholder 2"/>
          <p:cNvSpPr>
            <a:spLocks noGrp="1"/>
          </p:cNvSpPr>
          <p:nvPr>
            <p:ph idx="1"/>
          </p:nvPr>
        </p:nvSpPr>
        <p:spPr/>
        <p:txBody>
          <a:bodyPr>
            <a:normAutofit lnSpcReduction="10000"/>
          </a:bodyPr>
          <a:lstStyle/>
          <a:p>
            <a:r>
              <a:rPr lang="en-US" dirty="0" smtClean="0"/>
              <a:t>Divide the world in areas  ; geographically or in term of development . They have to have enough synergies. ( cultural ,life cycle of the consumer’s , development of the income , distribution….. ).</a:t>
            </a:r>
          </a:p>
          <a:p>
            <a:endParaRPr lang="en-US" dirty="0" smtClean="0"/>
          </a:p>
          <a:p>
            <a:r>
              <a:rPr lang="en-US" dirty="0" smtClean="0"/>
              <a:t>Strong support has to be given to the people close to the markets.</a:t>
            </a:r>
          </a:p>
          <a:p>
            <a:endParaRPr lang="en-US" dirty="0" smtClean="0"/>
          </a:p>
          <a:p>
            <a:r>
              <a:rPr lang="en-US" dirty="0" smtClean="0"/>
              <a:t>Transfer the best in class experiences.</a:t>
            </a:r>
          </a:p>
          <a:p>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OWNER SHIP CONCEPT</a:t>
            </a:r>
            <a:endParaRPr lang="fr-FR" dirty="0"/>
          </a:p>
        </p:txBody>
      </p:sp>
      <p:sp>
        <p:nvSpPr>
          <p:cNvPr id="3" name="Content Placeholder 2"/>
          <p:cNvSpPr>
            <a:spLocks noGrp="1"/>
          </p:cNvSpPr>
          <p:nvPr>
            <p:ph idx="1"/>
          </p:nvPr>
        </p:nvSpPr>
        <p:spPr/>
        <p:txBody>
          <a:bodyPr/>
          <a:lstStyle/>
          <a:p>
            <a:endParaRPr lang="fr-FR" dirty="0" smtClean="0"/>
          </a:p>
          <a:p>
            <a:r>
              <a:rPr lang="fr-FR" dirty="0" smtClean="0"/>
              <a:t>The people have to </a:t>
            </a:r>
            <a:r>
              <a:rPr lang="fr-FR" dirty="0" err="1" smtClean="0"/>
              <a:t>feel</a:t>
            </a:r>
            <a:r>
              <a:rPr lang="fr-FR" dirty="0" smtClean="0"/>
              <a:t> </a:t>
            </a:r>
            <a:r>
              <a:rPr lang="fr-FR" dirty="0" err="1" smtClean="0"/>
              <a:t>that</a:t>
            </a:r>
            <a:r>
              <a:rPr lang="fr-FR" dirty="0" smtClean="0"/>
              <a:t> </a:t>
            </a:r>
            <a:r>
              <a:rPr lang="fr-FR" dirty="0" err="1" smtClean="0"/>
              <a:t>they</a:t>
            </a:r>
            <a:r>
              <a:rPr lang="fr-FR" dirty="0" smtClean="0"/>
              <a:t> are part </a:t>
            </a:r>
          </a:p>
          <a:p>
            <a:pPr>
              <a:buNone/>
            </a:pPr>
            <a:r>
              <a:rPr lang="fr-FR" dirty="0" smtClean="0"/>
              <a:t>   of a team but </a:t>
            </a:r>
            <a:r>
              <a:rPr lang="fr-FR" dirty="0" err="1" smtClean="0"/>
              <a:t>that</a:t>
            </a:r>
            <a:r>
              <a:rPr lang="fr-FR" dirty="0" smtClean="0"/>
              <a:t> </a:t>
            </a:r>
            <a:r>
              <a:rPr lang="fr-FR" dirty="0" err="1" smtClean="0"/>
              <a:t>they</a:t>
            </a:r>
            <a:r>
              <a:rPr lang="fr-FR" dirty="0" smtClean="0"/>
              <a:t> are the ‘</a:t>
            </a:r>
            <a:r>
              <a:rPr lang="fr-FR" dirty="0" err="1" smtClean="0"/>
              <a:t>owners</a:t>
            </a:r>
            <a:r>
              <a:rPr lang="fr-FR" dirty="0" smtClean="0"/>
              <a:t>  ’</a:t>
            </a:r>
          </a:p>
          <a:p>
            <a:pPr>
              <a:buNone/>
            </a:pPr>
            <a:r>
              <a:rPr lang="fr-FR" dirty="0" smtClean="0"/>
              <a:t>   of a brand of a </a:t>
            </a:r>
            <a:r>
              <a:rPr lang="fr-FR" dirty="0" err="1" smtClean="0"/>
              <a:t>product</a:t>
            </a:r>
            <a:r>
              <a:rPr lang="fr-FR" dirty="0" smtClean="0"/>
              <a:t>….</a:t>
            </a:r>
          </a:p>
          <a:p>
            <a:pPr>
              <a:buNone/>
            </a:pPr>
            <a:r>
              <a:rPr lang="fr-FR" dirty="0" smtClean="0"/>
              <a:t> Is </a:t>
            </a:r>
            <a:r>
              <a:rPr lang="fr-FR" dirty="0" err="1" smtClean="0"/>
              <a:t>key</a:t>
            </a:r>
            <a:r>
              <a:rPr lang="fr-FR" dirty="0" smtClean="0"/>
              <a:t> to </a:t>
            </a:r>
            <a:r>
              <a:rPr lang="fr-FR" dirty="0" err="1" smtClean="0"/>
              <a:t>find</a:t>
            </a:r>
            <a:r>
              <a:rPr lang="fr-FR" dirty="0" smtClean="0"/>
              <a:t> a good balance </a:t>
            </a:r>
            <a:r>
              <a:rPr lang="fr-FR" dirty="0" err="1" smtClean="0"/>
              <a:t>between</a:t>
            </a:r>
            <a:r>
              <a:rPr lang="fr-FR" dirty="0" smtClean="0"/>
              <a:t> local and global ; « GLOCAL »</a:t>
            </a: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THREATS OF THE EMERGING MARKETS</a:t>
            </a:r>
            <a:endParaRPr lang="fr-FR" dirty="0"/>
          </a:p>
        </p:txBody>
      </p:sp>
      <p:sp>
        <p:nvSpPr>
          <p:cNvPr id="3" name="Content Placeholder 2"/>
          <p:cNvSpPr>
            <a:spLocks noGrp="1"/>
          </p:cNvSpPr>
          <p:nvPr>
            <p:ph idx="1"/>
          </p:nvPr>
        </p:nvSpPr>
        <p:spPr/>
        <p:txBody>
          <a:bodyPr/>
          <a:lstStyle/>
          <a:p>
            <a:endParaRPr lang="fr-F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graphicFrame>
        <p:nvGraphicFramePr>
          <p:cNvPr id="4" name="Content Placeholder 3"/>
          <p:cNvGraphicFramePr>
            <a:graphicFrameLocks noGrp="1"/>
          </p:cNvGraphicFramePr>
          <p:nvPr>
            <p:ph idx="1"/>
          </p:nvPr>
        </p:nvGraphicFramePr>
        <p:xfrm>
          <a:off x="1435100" y="1447800"/>
          <a:ext cx="7499350" cy="48006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42875"/>
            <a:ext cx="6696075" cy="1143000"/>
          </a:xfrm>
        </p:spPr>
        <p:txBody>
          <a:bodyPr>
            <a:normAutofit fontScale="90000"/>
          </a:bodyPr>
          <a:lstStyle/>
          <a:p>
            <a:r>
              <a:rPr lang="en-US" dirty="0" smtClean="0"/>
              <a:t>THREATS OF THE EMERGING MARKETS</a:t>
            </a:r>
            <a:endParaRPr lang="en-US" dirty="0"/>
          </a:p>
        </p:txBody>
      </p:sp>
      <p:sp>
        <p:nvSpPr>
          <p:cNvPr id="3" name="Content Placeholder 2"/>
          <p:cNvSpPr>
            <a:spLocks noGrp="1"/>
          </p:cNvSpPr>
          <p:nvPr>
            <p:ph idx="1"/>
          </p:nvPr>
        </p:nvSpPr>
        <p:spPr>
          <a:xfrm>
            <a:off x="1398270" y="1417638"/>
            <a:ext cx="7498080" cy="4800600"/>
          </a:xfrm>
        </p:spPr>
        <p:txBody>
          <a:bodyPr>
            <a:normAutofit fontScale="92500" lnSpcReduction="10000"/>
          </a:bodyPr>
          <a:lstStyle/>
          <a:p>
            <a:r>
              <a:rPr lang="en-US" dirty="0" smtClean="0"/>
              <a:t>Different cultures</a:t>
            </a:r>
          </a:p>
          <a:p>
            <a:r>
              <a:rPr lang="en-US" dirty="0" smtClean="0"/>
              <a:t>Protectionism latent</a:t>
            </a:r>
          </a:p>
          <a:p>
            <a:r>
              <a:rPr lang="en-US" dirty="0" smtClean="0"/>
              <a:t>Fast changes (of the law ,the consumption ..)</a:t>
            </a:r>
          </a:p>
          <a:p>
            <a:r>
              <a:rPr lang="en-US" dirty="0" smtClean="0"/>
              <a:t>Big differences between the markets</a:t>
            </a:r>
          </a:p>
          <a:p>
            <a:r>
              <a:rPr lang="en-US" dirty="0" smtClean="0"/>
              <a:t>Specific products in many cases needed</a:t>
            </a:r>
          </a:p>
          <a:p>
            <a:r>
              <a:rPr lang="en-US" dirty="0" smtClean="0"/>
              <a:t>Strong local competition</a:t>
            </a:r>
          </a:p>
          <a:p>
            <a:r>
              <a:rPr lang="en-US" dirty="0" smtClean="0"/>
              <a:t>Scarcity of the information on the consumer</a:t>
            </a:r>
          </a:p>
          <a:p>
            <a:r>
              <a:rPr lang="en-US" dirty="0" smtClean="0"/>
              <a:t>Modern distribution not always present</a:t>
            </a:r>
          </a:p>
          <a:p>
            <a:r>
              <a:rPr lang="en-US" dirty="0" smtClean="0"/>
              <a:t>Political instability ( at least for some areas)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WHICH COUNTRY?;FIVE STEPS</a:t>
            </a:r>
            <a:endParaRPr lang="en-US" dirty="0"/>
          </a:p>
        </p:txBody>
      </p:sp>
      <p:sp>
        <p:nvSpPr>
          <p:cNvPr id="3" name="Content Placeholder 2"/>
          <p:cNvSpPr>
            <a:spLocks noGrp="1"/>
          </p:cNvSpPr>
          <p:nvPr>
            <p:ph idx="1"/>
          </p:nvPr>
        </p:nvSpPr>
        <p:spPr>
          <a:xfrm>
            <a:off x="1264158" y="1714500"/>
            <a:ext cx="7498080" cy="4800600"/>
          </a:xfrm>
        </p:spPr>
        <p:txBody>
          <a:bodyPr/>
          <a:lstStyle/>
          <a:p>
            <a:r>
              <a:rPr lang="en-US" dirty="0" smtClean="0"/>
              <a:t>In which countries to focus the analysis</a:t>
            </a:r>
          </a:p>
          <a:p>
            <a:r>
              <a:rPr lang="en-US" dirty="0" smtClean="0"/>
              <a:t>Analysis of the main indicators of the pre-chosen countries</a:t>
            </a:r>
          </a:p>
          <a:p>
            <a:r>
              <a:rPr lang="en-US" dirty="0" smtClean="0"/>
              <a:t>Analysis of the demand</a:t>
            </a:r>
          </a:p>
          <a:p>
            <a:r>
              <a:rPr lang="en-US" dirty="0" smtClean="0"/>
              <a:t>The competition; structure and dynamics</a:t>
            </a:r>
          </a:p>
          <a:p>
            <a:r>
              <a:rPr lang="en-US" dirty="0" smtClean="0"/>
              <a:t>Internal analysis to the company</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MARINO MONZINI</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Born in Buenos Aires, Argentina,  in 1948, married with 3 children</a:t>
            </a:r>
          </a:p>
          <a:p>
            <a:pPr>
              <a:buNone/>
            </a:pPr>
            <a:r>
              <a:rPr lang="en-US" dirty="0" smtClean="0"/>
              <a:t>    </a:t>
            </a:r>
          </a:p>
          <a:p>
            <a:r>
              <a:rPr lang="en-US" dirty="0" smtClean="0"/>
              <a:t>Hobbies: Family,  Classic music, Cinema, sports</a:t>
            </a:r>
          </a:p>
          <a:p>
            <a:endParaRPr lang="en-US" dirty="0" smtClean="0"/>
          </a:p>
          <a:p>
            <a:r>
              <a:rPr lang="en-US" dirty="0" smtClean="0"/>
              <a:t>Education:</a:t>
            </a:r>
          </a:p>
          <a:p>
            <a:pPr>
              <a:buNone/>
            </a:pPr>
            <a:r>
              <a:rPr lang="en-US" dirty="0" smtClean="0"/>
              <a:t>    - Bacchalaureat in Paris</a:t>
            </a:r>
          </a:p>
          <a:p>
            <a:pPr>
              <a:buNone/>
            </a:pPr>
            <a:r>
              <a:rPr lang="en-US" dirty="0" smtClean="0"/>
              <a:t>    - Graduate in Business Mgm at Bocconi Uni.</a:t>
            </a:r>
          </a:p>
          <a:p>
            <a:pPr>
              <a:buNone/>
            </a:pPr>
            <a:r>
              <a:rPr lang="en-US" dirty="0" smtClean="0"/>
              <a:t>    Lived 35 years abroad</a:t>
            </a:r>
          </a:p>
          <a:p>
            <a:pPr>
              <a:buNone/>
            </a:pP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the main indicators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PIL, PIL by  inhabitants and their growth</a:t>
            </a:r>
          </a:p>
          <a:p>
            <a:r>
              <a:rPr lang="en-US" dirty="0" smtClean="0"/>
              <a:t>Social demographic split (by age, by income)</a:t>
            </a:r>
          </a:p>
          <a:p>
            <a:r>
              <a:rPr lang="en-US" dirty="0" smtClean="0"/>
              <a:t>Geographic repartition of the population by area ,the split between urban and rural (China vs. India) </a:t>
            </a:r>
          </a:p>
          <a:p>
            <a:r>
              <a:rPr lang="en-US" dirty="0" smtClean="0"/>
              <a:t>Different cultures</a:t>
            </a:r>
          </a:p>
          <a:p>
            <a:r>
              <a:rPr lang="en-US" dirty="0" smtClean="0"/>
              <a:t>Duties and laws on the different products</a:t>
            </a:r>
          </a:p>
          <a:p>
            <a:r>
              <a:rPr lang="en-US" dirty="0" smtClean="0"/>
              <a:t>Political stability</a:t>
            </a:r>
          </a:p>
          <a:p>
            <a:r>
              <a:rPr lang="en-US" dirty="0" smtClean="0"/>
              <a:t>Attitude of the government on the international companies.</a:t>
            </a:r>
          </a:p>
          <a:p>
            <a:r>
              <a:rPr lang="en-US" dirty="0" smtClean="0"/>
              <a:t>Protection on the intellectual property</a:t>
            </a:r>
          </a:p>
          <a:p>
            <a:endParaRPr lang="en-US" dirty="0" smtClean="0"/>
          </a:p>
          <a:p>
            <a:pPr>
              <a:buNone/>
            </a:pPr>
            <a:endParaRPr lang="en-US" dirty="0" smtClean="0"/>
          </a:p>
          <a:p>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THE MAIN INDICATORS</a:t>
            </a:r>
            <a:endParaRPr lang="en-US" dirty="0"/>
          </a:p>
        </p:txBody>
      </p:sp>
      <p:sp>
        <p:nvSpPr>
          <p:cNvPr id="3" name="Content Placeholder 2"/>
          <p:cNvSpPr>
            <a:spLocks noGrp="1"/>
          </p:cNvSpPr>
          <p:nvPr>
            <p:ph idx="1"/>
          </p:nvPr>
        </p:nvSpPr>
        <p:spPr/>
        <p:txBody>
          <a:bodyPr>
            <a:normAutofit fontScale="92500" lnSpcReduction="20000"/>
          </a:bodyPr>
          <a:lstStyle/>
          <a:p>
            <a:pPr>
              <a:buNone/>
            </a:pPr>
            <a:endParaRPr lang="en-US" dirty="0" smtClean="0"/>
          </a:p>
          <a:p>
            <a:r>
              <a:rPr lang="en-US" dirty="0" smtClean="0"/>
              <a:t>Dimension  of the market and is potential .</a:t>
            </a:r>
          </a:p>
          <a:p>
            <a:r>
              <a:rPr lang="en-US" dirty="0" smtClean="0"/>
              <a:t>Import duties and the regulations between the countries</a:t>
            </a:r>
          </a:p>
          <a:p>
            <a:r>
              <a:rPr lang="en-US" dirty="0" smtClean="0"/>
              <a:t>Infrastructures</a:t>
            </a:r>
          </a:p>
          <a:p>
            <a:r>
              <a:rPr lang="en-US" dirty="0" smtClean="0"/>
              <a:t>Distribution (traditional or modern )</a:t>
            </a:r>
          </a:p>
          <a:p>
            <a:r>
              <a:rPr lang="en-US" dirty="0" smtClean="0"/>
              <a:t>Logistic</a:t>
            </a:r>
          </a:p>
          <a:p>
            <a:r>
              <a:rPr lang="en-US" dirty="0" smtClean="0"/>
              <a:t>Advertising costs (taste imprinting )</a:t>
            </a:r>
          </a:p>
          <a:p>
            <a:r>
              <a:rPr lang="en-US" dirty="0" smtClean="0"/>
              <a:t>Availability of distributors and suppliers</a:t>
            </a:r>
          </a:p>
          <a:p>
            <a:r>
              <a:rPr lang="en-US" dirty="0" smtClean="0"/>
              <a:t>Availability of skilled resources and their costs</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WHICH COUNTRY</a:t>
            </a:r>
            <a:endParaRPr lang="en-US" dirty="0"/>
          </a:p>
        </p:txBody>
      </p:sp>
      <p:sp>
        <p:nvSpPr>
          <p:cNvPr id="3" name="Content Placeholder 2"/>
          <p:cNvSpPr>
            <a:spLocks noGrp="1"/>
          </p:cNvSpPr>
          <p:nvPr>
            <p:ph idx="1"/>
          </p:nvPr>
        </p:nvSpPr>
        <p:spPr/>
        <p:txBody>
          <a:bodyPr/>
          <a:lstStyle/>
          <a:p>
            <a:r>
              <a:rPr lang="en-US" dirty="0" smtClean="0"/>
              <a:t>The biggest countries like China , India, Russia, Brazil…are in fact countries with different cultures, level of income  in the same country and each area can be considered different</a:t>
            </a:r>
          </a:p>
          <a:p>
            <a:r>
              <a:rPr lang="en-US" dirty="0" smtClean="0"/>
              <a:t>In China the consumers in the three tiers  cities are , at least for the moment, more willing to buy local brands than global brands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Dimensions: 9.596.961 Km</a:t>
            </a:r>
          </a:p>
          <a:p>
            <a:r>
              <a:rPr lang="en-US" dirty="0" smtClean="0"/>
              <a:t>Population:1.355.700.000 inhabitants (2014)</a:t>
            </a:r>
          </a:p>
          <a:p>
            <a:r>
              <a:rPr lang="en-US" dirty="0" smtClean="0"/>
              <a:t>Density:141hab/km</a:t>
            </a:r>
          </a:p>
          <a:p>
            <a:r>
              <a:rPr lang="en-US" dirty="0" smtClean="0"/>
              <a:t>Climate: extremely divers, tropical in South and sub arctic in North</a:t>
            </a:r>
          </a:p>
          <a:p>
            <a:r>
              <a:rPr lang="en-US" dirty="0" smtClean="0"/>
              <a:t>56 Ethnics, Han 92% of the population</a:t>
            </a:r>
          </a:p>
          <a:p>
            <a:r>
              <a:rPr lang="en-US" dirty="0" smtClean="0"/>
              <a:t>$ 13,39 trillions (2013 est.) n.2 in the world in term of PPP ( Purchase power parity)</a:t>
            </a:r>
          </a:p>
          <a:p>
            <a:r>
              <a:rPr lang="en-US" dirty="0" smtClean="0"/>
              <a:t>Pro capita income 9.800 $ ( 2013.est) </a:t>
            </a:r>
          </a:p>
          <a:p>
            <a:r>
              <a:rPr lang="en-US" dirty="0" smtClean="0"/>
              <a:t>First exporter in the world</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CHINA</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Strong Growth also in term of income pro capita</a:t>
            </a:r>
          </a:p>
          <a:p>
            <a:r>
              <a:rPr lang="en-US" dirty="0" smtClean="0"/>
              <a:t>Strong urban population, actually 50,6%, in 2040 70%</a:t>
            </a:r>
          </a:p>
          <a:p>
            <a:r>
              <a:rPr lang="en-US" dirty="0" smtClean="0"/>
              <a:t>Political stability</a:t>
            </a:r>
          </a:p>
          <a:p>
            <a:r>
              <a:rPr lang="en-US" dirty="0" smtClean="0"/>
              <a:t>Good infrastructures (at least for the moment )</a:t>
            </a:r>
          </a:p>
          <a:p>
            <a:r>
              <a:rPr lang="en-US" dirty="0" smtClean="0"/>
              <a:t>Consumer confidence high</a:t>
            </a:r>
          </a:p>
          <a:p>
            <a:r>
              <a:rPr lang="en-US" dirty="0" smtClean="0"/>
              <a:t>Large number of skilled human resources</a:t>
            </a:r>
          </a:p>
          <a:p>
            <a:r>
              <a:rPr lang="en-US" dirty="0" smtClean="0"/>
              <a:t>Modern trade predominant 62%</a:t>
            </a:r>
          </a:p>
          <a:p>
            <a:r>
              <a:rPr lang="en-US" dirty="0" smtClean="0"/>
              <a:t>City clusters</a:t>
            </a:r>
          </a:p>
          <a:p>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EVOLUTION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18</a:t>
            </a:r>
            <a:r>
              <a:rPr lang="en-US" baseline="30000" dirty="0" smtClean="0"/>
              <a:t>TH</a:t>
            </a:r>
            <a:r>
              <a:rPr lang="en-US" dirty="0" smtClean="0"/>
              <a:t> Congress of the Chinese Communist party fixed the new direction</a:t>
            </a:r>
          </a:p>
          <a:p>
            <a:r>
              <a:rPr lang="en-US" dirty="0" smtClean="0"/>
              <a:t>More Internal consumption and services</a:t>
            </a:r>
          </a:p>
          <a:p>
            <a:r>
              <a:rPr lang="en-US" dirty="0" smtClean="0"/>
              <a:t>It will be supported by an increase of the productivity in order to support high wages (in 2012 the average increase of wages has been between 14% up to 20% depending of the districts)</a:t>
            </a:r>
          </a:p>
          <a:p>
            <a:r>
              <a:rPr lang="en-US" dirty="0" smtClean="0"/>
              <a:t>More competition in the financial sector in order to decrease interest rates ( shadow banks)</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EVOLUTION</a:t>
            </a:r>
            <a:endParaRPr lang="en-US" dirty="0"/>
          </a:p>
        </p:txBody>
      </p:sp>
      <p:sp>
        <p:nvSpPr>
          <p:cNvPr id="3" name="Content Placeholder 2"/>
          <p:cNvSpPr>
            <a:spLocks noGrp="1"/>
          </p:cNvSpPr>
          <p:nvPr>
            <p:ph idx="1"/>
          </p:nvPr>
        </p:nvSpPr>
        <p:spPr/>
        <p:txBody>
          <a:bodyPr/>
          <a:lstStyle/>
          <a:p>
            <a:r>
              <a:rPr lang="en-US" dirty="0" smtClean="0"/>
              <a:t>The  traditional bank Loans have accounted more than 90% of the total credit in the last decade , fell to little more than half of new financing in 2013.</a:t>
            </a:r>
          </a:p>
          <a:p>
            <a:r>
              <a:rPr lang="en-US" dirty="0" smtClean="0"/>
              <a:t>Shadow  banking in 2013 have represented </a:t>
            </a:r>
            <a:r>
              <a:rPr lang="en-US" dirty="0" err="1" smtClean="0"/>
              <a:t>Rmb</a:t>
            </a:r>
            <a:r>
              <a:rPr lang="en-US" dirty="0" smtClean="0"/>
              <a:t> 47bn or 84% of the GDP</a:t>
            </a:r>
          </a:p>
          <a:p>
            <a:r>
              <a:rPr lang="en-US" dirty="0" smtClean="0"/>
              <a:t>Anticorruption law has impacted the sales of the luxury market end 2013.</a:t>
            </a:r>
            <a:endParaRPr lang="en-US" dirty="0"/>
          </a:p>
        </p:txBody>
      </p:sp>
      <p:sp>
        <p:nvSpPr>
          <p:cNvPr id="4" name="TextBox 3"/>
          <p:cNvSpPr txBox="1"/>
          <p:nvPr/>
        </p:nvSpPr>
        <p:spPr>
          <a:xfrm>
            <a:off x="8524875" y="3238500"/>
            <a:ext cx="223138" cy="369332"/>
          </a:xfrm>
          <a:prstGeom prst="rect">
            <a:avLst/>
          </a:prstGeom>
          <a:noFill/>
        </p:spPr>
        <p:txBody>
          <a:bodyPr wrap="none" rtlCol="0">
            <a:spAutoFit/>
          </a:bodyPr>
          <a:lstStyle/>
          <a:p>
            <a:r>
              <a:rPr lang="en-US" dirty="0" smtClean="0"/>
              <a: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EVOLUTION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Increase competition in the services (energies, telecommunication, health care…)</a:t>
            </a:r>
          </a:p>
          <a:p>
            <a:r>
              <a:rPr lang="en-US" dirty="0" smtClean="0"/>
              <a:t>Increase of consumer confidence will push up the consumption , more than the increase of the GDP, due to the reduction of the family saving (estimated from 42% to 36% )</a:t>
            </a:r>
          </a:p>
          <a:p>
            <a:r>
              <a:rPr lang="en-US" dirty="0" smtClean="0"/>
              <a:t>The development of the services will allow to increase occupation .</a:t>
            </a:r>
          </a:p>
          <a:p>
            <a:r>
              <a:rPr lang="en-US" dirty="0" smtClean="0"/>
              <a:t>The mechanization the agriculture will push people towards the cities</a:t>
            </a:r>
          </a:p>
          <a:p>
            <a:pPr>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EVOLUTION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 the next 10 years the the GDP will be equally split between  between industry and services( 46% ) with agricultural stabilizing around 8%</a:t>
            </a:r>
          </a:p>
          <a:p>
            <a:r>
              <a:rPr lang="en-US" dirty="0" smtClean="0"/>
              <a:t>Strong push in the new energies , less pollution</a:t>
            </a:r>
          </a:p>
          <a:p>
            <a:r>
              <a:rPr lang="en-US" dirty="0" smtClean="0"/>
              <a:t>The bigger push will come from the cities especially the one’s having 1.5 millions of inhabitants which will represent 40% of the urban development ,the one’s between 1.5 and 5 millions will represent 25% the one’s above 5 millions will represent 35%</a:t>
            </a:r>
          </a:p>
          <a:p>
            <a:r>
              <a:rPr lang="en-US" dirty="0" smtClean="0"/>
              <a:t>The concept of megacities or “clusters” will become     very important</a:t>
            </a:r>
          </a:p>
          <a:p>
            <a:r>
              <a:rPr lang="en-US" dirty="0" smtClean="0"/>
              <a:t>Actually 6 Megacities Beijing, Qingdao, Shanghai, Hangzhou, Shenzhen, Chongqing. Within 2025, 3 more including Chengdu</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a:t>
            </a:r>
            <a:endParaRPr lang="en-US" dirty="0"/>
          </a:p>
        </p:txBody>
      </p:sp>
      <p:sp>
        <p:nvSpPr>
          <p:cNvPr id="3" name="Content Placeholder 2"/>
          <p:cNvSpPr>
            <a:spLocks noGrp="1"/>
          </p:cNvSpPr>
          <p:nvPr>
            <p:ph idx="1"/>
          </p:nvPr>
        </p:nvSpPr>
        <p:spPr/>
        <p:txBody>
          <a:bodyPr/>
          <a:lstStyle/>
          <a:p>
            <a:r>
              <a:rPr lang="en-US" dirty="0" smtClean="0"/>
              <a:t>1,070 Billions people ( Asia 4,250 Billions people)</a:t>
            </a:r>
          </a:p>
          <a:p>
            <a:r>
              <a:rPr lang="en-US" dirty="0" smtClean="0"/>
              <a:t>2000 dialects</a:t>
            </a:r>
          </a:p>
          <a:p>
            <a:r>
              <a:rPr lang="en-US" dirty="0" smtClean="0"/>
              <a:t>30,415 millions Km ( Asia 43,810 Km )</a:t>
            </a:r>
          </a:p>
          <a:p>
            <a:r>
              <a:rPr lang="en-US" dirty="0" smtClean="0"/>
              <a:t>35 inhabitants/Km (97 inhabitants /km )</a:t>
            </a:r>
          </a:p>
          <a:p>
            <a:r>
              <a:rPr lang="en-US" dirty="0" smtClean="0"/>
              <a:t>Very rich in natural resources (10 % of the world wide oil, 40% of the Gold ,80-90% of Chrome and platinum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MARINO MONZINI</a:t>
            </a:r>
            <a:endParaRPr lang="en-US" dirty="0"/>
          </a:p>
        </p:txBody>
      </p:sp>
      <p:sp>
        <p:nvSpPr>
          <p:cNvPr id="3" name="Content Placeholder 2"/>
          <p:cNvSpPr>
            <a:spLocks noGrp="1"/>
          </p:cNvSpPr>
          <p:nvPr>
            <p:ph idx="1"/>
          </p:nvPr>
        </p:nvSpPr>
        <p:spPr/>
        <p:txBody>
          <a:bodyPr>
            <a:normAutofit/>
          </a:bodyPr>
          <a:lstStyle/>
          <a:p>
            <a:r>
              <a:rPr lang="en-US" dirty="0" smtClean="0"/>
              <a:t>1975-1983: Philips White goods Division Marketing Manager Built in products</a:t>
            </a:r>
          </a:p>
          <a:p>
            <a:r>
              <a:rPr lang="en-US" dirty="0" smtClean="0"/>
              <a:t>1983-1985: Candy Elettrodomestici, General manager Built-in Products Division</a:t>
            </a:r>
          </a:p>
          <a:p>
            <a:r>
              <a:rPr lang="en-US" dirty="0" smtClean="0"/>
              <a:t>1985-1989: Faema Coffee machines: Sales&amp;Mkt Director</a:t>
            </a:r>
          </a:p>
          <a:p>
            <a:r>
              <a:rPr lang="en-US" dirty="0" smtClean="0"/>
              <a:t>1989-1993 Whirlpool Italy: Director of Freestanding Division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 ( CONT)</a:t>
            </a:r>
            <a:endParaRPr lang="en-US" dirty="0"/>
          </a:p>
        </p:txBody>
      </p:sp>
      <p:sp>
        <p:nvSpPr>
          <p:cNvPr id="3" name="Content Placeholder 2"/>
          <p:cNvSpPr>
            <a:spLocks noGrp="1"/>
          </p:cNvSpPr>
          <p:nvPr>
            <p:ph idx="1"/>
          </p:nvPr>
        </p:nvSpPr>
        <p:spPr/>
        <p:txBody>
          <a:bodyPr>
            <a:normAutofit lnSpcReduction="10000"/>
          </a:bodyPr>
          <a:lstStyle/>
          <a:p>
            <a:r>
              <a:rPr lang="en-US" dirty="0" smtClean="0"/>
              <a:t>Rural 60%, Urban 40 %</a:t>
            </a:r>
          </a:p>
          <a:p>
            <a:r>
              <a:rPr lang="en-US" dirty="0" smtClean="0"/>
              <a:t>Countries are very different </a:t>
            </a:r>
          </a:p>
          <a:p>
            <a:r>
              <a:rPr lang="en-US" dirty="0" smtClean="0"/>
              <a:t>Strong Growth of revenue’s ($ 800 billion’s by 2020) mainly coming from the Distribution to the consumer, Telecommunications, Bank and Business link to the infrastructures, Agricultural and natural resources.</a:t>
            </a:r>
          </a:p>
          <a:p>
            <a:r>
              <a:rPr lang="en-US" dirty="0" smtClean="0"/>
              <a:t>“explosive” population growth; 40% of the population growth to 2030 .</a:t>
            </a:r>
          </a:p>
          <a:p>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AFRICA (CONT)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Very young population, 50% under 20 years old</a:t>
            </a:r>
          </a:p>
          <a:p>
            <a:r>
              <a:rPr lang="en-US" dirty="0" smtClean="0"/>
              <a:t>Optimistic about the future 84 % thinks that it will be better ,with the exception of the North Africans</a:t>
            </a:r>
          </a:p>
          <a:p>
            <a:r>
              <a:rPr lang="en-US" dirty="0" smtClean="0"/>
              <a:t>By 2020 the African households which will have discretionary income will rise from 85 million up to 130 million</a:t>
            </a:r>
          </a:p>
          <a:p>
            <a:r>
              <a:rPr lang="en-US" dirty="0" smtClean="0"/>
              <a:t>The big increase will come from the households who have more than $20,000 </a:t>
            </a:r>
          </a:p>
          <a:p>
            <a:r>
              <a:rPr lang="en-US" dirty="0" smtClean="0"/>
              <a:t>Urban spending is increasing twice as fast as rural spending</a:t>
            </a:r>
          </a:p>
          <a:p>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Mexico</a:t>
            </a:r>
            <a:endParaRPr lang="en-US" dirty="0"/>
          </a:p>
        </p:txBody>
      </p:sp>
      <p:sp>
        <p:nvSpPr>
          <p:cNvPr id="3" name="Content Placeholder 2"/>
          <p:cNvSpPr>
            <a:spLocks noGrp="1"/>
          </p:cNvSpPr>
          <p:nvPr>
            <p:ph idx="1"/>
          </p:nvPr>
        </p:nvSpPr>
        <p:spPr/>
        <p:txBody>
          <a:bodyPr/>
          <a:lstStyle/>
          <a:p>
            <a:r>
              <a:rPr lang="en-US" dirty="0" smtClean="0"/>
              <a:t>Surface; 1.964.000 Km</a:t>
            </a:r>
          </a:p>
          <a:p>
            <a:r>
              <a:rPr lang="en-US" dirty="0" smtClean="0"/>
              <a:t>Population; 119.000.000</a:t>
            </a:r>
          </a:p>
          <a:p>
            <a:r>
              <a:rPr lang="en-US" dirty="0" smtClean="0"/>
              <a:t>Median age ;27,7</a:t>
            </a:r>
          </a:p>
          <a:p>
            <a:r>
              <a:rPr lang="en-US" dirty="0" smtClean="0"/>
              <a:t>Urbanization ; 78%</a:t>
            </a:r>
          </a:p>
          <a:p>
            <a:r>
              <a:rPr lang="en-US" dirty="0" smtClean="0"/>
              <a:t>GDP ,1,798 $ trillion (12)</a:t>
            </a:r>
          </a:p>
          <a:p>
            <a:r>
              <a:rPr lang="en-US" dirty="0" smtClean="0"/>
              <a:t>GDP pro capita $15.400</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Mexico</a:t>
            </a:r>
            <a:endParaRPr lang="en-US" dirty="0"/>
          </a:p>
        </p:txBody>
      </p:sp>
      <p:sp>
        <p:nvSpPr>
          <p:cNvPr id="3" name="Content Placeholder 2"/>
          <p:cNvSpPr>
            <a:spLocks noGrp="1"/>
          </p:cNvSpPr>
          <p:nvPr>
            <p:ph idx="1"/>
          </p:nvPr>
        </p:nvSpPr>
        <p:spPr/>
        <p:txBody>
          <a:bodyPr/>
          <a:lstStyle/>
          <a:p>
            <a:r>
              <a:rPr lang="en-US" dirty="0" smtClean="0"/>
              <a:t>In the last three decades transition from a commodity and agricultural based economy to one dominated by manufacturing and services as the </a:t>
            </a:r>
            <a:r>
              <a:rPr lang="en-US" dirty="0" err="1" smtClean="0"/>
              <a:t>Brasil</a:t>
            </a:r>
            <a:endParaRPr lang="en-US" dirty="0" smtClean="0"/>
          </a:p>
          <a:p>
            <a:r>
              <a:rPr lang="en-US" dirty="0" smtClean="0"/>
              <a:t>Firmly situated within North- America supply- chain.</a:t>
            </a:r>
          </a:p>
          <a:p>
            <a:r>
              <a:rPr lang="en-US" dirty="0" smtClean="0"/>
              <a:t>Strongly involved in the Trans-pacific Partnership ( TPP ) and Pacific alliance.</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Mexico</a:t>
            </a:r>
            <a:endParaRPr lang="en-US" dirty="0"/>
          </a:p>
        </p:txBody>
      </p:sp>
      <p:sp>
        <p:nvSpPr>
          <p:cNvPr id="3" name="Content Placeholder 2"/>
          <p:cNvSpPr>
            <a:spLocks noGrp="1"/>
          </p:cNvSpPr>
          <p:nvPr>
            <p:ph idx="1"/>
          </p:nvPr>
        </p:nvSpPr>
        <p:spPr/>
        <p:txBody>
          <a:bodyPr/>
          <a:lstStyle/>
          <a:p>
            <a:r>
              <a:rPr lang="en-US" dirty="0" smtClean="0"/>
              <a:t>Mexico boasts free-trade agreements with over 40 countries.</a:t>
            </a:r>
          </a:p>
          <a:p>
            <a:r>
              <a:rPr lang="en-US" dirty="0" smtClean="0"/>
              <a:t>Trade to GDP ratio who measure the economic openness is over 60% surpassing US, Brazil and China.</a:t>
            </a:r>
          </a:p>
          <a:p>
            <a:r>
              <a:rPr lang="en-US" dirty="0" smtClean="0"/>
              <a:t>Strong President Pena Nieto from whom are expecting important reforms.</a:t>
            </a:r>
          </a:p>
          <a:p>
            <a:r>
              <a:rPr lang="en-US" dirty="0" smtClean="0"/>
              <a:t>Investments in infrastructures are needed</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INDIA MAIN FACTS</a:t>
            </a:r>
            <a:endParaRPr lang="en-US" dirty="0"/>
          </a:p>
        </p:txBody>
      </p:sp>
      <p:sp>
        <p:nvSpPr>
          <p:cNvPr id="3" name="Content Placeholder 2"/>
          <p:cNvSpPr>
            <a:spLocks noGrp="1"/>
          </p:cNvSpPr>
          <p:nvPr>
            <p:ph idx="1"/>
          </p:nvPr>
        </p:nvSpPr>
        <p:spPr/>
        <p:txBody>
          <a:bodyPr>
            <a:normAutofit lnSpcReduction="10000"/>
          </a:bodyPr>
          <a:lstStyle/>
          <a:p>
            <a:r>
              <a:rPr lang="en-US" dirty="0" smtClean="0"/>
              <a:t>Climate ; from tropical monsoon to temperate in North</a:t>
            </a:r>
          </a:p>
          <a:p>
            <a:r>
              <a:rPr lang="en-US" dirty="0" smtClean="0"/>
              <a:t>Population 1.236 .400 ( 2013 July est. )</a:t>
            </a:r>
          </a:p>
          <a:p>
            <a:r>
              <a:rPr lang="en-US" dirty="0" smtClean="0"/>
              <a:t>Median age 27 </a:t>
            </a:r>
          </a:p>
          <a:p>
            <a:r>
              <a:rPr lang="en-US" dirty="0" smtClean="0"/>
              <a:t>Average growth since 1997 up to 2012 7%</a:t>
            </a:r>
          </a:p>
          <a:p>
            <a:r>
              <a:rPr lang="en-US" dirty="0" smtClean="0"/>
              <a:t>Growth rate  3,2% ( 2013 est.) 8% estimation in 2015</a:t>
            </a:r>
          </a:p>
          <a:p>
            <a:r>
              <a:rPr lang="en-US" dirty="0" smtClean="0"/>
              <a:t>Public debt 51,8%</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 MAIN FACTS ( CONT.)</a:t>
            </a:r>
            <a:endParaRPr lang="en-US" dirty="0"/>
          </a:p>
        </p:txBody>
      </p:sp>
      <p:sp>
        <p:nvSpPr>
          <p:cNvPr id="3" name="Content Placeholder 2"/>
          <p:cNvSpPr>
            <a:spLocks noGrp="1"/>
          </p:cNvSpPr>
          <p:nvPr>
            <p:ph idx="1"/>
          </p:nvPr>
        </p:nvSpPr>
        <p:spPr/>
        <p:txBody>
          <a:bodyPr/>
          <a:lstStyle/>
          <a:p>
            <a:r>
              <a:rPr lang="en-US" dirty="0" smtClean="0"/>
              <a:t>Deficit ; 5,7% ( 2013 est.)</a:t>
            </a:r>
          </a:p>
          <a:p>
            <a:r>
              <a:rPr lang="en-US" dirty="0" smtClean="0"/>
              <a:t>GDP pro capita  $ 4.000</a:t>
            </a:r>
          </a:p>
          <a:p>
            <a:r>
              <a:rPr lang="en-US" dirty="0" smtClean="0"/>
              <a:t>Gross national saving 33.7% of GDP ( 31)</a:t>
            </a:r>
          </a:p>
          <a:p>
            <a:r>
              <a:rPr lang="en-US" dirty="0" smtClean="0"/>
              <a:t>Inflation rate ;9,6% ( 2013 </a:t>
            </a:r>
            <a:r>
              <a:rPr lang="en-US" dirty="0" err="1" smtClean="0"/>
              <a:t>est</a:t>
            </a:r>
            <a:r>
              <a:rPr lang="en-US" dirty="0" smtClean="0"/>
              <a:t>)</a:t>
            </a:r>
          </a:p>
          <a:p>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REFORMS NEEDED IN INDIA</a:t>
            </a:r>
            <a:endParaRPr lang="en-US" dirty="0"/>
          </a:p>
        </p:txBody>
      </p:sp>
      <p:sp>
        <p:nvSpPr>
          <p:cNvPr id="3" name="Content Placeholder 2"/>
          <p:cNvSpPr>
            <a:spLocks noGrp="1"/>
          </p:cNvSpPr>
          <p:nvPr>
            <p:ph idx="1"/>
          </p:nvPr>
        </p:nvSpPr>
        <p:spPr/>
        <p:txBody>
          <a:bodyPr/>
          <a:lstStyle/>
          <a:p>
            <a:pPr>
              <a:buNone/>
            </a:pPr>
            <a:r>
              <a:rPr lang="en-US" dirty="0" smtClean="0"/>
              <a:t> 1) accelerating the jobs creation</a:t>
            </a:r>
          </a:p>
          <a:p>
            <a:r>
              <a:rPr lang="en-US" dirty="0" smtClean="0"/>
              <a:t>27 millions in manufacturing </a:t>
            </a:r>
          </a:p>
          <a:p>
            <a:r>
              <a:rPr lang="en-US" dirty="0" smtClean="0"/>
              <a:t>40 millions in services</a:t>
            </a:r>
          </a:p>
          <a:p>
            <a:r>
              <a:rPr lang="en-US" dirty="0" smtClean="0"/>
              <a:t>50 millions in construction</a:t>
            </a:r>
          </a:p>
          <a:p>
            <a:endParaRPr lang="en-US" dirty="0" smtClean="0"/>
          </a:p>
          <a:p>
            <a:r>
              <a:rPr lang="en-US" dirty="0" smtClean="0"/>
              <a:t>The farm  jobs will represent 37% of the work force in 2022</a:t>
            </a:r>
          </a:p>
          <a:p>
            <a:pPr>
              <a:buNone/>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REFORMS NEEDED IN INDIA</a:t>
            </a:r>
            <a:endParaRPr lang="en-US" dirty="0"/>
          </a:p>
        </p:txBody>
      </p:sp>
      <p:sp>
        <p:nvSpPr>
          <p:cNvPr id="3" name="Content Placeholder 2"/>
          <p:cNvSpPr>
            <a:spLocks noGrp="1"/>
          </p:cNvSpPr>
          <p:nvPr>
            <p:ph idx="1"/>
          </p:nvPr>
        </p:nvSpPr>
        <p:spPr/>
        <p:txBody>
          <a:bodyPr/>
          <a:lstStyle/>
          <a:p>
            <a:r>
              <a:rPr lang="en-US" dirty="0" smtClean="0"/>
              <a:t>Accelerate critical infrastructure for power and logistics</a:t>
            </a:r>
          </a:p>
          <a:p>
            <a:r>
              <a:rPr lang="en-US" dirty="0" smtClean="0"/>
              <a:t>Reduce the administrative burden on business</a:t>
            </a:r>
          </a:p>
          <a:p>
            <a:r>
              <a:rPr lang="en-US" dirty="0" smtClean="0"/>
              <a:t>Remove tax and markets distortions</a:t>
            </a:r>
          </a:p>
          <a:p>
            <a:r>
              <a:rPr lang="en-US" dirty="0" smtClean="0"/>
              <a:t>Rationalize land market</a:t>
            </a:r>
          </a:p>
          <a:p>
            <a:r>
              <a:rPr lang="en-US" dirty="0" smtClean="0"/>
              <a:t>Take phased steps to make </a:t>
            </a:r>
            <a:r>
              <a:rPr lang="en-US" dirty="0" err="1" smtClean="0"/>
              <a:t>labour</a:t>
            </a:r>
            <a:r>
              <a:rPr lang="en-US" dirty="0" smtClean="0"/>
              <a:t> markets  more flexible</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REFORMS NEEDED IN INDIA</a:t>
            </a:r>
            <a:endParaRPr lang="en-US" dirty="0"/>
          </a:p>
        </p:txBody>
      </p:sp>
      <p:sp>
        <p:nvSpPr>
          <p:cNvPr id="3" name="Content Placeholder 2"/>
          <p:cNvSpPr>
            <a:spLocks noGrp="1"/>
          </p:cNvSpPr>
          <p:nvPr>
            <p:ph idx="1"/>
          </p:nvPr>
        </p:nvSpPr>
        <p:spPr/>
        <p:txBody>
          <a:bodyPr/>
          <a:lstStyle/>
          <a:p>
            <a:r>
              <a:rPr lang="en-US" dirty="0" smtClean="0"/>
              <a:t>Help poor workers  build skills with government-funded mechanisms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MARINO MONZINI</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1994-1995 Nokia Consumer Electronics: C.E.O. of the Italian subsidiary</a:t>
            </a:r>
          </a:p>
          <a:p>
            <a:r>
              <a:rPr lang="en-US" dirty="0" smtClean="0"/>
              <a:t>1996 Nokia Consumer Electronics: Director Sales&amp;marketing TV for Europe (Dusseldorf)</a:t>
            </a:r>
          </a:p>
          <a:p>
            <a:r>
              <a:rPr lang="en-US" dirty="0" smtClean="0"/>
              <a:t>1997 Semi -Tech Consumer Electronics: Vice President Sales&amp;marketing South Europe (Paris)</a:t>
            </a:r>
          </a:p>
          <a:p>
            <a:r>
              <a:rPr lang="en-US" dirty="0" smtClean="0"/>
              <a:t>1998-2000 Philips Consumer Electronics Europe (Amsterdam) Senior Vice President Marketing&amp;International sales</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REFORMS NEEDED IN INDIA ( CONT)</a:t>
            </a:r>
            <a:endParaRPr lang="en-US" dirty="0"/>
          </a:p>
        </p:txBody>
      </p:sp>
      <p:sp>
        <p:nvSpPr>
          <p:cNvPr id="3" name="Content Placeholder 2"/>
          <p:cNvSpPr>
            <a:spLocks noGrp="1"/>
          </p:cNvSpPr>
          <p:nvPr>
            <p:ph idx="1"/>
          </p:nvPr>
        </p:nvSpPr>
        <p:spPr/>
        <p:txBody>
          <a:bodyPr>
            <a:normAutofit lnSpcReduction="10000"/>
          </a:bodyPr>
          <a:lstStyle/>
          <a:p>
            <a:pPr>
              <a:buNone/>
            </a:pPr>
            <a:endParaRPr lang="en-US" dirty="0" smtClean="0"/>
          </a:p>
          <a:p>
            <a:pPr>
              <a:buNone/>
            </a:pPr>
            <a:r>
              <a:rPr lang="en-US" dirty="0" smtClean="0"/>
              <a:t>2) Raising farm productivity from 2,3 T per hectare in 2012 to 4.0T</a:t>
            </a:r>
          </a:p>
          <a:p>
            <a:pPr>
              <a:buNone/>
            </a:pPr>
            <a:endParaRPr lang="en-US" dirty="0" smtClean="0"/>
          </a:p>
          <a:p>
            <a:pPr>
              <a:buNone/>
            </a:pPr>
            <a:r>
              <a:rPr lang="en-US" dirty="0" smtClean="0"/>
              <a:t>3) Increasing publics spending on basic services ; energy ,health-</a:t>
            </a:r>
            <a:r>
              <a:rPr lang="en-US" dirty="0" err="1" smtClean="0"/>
              <a:t>care.infrastucture</a:t>
            </a:r>
            <a:endParaRPr lang="en-US" dirty="0" smtClean="0"/>
          </a:p>
          <a:p>
            <a:pPr>
              <a:buNone/>
            </a:pPr>
            <a:r>
              <a:rPr lang="en-US" dirty="0" smtClean="0"/>
              <a:t>   </a:t>
            </a:r>
          </a:p>
          <a:p>
            <a:pPr>
              <a:buNone/>
            </a:pPr>
            <a:r>
              <a:rPr lang="en-US" dirty="0" smtClean="0"/>
              <a:t>4) Making basic services more effective ( from 50% to 75%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to find the main indicators</a:t>
            </a:r>
            <a:endParaRPr lang="en-US" dirty="0"/>
          </a:p>
        </p:txBody>
      </p:sp>
      <p:sp>
        <p:nvSpPr>
          <p:cNvPr id="3" name="Content Placeholder 2"/>
          <p:cNvSpPr>
            <a:spLocks noGrp="1"/>
          </p:cNvSpPr>
          <p:nvPr>
            <p:ph idx="1"/>
          </p:nvPr>
        </p:nvSpPr>
        <p:spPr/>
        <p:txBody>
          <a:bodyPr/>
          <a:lstStyle/>
          <a:p>
            <a:r>
              <a:rPr lang="en-US" dirty="0" smtClean="0"/>
              <a:t>The world fact Book </a:t>
            </a:r>
          </a:p>
          <a:p>
            <a:endParaRPr lang="en-US" dirty="0" smtClean="0"/>
          </a:p>
          <a:p>
            <a:r>
              <a:rPr lang="en-US" dirty="0" smtClean="0"/>
              <a:t>IMF </a:t>
            </a:r>
          </a:p>
          <a:p>
            <a:endParaRPr lang="en-US" dirty="0" smtClean="0"/>
          </a:p>
          <a:p>
            <a:r>
              <a:rPr lang="en-US" dirty="0" smtClean="0"/>
              <a:t>UN </a:t>
            </a:r>
          </a:p>
          <a:p>
            <a:endParaRPr lang="en-US" dirty="0" smtClean="0"/>
          </a:p>
          <a:p>
            <a:r>
              <a:rPr lang="en-US" dirty="0" smtClean="0"/>
              <a:t>World Bank</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WHICH COUNTRY?;FIVE STEPS</a:t>
            </a:r>
            <a:endParaRPr lang="en-US" dirty="0"/>
          </a:p>
        </p:txBody>
      </p:sp>
      <p:sp>
        <p:nvSpPr>
          <p:cNvPr id="3" name="Content Placeholder 2"/>
          <p:cNvSpPr>
            <a:spLocks noGrp="1"/>
          </p:cNvSpPr>
          <p:nvPr>
            <p:ph idx="1"/>
          </p:nvPr>
        </p:nvSpPr>
        <p:spPr>
          <a:xfrm>
            <a:off x="1264158" y="1714500"/>
            <a:ext cx="7498080" cy="4800600"/>
          </a:xfrm>
        </p:spPr>
        <p:txBody>
          <a:bodyPr/>
          <a:lstStyle/>
          <a:p>
            <a:r>
              <a:rPr lang="en-US" dirty="0" smtClean="0"/>
              <a:t>In which countries to focus the analysis</a:t>
            </a:r>
          </a:p>
          <a:p>
            <a:r>
              <a:rPr lang="en-US" dirty="0" smtClean="0"/>
              <a:t>Analysis of the main indicators of the pre-chosen countries</a:t>
            </a:r>
          </a:p>
          <a:p>
            <a:r>
              <a:rPr lang="en-US" dirty="0" smtClean="0"/>
              <a:t>Analysis of the demand</a:t>
            </a:r>
          </a:p>
          <a:p>
            <a:r>
              <a:rPr lang="en-US" dirty="0" smtClean="0"/>
              <a:t>The competition; structure and dynamics</a:t>
            </a:r>
          </a:p>
          <a:p>
            <a:r>
              <a:rPr lang="en-US" dirty="0" smtClean="0"/>
              <a:t>Internal analysis to the company</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the demand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Actual demand, who is the buyer, which are the characteristics and the trends of the different segments, where are they buying and why</a:t>
            </a:r>
          </a:p>
          <a:p>
            <a:r>
              <a:rPr lang="en-US" dirty="0" smtClean="0"/>
              <a:t>Potential demand, the markets are created by the “offer” especially in the emerging markets in which the percentage of the young's is high and the people are open to test new products thanks to the strong increase of the personal income.” Need to look at the no consumers.</a:t>
            </a:r>
          </a:p>
          <a:p>
            <a:r>
              <a:rPr lang="en-US" dirty="0" smtClean="0"/>
              <a:t>Price points levels</a:t>
            </a:r>
          </a:p>
          <a:p>
            <a:pPr>
              <a:buNone/>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CONSUMERS</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r>
              <a:rPr lang="en-US" dirty="0" smtClean="0"/>
              <a:t>The lack of organized information's will oblige to look strongly at the “soft elements”.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CONSUMER CHARACTERISTICS</a:t>
            </a:r>
            <a:endParaRPr lang="en-US" dirty="0"/>
          </a:p>
        </p:txBody>
      </p:sp>
      <p:sp>
        <p:nvSpPr>
          <p:cNvPr id="3" name="Content Placeholder 2"/>
          <p:cNvSpPr>
            <a:spLocks noGrp="1"/>
          </p:cNvSpPr>
          <p:nvPr>
            <p:ph idx="1"/>
          </p:nvPr>
        </p:nvSpPr>
        <p:spPr/>
        <p:txBody>
          <a:bodyPr/>
          <a:lstStyle/>
          <a:p>
            <a:r>
              <a:rPr lang="en-US" dirty="0" smtClean="0"/>
              <a:t>The communication has to be simple</a:t>
            </a:r>
          </a:p>
          <a:p>
            <a:r>
              <a:rPr lang="en-US" dirty="0" smtClean="0"/>
              <a:t>The word of mouth is key and more important than in the developed countries</a:t>
            </a:r>
          </a:p>
          <a:p>
            <a:r>
              <a:rPr lang="en-US" dirty="0" smtClean="0"/>
              <a:t>The TV media is still a very appreciated support</a:t>
            </a:r>
          </a:p>
          <a:p>
            <a:r>
              <a:rPr lang="en-US" dirty="0" smtClean="0"/>
              <a:t>In many countries the consumer is looking at the local TV (in China ,there are more than 3000 chains)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CONSUMERS CHARACTERISTICS</a:t>
            </a:r>
            <a:endParaRPr lang="en-US" dirty="0"/>
          </a:p>
        </p:txBody>
      </p:sp>
      <p:sp>
        <p:nvSpPr>
          <p:cNvPr id="3" name="Content Placeholder 2"/>
          <p:cNvSpPr>
            <a:spLocks noGrp="1"/>
          </p:cNvSpPr>
          <p:nvPr>
            <p:ph idx="1"/>
          </p:nvPr>
        </p:nvSpPr>
        <p:spPr/>
        <p:txBody>
          <a:bodyPr>
            <a:normAutofit fontScale="62500" lnSpcReduction="20000"/>
          </a:bodyPr>
          <a:lstStyle/>
          <a:p>
            <a:pPr>
              <a:buNone/>
            </a:pPr>
            <a:endParaRPr lang="en-US" dirty="0" smtClean="0"/>
          </a:p>
          <a:p>
            <a:r>
              <a:rPr lang="en-US" dirty="0" smtClean="0"/>
              <a:t>The experience for the purchase of many products is low (early stage of the consumer cycle), the ownership is a social aspect , due to low income the purchase has to be the “right one”(focus in a small area)</a:t>
            </a:r>
          </a:p>
          <a:p>
            <a:endParaRPr lang="en-US" dirty="0" smtClean="0"/>
          </a:p>
          <a:p>
            <a:r>
              <a:rPr lang="en-US" dirty="0" smtClean="0"/>
              <a:t>To put the brand in the mind set of the consumer is very important and has to be made at the early stage. Normally they have 3 brands in mind by category and generally at 60% they will buy one of these three brands.( in developed countries is only 30%-40% and 25%in U.S)</a:t>
            </a:r>
          </a:p>
          <a:p>
            <a:endParaRPr lang="en-US" dirty="0" smtClean="0"/>
          </a:p>
          <a:p>
            <a:r>
              <a:rPr lang="en-US" dirty="0" smtClean="0"/>
              <a:t>The point of sales is key because the “consumer shop day’ is more long than in the developed countries and the consumer is visiting many point of sales and asking many questions</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CIRCLE</a:t>
            </a:r>
            <a:endParaRPr lang="en-US" dirty="0"/>
          </a:p>
        </p:txBody>
      </p:sp>
      <p:graphicFrame>
        <p:nvGraphicFramePr>
          <p:cNvPr id="4" name="Content Placeholder 3"/>
          <p:cNvGraphicFramePr>
            <a:graphicFrameLocks noGrp="1"/>
          </p:cNvGraphicFramePr>
          <p:nvPr>
            <p:ph idx="1"/>
          </p:nvPr>
        </p:nvGraphicFramePr>
        <p:xfrm>
          <a:off x="1435100" y="1447800"/>
          <a:ext cx="7499350" cy="4800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IMPORTANCE OF THE EMERGING MARKETS</a:t>
            </a:r>
            <a:endParaRPr lang="en-US" dirty="0"/>
          </a:p>
        </p:txBody>
      </p:sp>
      <p:sp>
        <p:nvSpPr>
          <p:cNvPr id="3" name="Content Placeholder 2"/>
          <p:cNvSpPr>
            <a:spLocks noGrp="1"/>
          </p:cNvSpPr>
          <p:nvPr>
            <p:ph idx="1"/>
          </p:nvPr>
        </p:nvSpPr>
        <p:spPr/>
        <p:txBody>
          <a:bodyPr/>
          <a:lstStyle/>
          <a:p>
            <a:r>
              <a:rPr lang="en-US" dirty="0" smtClean="0"/>
              <a:t>Unilever ( 49,78 Billions Euro’s) ; 60% of the turnover</a:t>
            </a:r>
          </a:p>
          <a:p>
            <a:endParaRPr lang="en-US" dirty="0" smtClean="0"/>
          </a:p>
          <a:p>
            <a:r>
              <a:rPr lang="en-US" dirty="0" smtClean="0"/>
              <a:t>Nestle ( 98,2 Billions Euro’s ) 43% of the turnover</a:t>
            </a:r>
          </a:p>
          <a:p>
            <a:endParaRPr lang="en-US" dirty="0" smtClean="0"/>
          </a:p>
          <a:p>
            <a:r>
              <a:rPr lang="en-US" dirty="0" smtClean="0"/>
              <a:t>P&amp;G ( 62,4 Billions Euro’s ) 39% of the turnover</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THE COMPETITION</a:t>
            </a:r>
            <a:endParaRPr lang="en-US" dirty="0"/>
          </a:p>
        </p:txBody>
      </p:sp>
      <p:sp>
        <p:nvSpPr>
          <p:cNvPr id="3" name="Content Placeholder 2"/>
          <p:cNvSpPr>
            <a:spLocks noGrp="1"/>
          </p:cNvSpPr>
          <p:nvPr>
            <p:ph idx="1"/>
          </p:nvPr>
        </p:nvSpPr>
        <p:spPr/>
        <p:txBody>
          <a:bodyPr/>
          <a:lstStyle/>
          <a:p>
            <a:r>
              <a:rPr lang="en-US" dirty="0" smtClean="0"/>
              <a:t>Who are the main competitors direct and indirect ( Nutella vs. Peanut Butter )</a:t>
            </a:r>
          </a:p>
          <a:p>
            <a:r>
              <a:rPr lang="en-US" dirty="0" smtClean="0"/>
              <a:t>The market shares, imprinting taste and possibility of reaction (full capacity or not?)</a:t>
            </a:r>
          </a:p>
          <a:p>
            <a:r>
              <a:rPr lang="en-US" dirty="0" smtClean="0"/>
              <a:t>International and local (market power )</a:t>
            </a:r>
          </a:p>
          <a:p>
            <a:r>
              <a:rPr lang="en-US" dirty="0" smtClean="0"/>
              <a:t>The price points and the related segments</a:t>
            </a:r>
          </a:p>
          <a:p>
            <a:r>
              <a:rPr lang="en-US" dirty="0" smtClean="0"/>
              <a:t>Check by Channel</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MARINO MONZINI</a:t>
            </a:r>
            <a:endParaRPr lang="en-US" dirty="0"/>
          </a:p>
        </p:txBody>
      </p:sp>
      <p:sp>
        <p:nvSpPr>
          <p:cNvPr id="3" name="Content Placeholder 2"/>
          <p:cNvSpPr>
            <a:spLocks noGrp="1"/>
          </p:cNvSpPr>
          <p:nvPr>
            <p:ph idx="1"/>
          </p:nvPr>
        </p:nvSpPr>
        <p:spPr/>
        <p:txBody>
          <a:bodyPr>
            <a:normAutofit/>
          </a:bodyPr>
          <a:lstStyle/>
          <a:p>
            <a:r>
              <a:rPr lang="en-US" dirty="0" smtClean="0"/>
              <a:t>2001 Aprilia Group ( Aprilia,Moto Guzzi, Laverda ) Vice President sales &amp; Marketing</a:t>
            </a:r>
          </a:p>
          <a:p>
            <a:r>
              <a:rPr lang="en-US" dirty="0" smtClean="0"/>
              <a:t>2002-2011 Ferrero:</a:t>
            </a:r>
          </a:p>
          <a:p>
            <a:pPr>
              <a:buNone/>
            </a:pPr>
            <a:r>
              <a:rPr lang="en-US" dirty="0" smtClean="0"/>
              <a:t>      -2002-2005 Global Category Director;(Lux) Nutella,Tic Tac Duplo, Esta The…</a:t>
            </a:r>
          </a:p>
          <a:p>
            <a:pPr>
              <a:buNone/>
            </a:pPr>
            <a:r>
              <a:rPr lang="en-US" dirty="0" smtClean="0"/>
              <a:t>       -2005-2009 C.E.O. Ferrero Asia </a:t>
            </a:r>
          </a:p>
          <a:p>
            <a:pPr>
              <a:buNone/>
            </a:pPr>
            <a:r>
              <a:rPr lang="en-US" dirty="0" smtClean="0"/>
              <a:t>       -2010-2011 Special projects ;India and South Africa.</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COMPETITION</a:t>
            </a:r>
            <a:endParaRPr lang="en-US" dirty="0"/>
          </a:p>
        </p:txBody>
      </p:sp>
      <p:sp>
        <p:nvSpPr>
          <p:cNvPr id="3" name="Content Placeholder 2"/>
          <p:cNvSpPr>
            <a:spLocks noGrp="1"/>
          </p:cNvSpPr>
          <p:nvPr>
            <p:ph idx="1"/>
          </p:nvPr>
        </p:nvSpPr>
        <p:spPr/>
        <p:txBody>
          <a:bodyPr>
            <a:normAutofit lnSpcReduction="10000"/>
          </a:bodyPr>
          <a:lstStyle/>
          <a:p>
            <a:r>
              <a:rPr lang="en-US" dirty="0" smtClean="0"/>
              <a:t>Have a strong consideration of the local competition</a:t>
            </a:r>
          </a:p>
          <a:p>
            <a:pPr>
              <a:buNone/>
            </a:pPr>
            <a:r>
              <a:rPr lang="en-US" dirty="0" smtClean="0"/>
              <a:t>    - better knowledge of the local consumer’s</a:t>
            </a:r>
          </a:p>
          <a:p>
            <a:pPr>
              <a:buNone/>
            </a:pPr>
            <a:r>
              <a:rPr lang="en-US" dirty="0" smtClean="0"/>
              <a:t>    - big knowledge of the distribution and strong relationship with them built in the years</a:t>
            </a:r>
          </a:p>
          <a:p>
            <a:pPr>
              <a:buNone/>
            </a:pPr>
            <a:r>
              <a:rPr lang="en-US" dirty="0" smtClean="0"/>
              <a:t>    - lower costs</a:t>
            </a:r>
          </a:p>
          <a:p>
            <a:pPr>
              <a:buNone/>
            </a:pPr>
            <a:r>
              <a:rPr lang="en-US" dirty="0" smtClean="0"/>
              <a:t>    - generally recent companies line and innovative </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HUAWEI</a:t>
            </a:r>
            <a:endParaRPr lang="en-US" dirty="0"/>
          </a:p>
        </p:txBody>
      </p:sp>
      <p:sp>
        <p:nvSpPr>
          <p:cNvPr id="3" name="Content Placeholder 2"/>
          <p:cNvSpPr>
            <a:spLocks noGrp="1"/>
          </p:cNvSpPr>
          <p:nvPr>
            <p:ph idx="1"/>
          </p:nvPr>
        </p:nvSpPr>
        <p:spPr/>
        <p:txBody>
          <a:bodyPr/>
          <a:lstStyle/>
          <a:p>
            <a:r>
              <a:rPr lang="en-US" dirty="0" err="1" smtClean="0"/>
              <a:t>Chineese</a:t>
            </a:r>
            <a:r>
              <a:rPr lang="en-US" dirty="0" smtClean="0"/>
              <a:t> company ;turnover $ 39.7Billions </a:t>
            </a:r>
          </a:p>
          <a:p>
            <a:r>
              <a:rPr lang="en-US" dirty="0" smtClean="0"/>
              <a:t>3/4 of is revenues are coming from outside China</a:t>
            </a:r>
          </a:p>
          <a:p>
            <a:r>
              <a:rPr lang="en-US" dirty="0" smtClean="0"/>
              <a:t>75% coming from Telecom equipments</a:t>
            </a:r>
          </a:p>
          <a:p>
            <a:r>
              <a:rPr lang="en-US" dirty="0" smtClean="0"/>
              <a:t>20% Mobile phone and </a:t>
            </a:r>
            <a:r>
              <a:rPr lang="en-US" dirty="0" err="1" smtClean="0"/>
              <a:t>smartphones</a:t>
            </a:r>
            <a:r>
              <a:rPr lang="en-US" dirty="0" smtClean="0"/>
              <a:t> (8%MKT share </a:t>
            </a:r>
            <a:r>
              <a:rPr lang="en-US" dirty="0" err="1" smtClean="0"/>
              <a:t>worlwide</a:t>
            </a:r>
            <a:r>
              <a:rPr lang="en-US" dirty="0" smtClean="0"/>
              <a:t>)</a:t>
            </a:r>
          </a:p>
          <a:p>
            <a:r>
              <a:rPr lang="en-US" dirty="0" smtClean="0"/>
              <a:t>5% Supplying data equipment to corporations</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ANALYSIS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Products availability ;are they suitable for the emerging markets in term of specs , costs, price points, life cycle …</a:t>
            </a:r>
          </a:p>
          <a:p>
            <a:r>
              <a:rPr lang="en-US" dirty="0" smtClean="0"/>
              <a:t>Possibility of changes, culture of the company, level of automation in the operations</a:t>
            </a:r>
          </a:p>
          <a:p>
            <a:r>
              <a:rPr lang="en-US" dirty="0" smtClean="0"/>
              <a:t>International competencies in term of personnel, marketing, sales, R&amp;D</a:t>
            </a:r>
          </a:p>
          <a:p>
            <a:r>
              <a:rPr lang="en-US" dirty="0" smtClean="0"/>
              <a:t> Financial situation of the company ; possibility of investments</a:t>
            </a:r>
          </a:p>
          <a:p>
            <a:pPr>
              <a:buNone/>
            </a:pP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KIND OF STRATEGIES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To “ export” to the emerging markets       (Trading concept)</a:t>
            </a:r>
          </a:p>
          <a:p>
            <a:endParaRPr lang="en-US" dirty="0" smtClean="0"/>
          </a:p>
          <a:p>
            <a:r>
              <a:rPr lang="en-US" dirty="0" smtClean="0"/>
              <a:t>To “build a  market or markets” in the emerging markets</a:t>
            </a:r>
          </a:p>
          <a:p>
            <a:endParaRPr lang="en-US" dirty="0" smtClean="0"/>
          </a:p>
          <a:p>
            <a:r>
              <a:rPr lang="en-US" dirty="0" smtClean="0"/>
              <a:t>Considering in this case a long term plan with investments which can be a step by step approach without investments in production or R&amp;D at least in the first phases</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 A “step by step” approach is key in order to test the strategy , the products ,the marketing mix and to avoid big investments</a:t>
            </a:r>
            <a:br>
              <a:rPr lang="en-US" dirty="0" smtClean="0"/>
            </a:br>
            <a:endParaRPr lang="en-US" dirty="0" smtClean="0"/>
          </a:p>
          <a:p>
            <a:r>
              <a:rPr lang="en-US" dirty="0" smtClean="0"/>
              <a:t>Especially in this first phase the focus can be put only on one or few area’s of a country   (India) or even a city or few cities (China)</a:t>
            </a:r>
          </a:p>
          <a:p>
            <a:endParaRPr lang="en-US" dirty="0" smtClean="0"/>
          </a:p>
          <a:p>
            <a:r>
              <a:rPr lang="en-US" dirty="0" smtClean="0"/>
              <a:t>The soft aspects are very important in order to succeed in the emerging markets.” The learning approach”</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examples</a:t>
            </a:r>
            <a:endParaRPr lang="en-US" dirty="0"/>
          </a:p>
        </p:txBody>
      </p:sp>
      <p:sp>
        <p:nvSpPr>
          <p:cNvPr id="3" name="Content Placeholder 2"/>
          <p:cNvSpPr>
            <a:spLocks noGrp="1"/>
          </p:cNvSpPr>
          <p:nvPr>
            <p:ph idx="1"/>
          </p:nvPr>
        </p:nvSpPr>
        <p:spPr/>
        <p:txBody>
          <a:bodyPr/>
          <a:lstStyle/>
          <a:p>
            <a:r>
              <a:rPr lang="en-US" dirty="0" smtClean="0"/>
              <a:t>Volvo buses</a:t>
            </a:r>
          </a:p>
          <a:p>
            <a:r>
              <a:rPr lang="en-US" dirty="0" smtClean="0"/>
              <a:t>Ferrero India</a:t>
            </a:r>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FERRERO IN INDIA</a:t>
            </a:r>
            <a:endParaRPr lang="en-US" dirty="0"/>
          </a:p>
        </p:txBody>
      </p:sp>
      <p:sp>
        <p:nvSpPr>
          <p:cNvPr id="3" name="Content Placeholder 2"/>
          <p:cNvSpPr>
            <a:spLocks noGrp="1"/>
          </p:cNvSpPr>
          <p:nvPr>
            <p:ph idx="1"/>
          </p:nvPr>
        </p:nvSpPr>
        <p:spPr/>
        <p:txBody>
          <a:bodyPr/>
          <a:lstStyle/>
          <a:p>
            <a:r>
              <a:rPr lang="en-US" dirty="0" smtClean="0"/>
              <a:t>1999 ; </a:t>
            </a:r>
            <a:r>
              <a:rPr lang="en-US" dirty="0" err="1" smtClean="0"/>
              <a:t>ferrero</a:t>
            </a:r>
            <a:r>
              <a:rPr lang="en-US" dirty="0" smtClean="0"/>
              <a:t> enter in India via 5 distributors importing only Tic </a:t>
            </a:r>
            <a:r>
              <a:rPr lang="en-US" dirty="0" err="1" smtClean="0"/>
              <a:t>Tac</a:t>
            </a:r>
            <a:r>
              <a:rPr lang="en-US" dirty="0" smtClean="0"/>
              <a:t> ,</a:t>
            </a:r>
            <a:r>
              <a:rPr lang="en-US" dirty="0" err="1" smtClean="0"/>
              <a:t>Nutella</a:t>
            </a:r>
            <a:r>
              <a:rPr lang="en-US" dirty="0" smtClean="0"/>
              <a:t> and </a:t>
            </a:r>
            <a:r>
              <a:rPr lang="en-US" dirty="0" err="1" smtClean="0"/>
              <a:t>Rocher</a:t>
            </a:r>
            <a:r>
              <a:rPr lang="en-US" dirty="0" smtClean="0"/>
              <a:t> in order to check the market</a:t>
            </a:r>
          </a:p>
          <a:p>
            <a:r>
              <a:rPr lang="en-US" dirty="0" smtClean="0"/>
              <a:t>2003 local production in </a:t>
            </a:r>
            <a:r>
              <a:rPr lang="en-US" dirty="0" err="1" smtClean="0"/>
              <a:t>Shri</a:t>
            </a:r>
            <a:r>
              <a:rPr lang="en-US" dirty="0" smtClean="0"/>
              <a:t> Lanka and India( </a:t>
            </a:r>
            <a:r>
              <a:rPr lang="en-US" dirty="0" err="1" smtClean="0"/>
              <a:t>Bangalora</a:t>
            </a:r>
            <a:r>
              <a:rPr lang="en-US" dirty="0" smtClean="0"/>
              <a:t>) using a local company</a:t>
            </a:r>
          </a:p>
          <a:p>
            <a:r>
              <a:rPr lang="en-US" dirty="0" smtClean="0"/>
              <a:t>2004 </a:t>
            </a:r>
            <a:r>
              <a:rPr lang="en-US" dirty="0" err="1" smtClean="0"/>
              <a:t>Ferrero</a:t>
            </a:r>
            <a:r>
              <a:rPr lang="en-US" dirty="0" smtClean="0"/>
              <a:t> Marketing service is created in order to “ market” Tic </a:t>
            </a:r>
            <a:r>
              <a:rPr lang="en-US" dirty="0" err="1" smtClean="0"/>
              <a:t>Tac</a:t>
            </a:r>
            <a:r>
              <a:rPr lang="en-US" dirty="0" smtClean="0"/>
              <a:t> .</a:t>
            </a:r>
            <a:r>
              <a:rPr lang="en-US" dirty="0" err="1" smtClean="0"/>
              <a:t>Nutella</a:t>
            </a:r>
            <a:r>
              <a:rPr lang="en-US" dirty="0" smtClean="0"/>
              <a:t> and </a:t>
            </a:r>
            <a:r>
              <a:rPr lang="en-US" dirty="0" err="1" smtClean="0"/>
              <a:t>Rocher</a:t>
            </a:r>
            <a:r>
              <a:rPr lang="en-US" dirty="0" smtClean="0"/>
              <a:t> is also imported via an importer.</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Ferrero</a:t>
            </a:r>
            <a:r>
              <a:rPr lang="en-US" dirty="0" smtClean="0"/>
              <a:t> entering in India</a:t>
            </a:r>
            <a:endParaRPr lang="en-US" dirty="0"/>
          </a:p>
        </p:txBody>
      </p:sp>
      <p:sp>
        <p:nvSpPr>
          <p:cNvPr id="3" name="Content Placeholder 2"/>
          <p:cNvSpPr>
            <a:spLocks noGrp="1"/>
          </p:cNvSpPr>
          <p:nvPr>
            <p:ph idx="1"/>
          </p:nvPr>
        </p:nvSpPr>
        <p:spPr/>
        <p:txBody>
          <a:bodyPr/>
          <a:lstStyle/>
          <a:p>
            <a:r>
              <a:rPr lang="en-US" dirty="0" smtClean="0"/>
              <a:t>2006 ; </a:t>
            </a:r>
            <a:r>
              <a:rPr lang="en-US" dirty="0" err="1" smtClean="0"/>
              <a:t>Ferrero</a:t>
            </a:r>
            <a:r>
              <a:rPr lang="en-US" dirty="0" smtClean="0"/>
              <a:t> decided to make in depth test on two products –Kinder Joy and Tic </a:t>
            </a:r>
            <a:r>
              <a:rPr lang="en-US" dirty="0" err="1" smtClean="0"/>
              <a:t>Tac</a:t>
            </a:r>
            <a:r>
              <a:rPr lang="en-US" dirty="0" smtClean="0"/>
              <a:t> – focus only on four Area’s of South of India ;</a:t>
            </a:r>
            <a:r>
              <a:rPr lang="en-US" dirty="0" err="1" smtClean="0"/>
              <a:t>Kerala,Kamataka</a:t>
            </a:r>
            <a:r>
              <a:rPr lang="en-US" dirty="0" smtClean="0"/>
              <a:t>, Andhra Pradesh Tamil Nadu ( this area represents 25-30 % of the total Indian market) Is the only area in which can be done a regional adv campaign.</a:t>
            </a:r>
          </a:p>
          <a:p>
            <a:pPr>
              <a:buNone/>
            </a:pPr>
            <a:endParaRPr lang="en-US"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FERRERO entering in India</a:t>
            </a:r>
            <a:endParaRPr lang="en-US" dirty="0"/>
          </a:p>
        </p:txBody>
      </p:sp>
      <p:sp>
        <p:nvSpPr>
          <p:cNvPr id="3" name="Content Placeholder 2"/>
          <p:cNvSpPr>
            <a:spLocks noGrp="1"/>
          </p:cNvSpPr>
          <p:nvPr>
            <p:ph idx="1"/>
          </p:nvPr>
        </p:nvSpPr>
        <p:spPr/>
        <p:txBody>
          <a:bodyPr/>
          <a:lstStyle/>
          <a:p>
            <a:r>
              <a:rPr lang="en-US" dirty="0" smtClean="0"/>
              <a:t>2007 Due to the good results it has been decided to have is own factory for the production of Kinder Joy and Tic </a:t>
            </a:r>
            <a:r>
              <a:rPr lang="en-US" dirty="0" err="1" smtClean="0"/>
              <a:t>Tac</a:t>
            </a:r>
            <a:endParaRPr lang="en-US" dirty="0" smtClean="0"/>
          </a:p>
          <a:p>
            <a:r>
              <a:rPr lang="en-US" dirty="0" smtClean="0"/>
              <a:t>2008 </a:t>
            </a:r>
            <a:r>
              <a:rPr lang="en-US" dirty="0" err="1" smtClean="0"/>
              <a:t>Ferrero</a:t>
            </a:r>
            <a:r>
              <a:rPr lang="en-US" dirty="0" smtClean="0"/>
              <a:t> India PVT ltd is created in order to sale and market this two products</a:t>
            </a:r>
          </a:p>
          <a:p>
            <a:r>
              <a:rPr lang="en-US" dirty="0" smtClean="0"/>
              <a:t>2010 ;After the success in the South </a:t>
            </a:r>
            <a:r>
              <a:rPr lang="en-US" dirty="0" err="1" smtClean="0"/>
              <a:t>Ferrero</a:t>
            </a:r>
            <a:r>
              <a:rPr lang="en-US" dirty="0" smtClean="0"/>
              <a:t> decided to launch this two products in all India</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VOLVO BUSES CASE in India</a:t>
            </a:r>
            <a:endParaRPr lang="en-US" dirty="0"/>
          </a:p>
        </p:txBody>
      </p:sp>
      <p:sp>
        <p:nvSpPr>
          <p:cNvPr id="3" name="Content Placeholder 2"/>
          <p:cNvSpPr>
            <a:spLocks noGrp="1"/>
          </p:cNvSpPr>
          <p:nvPr>
            <p:ph idx="1"/>
          </p:nvPr>
        </p:nvSpPr>
        <p:spPr/>
        <p:txBody>
          <a:bodyPr/>
          <a:lstStyle/>
          <a:p>
            <a:r>
              <a:rPr lang="en-US" dirty="0" smtClean="0"/>
              <a:t>The C.E.O. of Volvo buses Mr. Akash Passey has to launch the buses;</a:t>
            </a:r>
          </a:p>
          <a:p>
            <a:r>
              <a:rPr lang="en-US" dirty="0" smtClean="0"/>
              <a:t>Average price of the market ; $24.000 (Tata motors, Ashok Leyland )</a:t>
            </a:r>
          </a:p>
          <a:p>
            <a:r>
              <a:rPr lang="en-US" dirty="0" smtClean="0"/>
              <a:t>Price of Volvo buses  ; $82.000</a:t>
            </a:r>
          </a:p>
          <a:p>
            <a:r>
              <a:rPr lang="en-US" dirty="0" smtClean="0"/>
              <a:t>Volvo after some years succeeded to have 60% market share of de Luxe  segment with sales of 600- 700 per year. How he succeeded ?</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MARINO MONZINI</a:t>
            </a:r>
            <a:endParaRPr lang="en-US" dirty="0"/>
          </a:p>
        </p:txBody>
      </p:sp>
      <p:sp>
        <p:nvSpPr>
          <p:cNvPr id="4" name="Content Placeholder 3"/>
          <p:cNvSpPr>
            <a:spLocks noGrp="1"/>
          </p:cNvSpPr>
          <p:nvPr>
            <p:ph idx="1"/>
          </p:nvPr>
        </p:nvSpPr>
        <p:spPr/>
        <p:txBody>
          <a:bodyPr>
            <a:normAutofit lnSpcReduction="10000"/>
          </a:bodyPr>
          <a:lstStyle/>
          <a:p>
            <a:r>
              <a:rPr lang="en-US" dirty="0" smtClean="0"/>
              <a:t>More than 35 Years management experience in global international corporations, more than 20 years of this in Senior Executive positions as Director or C.E.O. of Business area’s</a:t>
            </a:r>
          </a:p>
          <a:p>
            <a:r>
              <a:rPr lang="en-US" dirty="0" smtClean="0"/>
              <a:t>Particular areas of experience</a:t>
            </a:r>
          </a:p>
          <a:p>
            <a:pPr>
              <a:buNone/>
            </a:pPr>
            <a:r>
              <a:rPr lang="en-US" dirty="0" smtClean="0"/>
              <a:t>    - Global Marketing</a:t>
            </a:r>
          </a:p>
          <a:p>
            <a:pPr>
              <a:buNone/>
            </a:pPr>
            <a:r>
              <a:rPr lang="en-US" dirty="0" smtClean="0"/>
              <a:t>    - International sales and distribution mgm</a:t>
            </a:r>
          </a:p>
          <a:p>
            <a:pPr>
              <a:buNone/>
            </a:pPr>
            <a:r>
              <a:rPr lang="en-US" dirty="0" smtClean="0"/>
              <a:t>    - Business development in new markets</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WHAT IS NEEDED TO ENTER</a:t>
            </a:r>
            <a:endParaRPr lang="fr-FR" dirty="0"/>
          </a:p>
        </p:txBody>
      </p:sp>
      <p:sp>
        <p:nvSpPr>
          <p:cNvPr id="3" name="Content Placeholder 2"/>
          <p:cNvSpPr>
            <a:spLocks noGrp="1"/>
          </p:cNvSpPr>
          <p:nvPr>
            <p:ph idx="1"/>
          </p:nvPr>
        </p:nvSpPr>
        <p:spPr/>
        <p:txBody>
          <a:bodyPr/>
          <a:lstStyle/>
          <a:p>
            <a:endParaRPr lang="fr-F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NEEDED TO ENTER</a:t>
            </a:r>
            <a:endParaRPr lang="en-US" dirty="0"/>
          </a:p>
        </p:txBody>
      </p:sp>
      <p:sp>
        <p:nvSpPr>
          <p:cNvPr id="3" name="Content Placeholder 2"/>
          <p:cNvSpPr>
            <a:spLocks noGrp="1"/>
          </p:cNvSpPr>
          <p:nvPr>
            <p:ph idx="4294967295"/>
          </p:nvPr>
        </p:nvSpPr>
        <p:spPr>
          <a:xfrm>
            <a:off x="1644650" y="1447800"/>
            <a:ext cx="7499350" cy="4800600"/>
          </a:xfrm>
        </p:spPr>
        <p:txBody>
          <a:bodyPr>
            <a:normAutofit fontScale="77500" lnSpcReduction="20000"/>
          </a:bodyPr>
          <a:lstStyle/>
          <a:p>
            <a:r>
              <a:rPr lang="en-US" dirty="0" smtClean="0"/>
              <a:t>Focus in urban growth clusters (440 emerging-market cities will generate half of consumption growth</a:t>
            </a:r>
          </a:p>
          <a:p>
            <a:endParaRPr lang="en-US" dirty="0" smtClean="0"/>
          </a:p>
          <a:p>
            <a:endParaRPr lang="en-US" dirty="0" smtClean="0"/>
          </a:p>
          <a:p>
            <a:endParaRPr lang="en-US" dirty="0" smtClean="0"/>
          </a:p>
          <a:p>
            <a:r>
              <a:rPr lang="en-US" dirty="0" smtClean="0"/>
              <a:t> Understanding the local segmentations and the needs</a:t>
            </a:r>
          </a:p>
          <a:p>
            <a:r>
              <a:rPr lang="en-US" dirty="0" smtClean="0"/>
              <a:t>“Build Brands” with a clear and simple positioning (new consumers in the early stage of the consumption)</a:t>
            </a:r>
          </a:p>
          <a:p>
            <a:r>
              <a:rPr lang="en-US" dirty="0" smtClean="0"/>
              <a:t>Strong route to market ( good control)</a:t>
            </a:r>
          </a:p>
          <a:p>
            <a:r>
              <a:rPr lang="en-US" dirty="0" smtClean="0"/>
              <a:t>Recruit and develop leaders with an entrepreneurial mind-set</a:t>
            </a:r>
          </a:p>
          <a:p>
            <a:r>
              <a:rPr lang="en-US" dirty="0" smtClean="0"/>
              <a:t>Anticipate explosive growth</a:t>
            </a:r>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err="1" smtClean="0"/>
              <a:t>Comparison</a:t>
            </a:r>
            <a:r>
              <a:rPr lang="fr-FR" dirty="0" smtClean="0"/>
              <a:t> China /</a:t>
            </a:r>
            <a:r>
              <a:rPr lang="fr-FR" dirty="0" err="1" smtClean="0"/>
              <a:t>India</a:t>
            </a:r>
            <a:endParaRPr lang="fr-FR" dirty="0"/>
          </a:p>
        </p:txBody>
      </p:sp>
      <p:sp>
        <p:nvSpPr>
          <p:cNvPr id="5" name="Content Placeholder 4"/>
          <p:cNvSpPr>
            <a:spLocks noGrp="1"/>
          </p:cNvSpPr>
          <p:nvPr>
            <p:ph sz="half" idx="1"/>
          </p:nvPr>
        </p:nvSpPr>
        <p:spPr/>
        <p:txBody>
          <a:bodyPr/>
          <a:lstStyle/>
          <a:p>
            <a:r>
              <a:rPr lang="fr-FR" dirty="0" smtClean="0"/>
              <a:t>China</a:t>
            </a:r>
            <a:endParaRPr lang="fr-FR" dirty="0"/>
          </a:p>
        </p:txBody>
      </p:sp>
      <p:sp>
        <p:nvSpPr>
          <p:cNvPr id="6" name="Content Placeholder 5"/>
          <p:cNvSpPr>
            <a:spLocks noGrp="1"/>
          </p:cNvSpPr>
          <p:nvPr>
            <p:ph sz="half" idx="2"/>
          </p:nvPr>
        </p:nvSpPr>
        <p:spPr/>
        <p:txBody>
          <a:bodyPr/>
          <a:lstStyle/>
          <a:p>
            <a:r>
              <a:rPr lang="fr-FR" dirty="0" err="1" smtClean="0"/>
              <a:t>India</a:t>
            </a:r>
            <a:endParaRPr lang="fr-F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SEGMENTATION</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SEGMENTATION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To segment means dividing the markets in many parts ( segments) ,in each of which are put consumers who have some characteristics in common and increasing in this way the effectiveness of the marketing mix by underlining ,to the interested segments, the characteristic of a product in which they are interested (USP )</a:t>
            </a:r>
          </a:p>
          <a:p>
            <a:endParaRPr lang="en-US" dirty="0" smtClean="0"/>
          </a:p>
          <a:p>
            <a:r>
              <a:rPr lang="en-US" dirty="0" smtClean="0"/>
              <a:t>To have a good segmentation needs a good understanding of the consumers and products</a:t>
            </a:r>
          </a:p>
          <a:p>
            <a:pPr>
              <a:buNone/>
            </a:pPr>
            <a:r>
              <a:rPr lang="en-US" dirty="0" smtClean="0"/>
              <a:t> </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Consumer segmentation</a:t>
            </a:r>
            <a:endParaRPr lang="en-US" dirty="0"/>
          </a:p>
        </p:txBody>
      </p:sp>
      <p:sp>
        <p:nvSpPr>
          <p:cNvPr id="3" name="Content Placeholder 2"/>
          <p:cNvSpPr>
            <a:spLocks noGrp="1"/>
          </p:cNvSpPr>
          <p:nvPr>
            <p:ph idx="1"/>
          </p:nvPr>
        </p:nvSpPr>
        <p:spPr/>
        <p:txBody>
          <a:bodyPr/>
          <a:lstStyle/>
          <a:p>
            <a:r>
              <a:rPr lang="en-US" dirty="0" smtClean="0"/>
              <a:t>Segmentation by income</a:t>
            </a:r>
          </a:p>
          <a:p>
            <a:r>
              <a:rPr lang="en-US" dirty="0" smtClean="0"/>
              <a:t>Segmentation by product characteristics ; price ,usage ( personal , family , gifting…)</a:t>
            </a:r>
          </a:p>
          <a:p>
            <a:r>
              <a:rPr lang="en-US" dirty="0" smtClean="0"/>
              <a:t>Geographic  Area</a:t>
            </a:r>
          </a:p>
          <a:p>
            <a:r>
              <a:rPr lang="en-US" dirty="0" smtClean="0"/>
              <a:t>Life style…….</a:t>
            </a:r>
          </a:p>
          <a:p>
            <a:r>
              <a:rPr lang="en-US" dirty="0" err="1" smtClean="0"/>
              <a:t>Psychografic</a:t>
            </a:r>
            <a:endParaRPr lang="en-US" dirty="0" smtClean="0"/>
          </a:p>
          <a:p>
            <a:r>
              <a:rPr lang="en-US" dirty="0" smtClean="0"/>
              <a:t>Create new segmentation </a:t>
            </a:r>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PSYCOGRAFIC SEGMENTATION</a:t>
            </a:r>
            <a:endParaRPr lang="en-US" dirty="0"/>
          </a:p>
        </p:txBody>
      </p:sp>
      <p:sp>
        <p:nvSpPr>
          <p:cNvPr id="3" name="Content Placeholder 2"/>
          <p:cNvSpPr>
            <a:spLocks noGrp="1"/>
          </p:cNvSpPr>
          <p:nvPr>
            <p:ph idx="1"/>
          </p:nvPr>
        </p:nvSpPr>
        <p:spPr/>
        <p:txBody>
          <a:bodyPr/>
          <a:lstStyle/>
          <a:p>
            <a:r>
              <a:rPr lang="en-US" dirty="0" smtClean="0"/>
              <a:t>Segmenting the consumer based on lifestyle, their </a:t>
            </a:r>
            <a:r>
              <a:rPr lang="en-US" dirty="0" err="1" smtClean="0"/>
              <a:t>behaviours</a:t>
            </a:r>
            <a:r>
              <a:rPr lang="en-US" dirty="0" smtClean="0"/>
              <a:t> and their habits</a:t>
            </a:r>
          </a:p>
          <a:p>
            <a:r>
              <a:rPr lang="en-US" dirty="0" smtClean="0"/>
              <a:t>( resigned, aspirer, explorer…..)</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CONSUMERS SEGMENTATION</a:t>
            </a:r>
            <a:endParaRPr lang="en-US" dirty="0"/>
          </a:p>
        </p:txBody>
      </p:sp>
      <p:graphicFrame>
        <p:nvGraphicFramePr>
          <p:cNvPr id="4" name="Content Placeholder 3"/>
          <p:cNvGraphicFramePr>
            <a:graphicFrameLocks noGrp="1"/>
          </p:cNvGraphicFramePr>
          <p:nvPr>
            <p:ph idx="1"/>
          </p:nvPr>
        </p:nvGraphicFramePr>
        <p:xfrm>
          <a:off x="1435100" y="1447800"/>
          <a:ext cx="7499350" cy="4800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RICH CONSUMERS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“rich Chinese” will be 4,4 millions in 2015, more than those of U.S and U.K. together (Mc Kinsey study)</a:t>
            </a:r>
          </a:p>
          <a:p>
            <a:endParaRPr lang="en-US" dirty="0" smtClean="0"/>
          </a:p>
          <a:p>
            <a:r>
              <a:rPr lang="en-US" dirty="0" smtClean="0"/>
              <a:t>80% will be  less than 45 years old in US only 30%</a:t>
            </a:r>
          </a:p>
          <a:p>
            <a:r>
              <a:rPr lang="en-US" dirty="0" smtClean="0"/>
              <a:t>More positive on International brands ( 52% are positive about them , for the total only the 11% are positive)</a:t>
            </a:r>
          </a:p>
          <a:p>
            <a:endParaRPr lang="en-US" dirty="0" smtClean="0"/>
          </a:p>
          <a:p>
            <a:r>
              <a:rPr lang="en-US" dirty="0" smtClean="0"/>
              <a:t>Heavy users of Internet and traveling in all the world</a:t>
            </a:r>
          </a:p>
          <a:p>
            <a:endParaRPr lang="en-US" dirty="0" smtClean="0"/>
          </a:p>
          <a:p>
            <a:r>
              <a:rPr lang="en-US" dirty="0" smtClean="0"/>
              <a:t>They have different attitudes and can be divided in</a:t>
            </a:r>
          </a:p>
          <a:p>
            <a:pPr>
              <a:buNone/>
            </a:pPr>
            <a:r>
              <a:rPr lang="en-US" dirty="0" smtClean="0"/>
              <a:t>    different segments in term of psychographic</a:t>
            </a:r>
          </a:p>
          <a:p>
            <a:pPr>
              <a:buNone/>
            </a:pPr>
            <a:endParaRPr lang="en-US" dirty="0" smtClean="0"/>
          </a:p>
          <a:p>
            <a:pPr>
              <a:buNone/>
            </a:pPr>
            <a:endParaRPr lang="en-US" dirty="0" smtClean="0"/>
          </a:p>
          <a:p>
            <a:endParaRPr lang="en-US" dirty="0"/>
          </a:p>
        </p:txBody>
      </p:sp>
      <p:sp>
        <p:nvSpPr>
          <p:cNvPr id="4" name="TextBox 3"/>
          <p:cNvSpPr txBox="1"/>
          <p:nvPr/>
        </p:nvSpPr>
        <p:spPr>
          <a:xfrm>
            <a:off x="5295900" y="876300"/>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98388"/>
            <a:ext cx="8907800" cy="1143000"/>
          </a:xfrm>
        </p:spPr>
        <p:txBody>
          <a:bodyPr>
            <a:normAutofit fontScale="90000"/>
          </a:bodyPr>
          <a:lstStyle/>
          <a:p>
            <a:r>
              <a:rPr lang="en-US" dirty="0" smtClean="0"/>
              <a:t>THE MIDDLE CLASS CONSUMERS</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They are the one’s that are buying the products of the good-enough segments</a:t>
            </a:r>
          </a:p>
          <a:p>
            <a:endParaRPr lang="en-US" dirty="0" smtClean="0"/>
          </a:p>
          <a:p>
            <a:r>
              <a:rPr lang="en-US" dirty="0" smtClean="0"/>
              <a:t>They are very different from country to country with a different level of income</a:t>
            </a:r>
          </a:p>
          <a:p>
            <a:endParaRPr lang="en-US" dirty="0" smtClean="0"/>
          </a:p>
          <a:p>
            <a:r>
              <a:rPr lang="en-US" dirty="0" smtClean="0"/>
              <a:t>They represent half of the global population</a:t>
            </a:r>
          </a:p>
          <a:p>
            <a:endParaRPr lang="en-US" dirty="0" smtClean="0"/>
          </a:p>
          <a:p>
            <a:r>
              <a:rPr lang="en-US" dirty="0" smtClean="0"/>
              <a:t>They have ,generally, a fixed work </a:t>
            </a:r>
          </a:p>
          <a:p>
            <a:endParaRPr lang="en-US" dirty="0" smtClean="0"/>
          </a:p>
          <a:p>
            <a:r>
              <a:rPr lang="en-US" dirty="0" smtClean="0"/>
              <a:t>Mc Kinsey study indicated the consumer’s part of this category are the one ‘</a:t>
            </a:r>
            <a:r>
              <a:rPr lang="en-US" dirty="0" err="1" smtClean="0"/>
              <a:t>s</a:t>
            </a:r>
            <a:r>
              <a:rPr lang="en-US" dirty="0" smtClean="0"/>
              <a:t> which have at least a third of their income as discretional (after food and housing).</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EMERGING MARKETS ?</a:t>
            </a:r>
            <a:endParaRPr lang="fr-FR" dirty="0"/>
          </a:p>
        </p:txBody>
      </p:sp>
      <p:sp>
        <p:nvSpPr>
          <p:cNvPr id="5" name="Content Placeholder 4"/>
          <p:cNvSpPr>
            <a:spLocks noGrp="1"/>
          </p:cNvSpPr>
          <p:nvPr>
            <p:ph idx="1"/>
          </p:nvPr>
        </p:nvSpPr>
        <p:spPr/>
        <p:txBody>
          <a:bodyPr/>
          <a:lstStyle/>
          <a:p>
            <a:endParaRPr lang="fr-F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NEXT BILLION CONSUMERS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They around one billion of the global population</a:t>
            </a:r>
          </a:p>
          <a:p>
            <a:endParaRPr lang="en-US" dirty="0" smtClean="0"/>
          </a:p>
          <a:p>
            <a:r>
              <a:rPr lang="en-US" dirty="0" smtClean="0"/>
              <a:t>They have fluctuant income ( between$ 100-700 ) but they are growing faster than the others</a:t>
            </a:r>
          </a:p>
          <a:p>
            <a:endParaRPr lang="en-US" dirty="0" smtClean="0"/>
          </a:p>
          <a:p>
            <a:r>
              <a:rPr lang="en-US" dirty="0" smtClean="0"/>
              <a:t>They have the TV sets and they are aware about the main brands</a:t>
            </a:r>
          </a:p>
          <a:p>
            <a:endParaRPr lang="en-US" dirty="0" smtClean="0"/>
          </a:p>
          <a:p>
            <a:r>
              <a:rPr lang="en-US" dirty="0" smtClean="0"/>
              <a:t>They will represent the new middle class ( creation of loyalty ? )</a:t>
            </a:r>
          </a:p>
          <a:p>
            <a:endParaRPr lang="en-US" dirty="0" smtClean="0"/>
          </a:p>
          <a:p>
            <a:r>
              <a:rPr lang="en-US" dirty="0" smtClean="0"/>
              <a:t>They are looking at well known branded products with a good </a:t>
            </a:r>
          </a:p>
          <a:p>
            <a:r>
              <a:rPr lang="en-US" dirty="0" smtClean="0"/>
              <a:t>quality ( they cannot make mistakes in buying new products)</a:t>
            </a:r>
          </a:p>
          <a:p>
            <a:endParaRPr lang="en-US" dirty="0" smtClean="0"/>
          </a:p>
          <a:p>
            <a:r>
              <a:rPr lang="en-US" dirty="0" smtClean="0"/>
              <a:t>They prefer to buy where they can be “supported”(in terms of credit and information’s ) and the “ word of mouth “ is key.</a:t>
            </a:r>
          </a:p>
          <a:p>
            <a:endParaRPr lang="en-US" dirty="0" smtClean="0"/>
          </a:p>
          <a:p>
            <a:r>
              <a:rPr lang="en-US" dirty="0" smtClean="0"/>
              <a:t>The advertising has to give the right information's on the product</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NEXT BILLION CONSUMERS</a:t>
            </a:r>
            <a:endParaRPr lang="en-US" dirty="0"/>
          </a:p>
        </p:txBody>
      </p:sp>
      <p:sp>
        <p:nvSpPr>
          <p:cNvPr id="3" name="Content Placeholder 2"/>
          <p:cNvSpPr>
            <a:spLocks noGrp="1"/>
          </p:cNvSpPr>
          <p:nvPr>
            <p:ph idx="4294967295"/>
          </p:nvPr>
        </p:nvSpPr>
        <p:spPr>
          <a:xfrm>
            <a:off x="1644650" y="1447800"/>
            <a:ext cx="7499350" cy="4800600"/>
          </a:xfrm>
        </p:spPr>
        <p:txBody>
          <a:bodyPr/>
          <a:lstStyle/>
          <a:p>
            <a:r>
              <a:rPr lang="en-US" dirty="0" smtClean="0"/>
              <a:t>They are using small size </a:t>
            </a:r>
            <a:r>
              <a:rPr lang="en-US" dirty="0" err="1" smtClean="0"/>
              <a:t>sku’s</a:t>
            </a:r>
            <a:endParaRPr lang="en-US" dirty="0" smtClean="0"/>
          </a:p>
          <a:p>
            <a:r>
              <a:rPr lang="en-US" dirty="0" smtClean="0"/>
              <a:t>Living in small towns or in the </a:t>
            </a:r>
            <a:r>
              <a:rPr lang="en-US" dirty="0" err="1" smtClean="0"/>
              <a:t>neighbours</a:t>
            </a:r>
            <a:r>
              <a:rPr lang="en-US" dirty="0" smtClean="0"/>
              <a:t> of the big cities</a:t>
            </a:r>
          </a:p>
          <a:p>
            <a:r>
              <a:rPr lang="en-US" dirty="0" smtClean="0"/>
              <a:t>They have some income for the discretionary expenses ; no more than 30%</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THE NEEDS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With the growth of the income the needs are changing</a:t>
            </a:r>
          </a:p>
          <a:p>
            <a:endParaRPr lang="en-US" dirty="0" smtClean="0"/>
          </a:p>
          <a:p>
            <a:r>
              <a:rPr lang="en-US" dirty="0" smtClean="0"/>
              <a:t>In the first phase” the visible consumption" is growing; cars, bikes mobile phones</a:t>
            </a:r>
          </a:p>
          <a:p>
            <a:endParaRPr lang="en-US" dirty="0" smtClean="0"/>
          </a:p>
          <a:p>
            <a:r>
              <a:rPr lang="en-US" dirty="0" smtClean="0"/>
              <a:t>This will be the starting point of a growing consumption of other durable goods, TV, computer’s….</a:t>
            </a:r>
          </a:p>
          <a:p>
            <a:endParaRPr lang="en-US" dirty="0" smtClean="0"/>
          </a:p>
          <a:p>
            <a:r>
              <a:rPr lang="en-US" dirty="0" smtClean="0"/>
              <a:t>The expectation on the increase of income is improving which will push the consumption up</a:t>
            </a:r>
          </a:p>
          <a:p>
            <a:endParaRPr lang="en-US" dirty="0" smtClean="0"/>
          </a:p>
          <a:p>
            <a:r>
              <a:rPr lang="en-US" dirty="0" smtClean="0"/>
              <a:t>The increase of the consumption will be supported by the credit….</a:t>
            </a:r>
          </a:p>
          <a:p>
            <a:endParaRPr lang="en-US" dirty="0" smtClean="0"/>
          </a:p>
          <a:p>
            <a:r>
              <a:rPr lang="en-US" dirty="0" smtClean="0"/>
              <a:t>They are younger than those of the developed countries. They well change faster their needs and they will be less loyal</a:t>
            </a:r>
          </a:p>
          <a:p>
            <a:pPr>
              <a:buNone/>
            </a:pP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Importance of the confidence index and his influence in the trading up or the cut of expenses.</a:t>
            </a:r>
          </a:p>
          <a:p>
            <a:r>
              <a:rPr lang="en-US" dirty="0" smtClean="0"/>
              <a:t>Consumers are young in term of purchase acts ; the advertising has to be clear and have a good balance between rational and emotion.( emotional bonding)</a:t>
            </a:r>
          </a:p>
          <a:p>
            <a:r>
              <a:rPr lang="en-US" dirty="0" smtClean="0"/>
              <a:t>Brands are important</a:t>
            </a:r>
          </a:p>
          <a:p>
            <a:r>
              <a:rPr lang="en-US" dirty="0" smtClean="0"/>
              <a:t>Fast changes on the consumption typology.</a:t>
            </a:r>
          </a:p>
          <a:p>
            <a:r>
              <a:rPr lang="en-US" dirty="0" smtClean="0"/>
              <a:t>Big differences between countries</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CONSUMER</a:t>
            </a:r>
            <a:endParaRPr lang="fr-FR" dirty="0"/>
          </a:p>
        </p:txBody>
      </p:sp>
      <p:sp>
        <p:nvSpPr>
          <p:cNvPr id="3" name="Content Placeholder 2"/>
          <p:cNvSpPr>
            <a:spLocks noGrp="1"/>
          </p:cNvSpPr>
          <p:nvPr>
            <p:ph idx="1"/>
          </p:nvPr>
        </p:nvSpPr>
        <p:spPr/>
        <p:txBody>
          <a:bodyPr/>
          <a:lstStyle/>
          <a:p>
            <a:r>
              <a:rPr lang="fr-FR" dirty="0" smtClean="0"/>
              <a:t>THEY WILL CHANGE </a:t>
            </a:r>
          </a:p>
          <a:p>
            <a:endParaRPr lang="fr-FR" dirty="0" smtClean="0"/>
          </a:p>
          <a:p>
            <a:endParaRPr lang="fr-FR" dirty="0" smtClean="0"/>
          </a:p>
          <a:p>
            <a:r>
              <a:rPr lang="fr-FR" dirty="0" smtClean="0"/>
              <a:t>SPEED OF THE CHANGES WILL DEPENDS COUNTRY TO COUNTRY</a:t>
            </a:r>
            <a:endParaRPr lang="fr-FR" dirty="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PRODUCT?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Analysis of the main indicators of the single market (laws, duties, political, technologies, distribution of the population…)</a:t>
            </a:r>
          </a:p>
          <a:p>
            <a:r>
              <a:rPr lang="en-US" dirty="0" smtClean="0"/>
              <a:t>Analysis of competition (number of competitors their market share…)</a:t>
            </a:r>
          </a:p>
          <a:p>
            <a:r>
              <a:rPr lang="en-US" dirty="0" smtClean="0"/>
              <a:t>Analysis of the demand (segments ,price points, distribution, information's available…)</a:t>
            </a:r>
          </a:p>
          <a:p>
            <a:r>
              <a:rPr lang="en-US" dirty="0" smtClean="0"/>
              <a:t>Internal analysis to the company ( range of products available their characteristics ,resources available in term of human resources and financial one’s )</a:t>
            </a:r>
          </a:p>
          <a:p>
            <a:r>
              <a:rPr lang="en-US" dirty="0" smtClean="0"/>
              <a:t>Consumer test of the products</a:t>
            </a:r>
          </a:p>
          <a:p>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 and positioning</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choice of the product or the brand define in which segment the company will  enter</a:t>
            </a:r>
          </a:p>
          <a:p>
            <a:pPr>
              <a:buNone/>
            </a:pPr>
            <a:r>
              <a:rPr lang="en-US" dirty="0" smtClean="0"/>
              <a:t>    - premium, global product</a:t>
            </a:r>
          </a:p>
          <a:p>
            <a:pPr>
              <a:buNone/>
            </a:pPr>
            <a:r>
              <a:rPr lang="en-US" dirty="0" smtClean="0"/>
              <a:t>     -good-enough</a:t>
            </a:r>
          </a:p>
          <a:p>
            <a:pPr>
              <a:buNone/>
            </a:pPr>
            <a:r>
              <a:rPr lang="en-US" dirty="0" smtClean="0"/>
              <a:t>    - local   </a:t>
            </a:r>
          </a:p>
          <a:p>
            <a:pPr>
              <a:buNone/>
            </a:pPr>
            <a:r>
              <a:rPr lang="en-US" dirty="0" smtClean="0"/>
              <a:t>    - low cost</a:t>
            </a:r>
          </a:p>
          <a:p>
            <a:pPr>
              <a:buNone/>
            </a:pPr>
            <a:endParaRPr lang="en-US" dirty="0" smtClean="0"/>
          </a:p>
          <a:p>
            <a:r>
              <a:rPr lang="en-US" dirty="0" smtClean="0"/>
              <a:t>The rules of success in the emerging markets are not different from the developed one’s; understand the consumer need, make economy of scale in order to reduce cost which will allow or to reduce the prices if needed or increase the investment</a:t>
            </a:r>
          </a:p>
          <a:p>
            <a:endParaRPr lang="en-US" dirty="0" smtClean="0"/>
          </a:p>
          <a:p>
            <a:r>
              <a:rPr lang="en-US" dirty="0" smtClean="0"/>
              <a:t> Generally the brand is more important in the emerging markets than in the developed countries</a:t>
            </a:r>
          </a:p>
          <a:p>
            <a:pPr>
              <a:buNone/>
            </a:pPr>
            <a:r>
              <a:rPr lang="en-US" dirty="0" smtClean="0"/>
              <a:t>  </a:t>
            </a:r>
          </a:p>
          <a:p>
            <a:r>
              <a:rPr lang="en-US" dirty="0" smtClean="0"/>
              <a:t>The in store activities are key (promotions, merchandising…)  </a:t>
            </a:r>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a:t>
            </a:r>
            <a:endParaRPr lang="en-US" dirty="0"/>
          </a:p>
        </p:txBody>
      </p:sp>
      <p:sp>
        <p:nvSpPr>
          <p:cNvPr id="3" name="Content Placeholder 2"/>
          <p:cNvSpPr>
            <a:spLocks noGrp="1"/>
          </p:cNvSpPr>
          <p:nvPr>
            <p:ph idx="1"/>
          </p:nvPr>
        </p:nvSpPr>
        <p:spPr/>
        <p:txBody>
          <a:bodyPr>
            <a:normAutofit lnSpcReduction="10000"/>
          </a:bodyPr>
          <a:lstStyle/>
          <a:p>
            <a:r>
              <a:rPr lang="en-US" dirty="0" smtClean="0"/>
              <a:t>The import duties may have an influence on the products characteristics ( Nuts for kinder Joy in India) or from where the products are coming.</a:t>
            </a:r>
          </a:p>
          <a:p>
            <a:r>
              <a:rPr lang="en-US" dirty="0" smtClean="0"/>
              <a:t>The religion for some products have an influence on the characteristics or the location of products ( el al products ).</a:t>
            </a:r>
          </a:p>
          <a:p>
            <a:r>
              <a:rPr lang="en-US" dirty="0" smtClean="0"/>
              <a:t>The temperature and the distribution may have an influence on the choice of the product</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Premium price segment ; in this case the International companies are using global products which have higher costs but a good productivity coming from the global volumes and not from the local markets.</a:t>
            </a:r>
          </a:p>
          <a:p>
            <a:r>
              <a:rPr lang="en-US" dirty="0" smtClean="0"/>
              <a:t> Good-enough segment. Low costs and prices are coming from high volumes which are possible only if their characteristics are in line with the needs of the local consumers; reengineering of the products or new products if needed after a market check.</a:t>
            </a:r>
          </a:p>
          <a:p>
            <a:pPr>
              <a:buNone/>
            </a:pPr>
            <a:endParaRPr lang="en-US" dirty="0"/>
          </a:p>
        </p:txBody>
      </p:sp>
      <p:sp>
        <p:nvSpPr>
          <p:cNvPr id="4" name="TextBox 3"/>
          <p:cNvSpPr txBox="1"/>
          <p:nvPr/>
        </p:nvSpPr>
        <p:spPr>
          <a:xfrm>
            <a:off x="-1492250" y="1222375"/>
            <a:ext cx="184666" cy="369332"/>
          </a:xfrm>
          <a:prstGeom prst="rect">
            <a:avLst/>
          </a:prstGeom>
          <a:noFill/>
        </p:spPr>
        <p:txBody>
          <a:bodyPr wrap="none" rtlCol="0">
            <a:spAutoFit/>
          </a:bodyPr>
          <a:lstStyle/>
          <a:p>
            <a:endParaRPr lang="fr-FR"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 ( CONT)</a:t>
            </a:r>
            <a:endParaRPr lang="en-US" dirty="0"/>
          </a:p>
        </p:txBody>
      </p:sp>
      <p:sp>
        <p:nvSpPr>
          <p:cNvPr id="3" name="Content Placeholder 2"/>
          <p:cNvSpPr>
            <a:spLocks noGrp="1"/>
          </p:cNvSpPr>
          <p:nvPr>
            <p:ph idx="1"/>
          </p:nvPr>
        </p:nvSpPr>
        <p:spPr/>
        <p:txBody>
          <a:bodyPr/>
          <a:lstStyle/>
          <a:p>
            <a:r>
              <a:rPr lang="en-US" dirty="0" smtClean="0"/>
              <a:t>In case  of new products  adapted to the local market is better to use R&amp;D located in the emerging markets or to buy a local manufacturer.</a:t>
            </a:r>
          </a:p>
          <a:p>
            <a:r>
              <a:rPr lang="en-US" dirty="0" smtClean="0"/>
              <a:t>“reverse innovation “ products for local markets are modified to cover the low price segment in the developed countries ; Dacia brand in car. “Think local then global”.</a:t>
            </a: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EMERGING MARKETS</a:t>
            </a:r>
            <a:endParaRPr lang="en-US" dirty="0"/>
          </a:p>
        </p:txBody>
      </p:sp>
      <p:sp>
        <p:nvSpPr>
          <p:cNvPr id="3" name="Subtitle 2"/>
          <p:cNvSpPr>
            <a:spLocks noGrp="1"/>
          </p:cNvSpPr>
          <p:nvPr>
            <p:ph type="subTitle" idx="1"/>
          </p:nvPr>
        </p:nvSpPr>
        <p:spPr>
          <a:xfrm>
            <a:off x="1432560" y="1850063"/>
            <a:ext cx="7406640" cy="4230062"/>
          </a:xfrm>
        </p:spPr>
        <p:txBody>
          <a:bodyPr>
            <a:normAutofit/>
          </a:bodyPr>
          <a:lstStyle/>
          <a:p>
            <a:r>
              <a:rPr lang="en-US" dirty="0" smtClean="0"/>
              <a:t>Emerging markets are countries in which the pro-capita income is low </a:t>
            </a:r>
          </a:p>
          <a:p>
            <a:r>
              <a:rPr lang="en-US" dirty="0" smtClean="0"/>
              <a:t>But it is growing strongly…even the growth from an average of 7% in the past decade has been only 4% in 2013.</a:t>
            </a:r>
          </a:p>
          <a:p>
            <a:endParaRPr lang="en-US" dirty="0" smtClean="0"/>
          </a:p>
          <a:p>
            <a:pPr>
              <a:buFontTx/>
              <a:buChar char="-"/>
            </a:pPr>
            <a:r>
              <a:rPr lang="en-US" dirty="0" smtClean="0"/>
              <a:t> Philippines is growing by 7%</a:t>
            </a:r>
          </a:p>
          <a:p>
            <a:pPr>
              <a:buFontTx/>
              <a:buChar char="-"/>
            </a:pPr>
            <a:r>
              <a:rPr lang="en-US" dirty="0" smtClean="0"/>
              <a:t>Nigeria 6.2% </a:t>
            </a:r>
          </a:p>
          <a:p>
            <a:pPr>
              <a:buFontTx/>
              <a:buChar char="-"/>
            </a:pPr>
            <a:r>
              <a:rPr lang="en-US" dirty="0" smtClean="0"/>
              <a:t>-Morocco 5,1%</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 (CONT)</a:t>
            </a:r>
            <a:endParaRPr lang="en-US" dirty="0"/>
          </a:p>
        </p:txBody>
      </p:sp>
      <p:sp>
        <p:nvSpPr>
          <p:cNvPr id="3" name="Content Placeholder 2"/>
          <p:cNvSpPr>
            <a:spLocks noGrp="1"/>
          </p:cNvSpPr>
          <p:nvPr>
            <p:ph idx="1"/>
          </p:nvPr>
        </p:nvSpPr>
        <p:spPr/>
        <p:txBody>
          <a:bodyPr>
            <a:normAutofit lnSpcReduction="10000"/>
          </a:bodyPr>
          <a:lstStyle/>
          <a:p>
            <a:r>
              <a:rPr lang="en-US" dirty="0" smtClean="0"/>
              <a:t>The emerging markets need products with good quality and not basic characteristics ( depend on the cost ).</a:t>
            </a:r>
          </a:p>
          <a:p>
            <a:r>
              <a:rPr lang="en-US" dirty="0" smtClean="0"/>
              <a:t>Many companies are starting with only one product/brand  in order to make some experience before launching other products /brands ( Ferrero case in Korea )</a:t>
            </a:r>
          </a:p>
          <a:p>
            <a:r>
              <a:rPr lang="en-US" dirty="0" smtClean="0"/>
              <a:t>Products/brands are tested in small cities before launching in big cities or clusters.</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BRANDS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many emerging markets the global /foreigners brands have a better perception of the locals one in term of quality and reliability (local production)</a:t>
            </a:r>
          </a:p>
          <a:p>
            <a:endParaRPr lang="en-US" dirty="0" smtClean="0"/>
          </a:p>
          <a:p>
            <a:r>
              <a:rPr lang="en-US" dirty="0" smtClean="0"/>
              <a:t>Over 50% of the rich Chinese rely more on foreigner brand than local.</a:t>
            </a:r>
          </a:p>
          <a:p>
            <a:pPr>
              <a:buNone/>
            </a:pPr>
            <a:endParaRPr lang="en-US" dirty="0" smtClean="0"/>
          </a:p>
          <a:p>
            <a:r>
              <a:rPr lang="en-US" dirty="0" smtClean="0"/>
              <a:t>To enter in the emerging markets give a great opportunity in term of repositioning of a brand /product (Agnes b. in HK and China ). </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POSITIONING</a:t>
            </a:r>
            <a:endParaRPr lang="en-US" dirty="0"/>
          </a:p>
        </p:txBody>
      </p:sp>
      <p:sp>
        <p:nvSpPr>
          <p:cNvPr id="3" name="Content Placeholder 2"/>
          <p:cNvSpPr>
            <a:spLocks noGrp="1"/>
          </p:cNvSpPr>
          <p:nvPr>
            <p:ph idx="1"/>
          </p:nvPr>
        </p:nvSpPr>
        <p:spPr/>
        <p:txBody>
          <a:bodyPr/>
          <a:lstStyle/>
          <a:p>
            <a:r>
              <a:rPr lang="en-US" dirty="0" smtClean="0"/>
              <a:t>The final objective of a brand is to create a strong emotional bonding with consumers</a:t>
            </a:r>
          </a:p>
          <a:p>
            <a:r>
              <a:rPr lang="en-US" dirty="0" smtClean="0"/>
              <a:t>Create an image or identity in the minds of the target market for its product, brand " WHAT THE BRAND STANDS FOR”</a:t>
            </a:r>
          </a:p>
          <a:p>
            <a:r>
              <a:rPr lang="en-US" dirty="0" smtClean="0"/>
              <a:t>Brand Pyramid is the tool which will allow you to define the positioning</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elements in building a brand</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element in order to create a strong brand</a:t>
            </a:r>
            <a:endParaRPr lang="en-US" dirty="0"/>
          </a:p>
        </p:txBody>
      </p:sp>
      <p:sp>
        <p:nvSpPr>
          <p:cNvPr id="3" name="Content Placeholder 2"/>
          <p:cNvSpPr>
            <a:spLocks noGrp="1"/>
          </p:cNvSpPr>
          <p:nvPr>
            <p:ph idx="1"/>
          </p:nvPr>
        </p:nvSpPr>
        <p:spPr/>
        <p:txBody>
          <a:bodyPr/>
          <a:lstStyle/>
          <a:p>
            <a:r>
              <a:rPr lang="en-US" dirty="0" smtClean="0"/>
              <a:t>Relevant </a:t>
            </a:r>
          </a:p>
          <a:p>
            <a:endParaRPr lang="en-US" dirty="0" smtClean="0"/>
          </a:p>
          <a:p>
            <a:endParaRPr lang="en-US" dirty="0" smtClean="0"/>
          </a:p>
          <a:p>
            <a:r>
              <a:rPr lang="en-US" dirty="0" smtClean="0"/>
              <a:t>Familiar</a:t>
            </a:r>
          </a:p>
          <a:p>
            <a:endParaRPr lang="en-US" dirty="0" smtClean="0"/>
          </a:p>
          <a:p>
            <a:endParaRPr lang="en-US" dirty="0" smtClean="0"/>
          </a:p>
          <a:p>
            <a:r>
              <a:rPr lang="en-US" dirty="0" smtClean="0"/>
              <a:t>Preferred</a:t>
            </a:r>
          </a:p>
          <a:p>
            <a:endParaRPr lang="en-US" dirty="0" smtClean="0"/>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6 W’S</a:t>
            </a:r>
            <a:endParaRPr lang="en-US" dirty="0"/>
          </a:p>
        </p:txBody>
      </p:sp>
      <p:sp>
        <p:nvSpPr>
          <p:cNvPr id="3" name="Content Placeholder 2"/>
          <p:cNvSpPr>
            <a:spLocks noGrp="1"/>
          </p:cNvSpPr>
          <p:nvPr>
            <p:ph idx="1"/>
          </p:nvPr>
        </p:nvSpPr>
        <p:spPr/>
        <p:txBody>
          <a:bodyPr/>
          <a:lstStyle/>
          <a:p>
            <a:r>
              <a:rPr lang="en-US" dirty="0" smtClean="0"/>
              <a:t>Who ( who is buying)</a:t>
            </a:r>
          </a:p>
          <a:p>
            <a:r>
              <a:rPr lang="en-US" dirty="0" smtClean="0"/>
              <a:t>What ( what category of products)</a:t>
            </a:r>
          </a:p>
          <a:p>
            <a:r>
              <a:rPr lang="en-US" dirty="0" smtClean="0"/>
              <a:t>When ( At what time of the day )</a:t>
            </a:r>
          </a:p>
          <a:p>
            <a:r>
              <a:rPr lang="en-US" dirty="0" smtClean="0"/>
              <a:t>Where ( in which place ;office, in front of TV, socializing ….)</a:t>
            </a:r>
          </a:p>
          <a:p>
            <a:r>
              <a:rPr lang="en-US" dirty="0" smtClean="0"/>
              <a:t>Why ( what reasons ;hungry, relaxing…)</a:t>
            </a:r>
          </a:p>
          <a:p>
            <a:r>
              <a:rPr lang="en-US" dirty="0" smtClean="0"/>
              <a:t>Why not ( reasons not to buy ;health, cost..</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PYRAMID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Features &amp; attributes ;divide the characteristics of the brand/product in categories the most desirables or the more differentiating</a:t>
            </a:r>
          </a:p>
          <a:p>
            <a:r>
              <a:rPr lang="en-US" dirty="0" smtClean="0"/>
              <a:t>Functional benefits; identify what consumer will experience by using your product or service; time savings, cost saving, improving health….</a:t>
            </a:r>
          </a:p>
          <a:p>
            <a:r>
              <a:rPr lang="en-US" dirty="0" smtClean="0"/>
              <a:t>Emotional benefits; identify the intangible benefits that consumer will experience: happiness, peace of mind ,confidence…</a:t>
            </a:r>
          </a:p>
          <a:p>
            <a:r>
              <a:rPr lang="en-US" dirty="0" smtClean="0"/>
              <a:t> </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BRAND PYRAMID ( 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Brand personality: Your brand personality will dictate how consumers will respond to your brand on an emotional level . It manifest itself in human characteristics such as competence ,fun, sincerity…has to be in line with the core values of the target consumers for the brand.</a:t>
            </a:r>
          </a:p>
          <a:p>
            <a:r>
              <a:rPr lang="en-US" dirty="0" smtClean="0"/>
              <a:t>Brand idea; This the essence of your brand , as to be simple as possible and his the idea that you want your customer to think every time they hear or see your brand</a:t>
            </a:r>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dirty="0" smtClean="0"/>
              <a:t>Brands case in China</a:t>
            </a:r>
            <a:endParaRPr lang="fr-FR" dirty="0"/>
          </a:p>
        </p:txBody>
      </p:sp>
      <p:sp>
        <p:nvSpPr>
          <p:cNvPr id="7" name="Content Placeholder 6"/>
          <p:cNvSpPr>
            <a:spLocks noGrp="1"/>
          </p:cNvSpPr>
          <p:nvPr>
            <p:ph sz="half" idx="1"/>
          </p:nvPr>
        </p:nvSpPr>
        <p:spPr/>
        <p:txBody>
          <a:bodyPr/>
          <a:lstStyle/>
          <a:p>
            <a:r>
              <a:rPr lang="fr-FR" dirty="0" smtClean="0"/>
              <a:t>GARNIER</a:t>
            </a:r>
            <a:endParaRPr lang="fr-FR" dirty="0"/>
          </a:p>
        </p:txBody>
      </p:sp>
      <p:sp>
        <p:nvSpPr>
          <p:cNvPr id="8" name="Content Placeholder 7"/>
          <p:cNvSpPr>
            <a:spLocks noGrp="1"/>
          </p:cNvSpPr>
          <p:nvPr>
            <p:ph sz="half" idx="2"/>
          </p:nvPr>
        </p:nvSpPr>
        <p:spPr/>
        <p:txBody>
          <a:bodyPr/>
          <a:lstStyle/>
          <a:p>
            <a:r>
              <a:rPr lang="fr-FR" dirty="0" smtClean="0"/>
              <a:t>REVLON</a:t>
            </a:r>
            <a:endParaRPr lang="fr-FR"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CASES IN CHINA</a:t>
            </a:r>
            <a:endParaRPr lang="en-US" dirty="0"/>
          </a:p>
        </p:txBody>
      </p:sp>
      <p:sp>
        <p:nvSpPr>
          <p:cNvPr id="3" name="Content Placeholder 2"/>
          <p:cNvSpPr>
            <a:spLocks noGrp="1"/>
          </p:cNvSpPr>
          <p:nvPr>
            <p:ph idx="1"/>
          </p:nvPr>
        </p:nvSpPr>
        <p:spPr/>
        <p:txBody>
          <a:bodyPr>
            <a:normAutofit lnSpcReduction="10000"/>
          </a:bodyPr>
          <a:lstStyle/>
          <a:p>
            <a:r>
              <a:rPr lang="en-US" dirty="0" smtClean="0"/>
              <a:t>Choose your category carefully. China demanding consumer’s redraw the lines between luxury, premium ,affordable and mass market products virtually weekly.</a:t>
            </a:r>
          </a:p>
          <a:p>
            <a:r>
              <a:rPr lang="en-US" dirty="0" smtClean="0"/>
              <a:t>It’s hard to balance expansion and exclusivity</a:t>
            </a:r>
          </a:p>
          <a:p>
            <a:r>
              <a:rPr lang="en-US" dirty="0" err="1" smtClean="0"/>
              <a:t>Garnier</a:t>
            </a:r>
            <a:r>
              <a:rPr lang="en-US" dirty="0" smtClean="0"/>
              <a:t> was offered through supermarkets but too expensive for those seeking a cheaper alternative to </a:t>
            </a:r>
            <a:r>
              <a:rPr lang="en-US" dirty="0" err="1" smtClean="0"/>
              <a:t>l’Oreal</a:t>
            </a:r>
            <a:r>
              <a:rPr lang="en-US" dirty="0" smtClean="0"/>
              <a:t>( distributed in department stores)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EMERGING MARKETS who are they?</a:t>
            </a:r>
            <a:br>
              <a:rPr lang="en-US" dirty="0" smtClean="0"/>
            </a:br>
            <a:endParaRPr lang="en-US" dirty="0"/>
          </a:p>
        </p:txBody>
      </p:sp>
      <p:sp>
        <p:nvSpPr>
          <p:cNvPr id="4" name="Content Placeholder 3"/>
          <p:cNvSpPr>
            <a:spLocks noGrp="1"/>
          </p:cNvSpPr>
          <p:nvPr>
            <p:ph idx="1"/>
          </p:nvPr>
        </p:nvSpPr>
        <p:spPr/>
        <p:txBody>
          <a:bodyPr/>
          <a:lstStyle/>
          <a:p>
            <a:r>
              <a:rPr lang="en-US" dirty="0" smtClean="0"/>
              <a:t>BRICS; Brazil, Russia, India,Cina, South Africa</a:t>
            </a:r>
          </a:p>
          <a:p>
            <a:r>
              <a:rPr lang="en-US" dirty="0" smtClean="0"/>
              <a:t>BRICI; BRIC + Indonesia</a:t>
            </a:r>
          </a:p>
          <a:p>
            <a:r>
              <a:rPr lang="en-US" dirty="0" smtClean="0"/>
              <a:t>STIM; South-Africa, Turkey, Indonesia, Mexico</a:t>
            </a:r>
          </a:p>
          <a:p>
            <a:r>
              <a:rPr lang="en-US" dirty="0" smtClean="0"/>
              <a:t>N11; Bangladesh, Egypt, Indonesia, Iran, South Korea, Mexico, Nigeria, Pakistan, Philippines, Turkey and Vietnam</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GARNIER Case in China</a:t>
            </a:r>
            <a:endParaRPr lang="fr-FR" dirty="0"/>
          </a:p>
        </p:txBody>
      </p:sp>
      <p:sp>
        <p:nvSpPr>
          <p:cNvPr id="3" name="Content Placeholder 2"/>
          <p:cNvSpPr>
            <a:spLocks noGrp="1"/>
          </p:cNvSpPr>
          <p:nvPr>
            <p:ph idx="1"/>
          </p:nvPr>
        </p:nvSpPr>
        <p:spPr/>
        <p:txBody>
          <a:bodyPr/>
          <a:lstStyle/>
          <a:p>
            <a:r>
              <a:rPr lang="fr-FR" dirty="0" smtClean="0"/>
              <a:t>In 2014 L’</a:t>
            </a:r>
            <a:r>
              <a:rPr lang="fr-FR" dirty="0" err="1" smtClean="0"/>
              <a:t>Oreal</a:t>
            </a:r>
            <a:r>
              <a:rPr lang="fr-FR" dirty="0" smtClean="0"/>
              <a:t> </a:t>
            </a:r>
            <a:r>
              <a:rPr lang="fr-FR" dirty="0" err="1" smtClean="0"/>
              <a:t>company</a:t>
            </a:r>
            <a:r>
              <a:rPr lang="fr-FR" dirty="0" smtClean="0"/>
              <a:t> </a:t>
            </a:r>
            <a:r>
              <a:rPr lang="fr-FR" dirty="0" err="1" smtClean="0"/>
              <a:t>decided</a:t>
            </a:r>
            <a:r>
              <a:rPr lang="fr-FR" dirty="0" smtClean="0"/>
              <a:t> to </a:t>
            </a:r>
            <a:r>
              <a:rPr lang="fr-FR" dirty="0" err="1" smtClean="0"/>
              <a:t>withdraw</a:t>
            </a:r>
            <a:r>
              <a:rPr lang="fr-FR" dirty="0" smtClean="0"/>
              <a:t> </a:t>
            </a:r>
            <a:r>
              <a:rPr lang="fr-FR" dirty="0" err="1" smtClean="0"/>
              <a:t>from</a:t>
            </a:r>
            <a:r>
              <a:rPr lang="fr-FR" dirty="0" smtClean="0"/>
              <a:t> </a:t>
            </a:r>
            <a:r>
              <a:rPr lang="fr-FR" dirty="0" err="1" smtClean="0"/>
              <a:t>ChinaGarnier</a:t>
            </a:r>
            <a:r>
              <a:rPr lang="fr-FR" dirty="0" smtClean="0"/>
              <a:t> </a:t>
            </a:r>
            <a:r>
              <a:rPr lang="fr-FR" dirty="0" err="1" smtClean="0"/>
              <a:t>which</a:t>
            </a:r>
            <a:r>
              <a:rPr lang="fr-FR" dirty="0" smtClean="0"/>
              <a:t> has </a:t>
            </a:r>
            <a:r>
              <a:rPr lang="fr-FR" dirty="0" err="1" smtClean="0"/>
              <a:t>beein</a:t>
            </a:r>
            <a:r>
              <a:rPr lang="fr-FR" dirty="0" smtClean="0"/>
              <a:t> </a:t>
            </a:r>
            <a:r>
              <a:rPr lang="fr-FR" dirty="0" err="1" smtClean="0"/>
              <a:t>introduced</a:t>
            </a:r>
            <a:r>
              <a:rPr lang="fr-FR" dirty="0" smtClean="0"/>
              <a:t> in the </a:t>
            </a:r>
            <a:r>
              <a:rPr lang="fr-FR" dirty="0" err="1" smtClean="0"/>
              <a:t>market</a:t>
            </a:r>
            <a:r>
              <a:rPr lang="fr-FR" dirty="0" smtClean="0"/>
              <a:t> in1997 </a:t>
            </a:r>
            <a:r>
              <a:rPr lang="fr-FR" dirty="0" err="1" smtClean="0"/>
              <a:t>where</a:t>
            </a:r>
            <a:r>
              <a:rPr lang="fr-FR" dirty="0" smtClean="0"/>
              <a:t> </a:t>
            </a:r>
            <a:r>
              <a:rPr lang="fr-FR" dirty="0" err="1" smtClean="0"/>
              <a:t>it</a:t>
            </a:r>
            <a:r>
              <a:rPr lang="fr-FR" dirty="0" smtClean="0"/>
              <a:t> </a:t>
            </a:r>
            <a:r>
              <a:rPr lang="fr-FR" dirty="0" err="1" smtClean="0"/>
              <a:t>was</a:t>
            </a:r>
            <a:r>
              <a:rPr lang="fr-FR" dirty="0" smtClean="0"/>
              <a:t> </a:t>
            </a:r>
            <a:r>
              <a:rPr lang="fr-FR" dirty="0" err="1" smtClean="0"/>
              <a:t>accounting</a:t>
            </a:r>
            <a:r>
              <a:rPr lang="fr-FR" dirty="0" smtClean="0"/>
              <a:t> for 1% of the total group </a:t>
            </a:r>
            <a:r>
              <a:rPr lang="fr-FR" dirty="0" err="1" smtClean="0"/>
              <a:t>company</a:t>
            </a:r>
            <a:r>
              <a:rPr lang="fr-FR" dirty="0" smtClean="0"/>
              <a:t> turnover .</a:t>
            </a:r>
          </a:p>
          <a:p>
            <a:r>
              <a:rPr lang="fr-FR" dirty="0" smtClean="0"/>
              <a:t>Garnier </a:t>
            </a:r>
            <a:r>
              <a:rPr lang="fr-FR" dirty="0" err="1" smtClean="0"/>
              <a:t>was</a:t>
            </a:r>
            <a:r>
              <a:rPr lang="fr-FR" dirty="0" smtClean="0"/>
              <a:t> </a:t>
            </a:r>
            <a:r>
              <a:rPr lang="fr-FR" dirty="0" err="1" smtClean="0"/>
              <a:t>distributed</a:t>
            </a:r>
            <a:r>
              <a:rPr lang="fr-FR" dirty="0" smtClean="0"/>
              <a:t> in the </a:t>
            </a:r>
            <a:r>
              <a:rPr lang="fr-FR" dirty="0" err="1" smtClean="0"/>
              <a:t>supermarkets</a:t>
            </a:r>
            <a:endParaRPr lang="fr-FR" dirty="0" smtClean="0"/>
          </a:p>
          <a:p>
            <a:endParaRPr lang="fr-FR"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CASES IN CHINA</a:t>
            </a:r>
            <a:endParaRPr lang="en-US" dirty="0"/>
          </a:p>
        </p:txBody>
      </p:sp>
      <p:sp>
        <p:nvSpPr>
          <p:cNvPr id="3" name="Content Placeholder 2"/>
          <p:cNvSpPr>
            <a:spLocks noGrp="1"/>
          </p:cNvSpPr>
          <p:nvPr>
            <p:ph idx="1"/>
          </p:nvPr>
        </p:nvSpPr>
        <p:spPr/>
        <p:txBody>
          <a:bodyPr/>
          <a:lstStyle/>
          <a:p>
            <a:r>
              <a:rPr lang="en-US" dirty="0" smtClean="0"/>
              <a:t>Consumers viewed </a:t>
            </a:r>
            <a:r>
              <a:rPr lang="en-US" dirty="0" err="1" smtClean="0"/>
              <a:t>Garnier</a:t>
            </a:r>
            <a:r>
              <a:rPr lang="en-US" dirty="0" smtClean="0"/>
              <a:t> has a” cheap </a:t>
            </a:r>
            <a:r>
              <a:rPr lang="en-US" dirty="0" err="1" smtClean="0"/>
              <a:t>l’Oreal</a:t>
            </a:r>
            <a:r>
              <a:rPr lang="en-US" dirty="0" smtClean="0"/>
              <a:t>” ( Shaun Rein at China Market Research)</a:t>
            </a:r>
          </a:p>
          <a:p>
            <a:pPr>
              <a:buNone/>
            </a:pPr>
            <a:endParaRPr lang="en-US" dirty="0" smtClean="0"/>
          </a:p>
          <a:p>
            <a:r>
              <a:rPr lang="en-US" dirty="0" smtClean="0"/>
              <a:t>“</a:t>
            </a:r>
            <a:r>
              <a:rPr lang="en-US" dirty="0" err="1" smtClean="0"/>
              <a:t>Garnier</a:t>
            </a:r>
            <a:r>
              <a:rPr lang="en-US" dirty="0" smtClean="0"/>
              <a:t> is not cheap enough and it’s not luxury enough.</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BRAND CASES IN CHINA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Do not assume that you can apply brand and marketing approach in the same way or with the same effect ,across the borders ( </a:t>
            </a:r>
            <a:r>
              <a:rPr lang="en-US" dirty="0" err="1" smtClean="0"/>
              <a:t>Garnier</a:t>
            </a:r>
            <a:r>
              <a:rPr lang="en-US" dirty="0" smtClean="0"/>
              <a:t> a main brand globally ,only 1 % turnover of total </a:t>
            </a:r>
            <a:r>
              <a:rPr lang="en-US" dirty="0" err="1" smtClean="0"/>
              <a:t>l’Oreal</a:t>
            </a:r>
            <a:r>
              <a:rPr lang="en-US" dirty="0" smtClean="0"/>
              <a:t> turnover in China)</a:t>
            </a:r>
          </a:p>
          <a:p>
            <a:r>
              <a:rPr lang="en-US" dirty="0" smtClean="0"/>
              <a:t>Act local ; look carefully at your local competitors</a:t>
            </a:r>
          </a:p>
          <a:p>
            <a:r>
              <a:rPr lang="en-US" dirty="0" smtClean="0"/>
              <a:t>Look deeply at the market evolution ( increase of the distribution , new competitors in term of category and market ) you need very good managers locally</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L’OREAL BRAND STRUCTURE</a:t>
            </a:r>
            <a:br>
              <a:rPr lang="en-US" dirty="0" smtClean="0"/>
            </a:br>
            <a:r>
              <a:rPr lang="en-US" dirty="0" smtClean="0"/>
              <a:t>IN CHINA</a:t>
            </a:r>
            <a:endParaRPr lang="en-US" dirty="0"/>
          </a:p>
        </p:txBody>
      </p:sp>
      <p:pic>
        <p:nvPicPr>
          <p:cNvPr id="4" name="Content Placeholder 3" descr="Capture d’écran 2014-03-05 à 16.36.34.png"/>
          <p:cNvPicPr>
            <a:picLocks noGrp="1" noChangeAspect="1"/>
          </p:cNvPicPr>
          <p:nvPr>
            <p:ph idx="1"/>
          </p:nvPr>
        </p:nvPicPr>
        <p:blipFill>
          <a:blip r:embed="rId3"/>
          <a:srcRect l="-6572" r="-6572"/>
          <a:stretch>
            <a:fillRect/>
          </a:stretch>
        </p:blipFill>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REVLON CHINA CASE</a:t>
            </a:r>
            <a:endParaRPr lang="en-US" dirty="0"/>
          </a:p>
        </p:txBody>
      </p:sp>
      <p:sp>
        <p:nvSpPr>
          <p:cNvPr id="3" name="Content Placeholder 2"/>
          <p:cNvSpPr>
            <a:spLocks noGrp="1"/>
          </p:cNvSpPr>
          <p:nvPr>
            <p:ph idx="1"/>
          </p:nvPr>
        </p:nvSpPr>
        <p:spPr/>
        <p:txBody>
          <a:bodyPr/>
          <a:lstStyle/>
          <a:p>
            <a:endParaRPr lang="en-US" dirty="0" smtClean="0"/>
          </a:p>
          <a:p>
            <a:r>
              <a:rPr lang="en-US" dirty="0" smtClean="0"/>
              <a:t>Less growth in the economy and in the relative market</a:t>
            </a:r>
          </a:p>
          <a:p>
            <a:endParaRPr lang="en-US" dirty="0" smtClean="0"/>
          </a:p>
          <a:p>
            <a:r>
              <a:rPr lang="en-US" dirty="0" smtClean="0"/>
              <a:t>Disappointing performance; after 17 years China only account’s for 2% of Revlon global sales turnover. Profitable?</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Revlon why disappointing results?</a:t>
            </a:r>
            <a:endParaRPr lang="en-US" dirty="0"/>
          </a:p>
        </p:txBody>
      </p:sp>
      <p:sp>
        <p:nvSpPr>
          <p:cNvPr id="3" name="Content Placeholder 2"/>
          <p:cNvSpPr>
            <a:spLocks noGrp="1"/>
          </p:cNvSpPr>
          <p:nvPr>
            <p:ph idx="1"/>
          </p:nvPr>
        </p:nvSpPr>
        <p:spPr/>
        <p:txBody>
          <a:bodyPr/>
          <a:lstStyle/>
          <a:p>
            <a:r>
              <a:rPr lang="en-US" dirty="0" smtClean="0"/>
              <a:t>Absence of clear market position;                </a:t>
            </a:r>
          </a:p>
          <a:p>
            <a:pPr>
              <a:buNone/>
            </a:pPr>
            <a:r>
              <a:rPr lang="en-US" dirty="0" smtClean="0"/>
              <a:t>    - high premium or mass-market ?</a:t>
            </a:r>
          </a:p>
          <a:p>
            <a:pPr>
              <a:buNone/>
            </a:pPr>
            <a:r>
              <a:rPr lang="en-US" dirty="0" smtClean="0"/>
              <a:t>    - distribution via super and hyper</a:t>
            </a:r>
          </a:p>
          <a:p>
            <a:pPr>
              <a:buNone/>
            </a:pPr>
            <a:r>
              <a:rPr lang="en-US" dirty="0" smtClean="0"/>
              <a:t>    - prices  more expensive than similar products of Maybelline ( mass market products ) </a:t>
            </a:r>
          </a:p>
          <a:p>
            <a:pPr>
              <a:buNone/>
            </a:pPr>
            <a:r>
              <a:rPr lang="en-US" dirty="0" smtClean="0"/>
              <a:t>    - poor advertisement ;in 17 years only one adv campaign (mass market?)</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Revlon why disappointing results?</a:t>
            </a:r>
            <a:endParaRPr lang="en-US" dirty="0"/>
          </a:p>
        </p:txBody>
      </p:sp>
      <p:sp>
        <p:nvSpPr>
          <p:cNvPr id="3" name="Content Placeholder 2"/>
          <p:cNvSpPr>
            <a:spLocks noGrp="1"/>
          </p:cNvSpPr>
          <p:nvPr>
            <p:ph idx="1"/>
          </p:nvPr>
        </p:nvSpPr>
        <p:spPr/>
        <p:txBody>
          <a:bodyPr/>
          <a:lstStyle/>
          <a:p>
            <a:r>
              <a:rPr lang="en-US" dirty="0" smtClean="0"/>
              <a:t>Poor </a:t>
            </a:r>
            <a:r>
              <a:rPr lang="en-US" dirty="0" err="1" smtClean="0"/>
              <a:t>localisation</a:t>
            </a:r>
            <a:r>
              <a:rPr lang="en-US" dirty="0" smtClean="0"/>
              <a:t> ( in term of adaptation), packaging and displays are the same than the one’s in USA</a:t>
            </a:r>
          </a:p>
          <a:p>
            <a:r>
              <a:rPr lang="en-US" dirty="0" smtClean="0"/>
              <a:t>Local brands more </a:t>
            </a:r>
            <a:r>
              <a:rPr lang="en-US" dirty="0" err="1" smtClean="0"/>
              <a:t>agressive</a:t>
            </a:r>
            <a:r>
              <a:rPr lang="en-US" dirty="0" smtClean="0"/>
              <a:t> and the </a:t>
            </a:r>
            <a:r>
              <a:rPr lang="en-US" dirty="0" err="1" smtClean="0"/>
              <a:t>Chineese</a:t>
            </a:r>
            <a:r>
              <a:rPr lang="en-US" dirty="0" smtClean="0"/>
              <a:t> traditional ingredients are becoming fashionable ( is important to check if the products and the ingredients are appreciated by the consumers of the different countries)</a:t>
            </a:r>
          </a:p>
          <a:p>
            <a:pPr>
              <a:buNone/>
            </a:pP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 the road to the brand success</a:t>
            </a:r>
            <a:br>
              <a:rPr lang="en-US" dirty="0" smtClean="0"/>
            </a:br>
            <a:endParaRPr lang="en-US" dirty="0"/>
          </a:p>
        </p:txBody>
      </p:sp>
      <p:sp>
        <p:nvSpPr>
          <p:cNvPr id="3" name="Content Placeholder 2"/>
          <p:cNvSpPr>
            <a:spLocks noGrp="1"/>
          </p:cNvSpPr>
          <p:nvPr>
            <p:ph idx="1"/>
          </p:nvPr>
        </p:nvSpPr>
        <p:spPr/>
        <p:txBody>
          <a:bodyPr/>
          <a:lstStyle/>
          <a:p>
            <a:r>
              <a:rPr lang="en-US" dirty="0" smtClean="0"/>
              <a:t>Penetration; Target undeveloped segments</a:t>
            </a:r>
          </a:p>
          <a:p>
            <a:endParaRPr lang="en-US" dirty="0" smtClean="0"/>
          </a:p>
          <a:p>
            <a:endParaRPr lang="en-US" dirty="0" smtClean="0"/>
          </a:p>
          <a:p>
            <a:r>
              <a:rPr lang="en-US" dirty="0" smtClean="0"/>
              <a:t>Frequency ; Innovate against needs for greater shares of occasions</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PUSH OR PULL STATEGY ?</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The two are possible in the emerging markets</a:t>
            </a:r>
          </a:p>
          <a:p>
            <a:r>
              <a:rPr lang="en-US" dirty="0" smtClean="0"/>
              <a:t>The choice of one of the two will have an impact on the targeted market share and the speed to reach it</a:t>
            </a:r>
          </a:p>
          <a:p>
            <a:r>
              <a:rPr lang="en-US" dirty="0" smtClean="0"/>
              <a:t>The rotation  is always a key element</a:t>
            </a:r>
          </a:p>
          <a:p>
            <a:r>
              <a:rPr lang="en-US" dirty="0" smtClean="0"/>
              <a:t>In the emerging markets the point of sales is even more important than in the developed markets (in store promotions, merchandisers…)</a:t>
            </a:r>
          </a:p>
          <a:p>
            <a:r>
              <a:rPr lang="en-US" dirty="0" smtClean="0"/>
              <a:t>In the case of “push strategy” the focus on a market,  area, channel, category of shop will be fundamental.</a:t>
            </a: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a:t>
            </a:r>
            <a:endParaRPr lang="en-US" dirty="0"/>
          </a:p>
        </p:txBody>
      </p:sp>
      <p:pic>
        <p:nvPicPr>
          <p:cNvPr id="4" name="Content Placeholder 3" descr="Capture d’écran 2013-03-06 à 14.36.13.png"/>
          <p:cNvPicPr>
            <a:picLocks noGrp="1" noChangeAspect="1"/>
          </p:cNvPicPr>
          <p:nvPr>
            <p:ph idx="1"/>
          </p:nvPr>
        </p:nvPicPr>
        <p:blipFill>
          <a:blip r:embed="rId3"/>
          <a:srcRect l="-3394" r="-3394"/>
          <a:stretch>
            <a:fillRect/>
          </a:stretch>
        </p:blip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zio">
  <a:themeElements>
    <a:clrScheme name="Solstiz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19940</TotalTime>
  <Words>8415</Words>
  <Application>Microsoft Macintosh PowerPoint</Application>
  <PresentationFormat>On-screen Show (4:3)</PresentationFormat>
  <Paragraphs>1007</Paragraphs>
  <Slides>171</Slides>
  <Notes>122</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171</vt:i4>
      </vt:variant>
    </vt:vector>
  </HeadingPairs>
  <TitlesOfParts>
    <vt:vector size="174" baseType="lpstr">
      <vt:lpstr>Solstizio</vt:lpstr>
      <vt:lpstr>Chart</vt:lpstr>
      <vt:lpstr>Worksheet</vt:lpstr>
      <vt:lpstr>Getting started…</vt:lpstr>
      <vt:lpstr>MARINO MONZINI</vt:lpstr>
      <vt:lpstr>MARINO MONZINI</vt:lpstr>
      <vt:lpstr>MARINO MONZINI</vt:lpstr>
      <vt:lpstr>MARINO MONZINI</vt:lpstr>
      <vt:lpstr>MARINO MONZINI</vt:lpstr>
      <vt:lpstr> EMERGING MARKETS ?</vt:lpstr>
      <vt:lpstr>EMERGING MARKETS</vt:lpstr>
      <vt:lpstr>EMERGING MARKETS who are they? </vt:lpstr>
      <vt:lpstr>BRIC (Russia,Brazil,India ,China</vt:lpstr>
      <vt:lpstr>Characteristics and elements to be taken in consideration</vt:lpstr>
      <vt:lpstr>CHARACTERISTICS</vt:lpstr>
      <vt:lpstr>THE BIGGEST GROWTH OPPORTUNITY</vt:lpstr>
      <vt:lpstr>CHARACTERISTICS</vt:lpstr>
      <vt:lpstr>WHY TO ENTER IN THE EMERGING MARKETS?</vt:lpstr>
      <vt:lpstr>Why to enter in the emerging markets</vt:lpstr>
      <vt:lpstr>THREATS OF THE EMERGING MARKETS</vt:lpstr>
      <vt:lpstr>THREATS OF THE EMERGING MARKETS</vt:lpstr>
      <vt:lpstr>IN WHICH COUNTRY?;FIVE STEPS</vt:lpstr>
      <vt:lpstr>Analysis of the main indicators</vt:lpstr>
      <vt:lpstr>ANALYSIS OF THE MAIN INDICATORS</vt:lpstr>
      <vt:lpstr>IN WHICH COUNTRY</vt:lpstr>
      <vt:lpstr>CHINA</vt:lpstr>
      <vt:lpstr>CHINA </vt:lpstr>
      <vt:lpstr>CHINA EVOLUTION</vt:lpstr>
      <vt:lpstr>CHINA EVOLUTION</vt:lpstr>
      <vt:lpstr>CHINA EVOLUTION</vt:lpstr>
      <vt:lpstr>CHINA EVOLUTION</vt:lpstr>
      <vt:lpstr>AFRICA</vt:lpstr>
      <vt:lpstr>AFRICA ( CONT)</vt:lpstr>
      <vt:lpstr>AFRICA (CONT)</vt:lpstr>
      <vt:lpstr>Mexico</vt:lpstr>
      <vt:lpstr>Mexico</vt:lpstr>
      <vt:lpstr>Mexico</vt:lpstr>
      <vt:lpstr> INDIA MAIN FACTS</vt:lpstr>
      <vt:lpstr>INDIA MAIN FACTS ( CONT.)</vt:lpstr>
      <vt:lpstr>REFORMS NEEDED IN INDIA</vt:lpstr>
      <vt:lpstr>REFORMS NEEDED IN INDIA</vt:lpstr>
      <vt:lpstr>REFORMS NEEDED IN INDIA</vt:lpstr>
      <vt:lpstr>REFORMS NEEDED IN INDIA ( CONT)</vt:lpstr>
      <vt:lpstr>Where to find the main indicators</vt:lpstr>
      <vt:lpstr>IN WHICH COUNTRY?;FIVE STEPS</vt:lpstr>
      <vt:lpstr>Analysis of the demand</vt:lpstr>
      <vt:lpstr>NEW CONSUMERS</vt:lpstr>
      <vt:lpstr>THE NEW CONSUMER CHARACTERISTICS</vt:lpstr>
      <vt:lpstr>THE NEW CONSUMERS CHARACTERISTICS</vt:lpstr>
      <vt:lpstr>VIRTUAL CIRCLE</vt:lpstr>
      <vt:lpstr>IMPORTANCE OF THE EMERGING MARKETS</vt:lpstr>
      <vt:lpstr>ANALYSIS OF THE COMPETITION</vt:lpstr>
      <vt:lpstr>LOCAL COMPETITION</vt:lpstr>
      <vt:lpstr>HUAWEI</vt:lpstr>
      <vt:lpstr>INTERNAL ANALYSIS</vt:lpstr>
      <vt:lpstr>DIFFERENT KIND OF STRATEGIES</vt:lpstr>
      <vt:lpstr>FOCUS</vt:lpstr>
      <vt:lpstr>Some examples</vt:lpstr>
      <vt:lpstr>FERRERO IN INDIA</vt:lpstr>
      <vt:lpstr>Ferrero entering in India</vt:lpstr>
      <vt:lpstr>FERRERO entering in India</vt:lpstr>
      <vt:lpstr>VOLVO BUSES CASE in India</vt:lpstr>
      <vt:lpstr>WHAT IS NEEDED TO ENTER</vt:lpstr>
      <vt:lpstr>WHAT IS NEEDED TO ENTER</vt:lpstr>
      <vt:lpstr>Comparison China /India</vt:lpstr>
      <vt:lpstr>CONSUMER SEGMENTATION</vt:lpstr>
      <vt:lpstr>CONSUMER SEGMENTATION</vt:lpstr>
      <vt:lpstr>Consumer segmentation</vt:lpstr>
      <vt:lpstr>PSYCOGRAFIC SEGMENTATION</vt:lpstr>
      <vt:lpstr>CONSUMERS SEGMENTATION</vt:lpstr>
      <vt:lpstr>CHINA RICH CONSUMERS</vt:lpstr>
      <vt:lpstr>THE MIDDLE CLASS CONSUMERS </vt:lpstr>
      <vt:lpstr>THE NEXT BILLION CONSUMERS</vt:lpstr>
      <vt:lpstr>NEXT BILLION CONSUMERS</vt:lpstr>
      <vt:lpstr>EVOLUTION OF THE NEEDS</vt:lpstr>
      <vt:lpstr>CONSUMER ;SUMMARY</vt:lpstr>
      <vt:lpstr>        CONSUMER</vt:lpstr>
      <vt:lpstr>WHICH PRODUCT?</vt:lpstr>
      <vt:lpstr>Products and positioning</vt:lpstr>
      <vt:lpstr>PRODUCTS</vt:lpstr>
      <vt:lpstr>PRODUCTS</vt:lpstr>
      <vt:lpstr>PRODUCTS ( CONT)</vt:lpstr>
      <vt:lpstr>PRODUCTS (CONT)</vt:lpstr>
      <vt:lpstr>BRANDS</vt:lpstr>
      <vt:lpstr>POSITIONING</vt:lpstr>
      <vt:lpstr>Key elements in building a brand</vt:lpstr>
      <vt:lpstr>Key element in order to create a strong brand</vt:lpstr>
      <vt:lpstr>THE 6 W’S</vt:lpstr>
      <vt:lpstr>BRAND PYRAMID</vt:lpstr>
      <vt:lpstr>BRAND PYRAMID ( CONT.)</vt:lpstr>
      <vt:lpstr>Brands case in China</vt:lpstr>
      <vt:lpstr>BRAND CASES IN CHINA</vt:lpstr>
      <vt:lpstr>GARNIER Case in China</vt:lpstr>
      <vt:lpstr>BRAND CASES IN CHINA</vt:lpstr>
      <vt:lpstr>BRAND CASES IN CHINA </vt:lpstr>
      <vt:lpstr>L’OREAL BRAND STRUCTURE IN CHINA</vt:lpstr>
      <vt:lpstr>REVLON CHINA CASE</vt:lpstr>
      <vt:lpstr>Revlon why disappointing results?</vt:lpstr>
      <vt:lpstr>Revlon why disappointing results?</vt:lpstr>
      <vt:lpstr>On the road to the brand success </vt:lpstr>
      <vt:lpstr>PUSH OR PULL STATEGY ?</vt:lpstr>
      <vt:lpstr>Media</vt:lpstr>
      <vt:lpstr>Media</vt:lpstr>
      <vt:lpstr>Media</vt:lpstr>
      <vt:lpstr>Packaging is it important?</vt:lpstr>
      <vt:lpstr>PACKAGING AND IS ROLE</vt:lpstr>
      <vt:lpstr>packaging</vt:lpstr>
      <vt:lpstr>How to fix a price ?</vt:lpstr>
      <vt:lpstr>PRICING ; how to fix it</vt:lpstr>
      <vt:lpstr>PRICING</vt:lpstr>
      <vt:lpstr>PRICING ( CONT)</vt:lpstr>
      <vt:lpstr>PRICING STARTEGY</vt:lpstr>
      <vt:lpstr>PRICING ,don’t forget</vt:lpstr>
      <vt:lpstr>ROUTE  TO  MARKET  </vt:lpstr>
      <vt:lpstr>POINT OF SALES</vt:lpstr>
      <vt:lpstr>Categories of point of sales</vt:lpstr>
      <vt:lpstr>POINT OF SALES</vt:lpstr>
      <vt:lpstr>Outlets in India</vt:lpstr>
      <vt:lpstr>Outlets in India</vt:lpstr>
      <vt:lpstr>Shopping Mall in Dongguang</vt:lpstr>
      <vt:lpstr>Shopping Mall in Guangzhou</vt:lpstr>
      <vt:lpstr>Modern Distribution % </vt:lpstr>
      <vt:lpstr>Modern Distribution %</vt:lpstr>
      <vt:lpstr>DISTRIBUTION IN CHINA</vt:lpstr>
      <vt:lpstr>Distribution In China</vt:lpstr>
      <vt:lpstr>POINT OF SALES</vt:lpstr>
      <vt:lpstr>POINT OF SALES</vt:lpstr>
      <vt:lpstr>Slide 125</vt:lpstr>
      <vt:lpstr>Slide 126</vt:lpstr>
      <vt:lpstr>Slide 127</vt:lpstr>
      <vt:lpstr>Slide 128</vt:lpstr>
      <vt:lpstr>Slide 129</vt:lpstr>
      <vt:lpstr>Slide 130</vt:lpstr>
      <vt:lpstr>CHOICE OF THE SHOPS</vt:lpstr>
      <vt:lpstr> Route to market ;the process</vt:lpstr>
      <vt:lpstr>DISTRIBUTION ; The choice !</vt:lpstr>
      <vt:lpstr>Potential of the point of sales</vt:lpstr>
      <vt:lpstr>Categorization of the point of Sales</vt:lpstr>
      <vt:lpstr>Slide 136</vt:lpstr>
      <vt:lpstr>How the Chinese buy in the hyper</vt:lpstr>
      <vt:lpstr>Investments by category</vt:lpstr>
      <vt:lpstr>DISTRIBUTION</vt:lpstr>
      <vt:lpstr>Hyper or Super</vt:lpstr>
      <vt:lpstr>Negotiation with the trade</vt:lpstr>
      <vt:lpstr>COMMERCIAL POLICY</vt:lpstr>
      <vt:lpstr>TRADE MARKETING</vt:lpstr>
      <vt:lpstr>How to increase profitability</vt:lpstr>
      <vt:lpstr>How to increase profitability</vt:lpstr>
      <vt:lpstr>TYPES OF DISTRIBUTION</vt:lpstr>
      <vt:lpstr>TYPES OF DISTRIBUTION</vt:lpstr>
      <vt:lpstr>DIRECT DISTRIBUTION</vt:lpstr>
      <vt:lpstr>SHARED DISTRIBUTION</vt:lpstr>
      <vt:lpstr>INDIRECT DISTRIBUTION</vt:lpstr>
      <vt:lpstr>ADVANTAGE IN USING DISTRIBUTORS</vt:lpstr>
      <vt:lpstr>DISADVANTAGE IN USING DISTRIBUTORS</vt:lpstr>
      <vt:lpstr>How to choose the distributors</vt:lpstr>
      <vt:lpstr>Route to market</vt:lpstr>
      <vt:lpstr>Luxury-goods market in China</vt:lpstr>
      <vt:lpstr>Luxury goods consumers</vt:lpstr>
      <vt:lpstr>Luxury goods market (cont.)</vt:lpstr>
      <vt:lpstr>Luxury good distribution</vt:lpstr>
      <vt:lpstr>Luxury goods distribution</vt:lpstr>
      <vt:lpstr>Distribution in luxury goods</vt:lpstr>
      <vt:lpstr>Changing strategies</vt:lpstr>
      <vt:lpstr>Italian food in China</vt:lpstr>
      <vt:lpstr>Italian food development in China</vt:lpstr>
      <vt:lpstr>Italian food development in China (cont)</vt:lpstr>
      <vt:lpstr>Slide 165</vt:lpstr>
      <vt:lpstr>Organization</vt:lpstr>
      <vt:lpstr>Organization</vt:lpstr>
      <vt:lpstr>Organisation</vt:lpstr>
      <vt:lpstr>OWNER SHIP CONCEPT</vt:lpstr>
      <vt:lpstr>Slide 170</vt:lpstr>
      <vt:lpstr>Slide 171</vt:lpstr>
    </vt:vector>
  </TitlesOfParts>
  <Company>marinomonzini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MARKETS</dc:title>
  <dc:creator>Marino Monzini</dc:creator>
  <cp:lastModifiedBy>Marino Monzini</cp:lastModifiedBy>
  <cp:revision>102</cp:revision>
  <cp:lastPrinted>2013-02-19T08:39:17Z</cp:lastPrinted>
  <dcterms:created xsi:type="dcterms:W3CDTF">2015-04-08T15:26:25Z</dcterms:created>
  <dcterms:modified xsi:type="dcterms:W3CDTF">2015-04-08T15:29:52Z</dcterms:modified>
</cp:coreProperties>
</file>