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B1BC-47E4-482F-BAFD-C53957C81FC9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8891-B520-489C-9918-2488B7CCD1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67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B1BC-47E4-482F-BAFD-C53957C81FC9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8891-B520-489C-9918-2488B7CCD1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227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B1BC-47E4-482F-BAFD-C53957C81FC9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8891-B520-489C-9918-2488B7CCD1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94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B1BC-47E4-482F-BAFD-C53957C81FC9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8891-B520-489C-9918-2488B7CCD1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42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B1BC-47E4-482F-BAFD-C53957C81FC9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8891-B520-489C-9918-2488B7CCD1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9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B1BC-47E4-482F-BAFD-C53957C81FC9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8891-B520-489C-9918-2488B7CCD1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12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B1BC-47E4-482F-BAFD-C53957C81FC9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8891-B520-489C-9918-2488B7CCD1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90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B1BC-47E4-482F-BAFD-C53957C81FC9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8891-B520-489C-9918-2488B7CCD1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78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B1BC-47E4-482F-BAFD-C53957C81FC9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8891-B520-489C-9918-2488B7CCD1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3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B1BC-47E4-482F-BAFD-C53957C81FC9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8891-B520-489C-9918-2488B7CCD1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4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B1BC-47E4-482F-BAFD-C53957C81FC9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48891-B520-489C-9918-2488B7CCD1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86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EB1BC-47E4-482F-BAFD-C53957C81FC9}" type="datetimeFigureOut">
              <a:rPr lang="it-IT" smtClean="0"/>
              <a:t>06/04/2015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48891-B520-489C-9918-2488B7CCD1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83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Due </a:t>
            </a:r>
            <a:r>
              <a:rPr lang="it-IT" dirty="0" err="1" smtClean="0"/>
              <a:t>diligence</a:t>
            </a:r>
            <a:r>
              <a:rPr lang="it-IT" dirty="0" smtClean="0"/>
              <a:t> e SPA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Incarichi, Rapporti, Contratti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800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Lettera di incarico (engagement </a:t>
            </a:r>
            <a:r>
              <a:rPr lang="it-IT" dirty="0" err="1" smtClean="0"/>
              <a:t>letter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Riferimento all’operazione  ( Cliente e Target )</a:t>
            </a:r>
          </a:p>
          <a:p>
            <a:r>
              <a:rPr lang="it-IT" dirty="0" smtClean="0"/>
              <a:t>Oggetto della due </a:t>
            </a:r>
            <a:r>
              <a:rPr lang="it-IT" dirty="0" err="1" smtClean="0"/>
              <a:t>diligence</a:t>
            </a:r>
            <a:r>
              <a:rPr lang="it-IT" dirty="0" smtClean="0"/>
              <a:t> (situazione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patrimoniale finanziarie ed economica del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target, bilanci, piani, budget )</a:t>
            </a:r>
          </a:p>
          <a:p>
            <a:r>
              <a:rPr lang="it-IT" dirty="0"/>
              <a:t> </a:t>
            </a:r>
            <a:r>
              <a:rPr lang="it-IT" dirty="0" smtClean="0"/>
              <a:t>Data room (virtuale, fisica, documentazione ,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manager DR, Q&amp;A)</a:t>
            </a:r>
          </a:p>
          <a:p>
            <a:r>
              <a:rPr lang="it-IT" dirty="0"/>
              <a:t> </a:t>
            </a:r>
            <a:r>
              <a:rPr lang="it-IT" dirty="0" smtClean="0"/>
              <a:t>Programma di lavoro (perimetro di indagine,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procedure, campioni)</a:t>
            </a:r>
          </a:p>
          <a:p>
            <a:r>
              <a:rPr lang="it-IT" dirty="0" smtClean="0"/>
              <a:t>Rapporto (struttura , SAL, executive </a:t>
            </a:r>
            <a:r>
              <a:rPr lang="it-IT" dirty="0" err="1" smtClean="0"/>
              <a:t>summary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15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Lettera di Incarico 2/2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Team  (nomi e/o profili professionali)</a:t>
            </a:r>
          </a:p>
          <a:p>
            <a:r>
              <a:rPr lang="it-IT" dirty="0" smtClean="0"/>
              <a:t> Esperti (coinvolgimento professionisti: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fiscalista, attuario, legale, tecnici ecc.)</a:t>
            </a:r>
          </a:p>
          <a:p>
            <a:r>
              <a:rPr lang="it-IT" dirty="0" smtClean="0"/>
              <a:t>Incontri con management e revisori</a:t>
            </a:r>
          </a:p>
          <a:p>
            <a:r>
              <a:rPr lang="it-IT" dirty="0" smtClean="0"/>
              <a:t> Tempi   (giornate lavoro e data chiusura)</a:t>
            </a:r>
          </a:p>
          <a:p>
            <a:r>
              <a:rPr lang="it-IT" dirty="0" smtClean="0"/>
              <a:t> Onorari</a:t>
            </a:r>
          </a:p>
          <a:p>
            <a:r>
              <a:rPr lang="it-IT" dirty="0" smtClean="0"/>
              <a:t>Responsabilità</a:t>
            </a:r>
          </a:p>
          <a:p>
            <a:r>
              <a:rPr lang="it-IT" dirty="0" smtClean="0"/>
              <a:t>Riservatezza  (destinatari ristretti)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012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Rapporto (finale o SAL)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Executive </a:t>
            </a:r>
            <a:r>
              <a:rPr lang="it-IT" dirty="0" err="1" smtClean="0"/>
              <a:t>summary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</a:t>
            </a:r>
            <a:r>
              <a:rPr lang="it-IT" sz="2400" i="1" dirty="0" smtClean="0"/>
              <a:t>presenta i risultati del lavoro per l’Alta Direzione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   è una sintesi del Long Form</a:t>
            </a:r>
            <a:endParaRPr lang="it-IT" dirty="0" smtClean="0"/>
          </a:p>
          <a:p>
            <a:r>
              <a:rPr lang="it-IT" dirty="0" smtClean="0"/>
              <a:t>Long Form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</a:t>
            </a:r>
            <a:r>
              <a:rPr lang="it-IT" sz="2400" i="1" dirty="0" smtClean="0"/>
              <a:t>presenta i risultati del lavoro.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   Rielaborazioni di dati e informazioni, analisi comparative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    problematiche, rettifiche ai valori di stato patrimoniale,</a:t>
            </a:r>
          </a:p>
          <a:p>
            <a:pPr marL="0" indent="0">
              <a:buNone/>
            </a:pPr>
            <a:r>
              <a:rPr lang="it-IT" sz="2400" i="1" dirty="0" smtClean="0"/>
              <a:t>             conti economici normalizzati, passività potenziali </a:t>
            </a:r>
            <a:r>
              <a:rPr lang="it-IT" sz="2400" i="1" dirty="0" err="1" smtClean="0"/>
              <a:t>ecc</a:t>
            </a:r>
            <a:r>
              <a:rPr lang="it-IT" sz="2400" i="1" dirty="0" smtClean="0"/>
              <a:t>: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97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Rapporto finale o SAL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C</a:t>
            </a:r>
            <a:r>
              <a:rPr lang="it-IT" dirty="0" smtClean="0"/>
              <a:t>enni storici della società target</a:t>
            </a:r>
          </a:p>
          <a:p>
            <a:r>
              <a:rPr lang="it-IT" dirty="0" smtClean="0"/>
              <a:t>Assetto proprietario e Corporate </a:t>
            </a:r>
            <a:r>
              <a:rPr lang="it-IT" dirty="0" err="1" smtClean="0"/>
              <a:t>Governance</a:t>
            </a:r>
            <a:endParaRPr lang="it-IT" dirty="0" smtClean="0"/>
          </a:p>
          <a:p>
            <a:r>
              <a:rPr lang="it-IT" dirty="0" smtClean="0"/>
              <a:t>Struttura gruppo/societaria, organigrammi</a:t>
            </a:r>
          </a:p>
          <a:p>
            <a:r>
              <a:rPr lang="it-IT" dirty="0" smtClean="0"/>
              <a:t>Organizzazione amministrativa- contabile (IT, CI, CG, Reporting )</a:t>
            </a:r>
          </a:p>
          <a:p>
            <a:r>
              <a:rPr lang="it-IT" dirty="0" smtClean="0"/>
              <a:t>Performance economica storica</a:t>
            </a:r>
          </a:p>
          <a:p>
            <a:r>
              <a:rPr lang="it-IT" dirty="0" smtClean="0"/>
              <a:t>Business </a:t>
            </a:r>
            <a:r>
              <a:rPr lang="it-IT" dirty="0" err="1" smtClean="0"/>
              <a:t>review</a:t>
            </a:r>
            <a:r>
              <a:rPr lang="it-IT" dirty="0" smtClean="0"/>
              <a:t> (prodotti, mercati, clienti, siti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produttivi, canali distribuzione/vendite, personale)</a:t>
            </a:r>
          </a:p>
          <a:p>
            <a:r>
              <a:rPr lang="it-IT" dirty="0" smtClean="0"/>
              <a:t>Analisi di bilancio (situazione patrimoniale,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conti economici, normalizzazione)°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°  </a:t>
            </a:r>
            <a:r>
              <a:rPr lang="it-IT" dirty="0" smtClean="0"/>
              <a:t> </a:t>
            </a:r>
            <a:r>
              <a:rPr lang="it-IT" sz="2800" i="1" dirty="0" smtClean="0"/>
              <a:t>Nota: quando pertinente (es. crediti)si deve dare l’ampiezza  e i criteri di </a:t>
            </a:r>
          </a:p>
          <a:p>
            <a:pPr marL="0" indent="0">
              <a:buNone/>
            </a:pPr>
            <a:r>
              <a:rPr lang="it-IT" sz="2800" i="1" dirty="0"/>
              <a:t> </a:t>
            </a:r>
            <a:r>
              <a:rPr lang="it-IT" sz="2800" i="1" dirty="0" smtClean="0"/>
              <a:t>     </a:t>
            </a:r>
            <a:r>
              <a:rPr lang="it-IT" sz="2800" i="1" dirty="0" smtClean="0"/>
              <a:t>selezione del campione </a:t>
            </a:r>
            <a:r>
              <a:rPr lang="it-IT" sz="2800" i="1" dirty="0" smtClean="0"/>
              <a:t>oggetto del</a:t>
            </a:r>
            <a:r>
              <a:rPr lang="it-IT" sz="2800" i="1" dirty="0" smtClean="0"/>
              <a:t>le analisi</a:t>
            </a:r>
            <a:endParaRPr lang="it-IT" sz="28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553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Rapporto (finale o SAL)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Aggiustamenti (rettifiche e </a:t>
            </a:r>
            <a:r>
              <a:rPr lang="it-IT" dirty="0" err="1" smtClean="0"/>
              <a:t>riclassifiche</a:t>
            </a:r>
            <a:r>
              <a:rPr lang="it-IT" dirty="0" smtClean="0"/>
              <a:t>) </a:t>
            </a:r>
          </a:p>
          <a:p>
            <a:r>
              <a:rPr lang="it-IT" dirty="0" smtClean="0"/>
              <a:t>Analisi delle fluttuazioni</a:t>
            </a:r>
          </a:p>
          <a:p>
            <a:r>
              <a:rPr lang="it-IT" dirty="0" err="1" smtClean="0"/>
              <a:t>Peers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it-IT" dirty="0" smtClean="0"/>
          </a:p>
          <a:p>
            <a:r>
              <a:rPr lang="it-IT" dirty="0" err="1" smtClean="0"/>
              <a:t>Capex</a:t>
            </a:r>
            <a:endParaRPr lang="it-IT" dirty="0" smtClean="0"/>
          </a:p>
          <a:p>
            <a:r>
              <a:rPr lang="it-IT" dirty="0" smtClean="0"/>
              <a:t>Criticità per eventuali integrazioni</a:t>
            </a:r>
          </a:p>
          <a:p>
            <a:r>
              <a:rPr lang="it-IT" dirty="0" smtClean="0"/>
              <a:t>Passività potenziali</a:t>
            </a:r>
          </a:p>
          <a:p>
            <a:r>
              <a:rPr lang="it-IT" dirty="0" smtClean="0"/>
              <a:t>Politiche personale</a:t>
            </a:r>
          </a:p>
          <a:p>
            <a:r>
              <a:rPr lang="it-IT" dirty="0" smtClean="0"/>
              <a:t>Fiscalità</a:t>
            </a:r>
          </a:p>
          <a:p>
            <a:r>
              <a:rPr lang="it-IT" dirty="0" smtClean="0"/>
              <a:t>Eventuali raccomandazioni per SPA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81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Rapporto (finale o SAL)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Aggiustamento Prezzo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800" i="1" dirty="0" smtClean="0"/>
              <a:t>     ( quando la </a:t>
            </a:r>
            <a:r>
              <a:rPr lang="it-IT" sz="2800" i="1" dirty="0" smtClean="0"/>
              <a:t>DD è fatta successivamente</a:t>
            </a:r>
          </a:p>
          <a:p>
            <a:pPr marL="0" indent="0">
              <a:buNone/>
            </a:pPr>
            <a:r>
              <a:rPr lang="it-IT" sz="2800" i="1" dirty="0" smtClean="0"/>
              <a:t>       all’acquisizion</a:t>
            </a:r>
            <a:r>
              <a:rPr lang="it-IT" sz="2800" i="1" dirty="0" smtClean="0"/>
              <a:t>e o è funzionale all’ emissione</a:t>
            </a:r>
          </a:p>
          <a:p>
            <a:pPr marL="0" indent="0">
              <a:buNone/>
            </a:pPr>
            <a:r>
              <a:rPr lang="it-IT" sz="2800" i="1" dirty="0"/>
              <a:t> </a:t>
            </a:r>
            <a:r>
              <a:rPr lang="it-IT" sz="2800" i="1" dirty="0" smtClean="0"/>
              <a:t>      dell’offerta </a:t>
            </a:r>
            <a:r>
              <a:rPr lang="it-IT" sz="2800" i="1" dirty="0" err="1" smtClean="0"/>
              <a:t>binding</a:t>
            </a:r>
            <a:r>
              <a:rPr lang="it-IT" sz="2800" i="1" dirty="0" smtClean="0"/>
              <a:t>)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8947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SPA  Sale and </a:t>
            </a:r>
            <a:r>
              <a:rPr lang="it-IT" dirty="0" err="1" smtClean="0"/>
              <a:t>Purchase</a:t>
            </a:r>
            <a:r>
              <a:rPr lang="it-IT" dirty="0" smtClean="0"/>
              <a:t> Agreement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Introduzione, le parti e le finalità dell’accordo</a:t>
            </a: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Oggetto dell’ accordo (azioni ramo di azienda, 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Struttura dell’operazione di acquisto (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newco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scissione, fusione)</a:t>
            </a: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Calendario operazioni</a:t>
            </a: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Bilanci di riferimento e aggiornamenti</a:t>
            </a: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Prezzo</a:t>
            </a: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Garanzie, contenzioso  (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escrow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Eventuale successivo aggiustamento prezzo (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franchigie)</a:t>
            </a: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Condizioni sospensive (autorizzazioni, </a:t>
            </a:r>
            <a:r>
              <a:rPr lang="it-I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impegni)</a:t>
            </a: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Non concorrenza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4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412</Words>
  <Application>Microsoft Office PowerPoint</Application>
  <PresentationFormat>Presentazione su schermo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Due diligence e SPA</vt:lpstr>
      <vt:lpstr>Lettera di incarico (engagement letter)</vt:lpstr>
      <vt:lpstr>Lettera di Incarico 2/2</vt:lpstr>
      <vt:lpstr>Rapporto (finale o SAL)</vt:lpstr>
      <vt:lpstr>Rapporto finale o SAL</vt:lpstr>
      <vt:lpstr>Rapporto (finale o SAL)</vt:lpstr>
      <vt:lpstr>Rapporto (finale o SAL)</vt:lpstr>
      <vt:lpstr>SPA  Sale and Purchase Agreement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Due diligence</dc:title>
  <dc:creator>antonio</dc:creator>
  <cp:lastModifiedBy>antonio</cp:lastModifiedBy>
  <cp:revision>25</cp:revision>
  <dcterms:created xsi:type="dcterms:W3CDTF">2015-04-06T10:17:58Z</dcterms:created>
  <dcterms:modified xsi:type="dcterms:W3CDTF">2015-04-06T20:49:39Z</dcterms:modified>
</cp:coreProperties>
</file>