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0" r:id="rId13"/>
    <p:sldId id="268" r:id="rId14"/>
    <p:sldId id="264" r:id="rId15"/>
    <p:sldId id="28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46" autoAdjust="0"/>
  </p:normalViewPr>
  <p:slideViewPr>
    <p:cSldViewPr>
      <p:cViewPr varScale="1">
        <p:scale>
          <a:sx n="64" d="100"/>
          <a:sy n="64" d="100"/>
        </p:scale>
        <p:origin x="-14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27/02/2015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27/02/2015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27/02/2015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27/02/2015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27/02/2015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27/02/2015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27/02/2015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27/02/2015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27/02/2015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27/02/2015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1FBD-17E3-4D35-9EE0-E33AACC4F1FA}" type="datetimeFigureOut">
              <a:rPr lang="it-IT" smtClean="0"/>
              <a:pPr/>
              <a:t>27/02/2015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41FBD-17E3-4D35-9EE0-E33AACC4F1FA}" type="datetimeFigureOut">
              <a:rPr lang="it-IT" smtClean="0"/>
              <a:pPr/>
              <a:t>27/02/2015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B39CA-7D36-489D-AD64-89808E9B8B9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924944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Private and Public law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en-US" dirty="0" smtClean="0"/>
              <a:t>lesson 1</a:t>
            </a:r>
            <a:br>
              <a:rPr lang="en-US" dirty="0" smtClean="0"/>
            </a:br>
            <a:r>
              <a:rPr lang="en-US" b="1" dirty="0" smtClean="0"/>
              <a:t>Forms of State </a:t>
            </a:r>
            <a:br>
              <a:rPr lang="en-US" b="1" dirty="0" smtClean="0"/>
            </a:br>
            <a:r>
              <a:rPr lang="en-US" b="1" dirty="0" smtClean="0"/>
              <a:t>forms of government</a:t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sz="3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3744415"/>
          </a:xfrm>
        </p:spPr>
        <p:txBody>
          <a:bodyPr>
            <a:normAutofit/>
          </a:bodyPr>
          <a:lstStyle/>
          <a:p>
            <a:r>
              <a:rPr lang="en-US" sz="3800" dirty="0"/>
              <a:t>- territorial </a:t>
            </a:r>
            <a:r>
              <a:rPr lang="en-US" sz="3800" b="1" dirty="0"/>
              <a:t>immunities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- What about </a:t>
            </a:r>
            <a:r>
              <a:rPr lang="en-US" sz="3800" b="1" dirty="0"/>
              <a:t>colonies</a:t>
            </a:r>
            <a:r>
              <a:rPr lang="en-US" sz="3800" dirty="0"/>
              <a:t>?</a:t>
            </a:r>
            <a:br>
              <a:rPr lang="en-US" sz="3800" dirty="0"/>
            </a:br>
            <a:r>
              <a:rPr lang="en-US" sz="3600" dirty="0"/>
              <a:t>- </a:t>
            </a:r>
            <a:r>
              <a:rPr lang="en-US" sz="3400" dirty="0"/>
              <a:t>“</a:t>
            </a:r>
            <a:r>
              <a:rPr lang="en-US" sz="3400" b="1" dirty="0"/>
              <a:t>territorial</a:t>
            </a:r>
            <a:r>
              <a:rPr lang="en-US" sz="3400" dirty="0"/>
              <a:t>” and “</a:t>
            </a:r>
            <a:r>
              <a:rPr lang="en-US" sz="3400" b="1" dirty="0"/>
              <a:t>non territorial</a:t>
            </a:r>
            <a:r>
              <a:rPr lang="en-US" sz="3400" dirty="0"/>
              <a:t>” entities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800" dirty="0"/>
              <a:t>- </a:t>
            </a:r>
            <a:r>
              <a:rPr lang="en-US" sz="3800" dirty="0" smtClean="0"/>
              <a:t>the State’s </a:t>
            </a:r>
            <a:r>
              <a:rPr lang="en-US" sz="3800" b="1" dirty="0" smtClean="0"/>
              <a:t>non </a:t>
            </a:r>
            <a:r>
              <a:rPr lang="en-US" sz="3800" b="1" dirty="0"/>
              <a:t>transferrable</a:t>
            </a:r>
            <a:r>
              <a:rPr lang="en-US" sz="3800" dirty="0"/>
              <a:t> </a:t>
            </a:r>
            <a:r>
              <a:rPr lang="en-US" sz="3800" dirty="0" smtClean="0"/>
              <a:t>assets</a:t>
            </a:r>
            <a:br>
              <a:rPr lang="en-US" sz="3800" dirty="0" smtClean="0"/>
            </a:br>
            <a:r>
              <a:rPr lang="en-US" sz="3800" dirty="0"/>
              <a:t/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1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4400" b="1" baseline="0" dirty="0" smtClean="0">
                <a:latin typeface="+mj-lt"/>
                <a:ea typeface="+mj-ea"/>
                <a:cs typeface="+mj-cs"/>
              </a:rPr>
              <a:t>______________________________</a:t>
            </a:r>
            <a:endParaRPr kumimoji="0" lang="it-IT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275856" y="332656"/>
            <a:ext cx="2880320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Territory</a:t>
            </a:r>
            <a:endParaRPr lang="en-US" sz="4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4248471"/>
          </a:xfrm>
        </p:spPr>
        <p:txBody>
          <a:bodyPr>
            <a:normAutofit fontScale="90000"/>
          </a:bodyPr>
          <a:lstStyle/>
          <a:p>
            <a:r>
              <a:rPr lang="en-US" sz="3300" dirty="0" smtClean="0"/>
              <a:t>- The status of citizen: rights and duties (&lt;&gt; </a:t>
            </a:r>
            <a:r>
              <a:rPr lang="en-US" sz="3300" b="1" dirty="0" smtClean="0"/>
              <a:t>residence; domicile</a:t>
            </a:r>
            <a:r>
              <a:rPr lang="en-US" sz="3300" dirty="0" smtClean="0"/>
              <a:t>)</a:t>
            </a:r>
            <a:br>
              <a:rPr lang="en-US" sz="3300" dirty="0" smtClean="0"/>
            </a:br>
            <a:r>
              <a:rPr lang="en-US" sz="3300" dirty="0" smtClean="0"/>
              <a:t>- Values and “interests” in common? (“</a:t>
            </a:r>
            <a:r>
              <a:rPr lang="en-US" sz="3300" i="1" dirty="0" smtClean="0"/>
              <a:t>idem </a:t>
            </a:r>
            <a:r>
              <a:rPr lang="en-US" sz="3300" i="1" dirty="0" err="1" smtClean="0"/>
              <a:t>sentire</a:t>
            </a:r>
            <a:r>
              <a:rPr lang="en-US" sz="3300" i="1" dirty="0" smtClean="0"/>
              <a:t> de re </a:t>
            </a:r>
            <a:r>
              <a:rPr lang="en-US" sz="3300" i="1" dirty="0" err="1" smtClean="0"/>
              <a:t>publica</a:t>
            </a:r>
            <a:r>
              <a:rPr lang="en-US" sz="3300" dirty="0" smtClean="0"/>
              <a:t>”)</a:t>
            </a:r>
            <a:br>
              <a:rPr lang="en-US" sz="3300" dirty="0" smtClean="0"/>
            </a:br>
            <a:r>
              <a:rPr lang="en-US" sz="3300" dirty="0" smtClean="0"/>
              <a:t>- People = population? </a:t>
            </a:r>
            <a:br>
              <a:rPr lang="en-US" sz="3300" dirty="0" smtClean="0"/>
            </a:br>
            <a:r>
              <a:rPr lang="en-US" sz="3300" dirty="0" smtClean="0"/>
              <a:t>- people = nation?</a:t>
            </a:r>
            <a:br>
              <a:rPr lang="en-US" sz="3300" dirty="0" smtClean="0"/>
            </a:br>
            <a:r>
              <a:rPr lang="en-US" sz="3300" dirty="0" smtClean="0"/>
              <a:t>- Art. 11 and 22 of the Italian Constitution: gain and loss of citizenship; waiver</a:t>
            </a:r>
            <a:br>
              <a:rPr lang="en-US" sz="3300" dirty="0" smtClean="0"/>
            </a:br>
            <a:r>
              <a:rPr lang="en-US" sz="3300" dirty="0" smtClean="0"/>
              <a:t>- Non-citizens and stateless people (</a:t>
            </a:r>
            <a:r>
              <a:rPr lang="en-US" sz="3300" i="1" dirty="0" err="1" smtClean="0"/>
              <a:t>apolidi</a:t>
            </a:r>
            <a:r>
              <a:rPr lang="en-US" sz="3300" dirty="0" smtClean="0"/>
              <a:t>)</a:t>
            </a:r>
            <a:endParaRPr lang="en-US" sz="3300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1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4400" b="1" baseline="0" dirty="0" smtClean="0">
                <a:latin typeface="+mj-lt"/>
                <a:ea typeface="+mj-ea"/>
                <a:cs typeface="+mj-cs"/>
              </a:rPr>
              <a:t>______________________________</a:t>
            </a:r>
            <a:endParaRPr kumimoji="0" lang="it-IT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275856" y="332656"/>
            <a:ext cx="2880320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People</a:t>
            </a:r>
            <a:endParaRPr lang="en-US" sz="4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3744415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- “multi-national” States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- Articles 6, 3, 51, 9, 11, 16, 49, 67, 87, 98, 117 and 126 of the Italian Constitution: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“</a:t>
            </a:r>
            <a:r>
              <a:rPr lang="en-US" sz="2800" b="1" i="1" dirty="0" smtClean="0"/>
              <a:t>The members of the Parliament represent the nation</a:t>
            </a:r>
            <a:r>
              <a:rPr lang="en-US" sz="2800" b="1" dirty="0" smtClean="0"/>
              <a:t>”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“</a:t>
            </a:r>
            <a:r>
              <a:rPr lang="en-US" sz="2800" b="1" i="1" dirty="0" smtClean="0"/>
              <a:t>The President of the Republic represents the unity of the nation</a:t>
            </a:r>
            <a:r>
              <a:rPr lang="en-US" sz="2800" b="1" dirty="0" smtClean="0"/>
              <a:t>”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“</a:t>
            </a:r>
            <a:r>
              <a:rPr lang="en-US" sz="2800" b="1" i="1" dirty="0" smtClean="0"/>
              <a:t>public employees shall exclusively serve the nation</a:t>
            </a:r>
            <a:r>
              <a:rPr lang="en-US" sz="2800" b="1" dirty="0" smtClean="0"/>
              <a:t>”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“nation”?</a:t>
            </a:r>
            <a:endParaRPr kumimoji="0" lang="en-US" sz="4400" b="1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4400" b="1" baseline="0" dirty="0" smtClean="0">
                <a:latin typeface="+mj-lt"/>
                <a:ea typeface="+mj-ea"/>
                <a:cs typeface="+mj-cs"/>
              </a:rPr>
              <a:t>______________________________</a:t>
            </a:r>
            <a:endParaRPr kumimoji="0" lang="it-IT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3744415"/>
          </a:xfrm>
        </p:spPr>
        <p:txBody>
          <a:bodyPr>
            <a:noAutofit/>
          </a:bodyPr>
          <a:lstStyle/>
          <a:p>
            <a:r>
              <a:rPr lang="en-US" sz="2700" dirty="0" smtClean="0"/>
              <a:t>- Art. 7 of the Italian Constitution: the State and the Holy See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- power to issue laws, administrative decisions; theories about sovereignty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- Art. 1 of the Italian Constitution: people as the “holder” of sovereignty</a:t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- the State is (also) sovereign?</a:t>
            </a:r>
            <a:endParaRPr lang="en-US" sz="2700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1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4400" b="1" baseline="0" dirty="0" smtClean="0">
                <a:latin typeface="+mj-lt"/>
                <a:ea typeface="+mj-ea"/>
                <a:cs typeface="+mj-cs"/>
              </a:rPr>
              <a:t>______________________________</a:t>
            </a:r>
            <a:endParaRPr kumimoji="0" lang="it-IT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275856" y="332656"/>
            <a:ext cx="2880320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Sovereignty</a:t>
            </a:r>
            <a:endParaRPr lang="en-US" sz="4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3744415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- Article 11 of the Italian Constitution (limitations to sovereignty)</a:t>
            </a:r>
            <a:br>
              <a:rPr lang="en-US" sz="3800" dirty="0" smtClean="0"/>
            </a:b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 smtClean="0"/>
              <a:t>- Regulations (or Directives) issued by the European Union</a:t>
            </a:r>
            <a:br>
              <a:rPr lang="en-US" sz="3800" dirty="0" smtClean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- Articles 41 and 42 of the UNO Charter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Limitations to “sovereignty”</a:t>
            </a:r>
            <a:endParaRPr kumimoji="0" lang="en-US" sz="4400" b="1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4400" b="1" baseline="0" dirty="0" smtClean="0">
                <a:latin typeface="+mj-lt"/>
                <a:ea typeface="+mj-ea"/>
                <a:cs typeface="+mj-cs"/>
              </a:rPr>
              <a:t>______________________________</a:t>
            </a:r>
            <a:endParaRPr kumimoji="0" lang="it-IT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1756791"/>
          </a:xfrm>
        </p:spPr>
        <p:txBody>
          <a:bodyPr>
            <a:noAutofit/>
          </a:bodyPr>
          <a:lstStyle/>
          <a:p>
            <a:r>
              <a:rPr lang="en-US" sz="4500" b="1" dirty="0" smtClean="0"/>
              <a:t>Forms of State/government and </a:t>
            </a:r>
            <a:r>
              <a:rPr lang="en-US" sz="4500" b="1" dirty="0" smtClean="0">
                <a:solidFill>
                  <a:srgbClr val="FF0000"/>
                </a:solidFill>
              </a:rPr>
              <a:t>public finance </a:t>
            </a:r>
            <a:endParaRPr lang="en-US" sz="4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 smtClean="0"/>
              <a:t>“</a:t>
            </a:r>
            <a:r>
              <a:rPr lang="it-IT" i="1" dirty="0" smtClean="0"/>
              <a:t>public finance</a:t>
            </a:r>
            <a:r>
              <a:rPr lang="it-IT" dirty="0" smtClean="0"/>
              <a:t>”</a:t>
            </a:r>
          </a:p>
          <a:p>
            <a:pPr>
              <a:buFontTx/>
              <a:buChar char="-"/>
            </a:pPr>
            <a:r>
              <a:rPr lang="en-US" dirty="0" smtClean="0"/>
              <a:t>Establishing duties and taxes </a:t>
            </a:r>
          </a:p>
          <a:p>
            <a:pPr>
              <a:buFontTx/>
              <a:buChar char="-"/>
            </a:pPr>
            <a:r>
              <a:rPr lang="en-US" dirty="0" smtClean="0"/>
              <a:t>Managing assets owned by the State and other public bodies</a:t>
            </a:r>
          </a:p>
          <a:p>
            <a:pPr>
              <a:buFontTx/>
              <a:buChar char="-"/>
            </a:pPr>
            <a:r>
              <a:rPr lang="en-US" dirty="0" smtClean="0"/>
              <a:t>Making available resources (through public services and works)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044824"/>
          </a:xfrm>
        </p:spPr>
        <p:txBody>
          <a:bodyPr/>
          <a:lstStyle/>
          <a:p>
            <a:r>
              <a:rPr lang="en-US" dirty="0" smtClean="0"/>
              <a:t>Main principles of public finance:</a:t>
            </a:r>
          </a:p>
          <a:p>
            <a:pPr>
              <a:buFontTx/>
              <a:buChar char="-"/>
            </a:pPr>
            <a:r>
              <a:rPr lang="en-US" dirty="0" smtClean="0"/>
              <a:t>Political aims and general purposes</a:t>
            </a:r>
          </a:p>
          <a:p>
            <a:pPr>
              <a:buFontTx/>
              <a:buChar char="-"/>
            </a:pPr>
            <a:r>
              <a:rPr lang="en-US" dirty="0" smtClean="0"/>
              <a:t>Control by the parliamentary assembly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Historically:</a:t>
            </a:r>
          </a:p>
          <a:p>
            <a:pPr>
              <a:buFontTx/>
              <a:buChar char="-"/>
            </a:pPr>
            <a:r>
              <a:rPr lang="en-US" u="sng" dirty="0" smtClean="0"/>
              <a:t>The functions afforded to the State</a:t>
            </a:r>
            <a:r>
              <a:rPr lang="en-US" dirty="0" smtClean="0"/>
              <a:t> have been eroded by both the EU and by the increasing powers of territorial entities</a:t>
            </a:r>
          </a:p>
          <a:p>
            <a:pPr>
              <a:buFontTx/>
              <a:buChar char="-"/>
            </a:pPr>
            <a:r>
              <a:rPr lang="en-US" dirty="0" smtClean="0"/>
              <a:t>Within the State, </a:t>
            </a:r>
            <a:r>
              <a:rPr lang="en-US" u="sng" dirty="0" smtClean="0"/>
              <a:t>the role played by the Government</a:t>
            </a:r>
            <a:r>
              <a:rPr lang="en-US" dirty="0" smtClean="0"/>
              <a:t> has become increasingly important; the importance of the parliamentary assemblies has decreased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Role of the Parliament: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Law approving the State financial statements: political priorities are established </a:t>
            </a:r>
          </a:p>
          <a:p>
            <a:r>
              <a:rPr lang="en-US" dirty="0" smtClean="0"/>
              <a:t>Approval of “</a:t>
            </a:r>
            <a:r>
              <a:rPr lang="en-US" i="1" dirty="0" err="1" smtClean="0"/>
              <a:t>rendiconto</a:t>
            </a:r>
            <a:r>
              <a:rPr lang="en-US" dirty="0" smtClean="0"/>
              <a:t>”: subsequent control over the Government’s actions, which should be in compliance with the approved financial </a:t>
            </a:r>
            <a:r>
              <a:rPr lang="en-US" dirty="0" smtClean="0"/>
              <a:t>statements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i="1" dirty="0" smtClean="0"/>
              <a:t>    Missing approval &gt; resignation of the Government members? (art. 94, </a:t>
            </a:r>
            <a:r>
              <a:rPr lang="en-US" b="1" i="1" dirty="0" err="1" smtClean="0"/>
              <a:t>para</a:t>
            </a:r>
            <a:r>
              <a:rPr lang="en-US" b="1" i="1" dirty="0" smtClean="0"/>
              <a:t> 4)</a:t>
            </a:r>
            <a:endParaRPr lang="en-US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37444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 independence</a:t>
            </a:r>
            <a:br>
              <a:rPr lang="en-US" dirty="0" smtClean="0"/>
            </a:br>
            <a:r>
              <a:rPr lang="en-US" dirty="0" smtClean="0"/>
              <a:t>- preeminence</a:t>
            </a:r>
            <a:br>
              <a:rPr lang="en-US" dirty="0" smtClean="0"/>
            </a:br>
            <a:r>
              <a:rPr lang="en-US" dirty="0" smtClean="0"/>
              <a:t>- based on a territory</a:t>
            </a:r>
            <a:br>
              <a:rPr lang="en-US" dirty="0" smtClean="0"/>
            </a:br>
            <a:r>
              <a:rPr lang="en-US" dirty="0" smtClean="0"/>
              <a:t>- general aims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n-US" sz="4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main features of State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4400" b="1" baseline="0" dirty="0" smtClean="0">
                <a:latin typeface="+mj-lt"/>
                <a:ea typeface="+mj-ea"/>
                <a:cs typeface="+mj-cs"/>
              </a:rPr>
              <a:t>______________________________</a:t>
            </a:r>
            <a:endParaRPr kumimoji="0" lang="it-IT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it-IT" b="1" dirty="0" smtClean="0"/>
              <a:t>“</a:t>
            </a:r>
            <a:r>
              <a:rPr lang="en-US" b="1" i="1" dirty="0" smtClean="0"/>
              <a:t>No taxation without representation</a:t>
            </a:r>
            <a:r>
              <a:rPr lang="en-US" b="1" dirty="0" smtClean="0"/>
              <a:t>”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United Kingdom</a:t>
            </a:r>
          </a:p>
          <a:p>
            <a:pPr>
              <a:buFontTx/>
              <a:buChar char="-"/>
            </a:pPr>
            <a:r>
              <a:rPr lang="en-US" dirty="0" smtClean="0"/>
              <a:t>XIX century Germany 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Liberal State (majority approach) </a:t>
            </a:r>
          </a:p>
          <a:p>
            <a:pPr>
              <a:buFontTx/>
              <a:buChar char="-"/>
            </a:pPr>
            <a:r>
              <a:rPr lang="en-US" dirty="0" smtClean="0"/>
              <a:t>Social-democratic State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 smtClean="0"/>
              <a:t>Provisions of the Italian Constitution on public finance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b="1" u="sng" dirty="0" smtClean="0"/>
              <a:t>art. 23</a:t>
            </a:r>
            <a:r>
              <a:rPr lang="en-US" dirty="0" smtClean="0"/>
              <a:t>: all fundamental decisions regarding financial policy (establishing new taxes) must be adopted by the Parliament. However, due to high sophistication, the intervention of the Government is often significant (examples)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b="1" u="sng" dirty="0" smtClean="0"/>
              <a:t>art. 53</a:t>
            </a:r>
            <a:r>
              <a:rPr lang="en-US" dirty="0" smtClean="0"/>
              <a:t>: main criteria to which public finance policy must conform: </a:t>
            </a:r>
            <a:r>
              <a:rPr lang="en-US" b="1" dirty="0" smtClean="0"/>
              <a:t>(</a:t>
            </a:r>
            <a:r>
              <a:rPr lang="en-US" b="1" dirty="0" err="1" smtClean="0"/>
              <a:t>i</a:t>
            </a:r>
            <a:r>
              <a:rPr lang="en-US" b="1" dirty="0" smtClean="0"/>
              <a:t>)</a:t>
            </a:r>
            <a:r>
              <a:rPr lang="en-US" dirty="0" smtClean="0"/>
              <a:t> tax treatment must be proportionate to the capacity to generate revenue: </a:t>
            </a:r>
            <a:r>
              <a:rPr lang="en-US" b="1" dirty="0" smtClean="0"/>
              <a:t>(ii)</a:t>
            </a:r>
            <a:r>
              <a:rPr lang="en-US" dirty="0" smtClean="0"/>
              <a:t> as long as such capacity is increased, tax obligations should get tighter </a:t>
            </a:r>
          </a:p>
          <a:p>
            <a:pPr>
              <a:buFontTx/>
              <a:buChar char="-"/>
            </a:pPr>
            <a:endParaRPr lang="it-IT" b="1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it-IT" sz="4000" b="1" dirty="0" smtClean="0"/>
              <a:t>“</a:t>
            </a:r>
            <a:r>
              <a:rPr lang="it-IT" sz="4000" b="1" u="sng" dirty="0" smtClean="0"/>
              <a:t>Fiscal compact</a:t>
            </a:r>
            <a:r>
              <a:rPr lang="it-IT" sz="4000" b="1" dirty="0" smtClean="0"/>
              <a:t>” </a:t>
            </a:r>
          </a:p>
          <a:p>
            <a:pPr algn="ctr">
              <a:buNone/>
            </a:pPr>
            <a:r>
              <a:rPr lang="it-IT" sz="4000" b="1" dirty="0" smtClean="0"/>
              <a:t>(</a:t>
            </a:r>
            <a:r>
              <a:rPr lang="en-US" sz="4000" b="1" i="1" dirty="0" smtClean="0"/>
              <a:t>Treaty on Stability, Coordination and Governance in the Economic and Monetary Union</a:t>
            </a:r>
            <a:r>
              <a:rPr lang="en-US" sz="4000" b="1" dirty="0" smtClean="0"/>
              <a:t>, </a:t>
            </a:r>
            <a:r>
              <a:rPr lang="en-US" sz="4000" dirty="0" smtClean="0"/>
              <a:t>signed on 2 March 2012 by all EU Member States, except the Czech Republic, the United Kingdom, and Croatia)</a:t>
            </a:r>
          </a:p>
          <a:p>
            <a:pPr>
              <a:buNone/>
            </a:pPr>
            <a:endParaRPr lang="en-US" dirty="0" smtClean="0"/>
          </a:p>
          <a:p>
            <a:pPr indent="17463">
              <a:buNone/>
            </a:pPr>
            <a:endParaRPr lang="en-US" sz="4600" i="1" dirty="0" smtClean="0"/>
          </a:p>
          <a:p>
            <a:pPr indent="17463">
              <a:buNone/>
            </a:pPr>
            <a:r>
              <a:rPr lang="en-US" sz="4600" i="1" dirty="0" smtClean="0"/>
              <a:t>Member states bound by the fiscal provisions of the treaty will face annual fines up to 0.1% of GDP, if they after one year of the Fiscal Compact entering into force for them, have </a:t>
            </a:r>
            <a:r>
              <a:rPr lang="en-US" sz="4600" b="1" i="1" dirty="0" smtClean="0"/>
              <a:t>failed to enact </a:t>
            </a:r>
            <a:r>
              <a:rPr lang="en-US" sz="4600" b="1" i="1" dirty="0" smtClean="0">
                <a:solidFill>
                  <a:srgbClr val="FF0000"/>
                </a:solidFill>
              </a:rPr>
              <a:t>a domestic "implementation law" establishing a self-correcting mechanism</a:t>
            </a:r>
            <a:r>
              <a:rPr lang="en-US" sz="4600" i="1" dirty="0" smtClean="0"/>
              <a:t>, guided by surveillance of a governmentally </a:t>
            </a:r>
            <a:r>
              <a:rPr lang="en-US" sz="4600" i="1" dirty="0" smtClean="0">
                <a:solidFill>
                  <a:srgbClr val="FF0000"/>
                </a:solidFill>
              </a:rPr>
              <a:t>independent fiscal advisory council</a:t>
            </a:r>
            <a:r>
              <a:rPr lang="en-US" sz="4600" i="1" dirty="0" smtClean="0"/>
              <a:t>, </a:t>
            </a:r>
            <a:r>
              <a:rPr lang="en-US" sz="4600" b="1" i="1" dirty="0" smtClean="0"/>
              <a:t>which shall guarantee their national budget be </a:t>
            </a:r>
            <a:r>
              <a:rPr lang="en-US" sz="4600" b="1" i="1" dirty="0" smtClean="0">
                <a:solidFill>
                  <a:srgbClr val="FF0000"/>
                </a:solidFill>
              </a:rPr>
              <a:t>in balance or surplus </a:t>
            </a:r>
            <a:r>
              <a:rPr lang="en-US" sz="4600" b="1" i="1" dirty="0" smtClean="0"/>
              <a:t>under the treaty's definition</a:t>
            </a:r>
            <a:r>
              <a:rPr lang="en-US" sz="4600" i="1" dirty="0" smtClean="0"/>
              <a:t>. The treaty defines a “balanced budget” as a general </a:t>
            </a:r>
            <a:r>
              <a:rPr lang="en-US" sz="4600" i="1" dirty="0" smtClean="0">
                <a:solidFill>
                  <a:srgbClr val="FF0000"/>
                </a:solidFill>
              </a:rPr>
              <a:t>budget deficit </a:t>
            </a:r>
            <a:r>
              <a:rPr lang="en-US" sz="4600" i="1" u="sng" dirty="0" smtClean="0"/>
              <a:t>not exceeding 3.0% of the GDP</a:t>
            </a:r>
            <a:r>
              <a:rPr lang="en-US" sz="4600" i="1" dirty="0" smtClean="0"/>
              <a:t>, and a </a:t>
            </a:r>
            <a:r>
              <a:rPr lang="en-US" sz="4600" i="1" dirty="0" smtClean="0">
                <a:solidFill>
                  <a:srgbClr val="FF0000"/>
                </a:solidFill>
              </a:rPr>
              <a:t>structural deficit</a:t>
            </a:r>
            <a:r>
              <a:rPr lang="en-US" sz="4600" i="1" dirty="0" smtClean="0"/>
              <a:t> not exceeding a country-specific Medium-Term budgetary Objective (MTO) which at most can be set to 0.5% of GDP for states with a debt-to-GDP ratio exceeding 60% - or at most 1.0% of GDP for states with debt levels within the 60%-limit. </a:t>
            </a:r>
            <a:endParaRPr lang="it-IT" sz="4600" b="1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“Fiscal Compact” implementation mechanics</a:t>
            </a:r>
          </a:p>
          <a:p>
            <a:pPr>
              <a:buFontTx/>
              <a:buChar char="-"/>
            </a:pPr>
            <a:r>
              <a:rPr lang="en-US" dirty="0" smtClean="0"/>
              <a:t>Italy</a:t>
            </a:r>
          </a:p>
          <a:p>
            <a:pPr>
              <a:buFontTx/>
              <a:buChar char="-"/>
            </a:pPr>
            <a:r>
              <a:rPr lang="en-US" dirty="0" smtClean="0"/>
              <a:t>France</a:t>
            </a:r>
          </a:p>
          <a:p>
            <a:pPr>
              <a:buFontTx/>
              <a:buChar char="-"/>
            </a:pPr>
            <a:r>
              <a:rPr lang="en-US" dirty="0" smtClean="0"/>
              <a:t>Germany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Art. 81</a:t>
            </a:r>
            <a:r>
              <a:rPr lang="en-US" dirty="0" smtClean="0"/>
              <a:t>: the State must </a:t>
            </a:r>
            <a:r>
              <a:rPr lang="en-US" dirty="0" smtClean="0">
                <a:solidFill>
                  <a:srgbClr val="FF0000"/>
                </a:solidFill>
              </a:rPr>
              <a:t>ensure</a:t>
            </a:r>
            <a:r>
              <a:rPr lang="en-US" dirty="0" smtClean="0"/>
              <a:t> appropriate </a:t>
            </a:r>
            <a:r>
              <a:rPr lang="en-US" dirty="0" smtClean="0">
                <a:solidFill>
                  <a:srgbClr val="FF0000"/>
                </a:solidFill>
              </a:rPr>
              <a:t>balance</a:t>
            </a:r>
            <a:r>
              <a:rPr lang="en-US" dirty="0" smtClean="0"/>
              <a:t> between available resources and expenses. To that purpose, it must also take into consideration any favorable/unfavorable economic cycles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Art. 119</a:t>
            </a:r>
            <a:r>
              <a:rPr lang="en-US" dirty="0" smtClean="0"/>
              <a:t>: an analogous principle is set out with respect to territorial entities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Art. 97</a:t>
            </a:r>
            <a:r>
              <a:rPr lang="en-US" dirty="0" smtClean="0"/>
              <a:t>: all branches of the public Administration must ensure steadiness of the accounts and sustainability of their debt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New </a:t>
            </a:r>
            <a:r>
              <a:rPr lang="en-US" dirty="0" smtClean="0">
                <a:solidFill>
                  <a:srgbClr val="FF0000"/>
                </a:solidFill>
              </a:rPr>
              <a:t>article 81, paragraph 3 </a:t>
            </a:r>
            <a:r>
              <a:rPr lang="en-US" dirty="0" smtClean="0"/>
              <a:t>of the Italian Constitution: </a:t>
            </a:r>
            <a:r>
              <a:rPr lang="en-US" b="1" dirty="0" smtClean="0"/>
              <a:t>obligation to provide coverage for all laws contemplating new expenditures</a:t>
            </a:r>
          </a:p>
          <a:p>
            <a:pPr marL="1438275" indent="-268288">
              <a:buNone/>
            </a:pPr>
            <a:r>
              <a:rPr lang="en-US" dirty="0" smtClean="0"/>
              <a:t>-  Consider </a:t>
            </a:r>
            <a:r>
              <a:rPr lang="en-US" b="1" dirty="0" smtClean="0"/>
              <a:t>any</a:t>
            </a:r>
            <a:r>
              <a:rPr lang="en-US" dirty="0" smtClean="0"/>
              <a:t> possible unbalances: (</a:t>
            </a:r>
            <a:r>
              <a:rPr lang="en-US" dirty="0" err="1" smtClean="0"/>
              <a:t>i</a:t>
            </a:r>
            <a:r>
              <a:rPr lang="en-US" dirty="0" smtClean="0"/>
              <a:t>) additional, unexpected expenses; and (ii) lower incoming amounts</a:t>
            </a:r>
          </a:p>
          <a:p>
            <a:pPr marL="1438275" indent="-268288">
              <a:buNone/>
            </a:pPr>
            <a:r>
              <a:rPr lang="en-US" dirty="0" smtClean="0"/>
              <a:t>-  </a:t>
            </a:r>
            <a:r>
              <a:rPr lang="en-US" i="1" dirty="0" smtClean="0"/>
              <a:t>Ratio </a:t>
            </a:r>
            <a:r>
              <a:rPr lang="en-US" dirty="0" smtClean="0"/>
              <a:t>of the norm: (</a:t>
            </a:r>
            <a:r>
              <a:rPr lang="en-US" dirty="0" err="1" smtClean="0"/>
              <a:t>i</a:t>
            </a:r>
            <a:r>
              <a:rPr lang="en-US" dirty="0" smtClean="0"/>
              <a:t>) decision on expenditure coverage must be </a:t>
            </a:r>
            <a:r>
              <a:rPr lang="en-US" b="1" dirty="0" smtClean="0"/>
              <a:t>contextual</a:t>
            </a:r>
            <a:r>
              <a:rPr lang="en-US" dirty="0" smtClean="0"/>
              <a:t> with the decision on the relevant expense; (ii) both decisions are made </a:t>
            </a:r>
            <a:r>
              <a:rPr lang="en-US" b="1" dirty="0" smtClean="0"/>
              <a:t>by the same subject</a:t>
            </a:r>
            <a:r>
              <a:rPr lang="en-US" dirty="0" smtClean="0"/>
              <a:t> (</a:t>
            </a:r>
            <a:r>
              <a:rPr lang="en-US" b="1" dirty="0" smtClean="0"/>
              <a:t>responsibility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2232248"/>
          </a:xfrm>
        </p:spPr>
        <p:txBody>
          <a:bodyPr>
            <a:normAutofit/>
          </a:bodyPr>
          <a:lstStyle/>
          <a:p>
            <a:r>
              <a:rPr lang="en-US" dirty="0" smtClean="0"/>
              <a:t>The law approving the financial statements is no longer </a:t>
            </a:r>
            <a:r>
              <a:rPr lang="en-US" b="1" dirty="0" smtClean="0"/>
              <a:t>a “formal” act of the Parliament</a:t>
            </a:r>
            <a:r>
              <a:rPr lang="en-US" dirty="0" smtClean="0"/>
              <a:t>, since it may include decisions regarding new taxes or new expenses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en-US" sz="2800" dirty="0" smtClean="0"/>
              <a:t>May the law approving the financial statements allow the State to resort to </a:t>
            </a:r>
            <a:r>
              <a:rPr lang="en-US" sz="2800" dirty="0" smtClean="0">
                <a:solidFill>
                  <a:srgbClr val="FF0000"/>
                </a:solidFill>
              </a:rPr>
              <a:t>incur new indebtedness</a:t>
            </a:r>
            <a:r>
              <a:rPr lang="en-US" sz="2800" dirty="0" smtClean="0"/>
              <a:t>? </a:t>
            </a:r>
            <a:endParaRPr lang="en-US" sz="2800" b="1" dirty="0" smtClean="0"/>
          </a:p>
          <a:p>
            <a:pPr marL="1438275" indent="-268288">
              <a:buNone/>
            </a:pPr>
            <a:r>
              <a:rPr lang="en-US" sz="2800" dirty="0" smtClean="0"/>
              <a:t>-  </a:t>
            </a:r>
            <a:r>
              <a:rPr lang="en-US" sz="2800" u="sng" dirty="0" smtClean="0"/>
              <a:t>Past approach</a:t>
            </a:r>
            <a:r>
              <a:rPr lang="en-US" sz="2800" dirty="0" smtClean="0"/>
              <a:t>: the scholars and the Constitutional Court tended to endorse such approach (see decision no. 1/66)</a:t>
            </a:r>
          </a:p>
          <a:p>
            <a:pPr marL="1438275" indent="-268288">
              <a:buNone/>
            </a:pPr>
            <a:r>
              <a:rPr lang="en-US" sz="2800" dirty="0" smtClean="0"/>
              <a:t>-  </a:t>
            </a:r>
            <a:r>
              <a:rPr lang="en-US" sz="2800" u="sng" dirty="0" smtClean="0"/>
              <a:t>Now</a:t>
            </a:r>
            <a:r>
              <a:rPr lang="en-US" sz="2800" dirty="0" smtClean="0"/>
              <a:t>: </a:t>
            </a:r>
            <a:r>
              <a:rPr lang="en-US" sz="2800" b="1" dirty="0" smtClean="0"/>
              <a:t>EU constraints</a:t>
            </a:r>
            <a:r>
              <a:rPr lang="en-US" sz="2800" dirty="0" smtClean="0"/>
              <a:t>: thresholds of 3% of deficit to GDP and 60% of debt to GDP + </a:t>
            </a:r>
            <a:r>
              <a:rPr lang="en-US" sz="2800" b="1" dirty="0" smtClean="0"/>
              <a:t>new article 81, paragraph 2</a:t>
            </a:r>
            <a:r>
              <a:rPr lang="en-US" sz="2800" dirty="0" smtClean="0"/>
              <a:t>: faculty to incur new indebtedness only in case that exceptional circumstances occurred (“</a:t>
            </a:r>
            <a:r>
              <a:rPr lang="en-US" sz="2800" i="1" dirty="0" smtClean="0"/>
              <a:t>serious economic recession”</a:t>
            </a:r>
            <a:r>
              <a:rPr lang="en-US" sz="2800" dirty="0" smtClean="0"/>
              <a:t>/”</a:t>
            </a:r>
            <a:r>
              <a:rPr lang="en-US" sz="2800" i="1" dirty="0" smtClean="0"/>
              <a:t>extraordinary events the State may not control</a:t>
            </a:r>
            <a:r>
              <a:rPr lang="en-US" sz="2800" dirty="0" smtClean="0"/>
              <a:t>”) + approval by the absolute majority of both Chambers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456384"/>
          </a:xfrm>
        </p:spPr>
        <p:txBody>
          <a:bodyPr>
            <a:normAutofit/>
          </a:bodyPr>
          <a:lstStyle/>
          <a:p>
            <a:r>
              <a:rPr lang="en-US" b="1" dirty="0" smtClean="0"/>
              <a:t>“SPECIAL” FUNDS</a:t>
            </a:r>
          </a:p>
          <a:p>
            <a:pPr marL="1438275" indent="-268288">
              <a:buNone/>
            </a:pPr>
            <a:r>
              <a:rPr lang="en-US" dirty="0" smtClean="0"/>
              <a:t>-  </a:t>
            </a:r>
            <a:r>
              <a:rPr lang="en-US" u="sng" dirty="0" smtClean="0"/>
              <a:t>Past approach</a:t>
            </a:r>
            <a:r>
              <a:rPr lang="en-US" dirty="0" smtClean="0"/>
              <a:t> </a:t>
            </a:r>
          </a:p>
          <a:p>
            <a:pPr marL="1438275" indent="-268288">
              <a:buNone/>
            </a:pPr>
            <a:r>
              <a:rPr lang="en-US" dirty="0" smtClean="0"/>
              <a:t>-  </a:t>
            </a:r>
            <a:r>
              <a:rPr lang="en-US" u="sng" dirty="0" smtClean="0"/>
              <a:t>Now</a:t>
            </a:r>
            <a:r>
              <a:rPr lang="en-US" dirty="0" smtClean="0"/>
              <a:t>: expense funds may not be utilized unless the relevant “active” funds have been created (or re-created)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04656"/>
          </a:xfrm>
        </p:spPr>
        <p:txBody>
          <a:bodyPr>
            <a:noAutofit/>
          </a:bodyPr>
          <a:lstStyle/>
          <a:p>
            <a:r>
              <a:rPr lang="en-US" sz="1900" b="1" dirty="0" smtClean="0"/>
              <a:t>The role of the main bodies involved in the approval of the financial statements</a:t>
            </a:r>
          </a:p>
          <a:p>
            <a:endParaRPr lang="en-US" sz="1900" b="1" dirty="0" smtClean="0"/>
          </a:p>
          <a:p>
            <a:pPr marL="1438275" indent="-268288">
              <a:buFontTx/>
              <a:buChar char="-"/>
            </a:pPr>
            <a:r>
              <a:rPr lang="en-US" sz="1900" u="sng" dirty="0" smtClean="0"/>
              <a:t>The President of the Republic</a:t>
            </a:r>
          </a:p>
          <a:p>
            <a:pPr marL="2068513" indent="-269875">
              <a:buNone/>
            </a:pPr>
            <a:r>
              <a:rPr lang="en-US" sz="1900" i="1" dirty="0" smtClean="0"/>
              <a:t>.   He is entitled to reject final approval of laws/decrees, highlighting the need for a more thorough analysis by the Parliament</a:t>
            </a:r>
          </a:p>
          <a:p>
            <a:pPr marL="2068513" indent="-269875">
              <a:buNone/>
            </a:pPr>
            <a:r>
              <a:rPr lang="en-US" sz="1900" i="1" dirty="0" smtClean="0"/>
              <a:t>.   He is entitled to identify any potential breach of the Constitution (not only with respect to coverage) </a:t>
            </a:r>
          </a:p>
          <a:p>
            <a:pPr marL="2068513" indent="-269875">
              <a:buNone/>
            </a:pPr>
            <a:r>
              <a:rPr lang="en-US" sz="1900" i="1" dirty="0" smtClean="0"/>
              <a:t>.   Moral suasion</a:t>
            </a:r>
          </a:p>
          <a:p>
            <a:pPr marL="1438275" indent="-268288">
              <a:buFontTx/>
              <a:buChar char="-"/>
            </a:pPr>
            <a:r>
              <a:rPr lang="en-US" sz="1900" i="1" u="sng" dirty="0" smtClean="0"/>
              <a:t>Corte </a:t>
            </a:r>
            <a:r>
              <a:rPr lang="en-US" sz="1900" i="1" u="sng" dirty="0" err="1" smtClean="0"/>
              <a:t>dei</a:t>
            </a:r>
            <a:r>
              <a:rPr lang="en-US" sz="1900" i="1" u="sng" dirty="0" smtClean="0"/>
              <a:t> Conti</a:t>
            </a:r>
          </a:p>
          <a:p>
            <a:pPr marL="2068513" indent="-268288">
              <a:buNone/>
            </a:pPr>
            <a:r>
              <a:rPr lang="en-US" sz="1900" i="1" dirty="0" smtClean="0"/>
              <a:t>.  The expenditure coverage policy is scrutinized </a:t>
            </a:r>
          </a:p>
          <a:p>
            <a:pPr marL="2068513" indent="-268288">
              <a:buNone/>
            </a:pPr>
            <a:r>
              <a:rPr lang="en-US" sz="1900" i="1" dirty="0" smtClean="0"/>
              <a:t>.  A report is submitted to the Government and to Parliamentary Commissions on a four-month basis</a:t>
            </a:r>
          </a:p>
          <a:p>
            <a:pPr marL="2068513" indent="-268288">
              <a:buNone/>
            </a:pPr>
            <a:r>
              <a:rPr lang="en-US" sz="1900" i="1" dirty="0" smtClean="0"/>
              <a:t>.  A report is attached to the “</a:t>
            </a:r>
            <a:r>
              <a:rPr lang="en-US" sz="1900" i="1" dirty="0" err="1" smtClean="0"/>
              <a:t>rendiconto</a:t>
            </a:r>
            <a:r>
              <a:rPr lang="en-US" sz="1900" i="1" dirty="0" smtClean="0"/>
              <a:t> </a:t>
            </a:r>
            <a:r>
              <a:rPr lang="en-US" sz="1900" i="1" dirty="0" err="1" smtClean="0"/>
              <a:t>generale</a:t>
            </a:r>
            <a:r>
              <a:rPr lang="en-US" sz="1900" i="1" dirty="0" smtClean="0"/>
              <a:t>”</a:t>
            </a:r>
          </a:p>
          <a:p>
            <a:pPr marL="2068513" indent="-268288">
              <a:buNone/>
            </a:pPr>
            <a:r>
              <a:rPr lang="en-US" sz="1900" i="1" dirty="0" smtClean="0"/>
              <a:t>.  It may defer any question to the Constitutional Court (e.g., to detect any breach of the new art. 81, </a:t>
            </a:r>
            <a:r>
              <a:rPr lang="en-US" sz="1900" i="1" dirty="0" err="1" smtClean="0"/>
              <a:t>para</a:t>
            </a:r>
            <a:r>
              <a:rPr lang="en-US" sz="1900" i="1" dirty="0" smtClean="0"/>
              <a:t> 3 of the Constitution)</a:t>
            </a:r>
          </a:p>
          <a:p>
            <a:pPr marL="1438275" indent="-268288">
              <a:buNone/>
            </a:pPr>
            <a:r>
              <a:rPr lang="en-US" sz="1900" dirty="0" smtClean="0"/>
              <a:t>-  </a:t>
            </a:r>
            <a:r>
              <a:rPr lang="en-US" sz="1900" u="sng" dirty="0" smtClean="0"/>
              <a:t>The Constitutional Court</a:t>
            </a:r>
            <a:endParaRPr lang="en-US" sz="19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374441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- </a:t>
            </a:r>
            <a:r>
              <a:rPr lang="en-US" sz="3900" dirty="0" smtClean="0"/>
              <a:t>The feudal society</a:t>
            </a:r>
            <a:br>
              <a:rPr lang="en-US" sz="3900" dirty="0" smtClean="0"/>
            </a:br>
            <a:r>
              <a:rPr lang="en-US" sz="3900" dirty="0" smtClean="0"/>
              <a:t>- Absolutism</a:t>
            </a:r>
            <a:br>
              <a:rPr lang="en-US" sz="3900" dirty="0" smtClean="0"/>
            </a:br>
            <a:r>
              <a:rPr lang="en-US" sz="3900" dirty="0" smtClean="0"/>
              <a:t>- The “police” State</a:t>
            </a:r>
            <a:br>
              <a:rPr lang="en-US" sz="3900" dirty="0" smtClean="0"/>
            </a:br>
            <a:r>
              <a:rPr lang="en-US" sz="3900" dirty="0" smtClean="0"/>
              <a:t>- The “modern” State (rule of law)</a:t>
            </a:r>
            <a:br>
              <a:rPr lang="en-US" sz="3900" dirty="0" smtClean="0"/>
            </a:br>
            <a:r>
              <a:rPr lang="en-US" sz="3900" dirty="0" smtClean="0"/>
              <a:t>- The socialist State</a:t>
            </a:r>
            <a:br>
              <a:rPr lang="en-US" sz="3900" dirty="0" smtClean="0"/>
            </a:br>
            <a:r>
              <a:rPr lang="en-US" sz="3900" dirty="0" smtClean="0"/>
              <a:t>- Authoritarianism</a:t>
            </a:r>
            <a:br>
              <a:rPr lang="en-US" sz="3900" dirty="0" smtClean="0"/>
            </a:br>
            <a:r>
              <a:rPr lang="en-US" sz="3900" dirty="0" smtClean="0"/>
              <a:t>The welfare State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n-US" sz="4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“forms” of State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472607"/>
          </a:xfrm>
        </p:spPr>
        <p:txBody>
          <a:bodyPr>
            <a:norm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1691680" y="836712"/>
            <a:ext cx="6120680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Centralised State</a:t>
            </a:r>
            <a:endParaRPr lang="en-GB" sz="2800" b="1" dirty="0"/>
          </a:p>
        </p:txBody>
      </p:sp>
      <p:sp>
        <p:nvSpPr>
          <p:cNvPr id="6" name="Ovale 5"/>
          <p:cNvSpPr/>
          <p:nvPr/>
        </p:nvSpPr>
        <p:spPr>
          <a:xfrm>
            <a:off x="1763688" y="4005064"/>
            <a:ext cx="6120680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Decentralised State – “regional State(s)”</a:t>
            </a:r>
            <a:endParaRPr lang="en-GB" sz="2800" b="1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4716016" y="2924944"/>
            <a:ext cx="0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472607"/>
          </a:xfrm>
        </p:spPr>
        <p:txBody>
          <a:bodyPr>
            <a:norm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1475656" y="4005064"/>
            <a:ext cx="612068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Self-government</a:t>
            </a:r>
            <a:endParaRPr lang="en-GB" sz="2800" b="1" dirty="0"/>
          </a:p>
        </p:txBody>
      </p:sp>
      <p:sp>
        <p:nvSpPr>
          <p:cNvPr id="7" name="Ovale 6"/>
          <p:cNvSpPr/>
          <p:nvPr/>
        </p:nvSpPr>
        <p:spPr>
          <a:xfrm>
            <a:off x="1403648" y="2276872"/>
            <a:ext cx="612068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Bureaucratic decentralisation</a:t>
            </a:r>
            <a:endParaRPr lang="en-GB" sz="2800" b="1" dirty="0"/>
          </a:p>
        </p:txBody>
      </p:sp>
      <p:sp>
        <p:nvSpPr>
          <p:cNvPr id="9" name="Ovale 8"/>
          <p:cNvSpPr/>
          <p:nvPr/>
        </p:nvSpPr>
        <p:spPr>
          <a:xfrm>
            <a:off x="1475656" y="548680"/>
            <a:ext cx="612068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Institutional decentralisation</a:t>
            </a:r>
            <a:endParaRPr lang="en-GB" sz="2800" b="1" dirty="0"/>
          </a:p>
        </p:txBody>
      </p:sp>
      <p:sp>
        <p:nvSpPr>
          <p:cNvPr id="10" name="Freccia a destra 9"/>
          <p:cNvSpPr/>
          <p:nvPr/>
        </p:nvSpPr>
        <p:spPr>
          <a:xfrm>
            <a:off x="395536" y="1052736"/>
            <a:ext cx="8640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395536" y="2708920"/>
            <a:ext cx="8640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395536" y="4437112"/>
            <a:ext cx="8640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3744415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>- </a:t>
            </a:r>
            <a:r>
              <a:rPr lang="en-US" sz="3600" dirty="0" smtClean="0"/>
              <a:t>Article 5 of the Italian Constitution (“</a:t>
            </a:r>
            <a:r>
              <a:rPr lang="en-US" sz="3600" i="1" dirty="0" smtClean="0"/>
              <a:t>The Republic is a single and indivisible entity</a:t>
            </a:r>
            <a:r>
              <a:rPr lang="en-US" sz="3600" dirty="0" smtClean="0"/>
              <a:t>”)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- Article 117 (State’s powers; common powers; Regions’ powers)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- Article 119 (Financial powers and duties of the Regions)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4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Decentralisation in the Italian Constitution</a:t>
            </a:r>
            <a:endParaRPr kumimoji="0" lang="en-GB" sz="4400" b="1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___________________________</a:t>
            </a:r>
            <a:r>
              <a:rPr lang="en-US" sz="4400" b="1" dirty="0" smtClean="0">
                <a:latin typeface="+mj-lt"/>
                <a:ea typeface="+mj-ea"/>
                <a:cs typeface="+mj-cs"/>
              </a:rPr>
              <a:t>______</a:t>
            </a:r>
            <a:endParaRPr lang="en-US" sz="4400" b="1" baseline="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472607"/>
          </a:xfrm>
        </p:spPr>
        <p:txBody>
          <a:bodyPr>
            <a:norm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2483768" y="4365104"/>
            <a:ext cx="4176464" cy="20162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In particular: </a:t>
            </a:r>
          </a:p>
          <a:p>
            <a:pPr algn="ctr"/>
            <a:r>
              <a:rPr lang="en-GB" sz="2800" b="1" dirty="0" smtClean="0"/>
              <a:t>the European Union</a:t>
            </a:r>
            <a:endParaRPr lang="en-GB" sz="2800" b="1" dirty="0"/>
          </a:p>
        </p:txBody>
      </p:sp>
      <p:sp>
        <p:nvSpPr>
          <p:cNvPr id="7" name="Ovale 6"/>
          <p:cNvSpPr/>
          <p:nvPr/>
        </p:nvSpPr>
        <p:spPr>
          <a:xfrm>
            <a:off x="1403648" y="2276872"/>
            <a:ext cx="612068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Confederations</a:t>
            </a:r>
            <a:endParaRPr lang="en-GB" sz="2800" b="1" dirty="0"/>
          </a:p>
        </p:txBody>
      </p:sp>
      <p:sp>
        <p:nvSpPr>
          <p:cNvPr id="9" name="Ovale 8"/>
          <p:cNvSpPr/>
          <p:nvPr/>
        </p:nvSpPr>
        <p:spPr>
          <a:xfrm>
            <a:off x="1475656" y="548680"/>
            <a:ext cx="612068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The Unions of States</a:t>
            </a:r>
            <a:endParaRPr lang="en-GB" sz="2800" b="1" dirty="0"/>
          </a:p>
        </p:txBody>
      </p:sp>
      <p:sp>
        <p:nvSpPr>
          <p:cNvPr id="10" name="Freccia a destra 9"/>
          <p:cNvSpPr/>
          <p:nvPr/>
        </p:nvSpPr>
        <p:spPr>
          <a:xfrm>
            <a:off x="395536" y="1052736"/>
            <a:ext cx="8640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395536" y="2708920"/>
            <a:ext cx="8640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3744415"/>
          </a:xfrm>
        </p:spPr>
        <p:txBody>
          <a:bodyPr>
            <a:normAutofit/>
          </a:bodyPr>
          <a:lstStyle/>
          <a:p>
            <a:r>
              <a:rPr lang="en-US" dirty="0" smtClean="0"/>
              <a:t>- Territory</a:t>
            </a:r>
            <a:br>
              <a:rPr lang="en-US" dirty="0" smtClean="0"/>
            </a:br>
            <a:r>
              <a:rPr lang="en-US" dirty="0" smtClean="0"/>
              <a:t>- People</a:t>
            </a:r>
            <a:br>
              <a:rPr lang="en-US" dirty="0" smtClean="0"/>
            </a:br>
            <a:r>
              <a:rPr lang="en-US" dirty="0" smtClean="0"/>
              <a:t>- Sovereignty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n-US" sz="44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constitutional elements of States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4400" b="1" baseline="0" dirty="0" smtClean="0">
                <a:latin typeface="+mj-lt"/>
                <a:ea typeface="+mj-ea"/>
                <a:cs typeface="+mj-cs"/>
              </a:rPr>
              <a:t>______________________________</a:t>
            </a:r>
            <a:endParaRPr kumimoji="0" lang="it-IT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3744415"/>
          </a:xfrm>
        </p:spPr>
        <p:txBody>
          <a:bodyPr>
            <a:normAutofit/>
          </a:bodyPr>
          <a:lstStyle/>
          <a:p>
            <a:r>
              <a:rPr lang="en-US" sz="3300" dirty="0" smtClean="0"/>
              <a:t>- </a:t>
            </a:r>
            <a:r>
              <a:rPr lang="en-US" sz="3300" b="1" dirty="0" smtClean="0"/>
              <a:t>natural </a:t>
            </a:r>
            <a:r>
              <a:rPr lang="en-US" sz="3300" dirty="0" smtClean="0"/>
              <a:t>and </a:t>
            </a:r>
            <a:r>
              <a:rPr lang="en-US" sz="3300" b="1" dirty="0" smtClean="0"/>
              <a:t>artificial</a:t>
            </a:r>
            <a:r>
              <a:rPr lang="en-US" sz="3300" dirty="0" smtClean="0"/>
              <a:t> borders </a:t>
            </a:r>
            <a:br>
              <a:rPr lang="en-US" sz="3300" dirty="0" smtClean="0"/>
            </a:br>
            <a:r>
              <a:rPr lang="en-US" sz="3300" dirty="0" smtClean="0"/>
              <a:t>- Article 241 of the Italian Criminal Code: crimes against “</a:t>
            </a:r>
            <a:r>
              <a:rPr lang="en-US" sz="3300" b="1" dirty="0" smtClean="0"/>
              <a:t>the State territorial integrity</a:t>
            </a:r>
            <a:r>
              <a:rPr lang="en-US" sz="3300" dirty="0" smtClean="0"/>
              <a:t>”</a:t>
            </a:r>
            <a:br>
              <a:rPr lang="en-US" sz="3300" dirty="0" smtClean="0"/>
            </a:br>
            <a:r>
              <a:rPr lang="en-US" sz="3300" dirty="0" smtClean="0"/>
              <a:t>- Does a State legally “survive” an </a:t>
            </a:r>
            <a:r>
              <a:rPr lang="en-US" sz="3300" b="1" dirty="0" smtClean="0"/>
              <a:t>invasion</a:t>
            </a:r>
            <a:r>
              <a:rPr lang="en-US" sz="3300" dirty="0" smtClean="0"/>
              <a:t>?</a:t>
            </a:r>
            <a:br>
              <a:rPr lang="en-US" sz="3300" dirty="0" smtClean="0"/>
            </a:br>
            <a:r>
              <a:rPr lang="en-US" sz="3300" dirty="0" smtClean="0"/>
              <a:t>- “</a:t>
            </a:r>
            <a:r>
              <a:rPr lang="en-US" sz="3300" b="1" dirty="0" smtClean="0"/>
              <a:t>extra-territoriality</a:t>
            </a:r>
            <a:r>
              <a:rPr lang="en-US" sz="3300" dirty="0" smtClean="0"/>
              <a:t>”</a:t>
            </a:r>
            <a:endParaRPr lang="en-US" sz="3300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27584" y="332657"/>
            <a:ext cx="7772400" cy="1368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1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4400" b="1" baseline="0" dirty="0" smtClean="0">
                <a:latin typeface="+mj-lt"/>
                <a:ea typeface="+mj-ea"/>
                <a:cs typeface="+mj-cs"/>
              </a:rPr>
              <a:t>______________________________</a:t>
            </a:r>
            <a:endParaRPr kumimoji="0" lang="it-IT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275856" y="332656"/>
            <a:ext cx="2880320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Territory</a:t>
            </a:r>
            <a:endParaRPr lang="en-US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890</Words>
  <Application>Microsoft Office PowerPoint</Application>
  <PresentationFormat>Presentazione su schermo (4:3)</PresentationFormat>
  <Paragraphs>112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Tema di Office</vt:lpstr>
      <vt:lpstr>Private and Public law  lesson 1 Forms of State  forms of government  </vt:lpstr>
      <vt:lpstr>- independence - preeminence - based on a territory - general aims  </vt:lpstr>
      <vt:lpstr>- The feudal society - Absolutism - The “police” State - The “modern” State (rule of law) - The socialist State - Authoritarianism The welfare State  </vt:lpstr>
      <vt:lpstr> </vt:lpstr>
      <vt:lpstr> </vt:lpstr>
      <vt:lpstr>- Article 5 of the Italian Constitution (“The Republic is a single and indivisible entity”)  - Article 117 (State’s powers; common powers; Regions’ powers)  - Article 119 (Financial powers and duties of the Regions)</vt:lpstr>
      <vt:lpstr> </vt:lpstr>
      <vt:lpstr>- Territory - People - Sovereignty </vt:lpstr>
      <vt:lpstr>- natural and artificial borders  - Article 241 of the Italian Criminal Code: crimes against “the State territorial integrity” - Does a State legally “survive” an invasion? - “extra-territoriality”</vt:lpstr>
      <vt:lpstr>- territorial immunities - What about colonies? - “territorial” and “non territorial” entities - the State’s non transferrable assets  </vt:lpstr>
      <vt:lpstr>- The status of citizen: rights and duties (&lt;&gt; residence; domicile) - Values and “interests” in common? (“idem sentire de re publica”) - People = population?  - people = nation? - Art. 11 and 22 of the Italian Constitution: gain and loss of citizenship; waiver - Non-citizens and stateless people (apolidi)</vt:lpstr>
      <vt:lpstr>- “multi-national” States  - Articles 6, 3, 51, 9, 11, 16, 49, 67, 87, 98, 117 and 126 of the Italian Constitution:  “The members of the Parliament represent the nation”  “The President of the Republic represents the unity of the nation”  “public employees shall exclusively serve the nation” </vt:lpstr>
      <vt:lpstr>- Art. 7 of the Italian Constitution: the State and the Holy See  - power to issue laws, administrative decisions; theories about sovereignty  - Art. 1 of the Italian Constitution: people as the “holder” of sovereignty  - the State is (also) sovereign?</vt:lpstr>
      <vt:lpstr>- Article 11 of the Italian Constitution (limitations to sovereignty)  - Regulations (or Directives) issued by the European Union  - Articles 41 and 42 of the UNO Charter 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Tommaso Senni</dc:creator>
  <cp:lastModifiedBy>Tommaso Senni</cp:lastModifiedBy>
  <cp:revision>169</cp:revision>
  <dcterms:created xsi:type="dcterms:W3CDTF">2014-02-22T15:41:35Z</dcterms:created>
  <dcterms:modified xsi:type="dcterms:W3CDTF">2015-02-27T09:11:40Z</dcterms:modified>
</cp:coreProperties>
</file>