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87" r:id="rId3"/>
    <p:sldId id="388" r:id="rId4"/>
    <p:sldId id="394" r:id="rId5"/>
    <p:sldId id="403" r:id="rId6"/>
    <p:sldId id="395" r:id="rId7"/>
    <p:sldId id="389" r:id="rId8"/>
    <p:sldId id="390" r:id="rId9"/>
    <p:sldId id="391" r:id="rId10"/>
    <p:sldId id="392" r:id="rId11"/>
    <p:sldId id="393" r:id="rId12"/>
    <p:sldId id="396" r:id="rId13"/>
    <p:sldId id="397" r:id="rId14"/>
    <p:sldId id="398" r:id="rId15"/>
    <p:sldId id="400" r:id="rId16"/>
    <p:sldId id="401" r:id="rId17"/>
    <p:sldId id="404" r:id="rId18"/>
    <p:sldId id="402" r:id="rId19"/>
    <p:sldId id="407" r:id="rId20"/>
    <p:sldId id="405" r:id="rId21"/>
    <p:sldId id="406" r:id="rId22"/>
    <p:sldId id="408" r:id="rId23"/>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3478" autoAdjust="0"/>
  </p:normalViewPr>
  <p:slideViewPr>
    <p:cSldViewPr>
      <p:cViewPr>
        <p:scale>
          <a:sx n="66" d="100"/>
          <a:sy n="66" d="100"/>
        </p:scale>
        <p:origin x="-2100" y="-654"/>
      </p:cViewPr>
      <p:guideLst>
        <p:guide orient="horz" pos="2160"/>
        <p:guide pos="2880"/>
      </p:guideLst>
    </p:cSldViewPr>
  </p:slideViewPr>
  <p:outlineViewPr>
    <p:cViewPr>
      <p:scale>
        <a:sx n="33" d="100"/>
        <a:sy n="33" d="100"/>
      </p:scale>
      <p:origin x="0" y="429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0E41E756-2DED-47E5-992F-F3B3528DAF2E}" type="datetimeFigureOut">
              <a:rPr lang="it-IT"/>
              <a:pPr>
                <a:defRPr/>
              </a:pPr>
              <a:t>14/05/2015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A0F7063-E22D-407F-9F92-F686099D7200}"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D04EFA0D-7A68-4C83-B11E-217AE53DF009}" type="datetimeFigureOut">
              <a:rPr lang="it-IT"/>
              <a:pPr>
                <a:defRPr/>
              </a:pPr>
              <a:t>14/05/2015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DB4BBB9-3097-442C-B01D-A5E999CE65E1}"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F9A82544-A721-4964-8DF2-2AADB5912AAA}" type="datetimeFigureOut">
              <a:rPr lang="it-IT"/>
              <a:pPr>
                <a:defRPr/>
              </a:pPr>
              <a:t>14/05/2015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10CB6AA-28B4-40DC-BC7E-5A843AD0CC02}"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F679D8E0-7F9E-46FC-B189-E0CA1EED375E}" type="datetimeFigureOut">
              <a:rPr lang="it-IT"/>
              <a:pPr>
                <a:defRPr/>
              </a:pPr>
              <a:t>14/05/2015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B4F37CC-17C5-4BFB-9DAD-62511261621A}"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065F138F-0D72-4857-8879-FCC79E3B4F44}" type="datetimeFigureOut">
              <a:rPr lang="it-IT"/>
              <a:pPr>
                <a:defRPr/>
              </a:pPr>
              <a:t>14/05/2015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11C6CFE-6F63-497F-B8E4-A31227E3B569}"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3AEBD1A2-B95D-4514-AEFC-C12220300B9F}" type="datetimeFigureOut">
              <a:rPr lang="it-IT"/>
              <a:pPr>
                <a:defRPr/>
              </a:pPr>
              <a:t>14/05/2015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24F2EF6-D6BD-467E-B82A-96D5C1BD5C5E}"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52A943C3-1E75-45F7-A103-E1D78C4A2601}" type="datetimeFigureOut">
              <a:rPr lang="it-IT"/>
              <a:pPr>
                <a:defRPr/>
              </a:pPr>
              <a:t>14/05/2015</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7A5BC787-5684-4FFD-A05E-642C3328370E}"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C2E0F778-6A75-4CB1-9004-EB45E79EAE9A}" type="datetimeFigureOut">
              <a:rPr lang="it-IT"/>
              <a:pPr>
                <a:defRPr/>
              </a:pPr>
              <a:t>14/05/2015</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B05C2C11-663F-45DA-9DFF-6036503A9DF8}"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16DB3D77-B78A-4236-8842-E3219A099287}" type="datetimeFigureOut">
              <a:rPr lang="it-IT"/>
              <a:pPr>
                <a:defRPr/>
              </a:pPr>
              <a:t>14/05/2015</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A80D019B-D338-479F-8FDB-71447D982036}"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096AF87C-14AD-4204-850A-63F65084AD23}" type="datetimeFigureOut">
              <a:rPr lang="it-IT"/>
              <a:pPr>
                <a:defRPr/>
              </a:pPr>
              <a:t>14/05/2015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E6422F9-DD93-420A-AFD6-3E744DD6C190}"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56BC4734-3773-42EA-8324-6CA0094D5A32}" type="datetimeFigureOut">
              <a:rPr lang="it-IT"/>
              <a:pPr>
                <a:defRPr/>
              </a:pPr>
              <a:t>14/05/2015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E847917C-DAB0-4C90-B315-3FD8162AE78C}"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46A8578-566D-4A33-B9E8-94767D5C6F7E}" type="datetimeFigureOut">
              <a:rPr lang="it-IT"/>
              <a:pPr>
                <a:defRPr/>
              </a:pPr>
              <a:t>14/05/2015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0EC75DA-2C8E-4028-B15C-218396C6DED3}"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3314" name="Titolo 1"/>
          <p:cNvSpPr>
            <a:spLocks noGrp="1"/>
          </p:cNvSpPr>
          <p:nvPr>
            <p:ph type="ctrTitle"/>
          </p:nvPr>
        </p:nvSpPr>
        <p:spPr>
          <a:xfrm>
            <a:off x="687388" y="2130425"/>
            <a:ext cx="7772400" cy="3890963"/>
          </a:xfrm>
        </p:spPr>
        <p:txBody>
          <a:bodyPr/>
          <a:lstStyle/>
          <a:p>
            <a:r>
              <a:rPr lang="en-US" b="1" smtClean="0"/>
              <a:t>Private and Public law</a:t>
            </a:r>
            <a:r>
              <a:rPr lang="it-IT" b="1" smtClean="0"/>
              <a:t/>
            </a:r>
            <a:br>
              <a:rPr lang="it-IT" b="1" smtClean="0"/>
            </a:br>
            <a:r>
              <a:rPr lang="it-IT" smtClean="0"/>
              <a:t/>
            </a:r>
            <a:br>
              <a:rPr lang="it-IT" smtClean="0"/>
            </a:br>
            <a:r>
              <a:rPr lang="en-US" sz="3300" smtClean="0"/>
              <a:t>lesson 11</a:t>
            </a:r>
            <a:br>
              <a:rPr lang="en-US" sz="3300" smtClean="0"/>
            </a:br>
            <a:r>
              <a:rPr lang="en-US" sz="3300" b="1" smtClean="0"/>
              <a:t>T</a:t>
            </a:r>
            <a:r>
              <a:rPr lang="en-US" sz="3100" b="1" smtClean="0"/>
              <a:t>he power of the public Administration to enter into agreements, according to the Italian Civil Code; legal enforcement of administrative decisions</a:t>
            </a:r>
            <a:endParaRPr lang="en-US" sz="33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olo 1"/>
          <p:cNvSpPr>
            <a:spLocks noGrp="1"/>
          </p:cNvSpPr>
          <p:nvPr>
            <p:ph type="ctrTitle"/>
          </p:nvPr>
        </p:nvSpPr>
        <p:spPr>
          <a:xfrm>
            <a:off x="611188" y="1484313"/>
            <a:ext cx="7772400" cy="4968875"/>
          </a:xfrm>
        </p:spPr>
        <p:txBody>
          <a:bodyPr/>
          <a:lstStyle/>
          <a:p>
            <a:pPr algn="l"/>
            <a:r>
              <a:rPr lang="en-US" sz="2800" smtClean="0"/>
              <a:t>Art. 1, paragraph 1-bis of Law no. 241/1990: general principle of </a:t>
            </a:r>
            <a:r>
              <a:rPr lang="en-US" sz="2800" i="1" u="sng" smtClean="0"/>
              <a:t>contractual autonomy</a:t>
            </a:r>
            <a:r>
              <a:rPr lang="en-US" sz="2800" smtClean="0"/>
              <a:t> of the Administration:</a:t>
            </a:r>
            <a:br>
              <a:rPr lang="en-US" sz="2800" smtClean="0"/>
            </a:br>
            <a:r>
              <a:rPr lang="en-US" sz="2800" smtClean="0"/>
              <a:t/>
            </a:r>
            <a:br>
              <a:rPr lang="en-US" sz="2800" smtClean="0"/>
            </a:br>
            <a:r>
              <a:rPr lang="en-US" sz="2800" smtClean="0"/>
              <a:t/>
            </a:r>
            <a:br>
              <a:rPr lang="en-US" sz="2800" smtClean="0"/>
            </a:br>
            <a:r>
              <a:rPr lang="en-US" sz="2800" smtClean="0"/>
              <a:t/>
            </a:r>
            <a:br>
              <a:rPr lang="en-US" sz="2800" smtClean="0"/>
            </a:br>
            <a:r>
              <a:rPr lang="en-US" sz="2800" smtClean="0"/>
              <a:t>When the Administration acts under the norms of the Civil Code, it is subject to the general rules regulating relationships among private individuals (</a:t>
            </a:r>
            <a:r>
              <a:rPr lang="en-US" sz="2800" i="1" smtClean="0"/>
              <a:t>e.g</a:t>
            </a:r>
            <a:r>
              <a:rPr lang="en-US" sz="2800" smtClean="0"/>
              <a:t>., liability regime, etc.): “</a:t>
            </a:r>
            <a:r>
              <a:rPr lang="en-US" sz="2800" i="1" smtClean="0"/>
              <a:t>Code of Public Works”</a:t>
            </a:r>
          </a:p>
        </p:txBody>
      </p:sp>
      <p:sp>
        <p:nvSpPr>
          <p:cNvPr id="4" name="Titolo 1"/>
          <p:cNvSpPr txBox="1">
            <a:spLocks/>
          </p:cNvSpPr>
          <p:nvPr/>
        </p:nvSpPr>
        <p:spPr>
          <a:xfrm>
            <a:off x="827088" y="333375"/>
            <a:ext cx="7772400" cy="1079500"/>
          </a:xfrm>
          <a:prstGeom prst="rect">
            <a:avLst/>
          </a:prstGeom>
        </p:spPr>
        <p:txBody>
          <a:bodyPr anchor="ctr">
            <a:normAutofit fontScale="55000" lnSpcReduction="20000"/>
          </a:bodyPr>
          <a:lstStyle/>
          <a:p>
            <a:pPr algn="ctr" fontAlgn="auto">
              <a:spcAft>
                <a:spcPts val="0"/>
              </a:spcAft>
              <a:defRPr/>
            </a:pPr>
            <a:r>
              <a:rPr lang="en-US" sz="4400" b="1" dirty="0">
                <a:latin typeface="+mj-lt"/>
                <a:ea typeface="+mj-ea"/>
                <a:cs typeface="+mj-cs"/>
              </a:rPr>
              <a:t>The</a:t>
            </a:r>
            <a:r>
              <a:rPr lang="en-US" sz="4400" b="1" dirty="0">
                <a:latin typeface="+mn-lt"/>
              </a:rPr>
              <a:t> power of the Administration to enter into </a:t>
            </a:r>
            <a:r>
              <a:rPr lang="en-US" sz="4400" b="1" i="1" dirty="0">
                <a:latin typeface="+mn-lt"/>
              </a:rPr>
              <a:t>agreements</a:t>
            </a:r>
            <a:endParaRPr lang="en-US" sz="4400" b="1" i="1" dirty="0">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
        <p:nvSpPr>
          <p:cNvPr id="5" name="Freccia in giù 4"/>
          <p:cNvSpPr/>
          <p:nvPr/>
        </p:nvSpPr>
        <p:spPr>
          <a:xfrm>
            <a:off x="4140200" y="3500438"/>
            <a:ext cx="936625" cy="7921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188" y="1484313"/>
            <a:ext cx="7772400" cy="4968875"/>
          </a:xfrm>
        </p:spPr>
        <p:txBody>
          <a:bodyPr rtlCol="0">
            <a:normAutofit fontScale="90000"/>
          </a:bodyPr>
          <a:lstStyle/>
          <a:p>
            <a:pPr algn="l" fontAlgn="auto">
              <a:spcAft>
                <a:spcPts val="0"/>
              </a:spcAft>
              <a:defRPr/>
            </a:pPr>
            <a:r>
              <a:rPr lang="en-US" sz="2800" dirty="0" smtClean="0"/>
              <a:t>Art. 1, paragraph 1-bis of Law no. 241/1990: general principle of </a:t>
            </a:r>
            <a:r>
              <a:rPr lang="en-US" sz="2800" i="1" u="sng" dirty="0" smtClean="0"/>
              <a:t>contractual autonomy</a:t>
            </a:r>
            <a:r>
              <a:rPr lang="en-US" sz="2800" dirty="0" smtClean="0"/>
              <a:t> of the Administration:</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When the Administration acts under the norms of the Civil Code, </a:t>
            </a:r>
            <a:r>
              <a:rPr lang="en-US" sz="2800" b="1" i="1" dirty="0" smtClean="0"/>
              <a:t>it is subject to all rules regulating the relationships among individuals </a:t>
            </a:r>
            <a:br>
              <a:rPr lang="en-US" sz="2800" b="1" i="1" dirty="0" smtClean="0"/>
            </a:br>
            <a:r>
              <a:rPr lang="en-US" sz="2800" b="1" i="1" dirty="0" smtClean="0"/>
              <a:t/>
            </a:r>
            <a:br>
              <a:rPr lang="en-US" sz="2800" b="1" i="1" dirty="0" smtClean="0"/>
            </a:br>
            <a:r>
              <a:rPr lang="en-US" sz="2800" i="1" dirty="0" smtClean="0"/>
              <a:t>- [citizens are entitled to have access to internal documents]</a:t>
            </a:r>
            <a:br>
              <a:rPr lang="en-US" sz="2800" i="1" dirty="0" smtClean="0"/>
            </a:br>
            <a:r>
              <a:rPr lang="en-US" sz="2800" i="1" dirty="0" smtClean="0"/>
              <a:t>- [the Administration’s employees are regulated by “general” labor law]</a:t>
            </a:r>
            <a:endParaRPr lang="en-US" sz="2800" dirty="0"/>
          </a:p>
        </p:txBody>
      </p:sp>
      <p:sp>
        <p:nvSpPr>
          <p:cNvPr id="4" name="Titolo 1"/>
          <p:cNvSpPr txBox="1">
            <a:spLocks/>
          </p:cNvSpPr>
          <p:nvPr/>
        </p:nvSpPr>
        <p:spPr>
          <a:xfrm>
            <a:off x="827088" y="333375"/>
            <a:ext cx="7772400" cy="1079500"/>
          </a:xfrm>
          <a:prstGeom prst="rect">
            <a:avLst/>
          </a:prstGeom>
        </p:spPr>
        <p:txBody>
          <a:bodyPr anchor="ctr">
            <a:normAutofit fontScale="55000" lnSpcReduction="20000"/>
          </a:bodyPr>
          <a:lstStyle/>
          <a:p>
            <a:pPr algn="ctr" fontAlgn="auto">
              <a:spcAft>
                <a:spcPts val="0"/>
              </a:spcAft>
              <a:defRPr/>
            </a:pPr>
            <a:r>
              <a:rPr lang="en-US" sz="4400" b="1" dirty="0">
                <a:latin typeface="+mj-lt"/>
                <a:ea typeface="+mj-ea"/>
                <a:cs typeface="+mj-cs"/>
              </a:rPr>
              <a:t>The</a:t>
            </a:r>
            <a:r>
              <a:rPr lang="en-US" sz="4400" b="1" dirty="0">
                <a:latin typeface="+mn-lt"/>
              </a:rPr>
              <a:t> power of the Administration to enter into </a:t>
            </a:r>
            <a:r>
              <a:rPr lang="en-US" sz="4400" b="1" i="1" dirty="0">
                <a:latin typeface="+mn-lt"/>
              </a:rPr>
              <a:t>agreements</a:t>
            </a:r>
            <a:endParaRPr lang="en-US" sz="4400" b="1" i="1" dirty="0">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
        <p:nvSpPr>
          <p:cNvPr id="5" name="Freccia in giù 4"/>
          <p:cNvSpPr/>
          <p:nvPr/>
        </p:nvSpPr>
        <p:spPr>
          <a:xfrm>
            <a:off x="4140200" y="2492375"/>
            <a:ext cx="936625" cy="792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188" y="1484313"/>
            <a:ext cx="7772400" cy="4968875"/>
          </a:xfrm>
        </p:spPr>
        <p:txBody>
          <a:bodyPr rtlCol="0">
            <a:normAutofit fontScale="90000"/>
          </a:bodyPr>
          <a:lstStyle/>
          <a:p>
            <a:pPr algn="l" fontAlgn="auto">
              <a:spcAft>
                <a:spcPts val="0"/>
              </a:spcAft>
              <a:defRPr/>
            </a:pPr>
            <a:r>
              <a:rPr lang="en-US" sz="2800" dirty="0" smtClean="0"/>
              <a:t>When the Administration acts under the norms of the Civil Code, </a:t>
            </a:r>
            <a:r>
              <a:rPr lang="en-US" sz="2800" i="1" dirty="0" smtClean="0"/>
              <a:t>the following norms are applicable to the Administration:</a:t>
            </a:r>
            <a:br>
              <a:rPr lang="en-US" sz="2800" i="1" dirty="0" smtClean="0"/>
            </a:br>
            <a:r>
              <a:rPr lang="en-US" sz="2800" i="1" dirty="0" smtClean="0"/>
              <a:t/>
            </a:r>
            <a:br>
              <a:rPr lang="en-US" sz="2800" i="1" dirty="0" smtClean="0"/>
            </a:br>
            <a:r>
              <a:rPr lang="en-US" sz="2800" dirty="0" smtClean="0"/>
              <a:t>- the norms regulating </a:t>
            </a:r>
            <a:r>
              <a:rPr lang="en-US" sz="2800" b="1" dirty="0" smtClean="0"/>
              <a:t>pre-contractual / contractual liability</a:t>
            </a:r>
            <a:r>
              <a:rPr lang="en-US" sz="2800" dirty="0" smtClean="0"/>
              <a:t/>
            </a:r>
            <a:br>
              <a:rPr lang="en-US" sz="2800" dirty="0" smtClean="0"/>
            </a:br>
            <a:r>
              <a:rPr lang="en-US" sz="2800" dirty="0" smtClean="0"/>
              <a:t>- the norms regulating </a:t>
            </a:r>
            <a:r>
              <a:rPr lang="en-US" sz="2800" b="1" dirty="0" smtClean="0"/>
              <a:t>default interest</a:t>
            </a:r>
            <a:r>
              <a:rPr lang="en-US" sz="2800" dirty="0" smtClean="0"/>
              <a:t> and </a:t>
            </a:r>
            <a:r>
              <a:rPr lang="en-US" sz="2800" b="1" dirty="0" smtClean="0"/>
              <a:t>termination due to the Administration default</a:t>
            </a:r>
            <a:r>
              <a:rPr lang="en-US" sz="2800" dirty="0" smtClean="0"/>
              <a:t/>
            </a:r>
            <a:br>
              <a:rPr lang="en-US" sz="2800" dirty="0" smtClean="0"/>
            </a:br>
            <a:r>
              <a:rPr lang="en-US" sz="2800" dirty="0" smtClean="0"/>
              <a:t>- the </a:t>
            </a:r>
            <a:r>
              <a:rPr lang="en-US" sz="2800" b="1" dirty="0" smtClean="0"/>
              <a:t>obligation to enter into the final agreement</a:t>
            </a:r>
            <a:r>
              <a:rPr lang="en-US" sz="2800" dirty="0" smtClean="0"/>
              <a:t> (when a preliminary agreement was entered into)</a:t>
            </a:r>
            <a:br>
              <a:rPr lang="en-US" sz="2800" dirty="0" smtClean="0"/>
            </a:br>
            <a:r>
              <a:rPr lang="en-US" sz="2800" dirty="0" smtClean="0"/>
              <a:t>- the obligation to </a:t>
            </a:r>
            <a:r>
              <a:rPr lang="en-US" sz="2800" b="1" dirty="0" smtClean="0"/>
              <a:t>specifically consent to “</a:t>
            </a:r>
            <a:r>
              <a:rPr lang="en-US" sz="2800" b="1" i="1" dirty="0" err="1" smtClean="0"/>
              <a:t>clausole</a:t>
            </a:r>
            <a:r>
              <a:rPr lang="en-US" sz="2800" b="1" i="1" dirty="0" smtClean="0"/>
              <a:t> </a:t>
            </a:r>
            <a:r>
              <a:rPr lang="en-US" sz="2800" b="1" i="1" dirty="0" err="1" smtClean="0"/>
              <a:t>vessatorie</a:t>
            </a:r>
            <a:r>
              <a:rPr lang="en-US" sz="2800" b="1" dirty="0" smtClean="0"/>
              <a:t>”</a:t>
            </a:r>
            <a:endParaRPr lang="en-US" sz="2800" b="1" dirty="0"/>
          </a:p>
        </p:txBody>
      </p:sp>
      <p:sp>
        <p:nvSpPr>
          <p:cNvPr id="4" name="Titolo 1"/>
          <p:cNvSpPr txBox="1">
            <a:spLocks/>
          </p:cNvSpPr>
          <p:nvPr/>
        </p:nvSpPr>
        <p:spPr>
          <a:xfrm>
            <a:off x="827088" y="333375"/>
            <a:ext cx="7772400" cy="1079500"/>
          </a:xfrm>
          <a:prstGeom prst="rect">
            <a:avLst/>
          </a:prstGeom>
        </p:spPr>
        <p:txBody>
          <a:bodyPr anchor="ctr">
            <a:normAutofit fontScale="55000" lnSpcReduction="20000"/>
          </a:bodyPr>
          <a:lstStyle/>
          <a:p>
            <a:pPr algn="ctr" fontAlgn="auto">
              <a:spcAft>
                <a:spcPts val="0"/>
              </a:spcAft>
              <a:defRPr/>
            </a:pPr>
            <a:r>
              <a:rPr lang="en-US" sz="4400" b="1" dirty="0">
                <a:latin typeface="+mj-lt"/>
                <a:ea typeface="+mj-ea"/>
                <a:cs typeface="+mj-cs"/>
              </a:rPr>
              <a:t>The</a:t>
            </a:r>
            <a:r>
              <a:rPr lang="en-US" sz="4400" b="1" dirty="0">
                <a:latin typeface="+mn-lt"/>
              </a:rPr>
              <a:t> power of the Administration to enter into </a:t>
            </a:r>
            <a:r>
              <a:rPr lang="en-US" sz="4400" b="1" i="1" dirty="0">
                <a:latin typeface="+mn-lt"/>
              </a:rPr>
              <a:t>agreements</a:t>
            </a:r>
            <a:endParaRPr lang="en-US" sz="4400" b="1" i="1" dirty="0">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188" y="1484313"/>
            <a:ext cx="7772400" cy="4968875"/>
          </a:xfrm>
        </p:spPr>
        <p:txBody>
          <a:bodyPr rtlCol="0">
            <a:normAutofit fontScale="90000"/>
          </a:bodyPr>
          <a:lstStyle/>
          <a:p>
            <a:pPr algn="l" fontAlgn="auto">
              <a:spcAft>
                <a:spcPts val="0"/>
              </a:spcAft>
              <a:defRPr/>
            </a:pPr>
            <a:r>
              <a:rPr lang="en-US" sz="2800" dirty="0" smtClean="0">
                <a:solidFill>
                  <a:srgbClr val="FF0000"/>
                </a:solidFill>
              </a:rPr>
              <a:t>Exception</a:t>
            </a:r>
            <a:r>
              <a:rPr lang="en-US" sz="2800" dirty="0" smtClean="0"/>
              <a:t>: art. 21-</a:t>
            </a:r>
            <a:r>
              <a:rPr lang="en-US" sz="2800" i="1" dirty="0" smtClean="0"/>
              <a:t>sexies</a:t>
            </a:r>
            <a:r>
              <a:rPr lang="en-US" sz="2800" dirty="0" smtClean="0"/>
              <a:t> of Law no. 241/1990: </a:t>
            </a:r>
            <a:r>
              <a:rPr lang="it-IT" sz="2800" dirty="0" smtClean="0"/>
              <a:t>“</a:t>
            </a:r>
            <a:r>
              <a:rPr lang="it-IT" sz="2800" i="1" dirty="0" smtClean="0"/>
              <a:t>il recesso unilaterale dai contratti della pubblica amministrazione è ammesso nei casi previsti dalla legge o dal contratto</a:t>
            </a:r>
            <a:r>
              <a:rPr lang="it-IT" sz="2800" dirty="0" smtClean="0"/>
              <a:t>”</a:t>
            </a: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The Administration is entitled to freely </a:t>
            </a:r>
            <a:r>
              <a:rPr lang="en-US" sz="2800" b="1" dirty="0" smtClean="0"/>
              <a:t>withdraw from the agreement</a:t>
            </a:r>
            <a:r>
              <a:rPr lang="en-US" sz="2800" dirty="0" smtClean="0"/>
              <a:t>, without the need to:</a:t>
            </a:r>
            <a:r>
              <a:rPr lang="en-US" sz="2800" b="1" dirty="0" smtClean="0"/>
              <a:t/>
            </a:r>
            <a:br>
              <a:rPr lang="en-US" sz="2800" b="1" dirty="0" smtClean="0"/>
            </a:br>
            <a:r>
              <a:rPr lang="en-US" sz="2800" b="1" dirty="0" smtClean="0"/>
              <a:t/>
            </a:r>
            <a:br>
              <a:rPr lang="en-US" sz="2800" b="1" dirty="0" smtClean="0"/>
            </a:br>
            <a:r>
              <a:rPr lang="en-US" sz="2800" b="1" dirty="0" smtClean="0"/>
              <a:t>- </a:t>
            </a:r>
            <a:r>
              <a:rPr lang="en-US" sz="2800" dirty="0" smtClean="0"/>
              <a:t>justify its decision in the light of public interest</a:t>
            </a:r>
            <a:br>
              <a:rPr lang="en-US" sz="2800" dirty="0" smtClean="0"/>
            </a:br>
            <a:r>
              <a:rPr lang="en-US" sz="2800" dirty="0" smtClean="0"/>
              <a:t/>
            </a:r>
            <a:br>
              <a:rPr lang="en-US" sz="2800" dirty="0" smtClean="0"/>
            </a:br>
            <a:r>
              <a:rPr lang="en-US" sz="2800" dirty="0" smtClean="0"/>
              <a:t>- specify the reasons justifying its decision to withdraw</a:t>
            </a:r>
            <a:endParaRPr lang="en-US" sz="2800" b="1" dirty="0"/>
          </a:p>
        </p:txBody>
      </p:sp>
      <p:sp>
        <p:nvSpPr>
          <p:cNvPr id="4" name="Titolo 1"/>
          <p:cNvSpPr txBox="1">
            <a:spLocks/>
          </p:cNvSpPr>
          <p:nvPr/>
        </p:nvSpPr>
        <p:spPr>
          <a:xfrm>
            <a:off x="827088" y="333375"/>
            <a:ext cx="7772400" cy="1079500"/>
          </a:xfrm>
          <a:prstGeom prst="rect">
            <a:avLst/>
          </a:prstGeom>
        </p:spPr>
        <p:txBody>
          <a:bodyPr anchor="ctr">
            <a:normAutofit fontScale="55000" lnSpcReduction="20000"/>
          </a:bodyPr>
          <a:lstStyle/>
          <a:p>
            <a:pPr algn="ctr" fontAlgn="auto">
              <a:spcAft>
                <a:spcPts val="0"/>
              </a:spcAft>
              <a:defRPr/>
            </a:pPr>
            <a:r>
              <a:rPr lang="en-US" sz="4400" b="1" dirty="0">
                <a:latin typeface="+mj-lt"/>
                <a:ea typeface="+mj-ea"/>
                <a:cs typeface="+mj-cs"/>
              </a:rPr>
              <a:t>The</a:t>
            </a:r>
            <a:r>
              <a:rPr lang="en-US" sz="4400" b="1" dirty="0">
                <a:latin typeface="+mn-lt"/>
              </a:rPr>
              <a:t> power of the Administration to enter into </a:t>
            </a:r>
            <a:r>
              <a:rPr lang="en-US" sz="4400" b="1" i="1" dirty="0">
                <a:latin typeface="+mn-lt"/>
              </a:rPr>
              <a:t>agreements</a:t>
            </a:r>
            <a:endParaRPr lang="en-US" sz="4400" b="1" i="1" dirty="0">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
        <p:nvSpPr>
          <p:cNvPr id="5" name="Freccia in giù 4"/>
          <p:cNvSpPr/>
          <p:nvPr/>
        </p:nvSpPr>
        <p:spPr>
          <a:xfrm>
            <a:off x="4140200" y="2997200"/>
            <a:ext cx="863600" cy="936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188" y="2133600"/>
            <a:ext cx="7772400" cy="3671888"/>
          </a:xfrm>
        </p:spPr>
        <p:txBody>
          <a:bodyPr rtlCol="0">
            <a:normAutofit fontScale="90000"/>
          </a:bodyPr>
          <a:lstStyle/>
          <a:p>
            <a:pPr algn="l" fontAlgn="auto">
              <a:spcAft>
                <a:spcPts val="0"/>
              </a:spcAft>
              <a:defRPr/>
            </a:pPr>
            <a:r>
              <a:rPr lang="en-US" sz="2800" dirty="0" smtClean="0"/>
              <a:t>-      are regulated by </a:t>
            </a:r>
            <a:r>
              <a:rPr lang="en-US" sz="2800" b="1" dirty="0" smtClean="0"/>
              <a:t>both the Civil Code and the special legislation</a:t>
            </a:r>
            <a:r>
              <a:rPr lang="en-US" sz="2800" dirty="0" smtClean="0"/>
              <a:t> (if any)</a:t>
            </a:r>
            <a:br>
              <a:rPr lang="en-US" sz="2800" dirty="0" smtClean="0"/>
            </a:br>
            <a:r>
              <a:rPr lang="en-US" sz="2800" dirty="0" smtClean="0"/>
              <a:t/>
            </a:r>
            <a:br>
              <a:rPr lang="en-US" sz="2800" dirty="0" smtClean="0"/>
            </a:br>
            <a:r>
              <a:rPr lang="en-US" sz="2800" dirty="0" smtClean="0"/>
              <a:t>-      both “</a:t>
            </a:r>
            <a:r>
              <a:rPr lang="en-US" sz="2800" b="1" i="1" dirty="0" smtClean="0"/>
              <a:t>common</a:t>
            </a:r>
            <a:r>
              <a:rPr lang="en-US" sz="2800" dirty="0" smtClean="0"/>
              <a:t>” agreements and “</a:t>
            </a:r>
            <a:r>
              <a:rPr lang="en-US" sz="2800" b="1" i="1" dirty="0" smtClean="0"/>
              <a:t>special</a:t>
            </a:r>
            <a:r>
              <a:rPr lang="en-US" sz="2800" dirty="0" smtClean="0"/>
              <a:t>” / atypical agreements (art. 1322 Civil Code)</a:t>
            </a:r>
            <a:br>
              <a:rPr lang="en-US" sz="2800" dirty="0" smtClean="0"/>
            </a:br>
            <a:r>
              <a:rPr lang="en-US" sz="2800" dirty="0" smtClean="0"/>
              <a:t/>
            </a:r>
            <a:br>
              <a:rPr lang="en-US" sz="2800" dirty="0" smtClean="0"/>
            </a:br>
            <a:r>
              <a:rPr lang="en-US" sz="2800" dirty="0" smtClean="0"/>
              <a:t>-      </a:t>
            </a:r>
            <a:r>
              <a:rPr lang="en-US" sz="2800" b="1" dirty="0" smtClean="0"/>
              <a:t>active</a:t>
            </a:r>
            <a:r>
              <a:rPr lang="en-US" sz="2800" dirty="0" smtClean="0"/>
              <a:t> agreements and </a:t>
            </a:r>
            <a:r>
              <a:rPr lang="en-US" sz="2800" b="1" dirty="0" smtClean="0"/>
              <a:t>passive</a:t>
            </a:r>
            <a:r>
              <a:rPr lang="en-US" sz="2800" dirty="0" smtClean="0"/>
              <a:t> agreements</a:t>
            </a:r>
            <a:br>
              <a:rPr lang="en-US" sz="2800" dirty="0" smtClean="0"/>
            </a:br>
            <a:r>
              <a:rPr lang="en-US" sz="2800" dirty="0" smtClean="0"/>
              <a:t/>
            </a:r>
            <a:br>
              <a:rPr lang="en-US" sz="2800" dirty="0" smtClean="0"/>
            </a:br>
            <a:r>
              <a:rPr lang="en-US" sz="2800" dirty="0" smtClean="0"/>
              <a:t>-      impartiality; duty to act in accordance with the applicable law;  duty to preserve third parties’ rights; any discrimination is prohibited</a:t>
            </a:r>
            <a:endParaRPr lang="en-US" sz="2800" dirty="0"/>
          </a:p>
        </p:txBody>
      </p:sp>
      <p:sp>
        <p:nvSpPr>
          <p:cNvPr id="4" name="Titolo 1"/>
          <p:cNvSpPr txBox="1">
            <a:spLocks/>
          </p:cNvSpPr>
          <p:nvPr/>
        </p:nvSpPr>
        <p:spPr>
          <a:xfrm>
            <a:off x="827088" y="333375"/>
            <a:ext cx="7772400" cy="1439863"/>
          </a:xfrm>
          <a:prstGeom prst="rect">
            <a:avLst/>
          </a:prstGeom>
        </p:spPr>
        <p:txBody>
          <a:bodyPr anchor="ctr">
            <a:normAutofit fontScale="40000" lnSpcReduction="20000"/>
          </a:bodyPr>
          <a:lstStyle/>
          <a:p>
            <a:pPr algn="ctr" fontAlgn="auto">
              <a:spcAft>
                <a:spcPts val="0"/>
              </a:spcAft>
              <a:defRPr/>
            </a:pPr>
            <a:r>
              <a:rPr lang="en-US" sz="10800" b="1" u="sng" dirty="0">
                <a:solidFill>
                  <a:srgbClr val="FF0000"/>
                </a:solidFill>
                <a:latin typeface="+mn-lt"/>
              </a:rPr>
              <a:t>Agreements entered into by the Administration</a:t>
            </a:r>
            <a:endParaRPr lang="en-US" sz="10800" b="1" i="1" dirty="0">
              <a:solidFill>
                <a:srgbClr val="FF0000"/>
              </a:solidFill>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088" y="333375"/>
            <a:ext cx="7772400" cy="1079500"/>
          </a:xfrm>
          <a:prstGeom prst="rect">
            <a:avLst/>
          </a:prstGeom>
        </p:spPr>
        <p:txBody>
          <a:bodyPr anchor="ctr">
            <a:normAutofit fontScale="55000" lnSpcReduction="20000"/>
          </a:bodyPr>
          <a:lstStyle/>
          <a:p>
            <a:pPr algn="ctr" fontAlgn="auto">
              <a:spcAft>
                <a:spcPts val="0"/>
              </a:spcAft>
              <a:defRPr/>
            </a:pPr>
            <a:r>
              <a:rPr lang="en-US" sz="4400" b="1" dirty="0">
                <a:latin typeface="+mj-lt"/>
                <a:ea typeface="+mj-ea"/>
                <a:cs typeface="+mj-cs"/>
              </a:rPr>
              <a:t>The</a:t>
            </a:r>
            <a:r>
              <a:rPr lang="en-US" sz="4400" b="1" dirty="0">
                <a:latin typeface="+mn-lt"/>
              </a:rPr>
              <a:t> power of the Administration to enter into </a:t>
            </a:r>
            <a:r>
              <a:rPr lang="en-US" sz="4400" b="1" i="1" dirty="0">
                <a:latin typeface="+mn-lt"/>
              </a:rPr>
              <a:t>agreements</a:t>
            </a:r>
            <a:endParaRPr lang="en-US" sz="4400" b="1" i="1" dirty="0">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
        <p:nvSpPr>
          <p:cNvPr id="5" name="Rettangolo 4"/>
          <p:cNvSpPr/>
          <p:nvPr/>
        </p:nvSpPr>
        <p:spPr>
          <a:xfrm>
            <a:off x="395288" y="1700213"/>
            <a:ext cx="3313112" cy="1512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300" b="1" dirty="0"/>
              <a:t>Making the decision to enter into an agreement: </a:t>
            </a:r>
            <a:r>
              <a:rPr lang="en-US" sz="2300" b="1" u="sng" dirty="0"/>
              <a:t>an administrative proceeding</a:t>
            </a:r>
            <a:endParaRPr lang="en-US" sz="2300" b="1" u="sng" dirty="0"/>
          </a:p>
        </p:txBody>
      </p:sp>
      <p:sp>
        <p:nvSpPr>
          <p:cNvPr id="6" name="Rettangolo 5"/>
          <p:cNvSpPr/>
          <p:nvPr/>
        </p:nvSpPr>
        <p:spPr>
          <a:xfrm>
            <a:off x="395288" y="3789363"/>
            <a:ext cx="3313112" cy="1511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Performing the obligations set out by the agreement</a:t>
            </a:r>
            <a:endParaRPr lang="en-US" sz="2400" b="1" dirty="0"/>
          </a:p>
        </p:txBody>
      </p:sp>
      <p:sp>
        <p:nvSpPr>
          <p:cNvPr id="7" name="Freccia a destra 6"/>
          <p:cNvSpPr/>
          <p:nvPr/>
        </p:nvSpPr>
        <p:spPr>
          <a:xfrm>
            <a:off x="3851275" y="2133600"/>
            <a:ext cx="865188" cy="7191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Freccia a destra 7"/>
          <p:cNvSpPr/>
          <p:nvPr/>
        </p:nvSpPr>
        <p:spPr>
          <a:xfrm>
            <a:off x="3851275" y="4149725"/>
            <a:ext cx="865188" cy="7191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9" name="Ovale 8"/>
          <p:cNvSpPr/>
          <p:nvPr/>
        </p:nvSpPr>
        <p:spPr>
          <a:xfrm>
            <a:off x="5003800" y="1628775"/>
            <a:ext cx="3744913" cy="16557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i="1" dirty="0"/>
              <a:t>special legislation + Civil Code</a:t>
            </a:r>
            <a:endParaRPr lang="en-US" sz="2400" b="1" i="1" dirty="0"/>
          </a:p>
        </p:txBody>
      </p:sp>
      <p:sp>
        <p:nvSpPr>
          <p:cNvPr id="10" name="Ovale 9"/>
          <p:cNvSpPr/>
          <p:nvPr/>
        </p:nvSpPr>
        <p:spPr>
          <a:xfrm>
            <a:off x="5003800" y="3644900"/>
            <a:ext cx="3744913" cy="16557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i="1" dirty="0"/>
              <a:t>Civil Code</a:t>
            </a:r>
            <a:endParaRPr lang="en-US" sz="2400" b="1"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188" y="1196975"/>
            <a:ext cx="7772400" cy="5327650"/>
          </a:xfrm>
        </p:spPr>
        <p:txBody>
          <a:bodyPr rtlCol="0">
            <a:normAutofit fontScale="90000"/>
          </a:bodyPr>
          <a:lstStyle/>
          <a:p>
            <a:pPr algn="l" fontAlgn="auto">
              <a:spcAft>
                <a:spcPts val="0"/>
              </a:spcAft>
              <a:defRPr/>
            </a:pPr>
            <a:r>
              <a:rPr lang="en-US" sz="2800" b="1" u="sng" dirty="0" smtClean="0"/>
              <a:t>Phase 1</a:t>
            </a:r>
            <a:r>
              <a:rPr lang="en-US" sz="2800" dirty="0" smtClean="0"/>
              <a:t>: the Administration adopts a resolution regarding the entering into of the agreement </a:t>
            </a:r>
            <a:r>
              <a:rPr lang="en-US" sz="2800" b="1" dirty="0" smtClean="0"/>
              <a:t>OR</a:t>
            </a:r>
            <a:r>
              <a:rPr lang="en-US" sz="2800" dirty="0" smtClean="0"/>
              <a:t> the Administration approves a draft agreement, to be submitted to the counterparty/</a:t>
            </a:r>
            <a:r>
              <a:rPr lang="en-US" sz="2800" dirty="0" err="1" smtClean="0"/>
              <a:t>ies</a:t>
            </a:r>
            <a:r>
              <a:rPr lang="en-US" sz="2800" dirty="0" smtClean="0"/>
              <a:t/>
            </a:r>
            <a:br>
              <a:rPr lang="en-US" sz="2800" dirty="0" smtClean="0"/>
            </a:br>
            <a:r>
              <a:rPr lang="en-US" sz="2800" dirty="0" smtClean="0"/>
              <a:t/>
            </a:r>
            <a:br>
              <a:rPr lang="en-US" sz="2800" dirty="0" smtClean="0"/>
            </a:br>
            <a:r>
              <a:rPr lang="en-US" sz="2800" b="1" u="sng" dirty="0" smtClean="0"/>
              <a:t>Phase 2</a:t>
            </a:r>
            <a:r>
              <a:rPr lang="en-US" sz="2800" dirty="0" smtClean="0"/>
              <a:t>: the Administration selects / identifies the counterparty and the latter is formally entrusted to carry out the works (“</a:t>
            </a:r>
            <a:r>
              <a:rPr lang="en-US" sz="2800" i="1" dirty="0" err="1" smtClean="0"/>
              <a:t>aggiudicazione</a:t>
            </a:r>
            <a:r>
              <a:rPr lang="en-US" sz="2800" dirty="0" smtClean="0"/>
              <a:t>”)</a:t>
            </a:r>
            <a:br>
              <a:rPr lang="en-US" sz="2800" dirty="0" smtClean="0"/>
            </a:br>
            <a:r>
              <a:rPr lang="en-US" sz="2800" dirty="0" smtClean="0"/>
              <a:t/>
            </a:r>
            <a:br>
              <a:rPr lang="en-US" sz="2800" dirty="0" smtClean="0"/>
            </a:br>
            <a:r>
              <a:rPr lang="en-US" sz="2800" b="1" u="sng" dirty="0" smtClean="0"/>
              <a:t>Phase 3</a:t>
            </a:r>
            <a:r>
              <a:rPr lang="en-US" sz="2800" dirty="0" smtClean="0"/>
              <a:t>: the agreement is entered into (in writing)</a:t>
            </a:r>
            <a:br>
              <a:rPr lang="en-US" sz="2800" dirty="0" smtClean="0"/>
            </a:br>
            <a:r>
              <a:rPr lang="en-US" sz="2800" dirty="0" smtClean="0"/>
              <a:t/>
            </a:r>
            <a:br>
              <a:rPr lang="en-US" sz="2800" dirty="0" smtClean="0"/>
            </a:br>
            <a:r>
              <a:rPr lang="en-US" sz="2800" b="1" u="sng" dirty="0" smtClean="0"/>
              <a:t>Phase 4</a:t>
            </a:r>
            <a:r>
              <a:rPr lang="en-US" sz="2800" dirty="0" smtClean="0"/>
              <a:t>: formal approval of the agreement (retroactivity). </a:t>
            </a:r>
            <a:r>
              <a:rPr lang="en-US" sz="2800" u="sng" dirty="0" smtClean="0"/>
              <a:t>What if the formal approval is denied</a:t>
            </a:r>
            <a:r>
              <a:rPr lang="en-US" sz="2800" dirty="0" smtClean="0"/>
              <a:t>?</a:t>
            </a:r>
            <a:endParaRPr lang="en-US" sz="2800" dirty="0"/>
          </a:p>
        </p:txBody>
      </p:sp>
      <p:sp>
        <p:nvSpPr>
          <p:cNvPr id="4" name="Titolo 1"/>
          <p:cNvSpPr txBox="1">
            <a:spLocks/>
          </p:cNvSpPr>
          <p:nvPr/>
        </p:nvSpPr>
        <p:spPr>
          <a:xfrm>
            <a:off x="827088" y="333375"/>
            <a:ext cx="7772400" cy="1079500"/>
          </a:xfrm>
          <a:prstGeom prst="rect">
            <a:avLst/>
          </a:prstGeom>
        </p:spPr>
        <p:txBody>
          <a:bodyPr anchor="ctr">
            <a:normAutofit fontScale="25000" lnSpcReduction="20000"/>
          </a:bodyPr>
          <a:lstStyle/>
          <a:p>
            <a:pPr algn="ctr" fontAlgn="auto">
              <a:spcAft>
                <a:spcPts val="0"/>
              </a:spcAft>
              <a:defRPr/>
            </a:pPr>
            <a:r>
              <a:rPr lang="en-US" sz="10800" b="1" u="sng" dirty="0">
                <a:solidFill>
                  <a:srgbClr val="FF0000"/>
                </a:solidFill>
                <a:latin typeface="+mn-lt"/>
              </a:rPr>
              <a:t>Agreements entered into by the Administration</a:t>
            </a:r>
            <a:endParaRPr lang="en-US" sz="10800" b="1" i="1" dirty="0">
              <a:solidFill>
                <a:srgbClr val="FF0000"/>
              </a:solidFill>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olo 1"/>
          <p:cNvSpPr>
            <a:spLocks noGrp="1"/>
          </p:cNvSpPr>
          <p:nvPr>
            <p:ph type="ctrTitle"/>
          </p:nvPr>
        </p:nvSpPr>
        <p:spPr>
          <a:xfrm>
            <a:off x="611188" y="1196975"/>
            <a:ext cx="7772400" cy="5327650"/>
          </a:xfrm>
        </p:spPr>
        <p:txBody>
          <a:bodyPr/>
          <a:lstStyle/>
          <a:p>
            <a:pPr algn="l"/>
            <a:r>
              <a:rPr lang="en-US" sz="2800" b="1" u="sng" smtClean="0"/>
              <a:t>In particular, Phase 2</a:t>
            </a:r>
            <a:r>
              <a:rPr lang="en-US" sz="2800" smtClean="0"/>
              <a:t>: the Administration selects / identifies the counterparty</a:t>
            </a:r>
            <a:br>
              <a:rPr lang="en-US" sz="2800" smtClean="0"/>
            </a:br>
            <a:r>
              <a:rPr lang="en-US" sz="2800" smtClean="0"/>
              <a:t/>
            </a:r>
            <a:br>
              <a:rPr lang="en-US" sz="2800" smtClean="0"/>
            </a:br>
            <a:r>
              <a:rPr lang="en-US" sz="2800" smtClean="0"/>
              <a:t>- “</a:t>
            </a:r>
            <a:r>
              <a:rPr lang="en-US" sz="2800" i="1" smtClean="0"/>
              <a:t>open</a:t>
            </a:r>
            <a:r>
              <a:rPr lang="en-US" sz="2800" smtClean="0"/>
              <a:t>” proceedings</a:t>
            </a:r>
            <a:br>
              <a:rPr lang="en-US" sz="2800" smtClean="0"/>
            </a:br>
            <a:r>
              <a:rPr lang="en-US" sz="2800" smtClean="0"/>
              <a:t>- “</a:t>
            </a:r>
            <a:r>
              <a:rPr lang="en-US" sz="2800" i="1" smtClean="0"/>
              <a:t>restricted</a:t>
            </a:r>
            <a:r>
              <a:rPr lang="en-US" sz="2800" smtClean="0"/>
              <a:t>” proceedings</a:t>
            </a:r>
            <a:br>
              <a:rPr lang="en-US" sz="2800" smtClean="0"/>
            </a:br>
            <a:r>
              <a:rPr lang="en-US" sz="2800" smtClean="0"/>
              <a:t>- “</a:t>
            </a:r>
            <a:r>
              <a:rPr lang="en-US" sz="2800" i="1" smtClean="0"/>
              <a:t>negotiated</a:t>
            </a:r>
            <a:r>
              <a:rPr lang="en-US" sz="2800" smtClean="0"/>
              <a:t>” proceedings</a:t>
            </a:r>
          </a:p>
        </p:txBody>
      </p:sp>
      <p:sp>
        <p:nvSpPr>
          <p:cNvPr id="4" name="Titolo 1"/>
          <p:cNvSpPr txBox="1">
            <a:spLocks/>
          </p:cNvSpPr>
          <p:nvPr/>
        </p:nvSpPr>
        <p:spPr>
          <a:xfrm>
            <a:off x="827088" y="333375"/>
            <a:ext cx="7772400" cy="1079500"/>
          </a:xfrm>
          <a:prstGeom prst="rect">
            <a:avLst/>
          </a:prstGeom>
        </p:spPr>
        <p:txBody>
          <a:bodyPr anchor="ctr">
            <a:normAutofit fontScale="25000" lnSpcReduction="20000"/>
          </a:bodyPr>
          <a:lstStyle/>
          <a:p>
            <a:pPr algn="ctr" fontAlgn="auto">
              <a:spcAft>
                <a:spcPts val="0"/>
              </a:spcAft>
              <a:defRPr/>
            </a:pPr>
            <a:r>
              <a:rPr lang="en-US" sz="10800" b="1" u="sng" dirty="0">
                <a:solidFill>
                  <a:srgbClr val="FF0000"/>
                </a:solidFill>
                <a:latin typeface="+mn-lt"/>
              </a:rPr>
              <a:t>Agreements entered into by the Administration</a:t>
            </a:r>
            <a:endParaRPr lang="en-US" sz="10800" b="1" i="1" dirty="0">
              <a:solidFill>
                <a:srgbClr val="FF0000"/>
              </a:solidFill>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olo 1"/>
          <p:cNvSpPr>
            <a:spLocks noGrp="1"/>
          </p:cNvSpPr>
          <p:nvPr>
            <p:ph type="ctrTitle"/>
          </p:nvPr>
        </p:nvSpPr>
        <p:spPr>
          <a:xfrm>
            <a:off x="611188" y="1196975"/>
            <a:ext cx="7772400" cy="5327650"/>
          </a:xfrm>
        </p:spPr>
        <p:txBody>
          <a:bodyPr/>
          <a:lstStyle/>
          <a:p>
            <a:pPr algn="l"/>
            <a:r>
              <a:rPr lang="en-US" sz="2800" b="1" u="sng" smtClean="0"/>
              <a:t>In particular, Phase 2</a:t>
            </a:r>
            <a:r>
              <a:rPr lang="en-US" sz="2800" smtClean="0"/>
              <a:t>: the Administration selects / identifies the counterparty</a:t>
            </a:r>
            <a:br>
              <a:rPr lang="en-US" sz="2800" smtClean="0"/>
            </a:br>
            <a:r>
              <a:rPr lang="en-US" sz="2800" smtClean="0"/>
              <a:t/>
            </a:r>
            <a:br>
              <a:rPr lang="en-US" sz="2800" smtClean="0"/>
            </a:br>
            <a:r>
              <a:rPr lang="en-US" sz="2800" smtClean="0"/>
              <a:t>- “</a:t>
            </a:r>
            <a:r>
              <a:rPr lang="en-US" sz="2800" i="1" smtClean="0"/>
              <a:t>asta pubblica</a:t>
            </a:r>
            <a:r>
              <a:rPr lang="en-US" sz="2800" smtClean="0"/>
              <a:t>”</a:t>
            </a:r>
            <a:br>
              <a:rPr lang="en-US" sz="2800" smtClean="0"/>
            </a:br>
            <a:r>
              <a:rPr lang="en-US" sz="2800" smtClean="0"/>
              <a:t>- “</a:t>
            </a:r>
            <a:r>
              <a:rPr lang="en-US" sz="2800" i="1" smtClean="0"/>
              <a:t>licitazione privata</a:t>
            </a:r>
            <a:r>
              <a:rPr lang="en-US" sz="2800" smtClean="0"/>
              <a:t>”</a:t>
            </a:r>
            <a:br>
              <a:rPr lang="en-US" sz="2800" smtClean="0"/>
            </a:br>
            <a:r>
              <a:rPr lang="en-US" sz="2800" smtClean="0"/>
              <a:t>- “</a:t>
            </a:r>
            <a:r>
              <a:rPr lang="en-US" sz="2800" i="1" smtClean="0"/>
              <a:t>appalto-concorso</a:t>
            </a:r>
            <a:r>
              <a:rPr lang="en-US" sz="2800" smtClean="0"/>
              <a:t>” </a:t>
            </a:r>
            <a:br>
              <a:rPr lang="en-US" sz="2800" smtClean="0"/>
            </a:br>
            <a:r>
              <a:rPr lang="en-US" sz="2800" smtClean="0"/>
              <a:t>- “</a:t>
            </a:r>
            <a:r>
              <a:rPr lang="en-US" sz="2800" i="1" smtClean="0"/>
              <a:t>procedura negoziata</a:t>
            </a:r>
            <a:r>
              <a:rPr lang="en-US" sz="2800" smtClean="0"/>
              <a:t>”</a:t>
            </a:r>
            <a:br>
              <a:rPr lang="en-US" sz="2800" smtClean="0"/>
            </a:br>
            <a:r>
              <a:rPr lang="en-US" sz="2800" smtClean="0"/>
              <a:t>- “</a:t>
            </a:r>
            <a:r>
              <a:rPr lang="en-US" sz="2800" i="1" smtClean="0"/>
              <a:t>dialogo competitivo</a:t>
            </a:r>
            <a:r>
              <a:rPr lang="en-US" sz="2800" smtClean="0"/>
              <a:t>”</a:t>
            </a:r>
          </a:p>
        </p:txBody>
      </p:sp>
      <p:sp>
        <p:nvSpPr>
          <p:cNvPr id="4" name="Titolo 1"/>
          <p:cNvSpPr txBox="1">
            <a:spLocks/>
          </p:cNvSpPr>
          <p:nvPr/>
        </p:nvSpPr>
        <p:spPr>
          <a:xfrm>
            <a:off x="827088" y="333375"/>
            <a:ext cx="7772400" cy="1079500"/>
          </a:xfrm>
          <a:prstGeom prst="rect">
            <a:avLst/>
          </a:prstGeom>
        </p:spPr>
        <p:txBody>
          <a:bodyPr anchor="ctr">
            <a:normAutofit fontScale="25000" lnSpcReduction="20000"/>
          </a:bodyPr>
          <a:lstStyle/>
          <a:p>
            <a:pPr algn="ctr" fontAlgn="auto">
              <a:spcAft>
                <a:spcPts val="0"/>
              </a:spcAft>
              <a:defRPr/>
            </a:pPr>
            <a:r>
              <a:rPr lang="en-US" sz="10800" b="1" u="sng" dirty="0">
                <a:solidFill>
                  <a:srgbClr val="FF0000"/>
                </a:solidFill>
                <a:latin typeface="+mn-lt"/>
              </a:rPr>
              <a:t>Agreements entered into by the Administration</a:t>
            </a:r>
            <a:endParaRPr lang="en-US" sz="10800" b="1" i="1" dirty="0">
              <a:solidFill>
                <a:srgbClr val="FF0000"/>
              </a:solidFill>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088" y="333375"/>
            <a:ext cx="7772400" cy="1079500"/>
          </a:xfrm>
          <a:prstGeom prst="rect">
            <a:avLst/>
          </a:prstGeom>
        </p:spPr>
        <p:txBody>
          <a:bodyPr anchor="ctr">
            <a:normAutofit fontScale="55000" lnSpcReduction="20000"/>
          </a:bodyPr>
          <a:lstStyle/>
          <a:p>
            <a:pPr algn="ctr" fontAlgn="auto">
              <a:spcAft>
                <a:spcPts val="0"/>
              </a:spcAft>
              <a:defRPr/>
            </a:pPr>
            <a:r>
              <a:rPr lang="en-US" sz="6200" b="1" u="sng" dirty="0">
                <a:solidFill>
                  <a:srgbClr val="FF0000"/>
                </a:solidFill>
                <a:latin typeface="+mn-lt"/>
              </a:rPr>
              <a:t>Project financing</a:t>
            </a:r>
            <a:endParaRPr lang="en-US" sz="6200" b="1" i="1" dirty="0">
              <a:solidFill>
                <a:srgbClr val="FF0000"/>
              </a:solidFill>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
        <p:nvSpPr>
          <p:cNvPr id="5" name="Ovale 4"/>
          <p:cNvSpPr/>
          <p:nvPr/>
        </p:nvSpPr>
        <p:spPr>
          <a:xfrm>
            <a:off x="539750" y="1557338"/>
            <a:ext cx="2160588"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Public entity</a:t>
            </a:r>
            <a:endParaRPr lang="en-US" b="1" dirty="0"/>
          </a:p>
        </p:txBody>
      </p:sp>
      <p:sp>
        <p:nvSpPr>
          <p:cNvPr id="6" name="Ovale 5"/>
          <p:cNvSpPr/>
          <p:nvPr/>
        </p:nvSpPr>
        <p:spPr>
          <a:xfrm>
            <a:off x="3059113" y="3573463"/>
            <a:ext cx="2160587"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Special purpose vehicle</a:t>
            </a:r>
            <a:endParaRPr lang="en-US" b="1" dirty="0"/>
          </a:p>
        </p:txBody>
      </p:sp>
      <p:sp>
        <p:nvSpPr>
          <p:cNvPr id="7" name="Ovale 6"/>
          <p:cNvSpPr/>
          <p:nvPr/>
        </p:nvSpPr>
        <p:spPr>
          <a:xfrm>
            <a:off x="5795963" y="1700213"/>
            <a:ext cx="2160587" cy="12969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Banks</a:t>
            </a:r>
            <a:endParaRPr lang="en-US" b="1" dirty="0"/>
          </a:p>
        </p:txBody>
      </p:sp>
      <p:cxnSp>
        <p:nvCxnSpPr>
          <p:cNvPr id="9" name="Connettore 2 8"/>
          <p:cNvCxnSpPr/>
          <p:nvPr/>
        </p:nvCxnSpPr>
        <p:spPr>
          <a:xfrm>
            <a:off x="2268538" y="2852738"/>
            <a:ext cx="935037" cy="86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flipH="1">
            <a:off x="5148263" y="2997200"/>
            <a:ext cx="1008062" cy="792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ale 11"/>
          <p:cNvSpPr/>
          <p:nvPr/>
        </p:nvSpPr>
        <p:spPr>
          <a:xfrm>
            <a:off x="1331913" y="5516563"/>
            <a:ext cx="5543550" cy="10810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Proceeds of the project</a:t>
            </a:r>
            <a:endParaRPr lang="en-US" b="1" dirty="0"/>
          </a:p>
        </p:txBody>
      </p:sp>
      <p:cxnSp>
        <p:nvCxnSpPr>
          <p:cNvPr id="16" name="Connettore 7 15"/>
          <p:cNvCxnSpPr/>
          <p:nvPr/>
        </p:nvCxnSpPr>
        <p:spPr>
          <a:xfrm rot="5400000" flipH="1" flipV="1">
            <a:off x="4211638" y="3068638"/>
            <a:ext cx="2376487" cy="2376487"/>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1753" name="CasellaDiTesto 16"/>
          <p:cNvSpPr txBox="1">
            <a:spLocks noChangeArrowheads="1"/>
          </p:cNvSpPr>
          <p:nvPr/>
        </p:nvSpPr>
        <p:spPr bwMode="auto">
          <a:xfrm>
            <a:off x="1331913" y="3068638"/>
            <a:ext cx="1439862" cy="646112"/>
          </a:xfrm>
          <a:prstGeom prst="rect">
            <a:avLst/>
          </a:prstGeom>
          <a:noFill/>
          <a:ln w="9525">
            <a:noFill/>
            <a:miter lim="800000"/>
            <a:headEnd/>
            <a:tailEnd/>
          </a:ln>
        </p:spPr>
        <p:txBody>
          <a:bodyPr>
            <a:spAutoFit/>
          </a:bodyPr>
          <a:lstStyle/>
          <a:p>
            <a:pPr algn="ctr"/>
            <a:r>
              <a:rPr lang="en-US" i="1">
                <a:latin typeface="Calibri" pitchFamily="34" charset="0"/>
              </a:rPr>
              <a:t>Public concession</a:t>
            </a:r>
          </a:p>
        </p:txBody>
      </p:sp>
      <p:sp>
        <p:nvSpPr>
          <p:cNvPr id="31754" name="CasellaDiTesto 17"/>
          <p:cNvSpPr txBox="1">
            <a:spLocks noChangeArrowheads="1"/>
          </p:cNvSpPr>
          <p:nvPr/>
        </p:nvSpPr>
        <p:spPr bwMode="auto">
          <a:xfrm>
            <a:off x="4500563" y="2781300"/>
            <a:ext cx="1439862" cy="368300"/>
          </a:xfrm>
          <a:prstGeom prst="rect">
            <a:avLst/>
          </a:prstGeom>
          <a:noFill/>
          <a:ln w="9525">
            <a:noFill/>
            <a:miter lim="800000"/>
            <a:headEnd/>
            <a:tailEnd/>
          </a:ln>
        </p:spPr>
        <p:txBody>
          <a:bodyPr>
            <a:spAutoFit/>
          </a:bodyPr>
          <a:lstStyle/>
          <a:p>
            <a:pPr algn="ctr"/>
            <a:r>
              <a:rPr lang="en-US" i="1">
                <a:latin typeface="Calibri" pitchFamily="34" charset="0"/>
              </a:rPr>
              <a:t>Loans</a:t>
            </a:r>
          </a:p>
        </p:txBody>
      </p:sp>
      <p:sp>
        <p:nvSpPr>
          <p:cNvPr id="31755" name="CasellaDiTesto 18"/>
          <p:cNvSpPr txBox="1">
            <a:spLocks noChangeArrowheads="1"/>
          </p:cNvSpPr>
          <p:nvPr/>
        </p:nvSpPr>
        <p:spPr bwMode="auto">
          <a:xfrm>
            <a:off x="5867400" y="4005263"/>
            <a:ext cx="2376488" cy="1016000"/>
          </a:xfrm>
          <a:prstGeom prst="rect">
            <a:avLst/>
          </a:prstGeom>
          <a:noFill/>
          <a:ln w="9525">
            <a:noFill/>
            <a:miter lim="800000"/>
            <a:headEnd/>
            <a:tailEnd/>
          </a:ln>
        </p:spPr>
        <p:txBody>
          <a:bodyPr>
            <a:spAutoFit/>
          </a:bodyPr>
          <a:lstStyle/>
          <a:p>
            <a:pPr algn="ctr"/>
            <a:r>
              <a:rPr lang="en-US" sz="1500" i="1">
                <a:latin typeface="Calibri" pitchFamily="34" charset="0"/>
              </a:rPr>
              <a:t>Assignment of receivables by way of security + special privilege + pledges + mortgages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ctrTitle"/>
          </p:nvPr>
        </p:nvSpPr>
        <p:spPr>
          <a:xfrm>
            <a:off x="611188" y="1484313"/>
            <a:ext cx="7772400" cy="4968875"/>
          </a:xfrm>
        </p:spPr>
        <p:txBody>
          <a:bodyPr/>
          <a:lstStyle/>
          <a:p>
            <a:pPr algn="l"/>
            <a:r>
              <a:rPr lang="en-US" sz="2800" smtClean="0"/>
              <a:t>Is the Administration allowed to negotiate and enter into agreements with private individuals / companies? </a:t>
            </a:r>
            <a:r>
              <a:rPr lang="en-US" sz="2800" b="1" i="1" smtClean="0"/>
              <a:t> </a:t>
            </a:r>
            <a:br>
              <a:rPr lang="en-US" sz="2800" b="1" i="1" smtClean="0"/>
            </a:br>
            <a:r>
              <a:rPr lang="en-US" sz="2800" b="1" i="1" smtClean="0"/>
              <a:t/>
            </a:r>
            <a:br>
              <a:rPr lang="en-US" sz="2800" b="1" i="1" smtClean="0"/>
            </a:br>
            <a:r>
              <a:rPr lang="en-US" sz="2800" smtClean="0"/>
              <a:t>If so, is the Administration free to choose any method to entertain relationships with private individuals / companies?</a:t>
            </a:r>
          </a:p>
        </p:txBody>
      </p:sp>
      <p:sp>
        <p:nvSpPr>
          <p:cNvPr id="4" name="Titolo 1"/>
          <p:cNvSpPr txBox="1">
            <a:spLocks/>
          </p:cNvSpPr>
          <p:nvPr/>
        </p:nvSpPr>
        <p:spPr>
          <a:xfrm>
            <a:off x="827088" y="333375"/>
            <a:ext cx="7772400" cy="1079500"/>
          </a:xfrm>
          <a:prstGeom prst="rect">
            <a:avLst/>
          </a:prstGeom>
        </p:spPr>
        <p:txBody>
          <a:bodyPr anchor="ctr">
            <a:normAutofit fontScale="55000" lnSpcReduction="20000"/>
          </a:bodyPr>
          <a:lstStyle/>
          <a:p>
            <a:pPr algn="ctr" fontAlgn="auto">
              <a:spcAft>
                <a:spcPts val="0"/>
              </a:spcAft>
              <a:defRPr/>
            </a:pPr>
            <a:r>
              <a:rPr lang="en-US" sz="4400" b="1" dirty="0">
                <a:latin typeface="+mj-lt"/>
                <a:ea typeface="+mj-ea"/>
                <a:cs typeface="+mj-cs"/>
              </a:rPr>
              <a:t>The</a:t>
            </a:r>
            <a:r>
              <a:rPr lang="en-US" sz="4400" b="1" dirty="0">
                <a:latin typeface="+mn-lt"/>
              </a:rPr>
              <a:t> power of the Administration to enter into </a:t>
            </a:r>
            <a:r>
              <a:rPr lang="en-US" sz="4400" b="1" i="1" dirty="0">
                <a:latin typeface="+mn-lt"/>
              </a:rPr>
              <a:t>agreements</a:t>
            </a:r>
            <a:endParaRPr lang="en-US" sz="4400" b="1" i="1" dirty="0">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188" y="1196975"/>
            <a:ext cx="7772400" cy="5327650"/>
          </a:xfrm>
        </p:spPr>
        <p:txBody>
          <a:bodyPr rtlCol="0">
            <a:normAutofit fontScale="90000"/>
          </a:bodyPr>
          <a:lstStyle/>
          <a:p>
            <a:pPr algn="l" fontAlgn="auto">
              <a:spcAft>
                <a:spcPts val="0"/>
              </a:spcAft>
              <a:defRPr/>
            </a:pPr>
            <a:r>
              <a:rPr lang="en-US" sz="2800" dirty="0" smtClean="0"/>
              <a:t>- The promoter </a:t>
            </a:r>
            <a:r>
              <a:rPr lang="en-US" sz="2800" b="1" dirty="0" smtClean="0"/>
              <a:t>presents a draft project</a:t>
            </a:r>
            <a:r>
              <a:rPr lang="en-US" sz="2800" dirty="0" smtClean="0"/>
              <a:t>, regarding the carrying out of public-interest works. The project must be  self-sustaining </a:t>
            </a:r>
            <a:br>
              <a:rPr lang="en-US" sz="2800" dirty="0" smtClean="0"/>
            </a:br>
            <a:r>
              <a:rPr lang="en-US" sz="2800" dirty="0" smtClean="0"/>
              <a:t/>
            </a:r>
            <a:br>
              <a:rPr lang="en-US" sz="2800" dirty="0" smtClean="0"/>
            </a:br>
            <a:r>
              <a:rPr lang="en-US" sz="2800" dirty="0" smtClean="0"/>
              <a:t>- The public entity sets up </a:t>
            </a:r>
            <a:r>
              <a:rPr lang="en-US" sz="2800" b="1" u="sng" dirty="0" smtClean="0"/>
              <a:t>a first competitive proceeding</a:t>
            </a:r>
            <a:r>
              <a:rPr lang="en-US" sz="2800" dirty="0" smtClean="0"/>
              <a:t> (“</a:t>
            </a:r>
            <a:r>
              <a:rPr lang="en-US" sz="2800" i="1" dirty="0" err="1" smtClean="0"/>
              <a:t>procedura</a:t>
            </a:r>
            <a:r>
              <a:rPr lang="en-US" sz="2800" i="1" dirty="0" smtClean="0"/>
              <a:t> </a:t>
            </a:r>
            <a:r>
              <a:rPr lang="en-US" sz="2800" i="1" dirty="0" err="1" smtClean="0"/>
              <a:t>negoziata</a:t>
            </a:r>
            <a:r>
              <a:rPr lang="en-US" sz="2800" dirty="0" smtClean="0"/>
              <a:t>”), in order to select 2 additional players (in addition to the promoter) </a:t>
            </a:r>
            <a:br>
              <a:rPr lang="en-US" sz="2800" dirty="0" smtClean="0"/>
            </a:br>
            <a:r>
              <a:rPr lang="en-US" sz="2800" dirty="0" smtClean="0"/>
              <a:t/>
            </a:r>
            <a:br>
              <a:rPr lang="en-US" sz="2800" dirty="0" smtClean="0"/>
            </a:br>
            <a:r>
              <a:rPr lang="en-US" sz="2800" dirty="0" smtClean="0"/>
              <a:t>- The public entity sets up </a:t>
            </a:r>
            <a:r>
              <a:rPr lang="en-US" sz="2800" b="1" u="sng" dirty="0" smtClean="0"/>
              <a:t>a second competitive proceeding</a:t>
            </a:r>
            <a:r>
              <a:rPr lang="en-US" sz="2800" dirty="0" smtClean="0"/>
              <a:t>, to be run among the promoter and the 2 players selected during the first competitive proceeding</a:t>
            </a:r>
            <a:br>
              <a:rPr lang="en-US" sz="2800" dirty="0" smtClean="0"/>
            </a:br>
            <a:r>
              <a:rPr lang="en-US" sz="2800" dirty="0" smtClean="0"/>
              <a:t/>
            </a:r>
            <a:br>
              <a:rPr lang="en-US" sz="2800" dirty="0" smtClean="0"/>
            </a:br>
            <a:r>
              <a:rPr lang="en-US" sz="2800" dirty="0" smtClean="0"/>
              <a:t>- The works may be allotted in favor </a:t>
            </a:r>
            <a:r>
              <a:rPr lang="en-US" sz="2800" u="sng" dirty="0" smtClean="0"/>
              <a:t>of the promoter(s)</a:t>
            </a:r>
            <a:r>
              <a:rPr lang="en-US" sz="2800" dirty="0" smtClean="0"/>
              <a:t>. The “</a:t>
            </a:r>
            <a:r>
              <a:rPr lang="en-US" sz="2800" b="1" dirty="0" smtClean="0"/>
              <a:t>special purpose vehicle</a:t>
            </a:r>
            <a:r>
              <a:rPr lang="en-US" sz="2800" dirty="0" smtClean="0"/>
              <a:t>” may later step-in the project </a:t>
            </a:r>
            <a:endParaRPr lang="en-US" sz="2800" dirty="0"/>
          </a:p>
        </p:txBody>
      </p:sp>
      <p:sp>
        <p:nvSpPr>
          <p:cNvPr id="4" name="Titolo 1"/>
          <p:cNvSpPr txBox="1">
            <a:spLocks/>
          </p:cNvSpPr>
          <p:nvPr/>
        </p:nvSpPr>
        <p:spPr>
          <a:xfrm>
            <a:off x="827088" y="333375"/>
            <a:ext cx="7772400" cy="647700"/>
          </a:xfrm>
          <a:prstGeom prst="rect">
            <a:avLst/>
          </a:prstGeom>
        </p:spPr>
        <p:txBody>
          <a:bodyPr anchor="ctr">
            <a:normAutofit lnSpcReduction="10000"/>
          </a:bodyPr>
          <a:lstStyle/>
          <a:p>
            <a:pPr algn="ctr" fontAlgn="auto">
              <a:spcAft>
                <a:spcPts val="0"/>
              </a:spcAft>
              <a:defRPr/>
            </a:pPr>
            <a:r>
              <a:rPr lang="en-US" sz="3800" b="1" u="sng" dirty="0">
                <a:solidFill>
                  <a:srgbClr val="FF0000"/>
                </a:solidFill>
                <a:latin typeface="+mn-lt"/>
              </a:rPr>
              <a:t>Project financing</a:t>
            </a:r>
            <a:endParaRPr lang="en-US" sz="3800" b="1" i="1" dirty="0">
              <a:solidFill>
                <a:srgbClr val="FF0000"/>
              </a:solidFill>
              <a:latin typeface="+mj-lt"/>
              <a:ea typeface="+mj-ea"/>
              <a:cs typeface="+mj-cs"/>
            </a:endParaRPr>
          </a:p>
          <a:p>
            <a:pPr algn="ctr" fontAlgn="auto">
              <a:spcAft>
                <a:spcPts val="0"/>
              </a:spcAft>
              <a:defRPr/>
            </a:pPr>
            <a:endParaRPr lang="en-US" sz="4400" b="1" dirty="0">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olo 1"/>
          <p:cNvSpPr>
            <a:spLocks noGrp="1"/>
          </p:cNvSpPr>
          <p:nvPr>
            <p:ph type="ctrTitle"/>
          </p:nvPr>
        </p:nvSpPr>
        <p:spPr>
          <a:xfrm>
            <a:off x="611188" y="1196975"/>
            <a:ext cx="7772400" cy="5327650"/>
          </a:xfrm>
        </p:spPr>
        <p:txBody>
          <a:bodyPr/>
          <a:lstStyle/>
          <a:p>
            <a:pPr algn="l"/>
            <a:r>
              <a:rPr lang="en-US" sz="2800" smtClean="0"/>
              <a:t>- The “special purpose vehicle” may issue </a:t>
            </a:r>
            <a:r>
              <a:rPr lang="en-US" sz="2800" b="1" smtClean="0"/>
              <a:t>bonds or debentures </a:t>
            </a:r>
            <a:r>
              <a:rPr lang="en-US" sz="2800" smtClean="0"/>
              <a:t>in order to ensure that the project is properly funded (corporate bonds)</a:t>
            </a:r>
            <a:br>
              <a:rPr lang="en-US" sz="2800" smtClean="0"/>
            </a:br>
            <a:r>
              <a:rPr lang="en-US" sz="2800" smtClean="0"/>
              <a:t/>
            </a:r>
            <a:br>
              <a:rPr lang="en-US" sz="2800" smtClean="0"/>
            </a:br>
            <a:r>
              <a:rPr lang="en-US" sz="2800" smtClean="0"/>
              <a:t>-  Banks benefit of a “</a:t>
            </a:r>
            <a:r>
              <a:rPr lang="en-US" sz="2800" b="1" smtClean="0"/>
              <a:t>special privilege</a:t>
            </a:r>
            <a:r>
              <a:rPr lang="en-US" sz="2800" smtClean="0"/>
              <a:t>” (by operation of law) over all movable assets pertaining to the project. Banks may enforce such privilege in case that loans granted to the SPV are not paid-back. Additional guaranties are usually created</a:t>
            </a:r>
            <a:br>
              <a:rPr lang="en-US" sz="2800" smtClean="0"/>
            </a:br>
            <a:r>
              <a:rPr lang="en-US" sz="2800" smtClean="0"/>
              <a:t/>
            </a:r>
            <a:br>
              <a:rPr lang="en-US" sz="2800" smtClean="0"/>
            </a:br>
            <a:r>
              <a:rPr lang="en-US" sz="2800" smtClean="0"/>
              <a:t> - </a:t>
            </a:r>
            <a:r>
              <a:rPr lang="en-US" sz="2800" b="1" smtClean="0"/>
              <a:t>No recourse</a:t>
            </a:r>
            <a:r>
              <a:rPr lang="en-US" sz="2800" smtClean="0"/>
              <a:t> on the promoters/shareholders of the SPV</a:t>
            </a:r>
            <a:endParaRPr lang="en-US" sz="2800" b="1" smtClean="0"/>
          </a:p>
        </p:txBody>
      </p:sp>
      <p:sp>
        <p:nvSpPr>
          <p:cNvPr id="4" name="Titolo 1"/>
          <p:cNvSpPr txBox="1">
            <a:spLocks/>
          </p:cNvSpPr>
          <p:nvPr/>
        </p:nvSpPr>
        <p:spPr>
          <a:xfrm>
            <a:off x="827088" y="333375"/>
            <a:ext cx="7772400" cy="1079500"/>
          </a:xfrm>
          <a:prstGeom prst="rect">
            <a:avLst/>
          </a:prstGeom>
        </p:spPr>
        <p:txBody>
          <a:bodyPr anchor="ctr">
            <a:normAutofit fontScale="55000" lnSpcReduction="20000"/>
          </a:bodyPr>
          <a:lstStyle/>
          <a:p>
            <a:pPr algn="ctr" fontAlgn="auto">
              <a:spcAft>
                <a:spcPts val="0"/>
              </a:spcAft>
              <a:defRPr/>
            </a:pPr>
            <a:r>
              <a:rPr lang="en-US" sz="6200" b="1" u="sng" dirty="0">
                <a:solidFill>
                  <a:srgbClr val="FF0000"/>
                </a:solidFill>
                <a:latin typeface="+mn-lt"/>
              </a:rPr>
              <a:t>Project financing</a:t>
            </a:r>
            <a:endParaRPr lang="en-US" sz="6200" b="1" i="1" dirty="0">
              <a:solidFill>
                <a:srgbClr val="FF0000"/>
              </a:solidFill>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olo 1"/>
          <p:cNvSpPr>
            <a:spLocks noGrp="1"/>
          </p:cNvSpPr>
          <p:nvPr>
            <p:ph type="ctrTitle"/>
          </p:nvPr>
        </p:nvSpPr>
        <p:spPr>
          <a:xfrm>
            <a:off x="611188" y="1196975"/>
            <a:ext cx="7772400" cy="5327650"/>
          </a:xfrm>
        </p:spPr>
        <p:txBody>
          <a:bodyPr/>
          <a:lstStyle/>
          <a:p>
            <a:pPr algn="l"/>
            <a:r>
              <a:rPr lang="en-US" sz="2200" smtClean="0"/>
              <a:t>Several promoters may get together, in order to ensure that the </a:t>
            </a:r>
            <a:r>
              <a:rPr lang="en-US" sz="2200" b="1" smtClean="0"/>
              <a:t>requirements set out by the public entity are fulfilled (with regard to all of them jointly): </a:t>
            </a:r>
            <a:r>
              <a:rPr lang="en-US" sz="2200" smtClean="0"/>
              <a:t>“</a:t>
            </a:r>
            <a:r>
              <a:rPr lang="en-US" sz="2200" i="1" smtClean="0"/>
              <a:t>Avvalimento</a:t>
            </a:r>
            <a:r>
              <a:rPr lang="en-US" sz="2200" smtClean="0"/>
              <a:t>” / “</a:t>
            </a:r>
            <a:r>
              <a:rPr lang="en-US" sz="2200" i="1" smtClean="0"/>
              <a:t>Associazione Temporanea di Imprese</a:t>
            </a:r>
            <a:r>
              <a:rPr lang="en-US" sz="2200" smtClean="0"/>
              <a:t>” (ATI). In such cases:</a:t>
            </a:r>
            <a:br>
              <a:rPr lang="en-US" sz="2200" smtClean="0"/>
            </a:br>
            <a:r>
              <a:rPr lang="en-US" sz="2200" b="1" smtClean="0"/>
              <a:t/>
            </a:r>
            <a:br>
              <a:rPr lang="en-US" sz="2200" b="1" smtClean="0"/>
            </a:br>
            <a:r>
              <a:rPr lang="en-US" sz="2200" smtClean="0"/>
              <a:t>.         A “lead promoter” is appointed, to deal with the public body and represent the other participants (</a:t>
            </a:r>
            <a:r>
              <a:rPr lang="en-US" sz="2200" i="1" smtClean="0"/>
              <a:t>mandatario con rappresentanza</a:t>
            </a:r>
            <a:r>
              <a:rPr lang="en-US" sz="2200" smtClean="0"/>
              <a:t>)</a:t>
            </a:r>
            <a:br>
              <a:rPr lang="en-US" sz="2200" smtClean="0"/>
            </a:br>
            <a:r>
              <a:rPr lang="en-US" sz="2200" b="1" smtClean="0"/>
              <a:t/>
            </a:r>
            <a:br>
              <a:rPr lang="en-US" sz="2200" b="1" smtClean="0"/>
            </a:br>
            <a:r>
              <a:rPr lang="en-US" sz="2200" smtClean="0"/>
              <a:t>.         Before the setting up of the SPV, each participant is liable for its respective “share” in the project works</a:t>
            </a:r>
            <a:br>
              <a:rPr lang="en-US" sz="2200" smtClean="0"/>
            </a:br>
            <a:r>
              <a:rPr lang="en-US" sz="2200" smtClean="0"/>
              <a:t/>
            </a:r>
            <a:br>
              <a:rPr lang="en-US" sz="2200" smtClean="0"/>
            </a:br>
            <a:r>
              <a:rPr lang="en-US" sz="2200" smtClean="0"/>
              <a:t>.          Appropriate evidence must be provided that all “segments” are actually available (members of the same group; assignment of business; close commercial relationships, etc.)</a:t>
            </a:r>
            <a:endParaRPr lang="en-US" sz="2200" b="1" smtClean="0"/>
          </a:p>
        </p:txBody>
      </p:sp>
      <p:sp>
        <p:nvSpPr>
          <p:cNvPr id="4" name="Titolo 1"/>
          <p:cNvSpPr txBox="1">
            <a:spLocks/>
          </p:cNvSpPr>
          <p:nvPr/>
        </p:nvSpPr>
        <p:spPr>
          <a:xfrm>
            <a:off x="827088" y="333375"/>
            <a:ext cx="7772400" cy="1079500"/>
          </a:xfrm>
          <a:prstGeom prst="rect">
            <a:avLst/>
          </a:prstGeom>
        </p:spPr>
        <p:txBody>
          <a:bodyPr anchor="ctr">
            <a:normAutofit fontScale="55000" lnSpcReduction="20000"/>
          </a:bodyPr>
          <a:lstStyle/>
          <a:p>
            <a:pPr algn="ctr" fontAlgn="auto">
              <a:spcAft>
                <a:spcPts val="0"/>
              </a:spcAft>
              <a:defRPr/>
            </a:pPr>
            <a:r>
              <a:rPr lang="en-US" sz="6200" b="1" u="sng" dirty="0">
                <a:solidFill>
                  <a:srgbClr val="FF0000"/>
                </a:solidFill>
                <a:latin typeface="+mn-lt"/>
              </a:rPr>
              <a:t>Project financing</a:t>
            </a:r>
            <a:endParaRPr lang="en-US" sz="6200" b="1" i="1" dirty="0">
              <a:solidFill>
                <a:srgbClr val="FF0000"/>
              </a:solidFill>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088" y="333375"/>
            <a:ext cx="7772400" cy="1079500"/>
          </a:xfrm>
          <a:prstGeom prst="rect">
            <a:avLst/>
          </a:prstGeom>
        </p:spPr>
        <p:txBody>
          <a:bodyPr anchor="ctr">
            <a:normAutofit fontScale="55000" lnSpcReduction="20000"/>
          </a:bodyPr>
          <a:lstStyle/>
          <a:p>
            <a:pPr algn="ctr" fontAlgn="auto">
              <a:spcAft>
                <a:spcPts val="0"/>
              </a:spcAft>
              <a:defRPr/>
            </a:pPr>
            <a:r>
              <a:rPr lang="en-US" sz="4400" b="1" dirty="0">
                <a:latin typeface="+mj-lt"/>
                <a:ea typeface="+mj-ea"/>
                <a:cs typeface="+mj-cs"/>
              </a:rPr>
              <a:t>The</a:t>
            </a:r>
            <a:r>
              <a:rPr lang="en-US" sz="4400" b="1" dirty="0">
                <a:latin typeface="+mn-lt"/>
              </a:rPr>
              <a:t> power of the Administration to enter into </a:t>
            </a:r>
            <a:r>
              <a:rPr lang="en-US" sz="4400" b="1" i="1" dirty="0">
                <a:latin typeface="+mn-lt"/>
              </a:rPr>
              <a:t>agreements</a:t>
            </a:r>
            <a:endParaRPr lang="en-US" sz="4400" b="1" i="1" dirty="0">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
        <p:nvSpPr>
          <p:cNvPr id="6" name="Ovale 5"/>
          <p:cNvSpPr/>
          <p:nvPr/>
        </p:nvSpPr>
        <p:spPr>
          <a:xfrm>
            <a:off x="179388" y="2997200"/>
            <a:ext cx="3240087" cy="2232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Need to set up relationships with private entities</a:t>
            </a:r>
            <a:endParaRPr lang="en-US" sz="2400" b="1" dirty="0"/>
          </a:p>
        </p:txBody>
      </p:sp>
      <p:sp>
        <p:nvSpPr>
          <p:cNvPr id="7" name="Ovale 6"/>
          <p:cNvSpPr/>
          <p:nvPr/>
        </p:nvSpPr>
        <p:spPr>
          <a:xfrm>
            <a:off x="5688013" y="3068638"/>
            <a:ext cx="3132137" cy="2232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Duty to pursue public interest</a:t>
            </a:r>
            <a:endParaRPr lang="en-US" sz="2400" b="1" dirty="0"/>
          </a:p>
        </p:txBody>
      </p:sp>
      <p:sp>
        <p:nvSpPr>
          <p:cNvPr id="8" name="Freccia bidirezionale orizzontale 7"/>
          <p:cNvSpPr/>
          <p:nvPr/>
        </p:nvSpPr>
        <p:spPr>
          <a:xfrm>
            <a:off x="3492500" y="3429000"/>
            <a:ext cx="2016125" cy="143986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088" y="333375"/>
            <a:ext cx="7772400" cy="1079500"/>
          </a:xfrm>
          <a:prstGeom prst="rect">
            <a:avLst/>
          </a:prstGeom>
        </p:spPr>
        <p:txBody>
          <a:bodyPr anchor="ctr">
            <a:normAutofit fontScale="55000" lnSpcReduction="20000"/>
          </a:bodyPr>
          <a:lstStyle/>
          <a:p>
            <a:pPr algn="ctr" fontAlgn="auto">
              <a:spcAft>
                <a:spcPts val="0"/>
              </a:spcAft>
              <a:defRPr/>
            </a:pPr>
            <a:r>
              <a:rPr lang="en-US" sz="4400" b="1" dirty="0">
                <a:latin typeface="+mj-lt"/>
                <a:ea typeface="+mj-ea"/>
                <a:cs typeface="+mj-cs"/>
              </a:rPr>
              <a:t>The</a:t>
            </a:r>
            <a:r>
              <a:rPr lang="en-US" sz="4400" b="1" dirty="0">
                <a:latin typeface="+mn-lt"/>
              </a:rPr>
              <a:t> power of the Administration to enter into </a:t>
            </a:r>
            <a:r>
              <a:rPr lang="en-US" sz="4400" b="1" i="1" dirty="0">
                <a:latin typeface="+mn-lt"/>
              </a:rPr>
              <a:t>agreements</a:t>
            </a:r>
            <a:endParaRPr lang="en-US" sz="4400" b="1" i="1" dirty="0">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
        <p:nvSpPr>
          <p:cNvPr id="6" name="Ovale 5"/>
          <p:cNvSpPr/>
          <p:nvPr/>
        </p:nvSpPr>
        <p:spPr>
          <a:xfrm>
            <a:off x="179388" y="2997200"/>
            <a:ext cx="3240087" cy="2232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Need to set up relationships with private entities</a:t>
            </a:r>
            <a:endParaRPr lang="en-US" sz="2400" b="1" dirty="0"/>
          </a:p>
        </p:txBody>
      </p:sp>
      <p:sp>
        <p:nvSpPr>
          <p:cNvPr id="7" name="Ovale 6"/>
          <p:cNvSpPr/>
          <p:nvPr/>
        </p:nvSpPr>
        <p:spPr>
          <a:xfrm>
            <a:off x="5688013" y="1989138"/>
            <a:ext cx="3132137" cy="40322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The ultimate aims of the Administration are set out by the law (i.e., they are not an option for the Administration) </a:t>
            </a:r>
            <a:endParaRPr lang="en-US" sz="2400" b="1" dirty="0"/>
          </a:p>
        </p:txBody>
      </p:sp>
      <p:sp>
        <p:nvSpPr>
          <p:cNvPr id="8" name="Freccia bidirezionale orizzontale 7"/>
          <p:cNvSpPr/>
          <p:nvPr/>
        </p:nvSpPr>
        <p:spPr>
          <a:xfrm>
            <a:off x="3492500" y="3429000"/>
            <a:ext cx="2016125" cy="143986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088" y="333375"/>
            <a:ext cx="7772400" cy="1079500"/>
          </a:xfrm>
          <a:prstGeom prst="rect">
            <a:avLst/>
          </a:prstGeom>
        </p:spPr>
        <p:txBody>
          <a:bodyPr anchor="ctr">
            <a:normAutofit fontScale="55000" lnSpcReduction="20000"/>
          </a:bodyPr>
          <a:lstStyle/>
          <a:p>
            <a:pPr algn="ctr" fontAlgn="auto">
              <a:spcAft>
                <a:spcPts val="0"/>
              </a:spcAft>
              <a:defRPr/>
            </a:pPr>
            <a:r>
              <a:rPr lang="en-US" sz="4400" b="1" dirty="0">
                <a:latin typeface="+mj-lt"/>
                <a:ea typeface="+mj-ea"/>
                <a:cs typeface="+mj-cs"/>
              </a:rPr>
              <a:t>The</a:t>
            </a:r>
            <a:r>
              <a:rPr lang="en-US" sz="4400" b="1" dirty="0">
                <a:latin typeface="+mn-lt"/>
              </a:rPr>
              <a:t> power of the Administration to enter into </a:t>
            </a:r>
            <a:r>
              <a:rPr lang="en-US" sz="4400" b="1" i="1" dirty="0">
                <a:latin typeface="+mn-lt"/>
              </a:rPr>
              <a:t>agreements</a:t>
            </a:r>
            <a:endParaRPr lang="en-US" sz="4400" b="1" i="1" dirty="0">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
        <p:nvSpPr>
          <p:cNvPr id="6" name="Ovale 5"/>
          <p:cNvSpPr/>
          <p:nvPr/>
        </p:nvSpPr>
        <p:spPr>
          <a:xfrm>
            <a:off x="179388" y="2636838"/>
            <a:ext cx="3240087" cy="2232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Definition of “contract” (“</a:t>
            </a:r>
            <a:r>
              <a:rPr lang="en-US" sz="2400" b="1" i="1" dirty="0" err="1"/>
              <a:t>appalto</a:t>
            </a:r>
            <a:r>
              <a:rPr lang="en-US" sz="2400" b="1" dirty="0"/>
              <a:t>”) </a:t>
            </a:r>
            <a:r>
              <a:rPr lang="en-US" sz="2400" b="1" i="1" u="sng" dirty="0"/>
              <a:t>under the Civil Code</a:t>
            </a:r>
            <a:endParaRPr lang="en-US" sz="2400" b="1" i="1" u="sng" dirty="0"/>
          </a:p>
        </p:txBody>
      </p:sp>
      <p:sp>
        <p:nvSpPr>
          <p:cNvPr id="8" name="Freccia bidirezionale orizzontale 7"/>
          <p:cNvSpPr/>
          <p:nvPr/>
        </p:nvSpPr>
        <p:spPr>
          <a:xfrm>
            <a:off x="3492500" y="3068638"/>
            <a:ext cx="2016125" cy="143986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9" name="Ovale 8"/>
          <p:cNvSpPr/>
          <p:nvPr/>
        </p:nvSpPr>
        <p:spPr>
          <a:xfrm>
            <a:off x="5724525" y="2636838"/>
            <a:ext cx="3240088" cy="2232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Definition of “contract” (“</a:t>
            </a:r>
            <a:r>
              <a:rPr lang="en-US" sz="2400" b="1" i="1" dirty="0" err="1"/>
              <a:t>appalto</a:t>
            </a:r>
            <a:r>
              <a:rPr lang="en-US" sz="2400" b="1" dirty="0"/>
              <a:t>”) </a:t>
            </a:r>
            <a:r>
              <a:rPr lang="en-US" sz="2400" b="1" i="1" u="sng" dirty="0"/>
              <a:t>for the purposes of public law</a:t>
            </a:r>
            <a:endParaRPr lang="en-US" sz="2400" b="1" i="1" u="sng" dirty="0"/>
          </a:p>
        </p:txBody>
      </p:sp>
      <p:sp>
        <p:nvSpPr>
          <p:cNvPr id="10" name="Rettangolo 9"/>
          <p:cNvSpPr/>
          <p:nvPr/>
        </p:nvSpPr>
        <p:spPr>
          <a:xfrm>
            <a:off x="5148263" y="5157788"/>
            <a:ext cx="3816350" cy="1511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b="1" dirty="0"/>
              <a:t>- all “passive” agreements</a:t>
            </a:r>
          </a:p>
          <a:p>
            <a:pPr fontAlgn="auto">
              <a:spcBef>
                <a:spcPts val="0"/>
              </a:spcBef>
              <a:spcAft>
                <a:spcPts val="0"/>
              </a:spcAft>
              <a:defRPr/>
            </a:pPr>
            <a:r>
              <a:rPr lang="en-US" b="1" dirty="0"/>
              <a:t>- agreements regarding </a:t>
            </a:r>
            <a:r>
              <a:rPr lang="en-US" b="1" u="sng" dirty="0"/>
              <a:t>the carrying out of public works</a:t>
            </a:r>
            <a:r>
              <a:rPr lang="en-US" b="1" dirty="0"/>
              <a:t>,  </a:t>
            </a:r>
            <a:r>
              <a:rPr lang="en-US" b="1" u="sng" dirty="0"/>
              <a:t>the provision of services</a:t>
            </a:r>
            <a:r>
              <a:rPr lang="en-US" b="1" dirty="0"/>
              <a:t> and </a:t>
            </a:r>
            <a:r>
              <a:rPr lang="en-US" b="1" u="sng" dirty="0"/>
              <a:t>the supply of goods</a:t>
            </a:r>
            <a:endParaRPr lang="en-US"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088" y="333375"/>
            <a:ext cx="7772400" cy="1079500"/>
          </a:xfrm>
          <a:prstGeom prst="rect">
            <a:avLst/>
          </a:prstGeom>
        </p:spPr>
        <p:txBody>
          <a:bodyPr anchor="ctr">
            <a:normAutofit fontScale="55000" lnSpcReduction="20000"/>
          </a:bodyPr>
          <a:lstStyle/>
          <a:p>
            <a:pPr algn="ctr" fontAlgn="auto">
              <a:spcAft>
                <a:spcPts val="0"/>
              </a:spcAft>
              <a:defRPr/>
            </a:pPr>
            <a:r>
              <a:rPr lang="en-US" sz="4400" b="1" dirty="0">
                <a:latin typeface="+mj-lt"/>
                <a:ea typeface="+mj-ea"/>
                <a:cs typeface="+mj-cs"/>
              </a:rPr>
              <a:t>The</a:t>
            </a:r>
            <a:r>
              <a:rPr lang="en-US" sz="4400" b="1" dirty="0">
                <a:latin typeface="+mn-lt"/>
              </a:rPr>
              <a:t> power of the Administration to enter into </a:t>
            </a:r>
            <a:r>
              <a:rPr lang="en-US" sz="4400" b="1" i="1" dirty="0">
                <a:latin typeface="+mn-lt"/>
              </a:rPr>
              <a:t>agreements</a:t>
            </a:r>
            <a:endParaRPr lang="en-US" sz="4400" b="1" i="1" dirty="0">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
        <p:nvSpPr>
          <p:cNvPr id="6" name="Rettangolo 5"/>
          <p:cNvSpPr/>
          <p:nvPr/>
        </p:nvSpPr>
        <p:spPr>
          <a:xfrm>
            <a:off x="755650" y="3357563"/>
            <a:ext cx="7561263" cy="25193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a:t>Obligation of the Administration to specify the reasons justifying the choice to act under the norms of the Civil Code (in the light of the duty to pursue public interest)</a:t>
            </a:r>
            <a:endParaRPr lang="en-US" sz="3200" b="1" dirty="0"/>
          </a:p>
        </p:txBody>
      </p:sp>
      <p:sp>
        <p:nvSpPr>
          <p:cNvPr id="7" name="Freccia in giù 6"/>
          <p:cNvSpPr/>
          <p:nvPr/>
        </p:nvSpPr>
        <p:spPr>
          <a:xfrm>
            <a:off x="3708400" y="1700213"/>
            <a:ext cx="1584325" cy="12969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ctrTitle"/>
          </p:nvPr>
        </p:nvSpPr>
        <p:spPr>
          <a:xfrm>
            <a:off x="611188" y="1484313"/>
            <a:ext cx="7772400" cy="4968875"/>
          </a:xfrm>
        </p:spPr>
        <p:txBody>
          <a:bodyPr/>
          <a:lstStyle/>
          <a:p>
            <a:pPr algn="l"/>
            <a:r>
              <a:rPr lang="en-US" sz="2800" smtClean="0"/>
              <a:t>Art. 1, paragraph 1-bis of Law no. 241/1990: general principle of </a:t>
            </a:r>
            <a:r>
              <a:rPr lang="en-US" sz="2800" i="1" u="sng" smtClean="0"/>
              <a:t>contractual autonomy</a:t>
            </a:r>
            <a:r>
              <a:rPr lang="en-US" sz="2800" smtClean="0"/>
              <a:t> of the Administration:</a:t>
            </a:r>
            <a:br>
              <a:rPr lang="en-US" sz="2800" smtClean="0"/>
            </a:br>
            <a:r>
              <a:rPr lang="en-US" sz="2800" smtClean="0"/>
              <a:t/>
            </a:r>
            <a:br>
              <a:rPr lang="en-US" sz="2800" smtClean="0"/>
            </a:br>
            <a:r>
              <a:rPr lang="en-US" sz="2800" smtClean="0"/>
              <a:t/>
            </a:r>
            <a:br>
              <a:rPr lang="en-US" sz="2800" smtClean="0"/>
            </a:br>
            <a:r>
              <a:rPr lang="en-US" sz="2800" smtClean="0"/>
              <a:t>when issuing decisions other than those based on public authority, the Administration </a:t>
            </a:r>
            <a:r>
              <a:rPr lang="en-US" sz="2800" b="1" i="1" smtClean="0"/>
              <a:t>is generally allowed</a:t>
            </a:r>
            <a:r>
              <a:rPr lang="en-US" sz="2800" i="1" smtClean="0"/>
              <a:t> </a:t>
            </a:r>
            <a:r>
              <a:rPr lang="en-US" sz="2800" smtClean="0"/>
              <a:t>to resort to agreements and “tools” regulated by the Civil Code</a:t>
            </a:r>
          </a:p>
        </p:txBody>
      </p:sp>
      <p:sp>
        <p:nvSpPr>
          <p:cNvPr id="4" name="Titolo 1"/>
          <p:cNvSpPr txBox="1">
            <a:spLocks/>
          </p:cNvSpPr>
          <p:nvPr/>
        </p:nvSpPr>
        <p:spPr>
          <a:xfrm>
            <a:off x="827088" y="333375"/>
            <a:ext cx="7772400" cy="1079500"/>
          </a:xfrm>
          <a:prstGeom prst="rect">
            <a:avLst/>
          </a:prstGeom>
        </p:spPr>
        <p:txBody>
          <a:bodyPr anchor="ctr">
            <a:normAutofit fontScale="55000" lnSpcReduction="20000"/>
          </a:bodyPr>
          <a:lstStyle/>
          <a:p>
            <a:pPr algn="ctr" fontAlgn="auto">
              <a:spcAft>
                <a:spcPts val="0"/>
              </a:spcAft>
              <a:defRPr/>
            </a:pPr>
            <a:r>
              <a:rPr lang="en-US" sz="4400" b="1" dirty="0">
                <a:latin typeface="+mj-lt"/>
                <a:ea typeface="+mj-ea"/>
                <a:cs typeface="+mj-cs"/>
              </a:rPr>
              <a:t>The</a:t>
            </a:r>
            <a:r>
              <a:rPr lang="en-US" sz="4400" b="1" dirty="0">
                <a:latin typeface="+mn-lt"/>
              </a:rPr>
              <a:t> power of the Administration to enter into </a:t>
            </a:r>
            <a:r>
              <a:rPr lang="en-US" sz="4400" b="1" i="1" dirty="0">
                <a:latin typeface="+mn-lt"/>
              </a:rPr>
              <a:t>agreements</a:t>
            </a:r>
            <a:endParaRPr lang="en-US" sz="4400" b="1" i="1" dirty="0">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
        <p:nvSpPr>
          <p:cNvPr id="5" name="Freccia in giù 4"/>
          <p:cNvSpPr/>
          <p:nvPr/>
        </p:nvSpPr>
        <p:spPr>
          <a:xfrm>
            <a:off x="4140200" y="3357563"/>
            <a:ext cx="936625" cy="7921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ctrTitle"/>
          </p:nvPr>
        </p:nvSpPr>
        <p:spPr>
          <a:xfrm>
            <a:off x="611188" y="1484313"/>
            <a:ext cx="7772400" cy="4968875"/>
          </a:xfrm>
        </p:spPr>
        <p:txBody>
          <a:bodyPr/>
          <a:lstStyle/>
          <a:p>
            <a:pPr algn="l"/>
            <a:r>
              <a:rPr lang="en-US" sz="2800" smtClean="0"/>
              <a:t>Art. 1, paragraph 1-bis of Law no. 241/1990: general principle of </a:t>
            </a:r>
            <a:r>
              <a:rPr lang="en-US" sz="2800" i="1" u="sng" smtClean="0"/>
              <a:t>contractual autonomy</a:t>
            </a:r>
            <a:r>
              <a:rPr lang="en-US" sz="2800" smtClean="0"/>
              <a:t> of the Administration:</a:t>
            </a:r>
            <a:br>
              <a:rPr lang="en-US" sz="2800" smtClean="0"/>
            </a:br>
            <a:r>
              <a:rPr lang="en-US" sz="2800" smtClean="0"/>
              <a:t/>
            </a:r>
            <a:br>
              <a:rPr lang="en-US" sz="2800" smtClean="0"/>
            </a:br>
            <a:r>
              <a:rPr lang="en-US" sz="2800" smtClean="0"/>
              <a:t/>
            </a:r>
            <a:br>
              <a:rPr lang="en-US" sz="2800" smtClean="0"/>
            </a:br>
            <a:r>
              <a:rPr lang="en-US" sz="2800" smtClean="0"/>
              <a:t>the Administration </a:t>
            </a:r>
            <a:r>
              <a:rPr lang="en-US" sz="2800" b="1" smtClean="0"/>
              <a:t>should </a:t>
            </a:r>
            <a:r>
              <a:rPr lang="en-US" sz="2800" b="1" i="1" smtClean="0"/>
              <a:t>preferably</a:t>
            </a:r>
            <a:r>
              <a:rPr lang="en-US" sz="2800" b="1" smtClean="0"/>
              <a:t> resort </a:t>
            </a:r>
            <a:r>
              <a:rPr lang="en-US" sz="2800" smtClean="0"/>
              <a:t>to agreements and “tools” regulated by the Civil Code</a:t>
            </a:r>
          </a:p>
        </p:txBody>
      </p:sp>
      <p:sp>
        <p:nvSpPr>
          <p:cNvPr id="4" name="Titolo 1"/>
          <p:cNvSpPr txBox="1">
            <a:spLocks/>
          </p:cNvSpPr>
          <p:nvPr/>
        </p:nvSpPr>
        <p:spPr>
          <a:xfrm>
            <a:off x="827088" y="333375"/>
            <a:ext cx="7772400" cy="1079500"/>
          </a:xfrm>
          <a:prstGeom prst="rect">
            <a:avLst/>
          </a:prstGeom>
        </p:spPr>
        <p:txBody>
          <a:bodyPr anchor="ctr">
            <a:normAutofit fontScale="55000" lnSpcReduction="20000"/>
          </a:bodyPr>
          <a:lstStyle/>
          <a:p>
            <a:pPr algn="ctr" fontAlgn="auto">
              <a:spcAft>
                <a:spcPts val="0"/>
              </a:spcAft>
              <a:defRPr/>
            </a:pPr>
            <a:r>
              <a:rPr lang="en-US" sz="4400" b="1" dirty="0">
                <a:latin typeface="+mj-lt"/>
                <a:ea typeface="+mj-ea"/>
                <a:cs typeface="+mj-cs"/>
              </a:rPr>
              <a:t>The</a:t>
            </a:r>
            <a:r>
              <a:rPr lang="en-US" sz="4400" b="1" dirty="0">
                <a:latin typeface="+mn-lt"/>
              </a:rPr>
              <a:t> power of the Administration to enter into </a:t>
            </a:r>
            <a:r>
              <a:rPr lang="en-US" sz="4400" b="1" i="1" dirty="0">
                <a:latin typeface="+mn-lt"/>
              </a:rPr>
              <a:t>agreements</a:t>
            </a:r>
            <a:endParaRPr lang="en-US" sz="4400" b="1" i="1" dirty="0">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
        <p:nvSpPr>
          <p:cNvPr id="5" name="Freccia in giù 4"/>
          <p:cNvSpPr/>
          <p:nvPr/>
        </p:nvSpPr>
        <p:spPr>
          <a:xfrm>
            <a:off x="4140200" y="3716338"/>
            <a:ext cx="936625" cy="7921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ctrTitle"/>
          </p:nvPr>
        </p:nvSpPr>
        <p:spPr>
          <a:xfrm>
            <a:off x="611188" y="1484313"/>
            <a:ext cx="7772400" cy="4968875"/>
          </a:xfrm>
        </p:spPr>
        <p:txBody>
          <a:bodyPr/>
          <a:lstStyle/>
          <a:p>
            <a:pPr algn="l"/>
            <a:r>
              <a:rPr lang="en-US" sz="2800" smtClean="0"/>
              <a:t>Art. 1, paragraph 1-bis of Law no. 241/1990: general principle of </a:t>
            </a:r>
            <a:r>
              <a:rPr lang="en-US" sz="2800" i="1" u="sng" smtClean="0"/>
              <a:t>contractual autonomy</a:t>
            </a:r>
            <a:r>
              <a:rPr lang="en-US" sz="2800" smtClean="0"/>
              <a:t> of the Administration:</a:t>
            </a:r>
            <a:br>
              <a:rPr lang="en-US" sz="2800" smtClean="0"/>
            </a:br>
            <a:r>
              <a:rPr lang="en-US" sz="2800" smtClean="0"/>
              <a:t/>
            </a:r>
            <a:br>
              <a:rPr lang="en-US" sz="2800" smtClean="0"/>
            </a:br>
            <a:r>
              <a:rPr lang="en-US" sz="2800" smtClean="0"/>
              <a:t/>
            </a:r>
            <a:br>
              <a:rPr lang="en-US" sz="2800" smtClean="0"/>
            </a:br>
            <a:r>
              <a:rPr lang="en-US" sz="2800" smtClean="0"/>
              <a:t/>
            </a:r>
            <a:br>
              <a:rPr lang="en-US" sz="2800" smtClean="0"/>
            </a:br>
            <a:r>
              <a:rPr lang="en-US" sz="2800" b="1" i="1" smtClean="0"/>
              <a:t>There is no obligation</a:t>
            </a:r>
            <a:r>
              <a:rPr lang="en-US" sz="2800" smtClean="0"/>
              <a:t> for the Administration to use authority (nor to act under the norms of the Civil Code). By way of exception, the law may provide that, in certain situations, the Administration </a:t>
            </a:r>
            <a:r>
              <a:rPr lang="en-US" sz="2800" b="1" i="1" smtClean="0"/>
              <a:t>must </a:t>
            </a:r>
            <a:r>
              <a:rPr lang="en-US" sz="2800" smtClean="0"/>
              <a:t>resort to authority</a:t>
            </a:r>
          </a:p>
        </p:txBody>
      </p:sp>
      <p:sp>
        <p:nvSpPr>
          <p:cNvPr id="4" name="Titolo 1"/>
          <p:cNvSpPr txBox="1">
            <a:spLocks/>
          </p:cNvSpPr>
          <p:nvPr/>
        </p:nvSpPr>
        <p:spPr>
          <a:xfrm>
            <a:off x="827088" y="333375"/>
            <a:ext cx="7772400" cy="1079500"/>
          </a:xfrm>
          <a:prstGeom prst="rect">
            <a:avLst/>
          </a:prstGeom>
        </p:spPr>
        <p:txBody>
          <a:bodyPr anchor="ctr">
            <a:normAutofit fontScale="55000" lnSpcReduction="20000"/>
          </a:bodyPr>
          <a:lstStyle/>
          <a:p>
            <a:pPr algn="ctr" fontAlgn="auto">
              <a:spcAft>
                <a:spcPts val="0"/>
              </a:spcAft>
              <a:defRPr/>
            </a:pPr>
            <a:r>
              <a:rPr lang="en-US" sz="4400" b="1" dirty="0">
                <a:latin typeface="+mj-lt"/>
                <a:ea typeface="+mj-ea"/>
                <a:cs typeface="+mj-cs"/>
              </a:rPr>
              <a:t>The</a:t>
            </a:r>
            <a:r>
              <a:rPr lang="en-US" sz="4400" b="1" dirty="0">
                <a:latin typeface="+mn-lt"/>
              </a:rPr>
              <a:t> power of the Administration to enter into </a:t>
            </a:r>
            <a:r>
              <a:rPr lang="en-US" sz="4400" b="1" i="1" dirty="0">
                <a:latin typeface="+mn-lt"/>
              </a:rPr>
              <a:t>agreements</a:t>
            </a:r>
            <a:endParaRPr lang="en-US" sz="4400" b="1" i="1" dirty="0">
              <a:latin typeface="+mj-lt"/>
              <a:ea typeface="+mj-ea"/>
              <a:cs typeface="+mj-cs"/>
            </a:endParaRPr>
          </a:p>
          <a:p>
            <a:pPr algn="ctr" fontAlgn="auto">
              <a:spcAft>
                <a:spcPts val="0"/>
              </a:spcAft>
              <a:defRPr/>
            </a:pPr>
            <a:r>
              <a:rPr lang="en-US" sz="4400" b="1" dirty="0">
                <a:latin typeface="+mj-lt"/>
                <a:ea typeface="+mj-ea"/>
                <a:cs typeface="+mj-cs"/>
              </a:rPr>
              <a:t>_________________________________________________</a:t>
            </a:r>
          </a:p>
        </p:txBody>
      </p:sp>
      <p:sp>
        <p:nvSpPr>
          <p:cNvPr id="5" name="Freccia in giù 4"/>
          <p:cNvSpPr/>
          <p:nvPr/>
        </p:nvSpPr>
        <p:spPr>
          <a:xfrm>
            <a:off x="4140200" y="3068638"/>
            <a:ext cx="936625" cy="7921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8490</TotalTime>
  <Words>1116</Words>
  <Application>Microsoft Office PowerPoint</Application>
  <PresentationFormat>Presentazione su schermo (4:3)</PresentationFormat>
  <Paragraphs>77</Paragraphs>
  <Slides>22</Slides>
  <Notes>0</Notes>
  <HiddenSlides>0</HiddenSlides>
  <MMClips>0</MMClips>
  <ScaleCrop>false</ScaleCrop>
  <HeadingPairs>
    <vt:vector size="6" baseType="variant">
      <vt:variant>
        <vt:lpstr>Caratteri utilizzati</vt:lpstr>
      </vt:variant>
      <vt:variant>
        <vt:i4>2</vt:i4>
      </vt:variant>
      <vt:variant>
        <vt:lpstr>Modello struttura</vt:lpstr>
      </vt:variant>
      <vt:variant>
        <vt:i4>1</vt:i4>
      </vt:variant>
      <vt:variant>
        <vt:lpstr>Titoli diapositive</vt:lpstr>
      </vt:variant>
      <vt:variant>
        <vt:i4>22</vt:i4>
      </vt:variant>
    </vt:vector>
  </HeadingPairs>
  <TitlesOfParts>
    <vt:vector size="25" baseType="lpstr">
      <vt:lpstr>Calibri</vt:lpstr>
      <vt:lpstr>Arial</vt:lpstr>
      <vt:lpstr>Tema di Office</vt:lpstr>
      <vt:lpstr>Private and Public law  lesson 11 The power of the public Administration to enter into agreements, according to the Italian Civil Code; legal enforcement of administrative decisions</vt:lpstr>
      <vt:lpstr>Is the Administration allowed to negotiate and enter into agreements with private individuals / companies?    If so, is the Administration free to choose any method to entertain relationships with private individuals / companies?</vt:lpstr>
      <vt:lpstr>Diapositiva 3</vt:lpstr>
      <vt:lpstr>Diapositiva 4</vt:lpstr>
      <vt:lpstr>Diapositiva 5</vt:lpstr>
      <vt:lpstr>Diapositiva 6</vt:lpstr>
      <vt:lpstr>Art. 1, paragraph 1-bis of Law no. 241/1990: general principle of contractual autonomy of the Administration:   when issuing decisions other than those based on public authority, the Administration is generally allowed to resort to agreements and “tools” regulated by the Civil Code</vt:lpstr>
      <vt:lpstr>Art. 1, paragraph 1-bis of Law no. 241/1990: general principle of contractual autonomy of the Administration:   the Administration should preferably resort to agreements and “tools” regulated by the Civil Code</vt:lpstr>
      <vt:lpstr>Art. 1, paragraph 1-bis of Law no. 241/1990: general principle of contractual autonomy of the Administration:    There is no obligation for the Administration to use authority (nor to act under the norms of the Civil Code). By way of exception, the law may provide that, in certain situations, the Administration must resort to authority</vt:lpstr>
      <vt:lpstr>Art. 1, paragraph 1-bis of Law no. 241/1990: general principle of contractual autonomy of the Administration:    When the Administration acts under the norms of the Civil Code, it is subject to the general rules regulating relationships among private individuals (e.g., liability regime, etc.): “Code of Public Works”</vt:lpstr>
      <vt:lpstr>Art. 1, paragraph 1-bis of Law no. 241/1990: general principle of contractual autonomy of the Administration:    When the Administration acts under the norms of the Civil Code, it is subject to all rules regulating the relationships among individuals   - [citizens are entitled to have access to internal documents] - [the Administration’s employees are regulated by “general” labor law]</vt:lpstr>
      <vt:lpstr>When the Administration acts under the norms of the Civil Code, the following norms are applicable to the Administration:  - the norms regulating pre-contractual / contractual liability - the norms regulating default interest and termination due to the Administration default - the obligation to enter into the final agreement (when a preliminary agreement was entered into) - the obligation to specifically consent to “clausole vessatorie”</vt:lpstr>
      <vt:lpstr>Exception: art. 21-sexies of Law no. 241/1990: “il recesso unilaterale dai contratti della pubblica amministrazione è ammesso nei casi previsti dalla legge o dal contratto”    The Administration is entitled to freely withdraw from the agreement, without the need to:  - justify its decision in the light of public interest  - specify the reasons justifying its decision to withdraw</vt:lpstr>
      <vt:lpstr>-      are regulated by both the Civil Code and the special legislation (if any)  -      both “common” agreements and “special” / atypical agreements (art. 1322 Civil Code)  -      active agreements and passive agreements  -      impartiality; duty to act in accordance with the applicable law;  duty to preserve third parties’ rights; any discrimination is prohibited</vt:lpstr>
      <vt:lpstr>Diapositiva 15</vt:lpstr>
      <vt:lpstr>Phase 1: the Administration adopts a resolution regarding the entering into of the agreement OR the Administration approves a draft agreement, to be submitted to the counterparty/ies  Phase 2: the Administration selects / identifies the counterparty and the latter is formally entrusted to carry out the works (“aggiudicazione”)  Phase 3: the agreement is entered into (in writing)  Phase 4: formal approval of the agreement (retroactivity). What if the formal approval is denied?</vt:lpstr>
      <vt:lpstr>In particular, Phase 2: the Administration selects / identifies the counterparty  - “open” proceedings - “restricted” proceedings - “negotiated” proceedings</vt:lpstr>
      <vt:lpstr>In particular, Phase 2: the Administration selects / identifies the counterparty  - “asta pubblica” - “licitazione privata” - “appalto-concorso”  - “procedura negoziata” - “dialogo competitivo”</vt:lpstr>
      <vt:lpstr>Diapositiva 19</vt:lpstr>
      <vt:lpstr>- The promoter presents a draft project, regarding the carrying out of public-interest works. The project must be  self-sustaining   - The public entity sets up a first competitive proceeding (“procedura negoziata”), in order to select 2 additional players (in addition to the promoter)   - The public entity sets up a second competitive proceeding, to be run among the promoter and the 2 players selected during the first competitive proceeding  - The works may be allotted in favor of the promoter(s). The “special purpose vehicle” may later step-in the project </vt:lpstr>
      <vt:lpstr>- The “special purpose vehicle” may issue bonds or debentures in order to ensure that the project is properly funded (corporate bonds)  -  Banks benefit of a “special privilege” (by operation of law) over all movable assets pertaining to the project. Banks may enforce such privilege in case that loans granted to the SPV are not paid-back. Additional guaranties are usually created   - No recourse on the promoters/shareholders of the SPV</vt:lpstr>
      <vt:lpstr>Several promoters may get together, in order to ensure that the requirements set out by the public entity are fulfilled (with regard to all of them jointly): “Avvalimento” / “Associazione Temporanea di Imprese” (ATI). In such cases:  .         A “lead promoter” is appointed, to deal with the public body and represent the other participants (mandatario con rappresentanza)  .         Before the setting up of the SPV, each participant is liable for its respective “share” in the project works  .          Appropriate evidence must be provided that all “segments” are actually available (members of the same group; assignment of business; close commercial relationships, etc.)</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Tommaso Senni</dc:creator>
  <cp:lastModifiedBy>Università Carlo Cattaneo - LIUC</cp:lastModifiedBy>
  <cp:revision>1324</cp:revision>
  <dcterms:created xsi:type="dcterms:W3CDTF">2014-02-22T15:41:35Z</dcterms:created>
  <dcterms:modified xsi:type="dcterms:W3CDTF">2015-05-14T07:57:11Z</dcterms:modified>
</cp:coreProperties>
</file>