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4" r:id="rId3"/>
    <p:sldId id="308" r:id="rId4"/>
    <p:sldId id="257" r:id="rId5"/>
    <p:sldId id="310" r:id="rId6"/>
    <p:sldId id="311" r:id="rId7"/>
    <p:sldId id="275" r:id="rId8"/>
    <p:sldId id="290" r:id="rId9"/>
    <p:sldId id="291" r:id="rId10"/>
    <p:sldId id="292" r:id="rId11"/>
    <p:sldId id="313" r:id="rId12"/>
    <p:sldId id="296" r:id="rId13"/>
    <p:sldId id="297" r:id="rId14"/>
    <p:sldId id="298" r:id="rId15"/>
    <p:sldId id="307" r:id="rId16"/>
    <p:sldId id="312" r:id="rId17"/>
    <p:sldId id="314" r:id="rId18"/>
    <p:sldId id="315" r:id="rId19"/>
    <p:sldId id="304" r:id="rId20"/>
    <p:sldId id="305" r:id="rId21"/>
    <p:sldId id="306" r:id="rId2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3478" autoAdjust="0"/>
  </p:normalViewPr>
  <p:slideViewPr>
    <p:cSldViewPr>
      <p:cViewPr>
        <p:scale>
          <a:sx n="66" d="100"/>
          <a:sy n="66" d="100"/>
        </p:scale>
        <p:origin x="-1422"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06/03/2015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06/03/2015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06/03/2015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06/03/2015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8741FBD-17E3-4D35-9EE0-E33AACC4F1FA}" type="datetimeFigureOut">
              <a:rPr lang="it-IT" smtClean="0"/>
              <a:pPr/>
              <a:t>06/03/2015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8741FBD-17E3-4D35-9EE0-E33AACC4F1FA}" type="datetimeFigureOut">
              <a:rPr lang="it-IT" smtClean="0"/>
              <a:pPr/>
              <a:t>06/03/2015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8741FBD-17E3-4D35-9EE0-E33AACC4F1FA}" type="datetimeFigureOut">
              <a:rPr lang="it-IT" smtClean="0"/>
              <a:pPr/>
              <a:t>06/03/2015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8741FBD-17E3-4D35-9EE0-E33AACC4F1FA}" type="datetimeFigureOut">
              <a:rPr lang="it-IT" smtClean="0"/>
              <a:pPr/>
              <a:t>06/03/2015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8741FBD-17E3-4D35-9EE0-E33AACC4F1FA}" type="datetimeFigureOut">
              <a:rPr lang="it-IT" smtClean="0"/>
              <a:pPr/>
              <a:t>06/03/2015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741FBD-17E3-4D35-9EE0-E33AACC4F1FA}" type="datetimeFigureOut">
              <a:rPr lang="it-IT" smtClean="0"/>
              <a:pPr/>
              <a:t>06/03/2015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741FBD-17E3-4D35-9EE0-E33AACC4F1FA}" type="datetimeFigureOut">
              <a:rPr lang="it-IT" smtClean="0"/>
              <a:pPr/>
              <a:t>06/03/2015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41FBD-17E3-4D35-9EE0-E33AACC4F1FA}" type="datetimeFigureOut">
              <a:rPr lang="it-IT" smtClean="0"/>
              <a:pPr/>
              <a:t>06/03/2015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0B39CA-7D36-489D-AD64-89808E9B8B9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88032" y="2130425"/>
            <a:ext cx="7772400" cy="2882751"/>
          </a:xfrm>
        </p:spPr>
        <p:txBody>
          <a:bodyPr>
            <a:normAutofit fontScale="90000"/>
          </a:bodyPr>
          <a:lstStyle/>
          <a:p>
            <a:r>
              <a:rPr lang="en-US" b="1" dirty="0" smtClean="0"/>
              <a:t>Private and Public law</a:t>
            </a:r>
            <a:r>
              <a:rPr lang="it-IT" b="1" dirty="0" smtClean="0"/>
              <a:t/>
            </a:r>
            <a:br>
              <a:rPr lang="it-IT" b="1" dirty="0" smtClean="0"/>
            </a:br>
            <a:r>
              <a:rPr lang="it-IT" dirty="0" smtClean="0"/>
              <a:t/>
            </a:r>
            <a:br>
              <a:rPr lang="it-IT" dirty="0" smtClean="0"/>
            </a:br>
            <a:r>
              <a:rPr lang="en-US" sz="3300" dirty="0" smtClean="0"/>
              <a:t>lesson 3 </a:t>
            </a:r>
            <a:br>
              <a:rPr lang="en-US" sz="3300" dirty="0" smtClean="0"/>
            </a:br>
            <a:r>
              <a:rPr lang="en-US" sz="3200" b="1" dirty="0" smtClean="0"/>
              <a:t>International law and the relationships </a:t>
            </a:r>
            <a:br>
              <a:rPr lang="en-US" sz="3200" b="1" dirty="0" smtClean="0"/>
            </a:br>
            <a:r>
              <a:rPr lang="en-US" sz="3200" b="1" dirty="0" smtClean="0"/>
              <a:t>between the international legal order </a:t>
            </a:r>
            <a:br>
              <a:rPr lang="en-US" sz="3200" b="1" dirty="0" smtClean="0"/>
            </a:br>
            <a:r>
              <a:rPr lang="en-US" sz="3200" b="1" dirty="0" smtClean="0"/>
              <a:t>and domestic legal order</a:t>
            </a:r>
            <a:r>
              <a:rPr lang="en-US" sz="3300" b="1" dirty="0" smtClean="0"/>
              <a:t/>
            </a:r>
            <a:br>
              <a:rPr lang="en-US" sz="3300" b="1" dirty="0" smtClean="0"/>
            </a:br>
            <a:endParaRPr lang="en-US" sz="33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92696"/>
            <a:ext cx="8229600" cy="5433467"/>
          </a:xfrm>
        </p:spPr>
        <p:txBody>
          <a:bodyPr/>
          <a:lstStyle/>
          <a:p>
            <a:pPr>
              <a:buNone/>
            </a:pPr>
            <a:r>
              <a:rPr lang="en-US" b="1" dirty="0" smtClean="0"/>
              <a:t>In particular, non self-executing norms may be:</a:t>
            </a:r>
          </a:p>
          <a:p>
            <a:pPr>
              <a:buNone/>
            </a:pPr>
            <a:endParaRPr lang="en-US" dirty="0" smtClean="0"/>
          </a:p>
          <a:p>
            <a:r>
              <a:rPr lang="en-US" dirty="0" smtClean="0"/>
              <a:t>norms creating mere faculties or generic rights in favor of States</a:t>
            </a:r>
          </a:p>
          <a:p>
            <a:r>
              <a:rPr lang="en-US" dirty="0" smtClean="0"/>
              <a:t>norms creating obligations, but States do not have internal bodies or proceedings to make such obligations effective</a:t>
            </a:r>
          </a:p>
          <a:p>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92697"/>
            <a:ext cx="8229600" cy="4680520"/>
          </a:xfrm>
        </p:spPr>
        <p:txBody>
          <a:bodyPr/>
          <a:lstStyle/>
          <a:p>
            <a:pPr algn="ctr">
              <a:buNone/>
            </a:pPr>
            <a:endParaRPr lang="en-US" b="1" dirty="0" smtClean="0"/>
          </a:p>
          <a:p>
            <a:pPr algn="ctr">
              <a:buNone/>
            </a:pPr>
            <a:r>
              <a:rPr lang="en-US" b="1" dirty="0" smtClean="0"/>
              <a:t>non </a:t>
            </a:r>
            <a:r>
              <a:rPr lang="en-US" b="1" dirty="0" smtClean="0"/>
              <a:t>self-executing </a:t>
            </a:r>
            <a:r>
              <a:rPr lang="en-US" b="1" dirty="0" smtClean="0"/>
              <a:t>norms</a:t>
            </a:r>
            <a:endParaRPr lang="en-US" b="1" dirty="0" smtClean="0"/>
          </a:p>
          <a:p>
            <a:pPr>
              <a:buNone/>
            </a:pPr>
            <a:endParaRPr lang="en-US" dirty="0" smtClean="0"/>
          </a:p>
          <a:p>
            <a:pPr>
              <a:buNone/>
            </a:pPr>
            <a:endParaRPr lang="it-IT" dirty="0" smtClean="0"/>
          </a:p>
          <a:p>
            <a:pPr>
              <a:buNone/>
            </a:pPr>
            <a:endParaRPr lang="it-IT" dirty="0" smtClean="0"/>
          </a:p>
          <a:p>
            <a:pPr>
              <a:buNone/>
            </a:pPr>
            <a:r>
              <a:rPr lang="it-IT" dirty="0" smtClean="0"/>
              <a:t>    </a:t>
            </a:r>
            <a:r>
              <a:rPr lang="en-US" b="1" u="sng" dirty="0" smtClean="0"/>
              <a:t>Ordinary</a:t>
            </a:r>
            <a:r>
              <a:rPr lang="en-US" dirty="0" smtClean="0"/>
              <a:t> proceeding is required (they need to be transposed and supplemented in their contents)</a:t>
            </a:r>
            <a:endParaRPr lang="en-US" dirty="0"/>
          </a:p>
        </p:txBody>
      </p:sp>
      <p:sp>
        <p:nvSpPr>
          <p:cNvPr id="4" name="Freccia in giù 3"/>
          <p:cNvSpPr/>
          <p:nvPr/>
        </p:nvSpPr>
        <p:spPr>
          <a:xfrm>
            <a:off x="3923928" y="1988840"/>
            <a:ext cx="1440160" cy="16561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8032" y="2348880"/>
            <a:ext cx="7772400" cy="3744415"/>
          </a:xfrm>
        </p:spPr>
        <p:txBody>
          <a:bodyPr>
            <a:noAutofit/>
          </a:bodyPr>
          <a:lstStyle/>
          <a:p>
            <a:pPr algn="l"/>
            <a:r>
              <a:rPr lang="en-US" sz="2200" b="1" dirty="0" smtClean="0">
                <a:solidFill>
                  <a:srgbClr val="FF0000"/>
                </a:solidFill>
              </a:rPr>
              <a:t>Ranking</a:t>
            </a:r>
            <a:r>
              <a:rPr lang="en-US" sz="2200" b="1" dirty="0" smtClean="0"/>
              <a:t> depends on the type of domestic measure (law, decree, etc.) implementing the international norm into Italian law.</a:t>
            </a:r>
            <a:r>
              <a:rPr lang="en-US" sz="2200" dirty="0" smtClean="0"/>
              <a:t/>
            </a:r>
            <a:br>
              <a:rPr lang="en-US" sz="2200" dirty="0" smtClean="0"/>
            </a:br>
            <a:r>
              <a:rPr lang="en-US" sz="2200" dirty="0" smtClean="0"/>
              <a:t/>
            </a:r>
            <a:br>
              <a:rPr lang="en-US" sz="2200" dirty="0" smtClean="0"/>
            </a:br>
            <a:r>
              <a:rPr lang="en-US" sz="2200" i="1" dirty="0" smtClean="0"/>
              <a:t>E.g</a:t>
            </a:r>
            <a:r>
              <a:rPr lang="en-US" sz="2200" dirty="0" smtClean="0"/>
              <a:t>.:</a:t>
            </a:r>
            <a:br>
              <a:rPr lang="en-US" sz="2200" dirty="0" smtClean="0"/>
            </a:br>
            <a:r>
              <a:rPr lang="en-US" sz="2200" dirty="0" smtClean="0"/>
              <a:t/>
            </a:r>
            <a:br>
              <a:rPr lang="en-US" sz="2200" dirty="0" smtClean="0"/>
            </a:br>
            <a:r>
              <a:rPr lang="en-US" sz="2200" dirty="0" smtClean="0"/>
              <a:t>-       If the implementing norm is a provision contained in the Constitution, the norm </a:t>
            </a:r>
            <a:r>
              <a:rPr lang="en-US" sz="2200" b="1" dirty="0" smtClean="0"/>
              <a:t>has Constitutional “ranking” </a:t>
            </a:r>
            <a:r>
              <a:rPr lang="en-US" sz="2200" dirty="0" smtClean="0"/>
              <a:t>(</a:t>
            </a:r>
            <a:r>
              <a:rPr lang="en-US" sz="2200" i="1" dirty="0" smtClean="0"/>
              <a:t>e.g.,</a:t>
            </a:r>
            <a:r>
              <a:rPr lang="en-US" sz="2200" dirty="0" smtClean="0"/>
              <a:t> see </a:t>
            </a:r>
            <a:r>
              <a:rPr lang="en-US" sz="2200" dirty="0" smtClean="0"/>
              <a:t>Art. 10 of the Constitution)</a:t>
            </a:r>
            <a:br>
              <a:rPr lang="en-US" sz="2200" dirty="0" smtClean="0"/>
            </a:br>
            <a:r>
              <a:rPr lang="en-US" sz="2200" dirty="0" smtClean="0"/>
              <a:t/>
            </a:r>
            <a:br>
              <a:rPr lang="en-US" sz="2200" dirty="0" smtClean="0"/>
            </a:br>
            <a:r>
              <a:rPr lang="en-US" sz="2200" dirty="0" smtClean="0"/>
              <a:t>-       if the implementing norm is an </a:t>
            </a:r>
            <a:r>
              <a:rPr lang="en-US" sz="2200" b="1" dirty="0" smtClean="0"/>
              <a:t>ordinary law</a:t>
            </a:r>
            <a:r>
              <a:rPr lang="en-US" sz="2200" dirty="0" smtClean="0"/>
              <a:t>, the ranking is equal to that of ordinary laws</a:t>
            </a:r>
            <a:br>
              <a:rPr lang="en-US" sz="2200" dirty="0" smtClean="0"/>
            </a:br>
            <a:r>
              <a:rPr lang="en-US" sz="2200" dirty="0" smtClean="0"/>
              <a:t/>
            </a:r>
            <a:br>
              <a:rPr lang="en-US" sz="2200" dirty="0" smtClean="0"/>
            </a:br>
            <a:r>
              <a:rPr lang="en-US" sz="2200" dirty="0" smtClean="0"/>
              <a:t>-       Similarly: </a:t>
            </a:r>
            <a:r>
              <a:rPr lang="en-US" sz="2200" b="1" dirty="0" smtClean="0"/>
              <a:t>administrative ranking </a:t>
            </a:r>
            <a:endParaRPr lang="en-US" sz="22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International norms</a:t>
            </a:r>
            <a:r>
              <a:rPr lang="en-US" sz="4400" b="1" dirty="0" smtClean="0">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tabLst/>
              <a:defRPr/>
            </a:pPr>
            <a:r>
              <a:rPr lang="en-US" sz="4400" b="1" dirty="0" smtClean="0">
                <a:latin typeface="+mj-lt"/>
                <a:ea typeface="+mj-ea"/>
                <a:cs typeface="+mj-cs"/>
              </a:rPr>
              <a:t>in the system of sources of law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a destra 4"/>
          <p:cNvSpPr/>
          <p:nvPr/>
        </p:nvSpPr>
        <p:spPr>
          <a:xfrm>
            <a:off x="0" y="3861048"/>
            <a:ext cx="61156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p:cNvSpPr/>
          <p:nvPr/>
        </p:nvSpPr>
        <p:spPr>
          <a:xfrm>
            <a:off x="0" y="5229200"/>
            <a:ext cx="61156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a destra 6"/>
          <p:cNvSpPr/>
          <p:nvPr/>
        </p:nvSpPr>
        <p:spPr>
          <a:xfrm>
            <a:off x="0" y="6093296"/>
            <a:ext cx="61156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Autofit/>
          </a:bodyPr>
          <a:lstStyle/>
          <a:p>
            <a:pPr algn="l"/>
            <a:r>
              <a:rPr lang="en-US" sz="2000" dirty="0" smtClean="0"/>
              <a:t>-       Automatic, continuous </a:t>
            </a:r>
            <a:r>
              <a:rPr lang="en-US" sz="2000" dirty="0" smtClean="0"/>
              <a:t>and permanent implementation into Italian law</a:t>
            </a:r>
            <a:br>
              <a:rPr lang="en-US" sz="2000" dirty="0" smtClean="0"/>
            </a:br>
            <a:r>
              <a:rPr lang="en-US" sz="2000" dirty="0" smtClean="0"/>
              <a:t/>
            </a:r>
            <a:br>
              <a:rPr lang="en-US" sz="2000" dirty="0" smtClean="0"/>
            </a:br>
            <a:r>
              <a:rPr lang="en-US" sz="2000" dirty="0" smtClean="0"/>
              <a:t>-       each domestic operator (Judge) will have to interpret the international norm </a:t>
            </a:r>
            <a:r>
              <a:rPr lang="en-US" sz="2000" dirty="0" smtClean="0"/>
              <a:t/>
            </a:r>
            <a:br>
              <a:rPr lang="en-US" sz="2000" dirty="0" smtClean="0"/>
            </a:br>
            <a:r>
              <a:rPr lang="en-US" sz="2000" dirty="0" smtClean="0"/>
              <a:t/>
            </a:r>
            <a:br>
              <a:rPr lang="en-US" sz="2000" dirty="0" smtClean="0"/>
            </a:br>
            <a:r>
              <a:rPr lang="en-US" sz="2000" dirty="0" smtClean="0"/>
              <a:t>-       </a:t>
            </a:r>
            <a:r>
              <a:rPr lang="en-US" sz="2000" u="sng" dirty="0" smtClean="0"/>
              <a:t>Constitutional ranking</a:t>
            </a:r>
            <a:r>
              <a:rPr lang="en-US" sz="2000" dirty="0" smtClean="0"/>
              <a:t> (Art. 10 Constitution) </a:t>
            </a:r>
            <a:br>
              <a:rPr lang="en-US" sz="2000" dirty="0" smtClean="0"/>
            </a:br>
            <a:r>
              <a:rPr lang="en-US" sz="2000" dirty="0" smtClean="0"/>
              <a:t/>
            </a:r>
            <a:br>
              <a:rPr lang="en-US" sz="2000" dirty="0" smtClean="0"/>
            </a:br>
            <a:r>
              <a:rPr lang="en-US" sz="2000" dirty="0" smtClean="0"/>
              <a:t>-       It </a:t>
            </a:r>
            <a:r>
              <a:rPr lang="en-US" sz="2000" u="sng" dirty="0" smtClean="0"/>
              <a:t>prevails over ordinary laws</a:t>
            </a:r>
            <a:r>
              <a:rPr lang="en-US" sz="2000" dirty="0" smtClean="0"/>
              <a:t/>
            </a:r>
            <a:br>
              <a:rPr lang="en-US" sz="2000" dirty="0" smtClean="0"/>
            </a:br>
            <a:r>
              <a:rPr lang="en-US" sz="2000" dirty="0" smtClean="0"/>
              <a:t/>
            </a:r>
            <a:br>
              <a:rPr lang="en-US" sz="2000" dirty="0" smtClean="0"/>
            </a:br>
            <a:r>
              <a:rPr lang="en-US" sz="2000" dirty="0" smtClean="0"/>
              <a:t>-       What if international custom </a:t>
            </a:r>
            <a:r>
              <a:rPr lang="en-US" sz="2000" u="sng" dirty="0" smtClean="0"/>
              <a:t>conflicts with the Constitution</a:t>
            </a:r>
            <a:r>
              <a:rPr lang="en-US" sz="2000" dirty="0" smtClean="0"/>
              <a:t>? </a:t>
            </a:r>
            <a:br>
              <a:rPr lang="en-US" sz="2000" dirty="0" smtClean="0"/>
            </a:br>
            <a:r>
              <a:rPr lang="en-US" sz="2000" dirty="0" smtClean="0"/>
              <a:t>In principle, the State should be under an obligation to conform to international custom (and, thus, </a:t>
            </a:r>
            <a:r>
              <a:rPr lang="en-US" sz="2000" dirty="0" smtClean="0"/>
              <a:t>the Constitution should be amended). </a:t>
            </a:r>
            <a:r>
              <a:rPr lang="en-US" sz="2000" dirty="0" smtClean="0"/>
              <a:t>However, the “</a:t>
            </a:r>
            <a:r>
              <a:rPr lang="en-US" sz="2000" i="1" dirty="0" smtClean="0"/>
              <a:t>domestic fundamental principles</a:t>
            </a:r>
            <a:r>
              <a:rPr lang="en-US" sz="2000" dirty="0" smtClean="0"/>
              <a:t>” may not be overturned. </a:t>
            </a:r>
            <a:r>
              <a:rPr lang="en-US" sz="2000" dirty="0" smtClean="0"/>
              <a:t>Conflicts </a:t>
            </a:r>
            <a:r>
              <a:rPr lang="en-US" sz="2000" dirty="0" smtClean="0"/>
              <a:t>are rather unlikely to </a:t>
            </a:r>
            <a:r>
              <a:rPr lang="en-US" sz="2000" dirty="0" smtClean="0"/>
              <a:t>happen</a:t>
            </a:r>
            <a:endParaRPr lang="en-US" sz="20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The implementation of </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solidFill>
                  <a:srgbClr val="FF0000"/>
                </a:solidFill>
                <a:latin typeface="+mj-lt"/>
                <a:ea typeface="+mj-ea"/>
                <a:cs typeface="+mj-cs"/>
              </a:rPr>
              <a:t>international custom</a:t>
            </a:r>
            <a:r>
              <a:rPr lang="en-US" sz="4400" b="1" dirty="0" smtClean="0">
                <a:latin typeface="+mj-lt"/>
                <a:ea typeface="+mj-ea"/>
                <a:cs typeface="+mj-cs"/>
              </a:rPr>
              <a:t>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Autofit/>
          </a:bodyPr>
          <a:lstStyle/>
          <a:p>
            <a:pPr algn="l"/>
            <a:r>
              <a:rPr lang="en-US" sz="2200" dirty="0" smtClean="0"/>
              <a:t/>
            </a:r>
            <a:br>
              <a:rPr lang="en-US" sz="2200" dirty="0" smtClean="0"/>
            </a:br>
            <a:r>
              <a:rPr lang="en-US" sz="2200" dirty="0" smtClean="0"/>
              <a:t/>
            </a:r>
            <a:br>
              <a:rPr lang="en-US" sz="2200" dirty="0" smtClean="0"/>
            </a:br>
            <a:endParaRPr lang="en-US" sz="22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The implementation of </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solidFill>
                  <a:srgbClr val="FF0000"/>
                </a:solidFill>
                <a:latin typeface="+mj-lt"/>
                <a:ea typeface="+mj-ea"/>
                <a:cs typeface="+mj-cs"/>
              </a:rPr>
              <a:t>international treaties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8200" y="1916832"/>
            <a:ext cx="7772400" cy="4536504"/>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Char char="-"/>
              <a:tabLst/>
              <a:defRPr/>
            </a:pPr>
            <a:r>
              <a:rPr kumimoji="0" lang="en-US" b="0" i="0" u="none" strike="noStrike" kern="1200" cap="none" spc="0" normalizeH="0" baseline="0" noProof="0" dirty="0" smtClean="0">
                <a:ln>
                  <a:noFill/>
                </a:ln>
                <a:solidFill>
                  <a:schemeClr val="tx1"/>
                </a:solidFill>
                <a:effectLst/>
                <a:uLnTx/>
                <a:uFillTx/>
                <a:latin typeface="+mj-lt"/>
                <a:ea typeface="+mj-ea"/>
                <a:cs typeface="+mj-cs"/>
              </a:rPr>
              <a:t>       The </a:t>
            </a:r>
            <a:r>
              <a:rPr kumimoji="0" lang="en-US" b="0" i="0" u="sng" strike="noStrike" kern="1200" cap="none" spc="0" normalizeH="0" baseline="0" noProof="0" dirty="0" smtClean="0">
                <a:ln>
                  <a:noFill/>
                </a:ln>
                <a:solidFill>
                  <a:schemeClr val="tx1"/>
                </a:solidFill>
                <a:effectLst/>
                <a:uLnTx/>
                <a:uFillTx/>
                <a:latin typeface="+mj-lt"/>
                <a:ea typeface="+mj-ea"/>
                <a:cs typeface="+mj-cs"/>
              </a:rPr>
              <a:t>Constitution</a:t>
            </a:r>
            <a:r>
              <a:rPr kumimoji="0" lang="en-US" b="0" i="0" u="sng" strike="noStrike" kern="1200" cap="none" spc="0" normalizeH="0" noProof="0" dirty="0" smtClean="0">
                <a:ln>
                  <a:noFill/>
                </a:ln>
                <a:solidFill>
                  <a:schemeClr val="tx1"/>
                </a:solidFill>
                <a:effectLst/>
                <a:uLnTx/>
                <a:uFillTx/>
                <a:latin typeface="+mj-lt"/>
                <a:ea typeface="+mj-ea"/>
                <a:cs typeface="+mj-cs"/>
              </a:rPr>
              <a:t> does not provide for any obligation or automatism </a:t>
            </a:r>
            <a:r>
              <a:rPr kumimoji="0" lang="en-US" b="0" i="0" u="none" strike="noStrike" kern="1200" cap="none" spc="0" normalizeH="0" baseline="0" noProof="0" dirty="0" smtClean="0">
                <a:ln>
                  <a:noFill/>
                </a:ln>
                <a:solidFill>
                  <a:schemeClr val="tx1"/>
                </a:solidFill>
                <a:effectLst/>
                <a:uLnTx/>
                <a:uFillTx/>
                <a:latin typeface="+mj-lt"/>
                <a:ea typeface="+mj-ea"/>
                <a:cs typeface="+mj-cs"/>
              </a:rPr>
              <a:t>(in contrast with Art. 10 Constitution, regulating international custom)</a:t>
            </a:r>
          </a:p>
          <a:p>
            <a:pPr marL="0" marR="0" lvl="0" indent="0" algn="l" defTabSz="914400" rtl="0" eaLnBrk="1" fontAlgn="auto" latinLnBrk="0" hangingPunct="1">
              <a:lnSpc>
                <a:spcPct val="100000"/>
              </a:lnSpc>
              <a:spcBef>
                <a:spcPct val="0"/>
              </a:spcBef>
              <a:spcAft>
                <a:spcPts val="0"/>
              </a:spcAft>
              <a:buClrTx/>
              <a:buSzTx/>
              <a:buFontTx/>
              <a:buChar char="-"/>
              <a:tabLst/>
              <a:defRPr/>
            </a:pPr>
            <a:endParaRPr lang="en-US" sz="2200" dirty="0" smtClean="0">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Char char="-"/>
              <a:tabLst/>
              <a:defRPr/>
            </a:pPr>
            <a:endParaRPr kumimoji="0" lang="en-US" sz="22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Char char="-"/>
              <a:tabLst/>
              <a:defRPr/>
            </a:pPr>
            <a:endParaRPr kumimoji="0" lang="en-US" sz="22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Char char="-"/>
              <a:tabLst/>
              <a:defRPr/>
            </a:pPr>
            <a:r>
              <a:rPr kumimoji="0" lang="en-US" sz="20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2000" b="0" i="0" u="none" strike="noStrike" kern="1200" cap="none" spc="0" normalizeH="0" baseline="0" noProof="0" dirty="0" smtClean="0">
                <a:ln>
                  <a:noFill/>
                </a:ln>
                <a:solidFill>
                  <a:schemeClr val="tx1"/>
                </a:solidFill>
                <a:effectLst/>
                <a:uLnTx/>
                <a:uFillTx/>
                <a:latin typeface="+mj-lt"/>
                <a:ea typeface="+mj-ea"/>
                <a:cs typeface="+mj-cs"/>
              </a:rPr>
              <a:t>At least, need for</a:t>
            </a:r>
            <a:r>
              <a:rPr kumimoji="0" lang="en-US" sz="2000" b="0" i="0" u="none" strike="noStrike" kern="1200" cap="none" spc="0" normalizeH="0" noProof="0" dirty="0" smtClean="0">
                <a:ln>
                  <a:noFill/>
                </a:ln>
                <a:solidFill>
                  <a:schemeClr val="tx1"/>
                </a:solidFill>
                <a:effectLst/>
                <a:uLnTx/>
                <a:uFillTx/>
                <a:latin typeface="+mj-lt"/>
                <a:ea typeface="+mj-ea"/>
                <a:cs typeface="+mj-cs"/>
              </a:rPr>
              <a:t> an “</a:t>
            </a:r>
            <a:r>
              <a:rPr kumimoji="0" lang="en-US" sz="2000" b="0" i="0" u="sng" strike="noStrike" kern="1200" cap="none" spc="0" normalizeH="0" noProof="0" dirty="0" smtClean="0">
                <a:ln>
                  <a:noFill/>
                </a:ln>
                <a:solidFill>
                  <a:schemeClr val="tx1"/>
                </a:solidFill>
                <a:effectLst/>
                <a:uLnTx/>
                <a:uFillTx/>
                <a:latin typeface="+mj-lt"/>
                <a:ea typeface="+mj-ea"/>
                <a:cs typeface="+mj-cs"/>
              </a:rPr>
              <a:t>implementing order</a:t>
            </a:r>
            <a:r>
              <a:rPr kumimoji="0" lang="en-US" sz="2000" b="0" i="0" u="none" strike="noStrike" kern="1200" cap="none" spc="0" normalizeH="0" noProof="0" dirty="0" smtClean="0">
                <a:ln>
                  <a:noFill/>
                </a:ln>
                <a:solidFill>
                  <a:schemeClr val="tx1"/>
                </a:solidFill>
                <a:effectLst/>
                <a:uLnTx/>
                <a:uFillTx/>
                <a:latin typeface="+mj-lt"/>
                <a:ea typeface="+mj-ea"/>
                <a:cs typeface="+mj-cs"/>
              </a:rPr>
              <a:t>” </a:t>
            </a:r>
            <a:r>
              <a:rPr kumimoji="0" lang="en-US" sz="2000" b="1" i="0" u="none" strike="noStrike" kern="1200" cap="none" spc="0" normalizeH="0" noProof="0" dirty="0" smtClean="0">
                <a:ln>
                  <a:noFill/>
                </a:ln>
                <a:solidFill>
                  <a:schemeClr val="tx1"/>
                </a:solidFill>
                <a:effectLst/>
                <a:uLnTx/>
                <a:uFillTx/>
                <a:latin typeface="+mj-lt"/>
                <a:ea typeface="+mj-ea"/>
                <a:cs typeface="+mj-cs"/>
              </a:rPr>
              <a:t>(ordinary law, administrative deed, etc.)</a:t>
            </a:r>
            <a:r>
              <a:rPr kumimoji="0" lang="en-US" sz="2000" b="0" i="0" u="none" strike="noStrike" kern="1200" cap="none" spc="0" normalizeH="0" noProof="0" dirty="0" smtClean="0">
                <a:ln>
                  <a:noFill/>
                </a:ln>
                <a:solidFill>
                  <a:schemeClr val="tx1"/>
                </a:solidFill>
                <a:effectLst/>
                <a:uLnTx/>
                <a:uFillTx/>
                <a:latin typeface="+mj-lt"/>
                <a:ea typeface="+mj-ea"/>
                <a:cs typeface="+mj-cs"/>
              </a:rPr>
              <a:t>, ensuring that the international norm is applied in Italy (“</a:t>
            </a:r>
            <a:r>
              <a:rPr kumimoji="0" lang="en-US" sz="2000" b="0" i="1" u="none" strike="noStrike" kern="1200" cap="none" spc="0" normalizeH="0" noProof="0" dirty="0" smtClean="0">
                <a:ln>
                  <a:noFill/>
                </a:ln>
                <a:solidFill>
                  <a:schemeClr val="tx1"/>
                </a:solidFill>
                <a:effectLst/>
                <a:uLnTx/>
                <a:uFillTx/>
                <a:latin typeface="+mj-lt"/>
                <a:ea typeface="+mj-ea"/>
                <a:cs typeface="+mj-cs"/>
              </a:rPr>
              <a:t>incorporation by reference</a:t>
            </a:r>
            <a:r>
              <a:rPr kumimoji="0" lang="en-US" sz="2000" b="0" i="0" u="none" strike="noStrike" kern="1200" cap="none" spc="0" normalizeH="0" noProof="0" dirty="0" smtClean="0">
                <a:ln>
                  <a:noFill/>
                </a:ln>
                <a:solidFill>
                  <a:schemeClr val="tx1"/>
                </a:solidFill>
                <a:effectLst/>
                <a:uLnTx/>
                <a:uFillTx/>
                <a:latin typeface="+mj-lt"/>
                <a:ea typeface="+mj-ea"/>
                <a:cs typeface="+mj-cs"/>
              </a:rPr>
              <a:t>”), without “recreating” that in Italy: </a:t>
            </a:r>
            <a:r>
              <a:rPr kumimoji="0" lang="en-US" sz="2000" b="1" i="0" strike="noStrike" kern="1200" cap="none" spc="0" normalizeH="0" noProof="0" dirty="0" smtClean="0">
                <a:ln>
                  <a:noFill/>
                </a:ln>
                <a:solidFill>
                  <a:schemeClr val="tx1"/>
                </a:solidFill>
                <a:effectLst/>
                <a:uLnTx/>
                <a:uFillTx/>
                <a:latin typeface="+mj-lt"/>
                <a:ea typeface="+mj-ea"/>
                <a:cs typeface="+mj-cs"/>
              </a:rPr>
              <a:t>domestic Courts </a:t>
            </a:r>
            <a:r>
              <a:rPr kumimoji="0" lang="en-US" sz="2000" b="0" i="0" u="none" strike="noStrike" kern="1200" cap="none" spc="0" normalizeH="0" noProof="0" dirty="0" smtClean="0">
                <a:ln>
                  <a:noFill/>
                </a:ln>
                <a:solidFill>
                  <a:schemeClr val="tx1"/>
                </a:solidFill>
                <a:effectLst/>
                <a:uLnTx/>
                <a:uFillTx/>
                <a:latin typeface="+mj-lt"/>
                <a:ea typeface="+mj-ea"/>
                <a:cs typeface="+mj-cs"/>
              </a:rPr>
              <a:t>will have to </a:t>
            </a:r>
            <a:r>
              <a:rPr lang="en-US" sz="2000" dirty="0" smtClean="0">
                <a:latin typeface="+mj-lt"/>
                <a:ea typeface="+mj-ea"/>
                <a:cs typeface="+mj-cs"/>
              </a:rPr>
              <a:t>construe the international norm and interpret/apply </a:t>
            </a:r>
            <a:r>
              <a:rPr lang="en-US" sz="2000" dirty="0" smtClean="0">
                <a:latin typeface="+mj-lt"/>
                <a:ea typeface="+mj-ea"/>
                <a:cs typeface="+mj-cs"/>
              </a:rPr>
              <a:t>that. </a:t>
            </a:r>
            <a:r>
              <a:rPr lang="en-US" sz="2000" b="1" dirty="0" smtClean="0">
                <a:latin typeface="+mj-lt"/>
                <a:ea typeface="+mj-ea"/>
                <a:cs typeface="+mj-cs"/>
              </a:rPr>
              <a:t>The Constitutional Court</a:t>
            </a:r>
            <a:r>
              <a:rPr lang="en-US" sz="2000" dirty="0" smtClean="0">
                <a:latin typeface="+mj-lt"/>
                <a:ea typeface="+mj-ea"/>
                <a:cs typeface="+mj-cs"/>
              </a:rPr>
              <a:t> will be competent to identify any conflict with the Constit</a:t>
            </a:r>
            <a:r>
              <a:rPr lang="en-US" sz="2000" dirty="0" smtClean="0">
                <a:latin typeface="+mj-lt"/>
                <a:ea typeface="+mj-ea"/>
                <a:cs typeface="+mj-cs"/>
              </a:rPr>
              <a:t>ution</a:t>
            </a:r>
            <a:endParaRPr lang="en-US" sz="2000" dirty="0" smtClean="0">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tabLst/>
              <a:defRPr/>
            </a:pPr>
            <a:endParaRPr lang="en-US" sz="2000" dirty="0" smtClean="0">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Char char="-"/>
              <a:tabLst/>
              <a:defRPr/>
            </a:pPr>
            <a:r>
              <a:rPr lang="en-US" sz="2000" dirty="0" smtClean="0">
                <a:latin typeface="+mj-lt"/>
                <a:ea typeface="+mj-ea"/>
                <a:cs typeface="+mj-cs"/>
              </a:rPr>
              <a:t>        Both the </a:t>
            </a:r>
            <a:r>
              <a:rPr lang="en-US" sz="2000" b="1" dirty="0" smtClean="0">
                <a:latin typeface="+mj-lt"/>
                <a:ea typeface="+mj-ea"/>
                <a:cs typeface="+mj-cs"/>
              </a:rPr>
              <a:t>ordinary</a:t>
            </a:r>
            <a:r>
              <a:rPr lang="en-US" sz="2000" dirty="0" smtClean="0">
                <a:latin typeface="+mj-lt"/>
                <a:ea typeface="+mj-ea"/>
                <a:cs typeface="+mj-cs"/>
              </a:rPr>
              <a:t> proceeding (creation of a new domestic norm) and the </a:t>
            </a:r>
            <a:r>
              <a:rPr lang="en-US" sz="2000" b="1" dirty="0" smtClean="0">
                <a:latin typeface="+mj-lt"/>
                <a:ea typeface="+mj-ea"/>
                <a:cs typeface="+mj-cs"/>
              </a:rPr>
              <a:t>special </a:t>
            </a:r>
            <a:r>
              <a:rPr lang="en-US" sz="2000" dirty="0" smtClean="0">
                <a:latin typeface="+mj-lt"/>
                <a:ea typeface="+mj-ea"/>
                <a:cs typeface="+mj-cs"/>
              </a:rPr>
              <a:t>proceeding (incorporation by reference) may be </a:t>
            </a:r>
            <a:r>
              <a:rPr lang="en-US" sz="2000" dirty="0" smtClean="0">
                <a:latin typeface="+mj-lt"/>
                <a:ea typeface="+mj-ea"/>
                <a:cs typeface="+mj-cs"/>
              </a:rPr>
              <a:t>applicable</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Freccia in giù 5"/>
          <p:cNvSpPr/>
          <p:nvPr/>
        </p:nvSpPr>
        <p:spPr>
          <a:xfrm>
            <a:off x="3707904" y="2636912"/>
            <a:ext cx="1872208"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700808"/>
            <a:ext cx="7772400" cy="4392487"/>
          </a:xfrm>
        </p:spPr>
        <p:txBody>
          <a:bodyPr>
            <a:normAutofit fontScale="90000"/>
          </a:bodyPr>
          <a:lstStyle/>
          <a:p>
            <a:r>
              <a:rPr lang="en-US" sz="3900" dirty="0" smtClean="0"/>
              <a:t/>
            </a:r>
            <a:br>
              <a:rPr lang="en-US" sz="3900" dirty="0" smtClean="0"/>
            </a:br>
            <a:r>
              <a:rPr lang="en-US" sz="3900" dirty="0" smtClean="0"/>
              <a:t>Art. 80 of the Italian Constitution: in specific cases, transposition of international treaties </a:t>
            </a:r>
            <a:br>
              <a:rPr lang="en-US" sz="3900" dirty="0" smtClean="0"/>
            </a:br>
            <a:r>
              <a:rPr lang="en-US" sz="3900" b="1" dirty="0" smtClean="0"/>
              <a:t>is reserved to the Parliament</a:t>
            </a:r>
            <a:r>
              <a:rPr lang="en-US" sz="3900" dirty="0" smtClean="0"/>
              <a:t> </a:t>
            </a:r>
            <a:br>
              <a:rPr lang="en-US" sz="3900" dirty="0" smtClean="0"/>
            </a:br>
            <a:r>
              <a:rPr lang="it-IT" sz="3100" dirty="0" smtClean="0"/>
              <a:t/>
            </a:r>
            <a:br>
              <a:rPr lang="it-IT" sz="3100" dirty="0" smtClean="0"/>
            </a:br>
            <a:r>
              <a:rPr lang="it-IT" sz="2800" dirty="0" smtClean="0"/>
              <a:t>“</a:t>
            </a:r>
            <a:r>
              <a:rPr lang="it-IT" sz="2800" i="1" dirty="0" smtClean="0"/>
              <a:t>Le Camere autorizzano con legge la ratifica dei trattati internazionali </a:t>
            </a:r>
            <a:r>
              <a:rPr lang="it-IT" sz="2800" i="1" u="sng" dirty="0" smtClean="0"/>
              <a:t>che sono di natura politica, o prevedono arbitrati o regolamenti giudiziari, o importano variazioni del territorio od oneri alle finanze o modificazioni di leggi</a:t>
            </a:r>
            <a:r>
              <a:rPr lang="it-IT" sz="2800" dirty="0" smtClean="0"/>
              <a:t>”</a:t>
            </a:r>
            <a:endParaRPr lang="en-US" sz="28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US" sz="4400" b="1" i="0" u="none" strike="noStrike" kern="1200" cap="none" spc="0" normalizeH="0" dirty="0" smtClean="0">
                <a:ln>
                  <a:noFill/>
                </a:ln>
                <a:solidFill>
                  <a:schemeClr val="tx1"/>
                </a:solidFill>
                <a:effectLst/>
                <a:uLnTx/>
                <a:uFillTx/>
                <a:latin typeface="+mj-lt"/>
                <a:ea typeface="+mj-ea"/>
                <a:cs typeface="+mj-cs"/>
              </a:rPr>
              <a:t>International law and Italian law</a:t>
            </a:r>
          </a:p>
          <a:p>
            <a:pPr marL="0" marR="0" lvl="0" indent="0" algn="ctr" defTabSz="914400" rtl="0" eaLnBrk="1" fontAlgn="auto" latinLnBrk="0" hangingPunct="1">
              <a:lnSpc>
                <a:spcPct val="100000"/>
              </a:lnSpc>
              <a:spcBef>
                <a:spcPct val="0"/>
              </a:spcBef>
              <a:spcAft>
                <a:spcPts val="0"/>
              </a:spcAft>
              <a:buClrTx/>
              <a:buSzTx/>
              <a:tabLst/>
              <a:defRPr/>
            </a:pPr>
            <a:r>
              <a:rPr lang="it-IT" sz="4400" b="1" baseline="0" dirty="0" smtClean="0">
                <a:latin typeface="+mj-lt"/>
                <a:ea typeface="+mj-ea"/>
                <a:cs typeface="+mj-cs"/>
              </a:rPr>
              <a:t>______________________________</a:t>
            </a:r>
            <a:endParaRPr kumimoji="0" lang="it-IT" sz="4400"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8032" y="2348880"/>
            <a:ext cx="7772400" cy="3744415"/>
          </a:xfrm>
        </p:spPr>
        <p:txBody>
          <a:bodyPr>
            <a:noAutofit/>
          </a:bodyPr>
          <a:lstStyle/>
          <a:p>
            <a:pPr algn="l"/>
            <a:r>
              <a:rPr lang="en-US" sz="2200" b="1" dirty="0" smtClean="0"/>
              <a:t>Ranking depends on the type of domestic measure (law, decree, etc.) implementing the international norm into Italian law.</a:t>
            </a: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The norm so created tends to prevail over subsequent norms deriving from the same source of law</a:t>
            </a:r>
            <a:endParaRPr lang="en-US" sz="22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International norms</a:t>
            </a:r>
            <a:r>
              <a:rPr lang="en-US" sz="4400" b="1" dirty="0" smtClean="0">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tabLst/>
              <a:defRPr/>
            </a:pPr>
            <a:r>
              <a:rPr lang="en-US" sz="4400" b="1" dirty="0" smtClean="0">
                <a:latin typeface="+mj-lt"/>
                <a:ea typeface="+mj-ea"/>
                <a:cs typeface="+mj-cs"/>
              </a:rPr>
              <a:t>in the system of sources of law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8" name="Freccia in giù 7"/>
          <p:cNvSpPr/>
          <p:nvPr/>
        </p:nvSpPr>
        <p:spPr>
          <a:xfrm>
            <a:off x="3563888" y="3356992"/>
            <a:ext cx="2016224" cy="1800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700808"/>
            <a:ext cx="7772400" cy="4392487"/>
          </a:xfrm>
        </p:spPr>
        <p:txBody>
          <a:bodyPr>
            <a:normAutofit/>
          </a:bodyPr>
          <a:lstStyle/>
          <a:p>
            <a:pPr algn="l"/>
            <a:r>
              <a:rPr lang="en-US" sz="2600" dirty="0" smtClean="0">
                <a:solidFill>
                  <a:srgbClr val="FF0000"/>
                </a:solidFill>
              </a:rPr>
              <a:t>What if an international treaty </a:t>
            </a:r>
            <a:r>
              <a:rPr lang="en-US" sz="2600" b="1" dirty="0" smtClean="0">
                <a:solidFill>
                  <a:srgbClr val="FF0000"/>
                </a:solidFill>
              </a:rPr>
              <a:t>is not transposed at all</a:t>
            </a:r>
            <a:r>
              <a:rPr lang="en-US" sz="2600" dirty="0" smtClean="0">
                <a:solidFill>
                  <a:srgbClr val="FF0000"/>
                </a:solidFill>
              </a:rPr>
              <a:t>? </a:t>
            </a:r>
            <a:r>
              <a:rPr lang="en-US" sz="2800" dirty="0" smtClean="0"/>
              <a:t/>
            </a:r>
            <a:br>
              <a:rPr lang="en-US" sz="2800" dirty="0" smtClean="0"/>
            </a:br>
            <a:r>
              <a:rPr lang="en-US" sz="2800" dirty="0" smtClean="0"/>
              <a:t/>
            </a:r>
            <a:br>
              <a:rPr lang="en-US" sz="2800" dirty="0" smtClean="0"/>
            </a:br>
            <a:r>
              <a:rPr lang="en-US" sz="2800" dirty="0" smtClean="0"/>
              <a:t>1</a:t>
            </a:r>
            <a:r>
              <a:rPr lang="en-US" sz="2800" dirty="0" smtClean="0"/>
              <a:t>- The treaty is not enforceable in the domestic legal orders: </a:t>
            </a:r>
            <a:r>
              <a:rPr lang="en-US" sz="2800" dirty="0" smtClean="0"/>
              <a:t>domestic law will prevail</a:t>
            </a:r>
            <a:br>
              <a:rPr lang="en-US" sz="2800" dirty="0" smtClean="0"/>
            </a:br>
            <a:r>
              <a:rPr lang="en-US" sz="2800" dirty="0" smtClean="0"/>
              <a:t/>
            </a:r>
            <a:br>
              <a:rPr lang="en-US" sz="2800" dirty="0" smtClean="0"/>
            </a:br>
            <a:r>
              <a:rPr lang="en-US" sz="2800" dirty="0" smtClean="0"/>
              <a:t>2</a:t>
            </a:r>
            <a:r>
              <a:rPr lang="en-US" sz="2800" dirty="0" smtClean="0"/>
              <a:t>- </a:t>
            </a:r>
            <a:r>
              <a:rPr lang="en-US" sz="2800" dirty="0" smtClean="0"/>
              <a:t>Should the norms contained in the treaty be entirely disregarded, or may those represent </a:t>
            </a:r>
            <a:r>
              <a:rPr lang="en-US" sz="2800" i="1" dirty="0" smtClean="0"/>
              <a:t>an (additional) </a:t>
            </a:r>
            <a:r>
              <a:rPr lang="en-US" sz="2800" i="1" u="sng" dirty="0" smtClean="0"/>
              <a:t>basis for interpretation</a:t>
            </a:r>
            <a:r>
              <a:rPr lang="en-US" sz="2800" i="1" dirty="0" smtClean="0"/>
              <a:t> of matters regulated by domestic law</a:t>
            </a:r>
            <a:r>
              <a:rPr lang="en-US" sz="2800" dirty="0" smtClean="0"/>
              <a:t>?</a:t>
            </a:r>
            <a:endParaRPr lang="en-US" sz="28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US" sz="4400" b="1" i="0" u="none" strike="noStrike" kern="1200" cap="none" spc="0" normalizeH="0" dirty="0" smtClean="0">
                <a:ln>
                  <a:noFill/>
                </a:ln>
                <a:solidFill>
                  <a:schemeClr val="tx1"/>
                </a:solidFill>
                <a:effectLst/>
                <a:uLnTx/>
                <a:uFillTx/>
                <a:latin typeface="+mj-lt"/>
                <a:ea typeface="+mj-ea"/>
                <a:cs typeface="+mj-cs"/>
              </a:rPr>
              <a:t>International law and Italian law</a:t>
            </a:r>
          </a:p>
          <a:p>
            <a:pPr marL="0" marR="0" lvl="0" indent="0" algn="ctr" defTabSz="914400" rtl="0" eaLnBrk="1" fontAlgn="auto" latinLnBrk="0" hangingPunct="1">
              <a:lnSpc>
                <a:spcPct val="100000"/>
              </a:lnSpc>
              <a:spcBef>
                <a:spcPct val="0"/>
              </a:spcBef>
              <a:spcAft>
                <a:spcPts val="0"/>
              </a:spcAft>
              <a:buClrTx/>
              <a:buSzTx/>
              <a:tabLst/>
              <a:defRPr/>
            </a:pPr>
            <a:r>
              <a:rPr lang="it-IT" sz="4400" b="1" baseline="0" dirty="0" smtClean="0">
                <a:latin typeface="+mj-lt"/>
                <a:ea typeface="+mj-ea"/>
                <a:cs typeface="+mj-cs"/>
              </a:rPr>
              <a:t>______________________________</a:t>
            </a:r>
            <a:endParaRPr kumimoji="0" lang="it-IT" sz="4400"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700808"/>
            <a:ext cx="7772400" cy="4392487"/>
          </a:xfrm>
        </p:spPr>
        <p:txBody>
          <a:bodyPr>
            <a:noAutofit/>
          </a:bodyPr>
          <a:lstStyle/>
          <a:p>
            <a:pPr algn="l"/>
            <a:r>
              <a:rPr lang="en-US" sz="2200" dirty="0" smtClean="0">
                <a:solidFill>
                  <a:srgbClr val="FF0000"/>
                </a:solidFill>
              </a:rPr>
              <a:t>What if an international treaty gives rise to </a:t>
            </a:r>
            <a:r>
              <a:rPr lang="en-US" sz="2200" b="1" dirty="0" smtClean="0">
                <a:solidFill>
                  <a:srgbClr val="FF0000"/>
                </a:solidFill>
              </a:rPr>
              <a:t>a new international organization</a:t>
            </a:r>
            <a:r>
              <a:rPr lang="en-US" sz="2200" dirty="0" smtClean="0">
                <a:solidFill>
                  <a:srgbClr val="FF0000"/>
                </a:solidFill>
              </a:rPr>
              <a:t>, and the latter has its own regulating bodies, </a:t>
            </a:r>
            <a:r>
              <a:rPr lang="en-US" sz="2200" b="1" dirty="0" smtClean="0">
                <a:solidFill>
                  <a:srgbClr val="FF0000"/>
                </a:solidFill>
              </a:rPr>
              <a:t>issuing decisions binding the member States</a:t>
            </a:r>
            <a:r>
              <a:rPr lang="en-US" sz="2200" dirty="0" smtClean="0">
                <a:solidFill>
                  <a:srgbClr val="FF0000"/>
                </a:solidFill>
              </a:rPr>
              <a:t>? </a:t>
            </a:r>
            <a:r>
              <a:rPr lang="en-US" sz="2200" dirty="0" smtClean="0"/>
              <a:t/>
            </a:r>
            <a:br>
              <a:rPr lang="en-US" sz="2200" dirty="0" smtClean="0"/>
            </a:br>
            <a:r>
              <a:rPr lang="en-US" sz="2200" dirty="0" smtClean="0"/>
              <a:t/>
            </a:r>
            <a:br>
              <a:rPr lang="en-US" sz="2200" dirty="0" smtClean="0"/>
            </a:br>
            <a:r>
              <a:rPr lang="en-US" sz="2200" b="1" dirty="0" smtClean="0"/>
              <a:t>1</a:t>
            </a:r>
            <a:r>
              <a:rPr lang="en-US" sz="2200" b="1" dirty="0" smtClean="0"/>
              <a:t>- </a:t>
            </a:r>
            <a:r>
              <a:rPr lang="en-US" sz="2200" u="sng" dirty="0" smtClean="0"/>
              <a:t>If the treaty expressly contemplates the power to issue self-executing norms</a:t>
            </a:r>
            <a:r>
              <a:rPr lang="en-US" sz="2200" dirty="0" smtClean="0"/>
              <a:t>, implementation is automatic (</a:t>
            </a:r>
            <a:r>
              <a:rPr lang="en-US" sz="2200" i="1" dirty="0" smtClean="0"/>
              <a:t>e.g.</a:t>
            </a:r>
            <a:r>
              <a:rPr lang="en-US" sz="2200" dirty="0" smtClean="0"/>
              <a:t>, EU Regulations)</a:t>
            </a:r>
            <a:r>
              <a:rPr lang="en-US" sz="2200" dirty="0" smtClean="0"/>
              <a:t/>
            </a:r>
            <a:br>
              <a:rPr lang="en-US" sz="2200" dirty="0" smtClean="0"/>
            </a:br>
            <a:r>
              <a:rPr lang="en-US" sz="2200" dirty="0" smtClean="0"/>
              <a:t/>
            </a:r>
            <a:br>
              <a:rPr lang="en-US" sz="2200" dirty="0" smtClean="0"/>
            </a:br>
            <a:r>
              <a:rPr lang="en-US" sz="2200" b="1" dirty="0" smtClean="0"/>
              <a:t>2</a:t>
            </a:r>
            <a:r>
              <a:rPr lang="en-US" sz="2200" b="1" dirty="0" smtClean="0"/>
              <a:t>-</a:t>
            </a:r>
            <a:r>
              <a:rPr lang="en-US" sz="2200" dirty="0" smtClean="0"/>
              <a:t> </a:t>
            </a:r>
            <a:r>
              <a:rPr lang="en-US" sz="2200" u="sng" dirty="0" smtClean="0"/>
              <a:t>Otherwise</a:t>
            </a:r>
            <a:r>
              <a:rPr lang="en-US" sz="2200" dirty="0" smtClean="0"/>
              <a:t>, implementation will have to be put in place from time to time, with respect to each decision of the international organization</a:t>
            </a:r>
            <a:br>
              <a:rPr lang="en-US" sz="2200" dirty="0" smtClean="0"/>
            </a:br>
            <a:r>
              <a:rPr lang="en-US" sz="2200" dirty="0" smtClean="0"/>
              <a:t/>
            </a:r>
            <a:br>
              <a:rPr lang="en-US" sz="2200" dirty="0" smtClean="0"/>
            </a:br>
            <a:r>
              <a:rPr lang="en-US" sz="2200" dirty="0" smtClean="0"/>
              <a:t>&gt; </a:t>
            </a:r>
            <a:r>
              <a:rPr lang="en-US" sz="2200" u="sng" dirty="0" smtClean="0"/>
              <a:t>in any event</a:t>
            </a:r>
            <a:r>
              <a:rPr lang="en-US" sz="2200" dirty="0" smtClean="0"/>
              <a:t>: supervision by the Constitutional Court</a:t>
            </a:r>
            <a:endParaRPr lang="en-US" sz="22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US" sz="4400" b="1" i="0" u="none" strike="noStrike" kern="1200" cap="none" spc="0" normalizeH="0" dirty="0" smtClean="0">
                <a:ln>
                  <a:noFill/>
                </a:ln>
                <a:solidFill>
                  <a:schemeClr val="tx1"/>
                </a:solidFill>
                <a:effectLst/>
                <a:uLnTx/>
                <a:uFillTx/>
                <a:latin typeface="+mj-lt"/>
                <a:ea typeface="+mj-ea"/>
                <a:cs typeface="+mj-cs"/>
              </a:rPr>
              <a:t>International law and Italian law</a:t>
            </a:r>
          </a:p>
          <a:p>
            <a:pPr marL="0" marR="0" lvl="0" indent="0" algn="ctr" defTabSz="914400" rtl="0" eaLnBrk="1" fontAlgn="auto" latinLnBrk="0" hangingPunct="1">
              <a:lnSpc>
                <a:spcPct val="100000"/>
              </a:lnSpc>
              <a:spcBef>
                <a:spcPct val="0"/>
              </a:spcBef>
              <a:spcAft>
                <a:spcPts val="0"/>
              </a:spcAft>
              <a:buClrTx/>
              <a:buSzTx/>
              <a:tabLst/>
              <a:defRPr/>
            </a:pPr>
            <a:r>
              <a:rPr lang="it-IT" sz="4400" b="1" baseline="0" dirty="0" smtClean="0">
                <a:latin typeface="+mj-lt"/>
                <a:ea typeface="+mj-ea"/>
                <a:cs typeface="+mj-cs"/>
              </a:rPr>
              <a:t>______________________________</a:t>
            </a:r>
            <a:endParaRPr kumimoji="0" lang="it-IT" sz="4400"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Autofit/>
          </a:bodyPr>
          <a:lstStyle/>
          <a:p>
            <a:pPr algn="l"/>
            <a:r>
              <a:rPr lang="en-US" sz="2200" dirty="0" smtClean="0"/>
              <a:t/>
            </a:r>
            <a:br>
              <a:rPr lang="en-US" sz="2200" dirty="0" smtClean="0"/>
            </a:br>
            <a:r>
              <a:rPr lang="en-US" sz="2200" dirty="0" smtClean="0"/>
              <a:t/>
            </a:r>
            <a:br>
              <a:rPr lang="en-US" sz="2200" dirty="0" smtClean="0"/>
            </a:br>
            <a:endParaRPr lang="en-US" sz="22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The power of </a:t>
            </a:r>
            <a:r>
              <a:rPr lang="en-US" sz="4400" b="1" baseline="0" dirty="0" smtClean="0">
                <a:solidFill>
                  <a:srgbClr val="FF0000"/>
                </a:solidFill>
                <a:latin typeface="+mj-lt"/>
                <a:ea typeface="+mj-ea"/>
                <a:cs typeface="+mj-cs"/>
              </a:rPr>
              <a:t>Regions</a:t>
            </a:r>
            <a:r>
              <a:rPr lang="en-US" sz="4400" b="1" baseline="0" dirty="0" smtClean="0">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to implement international norms</a:t>
            </a:r>
            <a:r>
              <a:rPr lang="en-US" sz="4400" b="1" baseline="0" dirty="0" smtClean="0">
                <a:solidFill>
                  <a:srgbClr val="FF0000"/>
                </a:solidFill>
                <a:latin typeface="+mj-lt"/>
                <a:ea typeface="+mj-ea"/>
                <a:cs typeface="+mj-cs"/>
              </a:rPr>
              <a:t>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8200" y="1844824"/>
            <a:ext cx="7772400" cy="4752528"/>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Char char="-"/>
              <a:tabLst/>
              <a:defRPr/>
            </a:pPr>
            <a:r>
              <a:rPr kumimoji="0" lang="en-US" sz="19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1900" b="1" i="0" u="none" strike="noStrike" kern="1200" cap="none" spc="0" normalizeH="0" baseline="0" noProof="0" dirty="0" smtClean="0">
                <a:ln>
                  <a:noFill/>
                </a:ln>
                <a:solidFill>
                  <a:schemeClr val="tx1"/>
                </a:solidFill>
                <a:effectLst/>
                <a:uLnTx/>
                <a:uFillTx/>
                <a:latin typeface="+mj-lt"/>
                <a:ea typeface="+mj-ea"/>
                <a:cs typeface="+mj-cs"/>
              </a:rPr>
              <a:t>Article 117</a:t>
            </a:r>
            <a:r>
              <a:rPr kumimoji="0" lang="en-US" sz="1900" b="0" i="0" u="none" strike="noStrike" kern="1200" cap="none" spc="0" normalizeH="0" baseline="0" noProof="0" dirty="0" smtClean="0">
                <a:ln>
                  <a:noFill/>
                </a:ln>
                <a:solidFill>
                  <a:schemeClr val="tx1"/>
                </a:solidFill>
                <a:effectLst/>
                <a:uLnTx/>
                <a:uFillTx/>
                <a:latin typeface="+mj-lt"/>
                <a:ea typeface="+mj-ea"/>
                <a:cs typeface="+mj-cs"/>
              </a:rPr>
              <a:t> of the </a:t>
            </a:r>
            <a:r>
              <a:rPr kumimoji="0" lang="en-US" sz="1900" b="0" i="0" strike="noStrike" kern="1200" cap="none" spc="0" normalizeH="0" baseline="0" noProof="0" dirty="0" smtClean="0">
                <a:ln>
                  <a:noFill/>
                </a:ln>
                <a:solidFill>
                  <a:schemeClr val="tx1"/>
                </a:solidFill>
                <a:effectLst/>
                <a:uLnTx/>
                <a:uFillTx/>
                <a:latin typeface="+mj-lt"/>
                <a:ea typeface="+mj-ea"/>
                <a:cs typeface="+mj-cs"/>
              </a:rPr>
              <a:t>Constitution</a:t>
            </a:r>
            <a:r>
              <a:rPr kumimoji="0" lang="en-US" sz="1900" b="0" i="0" strike="noStrike" kern="1200" cap="none" spc="0" normalizeH="0" baseline="0" noProof="0" dirty="0" smtClean="0">
                <a:ln>
                  <a:noFill/>
                </a:ln>
                <a:solidFill>
                  <a:schemeClr val="tx1"/>
                </a:solidFill>
                <a:effectLst/>
                <a:uLnTx/>
                <a:uFillTx/>
                <a:latin typeface="+mj-lt"/>
                <a:ea typeface="+mj-ea"/>
                <a:cs typeface="+mj-cs"/>
              </a:rPr>
              <a:t>: </a:t>
            </a:r>
            <a:r>
              <a:rPr kumimoji="0" lang="en-US" sz="1900" b="0" i="0" strike="noStrike" kern="1200" cap="none" spc="0" normalizeH="0" baseline="0" noProof="0" dirty="0" smtClean="0">
                <a:ln>
                  <a:noFill/>
                </a:ln>
                <a:solidFill>
                  <a:srgbClr val="FF0000"/>
                </a:solidFill>
                <a:effectLst/>
                <a:uLnTx/>
                <a:uFillTx/>
                <a:latin typeface="+mj-lt"/>
                <a:ea typeface="+mj-ea"/>
                <a:cs typeface="+mj-cs"/>
              </a:rPr>
              <a:t>(</a:t>
            </a:r>
            <a:r>
              <a:rPr kumimoji="0" lang="en-US" sz="1900" b="0" i="0" strike="noStrike" kern="1200" cap="none" spc="0" normalizeH="0" baseline="0" noProof="0" dirty="0" err="1" smtClean="0">
                <a:ln>
                  <a:noFill/>
                </a:ln>
                <a:solidFill>
                  <a:srgbClr val="FF0000"/>
                </a:solidFill>
                <a:effectLst/>
                <a:uLnTx/>
                <a:uFillTx/>
                <a:latin typeface="+mj-lt"/>
                <a:ea typeface="+mj-ea"/>
                <a:cs typeface="+mj-cs"/>
              </a:rPr>
              <a:t>i</a:t>
            </a:r>
            <a:r>
              <a:rPr kumimoji="0" lang="en-US" sz="1900" b="0" i="0" strike="noStrike" kern="1200" cap="none" spc="0" normalizeH="0" baseline="0" noProof="0" dirty="0" smtClean="0">
                <a:ln>
                  <a:noFill/>
                </a:ln>
                <a:solidFill>
                  <a:srgbClr val="FF0000"/>
                </a:solidFill>
                <a:effectLst/>
                <a:uLnTx/>
                <a:uFillTx/>
                <a:latin typeface="+mj-lt"/>
                <a:ea typeface="+mj-ea"/>
                <a:cs typeface="+mj-cs"/>
              </a:rPr>
              <a:t>)</a:t>
            </a:r>
            <a:r>
              <a:rPr kumimoji="0" lang="en-US" sz="1900" b="0" i="0" strike="noStrike" kern="1200" cap="none" spc="0" normalizeH="0" noProof="0" dirty="0" smtClean="0">
                <a:ln>
                  <a:noFill/>
                </a:ln>
                <a:solidFill>
                  <a:schemeClr val="tx1"/>
                </a:solidFill>
                <a:effectLst/>
                <a:uLnTx/>
                <a:uFillTx/>
                <a:latin typeface="+mj-lt"/>
                <a:ea typeface="+mj-ea"/>
                <a:cs typeface="+mj-cs"/>
              </a:rPr>
              <a:t> </a:t>
            </a:r>
            <a:r>
              <a:rPr kumimoji="0" lang="en-US" sz="1900" b="1" i="0" strike="noStrike" kern="1200" cap="none" spc="0" normalizeH="0" noProof="0" dirty="0" smtClean="0">
                <a:ln>
                  <a:noFill/>
                </a:ln>
                <a:solidFill>
                  <a:schemeClr val="tx1"/>
                </a:solidFill>
                <a:effectLst/>
                <a:uLnTx/>
                <a:uFillTx/>
                <a:latin typeface="+mj-lt"/>
                <a:ea typeface="+mj-ea"/>
                <a:cs typeface="+mj-cs"/>
              </a:rPr>
              <a:t>the </a:t>
            </a:r>
            <a:r>
              <a:rPr kumimoji="0" lang="en-US" sz="1900" b="1" i="0" strike="noStrike" kern="1200" cap="none" spc="0" normalizeH="0" noProof="0" dirty="0" smtClean="0">
                <a:ln>
                  <a:noFill/>
                </a:ln>
                <a:solidFill>
                  <a:schemeClr val="tx1"/>
                </a:solidFill>
                <a:effectLst/>
                <a:uLnTx/>
                <a:uFillTx/>
                <a:latin typeface="+mj-lt"/>
                <a:ea typeface="+mj-ea"/>
                <a:cs typeface="+mj-cs"/>
              </a:rPr>
              <a:t>central State</a:t>
            </a:r>
            <a:r>
              <a:rPr kumimoji="0" lang="en-US" sz="1900" b="0" i="0" strike="noStrike" kern="1200" cap="none" spc="0" normalizeH="0" noProof="0" dirty="0" smtClean="0">
                <a:ln>
                  <a:noFill/>
                </a:ln>
                <a:solidFill>
                  <a:schemeClr val="tx1"/>
                </a:solidFill>
                <a:effectLst/>
                <a:uLnTx/>
                <a:uFillTx/>
                <a:latin typeface="+mj-lt"/>
                <a:ea typeface="+mj-ea"/>
                <a:cs typeface="+mj-cs"/>
              </a:rPr>
              <a:t> </a:t>
            </a:r>
            <a:r>
              <a:rPr kumimoji="0" lang="en-US" sz="1900" b="0" i="0" strike="noStrike" kern="1200" cap="none" spc="0" normalizeH="0" noProof="0" dirty="0" smtClean="0">
                <a:ln>
                  <a:noFill/>
                </a:ln>
                <a:solidFill>
                  <a:schemeClr val="tx1"/>
                </a:solidFill>
                <a:effectLst/>
                <a:uLnTx/>
                <a:uFillTx/>
                <a:latin typeface="+mj-lt"/>
                <a:ea typeface="+mj-ea"/>
                <a:cs typeface="+mj-cs"/>
              </a:rPr>
              <a:t>is entitled to issue norms regarding foreign policy and its relationships with the EU</a:t>
            </a:r>
            <a:r>
              <a:rPr kumimoji="0" lang="en-US" sz="1900" b="0" i="0" strike="noStrike" kern="1200" cap="none" spc="0" normalizeH="0" noProof="0" dirty="0" smtClean="0">
                <a:ln>
                  <a:noFill/>
                </a:ln>
                <a:solidFill>
                  <a:schemeClr val="tx1"/>
                </a:solidFill>
                <a:effectLst/>
                <a:uLnTx/>
                <a:uFillTx/>
                <a:latin typeface="+mj-lt"/>
                <a:ea typeface="+mj-ea"/>
                <a:cs typeface="+mj-cs"/>
              </a:rPr>
              <a:t>; </a:t>
            </a:r>
            <a:r>
              <a:rPr kumimoji="0" lang="en-US" sz="1900" b="0" i="0" strike="noStrike" kern="1200" cap="none" spc="0" normalizeH="0" noProof="0" dirty="0" smtClean="0">
                <a:ln>
                  <a:noFill/>
                </a:ln>
                <a:solidFill>
                  <a:srgbClr val="FF0000"/>
                </a:solidFill>
                <a:effectLst/>
                <a:uLnTx/>
                <a:uFillTx/>
                <a:latin typeface="+mj-lt"/>
                <a:ea typeface="+mj-ea"/>
                <a:cs typeface="+mj-cs"/>
              </a:rPr>
              <a:t>(ii)</a:t>
            </a:r>
            <a:r>
              <a:rPr kumimoji="0" lang="en-US" sz="1900" b="0" i="0" strike="noStrike" kern="1200" cap="none" spc="0" normalizeH="0" noProof="0" dirty="0" smtClean="0">
                <a:ln>
                  <a:noFill/>
                </a:ln>
                <a:solidFill>
                  <a:schemeClr val="tx1"/>
                </a:solidFill>
                <a:effectLst/>
                <a:uLnTx/>
                <a:uFillTx/>
                <a:latin typeface="+mj-lt"/>
                <a:ea typeface="+mj-ea"/>
                <a:cs typeface="+mj-cs"/>
              </a:rPr>
              <a:t> </a:t>
            </a:r>
            <a:r>
              <a:rPr kumimoji="0" lang="en-US" sz="1900" b="1" i="0" strike="noStrike" kern="1200" cap="none" spc="0" normalizeH="0" noProof="0" dirty="0" smtClean="0">
                <a:ln>
                  <a:noFill/>
                </a:ln>
                <a:solidFill>
                  <a:schemeClr val="tx1"/>
                </a:solidFill>
                <a:effectLst/>
                <a:uLnTx/>
                <a:uFillTx/>
                <a:latin typeface="+mj-lt"/>
                <a:ea typeface="+mj-ea"/>
                <a:cs typeface="+mj-cs"/>
              </a:rPr>
              <a:t>Regions</a:t>
            </a:r>
            <a:r>
              <a:rPr kumimoji="0" lang="en-US" sz="1900" b="0" i="0" strike="noStrike" kern="1200" cap="none" spc="0" normalizeH="0" noProof="0" dirty="0" smtClean="0">
                <a:ln>
                  <a:noFill/>
                </a:ln>
                <a:solidFill>
                  <a:schemeClr val="tx1"/>
                </a:solidFill>
                <a:effectLst/>
                <a:uLnTx/>
                <a:uFillTx/>
                <a:latin typeface="+mj-lt"/>
                <a:ea typeface="+mj-ea"/>
                <a:cs typeface="+mj-cs"/>
              </a:rPr>
              <a:t> are entitled to issue norms, </a:t>
            </a:r>
            <a:r>
              <a:rPr kumimoji="0" lang="en-US" sz="1900" b="0" i="0" u="sng" strike="noStrike" kern="1200" cap="none" spc="0" normalizeH="0" noProof="0" dirty="0" smtClean="0">
                <a:ln>
                  <a:noFill/>
                </a:ln>
                <a:solidFill>
                  <a:schemeClr val="tx1"/>
                </a:solidFill>
                <a:effectLst/>
                <a:uLnTx/>
                <a:uFillTx/>
                <a:latin typeface="+mj-lt"/>
                <a:ea typeface="+mj-ea"/>
                <a:cs typeface="+mj-cs"/>
              </a:rPr>
              <a:t>in cooperation with the central State</a:t>
            </a:r>
            <a:r>
              <a:rPr kumimoji="0" lang="en-US" sz="1900" b="0" i="0" strike="noStrike" kern="1200" cap="none" spc="0" normalizeH="0" noProof="0" dirty="0" smtClean="0">
                <a:ln>
                  <a:noFill/>
                </a:ln>
                <a:solidFill>
                  <a:schemeClr val="tx1"/>
                </a:solidFill>
                <a:effectLst/>
                <a:uLnTx/>
                <a:uFillTx/>
                <a:latin typeface="+mj-lt"/>
                <a:ea typeface="+mj-ea"/>
                <a:cs typeface="+mj-cs"/>
              </a:rPr>
              <a:t>, regulating the Regions’ relationships with the EU and with the international legal order; international trade </a:t>
            </a:r>
            <a:r>
              <a:rPr kumimoji="0" lang="en-US" sz="1900" b="0" i="0" strike="noStrike" kern="1200" cap="none" spc="0" normalizeH="0" noProof="0" dirty="0" smtClean="0">
                <a:ln>
                  <a:noFill/>
                </a:ln>
                <a:solidFill>
                  <a:schemeClr val="tx1"/>
                </a:solidFill>
                <a:effectLst/>
                <a:uLnTx/>
                <a:uFillTx/>
                <a:latin typeface="+mj-lt"/>
                <a:ea typeface="+mj-ea"/>
                <a:cs typeface="+mj-cs"/>
              </a:rPr>
              <a:t>law; </a:t>
            </a:r>
            <a:r>
              <a:rPr kumimoji="0" lang="en-US" sz="1900" b="0" i="0" strike="noStrike" kern="1200" cap="none" spc="0" normalizeH="0" noProof="0" dirty="0" smtClean="0">
                <a:ln>
                  <a:noFill/>
                </a:ln>
                <a:solidFill>
                  <a:srgbClr val="FF0000"/>
                </a:solidFill>
                <a:effectLst/>
                <a:uLnTx/>
                <a:uFillTx/>
                <a:latin typeface="+mj-lt"/>
                <a:ea typeface="+mj-ea"/>
                <a:cs typeface="+mj-cs"/>
              </a:rPr>
              <a:t>(iii)</a:t>
            </a:r>
            <a:r>
              <a:rPr kumimoji="0" lang="en-US" sz="1900" b="0" i="0" strike="noStrike" kern="1200" cap="none" spc="0" normalizeH="0" noProof="0" dirty="0" smtClean="0">
                <a:ln>
                  <a:noFill/>
                </a:ln>
                <a:solidFill>
                  <a:schemeClr val="tx1"/>
                </a:solidFill>
                <a:effectLst/>
                <a:uLnTx/>
                <a:uFillTx/>
                <a:latin typeface="+mj-lt"/>
                <a:ea typeface="+mj-ea"/>
                <a:cs typeface="+mj-cs"/>
              </a:rPr>
              <a:t> </a:t>
            </a:r>
            <a:r>
              <a:rPr kumimoji="0" lang="en-US" sz="1900" b="1" i="0" strike="noStrike" kern="1200" cap="none" spc="0" normalizeH="0" noProof="0" dirty="0" smtClean="0">
                <a:ln>
                  <a:noFill/>
                </a:ln>
                <a:solidFill>
                  <a:schemeClr val="tx1"/>
                </a:solidFill>
                <a:effectLst/>
                <a:uLnTx/>
                <a:uFillTx/>
                <a:latin typeface="+mj-lt"/>
                <a:ea typeface="+mj-ea"/>
                <a:cs typeface="+mj-cs"/>
              </a:rPr>
              <a:t>Regions</a:t>
            </a:r>
            <a:r>
              <a:rPr kumimoji="0" lang="en-US" sz="1900" b="0" i="0" strike="noStrike" kern="1200" cap="none" spc="0" normalizeH="0" noProof="0" dirty="0" smtClean="0">
                <a:ln>
                  <a:noFill/>
                </a:ln>
                <a:solidFill>
                  <a:schemeClr val="tx1"/>
                </a:solidFill>
                <a:effectLst/>
                <a:uLnTx/>
                <a:uFillTx/>
                <a:latin typeface="+mj-lt"/>
                <a:ea typeface="+mj-ea"/>
                <a:cs typeface="+mj-cs"/>
              </a:rPr>
              <a:t>: agreements with foreign States or regions </a:t>
            </a:r>
            <a:r>
              <a:rPr lang="en-US" sz="1900" dirty="0" smtClean="0">
                <a:latin typeface="+mj-lt"/>
                <a:ea typeface="+mj-ea"/>
                <a:cs typeface="+mj-cs"/>
              </a:rPr>
              <a:t>regarding matters in which Regions are competent, with a “framework” law adopted by the central State</a:t>
            </a:r>
            <a:endParaRPr kumimoji="0" lang="en-US" sz="1900" b="0" i="0" strike="noStrike" kern="1200" cap="none" spc="0" normalizeH="0" baseline="0" noProof="0" dirty="0" smtClean="0">
              <a:ln>
                <a:noFill/>
              </a:ln>
              <a:solidFill>
                <a:schemeClr val="tx1"/>
              </a:solidFill>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Char char="-"/>
              <a:tabLst/>
              <a:defRPr/>
            </a:pPr>
            <a:endParaRPr lang="en-US" sz="1900" dirty="0" smtClean="0">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Char char="-"/>
              <a:tabLst/>
              <a:defRPr/>
            </a:pPr>
            <a:r>
              <a:rPr kumimoji="0" lang="en-US" sz="19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1900" b="1" i="0" u="none" strike="noStrike" kern="1200" cap="none" spc="0" normalizeH="0" baseline="0" noProof="0" dirty="0" smtClean="0">
                <a:ln>
                  <a:noFill/>
                </a:ln>
                <a:solidFill>
                  <a:schemeClr val="tx1"/>
                </a:solidFill>
                <a:effectLst/>
                <a:uLnTx/>
                <a:uFillTx/>
                <a:latin typeface="+mj-lt"/>
                <a:ea typeface="+mj-ea"/>
                <a:cs typeface="+mj-cs"/>
              </a:rPr>
              <a:t>All</a:t>
            </a:r>
            <a:r>
              <a:rPr kumimoji="0" lang="en-US" sz="1900" b="1" i="0" u="none" strike="noStrike" kern="1200" cap="none" spc="0" normalizeH="0" noProof="0" dirty="0" smtClean="0">
                <a:ln>
                  <a:noFill/>
                </a:ln>
                <a:solidFill>
                  <a:schemeClr val="tx1"/>
                </a:solidFill>
                <a:effectLst/>
                <a:uLnTx/>
                <a:uFillTx/>
                <a:latin typeface="+mj-lt"/>
                <a:ea typeface="+mj-ea"/>
                <a:cs typeface="+mj-cs"/>
              </a:rPr>
              <a:t> “</a:t>
            </a:r>
            <a:r>
              <a:rPr kumimoji="0" lang="en-US" sz="1900" b="1" i="0" strike="noStrike" kern="1200" cap="none" spc="0" normalizeH="0" noProof="0" dirty="0" smtClean="0">
                <a:ln>
                  <a:noFill/>
                </a:ln>
                <a:solidFill>
                  <a:schemeClr val="tx1"/>
                </a:solidFill>
                <a:effectLst/>
                <a:uLnTx/>
                <a:uFillTx/>
                <a:latin typeface="+mj-lt"/>
                <a:ea typeface="+mj-ea"/>
                <a:cs typeface="+mj-cs"/>
              </a:rPr>
              <a:t>implementation orders</a:t>
            </a:r>
            <a:r>
              <a:rPr kumimoji="0" lang="en-US" sz="1900" b="1" i="0" u="none" strike="noStrike" kern="1200" cap="none" spc="0" normalizeH="0" noProof="0" dirty="0" smtClean="0">
                <a:ln>
                  <a:noFill/>
                </a:ln>
                <a:solidFill>
                  <a:schemeClr val="tx1"/>
                </a:solidFill>
                <a:effectLst/>
                <a:uLnTx/>
                <a:uFillTx/>
                <a:latin typeface="+mj-lt"/>
                <a:ea typeface="+mj-ea"/>
                <a:cs typeface="+mj-cs"/>
              </a:rPr>
              <a:t>” are issued by the central State</a:t>
            </a:r>
            <a:r>
              <a:rPr kumimoji="0" lang="en-US" sz="1900" b="0" i="0" u="none" strike="noStrike" kern="1200" cap="none" spc="0" normalizeH="0" noProof="0" dirty="0" smtClean="0">
                <a:ln>
                  <a:noFill/>
                </a:ln>
                <a:solidFill>
                  <a:schemeClr val="tx1"/>
                </a:solidFill>
                <a:effectLst/>
                <a:uLnTx/>
                <a:uFillTx/>
                <a:latin typeface="+mj-lt"/>
                <a:ea typeface="+mj-ea"/>
                <a:cs typeface="+mj-cs"/>
              </a:rPr>
              <a:t>: any Regional laws conflicting with such orders may be declared void/unconstitutional</a:t>
            </a:r>
          </a:p>
          <a:p>
            <a:pPr marL="0" marR="0" lvl="0" indent="0" algn="l" defTabSz="914400" rtl="0" eaLnBrk="1" fontAlgn="auto" latinLnBrk="0" hangingPunct="1">
              <a:lnSpc>
                <a:spcPct val="100000"/>
              </a:lnSpc>
              <a:spcBef>
                <a:spcPct val="0"/>
              </a:spcBef>
              <a:spcAft>
                <a:spcPts val="0"/>
              </a:spcAft>
              <a:buClrTx/>
              <a:buSzTx/>
              <a:buFontTx/>
              <a:buChar char="-"/>
              <a:tabLst/>
              <a:defRPr/>
            </a:pPr>
            <a:endParaRPr lang="en-US" sz="1900" dirty="0" smtClean="0">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Char char="-"/>
              <a:tabLst/>
              <a:defRPr/>
            </a:pPr>
            <a:r>
              <a:rPr kumimoji="0" lang="en-US" sz="1900" b="0" i="0" u="none" strike="noStrike" kern="1200" cap="none" spc="0" normalizeH="0" noProof="0" dirty="0" smtClean="0">
                <a:ln>
                  <a:noFill/>
                </a:ln>
                <a:solidFill>
                  <a:schemeClr val="tx1"/>
                </a:solidFill>
                <a:effectLst/>
                <a:uLnTx/>
                <a:uFillTx/>
                <a:latin typeface="+mj-lt"/>
                <a:ea typeface="+mj-ea"/>
                <a:cs typeface="+mj-cs"/>
              </a:rPr>
              <a:t>        Regions are entitled to issue </a:t>
            </a:r>
            <a:r>
              <a:rPr kumimoji="0" lang="en-US" sz="1900" b="1" i="0" u="none" strike="noStrike" kern="1200" cap="none" spc="0" normalizeH="0" noProof="0" dirty="0" smtClean="0">
                <a:ln>
                  <a:noFill/>
                </a:ln>
                <a:solidFill>
                  <a:schemeClr val="tx1"/>
                </a:solidFill>
                <a:effectLst/>
                <a:uLnTx/>
                <a:uFillTx/>
                <a:latin typeface="+mj-lt"/>
                <a:ea typeface="+mj-ea"/>
                <a:cs typeface="+mj-cs"/>
              </a:rPr>
              <a:t>detailed regulations</a:t>
            </a:r>
            <a:r>
              <a:rPr kumimoji="0" lang="en-US" sz="1900" b="0" i="0" u="none" strike="noStrike" kern="1200" cap="none" spc="0" normalizeH="0" noProof="0" dirty="0" smtClean="0">
                <a:ln>
                  <a:noFill/>
                </a:ln>
                <a:solidFill>
                  <a:schemeClr val="tx1"/>
                </a:solidFill>
                <a:effectLst/>
                <a:uLnTx/>
                <a:uFillTx/>
                <a:latin typeface="+mj-lt"/>
                <a:ea typeface="+mj-ea"/>
                <a:cs typeface="+mj-cs"/>
              </a:rPr>
              <a:t>, to ensure that</a:t>
            </a:r>
            <a:r>
              <a:rPr lang="en-US" sz="1900" dirty="0" smtClean="0">
                <a:latin typeface="+mj-lt"/>
                <a:ea typeface="+mj-ea"/>
                <a:cs typeface="+mj-cs"/>
              </a:rPr>
              <a:t> international norms are adequately applied in their territories. </a:t>
            </a:r>
            <a:endParaRPr kumimoji="0" lang="en-US" sz="1900" b="0" i="0" u="none" strike="noStrike" kern="1200" cap="none" spc="0" normalizeH="0" noProof="0" dirty="0" smtClean="0">
              <a:ln>
                <a:noFill/>
              </a:ln>
              <a:solidFill>
                <a:schemeClr val="tx1"/>
              </a:solidFill>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tabLst/>
              <a:defRPr/>
            </a:pPr>
            <a:r>
              <a:rPr lang="en-US" sz="1900" dirty="0" smtClean="0">
                <a:latin typeface="+mj-lt"/>
                <a:ea typeface="+mj-ea"/>
                <a:cs typeface="+mj-cs"/>
              </a:rPr>
              <a:t>However, according to the Constitutional Court, </a:t>
            </a:r>
            <a:r>
              <a:rPr lang="en-US" sz="1900" b="1" dirty="0" smtClean="0">
                <a:latin typeface="+mj-lt"/>
                <a:ea typeface="+mj-ea"/>
                <a:cs typeface="+mj-cs"/>
              </a:rPr>
              <a:t>the Central State may </a:t>
            </a:r>
            <a:r>
              <a:rPr lang="en-US" sz="1900" dirty="0" smtClean="0">
                <a:latin typeface="+mj-lt"/>
                <a:ea typeface="+mj-ea"/>
                <a:cs typeface="+mj-cs"/>
              </a:rPr>
              <a:t>at any time </a:t>
            </a:r>
            <a:r>
              <a:rPr lang="en-US" sz="1900" b="1" dirty="0" smtClean="0">
                <a:latin typeface="+mj-lt"/>
                <a:ea typeface="+mj-ea"/>
                <a:cs typeface="+mj-cs"/>
              </a:rPr>
              <a:t>replace the Regions </a:t>
            </a:r>
            <a:r>
              <a:rPr lang="en-US" sz="1900" dirty="0" smtClean="0">
                <a:latin typeface="+mj-lt"/>
                <a:ea typeface="+mj-ea"/>
                <a:cs typeface="+mj-cs"/>
              </a:rPr>
              <a:t>when the need to ensure compliance with international obligations comes into play</a:t>
            </a:r>
            <a:r>
              <a:rPr kumimoji="0" lang="en-US" sz="1900" b="0" i="0" u="none" strike="noStrike" kern="1200" cap="none" spc="0" normalizeH="0" noProof="0" dirty="0" smtClean="0">
                <a:ln>
                  <a:noFill/>
                </a:ln>
                <a:solidFill>
                  <a:schemeClr val="tx1"/>
                </a:solidFill>
                <a:effectLst/>
                <a:uLnTx/>
                <a:uFillTx/>
                <a:latin typeface="+mj-lt"/>
                <a:ea typeface="+mj-ea"/>
                <a:cs typeface="+mj-cs"/>
              </a:rPr>
              <a:t> </a:t>
            </a:r>
            <a:endParaRPr kumimoji="0" lang="en-US" sz="19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a:bodyPr>
          <a:lstStyle/>
          <a:p>
            <a:r>
              <a:rPr lang="en-US" sz="3900" dirty="0" smtClean="0"/>
              <a:t/>
            </a:r>
            <a:br>
              <a:rPr lang="en-US" sz="3900" dirty="0" smtClean="0"/>
            </a:br>
            <a:r>
              <a:rPr lang="en-US" sz="3900" dirty="0" smtClean="0"/>
              <a:t>- </a:t>
            </a:r>
            <a:r>
              <a:rPr lang="en-US" sz="3600" dirty="0" smtClean="0"/>
              <a:t>international public law</a:t>
            </a:r>
            <a:br>
              <a:rPr lang="en-US" sz="3600" dirty="0" smtClean="0"/>
            </a:br>
            <a:r>
              <a:rPr lang="en-US" sz="3600" dirty="0" smtClean="0"/>
              <a:t>- international private law</a:t>
            </a:r>
            <a:br>
              <a:rPr lang="en-US" sz="3600" dirty="0" smtClean="0"/>
            </a:br>
            <a:r>
              <a:rPr lang="en-US" sz="3600" dirty="0" smtClean="0"/>
              <a:t>- comparative law</a:t>
            </a:r>
            <a:br>
              <a:rPr lang="en-US" sz="3600" dirty="0" smtClean="0"/>
            </a:br>
            <a:r>
              <a:rPr lang="it-IT" sz="3600" dirty="0" smtClean="0"/>
              <a:t/>
            </a:r>
            <a:br>
              <a:rPr lang="it-IT" sz="3600" dirty="0" smtClean="0"/>
            </a:br>
            <a:endParaRPr lang="en-US"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US" sz="4400" b="1" i="0" u="none" strike="noStrike" kern="1200" cap="none" spc="0" normalizeH="0" dirty="0" smtClean="0">
                <a:ln>
                  <a:noFill/>
                </a:ln>
                <a:solidFill>
                  <a:schemeClr val="tx1"/>
                </a:solidFill>
                <a:effectLst/>
                <a:uLnTx/>
                <a:uFillTx/>
                <a:latin typeface="+mj-lt"/>
                <a:ea typeface="+mj-ea"/>
                <a:cs typeface="+mj-cs"/>
              </a:rPr>
              <a:t>International law and Italian law</a:t>
            </a:r>
          </a:p>
          <a:p>
            <a:pPr marL="0" marR="0" lvl="0" indent="0" algn="ctr" defTabSz="914400" rtl="0" eaLnBrk="1" fontAlgn="auto" latinLnBrk="0" hangingPunct="1">
              <a:lnSpc>
                <a:spcPct val="100000"/>
              </a:lnSpc>
              <a:spcBef>
                <a:spcPct val="0"/>
              </a:spcBef>
              <a:spcAft>
                <a:spcPts val="0"/>
              </a:spcAft>
              <a:buClrTx/>
              <a:buSzTx/>
              <a:tabLst/>
              <a:defRPr/>
            </a:pPr>
            <a:r>
              <a:rPr lang="it-IT" sz="4400" b="1" baseline="0" dirty="0" smtClean="0">
                <a:latin typeface="+mj-lt"/>
                <a:ea typeface="+mj-ea"/>
                <a:cs typeface="+mj-cs"/>
              </a:rPr>
              <a:t>______________________________</a:t>
            </a:r>
            <a:endParaRPr kumimoji="0" lang="it-IT" sz="4400"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Autofit/>
          </a:bodyPr>
          <a:lstStyle/>
          <a:p>
            <a:pPr algn="l"/>
            <a:r>
              <a:rPr lang="en-US" sz="2200" dirty="0" smtClean="0"/>
              <a:t/>
            </a:r>
            <a:br>
              <a:rPr lang="en-US" sz="2200" dirty="0" smtClean="0"/>
            </a:br>
            <a:r>
              <a:rPr lang="en-US" sz="2200" dirty="0" smtClean="0"/>
              <a:t/>
            </a:r>
            <a:br>
              <a:rPr lang="en-US" sz="2200" dirty="0" smtClean="0"/>
            </a:br>
            <a:endParaRPr lang="en-US" sz="2200" dirty="0"/>
          </a:p>
        </p:txBody>
      </p:sp>
      <p:sp>
        <p:nvSpPr>
          <p:cNvPr id="4" name="Titolo 1"/>
          <p:cNvSpPr txBox="1">
            <a:spLocks/>
          </p:cNvSpPr>
          <p:nvPr/>
        </p:nvSpPr>
        <p:spPr>
          <a:xfrm>
            <a:off x="827584" y="332657"/>
            <a:ext cx="7772400" cy="1800199"/>
          </a:xfrm>
          <a:prstGeom prst="rect">
            <a:avLst/>
          </a:prstGeom>
        </p:spPr>
        <p:txBody>
          <a:bodyPr vert="horz" lIns="91440" tIns="45720" rIns="91440" bIns="45720" rtlCol="0" anchor="ctr">
            <a:normAutofit fontScale="400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6300" b="1" baseline="0" dirty="0" smtClean="0">
                <a:latin typeface="+mj-lt"/>
                <a:ea typeface="+mj-ea"/>
                <a:cs typeface="+mj-cs"/>
              </a:rPr>
              <a:t>What if the domestic law does not ensure compliance with international obligations?</a:t>
            </a:r>
          </a:p>
          <a:p>
            <a:pPr marL="0" marR="0" lvl="0" indent="0" algn="ctr" defTabSz="914400" rtl="0" eaLnBrk="1" fontAlgn="auto" latinLnBrk="0" hangingPunct="1">
              <a:lnSpc>
                <a:spcPct val="100000"/>
              </a:lnSpc>
              <a:spcBef>
                <a:spcPct val="0"/>
              </a:spcBef>
              <a:spcAft>
                <a:spcPts val="0"/>
              </a:spcAft>
              <a:buClrTx/>
              <a:buSzTx/>
              <a:tabLst/>
              <a:defRPr/>
            </a:pPr>
            <a:endParaRPr lang="en-US" sz="63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6300" b="1" dirty="0" smtClean="0">
                <a:solidFill>
                  <a:srgbClr val="FF0000"/>
                </a:solidFill>
                <a:latin typeface="+mj-lt"/>
                <a:ea typeface="+mj-ea"/>
                <a:cs typeface="+mj-cs"/>
              </a:rPr>
              <a:t>International liability of the State</a:t>
            </a:r>
            <a:r>
              <a:rPr lang="en-US" sz="6300" b="1" baseline="0" dirty="0" smtClean="0">
                <a:solidFill>
                  <a:srgbClr val="FF0000"/>
                </a:solidFill>
                <a:latin typeface="+mj-lt"/>
                <a:ea typeface="+mj-ea"/>
                <a:cs typeface="+mj-cs"/>
              </a:rPr>
              <a:t> </a:t>
            </a:r>
            <a:r>
              <a:rPr lang="en-US" sz="4400" b="1" baseline="0" dirty="0" smtClean="0">
                <a:latin typeface="+mj-lt"/>
                <a:ea typeface="+mj-ea"/>
                <a:cs typeface="+mj-cs"/>
              </a:rPr>
              <a:t>___________________________</a:t>
            </a:r>
            <a:r>
              <a:rPr lang="en-US" sz="4400" b="1" dirty="0" smtClean="0">
                <a:latin typeface="+mj-lt"/>
                <a:ea typeface="+mj-ea"/>
                <a:cs typeface="+mj-cs"/>
              </a:rPr>
              <a:t>____________________________________</a:t>
            </a:r>
            <a:endParaRPr lang="en-US" sz="4400" b="1" baseline="0" dirty="0" smtClean="0">
              <a:latin typeface="+mj-lt"/>
              <a:ea typeface="+mj-ea"/>
              <a:cs typeface="+mj-cs"/>
            </a:endParaRPr>
          </a:p>
        </p:txBody>
      </p:sp>
      <p:sp>
        <p:nvSpPr>
          <p:cNvPr id="5" name="Titolo 1"/>
          <p:cNvSpPr txBox="1">
            <a:spLocks/>
          </p:cNvSpPr>
          <p:nvPr/>
        </p:nvSpPr>
        <p:spPr>
          <a:xfrm>
            <a:off x="838200" y="2501280"/>
            <a:ext cx="7772400" cy="3744415"/>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tabLst/>
              <a:defRPr/>
            </a:pPr>
            <a:endParaRPr kumimoji="0" lang="en-US" sz="22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Titolo 1"/>
          <p:cNvSpPr txBox="1">
            <a:spLocks/>
          </p:cNvSpPr>
          <p:nvPr/>
        </p:nvSpPr>
        <p:spPr>
          <a:xfrm>
            <a:off x="990600" y="2653680"/>
            <a:ext cx="7772400" cy="3744415"/>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Char char="-"/>
              <a:tabLst/>
              <a:defRPr/>
            </a:pPr>
            <a:r>
              <a:rPr lang="en-US" sz="2000" dirty="0" smtClean="0">
                <a:latin typeface="+mj-lt"/>
                <a:ea typeface="+mj-ea"/>
                <a:cs typeface="+mj-cs"/>
              </a:rPr>
              <a:t>       “Code” drafted by the United Nations Commission on International law, regulating State liability:</a:t>
            </a:r>
          </a:p>
          <a:p>
            <a:pPr marL="0" marR="0" lvl="0" indent="0" algn="l" defTabSz="914400" rtl="0" eaLnBrk="1" fontAlgn="auto" latinLnBrk="0" hangingPunct="1">
              <a:lnSpc>
                <a:spcPct val="100000"/>
              </a:lnSpc>
              <a:spcBef>
                <a:spcPct val="0"/>
              </a:spcBef>
              <a:spcAft>
                <a:spcPts val="0"/>
              </a:spcAft>
              <a:buClrTx/>
              <a:buSzTx/>
              <a:tabLst/>
              <a:defRPr/>
            </a:pPr>
            <a:endParaRPr lang="en-US" sz="2000" dirty="0" smtClean="0">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tabLst/>
              <a:defRPr/>
            </a:pPr>
            <a:endParaRPr lang="en-US" sz="2000" dirty="0" smtClean="0">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tabLst/>
              <a:defRPr/>
            </a:pPr>
            <a:r>
              <a:rPr lang="en-US" sz="2000" b="1" noProof="0" dirty="0" smtClean="0">
                <a:solidFill>
                  <a:srgbClr val="FF0000"/>
                </a:solidFill>
                <a:latin typeface="+mj-lt"/>
                <a:ea typeface="+mj-ea"/>
                <a:cs typeface="+mj-cs"/>
              </a:rPr>
              <a:t>1.    a behavior attributable to the “State”</a:t>
            </a:r>
            <a:r>
              <a:rPr lang="en-US" sz="2000" noProof="0" dirty="0" smtClean="0">
                <a:latin typeface="+mj-lt"/>
                <a:ea typeface="+mj-ea"/>
                <a:cs typeface="+mj-cs"/>
              </a:rPr>
              <a:t> (in a large sense, including, inter alia, Regions and other territorial entities)</a:t>
            </a: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endParaRPr lang="en-US" sz="2000" noProof="0" dirty="0" smtClean="0">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tabLst/>
              <a:defRPr/>
            </a:pPr>
            <a:r>
              <a:rPr kumimoji="0" lang="en-US" sz="2000" b="1" i="0" u="none" strike="noStrike" kern="1200" cap="none" spc="0" normalizeH="0" baseline="0" dirty="0" smtClean="0">
                <a:ln>
                  <a:noFill/>
                </a:ln>
                <a:solidFill>
                  <a:srgbClr val="FF0000"/>
                </a:solidFill>
                <a:effectLst/>
                <a:uLnTx/>
                <a:uFillTx/>
                <a:latin typeface="+mj-lt"/>
                <a:ea typeface="+mj-ea"/>
                <a:cs typeface="+mj-cs"/>
              </a:rPr>
              <a:t>2.    a breach of</a:t>
            </a:r>
            <a:r>
              <a:rPr kumimoji="0" lang="en-US" sz="2000" b="1" i="0" u="none" strike="noStrike" kern="1200" cap="none" spc="0" normalizeH="0" dirty="0" smtClean="0">
                <a:ln>
                  <a:noFill/>
                </a:ln>
                <a:solidFill>
                  <a:srgbClr val="FF0000"/>
                </a:solidFill>
                <a:effectLst/>
                <a:uLnTx/>
                <a:uFillTx/>
                <a:latin typeface="+mj-lt"/>
                <a:ea typeface="+mj-ea"/>
                <a:cs typeface="+mj-cs"/>
              </a:rPr>
              <a:t> binding international law</a:t>
            </a:r>
            <a:r>
              <a:rPr kumimoji="0" lang="en-US" sz="2200" b="0" i="0" u="none" strike="noStrike" kern="1200" cap="none" spc="0" normalizeH="0" baseline="0" noProof="0" dirty="0" smtClean="0">
                <a:ln>
                  <a:noFill/>
                </a:ln>
                <a:solidFill>
                  <a:schemeClr val="tx1"/>
                </a:solidFill>
                <a:effectLst/>
                <a:uLnTx/>
                <a:uFillTx/>
                <a:latin typeface="+mj-lt"/>
                <a:ea typeface="+mj-ea"/>
                <a:cs typeface="+mj-cs"/>
              </a:rPr>
              <a:t/>
            </a:r>
            <a:br>
              <a:rPr kumimoji="0" lang="en-US" sz="2200" b="0" i="0" u="none" strike="noStrike" kern="1200" cap="none" spc="0" normalizeH="0" baseline="0" noProof="0" dirty="0" smtClean="0">
                <a:ln>
                  <a:noFill/>
                </a:ln>
                <a:solidFill>
                  <a:schemeClr val="tx1"/>
                </a:solidFill>
                <a:effectLst/>
                <a:uLnTx/>
                <a:uFillTx/>
                <a:latin typeface="+mj-lt"/>
                <a:ea typeface="+mj-ea"/>
                <a:cs typeface="+mj-cs"/>
              </a:rPr>
            </a:br>
            <a:endParaRPr kumimoji="0" lang="en-US" sz="22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Autofit/>
          </a:bodyPr>
          <a:lstStyle/>
          <a:p>
            <a:pPr algn="l"/>
            <a:r>
              <a:rPr lang="en-US" sz="2200" dirty="0" smtClean="0"/>
              <a:t/>
            </a:r>
            <a:br>
              <a:rPr lang="en-US" sz="2200" dirty="0" smtClean="0"/>
            </a:br>
            <a:r>
              <a:rPr lang="en-US" sz="2200" dirty="0" smtClean="0"/>
              <a:t/>
            </a:r>
            <a:br>
              <a:rPr lang="en-US" sz="2200" dirty="0" smtClean="0"/>
            </a:br>
            <a:endParaRPr lang="en-US" sz="2200" dirty="0"/>
          </a:p>
        </p:txBody>
      </p:sp>
      <p:sp>
        <p:nvSpPr>
          <p:cNvPr id="4" name="Titolo 1"/>
          <p:cNvSpPr txBox="1">
            <a:spLocks/>
          </p:cNvSpPr>
          <p:nvPr/>
        </p:nvSpPr>
        <p:spPr>
          <a:xfrm>
            <a:off x="827584" y="332657"/>
            <a:ext cx="7772400" cy="1800199"/>
          </a:xfrm>
          <a:prstGeom prst="rect">
            <a:avLst/>
          </a:prstGeom>
        </p:spPr>
        <p:txBody>
          <a:bodyPr vert="horz" lIns="91440" tIns="45720" rIns="91440" bIns="45720" rtlCol="0" anchor="ctr">
            <a:normAutofit fontScale="4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6300" b="1" baseline="0" dirty="0" smtClean="0">
                <a:latin typeface="+mj-lt"/>
                <a:ea typeface="+mj-ea"/>
                <a:cs typeface="+mj-cs"/>
              </a:rPr>
              <a:t>What if</a:t>
            </a:r>
            <a:r>
              <a:rPr lang="en-US" sz="6300" b="1" dirty="0" smtClean="0">
                <a:latin typeface="+mj-lt"/>
                <a:ea typeface="+mj-ea"/>
                <a:cs typeface="+mj-cs"/>
              </a:rPr>
              <a:t> a breach of international law </a:t>
            </a:r>
          </a:p>
          <a:p>
            <a:pPr marL="0" marR="0" lvl="0" indent="0" algn="ctr" defTabSz="914400" rtl="0" eaLnBrk="1" fontAlgn="auto" latinLnBrk="0" hangingPunct="1">
              <a:lnSpc>
                <a:spcPct val="100000"/>
              </a:lnSpc>
              <a:spcBef>
                <a:spcPct val="0"/>
              </a:spcBef>
              <a:spcAft>
                <a:spcPts val="0"/>
              </a:spcAft>
              <a:buClrTx/>
              <a:buSzTx/>
              <a:tabLst/>
              <a:defRPr/>
            </a:pPr>
            <a:r>
              <a:rPr lang="en-US" sz="6300" b="1" dirty="0" smtClean="0">
                <a:latin typeface="+mj-lt"/>
                <a:ea typeface="+mj-ea"/>
                <a:cs typeface="+mj-cs"/>
              </a:rPr>
              <a:t>is put in place by an entity </a:t>
            </a:r>
          </a:p>
          <a:p>
            <a:pPr marL="0" marR="0" lvl="0" indent="0" algn="ctr" defTabSz="914400" rtl="0" eaLnBrk="1" fontAlgn="auto" latinLnBrk="0" hangingPunct="1">
              <a:lnSpc>
                <a:spcPct val="100000"/>
              </a:lnSpc>
              <a:spcBef>
                <a:spcPct val="0"/>
              </a:spcBef>
              <a:spcAft>
                <a:spcPts val="0"/>
              </a:spcAft>
              <a:buClrTx/>
              <a:buSzTx/>
              <a:tabLst/>
              <a:defRPr/>
            </a:pPr>
            <a:r>
              <a:rPr lang="en-US" sz="6300" b="1" i="1" dirty="0" smtClean="0">
                <a:latin typeface="+mj-lt"/>
                <a:ea typeface="+mj-ea"/>
                <a:cs typeface="+mj-cs"/>
              </a:rPr>
              <a:t>acting outside the scope of its powers</a:t>
            </a:r>
            <a:r>
              <a:rPr lang="en-US" sz="6300" b="1" dirty="0" smtClean="0">
                <a:latin typeface="+mj-lt"/>
                <a:ea typeface="+mj-ea"/>
                <a:cs typeface="+mj-cs"/>
              </a:rPr>
              <a:t>?</a:t>
            </a:r>
            <a:endParaRPr lang="en-US" sz="63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a:t>
            </a:r>
            <a:r>
              <a:rPr lang="en-US" sz="4400" b="1" dirty="0" smtClean="0">
                <a:latin typeface="+mj-lt"/>
                <a:ea typeface="+mj-ea"/>
                <a:cs typeface="+mj-cs"/>
              </a:rPr>
              <a:t>____________________________________</a:t>
            </a:r>
            <a:endParaRPr lang="en-US" sz="4400" b="1" baseline="0" dirty="0" smtClean="0">
              <a:latin typeface="+mj-lt"/>
              <a:ea typeface="+mj-ea"/>
              <a:cs typeface="+mj-cs"/>
            </a:endParaRPr>
          </a:p>
        </p:txBody>
      </p:sp>
      <p:sp>
        <p:nvSpPr>
          <p:cNvPr id="5" name="Titolo 1"/>
          <p:cNvSpPr txBox="1">
            <a:spLocks/>
          </p:cNvSpPr>
          <p:nvPr/>
        </p:nvSpPr>
        <p:spPr>
          <a:xfrm>
            <a:off x="838200" y="2501280"/>
            <a:ext cx="7772400" cy="3744415"/>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tabLst/>
              <a:defRPr/>
            </a:pPr>
            <a:endParaRPr kumimoji="0" lang="en-US" sz="22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Titolo 1"/>
          <p:cNvSpPr txBox="1">
            <a:spLocks/>
          </p:cNvSpPr>
          <p:nvPr/>
        </p:nvSpPr>
        <p:spPr>
          <a:xfrm>
            <a:off x="990600" y="2132856"/>
            <a:ext cx="7772400" cy="4265239"/>
          </a:xfrm>
          <a:prstGeom prst="rect">
            <a:avLst/>
          </a:prstGeom>
        </p:spPr>
        <p:txBody>
          <a:bodyPr vert="horz" lIns="91440" tIns="45720" rIns="91440" bIns="45720" rtlCol="0" anchor="ctr">
            <a:noAutofit/>
          </a:bodyPr>
          <a:lstStyle/>
          <a:p>
            <a:pPr marL="457200" marR="0" lvl="0" indent="-457200" algn="l" defTabSz="914400" rtl="0" eaLnBrk="1" fontAlgn="auto" latinLnBrk="0" hangingPunct="1">
              <a:lnSpc>
                <a:spcPct val="100000"/>
              </a:lnSpc>
              <a:spcBef>
                <a:spcPct val="0"/>
              </a:spcBef>
              <a:spcAft>
                <a:spcPts val="0"/>
              </a:spcAft>
              <a:buClrTx/>
              <a:buSzTx/>
              <a:buAutoNum type="alphaUcParenBoth"/>
              <a:tabLst/>
              <a:defRPr/>
            </a:pPr>
            <a:r>
              <a:rPr kumimoji="0" lang="en-US" sz="2800" b="0" i="0" u="none" strike="noStrike" kern="1200" cap="none" spc="0" normalizeH="0" noProof="0" dirty="0" smtClean="0">
                <a:ln>
                  <a:noFill/>
                </a:ln>
                <a:solidFill>
                  <a:schemeClr val="tx1"/>
                </a:solidFill>
                <a:effectLst/>
                <a:uLnTx/>
                <a:uFillTx/>
                <a:latin typeface="+mj-lt"/>
                <a:ea typeface="+mj-ea"/>
                <a:cs typeface="+mj-cs"/>
              </a:rPr>
              <a:t>The State (to which the acting body belong) </a:t>
            </a:r>
            <a:r>
              <a:rPr kumimoji="0" lang="en-US" sz="2800" b="1" i="0" u="none" strike="noStrike" kern="1200" cap="none" spc="0" normalizeH="0" noProof="0" dirty="0" smtClean="0">
                <a:ln>
                  <a:noFill/>
                </a:ln>
                <a:solidFill>
                  <a:schemeClr val="tx1"/>
                </a:solidFill>
                <a:effectLst/>
                <a:uLnTx/>
                <a:uFillTx/>
                <a:latin typeface="+mj-lt"/>
                <a:ea typeface="+mj-ea"/>
                <a:cs typeface="+mj-cs"/>
              </a:rPr>
              <a:t>is also responsible </a:t>
            </a:r>
            <a:r>
              <a:rPr kumimoji="0" lang="en-US" sz="2800" i="0" u="none" strike="noStrike" kern="1200" cap="none" spc="0" normalizeH="0" noProof="0" dirty="0" smtClean="0">
                <a:ln>
                  <a:noFill/>
                </a:ln>
                <a:solidFill>
                  <a:schemeClr val="tx1"/>
                </a:solidFill>
                <a:effectLst/>
                <a:uLnTx/>
                <a:uFillTx/>
                <a:latin typeface="+mj-lt"/>
                <a:ea typeface="+mj-ea"/>
                <a:cs typeface="+mj-cs"/>
              </a:rPr>
              <a:t>(art. 7 of the UN Commission “Code”): the State could have </a:t>
            </a:r>
            <a:r>
              <a:rPr kumimoji="0" lang="en-US" sz="2800" i="0" u="none" strike="noStrike" kern="1200" cap="none" spc="0" normalizeH="0" noProof="0" dirty="0" smtClean="0">
                <a:ln>
                  <a:noFill/>
                </a:ln>
                <a:solidFill>
                  <a:schemeClr val="tx1"/>
                </a:solidFill>
                <a:effectLst/>
                <a:uLnTx/>
                <a:uFillTx/>
                <a:latin typeface="+mj-lt"/>
                <a:ea typeface="+mj-ea"/>
                <a:cs typeface="+mj-cs"/>
              </a:rPr>
              <a:t>prevented/cured </a:t>
            </a:r>
            <a:r>
              <a:rPr kumimoji="0" lang="en-US" sz="2800" i="0" u="none" strike="noStrike" kern="1200" cap="none" spc="0" normalizeH="0" noProof="0" dirty="0" smtClean="0">
                <a:ln>
                  <a:noFill/>
                </a:ln>
                <a:solidFill>
                  <a:schemeClr val="tx1"/>
                </a:solidFill>
                <a:effectLst/>
                <a:uLnTx/>
                <a:uFillTx/>
                <a:latin typeface="+mj-lt"/>
                <a:ea typeface="+mj-ea"/>
                <a:cs typeface="+mj-cs"/>
              </a:rPr>
              <a:t>the </a:t>
            </a:r>
            <a:r>
              <a:rPr kumimoji="0" lang="en-US" sz="2800" i="0" u="none" strike="noStrike" kern="1200" cap="none" spc="0" normalizeH="0" noProof="0" dirty="0" smtClean="0">
                <a:ln>
                  <a:noFill/>
                </a:ln>
                <a:solidFill>
                  <a:schemeClr val="tx1"/>
                </a:solidFill>
                <a:effectLst/>
                <a:uLnTx/>
                <a:uFillTx/>
                <a:latin typeface="+mj-lt"/>
                <a:ea typeface="+mj-ea"/>
                <a:cs typeface="+mj-cs"/>
              </a:rPr>
              <a:t>breach event, </a:t>
            </a:r>
            <a:r>
              <a:rPr kumimoji="0" lang="en-US" sz="2800" i="0" u="none" strike="noStrike" kern="1200" cap="none" spc="0" normalizeH="0" noProof="0" dirty="0" smtClean="0">
                <a:ln>
                  <a:noFill/>
                </a:ln>
                <a:solidFill>
                  <a:schemeClr val="tx1"/>
                </a:solidFill>
                <a:effectLst/>
                <a:uLnTx/>
                <a:uFillTx/>
                <a:latin typeface="+mj-lt"/>
                <a:ea typeface="+mj-ea"/>
                <a:cs typeface="+mj-cs"/>
              </a:rPr>
              <a:t>but it didn’t</a:t>
            </a:r>
          </a:p>
          <a:p>
            <a:pPr marL="457200" marR="0" lvl="0" indent="-457200" algn="l" defTabSz="914400" rtl="0" eaLnBrk="1" fontAlgn="auto" latinLnBrk="0" hangingPunct="1">
              <a:lnSpc>
                <a:spcPct val="100000"/>
              </a:lnSpc>
              <a:spcBef>
                <a:spcPct val="0"/>
              </a:spcBef>
              <a:spcAft>
                <a:spcPts val="0"/>
              </a:spcAft>
              <a:buClrTx/>
              <a:buSzTx/>
              <a:tabLst/>
              <a:defRPr/>
            </a:pPr>
            <a:endParaRPr kumimoji="0" lang="en-US" sz="2800" b="0" i="0" u="none" strike="noStrike" kern="1200" cap="none" spc="0" normalizeH="0" noProof="0" dirty="0" smtClean="0">
              <a:ln>
                <a:noFill/>
              </a:ln>
              <a:solidFill>
                <a:schemeClr val="tx1"/>
              </a:solidFill>
              <a:effectLst/>
              <a:uLnTx/>
              <a:uFillTx/>
              <a:latin typeface="+mj-lt"/>
              <a:ea typeface="+mj-ea"/>
              <a:cs typeface="+mj-cs"/>
            </a:endParaRPr>
          </a:p>
          <a:p>
            <a:pPr marL="457200" marR="0" lvl="0" indent="-457200" algn="l" defTabSz="914400" rtl="0" eaLnBrk="1" fontAlgn="auto" latinLnBrk="0" hangingPunct="1">
              <a:lnSpc>
                <a:spcPct val="100000"/>
              </a:lnSpc>
              <a:spcBef>
                <a:spcPct val="0"/>
              </a:spcBef>
              <a:spcAft>
                <a:spcPts val="0"/>
              </a:spcAft>
              <a:buClrTx/>
              <a:buSzTx/>
              <a:tabLst/>
              <a:defRPr/>
            </a:pPr>
            <a:r>
              <a:rPr lang="en-US" sz="2800" baseline="0" dirty="0" smtClean="0">
                <a:latin typeface="+mj-lt"/>
                <a:ea typeface="+mj-ea"/>
                <a:cs typeface="+mj-cs"/>
              </a:rPr>
              <a:t>(B) The State </a:t>
            </a:r>
            <a:r>
              <a:rPr lang="en-US" sz="2800" b="1" baseline="0" dirty="0" smtClean="0">
                <a:latin typeface="+mj-lt"/>
                <a:ea typeface="+mj-ea"/>
                <a:cs typeface="+mj-cs"/>
              </a:rPr>
              <a:t>is not responsible</a:t>
            </a:r>
            <a:r>
              <a:rPr lang="en-US" sz="2800" baseline="0" dirty="0" smtClean="0">
                <a:latin typeface="+mj-lt"/>
                <a:ea typeface="+mj-ea"/>
                <a:cs typeface="+mj-cs"/>
              </a:rPr>
              <a:t>: the acting body is the only liable subject. The State, however, is liable for failing to take appropriate control </a:t>
            </a:r>
            <a:r>
              <a:rPr lang="en-US" sz="2800" dirty="0" smtClean="0">
                <a:latin typeface="+mj-lt"/>
                <a:ea typeface="+mj-ea"/>
                <a:cs typeface="+mj-cs"/>
              </a:rPr>
              <a:t>measures</a:t>
            </a:r>
            <a:endParaRPr kumimoji="0" lang="en-US" sz="28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a:bodyPr>
          <a:lstStyle/>
          <a:p>
            <a:pPr algn="l"/>
            <a:r>
              <a:rPr lang="en-US" sz="2800" dirty="0" smtClean="0"/>
              <a:t>- Relationships among States</a:t>
            </a:r>
            <a:br>
              <a:rPr lang="en-US" sz="2800" dirty="0" smtClean="0"/>
            </a:br>
            <a:r>
              <a:rPr lang="en-US" sz="2800" dirty="0" smtClean="0"/>
              <a:t/>
            </a:r>
            <a:br>
              <a:rPr lang="en-US" sz="2800" dirty="0" smtClean="0"/>
            </a:br>
            <a:r>
              <a:rPr lang="en-US" sz="2800" dirty="0" smtClean="0"/>
              <a:t>- Relationships between States (member States) and international bodies (international organizations, etc.)</a:t>
            </a:r>
            <a:br>
              <a:rPr lang="en-US" sz="2800" dirty="0" smtClean="0"/>
            </a:br>
            <a:r>
              <a:rPr lang="en-US" sz="2800" dirty="0" smtClean="0"/>
              <a:t/>
            </a:r>
            <a:br>
              <a:rPr lang="en-US" sz="2800" dirty="0" smtClean="0"/>
            </a:br>
            <a:r>
              <a:rPr lang="en-US" sz="2800" dirty="0" smtClean="0"/>
              <a:t>- individuals?</a:t>
            </a:r>
            <a:br>
              <a:rPr lang="en-US" sz="2800" dirty="0" smtClean="0"/>
            </a:br>
            <a:endParaRPr lang="en-US" sz="28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The “addressees” of international norms</a:t>
            </a:r>
            <a:r>
              <a:rPr lang="en-US" sz="4400" b="1" dirty="0" smtClean="0">
                <a:latin typeface="+mj-lt"/>
                <a:ea typeface="+mj-ea"/>
                <a:cs typeface="+mj-cs"/>
              </a:rPr>
              <a:t>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844824"/>
            <a:ext cx="7772400" cy="4536504"/>
          </a:xfrm>
        </p:spPr>
        <p:txBody>
          <a:bodyPr>
            <a:normAutofit/>
          </a:bodyPr>
          <a:lstStyle/>
          <a:p>
            <a:r>
              <a:rPr lang="it-IT" sz="3600" dirty="0" smtClean="0"/>
              <a:t>Art. 10, par. 1, </a:t>
            </a:r>
            <a:r>
              <a:rPr lang="en-US" sz="3600" dirty="0" smtClean="0"/>
              <a:t>of the Italian Constitution</a:t>
            </a:r>
            <a:r>
              <a:rPr lang="it-IT" sz="3600" dirty="0" smtClean="0"/>
              <a:t>: </a:t>
            </a:r>
            <a:r>
              <a:rPr lang="it-IT" sz="3500" dirty="0" smtClean="0"/>
              <a:t>“</a:t>
            </a:r>
            <a:r>
              <a:rPr lang="en-US" sz="3500" i="1" dirty="0" smtClean="0"/>
              <a:t>Italy conforms to </a:t>
            </a:r>
            <a:r>
              <a:rPr lang="en-US" sz="3500" b="1" i="1" dirty="0" smtClean="0"/>
              <a:t>commonly recognized international law</a:t>
            </a:r>
            <a:r>
              <a:rPr lang="en-US" sz="3500" dirty="0" smtClean="0"/>
              <a:t>”</a:t>
            </a:r>
            <a:br>
              <a:rPr lang="en-US" sz="3500" dirty="0" smtClean="0"/>
            </a:br>
            <a:r>
              <a:rPr lang="it-IT" sz="3600" dirty="0" smtClean="0"/>
              <a:t/>
            </a:r>
            <a:br>
              <a:rPr lang="it-IT" sz="3600" dirty="0" smtClean="0"/>
            </a:br>
            <a:r>
              <a:rPr lang="it-IT" sz="3600" dirty="0" smtClean="0"/>
              <a:t/>
            </a:r>
            <a:br>
              <a:rPr lang="it-IT" sz="3600" dirty="0" smtClean="0"/>
            </a:br>
            <a:r>
              <a:rPr lang="it-IT" sz="3600" dirty="0" smtClean="0"/>
              <a:t/>
            </a:r>
            <a:br>
              <a:rPr lang="it-IT" sz="3600" dirty="0" smtClean="0"/>
            </a:br>
            <a:r>
              <a:rPr lang="it-IT" sz="3600" dirty="0" smtClean="0"/>
              <a:t>custom</a:t>
            </a:r>
            <a:endParaRPr lang="en-US"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US" sz="4400" b="1" i="0" u="none" strike="noStrike" kern="1200" cap="none" spc="0" normalizeH="0" dirty="0" smtClean="0">
                <a:ln>
                  <a:noFill/>
                </a:ln>
                <a:solidFill>
                  <a:schemeClr val="tx1"/>
                </a:solidFill>
                <a:effectLst/>
                <a:uLnTx/>
                <a:uFillTx/>
                <a:latin typeface="+mj-lt"/>
                <a:ea typeface="+mj-ea"/>
                <a:cs typeface="+mj-cs"/>
              </a:rPr>
              <a:t>International law and Italian law</a:t>
            </a:r>
          </a:p>
          <a:p>
            <a:pPr marL="0" marR="0" lvl="0" indent="0" algn="ctr" defTabSz="914400" rtl="0" eaLnBrk="1" fontAlgn="auto" latinLnBrk="0" hangingPunct="1">
              <a:lnSpc>
                <a:spcPct val="100000"/>
              </a:lnSpc>
              <a:spcBef>
                <a:spcPct val="0"/>
              </a:spcBef>
              <a:spcAft>
                <a:spcPts val="0"/>
              </a:spcAft>
              <a:buClrTx/>
              <a:buSzTx/>
              <a:tabLst/>
              <a:defRPr/>
            </a:pPr>
            <a:r>
              <a:rPr lang="it-IT" sz="4400" b="1" baseline="0" dirty="0" smtClean="0">
                <a:latin typeface="+mj-lt"/>
                <a:ea typeface="+mj-ea"/>
                <a:cs typeface="+mj-cs"/>
              </a:rPr>
              <a:t>______________________________</a:t>
            </a:r>
            <a:endParaRPr kumimoji="0" lang="it-IT" sz="4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Freccia in giù 4"/>
          <p:cNvSpPr/>
          <p:nvPr/>
        </p:nvSpPr>
        <p:spPr>
          <a:xfrm>
            <a:off x="4139952" y="4437112"/>
            <a:ext cx="792088"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772816"/>
            <a:ext cx="7772400" cy="4320479"/>
          </a:xfrm>
        </p:spPr>
        <p:txBody>
          <a:bodyPr>
            <a:normAutofit fontScale="90000"/>
          </a:bodyPr>
          <a:lstStyle/>
          <a:p>
            <a:r>
              <a:rPr lang="en-US" sz="3100" dirty="0" smtClean="0"/>
              <a:t>Art. 11 of the Italian Constitution: “</a:t>
            </a:r>
            <a:r>
              <a:rPr lang="en-US" sz="3100" i="1" dirty="0" smtClean="0"/>
              <a:t>Italy </a:t>
            </a:r>
            <a:r>
              <a:rPr lang="en-US" sz="3100" b="1" i="1" dirty="0" smtClean="0"/>
              <a:t>consents, on a reciprocity basis with other States, to limitations to sovereignty </a:t>
            </a:r>
            <a:r>
              <a:rPr lang="en-US" sz="3100" i="1" dirty="0" smtClean="0"/>
              <a:t>for the purpose of ensuring peace and justice among Nations; it promotes international organizations devoted to that purpose</a:t>
            </a:r>
            <a:r>
              <a:rPr lang="it-IT" sz="3100" dirty="0" smtClean="0"/>
              <a:t>” </a:t>
            </a:r>
            <a:br>
              <a:rPr lang="it-IT" sz="3100" dirty="0" smtClean="0"/>
            </a:br>
            <a:r>
              <a:rPr lang="it-IT" sz="3600" dirty="0" smtClean="0"/>
              <a:t/>
            </a:r>
            <a:br>
              <a:rPr lang="it-IT" sz="3600" dirty="0" smtClean="0"/>
            </a:br>
            <a:r>
              <a:rPr lang="it-IT" sz="3600" dirty="0" smtClean="0"/>
              <a:t/>
            </a:r>
            <a:br>
              <a:rPr lang="it-IT" sz="3600" dirty="0" smtClean="0"/>
            </a:br>
            <a:r>
              <a:rPr lang="it-IT" sz="3600" dirty="0" smtClean="0"/>
              <a:t/>
            </a:r>
            <a:br>
              <a:rPr lang="it-IT" sz="3600" dirty="0" smtClean="0"/>
            </a:br>
            <a:r>
              <a:rPr lang="en-US" sz="3600" dirty="0" smtClean="0"/>
              <a:t>treaties</a:t>
            </a:r>
            <a:endParaRPr lang="en-US"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US" sz="4400" b="1" i="0" u="none" strike="noStrike" kern="1200" cap="none" spc="0" normalizeH="0" dirty="0" smtClean="0">
                <a:ln>
                  <a:noFill/>
                </a:ln>
                <a:solidFill>
                  <a:schemeClr val="tx1"/>
                </a:solidFill>
                <a:effectLst/>
                <a:uLnTx/>
                <a:uFillTx/>
                <a:latin typeface="+mj-lt"/>
                <a:ea typeface="+mj-ea"/>
                <a:cs typeface="+mj-cs"/>
              </a:rPr>
              <a:t>International law and Italian law</a:t>
            </a:r>
          </a:p>
          <a:p>
            <a:pPr marL="0" marR="0" lvl="0" indent="0" algn="ctr" defTabSz="914400" rtl="0" eaLnBrk="1" fontAlgn="auto" latinLnBrk="0" hangingPunct="1">
              <a:lnSpc>
                <a:spcPct val="100000"/>
              </a:lnSpc>
              <a:spcBef>
                <a:spcPct val="0"/>
              </a:spcBef>
              <a:spcAft>
                <a:spcPts val="0"/>
              </a:spcAft>
              <a:buClrTx/>
              <a:buSzTx/>
              <a:tabLst/>
              <a:defRPr/>
            </a:pPr>
            <a:r>
              <a:rPr lang="it-IT" sz="4400" b="1" baseline="0" dirty="0" smtClean="0">
                <a:latin typeface="+mj-lt"/>
                <a:ea typeface="+mj-ea"/>
                <a:cs typeface="+mj-cs"/>
              </a:rPr>
              <a:t>______________________________</a:t>
            </a:r>
            <a:endParaRPr kumimoji="0" lang="it-IT" sz="4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Freccia in giù 4"/>
          <p:cNvSpPr/>
          <p:nvPr/>
        </p:nvSpPr>
        <p:spPr>
          <a:xfrm>
            <a:off x="4211960" y="4581128"/>
            <a:ext cx="792088"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772816"/>
            <a:ext cx="7772400" cy="4320479"/>
          </a:xfrm>
        </p:spPr>
        <p:txBody>
          <a:bodyPr>
            <a:normAutofit/>
          </a:bodyPr>
          <a:lstStyle/>
          <a:p>
            <a:r>
              <a:rPr lang="en-US" sz="3100" dirty="0" smtClean="0"/>
              <a:t>Art. 117 of the Italian Constitution: “</a:t>
            </a:r>
            <a:r>
              <a:rPr lang="en-US" sz="3100" i="1" dirty="0" smtClean="0"/>
              <a:t>The legislative power is exercised by the State and the Regions, </a:t>
            </a:r>
            <a:r>
              <a:rPr lang="en-US" sz="3100" b="1" i="1" dirty="0" smtClean="0"/>
              <a:t>within the limits </a:t>
            </a:r>
            <a:r>
              <a:rPr lang="en-US" sz="3100" i="1" dirty="0" smtClean="0"/>
              <a:t>set out by the Constitution, the EU law and </a:t>
            </a:r>
            <a:r>
              <a:rPr lang="en-US" sz="3100" b="1" i="1" dirty="0" smtClean="0"/>
              <a:t>the international legal order</a:t>
            </a:r>
            <a:r>
              <a:rPr lang="it-IT" sz="3100" dirty="0" smtClean="0"/>
              <a:t>”</a:t>
            </a:r>
            <a:endParaRPr lang="en-US"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US" sz="4400" b="1" i="0" u="none" strike="noStrike" kern="1200" cap="none" spc="0" normalizeH="0" dirty="0" smtClean="0">
                <a:ln>
                  <a:noFill/>
                </a:ln>
                <a:solidFill>
                  <a:schemeClr val="tx1"/>
                </a:solidFill>
                <a:effectLst/>
                <a:uLnTx/>
                <a:uFillTx/>
                <a:latin typeface="+mj-lt"/>
                <a:ea typeface="+mj-ea"/>
                <a:cs typeface="+mj-cs"/>
              </a:rPr>
              <a:t>International law and Italian law</a:t>
            </a:r>
          </a:p>
          <a:p>
            <a:pPr marL="0" marR="0" lvl="0" indent="0" algn="ctr" defTabSz="914400" rtl="0" eaLnBrk="1" fontAlgn="auto" latinLnBrk="0" hangingPunct="1">
              <a:lnSpc>
                <a:spcPct val="100000"/>
              </a:lnSpc>
              <a:spcBef>
                <a:spcPct val="0"/>
              </a:spcBef>
              <a:spcAft>
                <a:spcPts val="0"/>
              </a:spcAft>
              <a:buClrTx/>
              <a:buSzTx/>
              <a:tabLst/>
              <a:defRPr/>
            </a:pPr>
            <a:r>
              <a:rPr lang="it-IT" sz="4400" b="1" baseline="0" dirty="0" smtClean="0">
                <a:latin typeface="+mj-lt"/>
                <a:ea typeface="+mj-ea"/>
                <a:cs typeface="+mj-cs"/>
              </a:rPr>
              <a:t>______________________________</a:t>
            </a:r>
            <a:endParaRPr kumimoji="0" lang="it-IT" sz="4400"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548680"/>
            <a:ext cx="7772400" cy="5544615"/>
          </a:xfrm>
        </p:spPr>
        <p:txBody>
          <a:bodyPr>
            <a:normAutofit/>
          </a:bodyPr>
          <a:lstStyle/>
          <a:p>
            <a:r>
              <a:rPr lang="en-US" sz="2800" b="1" dirty="0" smtClean="0"/>
              <a:t>Implementing international law </a:t>
            </a:r>
            <a:br>
              <a:rPr lang="en-US" sz="2800" b="1" dirty="0" smtClean="0"/>
            </a:br>
            <a:r>
              <a:rPr lang="en-US" sz="2800" b="1" dirty="0" smtClean="0"/>
              <a:t>into domestic law</a:t>
            </a:r>
            <a:br>
              <a:rPr lang="en-US" sz="2800" b="1" dirty="0" smtClean="0"/>
            </a:br>
            <a:r>
              <a:rPr lang="en-US" sz="2800" dirty="0" smtClean="0"/>
              <a:t>__________________________________________</a:t>
            </a:r>
            <a:br>
              <a:rPr lang="en-US" sz="2800" dirty="0" smtClean="0"/>
            </a:br>
            <a:r>
              <a:rPr lang="en-US" sz="2800" dirty="0" smtClean="0"/>
              <a:t/>
            </a:r>
            <a:br>
              <a:rPr lang="en-US" sz="2800" dirty="0" smtClean="0"/>
            </a:br>
            <a:r>
              <a:rPr lang="en-US" sz="2800" dirty="0" smtClean="0"/>
              <a:t>- </a:t>
            </a:r>
            <a:r>
              <a:rPr lang="en-US" sz="2800" b="1" dirty="0" smtClean="0">
                <a:solidFill>
                  <a:srgbClr val="FF0000"/>
                </a:solidFill>
              </a:rPr>
              <a:t>ordinary proceeding</a:t>
            </a:r>
            <a:r>
              <a:rPr lang="en-US" sz="2800" dirty="0" smtClean="0"/>
              <a:t>: international norms are “</a:t>
            </a:r>
            <a:r>
              <a:rPr lang="en-US" sz="2800" b="1" dirty="0" smtClean="0"/>
              <a:t>reworded</a:t>
            </a:r>
            <a:r>
              <a:rPr lang="en-US" sz="2800" dirty="0" smtClean="0"/>
              <a:t>” according to Italian law. Italian norms </a:t>
            </a:r>
            <a:r>
              <a:rPr lang="en-US" sz="2800" b="1" dirty="0" smtClean="0"/>
              <a:t>“replace” international norms </a:t>
            </a:r>
            <a:r>
              <a:rPr lang="en-US" sz="2800" dirty="0" smtClean="0"/>
              <a:t/>
            </a:r>
            <a:br>
              <a:rPr lang="en-US" sz="2800" dirty="0" smtClean="0"/>
            </a:br>
            <a:r>
              <a:rPr lang="en-US" sz="2800" dirty="0" smtClean="0"/>
              <a:t/>
            </a:r>
            <a:br>
              <a:rPr lang="en-US" sz="2800" dirty="0" smtClean="0"/>
            </a:br>
            <a:r>
              <a:rPr lang="en-US" sz="2800" dirty="0" smtClean="0"/>
              <a:t>- </a:t>
            </a:r>
            <a:r>
              <a:rPr lang="en-US" sz="2800" b="1" dirty="0" smtClean="0">
                <a:solidFill>
                  <a:srgbClr val="FF0000"/>
                </a:solidFill>
              </a:rPr>
              <a:t>“special” proceeding</a:t>
            </a:r>
            <a:r>
              <a:rPr lang="en-US" sz="2800" dirty="0" smtClean="0"/>
              <a:t>: an “order” issued by an Italian Authority makes the international norm binding in Italy, by </a:t>
            </a:r>
            <a:r>
              <a:rPr lang="en-US" sz="2800" b="1" u="sng" dirty="0" smtClean="0"/>
              <a:t>reference</a:t>
            </a:r>
            <a:r>
              <a:rPr lang="en-US" sz="2800" dirty="0" smtClean="0"/>
              <a:t> to the international law </a:t>
            </a:r>
            <a:r>
              <a:rPr lang="en-US" sz="2800" dirty="0" smtClean="0"/>
              <a:t>source </a:t>
            </a:r>
            <a:r>
              <a:rPr lang="en-US" sz="2800" i="1" dirty="0" smtClean="0"/>
              <a:t>(e.g., art. 10 </a:t>
            </a:r>
            <a:r>
              <a:rPr lang="en-US" sz="2800" i="1" dirty="0" err="1" smtClean="0"/>
              <a:t>Constit</a:t>
            </a:r>
            <a:r>
              <a:rPr lang="en-US" sz="2800" i="1" dirty="0" smtClean="0"/>
              <a:t>. &gt; international custom)</a:t>
            </a:r>
            <a:endParaRPr lang="en-US" sz="2800"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en-US" b="1" dirty="0" smtClean="0"/>
              <a:t>What if the international norms were </a:t>
            </a:r>
            <a:r>
              <a:rPr lang="en-US" b="1" u="sng" dirty="0" smtClean="0">
                <a:solidFill>
                  <a:srgbClr val="FF0000"/>
                </a:solidFill>
              </a:rPr>
              <a:t>incorrectly</a:t>
            </a:r>
            <a:r>
              <a:rPr lang="en-US" b="1" dirty="0" smtClean="0">
                <a:solidFill>
                  <a:srgbClr val="FF0000"/>
                </a:solidFill>
              </a:rPr>
              <a:t> transposed </a:t>
            </a:r>
            <a:r>
              <a:rPr lang="en-US" b="1" dirty="0" smtClean="0"/>
              <a:t>into domestic law?</a:t>
            </a:r>
            <a:endParaRPr lang="en-US" b="1" dirty="0"/>
          </a:p>
        </p:txBody>
      </p:sp>
      <p:sp>
        <p:nvSpPr>
          <p:cNvPr id="3" name="Segnaposto contenuto 2"/>
          <p:cNvSpPr>
            <a:spLocks noGrp="1"/>
          </p:cNvSpPr>
          <p:nvPr>
            <p:ph idx="1"/>
          </p:nvPr>
        </p:nvSpPr>
        <p:spPr/>
        <p:txBody>
          <a:bodyPr/>
          <a:lstStyle/>
          <a:p>
            <a:pPr>
              <a:buNone/>
            </a:pPr>
            <a:endParaRPr lang="it-IT" u="sng" dirty="0" smtClean="0"/>
          </a:p>
          <a:p>
            <a:r>
              <a:rPr lang="en-US" b="1" u="sng" dirty="0" smtClean="0"/>
              <a:t>Ordinary proceeding</a:t>
            </a:r>
            <a:r>
              <a:rPr lang="en-US" dirty="0" smtClean="0"/>
              <a:t>: the Italian norm will be binding anyway. No right to apply the international norm</a:t>
            </a:r>
          </a:p>
          <a:p>
            <a:pPr>
              <a:buNone/>
            </a:pPr>
            <a:endParaRPr lang="en-US" dirty="0" smtClean="0"/>
          </a:p>
          <a:p>
            <a:r>
              <a:rPr lang="en-US" b="1" u="sng" dirty="0" smtClean="0"/>
              <a:t>Special proceeding</a:t>
            </a:r>
            <a:r>
              <a:rPr lang="en-US" dirty="0" smtClean="0"/>
              <a:t>: in case of dispute, the contents of the international norm will have to be construed by the domestic Court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64704"/>
            <a:ext cx="8229600" cy="5361459"/>
          </a:xfrm>
        </p:spPr>
        <p:txBody>
          <a:bodyPr>
            <a:noAutofit/>
          </a:bodyPr>
          <a:lstStyle/>
          <a:p>
            <a:r>
              <a:rPr lang="en-US" sz="3600" b="1" u="sng" dirty="0" smtClean="0"/>
              <a:t>Self-executing</a:t>
            </a:r>
            <a:r>
              <a:rPr lang="en-US" sz="3600" b="1" dirty="0" smtClean="0"/>
              <a:t> norms</a:t>
            </a:r>
            <a:r>
              <a:rPr lang="en-US" sz="3600" dirty="0" smtClean="0"/>
              <a:t>: they do not need any implementation measure, under Italian law</a:t>
            </a:r>
          </a:p>
          <a:p>
            <a:pPr>
              <a:buNone/>
            </a:pPr>
            <a:endParaRPr lang="en-US" sz="3600" dirty="0" smtClean="0"/>
          </a:p>
          <a:p>
            <a:r>
              <a:rPr lang="en-US" sz="3600" b="1" u="sng" dirty="0" smtClean="0"/>
              <a:t>Non self-executing</a:t>
            </a:r>
            <a:r>
              <a:rPr lang="en-US" sz="3600" b="1" dirty="0" smtClean="0"/>
              <a:t> norms</a:t>
            </a:r>
            <a:r>
              <a:rPr lang="en-US" sz="3600" dirty="0" smtClean="0"/>
              <a:t>: they need to be supplemented / “completed” by Italian legal norms. Non directly applicable in Italy, unless by means of a specific measure created according to Italian law</a:t>
            </a:r>
            <a:endParaRPr lang="en-US" sz="3600"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2710</TotalTime>
  <Words>901</Words>
  <Application>Microsoft Office PowerPoint</Application>
  <PresentationFormat>Presentazione su schermo (4:3)</PresentationFormat>
  <Paragraphs>89</Paragraphs>
  <Slides>21</Slides>
  <Notes>0</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Tema di Office</vt:lpstr>
      <vt:lpstr>Private and Public law  lesson 3  International law and the relationships  between the international legal order  and domestic legal order </vt:lpstr>
      <vt:lpstr> - international public law - international private law - comparative law  </vt:lpstr>
      <vt:lpstr>- Relationships among States  - Relationships between States (member States) and international bodies (international organizations, etc.)  - individuals? </vt:lpstr>
      <vt:lpstr>Art. 10, par. 1, of the Italian Constitution: “Italy conforms to commonly recognized international law”    custom</vt:lpstr>
      <vt:lpstr>Art. 11 of the Italian Constitution: “Italy consents, on a reciprocity basis with other States, to limitations to sovereignty for the purpose of ensuring peace and justice among Nations; it promotes international organizations devoted to that purpose”     treaties</vt:lpstr>
      <vt:lpstr>Art. 117 of the Italian Constitution: “The legislative power is exercised by the State and the Regions, within the limits set out by the Constitution, the EU law and the international legal order”</vt:lpstr>
      <vt:lpstr>Implementing international law  into domestic law __________________________________________  - ordinary proceeding: international norms are “reworded” according to Italian law. Italian norms “replace” international norms   - “special” proceeding: an “order” issued by an Italian Authority makes the international norm binding in Italy, by reference to the international law source (e.g., art. 10 Constit. &gt; international custom)</vt:lpstr>
      <vt:lpstr> What if the international norms were incorrectly transposed into domestic law?</vt:lpstr>
      <vt:lpstr>Diapositiva 9</vt:lpstr>
      <vt:lpstr>Diapositiva 10</vt:lpstr>
      <vt:lpstr>Diapositiva 11</vt:lpstr>
      <vt:lpstr>Ranking depends on the type of domestic measure (law, decree, etc.) implementing the international norm into Italian law.  E.g.:  -       If the implementing norm is a provision contained in the Constitution, the norm has Constitutional “ranking” (e.g., see Art. 10 of the Constitution)  -       if the implementing norm is an ordinary law, the ranking is equal to that of ordinary laws  -       Similarly: administrative ranking </vt:lpstr>
      <vt:lpstr>-       Automatic, continuous and permanent implementation into Italian law  -       each domestic operator (Judge) will have to interpret the international norm   -       Constitutional ranking (Art. 10 Constitution)   -       It prevails over ordinary laws  -       What if international custom conflicts with the Constitution?  In principle, the State should be under an obligation to conform to international custom (and, thus, the Constitution should be amended). However, the “domestic fundamental principles” may not be overturned. Conflicts are rather unlikely to happen</vt:lpstr>
      <vt:lpstr>  </vt:lpstr>
      <vt:lpstr> Art. 80 of the Italian Constitution: in specific cases, transposition of international treaties  is reserved to the Parliament   “Le Camere autorizzano con legge la ratifica dei trattati internazionali che sono di natura politica, o prevedono arbitrati o regolamenti giudiziari, o importano variazioni del territorio od oneri alle finanze o modificazioni di leggi”</vt:lpstr>
      <vt:lpstr>Ranking depends on the type of domestic measure (law, decree, etc.) implementing the international norm into Italian law.       The norm so created tends to prevail over subsequent norms deriving from the same source of law</vt:lpstr>
      <vt:lpstr>What if an international treaty is not transposed at all?   1- The treaty is not enforceable in the domestic legal orders: domestic law will prevail  2- Should the norms contained in the treaty be entirely disregarded, or may those represent an (additional) basis for interpretation of matters regulated by domestic law?</vt:lpstr>
      <vt:lpstr>What if an international treaty gives rise to a new international organization, and the latter has its own regulating bodies, issuing decisions binding the member States?   1- If the treaty expressly contemplates the power to issue self-executing norms, implementation is automatic (e.g., EU Regulations)  2- Otherwise, implementation will have to be put in place from time to time, with respect to each decision of the international organization  &gt; in any event: supervision by the Constitutional Court</vt:lpstr>
      <vt:lpstr>  </vt:lpstr>
      <vt:lpstr>  </vt:lpstr>
      <vt:lpstr>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Tommaso Senni</dc:creator>
  <cp:lastModifiedBy>Tommaso Senni</cp:lastModifiedBy>
  <cp:revision>361</cp:revision>
  <dcterms:created xsi:type="dcterms:W3CDTF">2014-02-22T15:41:35Z</dcterms:created>
  <dcterms:modified xsi:type="dcterms:W3CDTF">2015-03-06T08:49:26Z</dcterms:modified>
</cp:coreProperties>
</file>