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344" r:id="rId4"/>
    <p:sldId id="360" r:id="rId5"/>
    <p:sldId id="361" r:id="rId6"/>
    <p:sldId id="384" r:id="rId7"/>
    <p:sldId id="385" r:id="rId8"/>
    <p:sldId id="386" r:id="rId9"/>
    <p:sldId id="387" r:id="rId10"/>
    <p:sldId id="362" r:id="rId11"/>
    <p:sldId id="363" r:id="rId12"/>
    <p:sldId id="364" r:id="rId13"/>
    <p:sldId id="365" r:id="rId14"/>
    <p:sldId id="366" r:id="rId15"/>
    <p:sldId id="367" r:id="rId16"/>
    <p:sldId id="368" r:id="rId17"/>
    <p:sldId id="369" r:id="rId18"/>
    <p:sldId id="370" r:id="rId19"/>
    <p:sldId id="371" r:id="rId20"/>
    <p:sldId id="380" r:id="rId21"/>
    <p:sldId id="381" r:id="rId22"/>
    <p:sldId id="382" r:id="rId23"/>
    <p:sldId id="383" r:id="rId24"/>
    <p:sldId id="372" r:id="rId25"/>
    <p:sldId id="373" r:id="rId26"/>
    <p:sldId id="375" r:id="rId27"/>
    <p:sldId id="374" r:id="rId28"/>
    <p:sldId id="376" r:id="rId29"/>
    <p:sldId id="377" r:id="rId30"/>
    <p:sldId id="378" r:id="rId31"/>
    <p:sldId id="379"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3478" autoAdjust="0"/>
  </p:normalViewPr>
  <p:slideViewPr>
    <p:cSldViewPr>
      <p:cViewPr>
        <p:scale>
          <a:sx n="70" d="100"/>
          <a:sy n="70" d="100"/>
        </p:scale>
        <p:origin x="-1254" y="0"/>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10/04/2015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10/04/2015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10/04/2015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10/04/2015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10/04/2015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10/04/2015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3501008"/>
            <a:ext cx="7772400" cy="1872208"/>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6</a:t>
            </a:r>
            <a:br>
              <a:rPr lang="en-US" sz="3300" dirty="0" smtClean="0"/>
            </a:br>
            <a:r>
              <a:rPr lang="en-US" b="1" dirty="0" smtClean="0"/>
              <a:t>The principles of the Italian constitutional order: </a:t>
            </a:r>
            <a:br>
              <a:rPr lang="en-US" b="1" dirty="0" smtClean="0"/>
            </a:br>
            <a:r>
              <a:rPr lang="en-US" b="1" u="sng" dirty="0" smtClean="0"/>
              <a:t>the economic relationships</a:t>
            </a:r>
            <a:r>
              <a:rPr lang="en-US" dirty="0"/>
              <a:t/>
            </a:r>
            <a:br>
              <a:rPr lang="en-US" dirty="0"/>
            </a:br>
            <a:r>
              <a:rPr lang="en-US" dirty="0" smtClean="0"/>
              <a:t/>
            </a:r>
            <a:br>
              <a:rPr lang="en-US" dirty="0" smtClean="0"/>
            </a:br>
            <a:r>
              <a:rPr lang="en-US" sz="3300" dirty="0" smtClean="0"/>
              <a:t/>
            </a:r>
            <a:br>
              <a:rPr lang="en-US" sz="3300" dirty="0" smtClean="0"/>
            </a:br>
            <a:r>
              <a:rPr lang="en-US" sz="3300" dirty="0" smtClean="0"/>
              <a:t/>
            </a:r>
            <a:br>
              <a:rPr lang="en-US" sz="3300"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320480"/>
          </a:xfrm>
        </p:spPr>
        <p:txBody>
          <a:bodyPr>
            <a:normAutofit/>
          </a:bodyPr>
          <a:lstStyle/>
          <a:p>
            <a:pPr algn="l"/>
            <a:r>
              <a:rPr lang="en-US" sz="3200" b="1" u="sng" dirty="0" smtClean="0"/>
              <a:t>State-owned undertakings</a:t>
            </a:r>
            <a:r>
              <a:rPr lang="en-US" sz="3200" b="1" dirty="0" smtClean="0"/>
              <a:t>:</a:t>
            </a:r>
            <a:br>
              <a:rPr lang="en-US" sz="3200" b="1" dirty="0" smtClean="0"/>
            </a:br>
            <a:r>
              <a:rPr lang="en-US" sz="2800" b="1" dirty="0" smtClean="0"/>
              <a:t/>
            </a:r>
            <a:br>
              <a:rPr lang="en-US" sz="2800" b="1" dirty="0" smtClean="0"/>
            </a:br>
            <a:r>
              <a:rPr lang="en-US" sz="2800" b="1" dirty="0" smtClean="0"/>
              <a:t>- the State may influence the structure of corporate governance</a:t>
            </a:r>
            <a:br>
              <a:rPr lang="en-US" sz="2800" b="1" dirty="0" smtClean="0"/>
            </a:br>
            <a:r>
              <a:rPr lang="en-US" sz="2800" b="1" dirty="0" smtClean="0"/>
              <a:t>- the State is entitled to exercise shareholders’ rights </a:t>
            </a:r>
            <a:br>
              <a:rPr lang="en-US" sz="2800" b="1" dirty="0" smtClean="0"/>
            </a:br>
            <a:r>
              <a:rPr lang="en-US" sz="2800" b="1" dirty="0" smtClean="0"/>
              <a:t>- the State is entitled to influence and determine the company business and its targets / priorities</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3744415"/>
          </a:xfrm>
        </p:spPr>
        <p:txBody>
          <a:bodyPr>
            <a:normAutofit fontScale="90000"/>
          </a:bodyPr>
          <a:lstStyle/>
          <a:p>
            <a:pPr algn="l"/>
            <a:r>
              <a:rPr lang="en-US" sz="2800" b="1" dirty="0" smtClean="0"/>
              <a:t>Art. 43 - the State is entitled to maintain control (or mandatorily transfer control) of business activities. Such power, however, is conditional upon the following:</a:t>
            </a:r>
            <a:br>
              <a:rPr lang="en-US" sz="2800" b="1" dirty="0" smtClean="0"/>
            </a:br>
            <a:r>
              <a:rPr lang="en-US" sz="2800" b="1" dirty="0" smtClean="0"/>
              <a:t/>
            </a:r>
            <a:br>
              <a:rPr lang="en-US" sz="2800" b="1" dirty="0" smtClean="0"/>
            </a:br>
            <a:r>
              <a:rPr lang="en-US" sz="3400" b="1" dirty="0" smtClean="0"/>
              <a:t>(</a:t>
            </a:r>
            <a:r>
              <a:rPr lang="en-US" sz="3400" b="1" dirty="0" err="1" smtClean="0"/>
              <a:t>i</a:t>
            </a:r>
            <a:r>
              <a:rPr lang="en-US" sz="3400" b="1" dirty="0" smtClean="0"/>
              <a:t>) general purposes must be at stake</a:t>
            </a:r>
            <a:br>
              <a:rPr lang="en-US" sz="3400" b="1" dirty="0" smtClean="0"/>
            </a:br>
            <a:r>
              <a:rPr lang="en-US" sz="3400" b="1" dirty="0" smtClean="0"/>
              <a:t>(ii) essential public services/energy sector/monopoly</a:t>
            </a:r>
            <a:br>
              <a:rPr lang="en-US" sz="3400" b="1" dirty="0" smtClean="0"/>
            </a:br>
            <a:r>
              <a:rPr lang="en-US" sz="3400" b="1" dirty="0" smtClean="0"/>
              <a:t>(iii) predominant general interest</a:t>
            </a:r>
            <a:endParaRPr lang="en-US" sz="34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2800" b="1" dirty="0" smtClean="0"/>
              <a:t>Art. 45: “models” other than free market</a:t>
            </a:r>
            <a:br>
              <a:rPr lang="en-US" sz="2800" b="1" dirty="0" smtClean="0"/>
            </a:br>
            <a:r>
              <a:rPr lang="en-US" sz="2800" b="1" dirty="0" smtClean="0"/>
              <a:t/>
            </a:r>
            <a:br>
              <a:rPr lang="en-US" sz="2800" b="1" dirty="0" smtClean="0"/>
            </a:br>
            <a:r>
              <a:rPr lang="en-US" sz="2800" b="1" dirty="0" smtClean="0"/>
              <a:t>-    “</a:t>
            </a:r>
            <a:r>
              <a:rPr lang="en-US" sz="2800" b="1" u="sng" dirty="0" smtClean="0"/>
              <a:t>self production</a:t>
            </a:r>
            <a:r>
              <a:rPr lang="en-US" sz="2800" b="1" dirty="0" smtClean="0"/>
              <a:t>” / cooperative methods / associations are also encouraged: mutual interest and no “speculative” purposes (</a:t>
            </a:r>
            <a:r>
              <a:rPr lang="en-US" sz="2800" b="1" i="1" dirty="0" smtClean="0"/>
              <a:t>e.g.</a:t>
            </a:r>
            <a:r>
              <a:rPr lang="en-US" sz="2800" b="1" dirty="0" smtClean="0"/>
              <a:t>, “</a:t>
            </a:r>
            <a:r>
              <a:rPr lang="en-US" sz="2800" b="1" i="1" dirty="0" err="1" smtClean="0"/>
              <a:t>società</a:t>
            </a:r>
            <a:r>
              <a:rPr lang="en-US" sz="2800" b="1" i="1" dirty="0" smtClean="0"/>
              <a:t> cooperative</a:t>
            </a:r>
            <a:r>
              <a:rPr lang="en-US" sz="2800" b="1" dirty="0" smtClean="0"/>
              <a:t>”). Manufacturers are often also consumers; employees may be compensated by means of goods manufactured or benefits to purchase them </a:t>
            </a:r>
            <a:br>
              <a:rPr lang="en-US" sz="2800" b="1" dirty="0" smtClean="0"/>
            </a:br>
            <a:r>
              <a:rPr lang="en-US" sz="2800" b="1" dirty="0" smtClean="0"/>
              <a:t/>
            </a:r>
            <a:br>
              <a:rPr lang="en-US" sz="2800" b="1" dirty="0" smtClean="0"/>
            </a:br>
            <a:r>
              <a:rPr lang="en-US" sz="2800" b="1" dirty="0" smtClean="0"/>
              <a:t>[-    </a:t>
            </a:r>
            <a:r>
              <a:rPr lang="en-US" sz="2800" b="1" u="sng" dirty="0" smtClean="0"/>
              <a:t>arts and crafts</a:t>
            </a:r>
            <a:r>
              <a:rPr lang="en-US" sz="2800" b="1" dirty="0" smtClean="0"/>
              <a:t>: manufacturers do not usually resort to employees or to a significant corporate structure]</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680520"/>
          </a:xfrm>
        </p:spPr>
        <p:txBody>
          <a:bodyPr>
            <a:normAutofit fontScale="90000"/>
          </a:bodyPr>
          <a:lstStyle/>
          <a:p>
            <a:pPr algn="l"/>
            <a:r>
              <a:rPr lang="en-US" sz="2800" b="1" dirty="0" smtClean="0"/>
              <a:t>Art. 41, paragraph 1: </a:t>
            </a:r>
            <a:r>
              <a:rPr lang="en-US" sz="2800" b="1" dirty="0" smtClean="0">
                <a:solidFill>
                  <a:srgbClr val="FF0000"/>
                </a:solidFill>
              </a:rPr>
              <a:t>in principle, private individuals are free to undertake a business activity</a:t>
            </a:r>
            <a:r>
              <a:rPr lang="en-US" sz="2800" b="1" dirty="0" smtClean="0"/>
              <a:t>:</a:t>
            </a:r>
            <a:br>
              <a:rPr lang="en-US" sz="2800" b="1" dirty="0" smtClean="0"/>
            </a:br>
            <a:r>
              <a:rPr lang="en-US" sz="2800" b="1" dirty="0" smtClean="0"/>
              <a:t/>
            </a:r>
            <a:br>
              <a:rPr lang="en-US" sz="2800" b="1" dirty="0" smtClean="0"/>
            </a:br>
            <a:r>
              <a:rPr lang="en-US" sz="2800" b="1" dirty="0" smtClean="0"/>
              <a:t>- a general provision</a:t>
            </a:r>
            <a:br>
              <a:rPr lang="en-US" sz="2800" b="1" dirty="0" smtClean="0"/>
            </a:br>
            <a:r>
              <a:rPr lang="en-US" sz="2800" b="1" dirty="0" smtClean="0"/>
              <a:t>- directly applicable (no need for any implementation)</a:t>
            </a:r>
            <a:br>
              <a:rPr lang="en-US" sz="2800" b="1" dirty="0" smtClean="0"/>
            </a:br>
            <a:r>
              <a:rPr lang="en-US" sz="2800" b="1" dirty="0" smtClean="0"/>
              <a:t>- it is also binding on the State, which is not entitled to hamper application of art. 41, </a:t>
            </a:r>
            <a:r>
              <a:rPr lang="en-US" sz="2800" b="1" dirty="0" err="1" smtClean="0"/>
              <a:t>para</a:t>
            </a:r>
            <a:r>
              <a:rPr lang="en-US" sz="2800" b="1" dirty="0" smtClean="0"/>
              <a:t> 1</a:t>
            </a:r>
            <a:br>
              <a:rPr lang="en-US" sz="2800" b="1" dirty="0" smtClean="0"/>
            </a:br>
            <a:r>
              <a:rPr lang="en-US" sz="2800" b="1" dirty="0" smtClean="0"/>
              <a:t/>
            </a:r>
            <a:br>
              <a:rPr lang="en-US" sz="2800" b="1" dirty="0" smtClean="0"/>
            </a:br>
            <a:r>
              <a:rPr lang="en-US" sz="2800" b="1" dirty="0" smtClean="0">
                <a:solidFill>
                  <a:srgbClr val="FF0000"/>
                </a:solidFill>
              </a:rPr>
              <a:t>exceptions (limitations)</a:t>
            </a:r>
            <a:endParaRPr lang="en-US" sz="2800" b="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circolare a destra 4"/>
          <p:cNvSpPr/>
          <p:nvPr/>
        </p:nvSpPr>
        <p:spPr>
          <a:xfrm>
            <a:off x="179512" y="2348880"/>
            <a:ext cx="576064" cy="309634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3744415"/>
          </a:xfrm>
        </p:spPr>
        <p:txBody>
          <a:bodyPr>
            <a:normAutofit fontScale="90000"/>
          </a:bodyPr>
          <a:lstStyle/>
          <a:p>
            <a:pPr algn="l"/>
            <a:r>
              <a:rPr lang="en-US" sz="2800" b="1" dirty="0" smtClean="0">
                <a:solidFill>
                  <a:srgbClr val="FF0000"/>
                </a:solidFill>
              </a:rPr>
              <a:t>Limitations to private initiative</a:t>
            </a:r>
            <a:r>
              <a:rPr lang="en-US" sz="2800" b="1" dirty="0" smtClean="0"/>
              <a:t/>
            </a:r>
            <a:br>
              <a:rPr lang="en-US" sz="2800" b="1" dirty="0" smtClean="0"/>
            </a:br>
            <a:r>
              <a:rPr lang="en-US" sz="2800" b="1" dirty="0" smtClean="0"/>
              <a:t/>
            </a:r>
            <a:br>
              <a:rPr lang="en-US" sz="2800" b="1" dirty="0" smtClean="0"/>
            </a:br>
            <a:r>
              <a:rPr lang="en-US" sz="2800" b="1" dirty="0" smtClean="0"/>
              <a:t>- limitations depending on the relevant social / historical context </a:t>
            </a:r>
            <a:br>
              <a:rPr lang="en-US" sz="2800" b="1" dirty="0" smtClean="0"/>
            </a:br>
            <a:r>
              <a:rPr lang="en-US" sz="2800" b="1" dirty="0" smtClean="0"/>
              <a:t/>
            </a:r>
            <a:br>
              <a:rPr lang="en-US" sz="2800" b="1" dirty="0" smtClean="0"/>
            </a:br>
            <a:r>
              <a:rPr lang="en-US" sz="2800" b="1" dirty="0" smtClean="0"/>
              <a:t>- “</a:t>
            </a:r>
            <a:r>
              <a:rPr lang="en-US" sz="2800" b="1" i="1" dirty="0" smtClean="0"/>
              <a:t>Economic activities may not be carried out in contrast with </a:t>
            </a:r>
            <a:r>
              <a:rPr lang="en-US" sz="2800" b="1" i="1" u="sng" dirty="0" smtClean="0"/>
              <a:t>social wealth</a:t>
            </a:r>
            <a:r>
              <a:rPr lang="en-US" sz="2800" b="1" i="1" dirty="0" smtClean="0"/>
              <a:t> or in such manner that could damage </a:t>
            </a:r>
            <a:r>
              <a:rPr lang="en-US" sz="2800" b="1" i="1" u="sng" dirty="0" smtClean="0"/>
              <a:t>safety, liberty, and human dignity</a:t>
            </a:r>
            <a:r>
              <a:rPr lang="en-US" sz="2800" b="1" dirty="0" smtClean="0"/>
              <a:t>” (Art. 41, paragraph 2)</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2800" b="1" i="1" dirty="0" smtClean="0"/>
              <a:t/>
            </a:r>
            <a:br>
              <a:rPr lang="en-US" sz="2800" b="1" i="1" dirty="0" smtClean="0"/>
            </a:br>
            <a:r>
              <a:rPr lang="en-US" sz="2800" b="1" i="1" dirty="0" smtClean="0"/>
              <a:t/>
            </a:r>
            <a:br>
              <a:rPr lang="en-US" sz="2800" b="1" i="1" dirty="0" smtClean="0"/>
            </a:br>
            <a:r>
              <a:rPr lang="en-US" sz="2800" b="1" dirty="0" smtClean="0"/>
              <a:t>- no express definition; this depends on the historical context (</a:t>
            </a:r>
            <a:r>
              <a:rPr lang="en-US" sz="2800" b="1" i="1" dirty="0" smtClean="0"/>
              <a:t>e.g</a:t>
            </a:r>
            <a:r>
              <a:rPr lang="en-US" sz="2800" b="1" dirty="0" smtClean="0"/>
              <a:t>., privacy issues, environmental awareness, etc.); </a:t>
            </a:r>
            <a:r>
              <a:rPr lang="en-US" sz="2800" b="1" i="1" u="sng" dirty="0" smtClean="0"/>
              <a:t>average</a:t>
            </a:r>
            <a:r>
              <a:rPr lang="en-US" sz="2800" b="1" i="1" dirty="0" smtClean="0"/>
              <a:t> of the progress gained by public welfare as a consequence of a given economic activity. Community is </a:t>
            </a:r>
            <a:r>
              <a:rPr lang="en-US" sz="2800" b="1" i="1" u="sng" dirty="0" smtClean="0"/>
              <a:t>not seen as the “aggregate” of all individuals</a:t>
            </a:r>
            <a:r>
              <a:rPr lang="en-US" sz="2800" b="1" i="1" dirty="0" smtClean="0"/>
              <a:t>, but as a single and autonomous “subject”</a:t>
            </a:r>
            <a:r>
              <a:rPr lang="en-US" sz="2800" b="1" dirty="0" smtClean="0"/>
              <a:t/>
            </a:r>
            <a:br>
              <a:rPr lang="en-US" sz="2800" b="1" dirty="0" smtClean="0"/>
            </a:br>
            <a:r>
              <a:rPr lang="en-US" sz="2800" b="1" dirty="0" smtClean="0"/>
              <a:t/>
            </a:r>
            <a:br>
              <a:rPr lang="en-US" sz="2800" b="1" dirty="0" smtClean="0"/>
            </a:br>
            <a:r>
              <a:rPr lang="en-US" sz="2800" b="1" dirty="0" smtClean="0"/>
              <a:t>- an absolute / unconditional limitation; no possibility to deviate or depart from it</a:t>
            </a:r>
            <a:br>
              <a:rPr lang="en-US" sz="2800" b="1" dirty="0" smtClean="0"/>
            </a:br>
            <a:r>
              <a:rPr lang="en-US" sz="2800" b="1" dirty="0" smtClean="0"/>
              <a:t/>
            </a:r>
            <a:br>
              <a:rPr lang="en-US" sz="2800" b="1" dirty="0" smtClean="0"/>
            </a:br>
            <a:r>
              <a:rPr lang="en-US" sz="2800" b="1" dirty="0" smtClean="0"/>
              <a:t>- in order to stop an economic activity, conflict with “</a:t>
            </a:r>
            <a:r>
              <a:rPr lang="en-US" sz="2800" b="1" i="1" dirty="0" err="1" smtClean="0"/>
              <a:t>utilità</a:t>
            </a:r>
            <a:r>
              <a:rPr lang="en-US" sz="2800" b="1" i="1" dirty="0" smtClean="0"/>
              <a:t> </a:t>
            </a:r>
            <a:r>
              <a:rPr lang="en-US" sz="2800" b="1" i="1" dirty="0" err="1" smtClean="0"/>
              <a:t>sociale</a:t>
            </a:r>
            <a:r>
              <a:rPr lang="en-US" sz="2800" b="1" dirty="0" smtClean="0"/>
              <a:t>” must </a:t>
            </a:r>
            <a:r>
              <a:rPr lang="en-US" sz="2800" b="1" i="1" dirty="0" smtClean="0"/>
              <a:t>undoubtedly </a:t>
            </a:r>
            <a:r>
              <a:rPr lang="en-US" sz="2800" b="1" dirty="0" smtClean="0"/>
              <a:t>arise (nor room for discretion or interpretation)</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lvl="0" algn="ctr">
              <a:spcBef>
                <a:spcPct val="0"/>
              </a:spcBef>
              <a:defRPr/>
            </a:pPr>
            <a:r>
              <a:rPr lang="en-US" sz="3700" b="1" i="1" dirty="0" smtClean="0">
                <a:solidFill>
                  <a:srgbClr val="FF0000"/>
                </a:solidFill>
              </a:rPr>
              <a:t>A definition of “social wealth” (“</a:t>
            </a:r>
            <a:r>
              <a:rPr lang="en-US" sz="3700" b="1" dirty="0" err="1" smtClean="0">
                <a:solidFill>
                  <a:srgbClr val="FF0000"/>
                </a:solidFill>
              </a:rPr>
              <a:t>utilità</a:t>
            </a:r>
            <a:r>
              <a:rPr lang="en-US" sz="3700" b="1" dirty="0" smtClean="0">
                <a:solidFill>
                  <a:srgbClr val="FF0000"/>
                </a:solidFill>
              </a:rPr>
              <a:t> </a:t>
            </a:r>
            <a:r>
              <a:rPr lang="en-US" sz="3700" b="1" dirty="0" err="1" smtClean="0">
                <a:solidFill>
                  <a:srgbClr val="FF0000"/>
                </a:solidFill>
              </a:rPr>
              <a:t>sociale</a:t>
            </a:r>
            <a:r>
              <a:rPr lang="en-US" sz="3700" b="1" i="1" dirty="0" smtClean="0">
                <a:solidFill>
                  <a:srgbClr val="FF0000"/>
                </a:solidFill>
              </a:rPr>
              <a:t>”)?</a:t>
            </a:r>
          </a:p>
          <a:p>
            <a:pPr lvl="0" algn="ctr">
              <a:spcBef>
                <a:spcPct val="0"/>
              </a:spcBef>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536504"/>
          </a:xfrm>
        </p:spPr>
        <p:txBody>
          <a:bodyPr>
            <a:normAutofit/>
          </a:bodyPr>
          <a:lstStyle/>
          <a:p>
            <a:pPr algn="l"/>
            <a:r>
              <a:rPr lang="en-US" sz="2800" b="1" dirty="0" smtClean="0">
                <a:solidFill>
                  <a:srgbClr val="FF0000"/>
                </a:solidFill>
              </a:rPr>
              <a:t>Other limitations to private initiative</a:t>
            </a:r>
            <a:r>
              <a:rPr lang="en-US" sz="2800" b="1" dirty="0" smtClean="0"/>
              <a:t/>
            </a:r>
            <a:br>
              <a:rPr lang="en-US" sz="2800" b="1" dirty="0" smtClean="0"/>
            </a:br>
            <a:r>
              <a:rPr lang="en-US" sz="2800" b="1" dirty="0" smtClean="0"/>
              <a:t/>
            </a:r>
            <a:br>
              <a:rPr lang="en-US" sz="2800" b="1" dirty="0" smtClean="0"/>
            </a:br>
            <a:r>
              <a:rPr lang="en-US" sz="2800" b="1" dirty="0" smtClean="0"/>
              <a:t>- </a:t>
            </a:r>
            <a:r>
              <a:rPr lang="en-US" sz="2800" b="1" u="sng" dirty="0" smtClean="0"/>
              <a:t>subjective limitations</a:t>
            </a:r>
            <a:r>
              <a:rPr lang="en-US" sz="2800" b="1" dirty="0" smtClean="0"/>
              <a:t>: </a:t>
            </a:r>
            <a:r>
              <a:rPr lang="en-US" sz="2800" b="1" i="1" dirty="0" smtClean="0"/>
              <a:t>e.g</a:t>
            </a:r>
            <a:r>
              <a:rPr lang="en-US" sz="2800" b="1" dirty="0" smtClean="0"/>
              <a:t>., professional requirements to be fulfilled in order to perform an economic activity</a:t>
            </a:r>
            <a:br>
              <a:rPr lang="en-US" sz="2800" b="1" dirty="0" smtClean="0"/>
            </a:br>
            <a:r>
              <a:rPr lang="en-US" sz="2800" b="1" dirty="0" smtClean="0"/>
              <a:t/>
            </a:r>
            <a:br>
              <a:rPr lang="en-US" sz="2800" b="1" dirty="0" smtClean="0"/>
            </a:br>
            <a:r>
              <a:rPr lang="en-US" sz="2800" b="1" dirty="0" smtClean="0"/>
              <a:t>- </a:t>
            </a:r>
            <a:r>
              <a:rPr lang="en-US" sz="2800" b="1" u="sng" dirty="0" smtClean="0"/>
              <a:t>objective limitations</a:t>
            </a:r>
            <a:r>
              <a:rPr lang="en-US" sz="2800" b="1" dirty="0" smtClean="0"/>
              <a:t>: </a:t>
            </a:r>
            <a:r>
              <a:rPr lang="en-US" sz="2800" b="1" i="1" dirty="0" smtClean="0"/>
              <a:t>e.g</a:t>
            </a:r>
            <a:r>
              <a:rPr lang="en-US" sz="2800" b="1" dirty="0" smtClean="0"/>
              <a:t>., limitations regarding town-planning matters</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320480"/>
          </a:xfrm>
        </p:spPr>
        <p:txBody>
          <a:bodyPr>
            <a:normAutofit/>
          </a:bodyPr>
          <a:lstStyle/>
          <a:p>
            <a:r>
              <a:rPr lang="en-US" sz="2800" b="1" dirty="0" smtClean="0"/>
              <a:t>Art. 43, paragraph 3:</a:t>
            </a:r>
            <a:br>
              <a:rPr lang="en-US" sz="2800" b="1" dirty="0" smtClean="0"/>
            </a:br>
            <a:r>
              <a:rPr lang="en-US" sz="2800" b="1" dirty="0" smtClean="0"/>
              <a:t/>
            </a:r>
            <a:br>
              <a:rPr lang="en-US" sz="2800" b="1" dirty="0" smtClean="0"/>
            </a:br>
            <a:r>
              <a:rPr lang="en-US" sz="2800" b="1" dirty="0" smtClean="0"/>
              <a:t>“</a:t>
            </a:r>
            <a:r>
              <a:rPr lang="en-US" sz="2800" i="1" dirty="0" smtClean="0"/>
              <a:t>The law shall set out appropriate </a:t>
            </a:r>
            <a:r>
              <a:rPr lang="en-US" sz="2800" b="1" i="1" dirty="0" smtClean="0">
                <a:solidFill>
                  <a:srgbClr val="FF0000"/>
                </a:solidFill>
              </a:rPr>
              <a:t>planning and controls</a:t>
            </a:r>
            <a:r>
              <a:rPr lang="en-US" sz="2800" i="1" dirty="0" smtClean="0"/>
              <a:t>, ensuring that public and private economic</a:t>
            </a:r>
            <a:br>
              <a:rPr lang="en-US" sz="2800" i="1" dirty="0" smtClean="0"/>
            </a:br>
            <a:r>
              <a:rPr lang="en-US" sz="2800" i="1" dirty="0" smtClean="0"/>
              <a:t>activities are properly </a:t>
            </a:r>
            <a:r>
              <a:rPr lang="en-US" sz="2800" i="1" dirty="0" smtClean="0">
                <a:solidFill>
                  <a:srgbClr val="FF0000"/>
                </a:solidFill>
              </a:rPr>
              <a:t>oriented </a:t>
            </a:r>
            <a:r>
              <a:rPr lang="en-US" sz="2800" i="1" dirty="0" smtClean="0"/>
              <a:t>and </a:t>
            </a:r>
            <a:r>
              <a:rPr lang="en-US" sz="2800" i="1" dirty="0" smtClean="0">
                <a:solidFill>
                  <a:srgbClr val="FF0000"/>
                </a:solidFill>
              </a:rPr>
              <a:t>coordinated </a:t>
            </a:r>
            <a:r>
              <a:rPr lang="en-US" sz="2800" i="1" dirty="0" smtClean="0"/>
              <a:t>to achieve </a:t>
            </a:r>
            <a:r>
              <a:rPr lang="en-US" sz="2800" i="1" dirty="0" smtClean="0">
                <a:solidFill>
                  <a:srgbClr val="FF0000"/>
                </a:solidFill>
              </a:rPr>
              <a:t>social aims</a:t>
            </a:r>
            <a:r>
              <a:rPr lang="en-US" sz="2800" dirty="0" smtClean="0"/>
              <a:t>”</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536504"/>
          </a:xfrm>
        </p:spPr>
        <p:txBody>
          <a:bodyPr>
            <a:normAutofit/>
          </a:bodyPr>
          <a:lstStyle/>
          <a:p>
            <a:pPr algn="l"/>
            <a:r>
              <a:rPr lang="en-US" sz="2800" i="1" dirty="0" smtClean="0"/>
              <a:t>“</a:t>
            </a:r>
            <a:r>
              <a:rPr lang="en-US" sz="2800" i="1" dirty="0" smtClean="0">
                <a:solidFill>
                  <a:srgbClr val="FF0000"/>
                </a:solidFill>
              </a:rPr>
              <a:t>oriented</a:t>
            </a:r>
            <a:r>
              <a:rPr lang="en-US" sz="2800" i="1" dirty="0" smtClean="0"/>
              <a:t>”: each economic activity should not just pursue the entrepreneur’s individual profit </a:t>
            </a:r>
            <a:br>
              <a:rPr lang="en-US" sz="2800" i="1" dirty="0" smtClean="0"/>
            </a:br>
            <a:r>
              <a:rPr lang="en-US" sz="2800" i="1" dirty="0" smtClean="0"/>
              <a:t/>
            </a:r>
            <a:br>
              <a:rPr lang="en-US" sz="2800" i="1" dirty="0" smtClean="0"/>
            </a:br>
            <a:r>
              <a:rPr lang="en-US" sz="2800" i="1" dirty="0" smtClean="0"/>
              <a:t>“</a:t>
            </a:r>
            <a:r>
              <a:rPr lang="en-US" sz="2800" i="1" dirty="0" smtClean="0">
                <a:solidFill>
                  <a:srgbClr val="FF0000"/>
                </a:solidFill>
              </a:rPr>
              <a:t>coordinated</a:t>
            </a:r>
            <a:r>
              <a:rPr lang="en-US" sz="2800" i="1" dirty="0" smtClean="0"/>
              <a:t>”: each economic activity should be harmonized with all other existing activities, in order to ensure that all of them are consistent with the aim to increase and promote social wealth</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pPr algn="l"/>
            <a:r>
              <a:rPr lang="en-US" sz="2800" i="1" dirty="0" smtClean="0"/>
              <a:t/>
            </a:r>
            <a:br>
              <a:rPr lang="en-US" sz="2800" i="1" dirty="0" smtClean="0"/>
            </a:br>
            <a:r>
              <a:rPr lang="en-US" sz="3100" i="1" dirty="0" smtClean="0"/>
              <a:t>“</a:t>
            </a:r>
            <a:r>
              <a:rPr lang="en-US" sz="3100" i="1" dirty="0" smtClean="0">
                <a:solidFill>
                  <a:srgbClr val="FF0000"/>
                </a:solidFill>
              </a:rPr>
              <a:t>programs</a:t>
            </a:r>
            <a:r>
              <a:rPr lang="en-US" sz="3100" i="1" dirty="0" smtClean="0"/>
              <a:t>”: ex ante (planning)</a:t>
            </a:r>
            <a:br>
              <a:rPr lang="en-US" sz="3100" i="1" dirty="0" smtClean="0"/>
            </a:br>
            <a:r>
              <a:rPr lang="en-US" sz="3100" i="1" dirty="0" smtClean="0"/>
              <a:t/>
            </a:r>
            <a:br>
              <a:rPr lang="en-US" sz="3100" i="1" dirty="0" smtClean="0"/>
            </a:br>
            <a:r>
              <a:rPr lang="en-US" sz="3100" i="1" dirty="0" smtClean="0"/>
              <a:t>“</a:t>
            </a:r>
            <a:r>
              <a:rPr lang="en-US" sz="3100" i="1" dirty="0" smtClean="0">
                <a:solidFill>
                  <a:srgbClr val="FF0000"/>
                </a:solidFill>
              </a:rPr>
              <a:t>controls</a:t>
            </a:r>
            <a:r>
              <a:rPr lang="en-US" sz="3100" i="1" dirty="0" smtClean="0"/>
              <a:t>”: ex post (checking if certain targets were reached)</a:t>
            </a:r>
            <a:br>
              <a:rPr lang="en-US" sz="3100" i="1" dirty="0" smtClean="0"/>
            </a:br>
            <a:r>
              <a:rPr lang="en-US" sz="2800" i="1" dirty="0" smtClean="0"/>
              <a:t/>
            </a:r>
            <a:br>
              <a:rPr lang="en-US" sz="2800" i="1" dirty="0" smtClean="0"/>
            </a:br>
            <a:r>
              <a:rPr lang="en-US" sz="2800" i="1" dirty="0" smtClean="0"/>
              <a:t>-   this is no “mandatory” intervention by the State</a:t>
            </a:r>
            <a:br>
              <a:rPr lang="en-US" sz="2800" i="1" dirty="0" smtClean="0"/>
            </a:br>
            <a:r>
              <a:rPr lang="en-US" sz="2800" i="1" dirty="0" smtClean="0"/>
              <a:t>-   Interventions should be of a </a:t>
            </a:r>
            <a:r>
              <a:rPr lang="en-US" sz="2800" b="1" i="1" dirty="0" smtClean="0"/>
              <a:t>general</a:t>
            </a:r>
            <a:r>
              <a:rPr lang="en-US" sz="2800" i="1" dirty="0" smtClean="0"/>
              <a:t> nature and should not regard specific economic sectors</a:t>
            </a:r>
            <a:br>
              <a:rPr lang="en-US" sz="2800" i="1" dirty="0" smtClean="0"/>
            </a:br>
            <a:r>
              <a:rPr lang="en-US" sz="2800" i="1" dirty="0" smtClean="0"/>
              <a:t>-   Interventions should not be discretionary and should comply with the aims set out by the Constitution</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a destra 4"/>
          <p:cNvSpPr/>
          <p:nvPr/>
        </p:nvSpPr>
        <p:spPr>
          <a:xfrm>
            <a:off x="179512" y="1988840"/>
            <a:ext cx="5760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179512" y="2852936"/>
            <a:ext cx="5760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764705"/>
            <a:ext cx="7772400" cy="4608512"/>
          </a:xfrm>
        </p:spPr>
        <p:txBody>
          <a:bodyPr>
            <a:normAutofit fontScale="90000"/>
          </a:bodyPr>
          <a:lstStyle/>
          <a:p>
            <a:r>
              <a:rPr lang="en-US" b="1" dirty="0" smtClean="0"/>
              <a:t/>
            </a:r>
            <a:br>
              <a:rPr lang="en-US" b="1" dirty="0" smtClean="0"/>
            </a:br>
            <a:r>
              <a:rPr lang="en-US" b="1" dirty="0" smtClean="0"/>
              <a:t/>
            </a:r>
            <a:br>
              <a:rPr lang="en-US" b="1" dirty="0" smtClean="0"/>
            </a:br>
            <a:r>
              <a:rPr lang="en-US" sz="3300" b="1" u="sng" dirty="0" smtClean="0"/>
              <a:t>INDEX</a:t>
            </a:r>
            <a:br>
              <a:rPr lang="en-US" sz="3300" b="1" u="sng" dirty="0" smtClean="0"/>
            </a:br>
            <a:r>
              <a:rPr lang="en-US" sz="3300" b="1" u="sng" dirty="0" smtClean="0"/>
              <a:t/>
            </a:r>
            <a:br>
              <a:rPr lang="en-US" sz="3300" b="1" u="sng" dirty="0" smtClean="0"/>
            </a:br>
            <a:r>
              <a:rPr lang="en-US" sz="3600" b="1" dirty="0" smtClean="0"/>
              <a:t> Art. 41 to 47 of the Constitution: Constitutional principles governing economic relationships</a:t>
            </a:r>
            <a:br>
              <a:rPr lang="en-US" sz="3600" b="1" dirty="0" smtClean="0"/>
            </a:br>
            <a:r>
              <a:rPr lang="en-US" sz="3600" b="1" dirty="0" smtClean="0"/>
              <a:t/>
            </a:r>
            <a:br>
              <a:rPr lang="en-US" sz="3600" b="1" dirty="0" smtClean="0"/>
            </a:br>
            <a:r>
              <a:rPr lang="en-US" sz="3600" b="1" i="1" dirty="0" smtClean="0">
                <a:solidFill>
                  <a:srgbClr val="FF0000"/>
                </a:solidFill>
              </a:rPr>
              <a:t>- the right to carry out business activities</a:t>
            </a:r>
            <a:br>
              <a:rPr lang="en-US" sz="3600" b="1" i="1" dirty="0" smtClean="0">
                <a:solidFill>
                  <a:srgbClr val="FF0000"/>
                </a:solidFill>
              </a:rPr>
            </a:br>
            <a:r>
              <a:rPr lang="en-US" sz="3600" b="1" i="1" dirty="0" smtClean="0">
                <a:solidFill>
                  <a:srgbClr val="FF0000"/>
                </a:solidFill>
              </a:rPr>
              <a:t>- the right to work</a:t>
            </a:r>
            <a:br>
              <a:rPr lang="en-US" sz="3600" b="1" i="1" dirty="0" smtClean="0">
                <a:solidFill>
                  <a:srgbClr val="FF0000"/>
                </a:solidFill>
              </a:rPr>
            </a:br>
            <a:r>
              <a:rPr lang="en-US" sz="3600" b="1" i="1" dirty="0" smtClean="0">
                <a:solidFill>
                  <a:srgbClr val="FF0000"/>
                </a:solidFill>
              </a:rPr>
              <a:t>- ownership</a:t>
            </a:r>
            <a:br>
              <a:rPr lang="en-US" sz="3600" b="1" i="1" dirty="0" smtClean="0">
                <a:solidFill>
                  <a:srgbClr val="FF0000"/>
                </a:solidFill>
              </a:rPr>
            </a:br>
            <a:r>
              <a:rPr lang="en-US" sz="3300" b="1" u="sng" dirty="0" smtClean="0"/>
              <a:t/>
            </a:r>
            <a:br>
              <a:rPr lang="en-US" sz="3300" b="1" u="sng" dirty="0" smtClean="0"/>
            </a:br>
            <a:r>
              <a:rPr lang="en-US" sz="3300" b="1" u="sng" dirty="0" smtClean="0"/>
              <a:t/>
            </a:r>
            <a:br>
              <a:rPr lang="en-US" sz="3300" b="1" u="sng" dirty="0" smtClean="0"/>
            </a:br>
            <a:endParaRPr lang="en-US" sz="2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968552"/>
          </a:xfrm>
        </p:spPr>
        <p:txBody>
          <a:bodyPr>
            <a:normAutofit fontScale="90000"/>
          </a:bodyPr>
          <a:lstStyle/>
          <a:p>
            <a:pPr algn="l"/>
            <a:r>
              <a:rPr lang="en-US" sz="2800" b="1" dirty="0" smtClean="0"/>
              <a:t/>
            </a:r>
            <a:br>
              <a:rPr lang="en-US" sz="2800" b="1" dirty="0" smtClean="0"/>
            </a:br>
            <a:r>
              <a:rPr lang="en-US" sz="2800" b="1" dirty="0" smtClean="0"/>
              <a:t>Conflicting opinions: </a:t>
            </a:r>
            <a:br>
              <a:rPr lang="en-US" sz="2800" b="1" dirty="0" smtClean="0"/>
            </a:br>
            <a:r>
              <a:rPr lang="en-US" sz="2800" b="1" dirty="0" smtClean="0"/>
              <a:t/>
            </a:r>
            <a:br>
              <a:rPr lang="en-US" sz="2800" b="1" dirty="0" smtClean="0"/>
            </a:br>
            <a:r>
              <a:rPr lang="en-US" sz="2800" b="1" dirty="0" smtClean="0"/>
              <a:t>(A) State plans are mandatory and binding on companies and undertakings</a:t>
            </a:r>
            <a:br>
              <a:rPr lang="en-US" sz="2800" b="1" dirty="0" smtClean="0"/>
            </a:br>
            <a:r>
              <a:rPr lang="en-US" sz="2800" b="1" dirty="0" smtClean="0"/>
              <a:t/>
            </a:r>
            <a:br>
              <a:rPr lang="en-US" sz="2800" b="1" dirty="0" smtClean="0"/>
            </a:br>
            <a:r>
              <a:rPr lang="en-US" sz="2800" b="1" dirty="0" smtClean="0"/>
              <a:t>(B) Plans should not impact on individuals’ right to autonomously lay down their business targets</a:t>
            </a:r>
            <a:br>
              <a:rPr lang="en-US" sz="2800" b="1" dirty="0" smtClean="0"/>
            </a:br>
            <a:r>
              <a:rPr lang="en-US" sz="2800" b="1" dirty="0" smtClean="0"/>
              <a:t/>
            </a:r>
            <a:br>
              <a:rPr lang="en-US" sz="2800" b="1" dirty="0" smtClean="0"/>
            </a:br>
            <a:r>
              <a:rPr lang="en-US" sz="2800" dirty="0" smtClean="0"/>
              <a:t>Nowadays,  the State is expected to legislate on competition, to regulate relationships among companies and to issue antitrust and antimonopoly norms: to that extent, the State may also issue “directives” to companies and businesses</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tabLst/>
              <a:defRPr/>
            </a:pPr>
            <a:endParaRPr lang="en-US" sz="3900" b="1" baseline="0" dirty="0" smtClean="0">
              <a:latin typeface="+mj-lt"/>
              <a:ea typeface="+mj-ea"/>
              <a:cs typeface="+mj-cs"/>
            </a:endParaRPr>
          </a:p>
          <a:p>
            <a:pPr lvl="0" algn="ctr">
              <a:spcBef>
                <a:spcPct val="0"/>
              </a:spcBef>
              <a:defRPr/>
            </a:pPr>
            <a:r>
              <a:rPr lang="en-US" sz="4400" b="1" i="1" dirty="0" smtClean="0"/>
              <a:t>Is the State entitled to enact </a:t>
            </a:r>
            <a:r>
              <a:rPr lang="en-US" sz="4400" b="1" i="1" dirty="0" smtClean="0">
                <a:solidFill>
                  <a:srgbClr val="FF0000"/>
                </a:solidFill>
              </a:rPr>
              <a:t>“plans” </a:t>
            </a:r>
            <a:r>
              <a:rPr lang="en-US" sz="4400" b="1" i="1" dirty="0" smtClean="0"/>
              <a:t>(art. 41, </a:t>
            </a:r>
            <a:r>
              <a:rPr lang="en-US" sz="4400" b="1" i="1" dirty="0" err="1" smtClean="0"/>
              <a:t>para</a:t>
            </a:r>
            <a:r>
              <a:rPr lang="en-US" sz="4400" b="1" i="1" dirty="0" smtClean="0"/>
              <a:t> 3)? </a:t>
            </a:r>
            <a:r>
              <a:rPr lang="en-US" sz="4400" b="1" dirty="0" smtClean="0"/>
              <a:t/>
            </a:r>
            <a:br>
              <a:rPr lang="en-US" sz="4400" b="1" dirty="0" smtClean="0"/>
            </a:br>
            <a:r>
              <a:rPr lang="en-US" sz="4400" b="1" dirty="0" smtClean="0"/>
              <a:t>_______________________________</a:t>
            </a:r>
            <a:r>
              <a:rPr lang="en-US" sz="4400" b="1" baseline="0" dirty="0" smtClean="0">
                <a:latin typeface="+mj-lt"/>
                <a:ea typeface="+mj-ea"/>
                <a:cs typeface="+mj-cs"/>
              </a:rPr>
              <a:t>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968552"/>
          </a:xfrm>
        </p:spPr>
        <p:txBody>
          <a:bodyPr>
            <a:normAutofit/>
          </a:bodyPr>
          <a:lstStyle/>
          <a:p>
            <a:pPr algn="l"/>
            <a:r>
              <a:rPr lang="en-US" sz="2800" b="1" dirty="0" smtClean="0"/>
              <a:t/>
            </a:r>
            <a:br>
              <a:rPr lang="en-US" sz="2800" b="1" dirty="0" smtClean="0"/>
            </a:b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tabLst/>
              <a:defRPr/>
            </a:pPr>
            <a:endParaRPr lang="en-US" sz="3900" b="1" baseline="0" dirty="0" smtClean="0">
              <a:latin typeface="+mj-lt"/>
              <a:ea typeface="+mj-ea"/>
              <a:cs typeface="+mj-cs"/>
            </a:endParaRPr>
          </a:p>
          <a:p>
            <a:pPr lvl="0" algn="ctr">
              <a:spcBef>
                <a:spcPct val="0"/>
              </a:spcBef>
              <a:defRPr/>
            </a:pPr>
            <a:r>
              <a:rPr lang="en-US" sz="4400" b="1" i="1" dirty="0" smtClean="0"/>
              <a:t>Is the State entitled to enact </a:t>
            </a:r>
            <a:r>
              <a:rPr lang="en-US" sz="4400" b="1" i="1" dirty="0" smtClean="0">
                <a:solidFill>
                  <a:srgbClr val="FF0000"/>
                </a:solidFill>
              </a:rPr>
              <a:t>“plans” </a:t>
            </a:r>
            <a:r>
              <a:rPr lang="en-US" sz="4400" b="1" i="1" dirty="0" smtClean="0"/>
              <a:t>(art. 41, </a:t>
            </a:r>
            <a:r>
              <a:rPr lang="en-US" sz="4400" b="1" i="1" dirty="0" err="1" smtClean="0"/>
              <a:t>para</a:t>
            </a:r>
            <a:r>
              <a:rPr lang="en-US" sz="4400" b="1" i="1" dirty="0" smtClean="0"/>
              <a:t> 3)? </a:t>
            </a:r>
            <a:r>
              <a:rPr lang="en-US" sz="4400" b="1" dirty="0" smtClean="0"/>
              <a:t/>
            </a:r>
            <a:br>
              <a:rPr lang="en-US" sz="4400" b="1" dirty="0" smtClean="0"/>
            </a:br>
            <a:r>
              <a:rPr lang="en-US" sz="4400" b="1" dirty="0" smtClean="0"/>
              <a:t>_______________________________</a:t>
            </a:r>
            <a:r>
              <a:rPr lang="en-US" sz="4400" b="1" baseline="0" dirty="0" smtClean="0">
                <a:latin typeface="+mj-lt"/>
                <a:ea typeface="+mj-ea"/>
                <a:cs typeface="+mj-cs"/>
              </a:rPr>
              <a:t>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Rettangolo 4"/>
          <p:cNvSpPr/>
          <p:nvPr/>
        </p:nvSpPr>
        <p:spPr>
          <a:xfrm>
            <a:off x="1115616" y="1700808"/>
            <a:ext cx="684076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Adoption by the State of “plans” / “programs”, setting forth the ultimate goals to be achieved within the relevant deadlines</a:t>
            </a:r>
            <a:endParaRPr lang="en-US" sz="2800" b="1" dirty="0"/>
          </a:p>
        </p:txBody>
      </p:sp>
      <p:sp>
        <p:nvSpPr>
          <p:cNvPr id="6" name="Rettangolo 5"/>
          <p:cNvSpPr/>
          <p:nvPr/>
        </p:nvSpPr>
        <p:spPr>
          <a:xfrm>
            <a:off x="1187624" y="4653136"/>
            <a:ext cx="684076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Approval of the balance sheets for the relevant time period (investments and economic / social targets)</a:t>
            </a:r>
            <a:endParaRPr lang="en-US" sz="2800" b="1" dirty="0"/>
          </a:p>
        </p:txBody>
      </p:sp>
      <p:sp>
        <p:nvSpPr>
          <p:cNvPr id="9" name="Freccia bidirezionale verticale 8"/>
          <p:cNvSpPr/>
          <p:nvPr/>
        </p:nvSpPr>
        <p:spPr>
          <a:xfrm>
            <a:off x="4067944" y="3284984"/>
            <a:ext cx="899592" cy="122413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latin typeface="+mj-lt"/>
                <a:ea typeface="+mj-ea"/>
                <a:cs typeface="+mj-cs"/>
              </a:rPr>
              <a:t>The freedom to perform a</a:t>
            </a:r>
            <a:r>
              <a:rPr lang="en-US" sz="3700" b="1" dirty="0" smtClean="0">
                <a:latin typeface="+mj-lt"/>
                <a:ea typeface="+mj-ea"/>
                <a:cs typeface="+mj-cs"/>
              </a:rPr>
              <a:t> business activity </a:t>
            </a:r>
          </a:p>
          <a:p>
            <a:pPr marL="0" marR="0" lvl="0" indent="0" algn="ctr" defTabSz="914400" rtl="0" eaLnBrk="1" fontAlgn="auto" latinLnBrk="0" hangingPunct="1">
              <a:lnSpc>
                <a:spcPct val="100000"/>
              </a:lnSpc>
              <a:spcBef>
                <a:spcPct val="0"/>
              </a:spcBef>
              <a:spcAft>
                <a:spcPts val="0"/>
              </a:spcAft>
              <a:buClrTx/>
              <a:buSzTx/>
              <a:tabLst/>
              <a:defRPr/>
            </a:pPr>
            <a:r>
              <a:rPr lang="en-US" sz="3700" b="1" dirty="0" smtClean="0">
                <a:latin typeface="+mj-lt"/>
                <a:ea typeface="+mj-ea"/>
                <a:cs typeface="+mj-cs"/>
              </a:rPr>
              <a:t>and the right to work</a:t>
            </a:r>
            <a:endParaRPr lang="en-US" sz="37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6" name="Rettangolo 5"/>
          <p:cNvSpPr/>
          <p:nvPr/>
        </p:nvSpPr>
        <p:spPr>
          <a:xfrm>
            <a:off x="395536" y="1700808"/>
            <a:ext cx="8352928"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Article 4 of the Constitution</a:t>
            </a:r>
          </a:p>
          <a:p>
            <a:endParaRPr lang="en-US" b="1" dirty="0" smtClean="0"/>
          </a:p>
          <a:p>
            <a:r>
              <a:rPr lang="en-US" b="1" dirty="0" smtClean="0"/>
              <a:t>The Republic recognizes </a:t>
            </a:r>
            <a:r>
              <a:rPr lang="en-US" b="1" u="sng" dirty="0" smtClean="0"/>
              <a:t>the right </a:t>
            </a:r>
            <a:r>
              <a:rPr lang="en-US" b="1" dirty="0" smtClean="0"/>
              <a:t>of all citizens to work and shall promote all conditions to make this right effective. All citizens have </a:t>
            </a:r>
            <a:r>
              <a:rPr lang="en-US" b="1" u="sng" dirty="0" smtClean="0"/>
              <a:t>the duty</a:t>
            </a:r>
            <a:r>
              <a:rPr lang="en-US" b="1" dirty="0" smtClean="0"/>
              <a:t>, according to their possibilities and individual choice, to carry out an activity or a function  […].</a:t>
            </a:r>
            <a:endParaRPr lang="en-US" b="1" dirty="0"/>
          </a:p>
        </p:txBody>
      </p:sp>
      <p:sp>
        <p:nvSpPr>
          <p:cNvPr id="7" name="Rettangolo 6"/>
          <p:cNvSpPr/>
          <p:nvPr/>
        </p:nvSpPr>
        <p:spPr>
          <a:xfrm>
            <a:off x="395536" y="4509120"/>
            <a:ext cx="8352928"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Article 38 of the Constitution</a:t>
            </a:r>
          </a:p>
          <a:p>
            <a:endParaRPr lang="en-US" b="1" dirty="0" smtClean="0"/>
          </a:p>
          <a:p>
            <a:r>
              <a:rPr lang="en-US" b="1" dirty="0" smtClean="0"/>
              <a:t>Every citizen unable to work and without the resources necessary to live has a right to</a:t>
            </a:r>
          </a:p>
          <a:p>
            <a:r>
              <a:rPr lang="en-US" b="1" dirty="0" smtClean="0"/>
              <a:t>maintenance and assistance. Workers have the right to be provided with adequate means for their needs in cases of accidents, illness, disability, old age and involuntary unemployment.</a:t>
            </a:r>
            <a:endParaRPr lang="en-US" b="1" dirty="0"/>
          </a:p>
        </p:txBody>
      </p:sp>
      <p:sp>
        <p:nvSpPr>
          <p:cNvPr id="9" name="Freccia in giù 8"/>
          <p:cNvSpPr/>
          <p:nvPr/>
        </p:nvSpPr>
        <p:spPr>
          <a:xfrm>
            <a:off x="2915816" y="3429000"/>
            <a:ext cx="1368152"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in su 9"/>
          <p:cNvSpPr/>
          <p:nvPr/>
        </p:nvSpPr>
        <p:spPr>
          <a:xfrm>
            <a:off x="4716016" y="3429000"/>
            <a:ext cx="1512168" cy="9361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en-US" dirty="0" smtClean="0"/>
              <a:t>The right of ownership</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60000" lnSpcReduction="20000"/>
          </a:bodyPr>
          <a:lstStyle/>
          <a:p>
            <a:pPr lvl="0">
              <a:spcBef>
                <a:spcPct val="0"/>
              </a:spcBef>
            </a:pPr>
            <a:r>
              <a:rPr kumimoji="0" lang="en-US" sz="3900" b="1" i="1" u="none" strike="noStrike" kern="1200" cap="none" spc="0" normalizeH="0" baseline="0" noProof="0" dirty="0" smtClean="0">
                <a:ln>
                  <a:noFill/>
                </a:ln>
                <a:solidFill>
                  <a:srgbClr val="FF0000"/>
                </a:solidFill>
                <a:effectLst/>
                <a:uLnTx/>
                <a:uFillTx/>
                <a:latin typeface="+mj-lt"/>
                <a:ea typeface="+mj-ea"/>
                <a:cs typeface="+mj-cs"/>
              </a:rPr>
              <a:t>Right of ownership</a:t>
            </a:r>
            <a:r>
              <a:rPr lang="en-US" sz="3900" b="1" i="1" dirty="0" smtClean="0">
                <a:latin typeface="+mj-lt"/>
                <a:ea typeface="+mj-ea"/>
                <a:cs typeface="+mj-cs"/>
              </a:rPr>
              <a:t>: art. 42</a:t>
            </a: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r>
              <a:rPr lang="en-US" sz="3500" i="1" dirty="0" smtClean="0"/>
              <a:t>-   Property is either </a:t>
            </a:r>
            <a:r>
              <a:rPr lang="en-US" sz="3500" b="1" i="1" dirty="0" smtClean="0"/>
              <a:t>public or private</a:t>
            </a:r>
            <a:r>
              <a:rPr lang="en-US" sz="3500" i="1" dirty="0" smtClean="0"/>
              <a:t>. Economic goods belong to the State, to public entities or to private individuals. </a:t>
            </a:r>
          </a:p>
          <a:p>
            <a:pPr lvl="0">
              <a:spcBef>
                <a:spcPct val="0"/>
              </a:spcBef>
            </a:pPr>
            <a:endParaRPr lang="en-US" sz="3500" i="1" dirty="0" smtClean="0"/>
          </a:p>
          <a:p>
            <a:pPr lvl="0">
              <a:spcBef>
                <a:spcPct val="0"/>
              </a:spcBef>
            </a:pPr>
            <a:r>
              <a:rPr lang="en-US" sz="3500" i="1" dirty="0" smtClean="0"/>
              <a:t>-   Private property is recognized and guaranteed by the law, which </a:t>
            </a:r>
            <a:r>
              <a:rPr lang="en-US" sz="3500" b="1" i="1" dirty="0" smtClean="0"/>
              <a:t>determines the ways it is acquired, enjoyed and the relevant limitations</a:t>
            </a:r>
            <a:r>
              <a:rPr lang="en-US" sz="3500" i="1" dirty="0" smtClean="0"/>
              <a:t>, in order to ensure its </a:t>
            </a:r>
            <a:r>
              <a:rPr lang="en-US" sz="3500" b="1" i="1" dirty="0" smtClean="0"/>
              <a:t>social function</a:t>
            </a:r>
            <a:r>
              <a:rPr lang="en-US" sz="3500" i="1" dirty="0" smtClean="0"/>
              <a:t> and to make it </a:t>
            </a:r>
            <a:r>
              <a:rPr lang="en-US" sz="3500" b="1" i="1" dirty="0" smtClean="0"/>
              <a:t>accessible to </a:t>
            </a:r>
            <a:r>
              <a:rPr lang="it-IT" sz="3500" b="1" i="1" dirty="0" smtClean="0"/>
              <a:t>all</a:t>
            </a:r>
            <a:r>
              <a:rPr lang="it-IT" sz="3500" i="1" dirty="0" smtClean="0"/>
              <a:t>.</a:t>
            </a:r>
            <a:br>
              <a:rPr lang="it-IT" sz="3500" i="1" dirty="0" smtClean="0"/>
            </a:br>
            <a:endParaRPr lang="it-IT" sz="3500" i="1" dirty="0" smtClean="0"/>
          </a:p>
          <a:p>
            <a:pPr lvl="0">
              <a:spcBef>
                <a:spcPct val="0"/>
              </a:spcBef>
              <a:buFontTx/>
              <a:buChar char="-"/>
            </a:pPr>
            <a:r>
              <a:rPr lang="en-US" sz="3500" i="1" dirty="0" smtClean="0"/>
              <a:t>   Owned goods </a:t>
            </a:r>
            <a:r>
              <a:rPr lang="en-US" sz="3500" b="1" i="1" dirty="0" smtClean="0"/>
              <a:t>may be expropriated</a:t>
            </a:r>
            <a:r>
              <a:rPr lang="en-US" sz="3500" i="1" dirty="0" smtClean="0"/>
              <a:t>, in the situations provided for by the law, for reasons of general interest, provided that appropriate compensation is granted. </a:t>
            </a:r>
          </a:p>
          <a:p>
            <a:pPr lvl="0">
              <a:spcBef>
                <a:spcPct val="0"/>
              </a:spcBef>
              <a:buFontTx/>
              <a:buChar char="-"/>
            </a:pPr>
            <a:endParaRPr lang="en-US" sz="3500" i="1" dirty="0" smtClean="0"/>
          </a:p>
          <a:p>
            <a:pPr lvl="0">
              <a:spcBef>
                <a:spcPct val="0"/>
              </a:spcBef>
              <a:buFontTx/>
              <a:buChar char="-"/>
            </a:pPr>
            <a:r>
              <a:rPr lang="en-US" sz="3500" i="1" dirty="0" smtClean="0"/>
              <a:t>   The law shall set out the rules and limits of legitimate and testamentary </a:t>
            </a:r>
            <a:r>
              <a:rPr lang="en-US" sz="3500" b="1" i="1" dirty="0" smtClean="0"/>
              <a:t>inheritance </a:t>
            </a:r>
            <a:r>
              <a:rPr lang="en-US" sz="3500" i="1" dirty="0" smtClean="0"/>
              <a:t>and the rights of the State in matters of inheritance.</a:t>
            </a: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endParaRPr lang="en-US" sz="3900" b="1"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p:txBody>
      </p:sp>
      <p:sp>
        <p:nvSpPr>
          <p:cNvPr id="6" name="Freccia in giù 5"/>
          <p:cNvSpPr/>
          <p:nvPr/>
        </p:nvSpPr>
        <p:spPr>
          <a:xfrm>
            <a:off x="3563888" y="1916832"/>
            <a:ext cx="187220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itolo 1"/>
          <p:cNvSpPr txBox="1">
            <a:spLocks/>
          </p:cNvSpPr>
          <p:nvPr/>
        </p:nvSpPr>
        <p:spPr>
          <a:xfrm>
            <a:off x="988368" y="17895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buFontTx/>
              <a:buChar char="-"/>
            </a:pPr>
            <a:endParaRPr kumimoji="0" lang="en-US" sz="2800" b="1" i="1" u="none" strike="noStrike" kern="1200" cap="none" spc="0" normalizeH="0" noProof="0" dirty="0" smtClean="0">
              <a:ln>
                <a:noFill/>
              </a:ln>
              <a:solidFill>
                <a:schemeClr val="tx1"/>
              </a:solidFill>
              <a:effectLst/>
              <a:uLnTx/>
              <a:uFillTx/>
              <a:latin typeface="+mj-lt"/>
              <a:ea typeface="+mj-ea"/>
              <a:cs typeface="+mj-cs"/>
            </a:endParaRPr>
          </a:p>
          <a:p>
            <a:pPr lvl="0">
              <a:spcBef>
                <a:spcPct val="0"/>
              </a:spcBef>
              <a:buFontTx/>
              <a:buChar char="-"/>
            </a:pPr>
            <a:endParaRPr lang="en-US" sz="2800" b="1" i="1"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the law may not limit individuals’ ownership rights except for the ways it is acquired and enjoyed</a:t>
            </a:r>
          </a:p>
          <a:p>
            <a:pPr lvl="0">
              <a:spcBef>
                <a:spcPct val="0"/>
              </a:spcBef>
              <a:buFontTx/>
              <a:buChar char="-"/>
            </a:pPr>
            <a:endParaRPr lang="en-US" sz="2800" b="1" i="1" baseline="0"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expropriation may not occur to deprive an individual of his/her ownership rights and to grant those to another individual: expropriation may be </a:t>
            </a:r>
            <a:r>
              <a:rPr kumimoji="0" lang="en-US" sz="2800" b="1" i="1" u="sng" strike="noStrike" kern="1200" cap="none" spc="0" normalizeH="0" noProof="0" dirty="0" smtClean="0">
                <a:ln>
                  <a:noFill/>
                </a:ln>
                <a:solidFill>
                  <a:schemeClr val="tx1"/>
                </a:solidFill>
                <a:effectLst/>
                <a:uLnTx/>
                <a:uFillTx/>
                <a:latin typeface="+mj-lt"/>
                <a:ea typeface="+mj-ea"/>
                <a:cs typeface="+mj-cs"/>
              </a:rPr>
              <a:t>only aimed at ensuring achievement of public goals</a:t>
            </a:r>
            <a:r>
              <a:rPr kumimoji="0" lang="en-US" sz="2800" b="1" i="1" u="none" strike="noStrike" kern="1200" cap="none" spc="0" normalizeH="0" noProof="0" dirty="0" smtClean="0">
                <a:ln>
                  <a:noFill/>
                </a:ln>
                <a:solidFill>
                  <a:schemeClr val="tx1"/>
                </a:solidFill>
                <a:effectLst/>
                <a:uLnTx/>
                <a:uFillTx/>
                <a:latin typeface="+mj-lt"/>
                <a:ea typeface="+mj-ea"/>
                <a:cs typeface="+mj-cs"/>
              </a:rPr>
              <a:t> (public interest)</a:t>
            </a:r>
            <a:endParaRPr kumimoji="0" lang="en-US" sz="28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r>
              <a:rPr kumimoji="0" lang="en-US" sz="3900" b="1" i="1" u="none" strike="noStrike" kern="1200" cap="none" spc="0" normalizeH="0" baseline="0" noProof="0" dirty="0" smtClean="0">
                <a:ln>
                  <a:noFill/>
                </a:ln>
                <a:solidFill>
                  <a:srgbClr val="FF0000"/>
                </a:solidFill>
                <a:effectLst/>
                <a:uLnTx/>
                <a:uFillTx/>
                <a:latin typeface="+mj-lt"/>
                <a:ea typeface="+mj-ea"/>
                <a:cs typeface="+mj-cs"/>
              </a:rPr>
              <a:t>ownership</a:t>
            </a:r>
            <a:r>
              <a:rPr lang="en-US" sz="3900" b="1" i="1" dirty="0" smtClean="0">
                <a:latin typeface="+mj-lt"/>
                <a:ea typeface="+mj-ea"/>
                <a:cs typeface="+mj-cs"/>
              </a:rPr>
              <a:t>: art. 832 of the Civil Code</a:t>
            </a: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r>
              <a:rPr kumimoji="0" lang="en-US" sz="2800" b="1" i="1" u="none" strike="noStrike" kern="1200" cap="none" spc="0" normalizeH="0" baseline="0" noProof="0" dirty="0" smtClean="0">
                <a:ln>
                  <a:noFill/>
                </a:ln>
                <a:solidFill>
                  <a:schemeClr val="tx1"/>
                </a:solidFill>
                <a:effectLst/>
                <a:uLnTx/>
                <a:uFillTx/>
                <a:latin typeface="+mj-lt"/>
                <a:ea typeface="+mj-ea"/>
                <a:cs typeface="+mj-cs"/>
              </a:rPr>
              <a:t>The owner has the right to enjoy and dispose of things </a:t>
            </a:r>
            <a:r>
              <a:rPr kumimoji="0" lang="en-US" sz="2800" b="1" i="1" u="none" strike="noStrike" kern="1200" cap="none" spc="0" normalizeH="0" baseline="0" noProof="0" dirty="0" smtClean="0">
                <a:ln>
                  <a:noFill/>
                </a:ln>
                <a:solidFill>
                  <a:srgbClr val="FF0000"/>
                </a:solidFill>
                <a:effectLst/>
                <a:uLnTx/>
                <a:uFillTx/>
                <a:latin typeface="+mj-lt"/>
                <a:ea typeface="+mj-ea"/>
                <a:cs typeface="+mj-cs"/>
              </a:rPr>
              <a:t>fully and exclusively</a:t>
            </a:r>
            <a:r>
              <a:rPr kumimoji="0" lang="en-US" sz="2800" b="1" i="1" u="none" strike="noStrike" kern="1200" cap="none" spc="0" normalizeH="0" baseline="0" noProof="0" dirty="0" smtClean="0">
                <a:ln>
                  <a:noFill/>
                </a:ln>
                <a:solidFill>
                  <a:schemeClr val="tx1"/>
                </a:solidFill>
                <a:effectLst/>
                <a:uLnTx/>
                <a:uFillTx/>
                <a:latin typeface="+mj-lt"/>
                <a:ea typeface="+mj-ea"/>
                <a:cs typeface="+mj-cs"/>
              </a:rPr>
              <a:t>, within the </a:t>
            </a:r>
            <a:r>
              <a:rPr kumimoji="0" lang="en-US" sz="2800" b="1" i="1" u="none" strike="noStrike" kern="1200" cap="none" spc="0" normalizeH="0" baseline="0" noProof="0" dirty="0" smtClean="0">
                <a:ln>
                  <a:noFill/>
                </a:ln>
                <a:solidFill>
                  <a:srgbClr val="FF0000"/>
                </a:solidFill>
                <a:effectLst/>
                <a:uLnTx/>
                <a:uFillTx/>
                <a:latin typeface="+mj-lt"/>
                <a:ea typeface="+mj-ea"/>
                <a:cs typeface="+mj-cs"/>
              </a:rPr>
              <a:t>limits</a:t>
            </a:r>
            <a:r>
              <a:rPr kumimoji="0" lang="en-US" sz="2800" b="1" i="1" u="none" strike="noStrike" kern="1200" cap="none" spc="0" normalizeH="0" baseline="0" noProof="0" dirty="0" smtClean="0">
                <a:ln>
                  <a:noFill/>
                </a:ln>
                <a:solidFill>
                  <a:schemeClr val="tx1"/>
                </a:solidFill>
                <a:effectLst/>
                <a:uLnTx/>
                <a:uFillTx/>
                <a:latin typeface="+mj-lt"/>
                <a:ea typeface="+mj-ea"/>
                <a:cs typeface="+mj-cs"/>
              </a:rPr>
              <a:t> and in compliance with the </a:t>
            </a:r>
            <a:r>
              <a:rPr kumimoji="0" lang="en-US" sz="2800" b="1" i="1" u="none" strike="noStrike" kern="1200" cap="none" spc="0" normalizeH="0" baseline="0" noProof="0" dirty="0" smtClean="0">
                <a:ln>
                  <a:noFill/>
                </a:ln>
                <a:solidFill>
                  <a:srgbClr val="FF0000"/>
                </a:solidFill>
                <a:effectLst/>
                <a:uLnTx/>
                <a:uFillTx/>
                <a:latin typeface="+mj-lt"/>
                <a:ea typeface="+mj-ea"/>
                <a:cs typeface="+mj-cs"/>
              </a:rPr>
              <a:t>obligations</a:t>
            </a:r>
            <a:r>
              <a:rPr kumimoji="0" lang="en-US" sz="2800" b="1" i="1" u="none" strike="noStrike" kern="1200" cap="none" spc="0" normalizeH="0" baseline="0" noProof="0" dirty="0" smtClean="0">
                <a:ln>
                  <a:noFill/>
                </a:ln>
                <a:solidFill>
                  <a:schemeClr val="tx1"/>
                </a:solidFill>
                <a:effectLst/>
                <a:uLnTx/>
                <a:uFillTx/>
                <a:latin typeface="+mj-lt"/>
                <a:ea typeface="+mj-ea"/>
                <a:cs typeface="+mj-cs"/>
              </a:rPr>
              <a:t> set out by the law. </a:t>
            </a:r>
            <a:endParaRPr kumimoji="0" lang="en-US" sz="28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r>
              <a:rPr kumimoji="0" lang="en-US" sz="3900" b="1" i="1" u="none" strike="noStrike" kern="1200" cap="none" spc="0" normalizeH="0" baseline="0" noProof="0" dirty="0" smtClean="0">
                <a:ln>
                  <a:noFill/>
                </a:ln>
                <a:solidFill>
                  <a:srgbClr val="FF0000"/>
                </a:solidFill>
                <a:effectLst/>
                <a:uLnTx/>
                <a:uFillTx/>
                <a:latin typeface="+mj-lt"/>
                <a:ea typeface="+mj-ea"/>
                <a:cs typeface="+mj-cs"/>
              </a:rPr>
              <a:t>ownership</a:t>
            </a:r>
            <a:r>
              <a:rPr lang="en-US" sz="3900" b="1" i="1" dirty="0" smtClean="0">
                <a:latin typeface="+mj-lt"/>
                <a:ea typeface="+mj-ea"/>
                <a:cs typeface="+mj-cs"/>
              </a:rPr>
              <a:t>: art. 834 of the Civil Code</a:t>
            </a: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r>
              <a:rPr kumimoji="0" lang="en-US" sz="2800" b="1" i="1" u="none" strike="noStrike" kern="1200" cap="none" spc="0" normalizeH="0" baseline="0" noProof="0" dirty="0" smtClean="0">
                <a:ln>
                  <a:noFill/>
                </a:ln>
                <a:solidFill>
                  <a:schemeClr val="tx1"/>
                </a:solidFill>
                <a:effectLst/>
                <a:uLnTx/>
                <a:uFillTx/>
                <a:latin typeface="+mj-lt"/>
                <a:ea typeface="+mj-ea"/>
                <a:cs typeface="+mj-cs"/>
              </a:rPr>
              <a:t>No</a:t>
            </a:r>
            <a:r>
              <a:rPr kumimoji="0" lang="en-US" sz="2800" b="1" i="1" u="none" strike="noStrike" kern="1200" cap="none" spc="0" normalizeH="0" noProof="0" dirty="0" smtClean="0">
                <a:ln>
                  <a:noFill/>
                </a:ln>
                <a:solidFill>
                  <a:schemeClr val="tx1"/>
                </a:solidFill>
                <a:effectLst/>
                <a:uLnTx/>
                <a:uFillTx/>
                <a:latin typeface="+mj-lt"/>
                <a:ea typeface="+mj-ea"/>
                <a:cs typeface="+mj-cs"/>
              </a:rPr>
              <a:t> one may be deprived of ownership unless for public interest reasons, provided that: (</a:t>
            </a:r>
            <a:r>
              <a:rPr kumimoji="0" lang="en-US" sz="2800" b="1" i="1" u="none" strike="noStrike" kern="1200" cap="none" spc="0" normalizeH="0" noProof="0" dirty="0" err="1" smtClean="0">
                <a:ln>
                  <a:noFill/>
                </a:ln>
                <a:solidFill>
                  <a:schemeClr val="tx1"/>
                </a:solidFill>
                <a:effectLst/>
                <a:uLnTx/>
                <a:uFillTx/>
                <a:latin typeface="+mj-lt"/>
                <a:ea typeface="+mj-ea"/>
                <a:cs typeface="+mj-cs"/>
              </a:rPr>
              <a:t>i</a:t>
            </a:r>
            <a:r>
              <a:rPr kumimoji="0" lang="en-US" sz="2800" b="1" i="1" u="none" strike="noStrike" kern="1200" cap="none" spc="0" normalizeH="0" noProof="0" dirty="0" smtClean="0">
                <a:ln>
                  <a:noFill/>
                </a:ln>
                <a:solidFill>
                  <a:schemeClr val="tx1"/>
                </a:solidFill>
                <a:effectLst/>
                <a:uLnTx/>
                <a:uFillTx/>
                <a:latin typeface="+mj-lt"/>
                <a:ea typeface="+mj-ea"/>
                <a:cs typeface="+mj-cs"/>
              </a:rPr>
              <a:t>) such reasons are acknowledged in accordance with the law; and (ii) adequate compensation is paid to the person to whom expropriation is addressed. </a:t>
            </a:r>
            <a:endParaRPr kumimoji="0" lang="en-US" sz="28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endParaRPr lang="en-US" sz="3900" b="1"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p:txBody>
      </p:sp>
      <p:sp>
        <p:nvSpPr>
          <p:cNvPr id="6" name="Freccia in giù 5"/>
          <p:cNvSpPr/>
          <p:nvPr/>
        </p:nvSpPr>
        <p:spPr>
          <a:xfrm>
            <a:off x="3563888" y="1916832"/>
            <a:ext cx="187220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itolo 1"/>
          <p:cNvSpPr txBox="1">
            <a:spLocks/>
          </p:cNvSpPr>
          <p:nvPr/>
        </p:nvSpPr>
        <p:spPr>
          <a:xfrm>
            <a:off x="988368" y="17895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buFontTx/>
              <a:buChar char="-"/>
            </a:pPr>
            <a:endParaRPr kumimoji="0" lang="en-US" sz="2800" b="1" i="1" u="none" strike="noStrike" kern="1200" cap="none" spc="0" normalizeH="0" noProof="0" dirty="0" smtClean="0">
              <a:ln>
                <a:noFill/>
              </a:ln>
              <a:solidFill>
                <a:schemeClr val="tx1"/>
              </a:solidFill>
              <a:effectLst/>
              <a:uLnTx/>
              <a:uFillTx/>
              <a:latin typeface="+mj-lt"/>
              <a:ea typeface="+mj-ea"/>
              <a:cs typeface="+mj-cs"/>
            </a:endParaRPr>
          </a:p>
          <a:p>
            <a:pPr lvl="0">
              <a:spcBef>
                <a:spcPct val="0"/>
              </a:spcBef>
              <a:buFontTx/>
              <a:buChar char="-"/>
            </a:pPr>
            <a:endParaRPr lang="en-US" sz="2800" b="1" i="1"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ideally, the Constitution envisages ownership as a tool to </a:t>
            </a:r>
            <a:r>
              <a:rPr kumimoji="0" lang="en-US" sz="2800" b="1" i="1" u="sng" strike="noStrike" kern="1200" cap="none" spc="0" normalizeH="0" noProof="0" dirty="0" smtClean="0">
                <a:ln>
                  <a:noFill/>
                </a:ln>
                <a:solidFill>
                  <a:schemeClr val="tx1"/>
                </a:solidFill>
                <a:effectLst/>
                <a:uLnTx/>
                <a:uFillTx/>
                <a:latin typeface="+mj-lt"/>
                <a:ea typeface="+mj-ea"/>
                <a:cs typeface="+mj-cs"/>
              </a:rPr>
              <a:t>promote / increase social welfare</a:t>
            </a:r>
            <a:r>
              <a:rPr kumimoji="0" lang="en-US" sz="2800" b="1" i="1" u="none" strike="noStrike" kern="1200" cap="none" spc="0" normalizeH="0" noProof="0" dirty="0" smtClean="0">
                <a:ln>
                  <a:noFill/>
                </a:ln>
                <a:solidFill>
                  <a:schemeClr val="tx1"/>
                </a:solidFill>
                <a:effectLst/>
                <a:uLnTx/>
                <a:uFillTx/>
                <a:latin typeface="+mj-lt"/>
                <a:ea typeface="+mj-ea"/>
                <a:cs typeface="+mj-cs"/>
              </a:rPr>
              <a:t>, not as something which is enjoyed by the owner only</a:t>
            </a:r>
          </a:p>
          <a:p>
            <a:pPr lvl="0">
              <a:spcBef>
                <a:spcPct val="0"/>
              </a:spcBef>
              <a:buFontTx/>
              <a:buChar char="-"/>
            </a:pPr>
            <a:endParaRPr lang="en-US" sz="2800" b="1" i="1" baseline="0"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owned goods should be dynamically “oriented” to production / trade, </a:t>
            </a:r>
            <a:r>
              <a:rPr kumimoji="0" lang="en-US" sz="2800" b="1" i="1" u="sng" strike="noStrike" kern="1200" cap="none" spc="0" normalizeH="0" noProof="0" dirty="0" smtClean="0">
                <a:ln>
                  <a:noFill/>
                </a:ln>
                <a:solidFill>
                  <a:schemeClr val="tx1"/>
                </a:solidFill>
                <a:effectLst/>
                <a:uLnTx/>
                <a:uFillTx/>
                <a:latin typeface="+mj-lt"/>
                <a:ea typeface="+mj-ea"/>
                <a:cs typeface="+mj-cs"/>
              </a:rPr>
              <a:t>they should not just statically held by the owner</a:t>
            </a:r>
            <a:endParaRPr kumimoji="0" lang="en-US" sz="2800" b="1" i="1"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endParaRPr lang="en-US" sz="3900" b="1"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p:txBody>
      </p:sp>
      <p:sp>
        <p:nvSpPr>
          <p:cNvPr id="6" name="Freccia in giù 5"/>
          <p:cNvSpPr/>
          <p:nvPr/>
        </p:nvSpPr>
        <p:spPr>
          <a:xfrm>
            <a:off x="3563888" y="1700808"/>
            <a:ext cx="187220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itolo 1"/>
          <p:cNvSpPr txBox="1">
            <a:spLocks/>
          </p:cNvSpPr>
          <p:nvPr/>
        </p:nvSpPr>
        <p:spPr>
          <a:xfrm>
            <a:off x="988368" y="1789584"/>
            <a:ext cx="7772400" cy="4752528"/>
          </a:xfrm>
          <a:prstGeom prst="rect">
            <a:avLst/>
          </a:prstGeom>
        </p:spPr>
        <p:txBody>
          <a:bodyPr vert="horz" lIns="91440" tIns="45720" rIns="91440" bIns="45720" rtlCol="0" anchor="ctr">
            <a:normAutofit fontScale="90000" lnSpcReduction="200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buFontTx/>
              <a:buChar char="-"/>
            </a:pPr>
            <a:endParaRPr kumimoji="0" lang="en-US" sz="2800" b="1" i="1" u="none" strike="noStrike" kern="1200" cap="none" spc="0" normalizeH="0" noProof="0" dirty="0" smtClean="0">
              <a:ln>
                <a:noFill/>
              </a:ln>
              <a:solidFill>
                <a:schemeClr val="tx1"/>
              </a:solidFill>
              <a:effectLst/>
              <a:uLnTx/>
              <a:uFillTx/>
              <a:latin typeface="+mj-lt"/>
              <a:ea typeface="+mj-ea"/>
              <a:cs typeface="+mj-cs"/>
            </a:endParaRPr>
          </a:p>
          <a:p>
            <a:pPr lvl="0">
              <a:spcBef>
                <a:spcPct val="0"/>
              </a:spcBef>
              <a:buFontTx/>
              <a:buChar char="-"/>
            </a:pPr>
            <a:endParaRPr lang="en-US" sz="2800" b="1" i="1"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soil / natural resources should be exploited for production purposes in accordance with the social needs  and public interest</a:t>
            </a:r>
          </a:p>
          <a:p>
            <a:pPr lvl="0">
              <a:spcBef>
                <a:spcPct val="0"/>
              </a:spcBef>
              <a:buFontTx/>
              <a:buChar char="-"/>
            </a:pPr>
            <a:endParaRPr lang="en-US" sz="2800" b="1" i="1" baseline="0"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production should be organized in accordance with the need to harmonize social relationships</a:t>
            </a:r>
          </a:p>
          <a:p>
            <a:pPr lvl="0">
              <a:spcBef>
                <a:spcPct val="0"/>
              </a:spcBef>
              <a:buFontTx/>
              <a:buChar char="-"/>
            </a:pPr>
            <a:endParaRPr lang="en-US" sz="2800" b="1" i="1" baseline="0"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minor undertakings should be encouraged: special care is taken for agricultural businesses (in particular those managing small pieces of land). Limitations may be imposed to the extension of land owned</a:t>
            </a:r>
            <a:endParaRPr kumimoji="0" lang="en-US" sz="28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3744415"/>
          </a:xfrm>
        </p:spPr>
        <p:txBody>
          <a:bodyPr>
            <a:normAutofit/>
          </a:bodyPr>
          <a:lstStyle/>
          <a:p>
            <a:pPr algn="l"/>
            <a:r>
              <a:rPr lang="en-US" sz="2800" b="1" dirty="0" smtClean="0">
                <a:solidFill>
                  <a:srgbClr val="FF0000"/>
                </a:solidFill>
              </a:rPr>
              <a:t>art. 41 to 47 of the Italian Constitution</a:t>
            </a:r>
            <a:r>
              <a:rPr lang="en-US" sz="2800" b="1" dirty="0" smtClean="0"/>
              <a:t/>
            </a:r>
            <a:br>
              <a:rPr lang="en-US" sz="2800" b="1" dirty="0" smtClean="0"/>
            </a:br>
            <a:r>
              <a:rPr lang="en-US" sz="2800" b="1" dirty="0" smtClean="0"/>
              <a:t/>
            </a:r>
            <a:br>
              <a:rPr lang="en-US" sz="2800" b="1" dirty="0" smtClean="0"/>
            </a:br>
            <a:r>
              <a:rPr lang="en-US" sz="2800" b="1" dirty="0" smtClean="0"/>
              <a:t>Public intervention    in the    economic system</a:t>
            </a:r>
            <a:br>
              <a:rPr lang="en-US" sz="2800" b="1" dirty="0" smtClean="0"/>
            </a:br>
            <a:r>
              <a:rPr lang="en-US" sz="2800" b="1" dirty="0" smtClean="0"/>
              <a:t/>
            </a:r>
            <a:br>
              <a:rPr lang="en-US" sz="2800" b="1" dirty="0" smtClean="0"/>
            </a:br>
            <a:r>
              <a:rPr lang="en-US" sz="2800" b="1" dirty="0" smtClean="0"/>
              <a:t>Regulation of the economic   initiative (both private and public)</a:t>
            </a:r>
            <a:br>
              <a:rPr lang="en-US" sz="2800" b="1" dirty="0" smtClean="0"/>
            </a:br>
            <a:r>
              <a:rPr lang="en-US" sz="2800" b="1" dirty="0" smtClean="0"/>
              <a:t/>
            </a:r>
            <a:br>
              <a:rPr lang="en-US" sz="2800" b="1" dirty="0" smtClean="0"/>
            </a:br>
            <a:r>
              <a:rPr lang="en-US" sz="2800" b="1" dirty="0" smtClean="0"/>
              <a:t>Regulation of ownership rights</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7" name="Freccia in giù 6"/>
          <p:cNvSpPr/>
          <p:nvPr/>
        </p:nvSpPr>
        <p:spPr>
          <a:xfrm>
            <a:off x="2267744" y="2132856"/>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p:cNvSpPr/>
          <p:nvPr/>
        </p:nvSpPr>
        <p:spPr>
          <a:xfrm>
            <a:off x="3563888" y="2132856"/>
            <a:ext cx="288032"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4788024" y="2204864"/>
            <a:ext cx="288032" cy="2448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lnSpcReduction="10000"/>
          </a:bodyPr>
          <a:lstStyle/>
          <a:p>
            <a:pPr lvl="0">
              <a:spcBef>
                <a:spcPct val="0"/>
              </a:spcBef>
            </a:pPr>
            <a:r>
              <a:rPr lang="en-US" sz="3500" b="1" i="1" u="sng" dirty="0" smtClean="0"/>
              <a:t>public</a:t>
            </a:r>
            <a:r>
              <a:rPr lang="en-US" sz="3500" b="1" i="1" dirty="0" smtClean="0"/>
              <a:t> property: </a:t>
            </a:r>
            <a:r>
              <a:rPr kumimoji="0" lang="en-US" sz="3500" b="1" i="1" u="none" strike="noStrike" kern="1200" cap="none" spc="0" normalizeH="0" baseline="0" noProof="0" dirty="0" smtClean="0">
                <a:ln>
                  <a:noFill/>
                </a:ln>
                <a:solidFill>
                  <a:schemeClr val="tx1"/>
                </a:solidFill>
                <a:effectLst/>
                <a:uLnTx/>
                <a:uFillTx/>
                <a:latin typeface="+mj-lt"/>
                <a:ea typeface="+mj-ea"/>
                <a:cs typeface="+mj-cs"/>
              </a:rPr>
              <a:t>State-owned</a:t>
            </a:r>
            <a:r>
              <a:rPr kumimoji="0" lang="en-US" sz="3500" b="1" i="1" u="none" strike="noStrike" kern="1200" cap="none" spc="0" normalizeH="0" noProof="0" dirty="0" smtClean="0">
                <a:ln>
                  <a:noFill/>
                </a:ln>
                <a:solidFill>
                  <a:schemeClr val="tx1"/>
                </a:solidFill>
                <a:effectLst/>
                <a:uLnTx/>
                <a:uFillTx/>
                <a:latin typeface="+mj-lt"/>
                <a:ea typeface="+mj-ea"/>
                <a:cs typeface="+mj-cs"/>
              </a:rPr>
              <a:t> goods (“</a:t>
            </a:r>
            <a:r>
              <a:rPr kumimoji="0" lang="en-US" sz="3500" b="1" i="1" u="none" strike="noStrike" kern="1200" cap="none" spc="0" normalizeH="0" noProof="0" dirty="0" err="1" smtClean="0">
                <a:ln>
                  <a:noFill/>
                </a:ln>
                <a:solidFill>
                  <a:schemeClr val="tx1"/>
                </a:solidFill>
                <a:effectLst/>
                <a:uLnTx/>
                <a:uFillTx/>
                <a:latin typeface="+mj-lt"/>
                <a:ea typeface="+mj-ea"/>
                <a:cs typeface="+mj-cs"/>
              </a:rPr>
              <a:t>beni</a:t>
            </a:r>
            <a:r>
              <a:rPr kumimoji="0" lang="en-US" sz="3500" b="1" i="1" u="none" strike="noStrike" kern="1200" cap="none" spc="0" normalizeH="0" noProof="0" dirty="0" smtClean="0">
                <a:ln>
                  <a:noFill/>
                </a:ln>
                <a:solidFill>
                  <a:schemeClr val="tx1"/>
                </a:solidFill>
                <a:effectLst/>
                <a:uLnTx/>
                <a:uFillTx/>
                <a:latin typeface="+mj-lt"/>
                <a:ea typeface="+mj-ea"/>
                <a:cs typeface="+mj-cs"/>
              </a:rPr>
              <a:t> </a:t>
            </a:r>
            <a:r>
              <a:rPr kumimoji="0" lang="en-US" sz="3500" b="1" i="1" u="none" strike="noStrike" kern="1200" cap="none" spc="0" normalizeH="0" noProof="0" dirty="0" err="1" smtClean="0">
                <a:ln>
                  <a:noFill/>
                </a:ln>
                <a:solidFill>
                  <a:schemeClr val="tx1"/>
                </a:solidFill>
                <a:effectLst/>
                <a:uLnTx/>
                <a:uFillTx/>
                <a:latin typeface="+mj-lt"/>
                <a:ea typeface="+mj-ea"/>
                <a:cs typeface="+mj-cs"/>
              </a:rPr>
              <a:t>demaniali</a:t>
            </a:r>
            <a:r>
              <a:rPr kumimoji="0" lang="en-US" sz="3500" b="1" i="1" u="none" strike="noStrike" kern="1200" cap="none" spc="0" normalizeH="0" noProof="0" dirty="0" smtClean="0">
                <a:ln>
                  <a:noFill/>
                </a:ln>
                <a:solidFill>
                  <a:schemeClr val="tx1"/>
                </a:solidFill>
                <a:effectLst/>
                <a:uLnTx/>
                <a:uFillTx/>
                <a:latin typeface="+mj-lt"/>
                <a:ea typeface="+mj-ea"/>
                <a:cs typeface="+mj-cs"/>
              </a:rPr>
              <a:t>” and “</a:t>
            </a:r>
            <a:r>
              <a:rPr kumimoji="0" lang="en-US" sz="3500" b="1" i="1" u="none" strike="noStrike" kern="1200" cap="none" spc="0" normalizeH="0" noProof="0" dirty="0" err="1" smtClean="0">
                <a:ln>
                  <a:noFill/>
                </a:ln>
                <a:solidFill>
                  <a:schemeClr val="tx1"/>
                </a:solidFill>
                <a:effectLst/>
                <a:uLnTx/>
                <a:uFillTx/>
                <a:latin typeface="+mj-lt"/>
                <a:ea typeface="+mj-ea"/>
                <a:cs typeface="+mj-cs"/>
              </a:rPr>
              <a:t>beni</a:t>
            </a:r>
            <a:r>
              <a:rPr kumimoji="0" lang="en-US" sz="3500" b="1" i="1" u="none" strike="noStrike" kern="1200" cap="none" spc="0" normalizeH="0" noProof="0" dirty="0" smtClean="0">
                <a:ln>
                  <a:noFill/>
                </a:ln>
                <a:solidFill>
                  <a:schemeClr val="tx1"/>
                </a:solidFill>
                <a:effectLst/>
                <a:uLnTx/>
                <a:uFillTx/>
                <a:latin typeface="+mj-lt"/>
                <a:ea typeface="+mj-ea"/>
                <a:cs typeface="+mj-cs"/>
              </a:rPr>
              <a:t> </a:t>
            </a:r>
            <a:r>
              <a:rPr kumimoji="0" lang="en-US" sz="3500" b="1" i="1" u="none" strike="noStrike" kern="1200" cap="none" spc="0" normalizeH="0" noProof="0" dirty="0" err="1" smtClean="0">
                <a:ln>
                  <a:noFill/>
                </a:ln>
                <a:solidFill>
                  <a:schemeClr val="tx1"/>
                </a:solidFill>
                <a:effectLst/>
                <a:uLnTx/>
                <a:uFillTx/>
                <a:latin typeface="+mj-lt"/>
                <a:ea typeface="+mj-ea"/>
                <a:cs typeface="+mj-cs"/>
              </a:rPr>
              <a:t>patrimoniali</a:t>
            </a:r>
            <a:r>
              <a:rPr kumimoji="0" lang="en-US" sz="3500" b="1" i="1" u="none" strike="noStrike" kern="1200" cap="none" spc="0" normalizeH="0" noProof="0" dirty="0" smtClean="0">
                <a:ln>
                  <a:noFill/>
                </a:ln>
                <a:solidFill>
                  <a:schemeClr val="tx1"/>
                </a:solidFill>
                <a:effectLst/>
                <a:uLnTx/>
                <a:uFillTx/>
                <a:latin typeface="+mj-lt"/>
                <a:ea typeface="+mj-ea"/>
                <a:cs typeface="+mj-cs"/>
              </a:rPr>
              <a:t>")</a:t>
            </a:r>
          </a:p>
          <a:p>
            <a:pPr lvl="0">
              <a:spcBef>
                <a:spcPct val="0"/>
              </a:spcBef>
            </a:pPr>
            <a:endParaRPr lang="en-US" sz="3500" b="1" i="1" baseline="0" dirty="0" smtClean="0">
              <a:latin typeface="+mj-lt"/>
              <a:ea typeface="+mj-ea"/>
              <a:cs typeface="+mj-cs"/>
            </a:endParaRPr>
          </a:p>
          <a:p>
            <a:pPr lvl="0">
              <a:spcBef>
                <a:spcPct val="0"/>
              </a:spcBef>
            </a:pPr>
            <a:r>
              <a:rPr kumimoji="0" lang="en-US" sz="2900" b="1" i="1" u="none" strike="noStrike" kern="1200" cap="none" spc="0" normalizeH="0" baseline="0" noProof="0" dirty="0" smtClean="0">
                <a:ln>
                  <a:noFill/>
                </a:ln>
                <a:solidFill>
                  <a:schemeClr val="tx1"/>
                </a:solidFill>
                <a:effectLst/>
                <a:uLnTx/>
                <a:uFillTx/>
                <a:latin typeface="+mj-lt"/>
                <a:ea typeface="+mj-ea"/>
                <a:cs typeface="+mj-cs"/>
              </a:rPr>
              <a:t>They are set</a:t>
            </a:r>
            <a:r>
              <a:rPr kumimoji="0" lang="en-US" sz="2900" b="1" i="1" u="none" strike="noStrike" kern="1200" cap="none" spc="0" normalizeH="0" noProof="0" dirty="0" smtClean="0">
                <a:ln>
                  <a:noFill/>
                </a:ln>
                <a:solidFill>
                  <a:schemeClr val="tx1"/>
                </a:solidFill>
                <a:effectLst/>
                <a:uLnTx/>
                <a:uFillTx/>
                <a:latin typeface="+mj-lt"/>
                <a:ea typeface="+mj-ea"/>
                <a:cs typeface="+mj-cs"/>
              </a:rPr>
              <a:t> to meet a public/general need or interest</a:t>
            </a:r>
          </a:p>
          <a:p>
            <a:pPr lvl="0">
              <a:spcBef>
                <a:spcPct val="0"/>
              </a:spcBef>
            </a:pPr>
            <a:endParaRPr lang="en-US" sz="2900" b="1" i="1" baseline="0" dirty="0" smtClean="0">
              <a:latin typeface="+mj-lt"/>
              <a:ea typeface="+mj-ea"/>
              <a:cs typeface="+mj-cs"/>
            </a:endParaRPr>
          </a:p>
          <a:p>
            <a:pPr lvl="0">
              <a:spcBef>
                <a:spcPct val="0"/>
              </a:spcBef>
            </a:pPr>
            <a:r>
              <a:rPr kumimoji="0" lang="en-US" sz="2900" b="1" i="1" u="none" strike="noStrike" kern="1200" cap="none" spc="0" normalizeH="0" noProof="0" dirty="0" smtClean="0">
                <a:ln>
                  <a:noFill/>
                </a:ln>
                <a:solidFill>
                  <a:schemeClr val="tx1"/>
                </a:solidFill>
                <a:effectLst/>
                <a:uLnTx/>
                <a:uFillTx/>
                <a:latin typeface="+mj-lt"/>
                <a:ea typeface="+mj-ea"/>
                <a:cs typeface="+mj-cs"/>
              </a:rPr>
              <a:t>In certain cases, they may not be disposed of </a:t>
            </a:r>
          </a:p>
          <a:p>
            <a:pPr lvl="0">
              <a:spcBef>
                <a:spcPct val="0"/>
              </a:spcBef>
            </a:pPr>
            <a:endParaRPr lang="en-US" sz="2900" b="1" i="1" baseline="0" dirty="0" smtClean="0">
              <a:latin typeface="+mj-lt"/>
              <a:ea typeface="+mj-ea"/>
              <a:cs typeface="+mj-cs"/>
            </a:endParaRPr>
          </a:p>
          <a:p>
            <a:pPr lvl="0">
              <a:spcBef>
                <a:spcPct val="0"/>
              </a:spcBef>
            </a:pPr>
            <a:r>
              <a:rPr kumimoji="0" lang="en-US" sz="2900" b="1" i="1" u="none" strike="noStrike" kern="1200" cap="none" spc="0" normalizeH="0" noProof="0" dirty="0" smtClean="0">
                <a:ln>
                  <a:noFill/>
                </a:ln>
                <a:solidFill>
                  <a:schemeClr val="tx1"/>
                </a:solidFill>
                <a:effectLst/>
                <a:uLnTx/>
                <a:uFillTx/>
                <a:latin typeface="+mj-lt"/>
                <a:ea typeface="+mj-ea"/>
                <a:cs typeface="+mj-cs"/>
              </a:rPr>
              <a:t>They may not be diverted from their public destination</a:t>
            </a:r>
            <a:endParaRPr kumimoji="0" lang="en-US" sz="2900" b="1" i="1"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Freccia a destra 6"/>
          <p:cNvSpPr/>
          <p:nvPr/>
        </p:nvSpPr>
        <p:spPr>
          <a:xfrm>
            <a:off x="179512" y="3429000"/>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179512" y="4509120"/>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179512" y="5445224"/>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Art. 9 of the Constitution:</a:t>
            </a:r>
            <a:r>
              <a:rPr lang="en-US" sz="2800" dirty="0" smtClean="0"/>
              <a:t> </a:t>
            </a:r>
            <a:br>
              <a:rPr lang="en-US" sz="2800" dirty="0" smtClean="0"/>
            </a:br>
            <a:r>
              <a:rPr lang="en-US" sz="2800" dirty="0" smtClean="0"/>
              <a:t/>
            </a:r>
            <a:br>
              <a:rPr lang="en-US" sz="2800" dirty="0" smtClean="0"/>
            </a:br>
            <a:r>
              <a:rPr lang="en-US" sz="2800" i="1" dirty="0" smtClean="0"/>
              <a:t>The Republic promotes the development of </a:t>
            </a:r>
            <a:r>
              <a:rPr lang="en-US" sz="2800" b="1" i="1" dirty="0" smtClean="0"/>
              <a:t>culture and scientific and technical research</a:t>
            </a:r>
            <a:r>
              <a:rPr lang="en-US" sz="2800" i="1" dirty="0" smtClean="0"/>
              <a:t>. It safeguards the natural landscape and the historical and art heritage of the nation </a:t>
            </a: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r>
              <a:rPr lang="en-US" sz="3500" b="1" i="1" dirty="0" smtClean="0"/>
              <a:t>public property is also subject to limitations:</a:t>
            </a:r>
          </a:p>
          <a:p>
            <a:pPr lvl="0">
              <a:spcBef>
                <a:spcPct val="0"/>
              </a:spcBef>
            </a:pPr>
            <a:endParaRPr lang="en-US" sz="3500" b="1" i="1" dirty="0" smtClean="0"/>
          </a:p>
          <a:p>
            <a:pPr lvl="0">
              <a:spcBef>
                <a:spcPct val="0"/>
              </a:spcBef>
            </a:pPr>
            <a:endParaRPr lang="en-US" sz="3500" b="1" i="1" dirty="0" smtClean="0"/>
          </a:p>
          <a:p>
            <a:pPr lvl="0">
              <a:spcBef>
                <a:spcPct val="0"/>
              </a:spcBef>
            </a:pPr>
            <a:endParaRPr kumimoji="0" lang="en-US" sz="3500" b="1" i="1" u="none" strike="noStrike" kern="1200" cap="none" spc="0" normalizeH="0" noProof="0" dirty="0" smtClean="0">
              <a:ln>
                <a:noFill/>
              </a:ln>
              <a:solidFill>
                <a:schemeClr val="tx1"/>
              </a:solidFill>
              <a:effectLst/>
              <a:uLnTx/>
              <a:uFillTx/>
              <a:latin typeface="+mj-lt"/>
              <a:ea typeface="+mj-ea"/>
              <a:cs typeface="+mj-cs"/>
            </a:endParaRPr>
          </a:p>
          <a:p>
            <a:pPr lvl="0">
              <a:spcBef>
                <a:spcPct val="0"/>
              </a:spcBef>
            </a:pPr>
            <a:endParaRPr kumimoji="0" lang="en-US" sz="3500" b="1" i="1" u="none" strike="noStrike" kern="1200" cap="none" spc="0" normalizeH="0" noProof="0" dirty="0" smtClean="0">
              <a:ln>
                <a:noFill/>
              </a:ln>
              <a:solidFill>
                <a:schemeClr val="tx1"/>
              </a:solidFill>
              <a:effectLst/>
              <a:uLnTx/>
              <a:uFillTx/>
              <a:latin typeface="+mj-lt"/>
              <a:ea typeface="+mj-ea"/>
              <a:cs typeface="+mj-cs"/>
            </a:endParaRPr>
          </a:p>
          <a:p>
            <a:pPr lvl="0">
              <a:spcBef>
                <a:spcPct val="0"/>
              </a:spcBef>
            </a:pPr>
            <a:endParaRPr lang="en-US" sz="3500" b="1" i="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3744415"/>
          </a:xfrm>
        </p:spPr>
        <p:txBody>
          <a:bodyPr>
            <a:normAutofit/>
          </a:bodyPr>
          <a:lstStyle/>
          <a:p>
            <a:pPr algn="l"/>
            <a:r>
              <a:rPr lang="en-US" sz="2800" b="1" dirty="0" smtClean="0"/>
              <a:t>Four different models:</a:t>
            </a:r>
            <a:br>
              <a:rPr lang="en-US" sz="2800" b="1" dirty="0" smtClean="0"/>
            </a:br>
            <a:r>
              <a:rPr lang="en-US" sz="2800" b="1" dirty="0" smtClean="0"/>
              <a:t/>
            </a:r>
            <a:br>
              <a:rPr lang="en-US" sz="2800" b="1" dirty="0" smtClean="0"/>
            </a:br>
            <a:r>
              <a:rPr lang="en-US" sz="2800" b="1" dirty="0" smtClean="0"/>
              <a:t>- free market</a:t>
            </a:r>
            <a:br>
              <a:rPr lang="en-US" sz="2800" b="1" dirty="0" smtClean="0"/>
            </a:br>
            <a:r>
              <a:rPr lang="en-US" sz="2800" b="1" dirty="0" smtClean="0"/>
              <a:t>- public monopoly / public intervention</a:t>
            </a:r>
            <a:br>
              <a:rPr lang="en-US" sz="2800" b="1" dirty="0" smtClean="0"/>
            </a:br>
            <a:r>
              <a:rPr lang="en-US" sz="2800" b="1" dirty="0" smtClean="0"/>
              <a:t>- “self-production”</a:t>
            </a:r>
            <a:br>
              <a:rPr lang="en-US" sz="2800" b="1" dirty="0" smtClean="0"/>
            </a:br>
            <a:r>
              <a:rPr lang="en-US" sz="2800" b="1" dirty="0" smtClean="0"/>
              <a:t>- arts &amp; crafts</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3600" b="1" u="sng" dirty="0" smtClean="0"/>
              <a:t>free market</a:t>
            </a:r>
            <a:r>
              <a:rPr lang="en-US" sz="3600" b="1" dirty="0" smtClean="0"/>
              <a:t>:</a:t>
            </a:r>
            <a:r>
              <a:rPr lang="en-US" sz="2800" b="1" dirty="0" smtClean="0"/>
              <a:t/>
            </a:r>
            <a:br>
              <a:rPr lang="en-US" sz="2800" b="1" dirty="0" smtClean="0"/>
            </a:br>
            <a:r>
              <a:rPr lang="en-US" sz="2800" b="1" dirty="0" smtClean="0"/>
              <a:t/>
            </a:r>
            <a:br>
              <a:rPr lang="en-US" sz="2800" b="1" dirty="0" smtClean="0"/>
            </a:br>
            <a:r>
              <a:rPr lang="en-US" sz="2800" b="1" dirty="0" smtClean="0"/>
              <a:t>- art. 41 and 42</a:t>
            </a:r>
            <a:br>
              <a:rPr lang="en-US" sz="2800" b="1" dirty="0" smtClean="0"/>
            </a:br>
            <a:r>
              <a:rPr lang="en-US" sz="2800" b="1" dirty="0" smtClean="0"/>
              <a:t/>
            </a:r>
            <a:br>
              <a:rPr lang="en-US" sz="2800" b="1" dirty="0" smtClean="0"/>
            </a:br>
            <a:r>
              <a:rPr lang="en-US" sz="2800" b="1" dirty="0" smtClean="0"/>
              <a:t>- “</a:t>
            </a:r>
            <a:r>
              <a:rPr lang="en-US" sz="2800" b="1" i="1" dirty="0" smtClean="0"/>
              <a:t>the</a:t>
            </a:r>
            <a:r>
              <a:rPr lang="en-US" sz="2800" b="1" dirty="0" smtClean="0"/>
              <a:t>” Constitutional option</a:t>
            </a:r>
            <a:br>
              <a:rPr lang="en-US" sz="2800" b="1" dirty="0" smtClean="0"/>
            </a:br>
            <a:r>
              <a:rPr lang="en-US" sz="2800" b="1" dirty="0" smtClean="0"/>
              <a:t/>
            </a:r>
            <a:br>
              <a:rPr lang="en-US" sz="2800" b="1" dirty="0" smtClean="0"/>
            </a:br>
            <a:r>
              <a:rPr lang="en-US" sz="2800" b="1" dirty="0" smtClean="0"/>
              <a:t>- it goes hand in hand with regulations, limitations and rules of conduct</a:t>
            </a:r>
            <a:br>
              <a:rPr lang="en-US" sz="2800" b="1" dirty="0" smtClean="0"/>
            </a:br>
            <a:r>
              <a:rPr lang="en-US" sz="2800" b="1" dirty="0" smtClean="0"/>
              <a:t/>
            </a:r>
            <a:br>
              <a:rPr lang="en-US" sz="2800" b="1" dirty="0" smtClean="0"/>
            </a:br>
            <a:r>
              <a:rPr lang="en-US" sz="2800" b="1" dirty="0" smtClean="0"/>
              <a:t>- specific sectors are generally held as “sensitive” -&gt; </a:t>
            </a:r>
            <a:r>
              <a:rPr lang="en-US" sz="2800" b="1" i="1" dirty="0" smtClean="0"/>
              <a:t>public services</a:t>
            </a:r>
            <a:r>
              <a:rPr lang="en-US" sz="2800" b="1" dirty="0" smtClean="0"/>
              <a:t/>
            </a:r>
            <a:br>
              <a:rPr lang="en-US" sz="2800" b="1" dirty="0" smtClean="0"/>
            </a:br>
            <a:r>
              <a:rPr lang="en-US" sz="2800" b="1" dirty="0" smtClean="0"/>
              <a:t/>
            </a:r>
            <a:br>
              <a:rPr lang="en-US" sz="2800" b="1" dirty="0" smtClean="0"/>
            </a:b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3600" b="1" dirty="0" smtClean="0"/>
              <a:t>“</a:t>
            </a:r>
            <a:r>
              <a:rPr lang="en-US" sz="3600" b="1" u="sng" dirty="0" smtClean="0"/>
              <a:t>public services</a:t>
            </a:r>
            <a:r>
              <a:rPr lang="en-US" sz="3600" b="1" dirty="0" smtClean="0"/>
              <a:t>”:</a:t>
            </a:r>
            <a:r>
              <a:rPr lang="en-US" sz="2800" b="1" dirty="0" smtClean="0"/>
              <a:t/>
            </a:r>
            <a:br>
              <a:rPr lang="en-US" sz="2800" b="1" dirty="0" smtClean="0"/>
            </a:br>
            <a:r>
              <a:rPr lang="en-US" sz="2800" b="1" dirty="0" smtClean="0"/>
              <a:t/>
            </a:r>
            <a:br>
              <a:rPr lang="en-US" sz="2800" b="1" dirty="0" smtClean="0"/>
            </a:br>
            <a:r>
              <a:rPr lang="en-US" sz="2800" dirty="0" smtClean="0"/>
              <a:t>- services rendered by either public or private subjects, in order to </a:t>
            </a:r>
            <a:r>
              <a:rPr lang="en-US" sz="2800" dirty="0" smtClean="0">
                <a:solidFill>
                  <a:srgbClr val="FF0000"/>
                </a:solidFill>
              </a:rPr>
              <a:t>meet interests or needs of the community </a:t>
            </a:r>
            <a:r>
              <a:rPr lang="en-US" sz="2800" dirty="0" smtClean="0"/>
              <a:t>(social purposes in a broad sense): </a:t>
            </a:r>
            <a:r>
              <a:rPr lang="en-US" sz="2800" i="1" dirty="0" smtClean="0"/>
              <a:t>e.g</a:t>
            </a:r>
            <a:r>
              <a:rPr lang="en-US" sz="2800" dirty="0" smtClean="0"/>
              <a:t>., transports, energy and other utilities, supply of water, etc. Services addressed to specific individuals are generally not considered as “</a:t>
            </a:r>
            <a:r>
              <a:rPr lang="en-US" sz="2800" i="1" dirty="0" smtClean="0"/>
              <a:t>public services</a:t>
            </a:r>
            <a:r>
              <a:rPr lang="en-US" sz="2800" dirty="0" smtClean="0"/>
              <a:t>”</a:t>
            </a:r>
            <a:br>
              <a:rPr lang="en-US" sz="2800" dirty="0" smtClean="0"/>
            </a:br>
            <a:r>
              <a:rPr lang="en-US" sz="2800" dirty="0" smtClean="0"/>
              <a:t/>
            </a:r>
            <a:br>
              <a:rPr lang="en-US" sz="2800" dirty="0" smtClean="0"/>
            </a:br>
            <a:r>
              <a:rPr lang="en-US" sz="2800" dirty="0" smtClean="0"/>
              <a:t>- they may be outsourced to private entities by means of:</a:t>
            </a:r>
            <a:br>
              <a:rPr lang="en-US" sz="2800" dirty="0" smtClean="0"/>
            </a:br>
            <a:r>
              <a:rPr lang="en-US" sz="2800" dirty="0" smtClean="0">
                <a:solidFill>
                  <a:srgbClr val="FF0000"/>
                </a:solidFill>
              </a:rPr>
              <a:t>(</a:t>
            </a:r>
            <a:r>
              <a:rPr lang="en-US" sz="2800" dirty="0" err="1" smtClean="0">
                <a:solidFill>
                  <a:srgbClr val="FF0000"/>
                </a:solidFill>
              </a:rPr>
              <a:t>i</a:t>
            </a:r>
            <a:r>
              <a:rPr lang="en-US" sz="2800" dirty="0" smtClean="0">
                <a:solidFill>
                  <a:srgbClr val="FF0000"/>
                </a:solidFill>
              </a:rPr>
              <a:t>) a competitive bid</a:t>
            </a:r>
            <a:br>
              <a:rPr lang="en-US" sz="2800" dirty="0" smtClean="0">
                <a:solidFill>
                  <a:srgbClr val="FF0000"/>
                </a:solidFill>
              </a:rPr>
            </a:br>
            <a:r>
              <a:rPr lang="en-US" sz="2800" dirty="0" smtClean="0">
                <a:solidFill>
                  <a:srgbClr val="FF0000"/>
                </a:solidFill>
              </a:rPr>
              <a:t>(ii) a mixed company</a:t>
            </a:r>
            <a:br>
              <a:rPr lang="en-US" sz="2800" dirty="0" smtClean="0">
                <a:solidFill>
                  <a:srgbClr val="FF0000"/>
                </a:solidFill>
              </a:rPr>
            </a:br>
            <a:r>
              <a:rPr lang="en-US" sz="2800" dirty="0" smtClean="0">
                <a:solidFill>
                  <a:srgbClr val="FF0000"/>
                </a:solidFill>
              </a:rPr>
              <a:t>(iii) “in-house” providing</a:t>
            </a:r>
            <a:endParaRPr lang="en-US" sz="2800"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3600" b="1" dirty="0" smtClean="0"/>
              <a:t>“</a:t>
            </a:r>
            <a:r>
              <a:rPr lang="en-US" sz="3600" b="1" u="sng" dirty="0" smtClean="0"/>
              <a:t>public services</a:t>
            </a:r>
            <a:r>
              <a:rPr lang="en-US" sz="3600" b="1" dirty="0" smtClean="0"/>
              <a:t>” – </a:t>
            </a:r>
            <a:r>
              <a:rPr lang="en-US" sz="3600" b="1" i="1" dirty="0" smtClean="0">
                <a:solidFill>
                  <a:srgbClr val="FF0000"/>
                </a:solidFill>
              </a:rPr>
              <a:t>competitive bid</a:t>
            </a:r>
            <a:r>
              <a:rPr lang="en-US" sz="2800" b="1" dirty="0" smtClean="0"/>
              <a:t/>
            </a:r>
            <a:br>
              <a:rPr lang="en-US" sz="2800" b="1" dirty="0" smtClean="0"/>
            </a:br>
            <a:r>
              <a:rPr lang="en-US" sz="2800" b="1" dirty="0" smtClean="0"/>
              <a:t/>
            </a:r>
            <a:br>
              <a:rPr lang="en-US" sz="2800" b="1" dirty="0" smtClean="0"/>
            </a:br>
            <a:r>
              <a:rPr lang="en-US" sz="2800" b="1" dirty="0" smtClean="0"/>
              <a:t>The bid may have as object:</a:t>
            </a:r>
            <a:br>
              <a:rPr lang="en-US" sz="2800" b="1" dirty="0" smtClean="0"/>
            </a:br>
            <a:r>
              <a:rPr lang="en-US" sz="2800" b="1" dirty="0" smtClean="0"/>
              <a:t>     </a:t>
            </a:r>
            <a:r>
              <a:rPr lang="en-US" sz="2800" dirty="0" smtClean="0"/>
              <a:t>(</a:t>
            </a:r>
            <a:r>
              <a:rPr lang="en-US" sz="2800" dirty="0" err="1" smtClean="0"/>
              <a:t>i</a:t>
            </a:r>
            <a:r>
              <a:rPr lang="en-US" sz="2800" dirty="0" smtClean="0"/>
              <a:t>) works</a:t>
            </a:r>
            <a:br>
              <a:rPr lang="en-US" sz="2800" dirty="0" smtClean="0"/>
            </a:br>
            <a:r>
              <a:rPr lang="en-US" sz="2800" dirty="0" smtClean="0"/>
              <a:t>     (ii) services</a:t>
            </a:r>
            <a:br>
              <a:rPr lang="en-US" sz="2800" dirty="0" smtClean="0"/>
            </a:br>
            <a:r>
              <a:rPr lang="en-US" sz="2800" dirty="0" smtClean="0"/>
              <a:t>     (iii) supplies</a:t>
            </a:r>
            <a:br>
              <a:rPr lang="en-US" sz="2800" dirty="0" smtClean="0"/>
            </a:br>
            <a:r>
              <a:rPr lang="en-US" sz="2800" dirty="0" smtClean="0"/>
              <a:t/>
            </a:r>
            <a:br>
              <a:rPr lang="en-US" sz="2800" dirty="0" smtClean="0"/>
            </a:br>
            <a:r>
              <a:rPr lang="en-US" sz="2800" dirty="0" smtClean="0"/>
              <a:t>- “</a:t>
            </a:r>
            <a:r>
              <a:rPr lang="en-US" sz="2800" i="1" dirty="0" smtClean="0"/>
              <a:t>triangular</a:t>
            </a:r>
            <a:r>
              <a:rPr lang="en-US" sz="2800" dirty="0" smtClean="0"/>
              <a:t>” or “</a:t>
            </a:r>
            <a:r>
              <a:rPr lang="en-US" sz="2800" i="1" dirty="0" smtClean="0"/>
              <a:t>bilateral</a:t>
            </a:r>
            <a:r>
              <a:rPr lang="en-US" sz="2800" dirty="0" smtClean="0"/>
              <a:t>” relationship</a:t>
            </a:r>
            <a:br>
              <a:rPr lang="en-US" sz="2800" dirty="0" smtClean="0"/>
            </a:br>
            <a:r>
              <a:rPr lang="en-US" sz="2800" dirty="0" smtClean="0"/>
              <a:t/>
            </a:r>
            <a:br>
              <a:rPr lang="en-US" sz="2800" dirty="0" smtClean="0"/>
            </a:br>
            <a:r>
              <a:rPr lang="en-US" sz="2800" dirty="0" smtClean="0"/>
              <a:t>- Green Paper “</a:t>
            </a:r>
            <a:r>
              <a:rPr lang="en-US" sz="2800" i="1" dirty="0" smtClean="0"/>
              <a:t>on public-private partnerships and Community law on public contracts and concessions</a:t>
            </a:r>
            <a:r>
              <a:rPr lang="en-US" sz="2800" dirty="0" smtClean="0"/>
              <a:t>” (EU Commission): </a:t>
            </a:r>
            <a:r>
              <a:rPr lang="en-US" sz="2400" dirty="0" smtClean="0"/>
              <a:t>selection of the private partner; public disclosure of the public entity’s intention to launch a bid; contractual stage</a:t>
            </a:r>
            <a:endParaRPr lang="en-US" sz="2400"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3600" b="1" dirty="0" smtClean="0"/>
              <a:t>“</a:t>
            </a:r>
            <a:r>
              <a:rPr lang="en-US" sz="3600" b="1" u="sng" dirty="0" smtClean="0"/>
              <a:t>public services</a:t>
            </a:r>
            <a:r>
              <a:rPr lang="en-US" sz="3600" b="1" dirty="0" smtClean="0"/>
              <a:t>” – </a:t>
            </a:r>
            <a:r>
              <a:rPr lang="en-US" sz="3600" b="1" dirty="0" smtClean="0">
                <a:solidFill>
                  <a:srgbClr val="FF0000"/>
                </a:solidFill>
              </a:rPr>
              <a:t>“</a:t>
            </a:r>
            <a:r>
              <a:rPr lang="en-US" sz="3600" b="1" i="1" dirty="0" smtClean="0">
                <a:solidFill>
                  <a:srgbClr val="FF0000"/>
                </a:solidFill>
              </a:rPr>
              <a:t>mixed” companies</a:t>
            </a:r>
            <a:r>
              <a:rPr lang="en-US" sz="2800" b="1" dirty="0" smtClean="0"/>
              <a:t/>
            </a:r>
            <a:br>
              <a:rPr lang="en-US" sz="2800" b="1" dirty="0" smtClean="0"/>
            </a:br>
            <a:r>
              <a:rPr lang="en-US" sz="2800" b="1" dirty="0" smtClean="0"/>
              <a:t/>
            </a:r>
            <a:br>
              <a:rPr lang="en-US" sz="2800" b="1" dirty="0" smtClean="0"/>
            </a:br>
            <a:r>
              <a:rPr lang="en-US" sz="2600" dirty="0" smtClean="0"/>
              <a:t>- the company is purely </a:t>
            </a:r>
            <a:r>
              <a:rPr lang="en-US" sz="2600" b="1" dirty="0" smtClean="0"/>
              <a:t>a private subject</a:t>
            </a:r>
            <a:r>
              <a:rPr lang="en-US" sz="2600" dirty="0" smtClean="0"/>
              <a:t/>
            </a:r>
            <a:br>
              <a:rPr lang="en-US" sz="2600" dirty="0" smtClean="0"/>
            </a:br>
            <a:r>
              <a:rPr lang="en-US" sz="2600" dirty="0" smtClean="0"/>
              <a:t>- its </a:t>
            </a:r>
            <a:r>
              <a:rPr lang="en-US" sz="2600" b="1" dirty="0" smtClean="0"/>
              <a:t>corporate purpose</a:t>
            </a:r>
            <a:r>
              <a:rPr lang="en-US" sz="2600" dirty="0" smtClean="0"/>
              <a:t> must be restricted to performance of the activity to which it is “dedicated”</a:t>
            </a:r>
            <a:br>
              <a:rPr lang="en-US" sz="2600" dirty="0" smtClean="0"/>
            </a:br>
            <a:r>
              <a:rPr lang="en-US" sz="2600" dirty="0" smtClean="0"/>
              <a:t>- the </a:t>
            </a:r>
            <a:r>
              <a:rPr lang="en-US" sz="2600" b="1" dirty="0" smtClean="0"/>
              <a:t>private partner must be selected</a:t>
            </a:r>
            <a:r>
              <a:rPr lang="en-US" sz="2600" dirty="0" smtClean="0"/>
              <a:t> by means of a competitive bid</a:t>
            </a:r>
            <a:br>
              <a:rPr lang="en-US" sz="2600" dirty="0" smtClean="0"/>
            </a:br>
            <a:r>
              <a:rPr lang="en-US" sz="2600" dirty="0" smtClean="0"/>
              <a:t>- the </a:t>
            </a:r>
            <a:r>
              <a:rPr lang="en-US" sz="2600" b="1" dirty="0" smtClean="0"/>
              <a:t>majority stake </a:t>
            </a:r>
            <a:r>
              <a:rPr lang="en-US" sz="2600" dirty="0" smtClean="0"/>
              <a:t>must not necessarily belong to the public stakeholder</a:t>
            </a:r>
            <a:br>
              <a:rPr lang="en-US" sz="2600" dirty="0" smtClean="0"/>
            </a:br>
            <a:r>
              <a:rPr lang="en-US" sz="2600" dirty="0" smtClean="0"/>
              <a:t>- the private partner may not by a mere </a:t>
            </a:r>
            <a:r>
              <a:rPr lang="en-US" sz="2600" b="1" dirty="0" smtClean="0"/>
              <a:t>“financing” stakeholder</a:t>
            </a:r>
            <a:r>
              <a:rPr lang="en-US" sz="2600" dirty="0" smtClean="0"/>
              <a:t>: it must also participate to the service rendering </a:t>
            </a:r>
            <a:br>
              <a:rPr lang="en-US" sz="2600" dirty="0" smtClean="0"/>
            </a:br>
            <a:r>
              <a:rPr lang="en-US" sz="2600" dirty="0" smtClean="0"/>
              <a:t>- the private partner may not </a:t>
            </a:r>
            <a:r>
              <a:rPr lang="en-US" sz="2600" b="1" dirty="0" smtClean="0"/>
              <a:t>assign / dispose of its shares</a:t>
            </a:r>
            <a:r>
              <a:rPr lang="en-US" sz="2600" dirty="0" smtClean="0"/>
              <a:t/>
            </a:r>
            <a:br>
              <a:rPr lang="en-US" sz="2600" dirty="0" smtClean="0"/>
            </a:br>
            <a:r>
              <a:rPr lang="en-US" sz="2600" dirty="0" smtClean="0"/>
              <a:t>- once the service (to which the company is “dedicated”) is </a:t>
            </a:r>
            <a:r>
              <a:rPr lang="en-US" sz="2600" b="1" dirty="0" smtClean="0"/>
              <a:t>interrupted</a:t>
            </a:r>
            <a:r>
              <a:rPr lang="en-US" sz="2600" dirty="0" smtClean="0"/>
              <a:t>, the private partner must assign its shares</a:t>
            </a:r>
            <a:endParaRPr lang="en-US" sz="2600"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3600" b="1" dirty="0" smtClean="0"/>
              <a:t>“</a:t>
            </a:r>
            <a:r>
              <a:rPr lang="en-US" sz="3600" b="1" u="sng" dirty="0" smtClean="0"/>
              <a:t>public services</a:t>
            </a:r>
            <a:r>
              <a:rPr lang="en-US" sz="3600" b="1" dirty="0" smtClean="0"/>
              <a:t>” – </a:t>
            </a:r>
            <a:r>
              <a:rPr lang="en-US" sz="3600" b="1" i="1" dirty="0" smtClean="0">
                <a:solidFill>
                  <a:srgbClr val="FF0000"/>
                </a:solidFill>
              </a:rPr>
              <a:t>in-house providing</a:t>
            </a:r>
            <a:br>
              <a:rPr lang="en-US" sz="3600" b="1" i="1" dirty="0" smtClean="0">
                <a:solidFill>
                  <a:srgbClr val="FF0000"/>
                </a:solidFill>
              </a:rPr>
            </a:br>
            <a:r>
              <a:rPr lang="en-US" sz="3600" b="1" i="1" dirty="0" smtClean="0"/>
              <a:t/>
            </a:r>
            <a:br>
              <a:rPr lang="en-US" sz="3600" b="1" i="1" dirty="0" smtClean="0"/>
            </a:br>
            <a:r>
              <a:rPr lang="en-US" sz="3100" dirty="0" smtClean="0"/>
              <a:t>the service is entrusted to a company which is wholly-owned by public entities. The company must meet the following requirements:</a:t>
            </a:r>
            <a:br>
              <a:rPr lang="en-US" sz="3100" dirty="0" smtClean="0"/>
            </a:br>
            <a:r>
              <a:rPr lang="en-US" sz="3600" dirty="0" smtClean="0"/>
              <a:t/>
            </a:r>
            <a:br>
              <a:rPr lang="en-US" sz="3600" dirty="0" smtClean="0"/>
            </a:br>
            <a:r>
              <a:rPr lang="en-US" sz="2800" b="1" dirty="0" smtClean="0"/>
              <a:t>1-</a:t>
            </a:r>
            <a:r>
              <a:rPr lang="en-US" sz="2800" dirty="0" smtClean="0"/>
              <a:t> </a:t>
            </a:r>
            <a:r>
              <a:rPr lang="en-US" sz="2800" b="1" u="sng" dirty="0" smtClean="0"/>
              <a:t>the corporate capital</a:t>
            </a:r>
            <a:r>
              <a:rPr lang="en-US" sz="2800" b="1" dirty="0" smtClean="0"/>
              <a:t> must be entirely held by public entities</a:t>
            </a:r>
            <a:br>
              <a:rPr lang="en-US" sz="2800" b="1" dirty="0" smtClean="0"/>
            </a:br>
            <a:r>
              <a:rPr lang="en-US" sz="2800" b="1" dirty="0" smtClean="0"/>
              <a:t>2- shareholders must have </a:t>
            </a:r>
            <a:r>
              <a:rPr lang="en-US" sz="2800" b="1" u="sng" dirty="0" smtClean="0"/>
              <a:t>the </a:t>
            </a:r>
            <a:r>
              <a:rPr lang="en-US" sz="2800" b="1" u="sng" dirty="0" smtClean="0"/>
              <a:t>same control</a:t>
            </a:r>
            <a:r>
              <a:rPr lang="en-US" sz="2800" b="1" dirty="0" smtClean="0"/>
              <a:t> </a:t>
            </a:r>
            <a:r>
              <a:rPr lang="en-US" sz="2800" b="1" dirty="0" smtClean="0"/>
              <a:t>over the company which </a:t>
            </a:r>
            <a:r>
              <a:rPr lang="en-US" sz="2800" b="1" dirty="0" smtClean="0"/>
              <a:t>is exercised on their own services</a:t>
            </a:r>
            <a:br>
              <a:rPr lang="en-US" sz="2800" b="1" dirty="0" smtClean="0"/>
            </a:br>
            <a:r>
              <a:rPr lang="en-US" sz="2800" b="1" dirty="0" smtClean="0"/>
              <a:t>3- the company must carry out </a:t>
            </a:r>
            <a:r>
              <a:rPr lang="en-US" sz="2800" b="1" u="sng" dirty="0" smtClean="0"/>
              <a:t>the major part of its activity</a:t>
            </a:r>
            <a:r>
              <a:rPr lang="en-US" sz="2800" b="1" dirty="0" smtClean="0"/>
              <a:t> in cooperation with its controlling entities</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5154</TotalTime>
  <Words>951</Words>
  <Application>Microsoft Office PowerPoint</Application>
  <PresentationFormat>Presentazione su schermo (4:3)</PresentationFormat>
  <Paragraphs>151</Paragraphs>
  <Slides>31</Slides>
  <Notes>0</Notes>
  <HiddenSlides>0</HiddenSlides>
  <MMClips>0</MMClips>
  <ScaleCrop>false</ScaleCrop>
  <HeadingPairs>
    <vt:vector size="4" baseType="variant">
      <vt:variant>
        <vt:lpstr>Tema</vt:lpstr>
      </vt:variant>
      <vt:variant>
        <vt:i4>1</vt:i4>
      </vt:variant>
      <vt:variant>
        <vt:lpstr>Titoli diapositive</vt:lpstr>
      </vt:variant>
      <vt:variant>
        <vt:i4>31</vt:i4>
      </vt:variant>
    </vt:vector>
  </HeadingPairs>
  <TitlesOfParts>
    <vt:vector size="32" baseType="lpstr">
      <vt:lpstr>Tema di Office</vt:lpstr>
      <vt:lpstr>Private and Public law  lesson 6 The principles of the Italian constitutional order:  the economic relationships     </vt:lpstr>
      <vt:lpstr>  INDEX   Art. 41 to 47 of the Constitution: Constitutional principles governing economic relationships  - the right to carry out business activities - the right to work - ownership   </vt:lpstr>
      <vt:lpstr>art. 41 to 47 of the Italian Constitution  Public intervention    in the    economic system  Regulation of the economic   initiative (both private and public)  Regulation of ownership rights</vt:lpstr>
      <vt:lpstr>Four different models:  - free market - public monopoly / public intervention - “self-production” - arts &amp; crafts</vt:lpstr>
      <vt:lpstr>   free market:  - art. 41 and 42  - “the” Constitutional option  - it goes hand in hand with regulations, limitations and rules of conduct  - specific sectors are generally held as “sensitive” -&gt; public services  </vt:lpstr>
      <vt:lpstr>“public services”:  - services rendered by either public or private subjects, in order to meet interests or needs of the community (social purposes in a broad sense): e.g., transports, energy and other utilities, supply of water, etc. Services addressed to specific individuals are generally not considered as “public services”  - they may be outsourced to private entities by means of: (i) a competitive bid (ii) a mixed company (iii) “in-house” providing</vt:lpstr>
      <vt:lpstr>“public services” – competitive bid  The bid may have as object:      (i) works      (ii) services      (iii) supplies  - “triangular” or “bilateral” relationship  - Green Paper “on public-private partnerships and Community law on public contracts and concessions” (EU Commission): selection of the private partner; public disclosure of the public entity’s intention to launch a bid; contractual stage</vt:lpstr>
      <vt:lpstr>“public services” – “mixed” companies  - the company is purely a private subject - its corporate purpose must be restricted to performance of the activity to which it is “dedicated” - the private partner must be selected by means of a competitive bid - the majority stake must not necessarily belong to the public stakeholder - the private partner may not by a mere “financing” stakeholder: it must also participate to the service rendering  - the private partner may not assign / dispose of its shares - once the service (to which the company is “dedicated”) is interrupted, the private partner must assign its shares</vt:lpstr>
      <vt:lpstr>“public services” – in-house providing  the service is entrusted to a company which is wholly-owned by public entities. The company must meet the following requirements:  1- the corporate capital must be entirely held by public entities 2- shareholders must have the same control over the company which is exercised on their own services 3- the company must carry out the major part of its activity in cooperation with its controlling entities</vt:lpstr>
      <vt:lpstr>State-owned undertakings:  - the State may influence the structure of corporate governance - the State is entitled to exercise shareholders’ rights  - the State is entitled to influence and determine the company business and its targets / priorities</vt:lpstr>
      <vt:lpstr>Art. 43 - the State is entitled to maintain control (or mandatorily transfer control) of business activities. Such power, however, is conditional upon the following:  (i) general purposes must be at stake (ii) essential public services/energy sector/monopoly (iii) predominant general interest</vt:lpstr>
      <vt:lpstr>Art. 45: “models” other than free market  -    “self production” / cooperative methods / associations are also encouraged: mutual interest and no “speculative” purposes (e.g., “società cooperative”). Manufacturers are often also consumers; employees may be compensated by means of goods manufactured or benefits to purchase them   [-    arts and crafts: manufacturers do not usually resort to employees or to a significant corporate structure]</vt:lpstr>
      <vt:lpstr>Art. 41, paragraph 1: in principle, private individuals are free to undertake a business activity:  - a general provision - directly applicable (no need for any implementation) - it is also binding on the State, which is not entitled to hamper application of art. 41, para 1  exceptions (limitations)</vt:lpstr>
      <vt:lpstr>Limitations to private initiative  - limitations depending on the relevant social / historical context   - “Economic activities may not be carried out in contrast with social wealth or in such manner that could damage safety, liberty, and human dignity” (Art. 41, paragraph 2)</vt:lpstr>
      <vt:lpstr>  - no express definition; this depends on the historical context (e.g., privacy issues, environmental awareness, etc.); average of the progress gained by public welfare as a consequence of a given economic activity. Community is not seen as the “aggregate” of all individuals, but as a single and autonomous “subject”  - an absolute / unconditional limitation; no possibility to deviate or depart from it  - in order to stop an economic activity, conflict with “utilità sociale” must undoubtedly arise (nor room for discretion or interpretation)</vt:lpstr>
      <vt:lpstr>Other limitations to private initiative  - subjective limitations: e.g., professional requirements to be fulfilled in order to perform an economic activity  - objective limitations: e.g., limitations regarding town-planning matters</vt:lpstr>
      <vt:lpstr>Art. 43, paragraph 3:  “The law shall set out appropriate planning and controls, ensuring that public and private economic activities are properly oriented and coordinated to achieve social aims”</vt:lpstr>
      <vt:lpstr>“oriented”: each economic activity should not just pursue the entrepreneur’s individual profit   “coordinated”: each economic activity should be harmonized with all other existing activities, in order to ensure that all of them are consistent with the aim to increase and promote social wealth</vt:lpstr>
      <vt:lpstr> “programs”: ex ante (planning)  “controls”: ex post (checking if certain targets were reached)  -   this is no “mandatory” intervention by the State -   Interventions should be of a general nature and should not regard specific economic sectors -   Interventions should not be discretionary and should comply with the aims set out by the Constitution</vt:lpstr>
      <vt:lpstr> Conflicting opinions:   (A) State plans are mandatory and binding on companies and undertakings  (B) Plans should not impact on individuals’ right to autonomously lay down their business targets  Nowadays,  the State is expected to legislate on competition, to regulate relationships among companies and to issue antitrust and antimonopoly norms: to that extent, the State may also issue “directives” to companies and businesses</vt:lpstr>
      <vt:lpstr> </vt:lpstr>
      <vt:lpstr>Diapositiva 22</vt:lpstr>
      <vt:lpstr>Diapositiva 23</vt:lpstr>
      <vt:lpstr>           </vt:lpstr>
      <vt:lpstr>          </vt:lpstr>
      <vt:lpstr>           </vt:lpstr>
      <vt:lpstr>           </vt:lpstr>
      <vt:lpstr>          </vt:lpstr>
      <vt:lpstr>          </vt:lpstr>
      <vt:lpstr>           </vt:lpstr>
      <vt:lpstr>     Art. 9 of the Constitution:   The Republic promotes the development of culture and scientific and technical research. It safeguards the natural landscape and the historical and art heritage of the nation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Tommaso Senni</cp:lastModifiedBy>
  <cp:revision>737</cp:revision>
  <dcterms:created xsi:type="dcterms:W3CDTF">2014-02-22T15:41:35Z</dcterms:created>
  <dcterms:modified xsi:type="dcterms:W3CDTF">2015-04-10T08:00:19Z</dcterms:modified>
</cp:coreProperties>
</file>