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0" r:id="rId3"/>
    <p:sldId id="386" r:id="rId4"/>
    <p:sldId id="385" r:id="rId5"/>
    <p:sldId id="387" r:id="rId6"/>
    <p:sldId id="388" r:id="rId7"/>
    <p:sldId id="389" r:id="rId8"/>
    <p:sldId id="390" r:id="rId9"/>
    <p:sldId id="391" r:id="rId10"/>
    <p:sldId id="392" r:id="rId11"/>
    <p:sldId id="393" r:id="rId12"/>
    <p:sldId id="394" r:id="rId13"/>
    <p:sldId id="395" r:id="rId14"/>
    <p:sldId id="396" r:id="rId15"/>
    <p:sldId id="398" r:id="rId16"/>
    <p:sldId id="397" r:id="rId17"/>
    <p:sldId id="400" r:id="rId18"/>
    <p:sldId id="399"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478" autoAdjust="0"/>
  </p:normalViewPr>
  <p:slideViewPr>
    <p:cSldViewPr>
      <p:cViewPr>
        <p:scale>
          <a:sx n="66" d="100"/>
          <a:sy n="66" d="100"/>
        </p:scale>
        <p:origin x="-1422" y="-78"/>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19/04/2015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19/04/2015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3890863"/>
          </a:xfrm>
        </p:spPr>
        <p:txBody>
          <a:bodyPr>
            <a:normAutofit/>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8</a:t>
            </a:r>
            <a:r>
              <a:rPr lang="en-US" sz="3300" smtClean="0"/>
              <a:t/>
            </a:r>
            <a:br>
              <a:rPr lang="en-US" sz="3300" smtClean="0"/>
            </a:br>
            <a:r>
              <a:rPr lang="en-US" b="1" i="1" smtClean="0"/>
              <a:t>Referenda</a:t>
            </a:r>
            <a:r>
              <a:rPr lang="en-US" b="1" smtClean="0"/>
              <a:t> and </a:t>
            </a:r>
            <a:r>
              <a:rPr lang="en-US" b="1" dirty="0" smtClean="0"/>
              <a:t>the people’s legislative powers</a:t>
            </a: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a:r>
            <a:br>
              <a:rPr lang="en-US" sz="2800" b="1" dirty="0" smtClean="0"/>
            </a:br>
            <a:r>
              <a:rPr lang="en-US" sz="2800" b="1" dirty="0" smtClean="0"/>
              <a:t>- no petition for referendum may be filed during </a:t>
            </a:r>
            <a:r>
              <a:rPr lang="en-US" sz="2800" b="1" u="sng" dirty="0" smtClean="0"/>
              <a:t>the year before</a:t>
            </a:r>
            <a:r>
              <a:rPr lang="en-US" sz="2800" b="1" dirty="0" smtClean="0"/>
              <a:t> the expiry of the Parliamentary term</a:t>
            </a:r>
            <a:br>
              <a:rPr lang="en-US" sz="2800" b="1" dirty="0" smtClean="0"/>
            </a:br>
            <a:r>
              <a:rPr lang="en-US" sz="2800" b="1" dirty="0" smtClean="0"/>
              <a:t/>
            </a:r>
            <a:br>
              <a:rPr lang="en-US" sz="2800" b="1" dirty="0" smtClean="0"/>
            </a:br>
            <a:r>
              <a:rPr lang="en-US" sz="2800" b="1" dirty="0" smtClean="0"/>
              <a:t>- no petition for referendum may be filed during </a:t>
            </a:r>
            <a:r>
              <a:rPr lang="en-US" sz="2800" b="1" u="sng" dirty="0" smtClean="0"/>
              <a:t>the six month-period following</a:t>
            </a:r>
            <a:r>
              <a:rPr lang="en-US" sz="2800" b="1" dirty="0" smtClean="0"/>
              <a:t> the formal start of the elections (“</a:t>
            </a:r>
            <a:r>
              <a:rPr lang="en-US" sz="2800" b="1" i="1" dirty="0" err="1" smtClean="0"/>
              <a:t>convocazione</a:t>
            </a:r>
            <a:r>
              <a:rPr lang="en-US" sz="2800" b="1" i="1" dirty="0" smtClean="0"/>
              <a:t> </a:t>
            </a:r>
            <a:r>
              <a:rPr lang="en-US" sz="2800" b="1" i="1" dirty="0" err="1" smtClean="0"/>
              <a:t>dei</a:t>
            </a:r>
            <a:r>
              <a:rPr lang="en-US" sz="2800" b="1" i="1" dirty="0" smtClean="0"/>
              <a:t> </a:t>
            </a:r>
            <a:r>
              <a:rPr lang="en-US" sz="2800" b="1" i="1" dirty="0" err="1" smtClean="0"/>
              <a:t>comizi</a:t>
            </a:r>
            <a:r>
              <a:rPr lang="en-US" sz="2800" b="1" i="1" dirty="0" smtClean="0"/>
              <a:t> </a:t>
            </a:r>
            <a:r>
              <a:rPr lang="en-US" sz="2800" b="1" i="1" dirty="0" err="1" smtClean="0"/>
              <a:t>elettorali</a:t>
            </a:r>
            <a:r>
              <a:rPr lang="en-US" sz="2800" b="1" dirty="0" smtClean="0"/>
              <a:t>”)</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a:r>
            <a:br>
              <a:rPr lang="en-US" sz="2800" b="1" dirty="0" smtClean="0"/>
            </a:br>
            <a:r>
              <a:rPr lang="en-US" sz="2800" b="1" dirty="0" smtClean="0"/>
              <a:t>- petitions for referendum must be filed with the Supreme Court (</a:t>
            </a:r>
            <a:r>
              <a:rPr lang="en-US" sz="2800" b="1" i="1" dirty="0" smtClean="0"/>
              <a:t>Corte di </a:t>
            </a:r>
            <a:r>
              <a:rPr lang="en-US" sz="2800" b="1" i="1" dirty="0" err="1" smtClean="0"/>
              <a:t>Cassazione</a:t>
            </a:r>
            <a:r>
              <a:rPr lang="en-US" sz="2800" b="1" dirty="0" smtClean="0"/>
              <a:t>) between 1 January and 30 September of any year and no later than 3 months of the date when the sheets were sealed and certified by the competent officer</a:t>
            </a:r>
            <a:br>
              <a:rPr lang="en-US" sz="2800" b="1" dirty="0" smtClean="0"/>
            </a:br>
            <a:r>
              <a:rPr lang="en-US" sz="2800" b="1" dirty="0" smtClean="0"/>
              <a:t/>
            </a:r>
            <a:br>
              <a:rPr lang="en-US" sz="2800" b="1" dirty="0" smtClean="0"/>
            </a:br>
            <a:r>
              <a:rPr lang="en-US" sz="2800" b="1" dirty="0" smtClean="0"/>
              <a:t>- the Supreme Court officers check that all formal and procedural requirements were met. Promoters may be required to intervene and to provide clarifications / information; promoters may voluntary file deeds supplementing the petition. The Court fixes the “tile”</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a:r>
            <a:br>
              <a:rPr lang="en-US" sz="2800" b="1" dirty="0" smtClean="0"/>
            </a:br>
            <a:r>
              <a:rPr lang="en-US" sz="2800" b="1" dirty="0" smtClean="0"/>
              <a:t>- the referendum is opened by a decree of the President of the Republic, upon resolution by the Government</a:t>
            </a:r>
            <a:br>
              <a:rPr lang="en-US" sz="2800" b="1" dirty="0" smtClean="0"/>
            </a:br>
            <a:r>
              <a:rPr lang="en-US" sz="2800" b="1" dirty="0" smtClean="0"/>
              <a:t/>
            </a:r>
            <a:br>
              <a:rPr lang="en-US" sz="2800" b="1" dirty="0" smtClean="0"/>
            </a:br>
            <a:r>
              <a:rPr lang="en-US" sz="2800" b="1" dirty="0" smtClean="0"/>
              <a:t>- the referendum date must be a Sunday between 15 April and 15 June</a:t>
            </a:r>
            <a:br>
              <a:rPr lang="en-US" sz="2800" b="1" dirty="0" smtClean="0"/>
            </a:br>
            <a:r>
              <a:rPr lang="en-US" sz="2800" b="1" dirty="0" smtClean="0"/>
              <a:t/>
            </a:r>
            <a:br>
              <a:rPr lang="en-US" sz="2800" b="1" dirty="0" smtClean="0"/>
            </a:br>
            <a:r>
              <a:rPr lang="en-US" sz="2800" b="1" dirty="0" smtClean="0"/>
              <a:t>- </a:t>
            </a:r>
            <a:r>
              <a:rPr lang="en-US" sz="2800" b="1" u="sng" dirty="0" smtClean="0"/>
              <a:t>if the referendum is successful, the law is formally repealed by virtue of a decree issued by the President of the Republic (this confirms that referendum is a source of law</a:t>
            </a:r>
            <a:r>
              <a:rPr lang="en-US" sz="2800" b="1" dirty="0" smtClean="0"/>
              <a:t>)</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 The Decree of the President of the Republic enters into force the </a:t>
            </a:r>
            <a:r>
              <a:rPr lang="en-US" sz="2600" b="1" dirty="0" smtClean="0"/>
              <a:t>day </a:t>
            </a:r>
            <a:r>
              <a:rPr lang="en-US" sz="2600" b="1" dirty="0" smtClean="0"/>
              <a:t>after publication on the Official Gazette. However, the President </a:t>
            </a:r>
            <a:r>
              <a:rPr lang="en-US" sz="2600" b="1" u="sng" dirty="0" smtClean="0"/>
              <a:t>may postpone</a:t>
            </a:r>
            <a:r>
              <a:rPr lang="en-US" sz="2600" b="1" dirty="0" smtClean="0"/>
              <a:t> the effective date to a later date (but no later than 60 days of publication on the Official Gazette)</a:t>
            </a:r>
            <a:endParaRPr lang="en-US" sz="26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 If the referendum is unsuccessful, no further petition may be filed on the same subject for the following 5 years</a:t>
            </a:r>
            <a:br>
              <a:rPr lang="en-US" sz="2600" b="1" dirty="0" smtClean="0"/>
            </a:br>
            <a:r>
              <a:rPr lang="en-US" sz="2600" b="1" dirty="0" smtClean="0"/>
              <a:t/>
            </a:r>
            <a:br>
              <a:rPr lang="en-US" sz="2600" b="1" dirty="0" smtClean="0"/>
            </a:br>
            <a:r>
              <a:rPr lang="en-US" sz="2600" b="1" dirty="0" smtClean="0">
                <a:solidFill>
                  <a:srgbClr val="FF0000"/>
                </a:solidFill>
              </a:rPr>
              <a:t>- </a:t>
            </a:r>
            <a:r>
              <a:rPr lang="en-US" sz="3000" b="1" dirty="0" smtClean="0">
                <a:solidFill>
                  <a:srgbClr val="FF0000"/>
                </a:solidFill>
              </a:rPr>
              <a:t>what happens if the law is repealed </a:t>
            </a:r>
            <a:r>
              <a:rPr lang="en-US" sz="3000" b="1" u="sng" dirty="0" smtClean="0">
                <a:solidFill>
                  <a:srgbClr val="FF0000"/>
                </a:solidFill>
              </a:rPr>
              <a:t>during</a:t>
            </a:r>
            <a:r>
              <a:rPr lang="en-US" sz="3000" b="1" dirty="0" smtClean="0">
                <a:solidFill>
                  <a:srgbClr val="FF0000"/>
                </a:solidFill>
              </a:rPr>
              <a:t> the referendum proceeding?</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solidFill>
                  <a:srgbClr val="FF0000"/>
                </a:solidFill>
              </a:rPr>
              <a:t>- Is referendum binding on the political bodies? </a:t>
            </a:r>
            <a:r>
              <a:rPr lang="en-US" sz="3000" b="1" dirty="0" smtClean="0">
                <a:solidFill>
                  <a:srgbClr val="FF0000"/>
                </a:solidFill>
              </a:rPr>
              <a:t>what happens if </a:t>
            </a:r>
            <a:r>
              <a:rPr lang="en-US" sz="3000" b="1" u="sng" dirty="0" smtClean="0">
                <a:solidFill>
                  <a:srgbClr val="FF0000"/>
                </a:solidFill>
              </a:rPr>
              <a:t>the Parliament ignores</a:t>
            </a:r>
            <a:r>
              <a:rPr lang="en-US" sz="3000" b="1" dirty="0" smtClean="0">
                <a:solidFill>
                  <a:srgbClr val="FF0000"/>
                </a:solidFill>
              </a:rPr>
              <a:t> the outcomes of a referendum (typically, by approving laws in conflict with the referendum outcomes)?</a:t>
            </a:r>
            <a:br>
              <a:rPr lang="en-US" sz="3000" b="1" dirty="0" smtClean="0">
                <a:solidFill>
                  <a:srgbClr val="FF0000"/>
                </a:solidFill>
              </a:rPr>
            </a:br>
            <a:r>
              <a:rPr lang="en-US" sz="3000" b="1" dirty="0" smtClean="0">
                <a:solidFill>
                  <a:srgbClr val="FF0000"/>
                </a:solidFill>
              </a:rPr>
              <a:t/>
            </a:r>
            <a:br>
              <a:rPr lang="en-US" sz="3000" b="1" dirty="0" smtClean="0">
                <a:solidFill>
                  <a:srgbClr val="FF0000"/>
                </a:solidFill>
              </a:rPr>
            </a:br>
            <a:r>
              <a:rPr lang="en-US" sz="3000" b="1" dirty="0" smtClean="0">
                <a:solidFill>
                  <a:srgbClr val="FF0000"/>
                </a:solidFill>
              </a:rPr>
              <a:t>                   Conflict between sources of law</a:t>
            </a:r>
            <a:br>
              <a:rPr lang="en-US" sz="3000" b="1" dirty="0" smtClean="0">
                <a:solidFill>
                  <a:srgbClr val="FF0000"/>
                </a:solidFill>
              </a:rPr>
            </a:br>
            <a:r>
              <a:rPr lang="en-US" sz="3000" b="1" dirty="0" smtClean="0">
                <a:solidFill>
                  <a:srgbClr val="FF0000"/>
                </a:solidFill>
              </a:rPr>
              <a:t>                   Petition to the Constitutional Court?</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Freccia a destra 5"/>
          <p:cNvSpPr/>
          <p:nvPr/>
        </p:nvSpPr>
        <p:spPr>
          <a:xfrm>
            <a:off x="683568" y="4797152"/>
            <a:ext cx="158417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683568" y="5229200"/>
            <a:ext cx="158417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5112568"/>
          </a:xfrm>
        </p:spPr>
        <p:txBody>
          <a:bodyPr>
            <a:normAutofit fontScale="90000"/>
          </a:bodyPr>
          <a:lstStyle/>
          <a:p>
            <a:pPr algn="l"/>
            <a:r>
              <a:rPr lang="en-US" sz="2600" b="1" dirty="0" smtClean="0"/>
              <a:t>The Constitutional Law no. 2/1989, promoting a referendum on the approach to be adopted with respect to </a:t>
            </a:r>
            <a:r>
              <a:rPr lang="en-US" sz="2600" b="1" u="sng" dirty="0" smtClean="0"/>
              <a:t>the EC’s evolution towards the Union</a:t>
            </a:r>
            <a:r>
              <a:rPr lang="en-US" sz="2600" b="1" dirty="0" smtClean="0"/>
              <a:t/>
            </a:r>
            <a:br>
              <a:rPr lang="en-US" sz="2600" b="1" dirty="0" smtClean="0"/>
            </a:br>
            <a:r>
              <a:rPr lang="en-US" sz="2600" b="1" dirty="0" smtClean="0"/>
              <a:t/>
            </a:r>
            <a:br>
              <a:rPr lang="en-US" sz="2600" b="1" dirty="0" smtClean="0"/>
            </a:br>
            <a:r>
              <a:rPr lang="en-US" sz="2600" dirty="0" smtClean="0"/>
              <a:t>“</a:t>
            </a:r>
            <a:r>
              <a:rPr lang="it-IT" sz="2000" i="1" dirty="0" smtClean="0"/>
              <a:t>Ritenete voi che si debba procedere alla trasformazione delle Comunità europee in una effettiva Unione, dotata di un Governo responsabile di fronte al Parlamento, affidando allo stesso Parlamento europeo il mandato di redigere un progetto di Costituzione europea da sottoporre direttamente alla ratifica degli organi competenti degli Stati membri della Comunità? “</a:t>
            </a:r>
            <a:r>
              <a:rPr lang="en-US" sz="2600" b="1" dirty="0" smtClean="0"/>
              <a:t/>
            </a:r>
            <a:br>
              <a:rPr lang="en-US" sz="2600" b="1" dirty="0" smtClean="0"/>
            </a:br>
            <a:r>
              <a:rPr lang="en-US" sz="2600" b="1" dirty="0" smtClean="0"/>
              <a:t/>
            </a:r>
            <a:br>
              <a:rPr lang="en-US" sz="2600" b="1" dirty="0" smtClean="0"/>
            </a:br>
            <a:r>
              <a:rPr lang="en-US" sz="2600" b="1" dirty="0" smtClean="0"/>
              <a:t>- does it create a new kind of referendum?</a:t>
            </a:r>
            <a:br>
              <a:rPr lang="en-US" sz="2600" b="1" dirty="0" smtClean="0"/>
            </a:br>
            <a:r>
              <a:rPr lang="en-US" sz="2600" b="1" dirty="0" smtClean="0"/>
              <a:t/>
            </a:r>
            <a:br>
              <a:rPr lang="en-US" sz="2600" b="1" dirty="0" smtClean="0"/>
            </a:br>
            <a:r>
              <a:rPr lang="en-US" sz="2600" b="1" dirty="0" smtClean="0"/>
              <a:t>- would it be binding on the political bodies? If so, what would the Italian representatives’ position within the EU Parliament be?</a:t>
            </a:r>
            <a:endParaRPr lang="en-US" sz="30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referendum </a:t>
            </a:r>
            <a:r>
              <a:rPr lang="en-US" sz="3900" b="1" i="1" u="sng" dirty="0" smtClean="0">
                <a:latin typeface="+mj-lt"/>
                <a:ea typeface="+mj-ea"/>
                <a:cs typeface="+mj-cs"/>
              </a:rPr>
              <a:t>on strategic matters </a:t>
            </a:r>
            <a:r>
              <a:rPr lang="en-US" sz="3900" b="1" i="1" dirty="0" smtClean="0">
                <a:latin typeface="+mj-lt"/>
                <a:ea typeface="+mj-ea"/>
                <a:cs typeface="+mj-cs"/>
              </a:rPr>
              <a:t>(referendum “di </a:t>
            </a:r>
            <a:r>
              <a:rPr lang="en-US" sz="3900" b="1" i="1" dirty="0" err="1" smtClean="0">
                <a:latin typeface="+mj-lt"/>
                <a:ea typeface="+mj-ea"/>
                <a:cs typeface="+mj-cs"/>
              </a:rPr>
              <a:t>indirizzo</a:t>
            </a:r>
            <a:r>
              <a:rPr lang="en-US" sz="3900" b="1" i="1" dirty="0" smtClean="0">
                <a:latin typeface="+mj-lt"/>
                <a:ea typeface="+mj-ea"/>
                <a:cs typeface="+mj-cs"/>
              </a:rPr>
              <a:t>”)</a:t>
            </a:r>
            <a:endParaRPr lang="en-US" sz="39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600" b="1" dirty="0" smtClean="0"/>
              <a:t>Once both Chambers of the Parliament approved (twice) </a:t>
            </a:r>
            <a:r>
              <a:rPr lang="en-US" sz="2600" b="1" u="sng" dirty="0" smtClean="0"/>
              <a:t>a law amending the Constitution</a:t>
            </a:r>
            <a:r>
              <a:rPr lang="en-US" sz="2600" b="1" dirty="0" smtClean="0"/>
              <a:t>, within 3 months of the relevant publication date, </a:t>
            </a:r>
            <a:r>
              <a:rPr lang="en-US" sz="2600" b="1" u="sng" dirty="0" smtClean="0"/>
              <a:t>the following subjects may promote a referendum</a:t>
            </a:r>
            <a:r>
              <a:rPr lang="en-US" sz="2600" b="1" dirty="0" smtClean="0"/>
              <a:t> (to confirm or reject the law):</a:t>
            </a:r>
            <a:br>
              <a:rPr lang="en-US" sz="2600" b="1" dirty="0" smtClean="0"/>
            </a:br>
            <a:r>
              <a:rPr lang="en-US" sz="2600" b="1" dirty="0" smtClean="0"/>
              <a:t/>
            </a:r>
            <a:br>
              <a:rPr lang="en-US" sz="2600" b="1" dirty="0" smtClean="0"/>
            </a:br>
            <a:r>
              <a:rPr lang="en-US" sz="2600" b="1" dirty="0" smtClean="0"/>
              <a:t>-    500,000 citizens</a:t>
            </a:r>
            <a:br>
              <a:rPr lang="en-US" sz="2600" b="1" dirty="0" smtClean="0"/>
            </a:br>
            <a:r>
              <a:rPr lang="en-US" sz="2600" b="1" dirty="0" smtClean="0"/>
              <a:t>-    1/5 of members of any Chamber of the Parliament</a:t>
            </a:r>
            <a:br>
              <a:rPr lang="en-US" sz="2600" b="1" dirty="0" smtClean="0"/>
            </a:br>
            <a:r>
              <a:rPr lang="en-US" sz="2600" b="1" dirty="0" smtClean="0"/>
              <a:t>-    5 Regional Parliaments (</a:t>
            </a:r>
            <a:r>
              <a:rPr lang="en-US" sz="2600" b="1" i="1" dirty="0" err="1" smtClean="0"/>
              <a:t>Consigli</a:t>
            </a:r>
            <a:r>
              <a:rPr lang="en-US" sz="2600" b="1" i="1" dirty="0" smtClean="0"/>
              <a:t> </a:t>
            </a:r>
            <a:r>
              <a:rPr lang="en-US" sz="2600" b="1" i="1" dirty="0" err="1" smtClean="0"/>
              <a:t>Regionali</a:t>
            </a:r>
            <a:r>
              <a:rPr lang="en-US" sz="2600" b="1" dirty="0" smtClean="0"/>
              <a:t>)</a:t>
            </a:r>
            <a:r>
              <a:rPr lang="en-US" sz="2600" b="1" smtClean="0"/>
              <a:t/>
            </a:r>
            <a:br>
              <a:rPr lang="en-US" sz="2600" b="1" smtClean="0"/>
            </a:br>
            <a:r>
              <a:rPr lang="en-US" sz="2600" b="1" smtClean="0"/>
              <a:t/>
            </a:r>
            <a:br>
              <a:rPr lang="en-US" sz="2600" b="1" smtClean="0"/>
            </a:br>
            <a:r>
              <a:rPr lang="en-US" sz="2600" b="1" dirty="0" smtClean="0"/>
              <a:t/>
            </a:r>
            <a:br>
              <a:rPr lang="en-US" sz="2600" b="1" dirty="0" smtClean="0"/>
            </a:br>
            <a:r>
              <a:rPr lang="en-US" sz="2600" b="1" dirty="0" smtClean="0"/>
              <a:t>However, if, upon the second reading, a 2/3 majority of member of the Parliament approves the law, there is no room </a:t>
            </a:r>
            <a:r>
              <a:rPr lang="en-US" sz="2600" b="1" smtClean="0"/>
              <a:t>for referendum.</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a:t>
            </a:r>
            <a:r>
              <a:rPr lang="en-US" sz="3900" b="1" u="sng" dirty="0" smtClean="0">
                <a:latin typeface="+mj-lt"/>
                <a:ea typeface="+mj-ea"/>
                <a:cs typeface="+mj-cs"/>
              </a:rPr>
              <a:t>constitutional</a:t>
            </a:r>
            <a:r>
              <a:rPr lang="en-US" sz="3900" b="1" dirty="0" smtClean="0">
                <a:latin typeface="+mj-lt"/>
                <a:ea typeface="+mj-ea"/>
                <a:cs typeface="+mj-cs"/>
              </a:rPr>
              <a:t> referendum (138 Const.)</a:t>
            </a:r>
            <a:endParaRPr lang="en-US" sz="3900" b="1" i="1" u="sng"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
            </a:r>
            <a:br>
              <a:rPr lang="en-US" sz="2600" b="1" dirty="0" smtClean="0"/>
            </a:br>
            <a:r>
              <a:rPr lang="en-US" sz="2600" b="1" dirty="0" smtClean="0"/>
              <a:t>- 50,000 citizens</a:t>
            </a:r>
            <a:br>
              <a:rPr lang="en-US" sz="2600" b="1" dirty="0" smtClean="0"/>
            </a:br>
            <a:r>
              <a:rPr lang="en-US" sz="2600" b="1" dirty="0" smtClean="0"/>
              <a:t/>
            </a:r>
            <a:br>
              <a:rPr lang="en-US" sz="2600" b="1" dirty="0" smtClean="0"/>
            </a:br>
            <a:r>
              <a:rPr lang="en-US" sz="2600" b="1" dirty="0" smtClean="0"/>
              <a:t>- a project of law must be drafted, article by article</a:t>
            </a:r>
            <a:br>
              <a:rPr lang="en-US" sz="2600" b="1" dirty="0" smtClean="0"/>
            </a:br>
            <a:r>
              <a:rPr lang="en-US" sz="2600" b="1" dirty="0" smtClean="0"/>
              <a:t/>
            </a:r>
            <a:br>
              <a:rPr lang="en-US" sz="2600" b="1" dirty="0" smtClean="0"/>
            </a:br>
            <a:r>
              <a:rPr lang="en-US" sz="2600" b="1" dirty="0" smtClean="0"/>
              <a:t>- a report must be attached, highlighting the relevant aims and explaining the articles of the law</a:t>
            </a:r>
            <a:br>
              <a:rPr lang="en-US" sz="2600" b="1" dirty="0" smtClean="0"/>
            </a:br>
            <a:r>
              <a:rPr lang="en-US" sz="2600" b="1" dirty="0" smtClean="0"/>
              <a:t/>
            </a:r>
            <a:br>
              <a:rPr lang="en-US" sz="2600" b="1" dirty="0" smtClean="0"/>
            </a:br>
            <a:r>
              <a:rPr lang="en-US" sz="2600" b="1" dirty="0" smtClean="0"/>
              <a:t>- the project of law must be filed with the President of either Chamber of the Parliament</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people’s right of legislative initiative</a:t>
            </a:r>
            <a:endParaRPr lang="en-US" sz="3900" b="1" i="1" u="sng"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5040560"/>
          </a:xfrm>
        </p:spPr>
        <p:txBody>
          <a:bodyPr>
            <a:normAutofit/>
          </a:bodyPr>
          <a:lstStyle/>
          <a:p>
            <a:pPr algn="l"/>
            <a:r>
              <a:rPr lang="en-US" sz="2800" b="1" dirty="0" smtClean="0"/>
              <a:t>-    Referendum</a:t>
            </a:r>
            <a:br>
              <a:rPr lang="en-US" sz="2800" b="1" dirty="0" smtClean="0"/>
            </a:br>
            <a:r>
              <a:rPr lang="en-US" sz="2800" b="1" dirty="0" smtClean="0"/>
              <a:t>                repealing an existing law</a:t>
            </a:r>
            <a:br>
              <a:rPr lang="en-US" sz="2800" b="1" dirty="0" smtClean="0"/>
            </a:br>
            <a:r>
              <a:rPr lang="en-US" sz="2800" b="1" dirty="0" smtClean="0"/>
              <a:t>                constitutional referendum</a:t>
            </a:r>
            <a:br>
              <a:rPr lang="en-US" sz="2800" b="1" dirty="0" smtClean="0"/>
            </a:br>
            <a:r>
              <a:rPr lang="en-US" sz="2800" b="1" dirty="0" smtClean="0"/>
              <a:t/>
            </a:r>
            <a:br>
              <a:rPr lang="en-US" sz="2800" b="1" dirty="0" smtClean="0"/>
            </a:br>
            <a:r>
              <a:rPr lang="en-US" sz="2800" b="1" dirty="0" smtClean="0"/>
              <a:t>-    Right of initiative to promote a project of law</a:t>
            </a:r>
            <a:endParaRPr lang="en-US" sz="2800" b="1" dirty="0"/>
          </a:p>
        </p:txBody>
      </p:sp>
      <p:sp>
        <p:nvSpPr>
          <p:cNvPr id="5" name="Freccia a destra 4"/>
          <p:cNvSpPr/>
          <p:nvPr/>
        </p:nvSpPr>
        <p:spPr>
          <a:xfrm>
            <a:off x="755576" y="3429000"/>
            <a:ext cx="115212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755576" y="3861048"/>
            <a:ext cx="115212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Art. 75 of the Constitution</a:t>
            </a:r>
            <a:br>
              <a:rPr lang="en-US" sz="2800" b="1" dirty="0" smtClean="0"/>
            </a:br>
            <a:r>
              <a:rPr lang="en-US" sz="2800" b="1" dirty="0" smtClean="0"/>
              <a:t/>
            </a:r>
            <a:br>
              <a:rPr lang="en-US" sz="2800" b="1" dirty="0" smtClean="0"/>
            </a:br>
            <a:r>
              <a:rPr lang="en-US" sz="2800" b="1" dirty="0" smtClean="0"/>
              <a:t>- Law of 25 May 1970, no. 352</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- 500,000 citizens / 5 members of a Regional Parliament (</a:t>
            </a:r>
            <a:r>
              <a:rPr lang="en-US" sz="2800" b="1" i="1" dirty="0" err="1" smtClean="0"/>
              <a:t>Consigli</a:t>
            </a:r>
            <a:r>
              <a:rPr lang="en-US" sz="2800" b="1" i="1" dirty="0" smtClean="0"/>
              <a:t> </a:t>
            </a:r>
            <a:r>
              <a:rPr lang="en-US" sz="2800" b="1" i="1" dirty="0" err="1" smtClean="0"/>
              <a:t>Regionali</a:t>
            </a:r>
            <a:r>
              <a:rPr lang="en-US" sz="2800" b="1" dirty="0" smtClean="0"/>
              <a:t>) must promote the referendum</a:t>
            </a:r>
            <a:br>
              <a:rPr lang="en-US" sz="2800" b="1" dirty="0" smtClean="0"/>
            </a:br>
            <a:r>
              <a:rPr lang="en-US" sz="2800" b="1" dirty="0" smtClean="0"/>
              <a:t/>
            </a:r>
            <a:br>
              <a:rPr lang="en-US" sz="2800" b="1" dirty="0" smtClean="0"/>
            </a:br>
            <a:r>
              <a:rPr lang="en-US" sz="2800" b="1" dirty="0" smtClean="0"/>
              <a:t>- The President of the Republic must formally open the referendum</a:t>
            </a:r>
            <a:br>
              <a:rPr lang="en-US" sz="2800" b="1" dirty="0" smtClean="0"/>
            </a:br>
            <a:r>
              <a:rPr lang="en-US" sz="2800" b="1" dirty="0" smtClean="0"/>
              <a:t/>
            </a:r>
            <a:br>
              <a:rPr lang="en-US" sz="2800" b="1" dirty="0" smtClean="0"/>
            </a:br>
            <a:r>
              <a:rPr lang="en-US" sz="2800" b="1" dirty="0" smtClean="0"/>
              <a:t>- The referendum is aimed at repealing a law or an act assimilated to ordinary laws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i="1" dirty="0" smtClean="0"/>
              <a:t>Art. 75 of the Constitution</a:t>
            </a:r>
            <a:r>
              <a:rPr lang="en-US" sz="2800" i="1" dirty="0" smtClean="0"/>
              <a:t>:</a:t>
            </a:r>
            <a:br>
              <a:rPr lang="en-US" sz="2800" i="1" dirty="0" smtClean="0"/>
            </a:br>
            <a:r>
              <a:rPr lang="en-US" sz="2800" i="1" dirty="0" smtClean="0"/>
              <a:t>A referendum </a:t>
            </a:r>
            <a:r>
              <a:rPr lang="en-US" sz="2800" i="1" u="sng" dirty="0" smtClean="0"/>
              <a:t>is not admissible</a:t>
            </a:r>
            <a:r>
              <a:rPr lang="en-US" sz="2800" i="1" dirty="0" smtClean="0"/>
              <a:t> in respect of tax, budget, amnesty and pardon, as well as on the authorization or ratification of international treaties.</a:t>
            </a:r>
            <a:r>
              <a:rPr lang="it-IT" sz="2800" i="1" dirty="0" smtClean="0"/>
              <a:t/>
            </a:r>
            <a:br>
              <a:rPr lang="it-IT" sz="2800" i="1" dirty="0" smtClean="0"/>
            </a:br>
            <a:r>
              <a:rPr lang="it-IT" sz="2800" i="1" dirty="0" smtClean="0"/>
              <a:t/>
            </a:r>
            <a:br>
              <a:rPr lang="it-IT" sz="2800" i="1" dirty="0" smtClean="0"/>
            </a:br>
            <a:r>
              <a:rPr lang="en-US" sz="2800" i="1" u="sng" dirty="0" smtClean="0"/>
              <a:t>All citizens eligible to vote for the House of Representatives</a:t>
            </a:r>
            <a:r>
              <a:rPr lang="en-US" sz="2800" i="1" dirty="0" smtClean="0"/>
              <a:t> have the right to participate in referenda.</a:t>
            </a:r>
            <a:r>
              <a:rPr lang="it-IT" sz="2800" i="1" dirty="0" smtClean="0"/>
              <a:t/>
            </a:r>
            <a:br>
              <a:rPr lang="it-IT" sz="2800" i="1" dirty="0" smtClean="0"/>
            </a:br>
            <a:r>
              <a:rPr lang="it-IT" sz="2800" i="1" dirty="0" smtClean="0"/>
              <a:t/>
            </a:r>
            <a:br>
              <a:rPr lang="it-IT" sz="2800" i="1" dirty="0" smtClean="0"/>
            </a:br>
            <a:r>
              <a:rPr lang="en-US" sz="2800" i="1" dirty="0" smtClean="0"/>
              <a:t>The referendum is approved if the majority of voting rights have voted and a majority of votes validly cast have been reached.</a:t>
            </a:r>
            <a:r>
              <a:rPr lang="it-IT" sz="2800" i="1" dirty="0" smtClean="0"/>
              <a:t> </a:t>
            </a:r>
            <a:r>
              <a:rPr lang="en-US" sz="2800" i="1" dirty="0" smtClean="0"/>
              <a:t>The law shall regulate referendums in detail.</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Referendum: is voting a </a:t>
            </a:r>
            <a:r>
              <a:rPr lang="en-US" sz="2800" b="1" i="1" dirty="0" smtClean="0"/>
              <a:t>right </a:t>
            </a:r>
            <a:r>
              <a:rPr lang="en-US" sz="2800" b="1" dirty="0" smtClean="0"/>
              <a:t>or a </a:t>
            </a:r>
            <a:r>
              <a:rPr lang="en-US" sz="2800" b="1" i="1" dirty="0" smtClean="0"/>
              <a:t>duty</a:t>
            </a:r>
            <a:r>
              <a:rPr lang="en-US" sz="2800" b="1" dirty="0" smtClean="0"/>
              <a:t>? Conflicting opinions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i="1" dirty="0" smtClean="0"/>
              <a:t>Art. 75 of the Constitution</a:t>
            </a:r>
            <a:r>
              <a:rPr lang="en-US" sz="2800" i="1" dirty="0" smtClean="0"/>
              <a:t>:</a:t>
            </a:r>
            <a:br>
              <a:rPr lang="en-US" sz="2800" i="1" dirty="0" smtClean="0"/>
            </a:br>
            <a:r>
              <a:rPr lang="en-US" sz="2800" i="1" dirty="0" smtClean="0"/>
              <a:t>A referendum </a:t>
            </a:r>
            <a:r>
              <a:rPr lang="en-US" sz="2800" i="1" u="sng" dirty="0" smtClean="0"/>
              <a:t>is not admissible</a:t>
            </a:r>
            <a:r>
              <a:rPr lang="en-US" sz="2800" i="1" dirty="0" smtClean="0"/>
              <a:t> in respect of </a:t>
            </a:r>
            <a:r>
              <a:rPr lang="en-US" sz="2800" i="1" dirty="0" smtClean="0">
                <a:solidFill>
                  <a:srgbClr val="FF0000"/>
                </a:solidFill>
              </a:rPr>
              <a:t>tax, budget, amnesty and pardon, as well as on the authorization or ratification of international treaties</a:t>
            </a:r>
            <a:r>
              <a:rPr lang="en-US" sz="2800" i="1" dirty="0" smtClean="0"/>
              <a:t>.</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Is the list exhaustive or on a mere example basis?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419872" y="3933056"/>
            <a:ext cx="1944216"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Laws amending the Constitution</a:t>
            </a:r>
            <a:br>
              <a:rPr lang="en-US" sz="2800" b="1" dirty="0" smtClean="0"/>
            </a:br>
            <a:r>
              <a:rPr lang="en-US" sz="2800" b="1" dirty="0" smtClean="0"/>
              <a:t>- Constitutional laws</a:t>
            </a:r>
            <a:br>
              <a:rPr lang="en-US" sz="2800" b="1" dirty="0" smtClean="0"/>
            </a:br>
            <a:r>
              <a:rPr lang="en-US" sz="2800" b="1" dirty="0" smtClean="0"/>
              <a:t>- Law-decrees</a:t>
            </a:r>
            <a:br>
              <a:rPr lang="en-US" sz="2800" b="1" dirty="0" smtClean="0"/>
            </a:br>
            <a:r>
              <a:rPr lang="en-US" sz="2800" b="1" dirty="0" smtClean="0"/>
              <a:t>- Laws delegating the Government to act</a:t>
            </a:r>
            <a:br>
              <a:rPr lang="en-US" sz="2800" b="1" dirty="0" smtClean="0"/>
            </a:br>
            <a:r>
              <a:rPr lang="en-US" sz="2800" b="1" dirty="0" smtClean="0"/>
              <a:t>- Laws by which the Parliament approves the Regions’ By-laws</a:t>
            </a:r>
            <a:br>
              <a:rPr lang="en-US" sz="2800" b="1" dirty="0" smtClean="0"/>
            </a:br>
            <a:r>
              <a:rPr lang="en-US" sz="2800" b="1" dirty="0" smtClean="0"/>
              <a:t>- Planning laws</a:t>
            </a:r>
            <a:br>
              <a:rPr lang="en-US" sz="2800" b="1" dirty="0" smtClean="0"/>
            </a:br>
            <a:r>
              <a:rPr lang="en-US" sz="2800" b="1" dirty="0" smtClean="0"/>
              <a:t>- Laws “implementing” the Constitution </a:t>
            </a:r>
            <a:br>
              <a:rPr lang="en-US" sz="2800" b="1" dirty="0" smtClean="0"/>
            </a:br>
            <a:r>
              <a:rPr lang="en-US" sz="2800" b="1" dirty="0" smtClean="0"/>
              <a:t>- Laws impacting on fundamental freedoms</a:t>
            </a:r>
            <a:br>
              <a:rPr lang="en-US" sz="2800" b="1" dirty="0" smtClean="0"/>
            </a:br>
            <a:r>
              <a:rPr lang="en-US" sz="2800" b="1" dirty="0" smtClean="0"/>
              <a:t>- “Framework-laws” adopted by the Parliament (joint competences with Regions, pursuant to Art. 117 of the Constitution)</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Items </a:t>
            </a:r>
            <a:r>
              <a:rPr lang="en-US" sz="3900" b="1" baseline="0" dirty="0" smtClean="0">
                <a:solidFill>
                  <a:srgbClr val="FF0000"/>
                </a:solidFill>
                <a:latin typeface="+mj-lt"/>
                <a:ea typeface="+mj-ea"/>
                <a:cs typeface="+mj-cs"/>
              </a:rPr>
              <a:t>to be excluded</a:t>
            </a:r>
            <a:r>
              <a:rPr lang="en-US" sz="3900" b="1" baseline="0" dirty="0" smtClean="0">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a:r>
            <a:br>
              <a:rPr lang="en-US" sz="2800" b="1" dirty="0" smtClean="0"/>
            </a:br>
            <a:r>
              <a:rPr lang="en-US" sz="2600" b="1" u="sng" dirty="0" smtClean="0"/>
              <a:t>According to the Constitutional Court, the following items </a:t>
            </a:r>
            <a:r>
              <a:rPr lang="en-US" sz="2600" b="1" u="sng" dirty="0" smtClean="0">
                <a:solidFill>
                  <a:srgbClr val="FF0000"/>
                </a:solidFill>
              </a:rPr>
              <a:t>should be also excluded</a:t>
            </a:r>
            <a:r>
              <a:rPr lang="en-US" sz="2600" b="1" dirty="0" smtClean="0"/>
              <a:t>: </a:t>
            </a:r>
            <a:br>
              <a:rPr lang="en-US" sz="2600" b="1" dirty="0" smtClean="0"/>
            </a:br>
            <a:r>
              <a:rPr lang="en-US" sz="2600" b="1" dirty="0" smtClean="0"/>
              <a:t/>
            </a:r>
            <a:br>
              <a:rPr lang="en-US" sz="2600" b="1" dirty="0" smtClean="0"/>
            </a:br>
            <a:r>
              <a:rPr lang="en-US" sz="2600" b="1" dirty="0" smtClean="0"/>
              <a:t>- proposals regarding items having constitutional coverage</a:t>
            </a:r>
            <a:br>
              <a:rPr lang="en-US" sz="2600" b="1" dirty="0" smtClean="0"/>
            </a:br>
            <a:r>
              <a:rPr lang="en-US" sz="2600" b="1" dirty="0" smtClean="0"/>
              <a:t/>
            </a:r>
            <a:br>
              <a:rPr lang="en-US" sz="2600" b="1" dirty="0" smtClean="0"/>
            </a:br>
            <a:r>
              <a:rPr lang="en-US" sz="2600" b="1" dirty="0" smtClean="0"/>
              <a:t>- proposals regarding Laws which are “bound” by the Constitution (which could not be otherwise implemented)</a:t>
            </a:r>
            <a:br>
              <a:rPr lang="en-US" sz="2600" b="1" dirty="0" smtClean="0"/>
            </a:br>
            <a:r>
              <a:rPr lang="en-US" sz="2600" b="1" dirty="0" smtClean="0"/>
              <a:t/>
            </a:r>
            <a:br>
              <a:rPr lang="en-US" sz="2600" b="1" dirty="0" smtClean="0"/>
            </a:br>
            <a:r>
              <a:rPr lang="en-US" sz="2600" b="1" dirty="0" smtClean="0"/>
              <a:t>- unclear, confused, cryptic, illogical, contradictory or inconsistent proposals</a:t>
            </a:r>
            <a:br>
              <a:rPr lang="en-US" sz="2600" b="1" dirty="0" smtClean="0"/>
            </a:br>
            <a:r>
              <a:rPr lang="en-US" sz="2600" b="1" dirty="0" smtClean="0"/>
              <a:t/>
            </a:r>
            <a:br>
              <a:rPr lang="en-US" sz="2600" b="1" dirty="0" smtClean="0"/>
            </a:br>
            <a:r>
              <a:rPr lang="en-US" sz="2600" b="1" dirty="0" smtClean="0"/>
              <a:t>- “miscellaneous” proposals</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5285</TotalTime>
  <Words>330</Words>
  <Application>Microsoft Office PowerPoint</Application>
  <PresentationFormat>Presentazione su schermo (4:3)</PresentationFormat>
  <Paragraphs>50</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Private and Public law  lesson 8 Referenda and the people’s legislative powers </vt:lpstr>
      <vt:lpstr>-    Referendum                 repealing an existing law                 constitutional referendum  -    Right of initiative to promote a project of law</vt:lpstr>
      <vt:lpstr>- Art. 75 of the Constitution  - Law of 25 May 1970, no. 352</vt:lpstr>
      <vt:lpstr>- 500,000 citizens / 5 members of a Regional Parliament (Consigli Regionali) must promote the referendum  - The President of the Republic must formally open the referendum  - The referendum is aimed at repealing a law or an act assimilated to ordinary laws</vt:lpstr>
      <vt:lpstr>Art. 75 of the Constitution: A referendum is not admissible in respect of tax, budget, amnesty and pardon, as well as on the authorization or ratification of international treaties.  All citizens eligible to vote for the House of Representatives have the right to participate in referenda.  The referendum is approved if the majority of voting rights have voted and a majority of votes validly cast have been reached. The law shall regulate referendums in detail.</vt:lpstr>
      <vt:lpstr>- Referendum: is voting a right or a duty? Conflicting opinions</vt:lpstr>
      <vt:lpstr>Art. 75 of the Constitution: A referendum is not admissible in respect of tax, budget, amnesty and pardon, as well as on the authorization or ratification of international treaties.     Is the list exhaustive or on a mere example basis?</vt:lpstr>
      <vt:lpstr>- Laws amending the Constitution - Constitutional laws - Law-decrees - Laws delegating the Government to act - Laws by which the Parliament approves the Regions’ By-laws - Planning laws - Laws “implementing” the Constitution  - Laws impacting on fundamental freedoms - “Framework-laws” adopted by the Parliament (joint competences with Regions, pursuant to Art. 117 of the Constitution)</vt:lpstr>
      <vt:lpstr> According to the Constitutional Court, the following items should be also excluded:   - proposals regarding items having constitutional coverage  - proposals regarding Laws which are “bound” by the Constitution (which could not be otherwise implemented)  - unclear, confused, cryptic, illogical, contradictory or inconsistent proposals  - “miscellaneous” proposals</vt:lpstr>
      <vt:lpstr> - no petition for referendum may be filed during the year before the expiry of the Parliamentary term  - no petition for referendum may be filed during the six month-period following the formal start of the elections (“convocazione dei comizi elettorali”)</vt:lpstr>
      <vt:lpstr> - petitions for referendum must be filed with the Supreme Court (Corte di Cassazione) between 1 January and 30 September of any year and no later than 3 months of the date when the sheets were sealed and certified by the competent officer  - the Supreme Court officers check that all formal and procedural requirements were met. Promoters may be required to intervene and to provide clarifications / information; promoters may voluntary file deeds supplementing the petition. The Court fixes the “tile”</vt:lpstr>
      <vt:lpstr> - the referendum is opened by a decree of the President of the Republic, upon resolution by the Government  - the referendum date must be a Sunday between 15 April and 15 June  - if the referendum is successful, the law is formally repealed by virtue of a decree issued by the President of the Republic (this confirms that referendum is a source of law)</vt:lpstr>
      <vt:lpstr>- The Decree of the President of the Republic enters into force the day after publication on the Official Gazette. However, the President may postpone the effective date to a later date (but no later than 60 days of publication on the Official Gazette)</vt:lpstr>
      <vt:lpstr>- If the referendum is unsuccessful, no further petition may be filed on the same subject for the following 5 years  - what happens if the law is repealed during the referendum proceeding?</vt:lpstr>
      <vt:lpstr>- Is referendum binding on the political bodies? what happens if the Parliament ignores the outcomes of a referendum (typically, by approving laws in conflict with the referendum outcomes)?                     Conflict between sources of law                    Petition to the Constitutional Court?</vt:lpstr>
      <vt:lpstr>The Constitutional Law no. 2/1989, promoting a referendum on the approach to be adopted with respect to the EC’s evolution towards the Union  “Ritenete voi che si debba procedere alla trasformazione delle Comunità europee in una effettiva Unione, dotata di un Governo responsabile di fronte al Parlamento, affidando allo stesso Parlamento europeo il mandato di redigere un progetto di Costituzione europea da sottoporre direttamente alla ratifica degli organi competenti degli Stati membri della Comunità? “  - does it create a new kind of referendum?  - would it be binding on the political bodies? If so, what would the Italian representatives’ position within the EU Parliament be?</vt:lpstr>
      <vt:lpstr>Once both Chambers of the Parliament approved (twice) a law amending the Constitution, within 3 months of the relevant publication date, the following subjects may promote a referendum (to confirm or reject the law):  -    500,000 citizens -    1/5 of members of any Chamber of the Parliament -    5 Regional Parliaments (Consigli Regionali)   However, if, upon the second reading, a 2/3 majority of member of the Parliament approves the law, there is no room for referendum.</vt:lpstr>
      <vt:lpstr> - 50,000 citizens  - a project of law must be drafted, article by article  - a report must be attached, highlighting the relevant aims and explaining the articles of the law  - the project of law must be filed with the President of either Chamber of the Parliament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912</cp:revision>
  <dcterms:created xsi:type="dcterms:W3CDTF">2014-02-22T15:41:35Z</dcterms:created>
  <dcterms:modified xsi:type="dcterms:W3CDTF">2015-04-19T18:03:02Z</dcterms:modified>
</cp:coreProperties>
</file>