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77" r:id="rId27"/>
    <p:sldId id="282" r:id="rId28"/>
    <p:sldId id="283" r:id="rId29"/>
    <p:sldId id="284" r:id="rId30"/>
    <p:sldId id="285" r:id="rId31"/>
    <p:sldId id="286"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22/09/2014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22/09/2014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04665"/>
            <a:ext cx="7772400" cy="1584175"/>
          </a:xfrm>
        </p:spPr>
        <p:txBody>
          <a:bodyPr/>
          <a:lstStyle/>
          <a:p>
            <a:r>
              <a:rPr lang="it-IT" dirty="0" smtClean="0"/>
              <a:t>ORDINAMENTO SPORTIVO </a:t>
            </a:r>
            <a:br>
              <a:rPr lang="it-IT" dirty="0" smtClean="0"/>
            </a:br>
            <a:r>
              <a:rPr lang="it-IT" dirty="0" smtClean="0"/>
              <a:t>aa 2014-2015</a:t>
            </a:r>
            <a:endParaRPr lang="it-IT" dirty="0"/>
          </a:p>
        </p:txBody>
      </p:sp>
      <p:sp>
        <p:nvSpPr>
          <p:cNvPr id="3" name="Sottotitolo 2"/>
          <p:cNvSpPr>
            <a:spLocks noGrp="1"/>
          </p:cNvSpPr>
          <p:nvPr>
            <p:ph type="subTitle" idx="1"/>
          </p:nvPr>
        </p:nvSpPr>
        <p:spPr>
          <a:xfrm>
            <a:off x="1371600" y="2348880"/>
            <a:ext cx="6400800" cy="3289920"/>
          </a:xfrm>
        </p:spPr>
        <p:txBody>
          <a:bodyPr>
            <a:normAutofit lnSpcReduction="10000"/>
          </a:bodyPr>
          <a:lstStyle/>
          <a:p>
            <a:endParaRPr lang="it-IT" dirty="0" smtClean="0"/>
          </a:p>
          <a:p>
            <a:r>
              <a:rPr lang="it-IT" dirty="0" smtClean="0"/>
              <a:t> </a:t>
            </a:r>
          </a:p>
          <a:p>
            <a:pPr algn="l"/>
            <a:endParaRPr lang="it-IT" dirty="0" smtClean="0"/>
          </a:p>
          <a:p>
            <a:pPr algn="l"/>
            <a:r>
              <a:rPr lang="it-IT" dirty="0" smtClean="0"/>
              <a:t>Ordinamento Sportivo Internazionale </a:t>
            </a:r>
          </a:p>
          <a:p>
            <a:pPr algn="l"/>
            <a:endParaRPr lang="it-IT" dirty="0" smtClean="0"/>
          </a:p>
          <a:p>
            <a:r>
              <a:rPr lang="it-IT" b="1" dirty="0" smtClean="0"/>
              <a:t>Comitato Internazionale Olimpico</a:t>
            </a:r>
            <a:r>
              <a:rPr lang="it-IT" dirty="0" smtClean="0"/>
              <a:t> </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Missione del Comitato olimpico internazionale</a:t>
            </a:r>
            <a:endParaRPr lang="it-IT" dirty="0"/>
          </a:p>
        </p:txBody>
      </p:sp>
      <p:sp>
        <p:nvSpPr>
          <p:cNvPr id="3" name="Segnaposto contenuto 2"/>
          <p:cNvSpPr>
            <a:spLocks noGrp="1"/>
          </p:cNvSpPr>
          <p:nvPr>
            <p:ph idx="1"/>
          </p:nvPr>
        </p:nvSpPr>
        <p:spPr>
          <a:xfrm>
            <a:off x="457200" y="1600200"/>
            <a:ext cx="8229600" cy="4781128"/>
          </a:xfrm>
        </p:spPr>
        <p:txBody>
          <a:bodyPr>
            <a:normAutofit fontScale="25000" lnSpcReduction="20000"/>
          </a:bodyPr>
          <a:lstStyle/>
          <a:p>
            <a:pPr algn="just">
              <a:buNone/>
            </a:pPr>
            <a:r>
              <a:rPr lang="it-IT" dirty="0" smtClean="0"/>
              <a:t>	</a:t>
            </a:r>
          </a:p>
          <a:p>
            <a:pPr algn="just">
              <a:buNone/>
            </a:pPr>
            <a:r>
              <a:rPr lang="it-IT" sz="4800" dirty="0" smtClean="0"/>
              <a:t>	</a:t>
            </a:r>
          </a:p>
          <a:p>
            <a:pPr algn="just">
              <a:buNone/>
            </a:pPr>
            <a:r>
              <a:rPr lang="it-IT" sz="4800" dirty="0" smtClean="0"/>
              <a:t>	</a:t>
            </a:r>
          </a:p>
          <a:p>
            <a:pPr algn="just">
              <a:buNone/>
            </a:pPr>
            <a:r>
              <a:rPr lang="it-IT" sz="4800" dirty="0" smtClean="0"/>
              <a:t>	</a:t>
            </a:r>
            <a:r>
              <a:rPr lang="it-IT" sz="7200" dirty="0" smtClean="0"/>
              <a:t>a) 	Incoraggiare e supportare la promozione dell'etica nello sport </a:t>
            </a:r>
          </a:p>
          <a:p>
            <a:pPr algn="just">
              <a:buNone/>
            </a:pPr>
            <a:r>
              <a:rPr lang="it-IT" sz="7200" dirty="0" smtClean="0"/>
              <a:t>	</a:t>
            </a:r>
          </a:p>
          <a:p>
            <a:pPr algn="just">
              <a:buNone/>
            </a:pPr>
            <a:r>
              <a:rPr lang="it-IT" sz="7200" dirty="0" smtClean="0"/>
              <a:t>	b) 	Incoraggiare e supportare l'organizzazione dello sport e delle competizioni 	sportive</a:t>
            </a:r>
          </a:p>
          <a:p>
            <a:pPr algn="just">
              <a:buNone/>
            </a:pPr>
            <a:r>
              <a:rPr lang="it-IT" sz="7200" dirty="0" smtClean="0"/>
              <a:t>	</a:t>
            </a:r>
          </a:p>
          <a:p>
            <a:pPr algn="just">
              <a:buNone/>
            </a:pPr>
            <a:r>
              <a:rPr lang="it-IT" sz="7200" dirty="0" smtClean="0"/>
              <a:t>	c) 	Assicurare la celebrazione dei Giochi Olimpici</a:t>
            </a:r>
          </a:p>
          <a:p>
            <a:pPr algn="just">
              <a:buNone/>
            </a:pPr>
            <a:r>
              <a:rPr lang="it-IT" sz="7200" dirty="0" smtClean="0"/>
              <a:t>	</a:t>
            </a:r>
          </a:p>
          <a:p>
            <a:pPr algn="just">
              <a:buNone/>
            </a:pPr>
            <a:r>
              <a:rPr lang="it-IT" sz="7200" dirty="0" smtClean="0"/>
              <a:t>	d) 	Cooperare con organizzazioni pubbliche o private per sviluppare lo sport </a:t>
            </a:r>
          </a:p>
          <a:p>
            <a:pPr algn="just">
              <a:buNone/>
            </a:pPr>
            <a:r>
              <a:rPr lang="it-IT" sz="7200" dirty="0" smtClean="0"/>
              <a:t>	</a:t>
            </a:r>
          </a:p>
          <a:p>
            <a:pPr algn="just">
              <a:buNone/>
            </a:pPr>
            <a:r>
              <a:rPr lang="it-IT" sz="7200" dirty="0" smtClean="0"/>
              <a:t>	e) 	Rinforzare l'unità e proteggere l'indipendenza del movimento olimpico</a:t>
            </a:r>
          </a:p>
          <a:p>
            <a:pPr algn="just">
              <a:buNone/>
            </a:pPr>
            <a:r>
              <a:rPr lang="it-IT" sz="7200" dirty="0" smtClean="0"/>
              <a:t>	</a:t>
            </a:r>
          </a:p>
          <a:p>
            <a:pPr algn="just">
              <a:buNone/>
            </a:pPr>
            <a:r>
              <a:rPr lang="it-IT" sz="7200" dirty="0" smtClean="0"/>
              <a:t>	f) 	Agire contro ogni forma di discriminazione che riguardi il Movimento 	Olimpico</a:t>
            </a:r>
          </a:p>
          <a:p>
            <a:pPr algn="just">
              <a:buNone/>
            </a:pPr>
            <a:r>
              <a:rPr lang="it-IT" sz="7200" dirty="0" smtClean="0"/>
              <a:t>	</a:t>
            </a:r>
          </a:p>
          <a:p>
            <a:pPr algn="just">
              <a:buNone/>
            </a:pPr>
            <a:r>
              <a:rPr lang="it-IT" sz="7200" dirty="0" smtClean="0"/>
              <a:t>	g) 	Incoraggiare e supportare la promozione dello sport femminile a tutti i livelli </a:t>
            </a:r>
            <a:endParaRPr lang="it-IT" sz="7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40000" lnSpcReduction="20000"/>
          </a:bodyPr>
          <a:lstStyle/>
          <a:p>
            <a:pPr algn="just">
              <a:buNone/>
            </a:pPr>
            <a:r>
              <a:rPr lang="it-IT" dirty="0" smtClean="0"/>
              <a:t>	</a:t>
            </a:r>
          </a:p>
          <a:p>
            <a:pPr algn="just">
              <a:buNone/>
            </a:pPr>
            <a:r>
              <a:rPr lang="it-IT" dirty="0" smtClean="0"/>
              <a:t>	</a:t>
            </a:r>
          </a:p>
          <a:p>
            <a:pPr algn="just">
              <a:buNone/>
            </a:pPr>
            <a:endParaRPr lang="it-IT" sz="4900" dirty="0" smtClean="0"/>
          </a:p>
          <a:p>
            <a:pPr algn="just">
              <a:buNone/>
            </a:pPr>
            <a:endParaRPr lang="it-IT" sz="4900" dirty="0" smtClean="0"/>
          </a:p>
          <a:p>
            <a:pPr algn="just">
              <a:buNone/>
            </a:pPr>
            <a:r>
              <a:rPr lang="it-IT" sz="4900" dirty="0" smtClean="0"/>
              <a:t>	h</a:t>
            </a:r>
            <a:r>
              <a:rPr lang="it-IT" sz="5500" dirty="0" smtClean="0"/>
              <a:t>) 	Combattere il doping nello sport 	</a:t>
            </a:r>
          </a:p>
          <a:p>
            <a:pPr algn="just">
              <a:buNone/>
            </a:pPr>
            <a:endParaRPr lang="it-IT" sz="5500" dirty="0" smtClean="0"/>
          </a:p>
          <a:p>
            <a:pPr algn="just">
              <a:buNone/>
            </a:pPr>
            <a:r>
              <a:rPr lang="it-IT" sz="5500" dirty="0" smtClean="0"/>
              <a:t>	i) 	Difendere la salute dell'atleta</a:t>
            </a:r>
          </a:p>
          <a:p>
            <a:pPr>
              <a:buNone/>
            </a:pPr>
            <a:r>
              <a:rPr lang="it-IT" sz="5500" dirty="0" smtClean="0"/>
              <a:t>	</a:t>
            </a:r>
          </a:p>
          <a:p>
            <a:pPr>
              <a:buNone/>
            </a:pPr>
            <a:r>
              <a:rPr lang="it-IT" sz="5500" dirty="0" smtClean="0"/>
              <a:t>	l) 	Opporsi agli abusi commerciali degli atleti e dello sport</a:t>
            </a:r>
          </a:p>
          <a:p>
            <a:pPr>
              <a:buNone/>
            </a:pPr>
            <a:r>
              <a:rPr lang="it-IT" sz="5500" dirty="0" smtClean="0"/>
              <a:t>	</a:t>
            </a:r>
          </a:p>
          <a:p>
            <a:pPr>
              <a:buNone/>
            </a:pPr>
            <a:r>
              <a:rPr lang="it-IT" sz="5500" dirty="0" smtClean="0"/>
              <a:t>	m) 	Fornire un futuro sociale e professionale agli atleti</a:t>
            </a:r>
          </a:p>
          <a:p>
            <a:pPr>
              <a:buNone/>
            </a:pPr>
            <a:r>
              <a:rPr lang="it-IT" sz="4900" dirty="0" smtClean="0"/>
              <a:t>	</a:t>
            </a:r>
          </a:p>
          <a:p>
            <a:pPr>
              <a:buNone/>
            </a:pPr>
            <a:r>
              <a:rPr lang="it-IT" sz="4900" dirty="0" smtClean="0"/>
              <a:t>	</a:t>
            </a:r>
            <a:endParaRPr lang="it-IT" sz="4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buNone/>
            </a:pPr>
            <a:r>
              <a:rPr lang="it-IT" dirty="0" smtClean="0"/>
              <a:t>	</a:t>
            </a:r>
          </a:p>
          <a:p>
            <a:pPr>
              <a:buNone/>
            </a:pPr>
            <a:r>
              <a:rPr lang="it-IT" dirty="0" smtClean="0"/>
              <a:t>	</a:t>
            </a:r>
          </a:p>
          <a:p>
            <a:pPr algn="just">
              <a:buNone/>
            </a:pPr>
            <a:r>
              <a:rPr lang="it-IT" dirty="0" smtClean="0"/>
              <a:t>	</a:t>
            </a:r>
            <a:r>
              <a:rPr lang="it-IT" sz="2400" dirty="0" smtClean="0"/>
              <a:t>n) 	Incoraggiare lo sviluppo dello sport per tutti</a:t>
            </a:r>
          </a:p>
          <a:p>
            <a:pPr algn="just">
              <a:buNone/>
            </a:pPr>
            <a:r>
              <a:rPr lang="it-IT" sz="2400" dirty="0" smtClean="0"/>
              <a:t>	</a:t>
            </a:r>
          </a:p>
          <a:p>
            <a:pPr algn="just">
              <a:buNone/>
            </a:pPr>
            <a:r>
              <a:rPr lang="it-IT" sz="2400" dirty="0" smtClean="0"/>
              <a:t>	o) 	Incoraggiare e supportare iniziative che coinvolgano 	cultura ed educazione con lo sport </a:t>
            </a:r>
          </a:p>
          <a:p>
            <a:pPr algn="just">
              <a:buNone/>
            </a:pPr>
            <a:r>
              <a:rPr lang="it-IT" sz="2400" dirty="0" smtClean="0"/>
              <a:t>	p) 	incoraggiare e supportare un comportamento sostenibile dal 	punto di vista ambientale </a:t>
            </a:r>
          </a:p>
          <a:p>
            <a:pPr algn="just">
              <a:buNone/>
            </a:pPr>
            <a:r>
              <a:rPr lang="it-IT" sz="2400" dirty="0" smtClean="0"/>
              <a:t>	q) 	Promuovere positivi rapporti dai Giochi </a:t>
            </a:r>
            <a:r>
              <a:rPr lang="it-IT" sz="2400" dirty="0" smtClean="0"/>
              <a:t>Olimpici </a:t>
            </a:r>
            <a:r>
              <a:rPr lang="it-IT" sz="2400" dirty="0" smtClean="0"/>
              <a:t>dalle città 	ospitanti </a:t>
            </a:r>
          </a:p>
          <a:p>
            <a:pPr algn="just">
              <a:buNone/>
            </a:pPr>
            <a:r>
              <a:rPr lang="it-IT" sz="2400" dirty="0" smtClean="0"/>
              <a:t>	r) 	Incoraggiare e supportare iniziative che coinvolgano cultura e 	sport educazione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Organizzazione </a:t>
            </a:r>
            <a:endParaRPr lang="it-IT" dirty="0"/>
          </a:p>
        </p:txBody>
      </p:sp>
      <p:sp>
        <p:nvSpPr>
          <p:cNvPr id="3" name="Segnaposto contenuto 2"/>
          <p:cNvSpPr>
            <a:spLocks noGrp="1"/>
          </p:cNvSpPr>
          <p:nvPr>
            <p:ph idx="1"/>
          </p:nvPr>
        </p:nvSpPr>
        <p:spPr/>
        <p:txBody>
          <a:bodyPr/>
          <a:lstStyle/>
          <a:p>
            <a:endParaRPr lang="it-IT" dirty="0" smtClean="0"/>
          </a:p>
          <a:p>
            <a:endParaRPr lang="it-IT" dirty="0" smtClean="0"/>
          </a:p>
          <a:p>
            <a:r>
              <a:rPr lang="it-IT" dirty="0" smtClean="0"/>
              <a:t>Sessioni </a:t>
            </a:r>
          </a:p>
          <a:p>
            <a:r>
              <a:rPr lang="it-IT" dirty="0" smtClean="0"/>
              <a:t>Comitato esecutivo</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Sessioni </a:t>
            </a:r>
            <a:endParaRPr lang="it-IT" dirty="0"/>
          </a:p>
        </p:txBody>
      </p:sp>
      <p:sp>
        <p:nvSpPr>
          <p:cNvPr id="3" name="Segnaposto contenuto 2"/>
          <p:cNvSpPr>
            <a:spLocks noGrp="1"/>
          </p:cNvSpPr>
          <p:nvPr>
            <p:ph idx="1"/>
          </p:nvPr>
        </p:nvSpPr>
        <p:spPr/>
        <p:txBody>
          <a:bodyPr>
            <a:normAutofit fontScale="62500" lnSpcReduction="20000"/>
          </a:bodyPr>
          <a:lstStyle/>
          <a:p>
            <a:endParaRPr lang="it-IT" dirty="0" smtClean="0"/>
          </a:p>
          <a:p>
            <a:pPr algn="just">
              <a:buNone/>
            </a:pPr>
            <a:r>
              <a:rPr lang="it-IT" dirty="0" smtClean="0"/>
              <a:t>	La Sessione è l'assemblea generale dei membri del CIO si riunisce una volta all'anno e il voto è nominale. </a:t>
            </a:r>
          </a:p>
          <a:p>
            <a:pPr algn="just">
              <a:buNone/>
            </a:pPr>
            <a:r>
              <a:rPr lang="it-IT" dirty="0" smtClean="0"/>
              <a:t>	</a:t>
            </a:r>
          </a:p>
          <a:p>
            <a:pPr algn="just">
              <a:buNone/>
            </a:pPr>
            <a:r>
              <a:rPr lang="it-IT" dirty="0" smtClean="0"/>
              <a:t>	Una sessione straordinaria può essere convocata dal Presidente o da almeno un terzo dei componenti.</a:t>
            </a:r>
          </a:p>
          <a:p>
            <a:pPr algn="just">
              <a:buNone/>
            </a:pPr>
            <a:r>
              <a:rPr lang="it-IT" dirty="0" smtClean="0"/>
              <a:t>	</a:t>
            </a:r>
          </a:p>
          <a:p>
            <a:pPr algn="just">
              <a:buNone/>
            </a:pPr>
            <a:r>
              <a:rPr lang="it-IT" dirty="0" smtClean="0"/>
              <a:t>	I poteri dell'assemblea sono:</a:t>
            </a:r>
          </a:p>
          <a:p>
            <a:pPr lvl="1" algn="just"/>
            <a:r>
              <a:rPr lang="it-IT" dirty="0" smtClean="0"/>
              <a:t>Adottare o emendare la Carta Olimpica</a:t>
            </a:r>
          </a:p>
          <a:p>
            <a:pPr lvl="1" algn="just"/>
            <a:r>
              <a:rPr lang="it-IT" dirty="0" smtClean="0"/>
              <a:t>Eleggere i membri del CIO, il presidente onorario e i membri onorari</a:t>
            </a:r>
          </a:p>
          <a:p>
            <a:pPr lvl="1" algn="just"/>
            <a:r>
              <a:rPr lang="it-IT" dirty="0" smtClean="0"/>
              <a:t>Eleggere il presidente, i vice-presidenti e tutti gli altri membri del comitato esecutivo</a:t>
            </a:r>
          </a:p>
          <a:p>
            <a:pPr lvl="1" algn="just"/>
            <a:r>
              <a:rPr lang="it-IT" dirty="0" smtClean="0"/>
              <a:t>Eleggere la città che deve ospitare i Giochi</a:t>
            </a:r>
          </a:p>
          <a:p>
            <a:pPr algn="just"/>
            <a:endParaRPr lang="it-IT" dirty="0" smtClean="0"/>
          </a:p>
          <a:p>
            <a:pPr algn="just"/>
            <a:r>
              <a:rPr lang="it-IT" dirty="0" smtClean="0"/>
              <a:t>Il presidente del CIO dura in carica otto anni, rinnovabile una volta per altri quattro anni. </a:t>
            </a:r>
            <a:r>
              <a:rPr lang="it-IT" dirty="0" smtClean="0"/>
              <a:t> </a:t>
            </a:r>
            <a:endParaRPr lang="it-IT"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Comitato esecutivo</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Il comitato esecutivo del CIO è formato dal Presidente, quattro Vice-Presidenti e altri dieci membri. </a:t>
            </a:r>
          </a:p>
          <a:p>
            <a:pPr algn="just"/>
            <a:endParaRPr lang="it-IT" dirty="0" smtClean="0"/>
          </a:p>
          <a:p>
            <a:pPr algn="just"/>
            <a:r>
              <a:rPr lang="it-IT" dirty="0" smtClean="0"/>
              <a:t>Tutti i membri del comitato sono eletti dalla sessione con votazione a maggioranza. </a:t>
            </a:r>
          </a:p>
          <a:p>
            <a:pPr algn="just"/>
            <a:endParaRPr lang="it-IT" dirty="0" smtClean="0"/>
          </a:p>
          <a:p>
            <a:pPr algn="just"/>
            <a:r>
              <a:rPr lang="it-IT" dirty="0" smtClean="0"/>
              <a:t>La sessione del CIO elegge il presidente del CIO fra i suoi membri, per una durata di otto anni, rinnovabile una volta per altri quattro anni. La elezione tenuta nel settembre 2013 ha eletto il tedesco Thomas Bach  </a:t>
            </a:r>
          </a:p>
          <a:p>
            <a:pPr algn="just"/>
            <a:r>
              <a:rPr lang="it-IT" dirty="0" smtClean="0"/>
              <a:t>Il presidente rappresenta il CIO nelle occasioni ufficiali e presiede tutte le sue attività. </a:t>
            </a:r>
          </a:p>
          <a:p>
            <a:pPr algn="just"/>
            <a:r>
              <a:rPr lang="it-IT" dirty="0" smtClean="0"/>
              <a:t>L'ex presidente Jacques Rogge è stato eletto "Presidente Onorario a vita“ </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Onorificenze</a:t>
            </a:r>
            <a:endParaRPr lang="it-IT" dirty="0"/>
          </a:p>
        </p:txBody>
      </p:sp>
      <p:sp>
        <p:nvSpPr>
          <p:cNvPr id="3" name="Segnaposto contenuto 2"/>
          <p:cNvSpPr>
            <a:spLocks noGrp="1"/>
          </p:cNvSpPr>
          <p:nvPr>
            <p:ph idx="1"/>
          </p:nvPr>
        </p:nvSpPr>
        <p:spPr/>
        <p:txBody>
          <a:bodyPr>
            <a:normAutofit/>
          </a:bodyPr>
          <a:lstStyle/>
          <a:p>
            <a:endParaRPr lang="it-IT" dirty="0" smtClean="0"/>
          </a:p>
          <a:p>
            <a:pPr algn="just">
              <a:buNone/>
            </a:pPr>
            <a:r>
              <a:rPr lang="it-IT" dirty="0" smtClean="0"/>
              <a:t>	Il CIO assegna queste onorificenze:</a:t>
            </a:r>
          </a:p>
          <a:p>
            <a:pPr lvl="1" algn="just"/>
            <a:endParaRPr lang="it-IT" b="1" dirty="0" smtClean="0"/>
          </a:p>
          <a:p>
            <a:pPr lvl="1" algn="just"/>
            <a:r>
              <a:rPr lang="it-IT" b="1" dirty="0" smtClean="0"/>
              <a:t>Trofeo del Presidente del CIO</a:t>
            </a:r>
            <a:r>
              <a:rPr lang="it-IT" dirty="0" smtClean="0"/>
              <a:t>  </a:t>
            </a:r>
          </a:p>
          <a:p>
            <a:pPr lvl="1" algn="just"/>
            <a:r>
              <a:rPr lang="it-IT" b="1" dirty="0" smtClean="0"/>
              <a:t>Medaglia Pierre de </a:t>
            </a:r>
            <a:r>
              <a:rPr lang="it-IT" b="1" dirty="0" err="1" smtClean="0"/>
              <a:t>Coubertin</a:t>
            </a:r>
            <a:r>
              <a:rPr lang="it-IT" dirty="0" smtClean="0"/>
              <a:t> </a:t>
            </a:r>
          </a:p>
          <a:p>
            <a:pPr lvl="1" algn="just"/>
            <a:r>
              <a:rPr lang="it-IT" b="1" dirty="0" smtClean="0"/>
              <a:t>Coppa olimpica</a:t>
            </a:r>
            <a:r>
              <a:rPr lang="it-IT" dirty="0" smtClean="0"/>
              <a:t> </a:t>
            </a:r>
          </a:p>
          <a:p>
            <a:pPr lvl="1" algn="just"/>
            <a:r>
              <a:rPr lang="it-IT" b="1" dirty="0" smtClean="0"/>
              <a:t>Ordine olimpico</a:t>
            </a:r>
            <a:r>
              <a:rPr lang="it-IT" dirty="0" smtClean="0"/>
              <a:t>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Medaglia Pierre de </a:t>
            </a:r>
            <a:r>
              <a:rPr lang="it-IT" dirty="0" err="1" smtClean="0"/>
              <a:t>Coubertin</a:t>
            </a:r>
            <a:r>
              <a:rPr lang="it-IT" dirty="0" smtClean="0"/>
              <a:t> </a:t>
            </a:r>
            <a:br>
              <a:rPr lang="it-IT" dirty="0" smtClean="0"/>
            </a:br>
            <a:r>
              <a:rPr lang="it-IT" sz="3100" dirty="0" smtClean="0"/>
              <a:t>(Medaglia del Vero Spirito Sportivo)</a:t>
            </a:r>
            <a:endParaRPr lang="it-IT" sz="3100"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a:t>
            </a:r>
          </a:p>
          <a:p>
            <a:pPr algn="just">
              <a:buNone/>
            </a:pPr>
            <a:r>
              <a:rPr lang="it-IT" dirty="0" smtClean="0"/>
              <a:t>	E’ un riconoscimento attribuito dal </a:t>
            </a:r>
            <a:r>
              <a:rPr lang="it-IT" dirty="0" err="1" smtClean="0"/>
              <a:t>C.I.F.P.</a:t>
            </a:r>
            <a:r>
              <a:rPr lang="it-IT" dirty="0" smtClean="0"/>
              <a:t> (Comitato Internazionale per il Fair Play), istituito nel 1963 dal Comitato Olimpico Internazionale per quegli atleti che dimostrano uno spirito di sportività nei Giochi olimpici.</a:t>
            </a:r>
          </a:p>
          <a:p>
            <a:pPr algn="just"/>
            <a:endParaRPr lang="it-IT" dirty="0" smtClean="0"/>
          </a:p>
          <a:p>
            <a:pPr algn="just">
              <a:buNone/>
            </a:pPr>
            <a:r>
              <a:rPr lang="it-IT" dirty="0" smtClean="0"/>
              <a:t>	È stata attribuita nel 1964, durante l'Olimpiade invernale di Innsbruck, al bobbista italiano Eugenio Monti per la sportività dimostrata nei confronti del team britannico di bob a 2 </a:t>
            </a:r>
            <a:r>
              <a:rPr lang="it-IT" i="1" dirty="0" smtClean="0"/>
              <a:t>per aver prestato loro un bullone che permise di vincere la medaglia d'oro nella relativa competizione</a:t>
            </a:r>
            <a:r>
              <a:rPr lang="it-IT" dirty="0" smtClean="0"/>
              <a:t>.</a:t>
            </a:r>
          </a:p>
          <a:p>
            <a:pPr algn="just"/>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Membri CIO</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Per gran parte della sua esistenza il CIO è stato controllato da membri che erano cooptati, cioè selezionati dai membri già eletti. Le nazioni che avevano ospitati i Giochi avevano diritto a due membri, le altre uno o nessuno. Una volta entrati nell'assemblea diventavano non rappresentanti della propria nazione al CIO, ma al contrario, membri del CIO nella rispettiva nazione.</a:t>
            </a:r>
          </a:p>
          <a:p>
            <a:pPr algn="just"/>
            <a:endParaRPr lang="it-IT" dirty="0" smtClean="0"/>
          </a:p>
          <a:p>
            <a:pPr algn="just"/>
            <a:r>
              <a:rPr lang="it-IT" dirty="0" smtClean="0"/>
              <a:t>Per lungo tempo i membri di stati reali sono stati scelti per cooptazione, come il Principe Alberto di Monaco, per aver avuto ex-atleti. In questi ultimi dieci anni la composizione del CIO si è però evoluta per dare una migliore rappresentanza al mondo dello sport. I posti di membro sono stati ripartiti specificamente ad atleti, leader delle federazioni internazionali e capi dei Comitati olimpici nazionali.</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r>
              <a:rPr lang="it-IT" dirty="0" smtClean="0"/>
              <a:t>Dal 12.12.1999 il numero </a:t>
            </a:r>
            <a:r>
              <a:rPr lang="it-IT" dirty="0" smtClean="0"/>
              <a:t>totale dei membri non dovrebbe superare i 115. Ogni membro è eletto per otto anni con possibile rielezione successiva.</a:t>
            </a:r>
          </a:p>
          <a:p>
            <a:r>
              <a:rPr lang="it-IT" dirty="0" smtClean="0"/>
              <a:t>Una maggioranza di membri la cui appartenenza non è legata a specifiche funzioni o uffici; il loro totale non dovrebbe superare i 70; non dovrebbero essere più di uno per nazione;</a:t>
            </a:r>
          </a:p>
          <a:p>
            <a:r>
              <a:rPr lang="it-IT" dirty="0" smtClean="0"/>
              <a:t>Atleti in attività, per un massimo di 15, eletti per otto anni dai loro pari durante i Giochi Olimpici;</a:t>
            </a:r>
          </a:p>
          <a:p>
            <a:r>
              <a:rPr lang="it-IT" dirty="0" smtClean="0"/>
              <a:t>Presidenti o persone che detengono un potere esecutivo all'interno delle federazioni internazionali, loro associazioni o altre organizzazioni riconosciute dal CIO, per un totale di massimo 15;</a:t>
            </a:r>
          </a:p>
          <a:p>
            <a:r>
              <a:rPr lang="it-IT" dirty="0" smtClean="0"/>
              <a:t>Presidenti o persone che detengono un potere esecutivo o posizione dominante nei comitati olimpici nazionali, per un totale di massimo 15; non ci dovrebbe essere più di un membro per nazione.</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Comitato Olimpico Internazionale</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	</a:t>
            </a:r>
          </a:p>
          <a:p>
            <a:pPr algn="just">
              <a:buNone/>
            </a:pPr>
            <a:r>
              <a:rPr lang="it-IT" dirty="0" smtClean="0"/>
              <a:t>	</a:t>
            </a:r>
            <a:endParaRPr lang="it-IT" b="1" i="1" dirty="0" smtClean="0"/>
          </a:p>
          <a:p>
            <a:pPr algn="just">
              <a:buNone/>
            </a:pPr>
            <a:r>
              <a:rPr lang="it-IT" b="1" i="1" dirty="0" smtClean="0"/>
              <a:t>	</a:t>
            </a:r>
            <a:r>
              <a:rPr lang="it-IT" i="1" dirty="0" smtClean="0"/>
              <a:t>E’</a:t>
            </a:r>
            <a:r>
              <a:rPr lang="it-IT" b="1" i="1" dirty="0" smtClean="0"/>
              <a:t> </a:t>
            </a:r>
            <a:r>
              <a:rPr lang="it-IT" i="1" dirty="0" smtClean="0"/>
              <a:t>un'organizzazione non governativa</a:t>
            </a:r>
            <a:r>
              <a:rPr lang="it-IT" dirty="0" smtClean="0"/>
              <a:t> creata da Pierre de </a:t>
            </a:r>
            <a:r>
              <a:rPr lang="it-IT" dirty="0" err="1" smtClean="0"/>
              <a:t>Coubertin</a:t>
            </a:r>
            <a:r>
              <a:rPr lang="it-IT" dirty="0" smtClean="0"/>
              <a:t> il 23 giugno 1894  </a:t>
            </a:r>
          </a:p>
          <a:p>
            <a:endParaRPr lang="it-IT" sz="2200" b="1" dirty="0" smtClean="0"/>
          </a:p>
          <a:p>
            <a:endParaRPr lang="it-IT" sz="2200" b="1" dirty="0" smtClean="0"/>
          </a:p>
          <a:p>
            <a:pPr>
              <a:buNone/>
            </a:pPr>
            <a:r>
              <a:rPr lang="it-IT" sz="2200" b="1" dirty="0" smtClean="0"/>
              <a:t>	«</a:t>
            </a:r>
            <a:r>
              <a:rPr lang="it-IT" sz="2200" dirty="0" smtClean="0"/>
              <a:t> L'importante non è vincere ma partecipare. </a:t>
            </a:r>
          </a:p>
          <a:p>
            <a:pPr>
              <a:buNone/>
            </a:pPr>
            <a:r>
              <a:rPr lang="it-IT" sz="2200" dirty="0" smtClean="0"/>
              <a:t>	La cosa essenziale non è la vittoria ma la certezza di essersi battuti bene </a:t>
            </a:r>
            <a:r>
              <a:rPr lang="it-IT" sz="2200" b="1" dirty="0" smtClean="0"/>
              <a:t>»</a:t>
            </a:r>
            <a:endParaRPr lang="it-IT" sz="2200" dirty="0" smtClean="0"/>
          </a:p>
          <a:p>
            <a:pPr>
              <a:buNone/>
            </a:pPr>
            <a:r>
              <a:rPr lang="it-IT" sz="2200" dirty="0" smtClean="0"/>
              <a:t>	</a:t>
            </a:r>
            <a:r>
              <a:rPr lang="it-IT" sz="1400" dirty="0" smtClean="0"/>
              <a:t>(Pierre de </a:t>
            </a:r>
            <a:r>
              <a:rPr lang="it-IT" sz="1400" dirty="0" err="1" smtClean="0"/>
              <a:t>Coubertin</a:t>
            </a:r>
            <a:r>
              <a:rPr lang="it-IT" sz="1400" dirty="0" smtClean="0"/>
              <a:t>, citando il vescovo </a:t>
            </a:r>
            <a:r>
              <a:rPr lang="it-IT" sz="1400" dirty="0" err="1" smtClean="0"/>
              <a:t>Ethelbert</a:t>
            </a:r>
            <a:r>
              <a:rPr lang="it-IT" sz="1400" dirty="0" smtClean="0"/>
              <a:t> </a:t>
            </a:r>
            <a:r>
              <a:rPr lang="it-IT" sz="1400" dirty="0" err="1" smtClean="0"/>
              <a:t>Talbot</a:t>
            </a:r>
            <a:r>
              <a:rPr lang="it-IT" sz="1400" dirty="0" smtClean="0"/>
              <a:t>)</a:t>
            </a:r>
            <a:endParaRPr lang="it-IT"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55000" lnSpcReduction="20000"/>
          </a:bodyPr>
          <a:lstStyle/>
          <a:p>
            <a:r>
              <a:rPr lang="it-IT" dirty="0" smtClean="0"/>
              <a:t>L'appartenenza all'assemblea del CIO termina in questi casi:</a:t>
            </a:r>
          </a:p>
          <a:p>
            <a:r>
              <a:rPr lang="it-IT" dirty="0" smtClean="0"/>
              <a:t>Dimissioni: possibile in qualunque momento con dichiarazione scritta al Presidente</a:t>
            </a:r>
          </a:p>
          <a:p>
            <a:r>
              <a:rPr lang="it-IT" dirty="0" smtClean="0"/>
              <a:t>Non rielezione</a:t>
            </a:r>
          </a:p>
          <a:p>
            <a:r>
              <a:rPr lang="it-IT" dirty="0" smtClean="0"/>
              <a:t>Limite d'età: alla fine dell'anno solare in cui il membro raggiunge gli 80 anni</a:t>
            </a:r>
          </a:p>
          <a:p>
            <a:r>
              <a:rPr lang="it-IT" dirty="0" smtClean="0"/>
              <a:t>Mancata partecipazione alle sessioni o ad essere parte attiva dei lavori del CIO per due anni consecutivi</a:t>
            </a:r>
          </a:p>
          <a:p>
            <a:r>
              <a:rPr lang="it-IT" dirty="0" smtClean="0"/>
              <a:t>Trasferimento di domicilio o del principale centro di interesse ad una nazione diversa da quella del momento dell'elezione</a:t>
            </a:r>
          </a:p>
          <a:p>
            <a:r>
              <a:rPr lang="it-IT" dirty="0" smtClean="0"/>
              <a:t>Membro eletto in qualità di atleta in attività che cessa di essere membro della commissione CIO degli atleti</a:t>
            </a:r>
          </a:p>
          <a:p>
            <a:r>
              <a:rPr lang="it-IT" dirty="0" smtClean="0"/>
              <a:t>Presidenti e persone che detengono un ruolo prominente od esecutivo all'interno dei comitati olimpici nazionali o continentali, federazioni, associazioni o altre organizzazioni riconosciute dal CIO cessano di essere membri una volta che cessano di esercitare la funzione che stavano svolgendo al momento dell'elezione</a:t>
            </a:r>
          </a:p>
          <a:p>
            <a:r>
              <a:rPr lang="it-IT" dirty="0" smtClean="0"/>
              <a:t>Espulsione: può avvenire su decisione della sessione per scorrettezze compiute dal membro.</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Simboli olimpici</a:t>
            </a:r>
            <a:endParaRPr lang="it-IT" dirty="0"/>
          </a:p>
        </p:txBody>
      </p:sp>
      <p:sp>
        <p:nvSpPr>
          <p:cNvPr id="3" name="Segnaposto contenuto 2"/>
          <p:cNvSpPr>
            <a:spLocks noGrp="1"/>
          </p:cNvSpPr>
          <p:nvPr>
            <p:ph idx="1"/>
          </p:nvPr>
        </p:nvSpPr>
        <p:spPr/>
        <p:txBody>
          <a:bodyPr>
            <a:normAutofit/>
          </a:bodyPr>
          <a:lstStyle/>
          <a:p>
            <a:endParaRPr lang="it-IT" dirty="0" smtClean="0"/>
          </a:p>
          <a:p>
            <a:r>
              <a:rPr lang="it-IT" dirty="0" smtClean="0"/>
              <a:t>la bandiera olimpica </a:t>
            </a:r>
          </a:p>
          <a:p>
            <a:r>
              <a:rPr lang="it-IT" dirty="0" smtClean="0"/>
              <a:t>il motto olimpico</a:t>
            </a:r>
          </a:p>
          <a:p>
            <a:r>
              <a:rPr lang="it-IT" dirty="0" smtClean="0"/>
              <a:t>l'inno olimpico</a:t>
            </a:r>
          </a:p>
          <a:p>
            <a:r>
              <a:rPr lang="it-IT" dirty="0" smtClean="0"/>
              <a:t>la fiamma olimpica</a:t>
            </a:r>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bandiera</a:t>
            </a:r>
            <a:endParaRPr lang="it-IT" dirty="0"/>
          </a:p>
        </p:txBody>
      </p:sp>
      <p:sp>
        <p:nvSpPr>
          <p:cNvPr id="3" name="Segnaposto contenuto 2"/>
          <p:cNvSpPr>
            <a:spLocks noGrp="1"/>
          </p:cNvSpPr>
          <p:nvPr>
            <p:ph idx="1"/>
          </p:nvPr>
        </p:nvSpPr>
        <p:spPr/>
        <p:txBody>
          <a:bodyPr>
            <a:normAutofit fontScale="77500" lnSpcReduction="20000"/>
          </a:bodyPr>
          <a:lstStyle/>
          <a:p>
            <a:pPr algn="just">
              <a:buNone/>
            </a:pPr>
            <a:r>
              <a:rPr lang="it-IT" b="1" dirty="0" smtClean="0"/>
              <a:t>	</a:t>
            </a:r>
          </a:p>
          <a:p>
            <a:pPr algn="just">
              <a:buNone/>
            </a:pPr>
            <a:r>
              <a:rPr lang="it-IT" b="1" dirty="0" smtClean="0"/>
              <a:t>	«</a:t>
            </a:r>
            <a:r>
              <a:rPr lang="it-IT" dirty="0" smtClean="0"/>
              <a:t> In 1914, the Olympic </a:t>
            </a:r>
            <a:r>
              <a:rPr lang="it-IT" dirty="0" err="1" smtClean="0"/>
              <a:t>flag</a:t>
            </a:r>
            <a:r>
              <a:rPr lang="it-IT" dirty="0" smtClean="0"/>
              <a:t> </a:t>
            </a:r>
            <a:r>
              <a:rPr lang="it-IT" dirty="0" err="1" smtClean="0"/>
              <a:t>presented</a:t>
            </a:r>
            <a:r>
              <a:rPr lang="it-IT" dirty="0" smtClean="0"/>
              <a:t> </a:t>
            </a:r>
            <a:r>
              <a:rPr lang="it-IT" dirty="0" err="1" smtClean="0"/>
              <a:t>by</a:t>
            </a:r>
            <a:r>
              <a:rPr lang="it-IT" dirty="0" smtClean="0"/>
              <a:t> Pierre de </a:t>
            </a:r>
            <a:r>
              <a:rPr lang="it-IT" dirty="0" err="1" smtClean="0"/>
              <a:t>Coubertin</a:t>
            </a:r>
            <a:r>
              <a:rPr lang="it-IT" dirty="0" smtClean="0"/>
              <a:t> at the </a:t>
            </a:r>
            <a:r>
              <a:rPr lang="it-IT" dirty="0" err="1" smtClean="0"/>
              <a:t>Paris</a:t>
            </a:r>
            <a:r>
              <a:rPr lang="it-IT" dirty="0" smtClean="0"/>
              <a:t> </a:t>
            </a:r>
            <a:r>
              <a:rPr lang="it-IT" dirty="0" err="1" smtClean="0"/>
              <a:t>Congress</a:t>
            </a:r>
            <a:r>
              <a:rPr lang="it-IT" dirty="0" smtClean="0"/>
              <a:t> </a:t>
            </a:r>
            <a:r>
              <a:rPr lang="it-IT" dirty="0" err="1" smtClean="0"/>
              <a:t>was</a:t>
            </a:r>
            <a:r>
              <a:rPr lang="it-IT" dirty="0" smtClean="0"/>
              <a:t> </a:t>
            </a:r>
            <a:r>
              <a:rPr lang="it-IT" dirty="0" err="1" smtClean="0"/>
              <a:t>adopted</a:t>
            </a:r>
            <a:r>
              <a:rPr lang="it-IT" dirty="0" smtClean="0"/>
              <a:t>. </a:t>
            </a:r>
            <a:r>
              <a:rPr lang="it-IT" dirty="0" err="1" smtClean="0"/>
              <a:t>It</a:t>
            </a:r>
            <a:r>
              <a:rPr lang="it-IT" dirty="0" smtClean="0"/>
              <a:t> </a:t>
            </a:r>
            <a:r>
              <a:rPr lang="it-IT" dirty="0" err="1" smtClean="0"/>
              <a:t>includes</a:t>
            </a:r>
            <a:r>
              <a:rPr lang="it-IT" dirty="0" smtClean="0"/>
              <a:t> the </a:t>
            </a:r>
            <a:r>
              <a:rPr lang="it-IT" dirty="0" err="1" smtClean="0"/>
              <a:t>five</a:t>
            </a:r>
            <a:r>
              <a:rPr lang="it-IT" dirty="0" smtClean="0"/>
              <a:t> </a:t>
            </a:r>
            <a:r>
              <a:rPr lang="it-IT" dirty="0" err="1" smtClean="0"/>
              <a:t>interlaced</a:t>
            </a:r>
            <a:r>
              <a:rPr lang="it-IT" dirty="0" smtClean="0"/>
              <a:t> </a:t>
            </a:r>
            <a:r>
              <a:rPr lang="it-IT" dirty="0" err="1" smtClean="0"/>
              <a:t>rings</a:t>
            </a:r>
            <a:r>
              <a:rPr lang="it-IT" dirty="0" smtClean="0"/>
              <a:t>, </a:t>
            </a:r>
            <a:r>
              <a:rPr lang="it-IT" dirty="0" err="1" smtClean="0"/>
              <a:t>which</a:t>
            </a:r>
            <a:r>
              <a:rPr lang="it-IT" dirty="0" smtClean="0"/>
              <a:t> </a:t>
            </a:r>
            <a:r>
              <a:rPr lang="it-IT" dirty="0" err="1" smtClean="0"/>
              <a:t>represent</a:t>
            </a:r>
            <a:r>
              <a:rPr lang="it-IT" dirty="0" smtClean="0"/>
              <a:t> the </a:t>
            </a:r>
            <a:r>
              <a:rPr lang="it-IT" dirty="0" err="1" smtClean="0"/>
              <a:t>union</a:t>
            </a:r>
            <a:r>
              <a:rPr lang="it-IT" dirty="0" smtClean="0"/>
              <a:t> </a:t>
            </a:r>
            <a:r>
              <a:rPr lang="it-IT" dirty="0" err="1" smtClean="0"/>
              <a:t>of</a:t>
            </a:r>
            <a:r>
              <a:rPr lang="it-IT" dirty="0" smtClean="0"/>
              <a:t> the </a:t>
            </a:r>
            <a:r>
              <a:rPr lang="it-IT" dirty="0" err="1" smtClean="0"/>
              <a:t>five</a:t>
            </a:r>
            <a:r>
              <a:rPr lang="it-IT" dirty="0" smtClean="0"/>
              <a:t> </a:t>
            </a:r>
            <a:r>
              <a:rPr lang="it-IT" dirty="0" err="1" smtClean="0"/>
              <a:t>continents</a:t>
            </a:r>
            <a:r>
              <a:rPr lang="it-IT" dirty="0" smtClean="0"/>
              <a:t> and the meeting </a:t>
            </a:r>
            <a:r>
              <a:rPr lang="it-IT" dirty="0" err="1" smtClean="0"/>
              <a:t>of</a:t>
            </a:r>
            <a:r>
              <a:rPr lang="it-IT" dirty="0" smtClean="0"/>
              <a:t> </a:t>
            </a:r>
            <a:r>
              <a:rPr lang="it-IT" dirty="0" err="1" smtClean="0"/>
              <a:t>athletes</a:t>
            </a:r>
            <a:r>
              <a:rPr lang="it-IT" dirty="0" smtClean="0"/>
              <a:t> </a:t>
            </a:r>
            <a:r>
              <a:rPr lang="it-IT" dirty="0" err="1" smtClean="0"/>
              <a:t>from</a:t>
            </a:r>
            <a:r>
              <a:rPr lang="it-IT" dirty="0" smtClean="0"/>
              <a:t> </a:t>
            </a:r>
            <a:r>
              <a:rPr lang="it-IT" dirty="0" err="1" smtClean="0"/>
              <a:t>throughout</a:t>
            </a:r>
            <a:r>
              <a:rPr lang="it-IT" dirty="0" smtClean="0"/>
              <a:t> the world at the Olympic </a:t>
            </a:r>
            <a:r>
              <a:rPr lang="it-IT" dirty="0" err="1" smtClean="0"/>
              <a:t>Games</a:t>
            </a:r>
            <a:r>
              <a:rPr lang="it-IT" dirty="0" smtClean="0"/>
              <a:t>. </a:t>
            </a:r>
            <a:r>
              <a:rPr lang="it-IT" b="1" dirty="0" smtClean="0"/>
              <a:t>»</a:t>
            </a:r>
            <a:endParaRPr lang="it-IT" dirty="0" smtClean="0"/>
          </a:p>
          <a:p>
            <a:pPr algn="just"/>
            <a:endParaRPr lang="it-IT" dirty="0" smtClean="0"/>
          </a:p>
          <a:p>
            <a:pPr algn="just"/>
            <a:r>
              <a:rPr lang="it-IT" dirty="0" smtClean="0"/>
              <a:t>Inizialmente la disposizione dei cerchi era in sequenza orizzontale. Ogni cerchio ha un diverso colore: azzurro, giallo, nero, verde, rosso. Pierre de </a:t>
            </a:r>
            <a:r>
              <a:rPr lang="it-IT" dirty="0" err="1" smtClean="0"/>
              <a:t>Coubertin</a:t>
            </a:r>
            <a:r>
              <a:rPr lang="it-IT" dirty="0" smtClean="0"/>
              <a:t> scelse questi cinque colori, più il bianco dello sfondo, perché erano i colori utilizzati in tutte le bandiere del mondo. </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Motto olimpico</a:t>
            </a:r>
            <a:endParaRPr lang="it-IT" dirty="0"/>
          </a:p>
        </p:txBody>
      </p:sp>
      <p:sp>
        <p:nvSpPr>
          <p:cNvPr id="3" name="Segnaposto contenuto 2"/>
          <p:cNvSpPr>
            <a:spLocks noGrp="1"/>
          </p:cNvSpPr>
          <p:nvPr>
            <p:ph idx="1"/>
          </p:nvPr>
        </p:nvSpPr>
        <p:spPr/>
        <p:txBody>
          <a:bodyPr>
            <a:normAutofit/>
          </a:bodyPr>
          <a:lstStyle/>
          <a:p>
            <a:pPr algn="just"/>
            <a:endParaRPr lang="it-IT" b="1" i="1" dirty="0" smtClean="0"/>
          </a:p>
          <a:p>
            <a:pPr algn="just"/>
            <a:endParaRPr lang="it-IT" b="1" i="1" dirty="0" smtClean="0"/>
          </a:p>
          <a:p>
            <a:pPr algn="just"/>
            <a:endParaRPr lang="it-IT" b="1" i="1" dirty="0" smtClean="0"/>
          </a:p>
          <a:p>
            <a:pPr algn="just"/>
            <a:r>
              <a:rPr lang="it-IT" b="1" i="1" dirty="0" smtClean="0"/>
              <a:t>"</a:t>
            </a:r>
            <a:r>
              <a:rPr lang="it-IT" sz="2800" b="1" i="1" dirty="0" err="1" smtClean="0"/>
              <a:t>Citius</a:t>
            </a:r>
            <a:r>
              <a:rPr lang="it-IT" sz="2800" b="1" i="1" dirty="0" smtClean="0"/>
              <a:t>!, </a:t>
            </a:r>
            <a:r>
              <a:rPr lang="it-IT" sz="2800" b="1" i="1" dirty="0" err="1" smtClean="0"/>
              <a:t>Altius</a:t>
            </a:r>
            <a:r>
              <a:rPr lang="it-IT" sz="2800" b="1" i="1" dirty="0" smtClean="0"/>
              <a:t>!, </a:t>
            </a:r>
            <a:r>
              <a:rPr lang="it-IT" sz="2800" b="1" i="1" dirty="0" err="1" smtClean="0"/>
              <a:t>Fortius</a:t>
            </a:r>
            <a:r>
              <a:rPr lang="it-IT" sz="2800" b="1" i="1" dirty="0" smtClean="0"/>
              <a:t>!“</a:t>
            </a:r>
            <a:r>
              <a:rPr lang="it-IT" sz="2800" dirty="0" smtClean="0"/>
              <a:t> significa </a:t>
            </a:r>
          </a:p>
          <a:p>
            <a:pPr algn="just"/>
            <a:r>
              <a:rPr lang="it-IT" sz="2800" dirty="0" smtClean="0"/>
              <a:t> </a:t>
            </a:r>
            <a:r>
              <a:rPr lang="it-IT" sz="2800" b="1" i="1" dirty="0" smtClean="0"/>
              <a:t>"Più veloce!, più in alto!, più forte!"</a:t>
            </a:r>
            <a:r>
              <a:rPr lang="it-IT" sz="2800" dirty="0" smtClean="0"/>
              <a:t>.</a:t>
            </a:r>
          </a:p>
          <a:p>
            <a:pPr algn="just"/>
            <a:endParaRPr lang="it-IT" i="1" dirty="0" smtClean="0"/>
          </a:p>
          <a:p>
            <a:pPr algn="just"/>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Inno olimpico</a:t>
            </a:r>
            <a:endParaRPr lang="it-IT" dirty="0"/>
          </a:p>
        </p:txBody>
      </p:sp>
      <p:sp>
        <p:nvSpPr>
          <p:cNvPr id="3" name="Segnaposto contenuto 2"/>
          <p:cNvSpPr>
            <a:spLocks noGrp="1"/>
          </p:cNvSpPr>
          <p:nvPr>
            <p:ph idx="1"/>
          </p:nvPr>
        </p:nvSpPr>
        <p:spPr/>
        <p:txBody>
          <a:bodyPr>
            <a:normAutofit fontScale="92500" lnSpcReduction="10000"/>
          </a:bodyPr>
          <a:lstStyle/>
          <a:p>
            <a:pPr algn="just"/>
            <a:endParaRPr lang="it-IT" sz="2800" dirty="0" smtClean="0"/>
          </a:p>
          <a:p>
            <a:pPr algn="just">
              <a:buNone/>
            </a:pPr>
            <a:r>
              <a:rPr lang="it-IT" sz="2800" dirty="0" smtClean="0"/>
              <a:t>	L'</a:t>
            </a:r>
            <a:r>
              <a:rPr lang="it-IT" sz="2800" b="1" dirty="0" smtClean="0"/>
              <a:t>Inno olimpico</a:t>
            </a:r>
            <a:r>
              <a:rPr lang="it-IT" sz="2800" dirty="0" smtClean="0"/>
              <a:t> è un brano musicale di </a:t>
            </a:r>
            <a:r>
              <a:rPr lang="it-IT" sz="2800" dirty="0" err="1" smtClean="0"/>
              <a:t>Spyrydon</a:t>
            </a:r>
            <a:r>
              <a:rPr lang="it-IT" sz="2800" dirty="0" smtClean="0"/>
              <a:t> </a:t>
            </a:r>
            <a:r>
              <a:rPr lang="it-IT" sz="2800" dirty="0" err="1" smtClean="0"/>
              <a:t>Samaras</a:t>
            </a:r>
            <a:r>
              <a:rPr lang="it-IT" sz="2800" dirty="0" smtClean="0"/>
              <a:t>, con parole del poeta greco </a:t>
            </a:r>
            <a:r>
              <a:rPr lang="it-IT" sz="2800" dirty="0" err="1" smtClean="0"/>
              <a:t>Kostis</a:t>
            </a:r>
            <a:r>
              <a:rPr lang="it-IT" sz="2800" dirty="0" smtClean="0"/>
              <a:t> </a:t>
            </a:r>
            <a:r>
              <a:rPr lang="it-IT" sz="2800" dirty="0" err="1" smtClean="0"/>
              <a:t>Palamas</a:t>
            </a:r>
            <a:r>
              <a:rPr lang="it-IT" sz="2800" dirty="0" smtClean="0"/>
              <a:t>. </a:t>
            </a:r>
          </a:p>
          <a:p>
            <a:pPr algn="just"/>
            <a:endParaRPr lang="it-IT" sz="2800" dirty="0" smtClean="0"/>
          </a:p>
          <a:p>
            <a:pPr algn="just">
              <a:buNone/>
            </a:pPr>
            <a:r>
              <a:rPr lang="it-IT" sz="2800" dirty="0" smtClean="0"/>
              <a:t>	Fu eseguito per la prima volta in occasione della cerimonia di apertura della prima edizione dei Giochi olimpici di Atene del 1896. </a:t>
            </a:r>
          </a:p>
          <a:p>
            <a:pPr algn="just"/>
            <a:endParaRPr lang="it-IT" sz="2800" dirty="0" smtClean="0"/>
          </a:p>
          <a:p>
            <a:pPr algn="just">
              <a:buNone/>
            </a:pPr>
            <a:r>
              <a:rPr lang="it-IT" sz="2800" dirty="0" smtClean="0"/>
              <a:t>	L'inno olimpico verrà dichiarato inno olimpico ufficiale dal CIO nel 1958 e reintrodotto con i Giochi di Tokyo 1964. </a:t>
            </a:r>
            <a:endParaRPr lang="it-IT"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Fiamma olimpica </a:t>
            </a:r>
            <a:endParaRPr lang="it-IT" dirty="0"/>
          </a:p>
        </p:txBody>
      </p:sp>
      <p:sp>
        <p:nvSpPr>
          <p:cNvPr id="3" name="Segnaposto contenuto 2"/>
          <p:cNvSpPr>
            <a:spLocks noGrp="1"/>
          </p:cNvSpPr>
          <p:nvPr>
            <p:ph idx="1"/>
          </p:nvPr>
        </p:nvSpPr>
        <p:spPr/>
        <p:txBody>
          <a:bodyPr>
            <a:normAutofit fontScale="55000" lnSpcReduction="20000"/>
          </a:bodyPr>
          <a:lstStyle/>
          <a:p>
            <a:pPr algn="just"/>
            <a:endParaRPr lang="it-IT" dirty="0" smtClean="0"/>
          </a:p>
          <a:p>
            <a:pPr algn="just">
              <a:buNone/>
            </a:pPr>
            <a:r>
              <a:rPr lang="it-IT" dirty="0" smtClean="0"/>
              <a:t>	La </a:t>
            </a:r>
            <a:r>
              <a:rPr lang="it-IT" b="1" dirty="0" smtClean="0"/>
              <a:t>fiamma olimpica</a:t>
            </a:r>
            <a:r>
              <a:rPr lang="it-IT" dirty="0" smtClean="0"/>
              <a:t>, o </a:t>
            </a:r>
            <a:r>
              <a:rPr lang="it-IT" b="1" dirty="0" smtClean="0"/>
              <a:t>fuoco olimpico</a:t>
            </a:r>
            <a:r>
              <a:rPr lang="it-IT" dirty="0" smtClean="0"/>
              <a:t> è portato dalla </a:t>
            </a:r>
            <a:r>
              <a:rPr lang="it-IT" b="1" dirty="0" smtClean="0"/>
              <a:t>torcia olimpica</a:t>
            </a:r>
            <a:r>
              <a:rPr lang="it-IT" dirty="0" smtClean="0"/>
              <a:t>  </a:t>
            </a:r>
          </a:p>
          <a:p>
            <a:pPr algn="just"/>
            <a:endParaRPr lang="it-IT" dirty="0" smtClean="0"/>
          </a:p>
          <a:p>
            <a:pPr algn="just">
              <a:buNone/>
            </a:pPr>
            <a:r>
              <a:rPr lang="it-IT" dirty="0" smtClean="0"/>
              <a:t>	Le sue origini risalgono all'Antica Grecia, quando un fuoco veniva tenuto acceso per tutto il periodo di celebrazione delle Olimpiadi antiche.   </a:t>
            </a:r>
          </a:p>
          <a:p>
            <a:pPr algn="just"/>
            <a:endParaRPr lang="it-IT" dirty="0" smtClean="0"/>
          </a:p>
          <a:p>
            <a:pPr algn="just">
              <a:buNone/>
            </a:pPr>
            <a:r>
              <a:rPr lang="it-IT" dirty="0" smtClean="0"/>
              <a:t>	La fiamma olimpica viene accesa prima della cerimonia di apertura dei Giochi olimpici ad Olimpia da undici “</a:t>
            </a:r>
            <a:r>
              <a:rPr lang="it-IT" dirty="0" err="1" smtClean="0"/>
              <a:t>sarcedotesse</a:t>
            </a:r>
            <a:r>
              <a:rPr lang="it-IT" dirty="0" smtClean="0"/>
              <a:t>” che ponendo una torcia all'interno di uno specchio parabolico concavo l’azione dei raggi del sole l’accendono </a:t>
            </a:r>
          </a:p>
          <a:p>
            <a:pPr algn="just"/>
            <a:endParaRPr lang="it-IT" dirty="0" smtClean="0"/>
          </a:p>
          <a:p>
            <a:pPr algn="just">
              <a:buNone/>
            </a:pPr>
            <a:r>
              <a:rPr lang="it-IT" dirty="0" smtClean="0"/>
              <a:t>	La torcia viene quindi trasportata nella città che ospiterà i Giochi Olimpici con una staffetta formata da "tedofori". </a:t>
            </a:r>
          </a:p>
          <a:p>
            <a:pPr algn="just"/>
            <a:endParaRPr lang="it-IT" dirty="0" smtClean="0"/>
          </a:p>
          <a:p>
            <a:pPr algn="just">
              <a:buNone/>
            </a:pPr>
            <a:r>
              <a:rPr lang="it-IT" dirty="0" smtClean="0"/>
              <a:t>	La fiamma brucia per tutto il periodo di celebrazione dei Giochi Olimpici e viene estinta nella cerimonia di chiusura.</a:t>
            </a:r>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Altri simboli olimpici</a:t>
            </a:r>
            <a:endParaRPr lang="it-IT" dirty="0"/>
          </a:p>
        </p:txBody>
      </p:sp>
      <p:sp>
        <p:nvSpPr>
          <p:cNvPr id="3" name="Segnaposto contenuto 2"/>
          <p:cNvSpPr>
            <a:spLocks noGrp="1"/>
          </p:cNvSpPr>
          <p:nvPr>
            <p:ph idx="1"/>
          </p:nvPr>
        </p:nvSpPr>
        <p:spPr/>
        <p:txBody>
          <a:bodyPr>
            <a:normAutofit fontScale="92500" lnSpcReduction="20000"/>
          </a:bodyPr>
          <a:lstStyle/>
          <a:p>
            <a:endParaRPr lang="it-IT" dirty="0" smtClean="0"/>
          </a:p>
          <a:p>
            <a:endParaRPr lang="it-IT" dirty="0" smtClean="0"/>
          </a:p>
          <a:p>
            <a:pPr>
              <a:buNone/>
            </a:pPr>
            <a:r>
              <a:rPr lang="it-IT" dirty="0" smtClean="0"/>
              <a:t>	l'emblema olimpico </a:t>
            </a:r>
          </a:p>
          <a:p>
            <a:endParaRPr lang="it-IT" dirty="0" smtClean="0"/>
          </a:p>
          <a:p>
            <a:pPr>
              <a:buNone/>
            </a:pPr>
            <a:r>
              <a:rPr lang="it-IT" dirty="0" smtClean="0"/>
              <a:t>	il poster olimpico</a:t>
            </a:r>
          </a:p>
          <a:p>
            <a:endParaRPr lang="it-IT" dirty="0" smtClean="0"/>
          </a:p>
          <a:p>
            <a:pPr>
              <a:buNone/>
            </a:pPr>
            <a:r>
              <a:rPr lang="it-IT" dirty="0" smtClean="0"/>
              <a:t>	la mascotte olimpica</a:t>
            </a:r>
          </a:p>
          <a:p>
            <a:endParaRPr lang="it-IT" dirty="0" smtClean="0"/>
          </a:p>
          <a:p>
            <a:pPr>
              <a:buNone/>
            </a:pPr>
            <a:r>
              <a:rPr lang="it-IT" dirty="0" smtClean="0"/>
              <a:t>	la medaglia olimpica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Logo olimpico</a:t>
            </a:r>
            <a:endParaRPr lang="it-IT" dirty="0"/>
          </a:p>
        </p:txBody>
      </p:sp>
      <p:sp>
        <p:nvSpPr>
          <p:cNvPr id="3" name="Segnaposto contenuto 2"/>
          <p:cNvSpPr>
            <a:spLocks noGrp="1"/>
          </p:cNvSpPr>
          <p:nvPr>
            <p:ph idx="1"/>
          </p:nvPr>
        </p:nvSpPr>
        <p:spPr/>
        <p:txBody>
          <a:bodyPr>
            <a:normAutofit/>
          </a:bodyPr>
          <a:lstStyle/>
          <a:p>
            <a:pPr algn="just"/>
            <a:r>
              <a:rPr lang="it-IT" dirty="0" smtClean="0"/>
              <a:t>L'</a:t>
            </a:r>
            <a:r>
              <a:rPr lang="it-IT" b="1" dirty="0" smtClean="0"/>
              <a:t>emblema olimpico</a:t>
            </a:r>
            <a:r>
              <a:rPr lang="it-IT" dirty="0" smtClean="0"/>
              <a:t> o logo olimpico, è scelto dai comitati locali organizzatori per contrassegnare una singola edizione dell'Olimpiade: il primo logo è apparso nel 1924 per la VIII Olimpiade di Parigi.</a:t>
            </a:r>
          </a:p>
          <a:p>
            <a:pPr algn="just"/>
            <a:r>
              <a:rPr lang="it-IT" dirty="0" smtClean="0"/>
              <a:t>L'emblema generalmente combina i cinque cerchi con elementi che rappresentano la città o il paese organizzatore. </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Poster olimpico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Il </a:t>
            </a:r>
            <a:r>
              <a:rPr lang="it-IT" b="1" dirty="0" smtClean="0"/>
              <a:t>Poster Olimpico</a:t>
            </a:r>
            <a:r>
              <a:rPr lang="it-IT" dirty="0" smtClean="0"/>
              <a:t> è un'immagine disegnata di solito da un artista della nazione organizzatrice e rappresenta una singola edizione dei giochi.</a:t>
            </a:r>
          </a:p>
          <a:p>
            <a:pPr algn="just"/>
            <a:r>
              <a:rPr lang="it-IT" dirty="0" smtClean="0"/>
              <a:t>È stato realizzato un poster ufficiale praticamente per ogni edizione dei giochi olimpici: nei primi tempi il poster era l'immagine ufficiale che contraddistingueva l'olimpiade ma dal 1924 ha assunto via via più importanza l'emblema o logo olimpico, un'immagine più stilizzata che riassume meglio la singola edizione.</a:t>
            </a:r>
          </a:p>
          <a:p>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Mascotte olimpica</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A partire dai X Giochi olimpici invernali di Grenoble (Francia), i Giochi olimpici hanno una </a:t>
            </a:r>
            <a:r>
              <a:rPr lang="it-IT" i="1" dirty="0" smtClean="0"/>
              <a:t>mascotte</a:t>
            </a:r>
            <a:r>
              <a:rPr lang="it-IT" dirty="0" smtClean="0"/>
              <a:t>, di solito un animale nativo dell'area o anche una figura umana che rappresenta la cultura del paese ospitante le olimpiadi.</a:t>
            </a:r>
          </a:p>
          <a:p>
            <a:pPr algn="just"/>
            <a:r>
              <a:rPr lang="it-IT" dirty="0" smtClean="0"/>
              <a:t>Oggi le </a:t>
            </a:r>
            <a:r>
              <a:rPr lang="it-IT" i="1" dirty="0" smtClean="0"/>
              <a:t>mascotte</a:t>
            </a:r>
            <a:r>
              <a:rPr lang="it-IT" dirty="0" smtClean="0"/>
              <a:t> sono molto importanti perché permettono, con la vendita di vari oggetti a loro legati, grossi introiti per l'organizzazione dei giochi.</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Storia</a:t>
            </a:r>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Il CIO fu fondato il 23 giugno 1894 presso la Università della Sorbona a Parigi e la presidenza fu affidata al greco Demetrio </a:t>
            </a:r>
            <a:r>
              <a:rPr lang="it-IT" dirty="0" err="1" smtClean="0"/>
              <a:t>Vikelas</a:t>
            </a:r>
            <a:r>
              <a:rPr lang="it-IT" dirty="0" smtClean="0"/>
              <a:t>. </a:t>
            </a:r>
          </a:p>
          <a:p>
            <a:pPr algn="just">
              <a:buNone/>
            </a:pPr>
            <a:r>
              <a:rPr lang="it-IT" dirty="0" smtClean="0"/>
              <a:t>	</a:t>
            </a:r>
          </a:p>
          <a:p>
            <a:pPr algn="just">
              <a:buNone/>
            </a:pPr>
            <a:r>
              <a:rPr lang="it-IT" dirty="0" smtClean="0"/>
              <a:t>	De </a:t>
            </a:r>
            <a:r>
              <a:rPr lang="it-IT" dirty="0" err="1" smtClean="0"/>
              <a:t>Coubertin</a:t>
            </a:r>
            <a:r>
              <a:rPr lang="it-IT" dirty="0" smtClean="0"/>
              <a:t> propose di organizzare di nuovo i Giochi Olimpici, come nell'Antica Grecia, dove “ … </a:t>
            </a:r>
            <a:r>
              <a:rPr lang="it-IT" i="1" dirty="0" smtClean="0"/>
              <a:t>i giovani di tutto il mondo avrebbero potuto confrontarsi in una competizione sportiva leale, piuttosto che in </a:t>
            </a:r>
            <a:r>
              <a:rPr lang="it-IT" i="1" dirty="0" err="1" smtClean="0"/>
              <a:t>guerra</a:t>
            </a:r>
            <a:r>
              <a:rPr lang="it-IT" dirty="0" err="1" smtClean="0"/>
              <a:t>…</a:t>
            </a:r>
            <a:r>
              <a:rPr lang="it-IT" dirty="0" smtClean="0"/>
              <a:t>” </a:t>
            </a:r>
          </a:p>
          <a:p>
            <a:pPr algn="just">
              <a:buNone/>
            </a:pPr>
            <a:r>
              <a:rPr lang="it-IT" dirty="0" smtClean="0"/>
              <a:t>	</a:t>
            </a:r>
          </a:p>
          <a:p>
            <a:pPr algn="just">
              <a:buNone/>
            </a:pPr>
            <a:r>
              <a:rPr lang="it-IT" dirty="0" smtClean="0"/>
              <a:t>	Il congresso accolse con entusiasmo la proposta di De </a:t>
            </a:r>
            <a:r>
              <a:rPr lang="it-IT" dirty="0" err="1" smtClean="0"/>
              <a:t>Coubertin</a:t>
            </a:r>
            <a:r>
              <a:rPr lang="it-IT" dirty="0" smtClean="0"/>
              <a:t> stabilì che l’ Olimpiade moderna si sarebbe svolta nel 1896 ad Atene </a:t>
            </a: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Medaglia olimpica</a:t>
            </a:r>
            <a:endParaRPr lang="it-IT" dirty="0"/>
          </a:p>
        </p:txBody>
      </p:sp>
      <p:sp>
        <p:nvSpPr>
          <p:cNvPr id="3" name="Segnaposto contenuto 2"/>
          <p:cNvSpPr>
            <a:spLocks noGrp="1"/>
          </p:cNvSpPr>
          <p:nvPr>
            <p:ph idx="1"/>
          </p:nvPr>
        </p:nvSpPr>
        <p:spPr/>
        <p:txBody>
          <a:bodyPr>
            <a:normAutofit fontScale="62500" lnSpcReduction="20000"/>
          </a:bodyPr>
          <a:lstStyle/>
          <a:p>
            <a:pPr algn="just"/>
            <a:r>
              <a:rPr lang="it-IT" dirty="0" smtClean="0"/>
              <a:t>La </a:t>
            </a:r>
            <a:r>
              <a:rPr lang="it-IT" b="1" dirty="0" smtClean="0"/>
              <a:t>medaglia olimpica</a:t>
            </a:r>
            <a:r>
              <a:rPr lang="it-IT" dirty="0" smtClean="0"/>
              <a:t> è il premio principale che ricevono gli atleti che raggiungono i primi tre posti in una competizione olimpica. </a:t>
            </a:r>
          </a:p>
          <a:p>
            <a:pPr algn="just"/>
            <a:r>
              <a:rPr lang="it-IT" dirty="0" smtClean="0"/>
              <a:t>Qualora più atleti giungano a pari merito in graduatoria vengono assegnate più medaglie dello stesso colore. </a:t>
            </a:r>
          </a:p>
          <a:p>
            <a:pPr algn="just"/>
            <a:r>
              <a:rPr lang="it-IT" dirty="0" smtClean="0"/>
              <a:t>Le medaglie contribuiscono a infoltire il medagliere complessivo dei Giochi olimpici delle varie nazioni. Questa pratica risale a Londra 1908. </a:t>
            </a:r>
          </a:p>
          <a:p>
            <a:pPr algn="just"/>
            <a:r>
              <a:rPr lang="it-IT" dirty="0" smtClean="0"/>
              <a:t>Ad Atene 1896 le medaglie erano solo per i primi due classificati, mentre a Parigi 1900 e a St. Louis 1904 erano state date coppe ed altri premi, anziché medaglie.</a:t>
            </a:r>
          </a:p>
          <a:p>
            <a:pPr algn="just"/>
            <a:r>
              <a:rPr lang="it-IT" dirty="0" smtClean="0"/>
              <a:t>Ogni edizione dei Giochi olimpici ha la propria medaglia da assegnare, realizzata di solito da artisti del paese ospitante su commissione del comitato organizzatore. Unica condizione, quelle dei Giochi estivi devono riportare, su un lato, lo Stadio Panatenaico e la Vittoria alata.</a:t>
            </a:r>
          </a:p>
          <a:p>
            <a:pPr algn="just"/>
            <a:r>
              <a:rPr lang="it-IT" dirty="0" smtClean="0"/>
              <a:t>I materiali utilizzati per le medaglie sono diversi: la maggior parte sono state forgiate in metallo, ma sono stati utilizzati anche pietra e giada. Le medaglie di Torino 2006 erano per la prima volta a forma di "ciambella".</a:t>
            </a:r>
          </a:p>
          <a:p>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Federazioni Internazionali riconosciute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Sono numerose le federazioni riconosciute dal CIO, così suddivise tra i vari organismi:</a:t>
            </a:r>
          </a:p>
          <a:p>
            <a:pPr lvl="1"/>
            <a:r>
              <a:rPr lang="it-IT" b="1" dirty="0" smtClean="0"/>
              <a:t>ASOIF</a:t>
            </a:r>
            <a:r>
              <a:rPr lang="it-IT" dirty="0" smtClean="0"/>
              <a:t> (</a:t>
            </a:r>
            <a:r>
              <a:rPr lang="it-IT" dirty="0" err="1" smtClean="0"/>
              <a:t>Association</a:t>
            </a:r>
            <a:r>
              <a:rPr lang="it-IT" dirty="0" smtClean="0"/>
              <a:t> </a:t>
            </a:r>
            <a:r>
              <a:rPr lang="it-IT" dirty="0" err="1" smtClean="0"/>
              <a:t>of</a:t>
            </a:r>
            <a:r>
              <a:rPr lang="it-IT" dirty="0" smtClean="0"/>
              <a:t> </a:t>
            </a:r>
            <a:r>
              <a:rPr lang="it-IT" dirty="0" err="1" smtClean="0"/>
              <a:t>Summer</a:t>
            </a:r>
            <a:r>
              <a:rPr lang="it-IT" dirty="0" smtClean="0"/>
              <a:t> Olympic International </a:t>
            </a:r>
            <a:r>
              <a:rPr lang="it-IT" dirty="0" err="1" smtClean="0"/>
              <a:t>Federations</a:t>
            </a:r>
            <a:r>
              <a:rPr lang="it-IT" dirty="0" smtClean="0"/>
              <a:t> )   federazioni per gli sport ufficiali dei Giochi olimpici estivi</a:t>
            </a:r>
          </a:p>
          <a:p>
            <a:pPr lvl="1"/>
            <a:r>
              <a:rPr lang="it-IT" b="1" dirty="0" smtClean="0"/>
              <a:t>AIOWF (</a:t>
            </a:r>
            <a:r>
              <a:rPr lang="it-IT" dirty="0" err="1" smtClean="0"/>
              <a:t>Association</a:t>
            </a:r>
            <a:r>
              <a:rPr lang="it-IT" dirty="0" smtClean="0"/>
              <a:t> </a:t>
            </a:r>
            <a:r>
              <a:rPr lang="it-IT" dirty="0" err="1" smtClean="0"/>
              <a:t>of</a:t>
            </a:r>
            <a:r>
              <a:rPr lang="it-IT" dirty="0" smtClean="0"/>
              <a:t> International Olympic </a:t>
            </a:r>
            <a:r>
              <a:rPr lang="it-IT" dirty="0" err="1" smtClean="0"/>
              <a:t>Winter</a:t>
            </a:r>
            <a:r>
              <a:rPr lang="it-IT" dirty="0" smtClean="0"/>
              <a:t> </a:t>
            </a:r>
            <a:r>
              <a:rPr lang="it-IT" dirty="0" err="1" smtClean="0"/>
              <a:t>Sports</a:t>
            </a:r>
            <a:r>
              <a:rPr lang="it-IT" dirty="0" smtClean="0"/>
              <a:t> </a:t>
            </a:r>
            <a:r>
              <a:rPr lang="it-IT" dirty="0" err="1" smtClean="0"/>
              <a:t>Federations</a:t>
            </a:r>
            <a:r>
              <a:rPr lang="it-IT" dirty="0" smtClean="0"/>
              <a:t> ) federazioni per gli sport ufficiali dei Giochi olimpici invernali</a:t>
            </a:r>
          </a:p>
          <a:p>
            <a:pPr lvl="1"/>
            <a:r>
              <a:rPr lang="it-IT" b="1" dirty="0" smtClean="0"/>
              <a:t>ARISF (</a:t>
            </a:r>
            <a:r>
              <a:rPr lang="it-IT" dirty="0" err="1" smtClean="0"/>
              <a:t>Association</a:t>
            </a:r>
            <a:r>
              <a:rPr lang="it-IT" dirty="0" smtClean="0"/>
              <a:t> </a:t>
            </a:r>
            <a:r>
              <a:rPr lang="it-IT" dirty="0" err="1" smtClean="0"/>
              <a:t>of</a:t>
            </a:r>
            <a:r>
              <a:rPr lang="it-IT" dirty="0" smtClean="0"/>
              <a:t> the IOC </a:t>
            </a:r>
            <a:r>
              <a:rPr lang="it-IT" dirty="0" err="1" smtClean="0"/>
              <a:t>Recognised</a:t>
            </a:r>
            <a:r>
              <a:rPr lang="it-IT" dirty="0" smtClean="0"/>
              <a:t> International </a:t>
            </a:r>
            <a:r>
              <a:rPr lang="it-IT" dirty="0" err="1" smtClean="0"/>
              <a:t>Sports</a:t>
            </a:r>
            <a:r>
              <a:rPr lang="it-IT" dirty="0" smtClean="0"/>
              <a:t> </a:t>
            </a:r>
            <a:r>
              <a:rPr lang="it-IT" dirty="0" err="1" smtClean="0"/>
              <a:t>Federations</a:t>
            </a:r>
            <a:r>
              <a:rPr lang="it-IT" dirty="0" smtClean="0"/>
              <a:t> )  federazioni per gli sport ufficiali dei World </a:t>
            </a:r>
            <a:r>
              <a:rPr lang="it-IT" dirty="0" err="1" smtClean="0"/>
              <a:t>Games</a:t>
            </a:r>
            <a:r>
              <a:rPr lang="it-IT" dirty="0" smtClean="0"/>
              <a:t> (tutte </a:t>
            </a:r>
            <a:r>
              <a:rPr lang="it-IT" dirty="0" err="1" smtClean="0"/>
              <a:t>membre</a:t>
            </a:r>
            <a:r>
              <a:rPr lang="it-IT" dirty="0" smtClean="0"/>
              <a:t> anche dell'IWGA) e di altri sport che ambiscono ad entrare nel programma olimpico o che ne sono usciti.</a:t>
            </a:r>
          </a:p>
          <a:p>
            <a:pPr lvl="1"/>
            <a:r>
              <a:rPr lang="it-IT" b="1" dirty="0" smtClean="0"/>
              <a:t>GAISF (</a:t>
            </a:r>
            <a:r>
              <a:rPr lang="it-IT" i="1" dirty="0" err="1" smtClean="0"/>
              <a:t>General</a:t>
            </a:r>
            <a:r>
              <a:rPr lang="it-IT" i="1" dirty="0" smtClean="0"/>
              <a:t> </a:t>
            </a:r>
            <a:r>
              <a:rPr lang="it-IT" i="1" dirty="0" err="1" smtClean="0"/>
              <a:t>Association</a:t>
            </a:r>
            <a:r>
              <a:rPr lang="it-IT" i="1" dirty="0" smtClean="0"/>
              <a:t> </a:t>
            </a:r>
            <a:r>
              <a:rPr lang="it-IT" i="1" dirty="0" err="1" smtClean="0"/>
              <a:t>of</a:t>
            </a:r>
            <a:r>
              <a:rPr lang="it-IT" i="1" dirty="0" smtClean="0"/>
              <a:t> International </a:t>
            </a:r>
            <a:r>
              <a:rPr lang="it-IT" i="1" dirty="0" err="1" smtClean="0"/>
              <a:t>Sports</a:t>
            </a:r>
            <a:r>
              <a:rPr lang="it-IT" i="1" dirty="0" smtClean="0"/>
              <a:t> </a:t>
            </a:r>
            <a:r>
              <a:rPr lang="it-IT" i="1" dirty="0" err="1" smtClean="0"/>
              <a:t>Federations</a:t>
            </a:r>
            <a:r>
              <a:rPr lang="it-IT" i="1" dirty="0" smtClean="0"/>
              <a:t>) </a:t>
            </a:r>
            <a:r>
              <a:rPr lang="it-IT" dirty="0" smtClean="0"/>
              <a:t> dal 2009 </a:t>
            </a:r>
            <a:r>
              <a:rPr lang="it-IT" b="1" dirty="0" err="1" smtClean="0"/>
              <a:t>SportAccord</a:t>
            </a:r>
            <a:r>
              <a:rPr lang="it-IT" dirty="0" smtClean="0"/>
              <a:t> (IBF del Baseball, a ISF del Softball e IKF del </a:t>
            </a:r>
            <a:r>
              <a:rPr lang="it-IT" dirty="0" err="1" smtClean="0"/>
              <a:t>Korfball</a:t>
            </a:r>
            <a:r>
              <a:rPr lang="it-IT" dirty="0" smtClean="0"/>
              <a:t>)</a:t>
            </a:r>
          </a:p>
          <a:p>
            <a:pPr>
              <a:buNone/>
            </a:pPr>
            <a:r>
              <a:rPr lang="it-IT" dirty="0" smtClean="0"/>
              <a:t> </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Organizzazione non governativa </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it-IT" dirty="0" smtClean="0"/>
              <a:t>	</a:t>
            </a:r>
          </a:p>
          <a:p>
            <a:pPr algn="ctr">
              <a:buNone/>
            </a:pPr>
            <a:r>
              <a:rPr lang="it-IT" dirty="0" smtClean="0"/>
              <a:t>	“</a:t>
            </a:r>
            <a:r>
              <a:rPr lang="it-IT" b="1" dirty="0" smtClean="0"/>
              <a:t>15   </a:t>
            </a:r>
            <a:r>
              <a:rPr lang="it-IT" b="1" dirty="0" err="1" smtClean="0"/>
              <a:t>Legal</a:t>
            </a:r>
            <a:r>
              <a:rPr lang="it-IT" b="1" dirty="0" smtClean="0"/>
              <a:t> Status</a:t>
            </a:r>
          </a:p>
          <a:p>
            <a:pPr algn="just">
              <a:buNone/>
            </a:pPr>
            <a:r>
              <a:rPr lang="en-US" dirty="0" smtClean="0"/>
              <a:t>	</a:t>
            </a:r>
          </a:p>
          <a:p>
            <a:pPr algn="just">
              <a:buNone/>
            </a:pPr>
            <a:r>
              <a:rPr lang="en-US" dirty="0" smtClean="0"/>
              <a:t>	1. The IOC is an </a:t>
            </a:r>
            <a:r>
              <a:rPr lang="en-US" b="1" dirty="0" smtClean="0"/>
              <a:t>international non-governmental not-for-profit </a:t>
            </a:r>
            <a:r>
              <a:rPr lang="en-US" b="1" dirty="0" err="1" smtClean="0"/>
              <a:t>organisation</a:t>
            </a:r>
            <a:r>
              <a:rPr lang="en-US" dirty="0" smtClean="0"/>
              <a:t>, of unlimited duration, in the form of an association with the status of a legal person, </a:t>
            </a:r>
            <a:r>
              <a:rPr lang="en-US" dirty="0" err="1" smtClean="0"/>
              <a:t>recognised</a:t>
            </a:r>
            <a:r>
              <a:rPr lang="en-US" dirty="0" smtClean="0"/>
              <a:t> by the Swiss Federal Council in accordance with an agreement entered into on </a:t>
            </a:r>
            <a:r>
              <a:rPr lang="it-IT" dirty="0" smtClean="0"/>
              <a:t>1 </a:t>
            </a:r>
            <a:r>
              <a:rPr lang="it-IT" dirty="0" err="1" smtClean="0"/>
              <a:t>November</a:t>
            </a:r>
            <a:r>
              <a:rPr lang="it-IT" dirty="0" smtClean="0"/>
              <a:t> 2000.</a:t>
            </a:r>
          </a:p>
          <a:p>
            <a:pPr algn="just">
              <a:buNone/>
            </a:pPr>
            <a:r>
              <a:rPr lang="en-US" dirty="0" smtClean="0"/>
              <a:t>	</a:t>
            </a:r>
          </a:p>
          <a:p>
            <a:pPr algn="just">
              <a:buNone/>
            </a:pPr>
            <a:r>
              <a:rPr lang="en-US" dirty="0" smtClean="0"/>
              <a:t>	2. Its seat is in Lausanne (Switzerland), the Olympic capital.</a:t>
            </a:r>
          </a:p>
          <a:p>
            <a:pPr algn="just">
              <a:buNone/>
            </a:pPr>
            <a:r>
              <a:rPr lang="en-US" dirty="0" smtClean="0"/>
              <a:t>	</a:t>
            </a:r>
          </a:p>
          <a:p>
            <a:pPr algn="just">
              <a:buNone/>
            </a:pPr>
            <a:r>
              <a:rPr lang="en-US" dirty="0" smtClean="0"/>
              <a:t>	3.	…………. </a:t>
            </a:r>
            <a:endParaRPr lang="it-IT" dirty="0" smtClean="0"/>
          </a:p>
          <a:p>
            <a:pPr algn="just">
              <a:buNone/>
            </a:pPr>
            <a:r>
              <a:rPr lang="en-US" dirty="0" smtClean="0"/>
              <a:t>	</a:t>
            </a:r>
          </a:p>
          <a:p>
            <a:pPr algn="just">
              <a:buNone/>
            </a:pPr>
            <a:r>
              <a:rPr lang="en-US" dirty="0" smtClean="0"/>
              <a:t>	4. 	…………. “ </a:t>
            </a:r>
          </a:p>
          <a:p>
            <a:pPr algn="just"/>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Giochi Olimpici</a:t>
            </a:r>
            <a:endParaRPr lang="it-IT" dirty="0"/>
          </a:p>
        </p:txBody>
      </p:sp>
      <p:sp>
        <p:nvSpPr>
          <p:cNvPr id="3" name="Segnaposto contenuto 2"/>
          <p:cNvSpPr>
            <a:spLocks noGrp="1"/>
          </p:cNvSpPr>
          <p:nvPr>
            <p:ph idx="1"/>
          </p:nvPr>
        </p:nvSpPr>
        <p:spPr/>
        <p:txBody>
          <a:bodyPr>
            <a:normAutofit fontScale="92500" lnSpcReduction="10000"/>
          </a:bodyPr>
          <a:lstStyle/>
          <a:p>
            <a:pPr algn="just"/>
            <a:endParaRPr lang="it-IT" dirty="0" smtClean="0"/>
          </a:p>
          <a:p>
            <a:pPr algn="just">
              <a:buNone/>
            </a:pPr>
            <a:r>
              <a:rPr lang="it-IT" dirty="0" smtClean="0"/>
              <a:t>	</a:t>
            </a:r>
          </a:p>
          <a:p>
            <a:pPr algn="just">
              <a:buNone/>
            </a:pPr>
            <a:endParaRPr lang="it-IT" dirty="0" smtClean="0"/>
          </a:p>
          <a:p>
            <a:pPr algn="just">
              <a:buNone/>
            </a:pPr>
            <a:endParaRPr lang="it-IT" dirty="0" smtClean="0"/>
          </a:p>
          <a:p>
            <a:pPr algn="just">
              <a:buNone/>
            </a:pPr>
            <a:r>
              <a:rPr lang="it-IT" dirty="0" smtClean="0"/>
              <a:t>	Il fine ultimo è di avvicinare e fare conoscere i popoli perché superino le rivalità tra loro e convivano pacificamente. </a:t>
            </a:r>
          </a:p>
          <a:p>
            <a:pPr algn="just">
              <a:buNone/>
            </a:pPr>
            <a:r>
              <a:rPr lang="it-IT" dirty="0" smtClean="0"/>
              <a:t>	</a:t>
            </a:r>
          </a:p>
          <a:p>
            <a:pPr algn="just">
              <a:buNone/>
            </a:pPr>
            <a:r>
              <a:rPr lang="it-IT" dirty="0" smtClean="0"/>
              <a:t>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smtClean="0"/>
          </a:p>
          <a:p>
            <a:pPr algn="just">
              <a:buNone/>
            </a:pPr>
            <a:r>
              <a:rPr lang="it-IT" dirty="0" smtClean="0"/>
              <a:t>	</a:t>
            </a:r>
            <a:r>
              <a:rPr lang="it-IT" sz="2400" dirty="0" smtClean="0"/>
              <a:t>L’ ONU con risoluzione (A/RES/64/3) del 22 ottobre 2009 </a:t>
            </a:r>
          </a:p>
          <a:p>
            <a:pPr algn="just">
              <a:buNone/>
            </a:pPr>
            <a:r>
              <a:rPr lang="it-IT" sz="2400" dirty="0" smtClean="0"/>
              <a:t>	ha riconosciuto al CIO lo </a:t>
            </a:r>
            <a:r>
              <a:rPr lang="it-IT" sz="2400" i="1" dirty="0" smtClean="0"/>
              <a:t>status</a:t>
            </a:r>
            <a:r>
              <a:rPr lang="it-IT" sz="2400" dirty="0" smtClean="0"/>
              <a:t> di  osservatore</a:t>
            </a:r>
            <a:r>
              <a:rPr lang="it-IT" dirty="0" smtClean="0"/>
              <a:t>. </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pPr algn="just"/>
            <a:endParaRPr lang="it-IT" dirty="0" smtClean="0"/>
          </a:p>
          <a:p>
            <a:pPr algn="just"/>
            <a:endParaRPr lang="it-IT" dirty="0" smtClean="0"/>
          </a:p>
          <a:p>
            <a:pPr algn="just"/>
            <a:r>
              <a:rPr lang="it-IT" dirty="0" smtClean="0"/>
              <a:t>I Giochi olimpici moderni si sono svolti nel 1894 durarono circa una settimana nello stadio panatenaico tra circa 250 concorrenti di 14 nazioni diverse. </a:t>
            </a:r>
          </a:p>
          <a:p>
            <a:pPr algn="just"/>
            <a:endParaRPr lang="it-IT" dirty="0" smtClean="0"/>
          </a:p>
          <a:p>
            <a:pPr algn="just"/>
            <a:r>
              <a:rPr lang="it-IT" dirty="0" smtClean="0"/>
              <a:t>Nove le discipline: atletica leggera, ciclismo, ginnastica, lotta greco romana, nuoto, scherma, sollevamento pesi, tennis e tiro.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algn="just"/>
            <a:r>
              <a:rPr lang="it-IT" dirty="0" smtClean="0"/>
              <a:t>Nel 1924 a fianco dei Giochi olimpici estivi si sono svolti i Giochi invernali. </a:t>
            </a:r>
          </a:p>
          <a:p>
            <a:pPr algn="just"/>
            <a:r>
              <a:rPr lang="it-IT" dirty="0" smtClean="0"/>
              <a:t>Fino al 1992 i giochi sia estivi sia invernali si sono svolti nello stesso anno olimpico. </a:t>
            </a:r>
          </a:p>
          <a:p>
            <a:pPr algn="just"/>
            <a:r>
              <a:rPr lang="it-IT" dirty="0" smtClean="0"/>
              <a:t>Dal 1994 i Giochi invernali si tengono sempre ogni 4 anni ma rispetto a quelli estivi due anni dopo  </a:t>
            </a:r>
          </a:p>
          <a:p>
            <a:pPr algn="just"/>
            <a:r>
              <a:rPr lang="it-IT" dirty="0" smtClean="0"/>
              <a:t>Giochi Pechino (2008) hanno partecipato 10942  atleti in rappresentanza di 204 Comitati olimpici nazionali (attuali stati membri ONU sono 192) </a:t>
            </a:r>
          </a:p>
          <a:p>
            <a:pPr algn="just"/>
            <a:r>
              <a:rPr lang="it-IT" dirty="0" smtClean="0"/>
              <a:t>Giochi Londra (2012) hanno partecipato 10.973 atleti in rappresentanza di 205 Comitati Olimpici Nazionali </a:t>
            </a:r>
          </a:p>
          <a:p>
            <a:pPr algn="just"/>
            <a:endParaRPr lang="it-IT"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Comitato olimpico internazionale</a:t>
            </a:r>
            <a:endParaRPr lang="it-IT" dirty="0"/>
          </a:p>
        </p:txBody>
      </p:sp>
      <p:sp>
        <p:nvSpPr>
          <p:cNvPr id="3" name="Segnaposto contenuto 2"/>
          <p:cNvSpPr>
            <a:spLocks noGrp="1"/>
          </p:cNvSpPr>
          <p:nvPr>
            <p:ph idx="1"/>
          </p:nvPr>
        </p:nvSpPr>
        <p:spPr/>
        <p:txBody>
          <a:bodyPr>
            <a:normAutofit fontScale="55000" lnSpcReduction="20000"/>
          </a:bodyPr>
          <a:lstStyle/>
          <a:p>
            <a:pPr algn="just">
              <a:buNone/>
            </a:pPr>
            <a:r>
              <a:rPr lang="it-IT" dirty="0" smtClean="0"/>
              <a:t>	</a:t>
            </a:r>
          </a:p>
          <a:p>
            <a:pPr algn="just">
              <a:buNone/>
            </a:pPr>
            <a:endParaRPr lang="it-IT" dirty="0" smtClean="0"/>
          </a:p>
          <a:p>
            <a:pPr algn="just">
              <a:buNone/>
            </a:pPr>
            <a:r>
              <a:rPr lang="it-IT" dirty="0" smtClean="0"/>
              <a:t>	</a:t>
            </a:r>
          </a:p>
          <a:p>
            <a:pPr algn="just">
              <a:buNone/>
            </a:pPr>
            <a:r>
              <a:rPr lang="it-IT" dirty="0" smtClean="0"/>
              <a:t>	Il CIO ha sede a Losanna, in Svizzera e vi aderiscono  Comitati olimpici nazionali.</a:t>
            </a:r>
          </a:p>
          <a:p>
            <a:pPr algn="just">
              <a:buNone/>
            </a:pPr>
            <a:r>
              <a:rPr lang="it-IT" dirty="0" smtClean="0"/>
              <a:t>	</a:t>
            </a:r>
          </a:p>
          <a:p>
            <a:pPr algn="just">
              <a:buNone/>
            </a:pPr>
            <a:r>
              <a:rPr lang="it-IT" dirty="0" smtClean="0"/>
              <a:t>	e’composto da </a:t>
            </a:r>
            <a:r>
              <a:rPr lang="it-IT" dirty="0" smtClean="0"/>
              <a:t>membri </a:t>
            </a:r>
            <a:r>
              <a:rPr lang="it-IT" dirty="0" smtClean="0"/>
              <a:t>che si riuniscono almeno una volta all'anno. Il Comitato sceglie i propri membri per cooptazione ed elegge un presidente, che rimane in carica 8 anni.</a:t>
            </a:r>
          </a:p>
          <a:p>
            <a:pPr algn="just">
              <a:buNone/>
            </a:pPr>
            <a:r>
              <a:rPr lang="it-IT" dirty="0" smtClean="0"/>
              <a:t>	</a:t>
            </a:r>
          </a:p>
          <a:p>
            <a:pPr algn="just">
              <a:buNone/>
            </a:pPr>
            <a:r>
              <a:rPr lang="it-IT" dirty="0" smtClean="0"/>
              <a:t>	Il compito principale è quello della organizzazione dei Giochi Olimpici, di definire le candidature per i Giochi olimpici estivi e invernali e procedere all'assegnazione  </a:t>
            </a:r>
          </a:p>
          <a:p>
            <a:pPr algn="just">
              <a:buNone/>
            </a:pPr>
            <a:r>
              <a:rPr lang="it-IT" dirty="0" smtClean="0"/>
              <a:t>	</a:t>
            </a:r>
          </a:p>
          <a:p>
            <a:pPr algn="just">
              <a:buNone/>
            </a:pPr>
            <a:r>
              <a:rPr lang="it-IT" dirty="0" smtClean="0"/>
              <a:t>	I simboli olimpici sono i cinque cerchi, la bandiera olimpica, il motto olimpico, il credo olimpico e l'inno olimpico </a:t>
            </a:r>
          </a:p>
          <a:p>
            <a:pPr algn="just">
              <a:buNone/>
            </a:pPr>
            <a:r>
              <a:rPr lang="it-IT" dirty="0" smtClean="0"/>
              <a:t>	</a:t>
            </a:r>
          </a:p>
          <a:p>
            <a:pPr algn="just">
              <a:buNone/>
            </a:pPr>
            <a:r>
              <a:rPr lang="it-IT" dirty="0" smtClean="0"/>
              <a:t>	L'attività del CIO è finanziata dai proventi dei diritti televisivi sulle Olimpiadi, dagli accordi di sponsorizzazione e dai diritti di sfruttamento dei </a:t>
            </a:r>
            <a:r>
              <a:rPr lang="it-IT" dirty="0" err="1" smtClean="0"/>
              <a:t>loghi</a:t>
            </a:r>
            <a:r>
              <a:rPr lang="it-IT" dirty="0" smtClean="0"/>
              <a:t> olimpici.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1262</Words>
  <Application>Microsoft Office PowerPoint</Application>
  <PresentationFormat>Presentazione su schermo (4:3)</PresentationFormat>
  <Paragraphs>231</Paragraphs>
  <Slides>31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31</vt:i4>
      </vt:variant>
    </vt:vector>
  </HeadingPairs>
  <TitlesOfParts>
    <vt:vector size="34" baseType="lpstr">
      <vt:lpstr>Arial</vt:lpstr>
      <vt:lpstr>Calibri</vt:lpstr>
      <vt:lpstr>Tema di Office</vt:lpstr>
      <vt:lpstr>ORDINAMENTO SPORTIVO  aa 2014-2015</vt:lpstr>
      <vt:lpstr>Comitato Olimpico Internazionale</vt:lpstr>
      <vt:lpstr>Storia</vt:lpstr>
      <vt:lpstr>Organizzazione non governativa </vt:lpstr>
      <vt:lpstr>Giochi Olimpici</vt:lpstr>
      <vt:lpstr>Presentazione standard di PowerPoint</vt:lpstr>
      <vt:lpstr>Presentazione standard di PowerPoint</vt:lpstr>
      <vt:lpstr>Presentazione standard di PowerPoint</vt:lpstr>
      <vt:lpstr>Comitato olimpico internazionale</vt:lpstr>
      <vt:lpstr>Missione del Comitato olimpico internazionale</vt:lpstr>
      <vt:lpstr>Presentazione standard di PowerPoint</vt:lpstr>
      <vt:lpstr>Presentazione standard di PowerPoint</vt:lpstr>
      <vt:lpstr>Organizzazione </vt:lpstr>
      <vt:lpstr>Sessioni </vt:lpstr>
      <vt:lpstr>Comitato esecutivo</vt:lpstr>
      <vt:lpstr>Onorificenze</vt:lpstr>
      <vt:lpstr>Medaglia Pierre de Coubertin  (Medaglia del Vero Spirito Sportivo)</vt:lpstr>
      <vt:lpstr>Membri CIO</vt:lpstr>
      <vt:lpstr>Presentazione standard di PowerPoint</vt:lpstr>
      <vt:lpstr>Presentazione standard di PowerPoint</vt:lpstr>
      <vt:lpstr>Simboli olimpici</vt:lpstr>
      <vt:lpstr>La bandiera</vt:lpstr>
      <vt:lpstr>Motto olimpico</vt:lpstr>
      <vt:lpstr>Inno olimpico</vt:lpstr>
      <vt:lpstr>Fiamma olimpica </vt:lpstr>
      <vt:lpstr>Altri simboli olimpici</vt:lpstr>
      <vt:lpstr>Logo olimpico</vt:lpstr>
      <vt:lpstr>Poster olimpico</vt:lpstr>
      <vt:lpstr>Mascotte olimpica</vt:lpstr>
      <vt:lpstr>Medaglia olimpica</vt:lpstr>
      <vt:lpstr>Federazioni Internazionali riconosciute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ORDINAMENTO SPORTIVO  aa 2012-2013</dc:title>
  <dc:creator>al</dc:creator>
  <cp:lastModifiedBy>alberto cattaneo</cp:lastModifiedBy>
  <cp:revision>36</cp:revision>
  <dcterms:created xsi:type="dcterms:W3CDTF">2012-09-25T07:34:40Z</dcterms:created>
  <dcterms:modified xsi:type="dcterms:W3CDTF">2014-09-22T08:56:16Z</dcterms:modified>
</cp:coreProperties>
</file>