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75" r:id="rId16"/>
    <p:sldId id="287" r:id="rId17"/>
    <p:sldId id="288" r:id="rId18"/>
    <p:sldId id="289" r:id="rId19"/>
    <p:sldId id="292" r:id="rId20"/>
    <p:sldId id="29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5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542D-3F57-4925-91D3-CA5963A9B684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D4DB0-9FC3-4EEE-A346-23B9DD8EA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88231"/>
          </a:xfrm>
        </p:spPr>
        <p:txBody>
          <a:bodyPr/>
          <a:lstStyle/>
          <a:p>
            <a:r>
              <a:rPr lang="it-IT" b="1" dirty="0" smtClean="0"/>
              <a:t>STORIA DELLO SPORT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Lo sport è probabilmente antico quanto l’essere umano. 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ANTICA ROMA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Fin dai tempi della fondazione di Roma (circa 753 a.C.) l’attività sportiva veniva praticata prevalentemente nelle terme. 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Parte di queste gare sportiva venivano inserite a contorno nelle celebrazioni di feste religiose. Genericamente tutte o quasi le competizioni sportive romane dei tempi, venivano indicate con il termine “</a:t>
            </a:r>
            <a:r>
              <a:rPr lang="it-IT" i="1" dirty="0" smtClean="0"/>
              <a:t>ludi</a:t>
            </a:r>
            <a:r>
              <a:rPr lang="it-IT" dirty="0" smtClean="0"/>
              <a:t>”.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I giochi praticati comprendevano anche le specialità olimpiche greche , tra queste il pubblico romano preferiva però le discipline più violente tipo il pugilato e la lotta e in particolar modo il “</a:t>
            </a:r>
            <a:r>
              <a:rPr lang="it-IT" i="1" dirty="0" smtClean="0"/>
              <a:t>pancrazio</a:t>
            </a:r>
            <a:r>
              <a:rPr lang="it-IT" dirty="0" smtClean="0"/>
              <a:t>” una variante del pugilato molto violento che a volte portava a risultati letali.  </a:t>
            </a:r>
          </a:p>
          <a:p>
            <a:pPr algn="just">
              <a:buNone/>
            </a:pPr>
            <a:r>
              <a:rPr lang="it-IT" dirty="0" smtClean="0"/>
              <a:t>	</a:t>
            </a:r>
            <a:endParaRPr lang="it-IT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348880"/>
            <a:ext cx="4536504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6724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MEDIO EVO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	Nelle 7 “</a:t>
            </a:r>
            <a:r>
              <a:rPr lang="it-IT" sz="2800" i="1" dirty="0" smtClean="0"/>
              <a:t>perfezioni</a:t>
            </a:r>
            <a:r>
              <a:rPr lang="it-IT" sz="2800" dirty="0" smtClean="0"/>
              <a:t>” cavalleresche ben 5 si riferivano all’abilità nell’equitazione, nel nuoto, nel pugilato, nel tiro e nella caccia oltre agli studi tecnici, scientifici e letterali. </a:t>
            </a:r>
          </a:p>
          <a:p>
            <a:pPr algn="just"/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	Il cavaliere voleva mostrare il proprio valore e la propria forza non solo in battaglia ma anche nei tornei  “</a:t>
            </a:r>
            <a:r>
              <a:rPr lang="it-IT" sz="2800" i="1" dirty="0" smtClean="0"/>
              <a:t>giochi dei cavalieri</a:t>
            </a:r>
            <a:r>
              <a:rPr lang="it-IT" sz="2800" dirty="0" smtClean="0"/>
              <a:t>”. </a:t>
            </a: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Inghilterra </a:t>
            </a:r>
          </a:p>
          <a:p>
            <a:pPr algn="just">
              <a:buNone/>
            </a:pPr>
            <a:r>
              <a:rPr lang="it-IT" sz="2600" dirty="0" smtClean="0"/>
              <a:t>Fin dal 1179 si disputavano incontri con la palla (molto irruento e pericoloso)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Francia </a:t>
            </a:r>
          </a:p>
          <a:p>
            <a:pPr algn="just">
              <a:buNone/>
            </a:pPr>
            <a:r>
              <a:rPr lang="it-IT" sz="2600" dirty="0" smtClean="0"/>
              <a:t>La borghesia francese praticava il gioco della pallacorda e poi dopo sviluppatasi anche in Italia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Italia </a:t>
            </a:r>
          </a:p>
          <a:p>
            <a:pPr algn="just">
              <a:buNone/>
            </a:pPr>
            <a:r>
              <a:rPr lang="it-IT" sz="2600" dirty="0" smtClean="0"/>
              <a:t>A Firenze durante il periodo delle Signorie si giocava a pallone (antesignano dell’attuale calcio)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SPORT ERA MODERNA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Con il tramonto degli ideali del Medio Evo i popoli tornano ad avere maggior rispetto per l’Uomo.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Lo sport veniva indicato come un “</a:t>
            </a:r>
            <a:r>
              <a:rPr lang="it-IT" i="1" dirty="0" smtClean="0"/>
              <a:t>modo di vivere</a:t>
            </a:r>
            <a:r>
              <a:rPr lang="it-IT" dirty="0" smtClean="0"/>
              <a:t>” era un </a:t>
            </a:r>
            <a:r>
              <a:rPr lang="it-IT" b="1" dirty="0" smtClean="0"/>
              <a:t>privilegio</a:t>
            </a:r>
            <a:r>
              <a:rPr lang="it-IT" dirty="0" smtClean="0"/>
              <a:t> ma anche un </a:t>
            </a:r>
            <a:r>
              <a:rPr lang="it-IT" b="1" dirty="0" smtClean="0"/>
              <a:t>dovere</a:t>
            </a:r>
            <a:r>
              <a:rPr lang="it-IT" dirty="0" smtClean="0"/>
              <a:t>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La pratica delle armi non fu più vista come preparazione alla guerra ma come un divertimento privo di pericoli: lo “</a:t>
            </a:r>
            <a:r>
              <a:rPr lang="it-IT" u="sng" dirty="0" err="1" smtClean="0"/>
              <a:t>sportman</a:t>
            </a:r>
            <a:r>
              <a:rPr lang="it-IT" dirty="0" smtClean="0"/>
              <a:t>” si identificò come il “</a:t>
            </a:r>
            <a:r>
              <a:rPr lang="it-IT" u="sng" dirty="0" smtClean="0"/>
              <a:t>gentleman</a:t>
            </a:r>
            <a:r>
              <a:rPr lang="it-IT" dirty="0" smtClean="0"/>
              <a:t>”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24 marzo 1896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barone De </a:t>
            </a:r>
            <a:r>
              <a:rPr lang="it-IT" dirty="0" err="1" smtClean="0"/>
              <a:t>Coubertin</a:t>
            </a:r>
            <a:r>
              <a:rPr lang="it-IT" dirty="0" smtClean="0"/>
              <a:t> fu il restauratore dell’idea olimpia: nacque ad Atene la prima olimpiade dell’era moderna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ETIMOLOGIA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Il termine sport trae origine dal termine latino </a:t>
            </a:r>
            <a:r>
              <a:rPr lang="it-IT" b="1" dirty="0" smtClean="0"/>
              <a:t>deportare</a:t>
            </a:r>
            <a:r>
              <a:rPr lang="it-IT" dirty="0" smtClean="0"/>
              <a:t> che ha anche tra i suoi significati quello di “</a:t>
            </a:r>
            <a:r>
              <a:rPr lang="it-IT" i="1" dirty="0" smtClean="0"/>
              <a:t>uscire fuori porta</a:t>
            </a:r>
            <a:r>
              <a:rPr lang="it-IT" dirty="0" smtClean="0"/>
              <a:t>” cioè uscire fuori dalle mura cittadine per dedicarsi a pratiche sportive.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Da questo termine derivano:  </a:t>
            </a:r>
          </a:p>
          <a:p>
            <a:pPr algn="just">
              <a:buNone/>
            </a:pPr>
            <a:r>
              <a:rPr lang="it-IT" i="1" dirty="0" smtClean="0"/>
              <a:t>		lo spagnolo </a:t>
            </a:r>
            <a:r>
              <a:rPr lang="it-IT" b="1" i="1" dirty="0" smtClean="0"/>
              <a:t>deportar</a:t>
            </a:r>
            <a:r>
              <a:rPr lang="it-IT" i="1" dirty="0" smtClean="0"/>
              <a:t> </a:t>
            </a:r>
          </a:p>
          <a:p>
            <a:pPr algn="just">
              <a:buNone/>
            </a:pPr>
            <a:r>
              <a:rPr lang="it-IT" i="1" dirty="0" smtClean="0"/>
              <a:t>		il francese </a:t>
            </a:r>
            <a:r>
              <a:rPr lang="it-IT" b="1" i="1" dirty="0" err="1" smtClean="0"/>
              <a:t>desporter</a:t>
            </a:r>
            <a:r>
              <a:rPr lang="it-IT" i="1" dirty="0" smtClean="0"/>
              <a:t>, (divertimento svago) </a:t>
            </a:r>
          </a:p>
          <a:p>
            <a:pPr algn="just">
              <a:buNone/>
            </a:pPr>
            <a:r>
              <a:rPr lang="it-IT" i="1" dirty="0" smtClean="0"/>
              <a:t>	da quest’ultimo prese origine nell’inglese del XIV secolo il termine </a:t>
            </a:r>
            <a:r>
              <a:rPr lang="it-IT" b="1" i="1" dirty="0" err="1" smtClean="0"/>
              <a:t>disport</a:t>
            </a:r>
            <a:r>
              <a:rPr lang="it-IT" i="1" dirty="0" smtClean="0"/>
              <a:t> che successivamente nel XVI secolo venne abbreviato nel termine comune di oggi in </a:t>
            </a:r>
            <a:r>
              <a:rPr lang="it-IT" b="1" i="1" dirty="0" smtClean="0"/>
              <a:t>Sport</a:t>
            </a:r>
            <a:endParaRPr lang="it-IT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lo sport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b="1" dirty="0" smtClean="0"/>
              <a:t>	</a:t>
            </a:r>
            <a:r>
              <a:rPr lang="it-IT" sz="2800" b="1" dirty="0" smtClean="0"/>
              <a:t>Lo</a:t>
            </a:r>
            <a:r>
              <a:rPr lang="it-IT" sz="2800" dirty="0" smtClean="0"/>
              <a:t> </a:t>
            </a:r>
            <a:r>
              <a:rPr lang="it-IT" sz="2800" b="1" dirty="0" smtClean="0"/>
              <a:t>Sport è l'insieme di quelle attività, fisiche e mentali, compiute al fine di migliorare e mantenere in buona condizione l'intero apparato psico-fisico umano e di intrattenere chi le pratica o chi ne è spettatore.</a:t>
            </a:r>
            <a:r>
              <a:rPr lang="it-IT" b="1" dirty="0" smtClean="0"/>
              <a:t> </a:t>
            </a:r>
          </a:p>
          <a:p>
            <a:pPr algn="just"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In quasi tutte le realtà del mondo contemporaneo lo Sport è un elemento importante dal punto di vista sociale, economico e politico ed è parte integrante della cultura di una società che si sviluppa in parallelo con i cambiamenti continui che la contraddistinguono.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	La pratica sportiva ad ogni livello è più diffusa presso quelle società con realtà culturali ed economiche che permettono di usufruire dei mezzi e delle strutture necessarie per praticarla.</a:t>
            </a:r>
            <a:endParaRPr lang="it-IT" i="1" dirty="0" smtClean="0"/>
          </a:p>
          <a:p>
            <a:pPr algn="just">
              <a:buNone/>
            </a:pPr>
            <a:r>
              <a:rPr lang="it-IT" i="1" dirty="0" smtClean="0"/>
              <a:t>	</a:t>
            </a:r>
          </a:p>
          <a:p>
            <a:pPr algn="just">
              <a:buNone/>
            </a:pPr>
            <a:r>
              <a:rPr lang="it-IT" i="1" dirty="0" smtClean="0"/>
              <a:t>	</a:t>
            </a:r>
            <a:r>
              <a:rPr lang="it-IT" dirty="0" smtClean="0"/>
              <a:t>Altri sport invece come la corsa che non richiedono particolari attrezzature vengono praticati diffusamente anche in quelle società più povere.   </a:t>
            </a:r>
          </a:p>
          <a:p>
            <a:pPr algn="just"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PREISTORIA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Ritrovamenti di incisioni rupestri  (Francia, Africa e in Australia) riguardante attività fisica sono fatti risalire a 30000 anni fa 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Nel deserto Libico sono state ritrovate incisioni che ritraggono uomini intenti a nuotare e tirare con l’arco. 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it-IT" dirty="0" smtClean="0"/>
              <a:t>	Nei Paesi con maggiori tradizioni sportive lo sport </a:t>
            </a:r>
            <a:r>
              <a:rPr lang="it-IT" i="1" dirty="0" smtClean="0"/>
              <a:t>dovrebbe</a:t>
            </a:r>
            <a:r>
              <a:rPr lang="it-IT" dirty="0" smtClean="0"/>
              <a:t> essere considerato come mezzo di trasmissione di valori universali e scuola di vita che insegna nel confronto diretto lottare per ottenere una giusta ricompensa accentuando il rispetto per i compagni e gli avversari 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L’educazione fisica ha un ruolo primario nell’educazione e formazione dell’individuo già all’interno della scuola, in quanto porta a una autodisciplina e rispetto verso noi stessi e il prossimo.  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 smtClean="0"/>
              <a:t>ORDINAMENTO STATALE – ORDINAMENTO SPORTIVO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sz="2800" dirty="0" smtClean="0"/>
              <a:t>Accanto allo Stato unica Istituzione che persegue interessi generali di tutta la collettività vengono riconosciute tutta una serie di altre Istituzioni costituite per interessi collettivi di vari settori: ordinamento militare, ordinamento delle professioni, …. , </a:t>
            </a:r>
            <a:r>
              <a:rPr lang="it-IT" sz="2800" b="1" dirty="0" smtClean="0"/>
              <a:t>ordinamento sportivo</a:t>
            </a:r>
            <a:r>
              <a:rPr lang="it-IT" sz="2800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Ordinamento sportivo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/>
              <a:t>	svolge la propria attività con autonomia e si concreta nella facoltà di stabilire una </a:t>
            </a:r>
            <a:r>
              <a:rPr lang="it-IT" b="1" dirty="0" smtClean="0"/>
              <a:t>organizzazione propria</a:t>
            </a:r>
            <a:r>
              <a:rPr lang="it-IT" dirty="0" smtClean="0"/>
              <a:t> e di porre in essere una </a:t>
            </a:r>
            <a:r>
              <a:rPr lang="it-IT" b="1" dirty="0" err="1" smtClean="0"/>
              <a:t>normazione</a:t>
            </a:r>
            <a:r>
              <a:rPr lang="it-IT" b="1" dirty="0" smtClean="0"/>
              <a:t> propria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Ordinamento sportivo internazionale </a:t>
            </a:r>
            <a:br>
              <a:rPr lang="it-IT" dirty="0" smtClean="0"/>
            </a:br>
            <a:r>
              <a:rPr lang="it-IT" dirty="0" smtClean="0"/>
              <a:t>e 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it-IT" u="sng" dirty="0" smtClean="0"/>
          </a:p>
          <a:p>
            <a:pPr algn="just"/>
            <a:r>
              <a:rPr lang="it-IT" u="sng" dirty="0" smtClean="0"/>
              <a:t>Livello internazionale</a:t>
            </a:r>
            <a:r>
              <a:rPr lang="it-IT" dirty="0" smtClean="0"/>
              <a:t>: C.I.O. e le federazioni sportive internazionali con lo scopo di organizzare gare internazionali (es. calcio FIFA) </a:t>
            </a:r>
          </a:p>
          <a:p>
            <a:pPr algn="just"/>
            <a:endParaRPr lang="it-IT" u="sng" dirty="0" smtClean="0"/>
          </a:p>
          <a:p>
            <a:pPr algn="just"/>
            <a:r>
              <a:rPr lang="it-IT" u="sng" dirty="0" smtClean="0"/>
              <a:t>Livello nazionale</a:t>
            </a:r>
            <a:r>
              <a:rPr lang="it-IT" dirty="0" smtClean="0"/>
              <a:t>: CONI e le federazioni nazionali con lo scopo di organizzare gare nazionali (es. FIGC ) </a:t>
            </a:r>
          </a:p>
          <a:p>
            <a:pPr algn="just"/>
            <a:endParaRPr lang="it-IT" u="sng" dirty="0" smtClean="0"/>
          </a:p>
          <a:p>
            <a:pPr algn="just"/>
            <a:r>
              <a:rPr lang="it-IT" u="sng" dirty="0" smtClean="0"/>
              <a:t>Livello intermedio</a:t>
            </a:r>
            <a:r>
              <a:rPr lang="it-IT" dirty="0" smtClean="0"/>
              <a:t>: comitati olimpici continentali     (</a:t>
            </a:r>
            <a:r>
              <a:rPr lang="it-IT" dirty="0" err="1" smtClean="0"/>
              <a:t>europa</a:t>
            </a:r>
            <a:r>
              <a:rPr lang="it-IT" dirty="0" smtClean="0"/>
              <a:t> COE) con il compito di organizzare competizioni sportive continentali (es. calcio UEFA)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Rapporto tra Stato e sport </a:t>
            </a:r>
            <a:br>
              <a:rPr lang="it-IT" dirty="0" smtClean="0"/>
            </a:br>
            <a:r>
              <a:rPr lang="it-IT" dirty="0" smtClean="0"/>
              <a:t>Loro evoluzione storica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Prima della L. 17 ottobre 2003 n. 280 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Dopo la L. 17 ottobre 2003 n. 280 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Legge 17 ottobre 2003 n. 280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r>
              <a:rPr lang="it-IT" sz="3200" dirty="0" smtClean="0"/>
              <a:t>Disposizioni urgenti in materia di giustizia sportiva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Tale legge: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1) ha stabilito che tutte le controversie relative agli atti del CONI e delle federazioni sportive nazionali appartengono in </a:t>
            </a:r>
            <a:r>
              <a:rPr lang="it-IT" b="1" dirty="0" smtClean="0"/>
              <a:t>esclusiva al giudice amministrativo</a:t>
            </a:r>
            <a:r>
              <a:rPr lang="it-IT" dirty="0" smtClean="0"/>
              <a:t> (art. 3 comma 1)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2) ha individuato nei casi di giurisdizione del giudice amministrativo la </a:t>
            </a:r>
            <a:r>
              <a:rPr lang="it-IT" b="1" dirty="0" smtClean="0"/>
              <a:t>competenza è del TAR Lazio</a:t>
            </a:r>
            <a:r>
              <a:rPr lang="it-IT" dirty="0" smtClean="0"/>
              <a:t> sede di Roma (art. 3 comma 2)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L. 280/2003  art. 2 comma 1 lettera a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“</a:t>
            </a:r>
            <a:r>
              <a:rPr lang="it-IT" sz="3200" i="1" dirty="0" smtClean="0"/>
              <a:t>questioni tecniche</a:t>
            </a:r>
            <a:r>
              <a:rPr lang="it-IT" sz="3200" dirty="0" smtClean="0"/>
              <a:t>”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Le </a:t>
            </a:r>
            <a:r>
              <a:rPr lang="it-IT" dirty="0" smtClean="0"/>
              <a:t>questioni tecniche ovvero la applicazione delle regole tecnico-sportive (es. decisione di un arbitro) non rientrano nella sfera di essere sottoposte al controllo giurisdizionale.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Concetto </a:t>
            </a:r>
            <a:r>
              <a:rPr lang="it-IT" dirty="0" smtClean="0"/>
              <a:t>di “</a:t>
            </a:r>
            <a:r>
              <a:rPr lang="it-IT" i="1" dirty="0" smtClean="0"/>
              <a:t>questioni tecniche</a:t>
            </a:r>
            <a:r>
              <a:rPr lang="it-IT" dirty="0" smtClean="0"/>
              <a:t>” si trasforma nel concetto delle c.d. “</a:t>
            </a:r>
            <a:r>
              <a:rPr lang="it-IT" i="1" dirty="0" smtClean="0"/>
              <a:t>regole tecniche del giuoco</a:t>
            </a:r>
            <a:r>
              <a:rPr lang="it-IT" dirty="0" smtClean="0"/>
              <a:t>”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2600" dirty="0" smtClean="0"/>
              <a:t>Vedasi sentenza n. 6352/2008 TAR Lazio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L. 280/2003 art. 3 comma 1 lettera b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smtClean="0"/>
              <a:t>“</a:t>
            </a:r>
            <a:r>
              <a:rPr lang="it-IT" sz="3600" i="1" dirty="0" smtClean="0"/>
              <a:t>questioni disciplinari</a:t>
            </a:r>
            <a:r>
              <a:rPr lang="it-IT" sz="3600" dirty="0" smtClean="0"/>
              <a:t>”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algn="just"/>
            <a:r>
              <a:rPr lang="it-IT" dirty="0" smtClean="0"/>
              <a:t>E’ consentito impugnare davanti al giudice amministrativo le sanzioni disciplinari sportive in tutti quei casi in cui esse assumano una </a:t>
            </a:r>
            <a:r>
              <a:rPr lang="it-IT" b="1" dirty="0" smtClean="0"/>
              <a:t>rilevanza </a:t>
            </a:r>
            <a:r>
              <a:rPr lang="it-IT" b="1" dirty="0" err="1" smtClean="0"/>
              <a:t>giuridico-economica</a:t>
            </a:r>
            <a:r>
              <a:rPr lang="it-IT" dirty="0" smtClean="0"/>
              <a:t>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sz="2000" dirty="0" smtClean="0"/>
              <a:t>Vedasi ordinanza TAR Lazio n. 2244/2005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/>
              <a:t>L. 280/2003 art. 2 comma 2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“</a:t>
            </a:r>
            <a:r>
              <a:rPr lang="it-IT" sz="3600" i="1" dirty="0" smtClean="0"/>
              <a:t>questioni amministrative</a:t>
            </a:r>
            <a:r>
              <a:rPr lang="it-IT" sz="3600" dirty="0" smtClean="0"/>
              <a:t>”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Le questioni riguardanti: </a:t>
            </a:r>
          </a:p>
          <a:p>
            <a:pPr>
              <a:buNone/>
            </a:pPr>
            <a:r>
              <a:rPr lang="it-IT" dirty="0" smtClean="0"/>
              <a:t>	 	</a:t>
            </a:r>
            <a:r>
              <a:rPr lang="it-IT" i="1" dirty="0" smtClean="0"/>
              <a:t>affiliazione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  <a:r>
              <a:rPr lang="it-IT" i="1" dirty="0" smtClean="0"/>
              <a:t>tesseramento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i="1" dirty="0" smtClean="0"/>
              <a:t>ammissione ai campionati </a:t>
            </a:r>
          </a:p>
          <a:p>
            <a:pPr>
              <a:buNone/>
            </a:pPr>
            <a:r>
              <a:rPr lang="it-IT" i="1" dirty="0" smtClean="0"/>
              <a:t>		</a:t>
            </a:r>
            <a:r>
              <a:rPr lang="it-IT" i="1" dirty="0" err="1" smtClean="0"/>
              <a:t>…………</a:t>
            </a:r>
            <a:r>
              <a:rPr lang="it-IT" dirty="0" smtClean="0"/>
              <a:t> </a:t>
            </a:r>
          </a:p>
          <a:p>
            <a:pPr algn="just">
              <a:buNone/>
            </a:pPr>
            <a:r>
              <a:rPr lang="it-IT" dirty="0" smtClean="0"/>
              <a:t>	sono riconosciuti come rilevanti per l’ordinamento generale quindi è consentito il </a:t>
            </a:r>
            <a:r>
              <a:rPr lang="it-IT" b="1" dirty="0" smtClean="0"/>
              <a:t>ricorso al TAR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L. 280/2003 art. 3 comma 1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i="1" dirty="0" smtClean="0"/>
              <a:t>“questioni patrimoniali tra </a:t>
            </a:r>
            <a:r>
              <a:rPr lang="it-IT" sz="2800" i="1" dirty="0" err="1" smtClean="0"/>
              <a:t>pariordinati</a:t>
            </a:r>
            <a:r>
              <a:rPr lang="it-IT" sz="2800" i="1" dirty="0" smtClean="0"/>
              <a:t>” 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Per quanto riguarda le controversie patrimoniali tra i tesserati in ambito sportivo esse sono di competenza del </a:t>
            </a:r>
            <a:r>
              <a:rPr lang="it-IT" b="1" dirty="0" smtClean="0"/>
              <a:t>giudice ordinario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628801"/>
            <a:ext cx="47625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64807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dirty="0" smtClean="0"/>
              <a:t>	La L. 280/2003 ha: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a) inquadrato il sistema sportivo come ordinamento settoriale posto all’interno dell’ordinamento statale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b) riconosciuto la natura pubblica delle istituzioni sportive (CONI, federazioni..)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c) individuato il riparto tra giurisdizione sportiva, giustizia amministrativa e giustizia ordinaria.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ANTICA CINA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	Ritrovamenti su antichi edifici, portano a pensare che la civiltà cinese abbia iniziato a praticare attività fisico atletiche che possono essere paragonate alla nostra concezione di sport fin dal 4000 AC .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9"/>
            <a:ext cx="6552728" cy="29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ANTICO EGITTO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Su antichi monumenti egizi molteplici iscrizione fanno ipotizzare già al tempo dei Faraoni molte attività sportive : ginnastica, lotta, nuoto, canottaggio, corsa, salto, pugilato e diversi giochi con la palla, venivano praticate a scopo prevalentemente ludico. </a:t>
            </a:r>
          </a:p>
          <a:p>
            <a:pPr algn="just"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ANTICA GRECIA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Ai tempi dell’antica Grecia molti sport erano praticati tipo: lotta, pugilato, lancio del giavellotto, lancio del disco, la corsa dei carri da guerra, il salto in lungo, il pentathlon . 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Nel 776 a.C. vennero istituiti i primi giochi Olimpici, si tenevano in onore di Zeus con cadenza quadriennale ad Olimpia, piccolo villaggio del Peloponneso. 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I greci consideravano sacri i Giochi Olimpici, e durante il loro svolgimento era considerato sacrilegio a Zeus provocare scoppio di ostilità. 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	La tregua olimpica permetteva a tutti i cittadini greci di ritrovarsi e riunirsi pacificamente per competere nel pieno del rispetto reciproco. Le gesta dei protagonisti dei Giochi sono state cantate dal poeta Pindaro.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9"/>
            <a:ext cx="655272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8588" y="5013176"/>
            <a:ext cx="12668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278</Words>
  <Application>Microsoft Office PowerPoint</Application>
  <PresentationFormat>Presentazione su schermo (4:3)</PresentationFormat>
  <Paragraphs>138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STORIA DELLO SPORT </vt:lpstr>
      <vt:lpstr>PREISTORIA </vt:lpstr>
      <vt:lpstr>Diapositiva 3</vt:lpstr>
      <vt:lpstr>ANTICA CINA </vt:lpstr>
      <vt:lpstr>Diapositiva 5</vt:lpstr>
      <vt:lpstr>ANTICO EGITTO </vt:lpstr>
      <vt:lpstr>ANTICA GRECIA </vt:lpstr>
      <vt:lpstr>Diapositiva 8</vt:lpstr>
      <vt:lpstr>Diapositiva 9</vt:lpstr>
      <vt:lpstr>ANTICA ROMA</vt:lpstr>
      <vt:lpstr>Diapositiva 11</vt:lpstr>
      <vt:lpstr>MEDIO EVO</vt:lpstr>
      <vt:lpstr>Diapositiva 13</vt:lpstr>
      <vt:lpstr>SPORT ERA MODERNA</vt:lpstr>
      <vt:lpstr>24 marzo 1896</vt:lpstr>
      <vt:lpstr>  ETIMOLOGIA</vt:lpstr>
      <vt:lpstr>Cosa è lo sport ?</vt:lpstr>
      <vt:lpstr>Diapositiva 18</vt:lpstr>
      <vt:lpstr>Diapositiva 19</vt:lpstr>
      <vt:lpstr>Diapositiva 20</vt:lpstr>
      <vt:lpstr>ORDINAMENTO STATALE – ORDINAMENTO SPORTIVO </vt:lpstr>
      <vt:lpstr>Ordinamento sportivo</vt:lpstr>
      <vt:lpstr>Ordinamento sportivo internazionale  e nazionale</vt:lpstr>
      <vt:lpstr>Rapporto tra Stato e sport  Loro evoluzione storica </vt:lpstr>
      <vt:lpstr>Legge 17 ottobre 2003 n. 280  Disposizioni urgenti in materia di giustizia sportiva</vt:lpstr>
      <vt:lpstr>L. 280/2003  art. 2 comma 1 lettera a “questioni tecniche”</vt:lpstr>
      <vt:lpstr>L. 280/2003 art. 3 comma 1 lettera b  “questioni disciplinari”</vt:lpstr>
      <vt:lpstr>L. 280/2003 art. 2 comma 2  “questioni amministrative” </vt:lpstr>
      <vt:lpstr>L. 280/2003 art. 3 comma 1  “questioni patrimoniali tra pariordinati” </vt:lpstr>
      <vt:lpstr>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DELLO SPORT </dc:title>
  <dc:creator>al</dc:creator>
  <cp:lastModifiedBy>al</cp:lastModifiedBy>
  <cp:revision>53</cp:revision>
  <dcterms:created xsi:type="dcterms:W3CDTF">2012-09-17T12:32:16Z</dcterms:created>
  <dcterms:modified xsi:type="dcterms:W3CDTF">2012-09-19T09:03:58Z</dcterms:modified>
</cp:coreProperties>
</file>