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59" r:id="rId4"/>
    <p:sldId id="260" r:id="rId5"/>
    <p:sldId id="330" r:id="rId6"/>
    <p:sldId id="303" r:id="rId7"/>
    <p:sldId id="261" r:id="rId8"/>
    <p:sldId id="262" r:id="rId9"/>
    <p:sldId id="271" r:id="rId10"/>
    <p:sldId id="263" r:id="rId11"/>
    <p:sldId id="269" r:id="rId12"/>
    <p:sldId id="270" r:id="rId13"/>
    <p:sldId id="265" r:id="rId14"/>
    <p:sldId id="266" r:id="rId15"/>
    <p:sldId id="267" r:id="rId16"/>
    <p:sldId id="302" r:id="rId17"/>
    <p:sldId id="298" r:id="rId18"/>
    <p:sldId id="299" r:id="rId19"/>
    <p:sldId id="329" r:id="rId20"/>
    <p:sldId id="300" r:id="rId21"/>
    <p:sldId id="301" r:id="rId22"/>
    <p:sldId id="276" r:id="rId23"/>
    <p:sldId id="277" r:id="rId24"/>
    <p:sldId id="304" r:id="rId25"/>
    <p:sldId id="305" r:id="rId26"/>
    <p:sldId id="280" r:id="rId27"/>
    <p:sldId id="281" r:id="rId28"/>
    <p:sldId id="282" r:id="rId29"/>
    <p:sldId id="283" r:id="rId30"/>
    <p:sldId id="307" r:id="rId31"/>
    <p:sldId id="285" r:id="rId32"/>
    <p:sldId id="286" r:id="rId33"/>
    <p:sldId id="287" r:id="rId34"/>
    <p:sldId id="308" r:id="rId35"/>
    <p:sldId id="289" r:id="rId36"/>
    <p:sldId id="290" r:id="rId37"/>
    <p:sldId id="291" r:id="rId38"/>
    <p:sldId id="292" r:id="rId39"/>
    <p:sldId id="331" r:id="rId40"/>
    <p:sldId id="332" r:id="rId41"/>
    <p:sldId id="333" r:id="rId42"/>
    <p:sldId id="296" r:id="rId43"/>
    <p:sldId id="312" r:id="rId44"/>
    <p:sldId id="313" r:id="rId45"/>
    <p:sldId id="314" r:id="rId46"/>
    <p:sldId id="327" r:id="rId47"/>
    <p:sldId id="316" r:id="rId48"/>
    <p:sldId id="317" r:id="rId49"/>
    <p:sldId id="318" r:id="rId50"/>
    <p:sldId id="319" r:id="rId51"/>
    <p:sldId id="320" r:id="rId52"/>
    <p:sldId id="321" r:id="rId53"/>
    <p:sldId id="322" r:id="rId54"/>
    <p:sldId id="328" r:id="rId55"/>
    <p:sldId id="325" r:id="rId56"/>
    <p:sldId id="326" r:id="rId57"/>
    <p:sldId id="311" r:id="rId58"/>
    <p:sldId id="334" r:id="rId59"/>
    <p:sldId id="335" r:id="rId60"/>
    <p:sldId id="336" r:id="rId61"/>
    <p:sldId id="337"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2A3F07B0-6173-4148-BFE2-2D5115ABA844}" type="slidenum">
              <a:rPr lang="it-IT" smtClean="0"/>
              <a:pPr/>
              <a:t>‹#›</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91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17436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51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51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319094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47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4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538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41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250882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A3F07B0-6173-4148-BFE2-2D5115ABA844}" type="slidenum">
              <a:rPr lang="it-IT" smtClean="0"/>
              <a:pPr/>
              <a:t>‹#›</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26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245409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A3F07B0-6173-4148-BFE2-2D5115ABA844}" type="slidenum">
              <a:rPr lang="it-IT" smtClean="0"/>
              <a:pPr/>
              <a:t>‹#›</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71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A3F07B0-6173-4148-BFE2-2D5115ABA844}" type="slidenum">
              <a:rPr lang="it-IT" smtClean="0"/>
              <a:pPr/>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09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371909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3F07B0-6173-4148-BFE2-2D5115ABA844}" type="slidenum">
              <a:rPr lang="it-IT" smtClean="0"/>
              <a:pPr/>
              <a:t>‹#›</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01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CEA542C-2544-469F-8049-29A6A07026EA}" type="datetimeFigureOut">
              <a:rPr lang="it-IT" smtClean="0"/>
              <a:pPr/>
              <a:t>10/01/2015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A3F07B0-6173-4148-BFE2-2D5115ABA844}" type="slidenum">
              <a:rPr lang="it-IT" smtClean="0"/>
              <a:pPr/>
              <a:t>‹#›</a:t>
            </a:fld>
            <a:endParaRPr lang="it-IT"/>
          </a:p>
        </p:txBody>
      </p:sp>
    </p:spTree>
    <p:extLst>
      <p:ext uri="{BB962C8B-B14F-4D97-AF65-F5344CB8AC3E}">
        <p14:creationId xmlns:p14="http://schemas.microsoft.com/office/powerpoint/2010/main" val="122545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EA542C-2544-469F-8049-29A6A07026EA}" type="datetimeFigureOut">
              <a:rPr lang="it-IT" smtClean="0"/>
              <a:pPr/>
              <a:t>10/01/2015</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3F07B0-6173-4148-BFE2-2D5115ABA844}" type="slidenum">
              <a:rPr lang="it-IT" smtClean="0"/>
              <a:pPr/>
              <a:t>‹#›</a:t>
            </a:fld>
            <a:endParaRPr lang="it-IT"/>
          </a:p>
        </p:txBody>
      </p:sp>
    </p:spTree>
    <p:extLst>
      <p:ext uri="{BB962C8B-B14F-4D97-AF65-F5344CB8AC3E}">
        <p14:creationId xmlns:p14="http://schemas.microsoft.com/office/powerpoint/2010/main" val="153197395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62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24193"/>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1.3. Scenario competitivo</a:t>
            </a:r>
            <a:endParaRPr lang="it-IT" dirty="0"/>
          </a:p>
        </p:txBody>
      </p:sp>
      <p:sp>
        <p:nvSpPr>
          <p:cNvPr id="4" name="CasellaDiTesto 3"/>
          <p:cNvSpPr txBox="1"/>
          <p:nvPr/>
        </p:nvSpPr>
        <p:spPr>
          <a:xfrm>
            <a:off x="1044177" y="3866016"/>
            <a:ext cx="10057409" cy="2031325"/>
          </a:xfrm>
          <a:prstGeom prst="rect">
            <a:avLst/>
          </a:prstGeom>
          <a:noFill/>
        </p:spPr>
        <p:txBody>
          <a:bodyPr wrap="square" rtlCol="0">
            <a:spAutoFit/>
          </a:bodyPr>
          <a:lstStyle/>
          <a:p>
            <a:pPr marL="342900" indent="-342900" algn="just"/>
            <a:r>
              <a:rPr lang="it-IT" dirty="0" smtClean="0"/>
              <a:t>Dopo una ricerca approfondita abbiamo individuato una serie di competitor che sono già in grado di offrire un servizio relativo ai due mercati analizzati in precedenza. E’ possibile presentarne una lista piuttosto dettagliata. Milano eventi, Nite Out, My Milano, Around Me e Trip Advisor in particolare, sono decisamente i più noti al pubblico. </a:t>
            </a:r>
          </a:p>
          <a:p>
            <a:pPr marL="342900" indent="-342900" algn="just"/>
            <a:r>
              <a:rPr lang="it-IT" dirty="0" smtClean="0"/>
              <a:t>Abbiamo ritenuto necessario però, per avere un quadro completo e significativo, misurare il grado di notorietà e di conoscenza presso il nostro campione di tali strumenti in modo da avere indicazioni più dettagliate e attendibili.</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19462" name="Picture 6" descr="http://hirportal.sikerado.hu/images/kep/201301/palyaz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000" y="1853755"/>
            <a:ext cx="2607761" cy="178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33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1.3. Scenario competitivo</a:t>
            </a:r>
            <a:endParaRPr lang="it-IT" dirty="0"/>
          </a:p>
        </p:txBody>
      </p:sp>
      <p:sp>
        <p:nvSpPr>
          <p:cNvPr id="4" name="CasellaDiTesto 3"/>
          <p:cNvSpPr txBox="1"/>
          <p:nvPr/>
        </p:nvSpPr>
        <p:spPr>
          <a:xfrm>
            <a:off x="1154542" y="1906007"/>
            <a:ext cx="10057409" cy="369332"/>
          </a:xfrm>
          <a:prstGeom prst="rect">
            <a:avLst/>
          </a:prstGeom>
          <a:noFill/>
        </p:spPr>
        <p:txBody>
          <a:bodyPr wrap="square" rtlCol="0">
            <a:spAutoFit/>
          </a:bodyPr>
          <a:lstStyle/>
          <a:p>
            <a:endParaRPr lang="it-IT" dirty="0"/>
          </a:p>
        </p:txBody>
      </p:sp>
      <p:sp>
        <p:nvSpPr>
          <p:cNvPr id="5" name="CasellaDiTesto 4"/>
          <p:cNvSpPr txBox="1"/>
          <p:nvPr/>
        </p:nvSpPr>
        <p:spPr>
          <a:xfrm>
            <a:off x="1056067" y="1716258"/>
            <a:ext cx="10045521" cy="646331"/>
          </a:xfrm>
          <a:prstGeom prst="rect">
            <a:avLst/>
          </a:prstGeom>
          <a:noFill/>
        </p:spPr>
        <p:txBody>
          <a:bodyPr wrap="square" rtlCol="0">
            <a:spAutoFit/>
          </a:bodyPr>
          <a:lstStyle/>
          <a:p>
            <a:r>
              <a:rPr lang="it-IT" dirty="0" smtClean="0"/>
              <a:t>Abbiamo quindi posto all’interno del nostro questionario questa semplice domanda in cui ogni intervistato aveva facoltà di selezionare da 0 a 5 opzioni in modo tale da non ottenere un informazione limitata: </a:t>
            </a:r>
            <a:endParaRPr lang="it-IT" dirty="0"/>
          </a:p>
        </p:txBody>
      </p:sp>
      <p:pic>
        <p:nvPicPr>
          <p:cNvPr id="6" name="Immagine 5"/>
          <p:cNvPicPr>
            <a:picLocks noChangeAspect="1"/>
          </p:cNvPicPr>
          <p:nvPr/>
        </p:nvPicPr>
        <p:blipFill>
          <a:blip r:embed="rId3" cstate="print"/>
          <a:stretch>
            <a:fillRect/>
          </a:stretch>
        </p:blipFill>
        <p:spPr>
          <a:xfrm rot="21339811">
            <a:off x="986944" y="2603034"/>
            <a:ext cx="6410325" cy="1333500"/>
          </a:xfrm>
          <a:prstGeom prst="rect">
            <a:avLst/>
          </a:prstGeom>
          <a:ln>
            <a:noFill/>
          </a:ln>
          <a:effectLst>
            <a:outerShdw blurRad="292100" dist="139700" dir="2700000" algn="tl" rotWithShape="0">
              <a:srgbClr val="333333">
                <a:alpha val="65000"/>
              </a:srgbClr>
            </a:outerShdw>
          </a:effectLst>
        </p:spPr>
      </p:pic>
      <p:pic>
        <p:nvPicPr>
          <p:cNvPr id="1026" name="Picture 2" descr="http://app2.evalandgo.com/files/img_rapport/rapport_JTk1ayU5NGolOUY=/graph_147474.png?1389470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1285">
            <a:off x="6949441" y="2690953"/>
            <a:ext cx="4417937" cy="335621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056067" y="4487594"/>
            <a:ext cx="5640155" cy="1477328"/>
          </a:xfrm>
          <a:prstGeom prst="rect">
            <a:avLst/>
          </a:prstGeom>
          <a:noFill/>
        </p:spPr>
        <p:txBody>
          <a:bodyPr wrap="square" rtlCol="0">
            <a:spAutoFit/>
          </a:bodyPr>
          <a:lstStyle/>
          <a:p>
            <a:pPr algn="just"/>
            <a:r>
              <a:rPr lang="it-IT" dirty="0" smtClean="0"/>
              <a:t>Tramite </a:t>
            </a:r>
            <a:r>
              <a:rPr lang="it-IT" dirty="0"/>
              <a:t>questi risultati è stato possibile individuare i competitor più temibili sul mercato. Solo Milano Eventi e Trip Advisor raggiungono livelli di notorietà tale da poter rappresentare ad ora una minaccia. Tutti gli altri raggiungono a stento il 10% di risposte affermative tra il nostro </a:t>
            </a:r>
            <a:r>
              <a:rPr lang="it-IT" dirty="0" smtClean="0"/>
              <a:t>campione</a:t>
            </a:r>
            <a:r>
              <a:rPr lang="it-IT" dirty="0"/>
              <a:t>.</a:t>
            </a: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60412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1.3. Scenario competitivo</a:t>
            </a:r>
            <a:endParaRPr lang="it-IT" dirty="0"/>
          </a:p>
        </p:txBody>
      </p:sp>
      <p:sp>
        <p:nvSpPr>
          <p:cNvPr id="4" name="CasellaDiTesto 3"/>
          <p:cNvSpPr txBox="1"/>
          <p:nvPr/>
        </p:nvSpPr>
        <p:spPr>
          <a:xfrm>
            <a:off x="1154542" y="1906007"/>
            <a:ext cx="10057409" cy="369332"/>
          </a:xfrm>
          <a:prstGeom prst="rect">
            <a:avLst/>
          </a:prstGeom>
          <a:noFill/>
        </p:spPr>
        <p:txBody>
          <a:bodyPr wrap="square" rtlCol="0">
            <a:spAutoFit/>
          </a:bodyPr>
          <a:lstStyle/>
          <a:p>
            <a:endParaRPr lang="it-IT" dirty="0"/>
          </a:p>
        </p:txBody>
      </p:sp>
      <p:sp>
        <p:nvSpPr>
          <p:cNvPr id="5" name="CasellaDiTesto 4"/>
          <p:cNvSpPr txBox="1"/>
          <p:nvPr/>
        </p:nvSpPr>
        <p:spPr>
          <a:xfrm>
            <a:off x="1056066" y="1906007"/>
            <a:ext cx="10045521" cy="3970318"/>
          </a:xfrm>
          <a:prstGeom prst="rect">
            <a:avLst/>
          </a:prstGeom>
          <a:noFill/>
        </p:spPr>
        <p:txBody>
          <a:bodyPr wrap="square" rtlCol="0">
            <a:spAutoFit/>
          </a:bodyPr>
          <a:lstStyle/>
          <a:p>
            <a:pPr algn="just"/>
            <a:r>
              <a:rPr lang="it-IT" dirty="0" smtClean="0"/>
              <a:t>A questo però va aggiunto una osservazione piuttosto importante. Il competitor che tocca livelli di notorietà più elevati è indiscutibilmente Trip Advisor (60% di risposte affermative) che però offre un servizio molto più ampio e decisamente meno specifico rispetto a quello che vorremmo proporre. Il suo servizio infatti non è certamente limitato alla sola Lombardia e le tipologie di attività che propone sono decisamente molto più varie di quelle che sono in qualche modo riferibili alla semplice uscita serale (es. Hotel, Musei, Ristoranti…).</a:t>
            </a:r>
          </a:p>
          <a:p>
            <a:pPr algn="just"/>
            <a:r>
              <a:rPr lang="it-IT" dirty="0" smtClean="0"/>
              <a:t>Al contrario, l’altro grande competitor, Milano Eventi, dispone di informazioni molto dettagliate sul capoluogo di regione, trascurando il resto delle provincie della Lombardia. Questo dato, associato ad una bassa propensione allo spostamento nelle uscite serali (l’80% si sposta fra i 3 e i 20 km), segnala la presenza di un mercato ancora poco sfruttato. </a:t>
            </a:r>
          </a:p>
          <a:p>
            <a:pPr algn="just"/>
            <a:endParaRPr lang="it-IT" dirty="0"/>
          </a:p>
          <a:p>
            <a:pPr algn="just"/>
            <a:r>
              <a:rPr lang="it-IT" dirty="0" smtClean="0"/>
              <a:t>Inoltre, analizzando la totalità dei competitor è evidente che nessuno di questi fornisce il servizio che crediamo rappresenti la forza del nostro progetto. La possibilità di poter prenotare, ed eventualmente pagare, tramite un semplice click l’ingresso in un determinato locale.</a:t>
            </a:r>
          </a:p>
          <a:p>
            <a:r>
              <a:rPr lang="it-IT" dirty="0" smtClean="0"/>
              <a:t>  </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4081894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6" y="611168"/>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1.4. Struttura del questionario </a:t>
            </a:r>
            <a:endParaRPr lang="it-IT" dirty="0"/>
          </a:p>
        </p:txBody>
      </p:sp>
      <p:sp>
        <p:nvSpPr>
          <p:cNvPr id="3" name="CasellaDiTesto 2"/>
          <p:cNvSpPr txBox="1"/>
          <p:nvPr/>
        </p:nvSpPr>
        <p:spPr>
          <a:xfrm>
            <a:off x="1056067" y="1666856"/>
            <a:ext cx="10045521" cy="4524315"/>
          </a:xfrm>
          <a:prstGeom prst="rect">
            <a:avLst/>
          </a:prstGeom>
          <a:noFill/>
        </p:spPr>
        <p:txBody>
          <a:bodyPr wrap="square" rtlCol="0">
            <a:spAutoFit/>
          </a:bodyPr>
          <a:lstStyle/>
          <a:p>
            <a:pPr algn="just"/>
            <a:r>
              <a:rPr lang="it-IT" dirty="0" smtClean="0"/>
              <a:t>Il questionario proposto è organizzato in 27 domande sia di tipo qualitativo che quantitativo. Questo da un punto di vista puramente didattico ci ha permesso di poter ottenere una serie di informazioni che potessero essere utilizzate per testare il nostro reale apprendimento relativo alle procedure di Sas.</a:t>
            </a:r>
          </a:p>
          <a:p>
            <a:pPr algn="just"/>
            <a:r>
              <a:rPr lang="it-IT" dirty="0" smtClean="0"/>
              <a:t>Da un punto di vista dei contenuti, la scelta è stata quella di suddividere le domande in tre grandi macro-sezioni.</a:t>
            </a:r>
          </a:p>
          <a:p>
            <a:pPr algn="just"/>
            <a:r>
              <a:rPr lang="it-IT" dirty="0" smtClean="0"/>
              <a:t>Una di </a:t>
            </a:r>
            <a:r>
              <a:rPr lang="it-IT" u="sng" dirty="0" smtClean="0"/>
              <a:t>informazioni generali</a:t>
            </a:r>
            <a:r>
              <a:rPr lang="it-IT" dirty="0" smtClean="0"/>
              <a:t>. Forse la meno dettagliata, ma in grado di garantire a noi un primo approccio generale con il nostro campione e agli intervistati un «riscaldamento» prima di affrontare le domande topiche delle sezioni successive.</a:t>
            </a:r>
          </a:p>
          <a:p>
            <a:pPr algn="just"/>
            <a:r>
              <a:rPr lang="it-IT" dirty="0" smtClean="0"/>
              <a:t>La seconda macro-sezione è quella relativa alle </a:t>
            </a:r>
            <a:r>
              <a:rPr lang="it-IT" u="sng" dirty="0" smtClean="0"/>
              <a:t>uscite serali</a:t>
            </a:r>
            <a:r>
              <a:rPr lang="it-IT" dirty="0" smtClean="0"/>
              <a:t>. Attraverso questa sezione è stato possibile acquisire le maggiori informazioni relative al nostro mercato principale su cui intendiamo concentrare il servizio. Alcune domande sono state appositamente presentate in maniera molto ampia (es. domanda 10 con l’inserimento di opzioni come Concerti o Cinema) per evitare di fare un taglio a priori sulla base della nostra esperienza personale.</a:t>
            </a:r>
          </a:p>
          <a:p>
            <a:pPr algn="just"/>
            <a:r>
              <a:rPr lang="it-IT" dirty="0" smtClean="0"/>
              <a:t>Infine, la terza macro-sezione è relativa alle </a:t>
            </a:r>
            <a:r>
              <a:rPr lang="it-IT" u="sng" dirty="0" smtClean="0"/>
              <a:t>Applicazioni e ai relativi Store</a:t>
            </a:r>
            <a:r>
              <a:rPr lang="it-IT" dirty="0" smtClean="0"/>
              <a:t>. Le informazioni raccolte sono state fondamentali per la conoscenza di uno strumento con un fortissimo dinamismo interno di cui si hanno informazioni spesso limitate o del tutto errate.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2789150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 </a:t>
            </a:r>
            <a:endParaRPr lang="it-IT" dirty="0"/>
          </a:p>
        </p:txBody>
      </p:sp>
      <p:sp>
        <p:nvSpPr>
          <p:cNvPr id="4"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1.5. Campione intervistato </a:t>
            </a:r>
            <a:endParaRPr lang="it-IT" dirty="0"/>
          </a:p>
        </p:txBody>
      </p:sp>
      <p:sp>
        <p:nvSpPr>
          <p:cNvPr id="6" name="CasellaDiTesto 5"/>
          <p:cNvSpPr txBox="1"/>
          <p:nvPr/>
        </p:nvSpPr>
        <p:spPr>
          <a:xfrm>
            <a:off x="1222535" y="2297328"/>
            <a:ext cx="9879054" cy="3416320"/>
          </a:xfrm>
          <a:prstGeom prst="rect">
            <a:avLst/>
          </a:prstGeom>
          <a:noFill/>
        </p:spPr>
        <p:txBody>
          <a:bodyPr wrap="square" rtlCol="0">
            <a:spAutoFit/>
          </a:bodyPr>
          <a:lstStyle/>
          <a:p>
            <a:pPr algn="just"/>
            <a:r>
              <a:rPr lang="it-IT" dirty="0" smtClean="0"/>
              <a:t>L’universo di riferimento in cui è stato individuato il nostro campione è quello dei giovani residenti in Lombardia dotati di uno smartphone. </a:t>
            </a:r>
          </a:p>
          <a:p>
            <a:pPr algn="just"/>
            <a:r>
              <a:rPr lang="it-IT" dirty="0" smtClean="0"/>
              <a:t>Per una questione pratica la nostra indagine si è concentrata in particolar modo sugli studenti universitari che seguono un corso di studi in uno dei poli interni alla regione. Questa selezione, di fatto a scelta ragionata, è stata utilizzata per una questione puramente metodologica. Se per le provincie di Milano e Varese era piuttosto semplice individuare un campione statistico probabilistico fra tutti i giovani, per le altre provincie il compito era decisamente più complicato. </a:t>
            </a:r>
          </a:p>
          <a:p>
            <a:pPr algn="just"/>
            <a:r>
              <a:rPr lang="it-IT" dirty="0" smtClean="0"/>
              <a:t>Per provincie come Como, Brescia, Bergamo o Pavia ad esempio, avremmo dovuto selezionare gli intervistati secondo un criterio «per convenienza», sfruttando conoscenze personali, amici e conoscenti (considerando limitate le risorse di tempo). Questo in qualche modo avrebbe di fatto ampliato il numero effettivo del nostro possibile campione, ma decisamente ridotto la variabilità interna al campione stesso, fornendoci dati quantomeno limitati.</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32382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1.5. Campione intervistato </a:t>
            </a:r>
            <a:endParaRPr lang="it-IT" dirty="0"/>
          </a:p>
        </p:txBody>
      </p:sp>
      <p:sp>
        <p:nvSpPr>
          <p:cNvPr id="3" name="CasellaDiTesto 2"/>
          <p:cNvSpPr txBox="1"/>
          <p:nvPr/>
        </p:nvSpPr>
        <p:spPr>
          <a:xfrm>
            <a:off x="1056066" y="1776235"/>
            <a:ext cx="10045521" cy="1200329"/>
          </a:xfrm>
          <a:prstGeom prst="rect">
            <a:avLst/>
          </a:prstGeom>
          <a:noFill/>
        </p:spPr>
        <p:txBody>
          <a:bodyPr wrap="square" rtlCol="0">
            <a:spAutoFit/>
          </a:bodyPr>
          <a:lstStyle/>
          <a:p>
            <a:pPr algn="just"/>
            <a:r>
              <a:rPr lang="it-IT" dirty="0" smtClean="0"/>
              <a:t>La </a:t>
            </a:r>
            <a:r>
              <a:rPr lang="it-IT" dirty="0"/>
              <a:t>scelta quindi di analizzare la sola popolazione degli studenti universitari ci è risultato un buon compromesso. La variabilità interna è quasi sovrapponibile all’intero universo iniziale (per età, reddito, abitudini, tempo libero etc</a:t>
            </a:r>
            <a:r>
              <a:rPr lang="it-IT" dirty="0" smtClean="0"/>
              <a:t>.) e, a posteriori, grazie anche alla domanda numero 11, abbiamo potuto constatare che la composizione dei gruppi di giovani sia piuttosto eterogenea.</a:t>
            </a:r>
            <a:endParaRPr lang="it-IT" dirty="0"/>
          </a:p>
        </p:txBody>
      </p:sp>
      <p:pic>
        <p:nvPicPr>
          <p:cNvPr id="4" name="Immagine 3"/>
          <p:cNvPicPr>
            <a:picLocks noChangeAspect="1"/>
          </p:cNvPicPr>
          <p:nvPr/>
        </p:nvPicPr>
        <p:blipFill rotWithShape="1">
          <a:blip r:embed="rId3" cstate="print"/>
          <a:srcRect r="17454"/>
          <a:stretch/>
        </p:blipFill>
        <p:spPr>
          <a:xfrm>
            <a:off x="1056066" y="2976564"/>
            <a:ext cx="6195696" cy="1162050"/>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1056067" y="4280348"/>
            <a:ext cx="7006108" cy="1754326"/>
          </a:xfrm>
          <a:prstGeom prst="rect">
            <a:avLst/>
          </a:prstGeom>
          <a:noFill/>
        </p:spPr>
        <p:txBody>
          <a:bodyPr wrap="square" rtlCol="0">
            <a:spAutoFit/>
          </a:bodyPr>
          <a:lstStyle/>
          <a:p>
            <a:pPr algn="just"/>
            <a:r>
              <a:rPr lang="it-IT" dirty="0" smtClean="0"/>
              <a:t>Solo il 12% degli intervistati appartiene ad un gruppo omogeneo di persone ed esce la sera unicamente con colleghi universitari. Per il 71.5% invece è la compagnia il gruppo di aggregazione con cui passare la propria serata. Se tali compagnie sono di fatto composte da universitari e non, allora diventa semplice affermare che le abitudini della nostra popolazione sono molto simili all’intero universo giovanile lombardo.</a:t>
            </a:r>
            <a:endParaRPr lang="it-IT" dirty="0"/>
          </a:p>
        </p:txBody>
      </p:sp>
      <p:pic>
        <p:nvPicPr>
          <p:cNvPr id="6" name="Immagine 5"/>
          <p:cNvPicPr>
            <a:picLocks noChangeAspect="1"/>
          </p:cNvPicPr>
          <p:nvPr/>
        </p:nvPicPr>
        <p:blipFill>
          <a:blip r:embed="rId4" cstate="print"/>
          <a:stretch>
            <a:fillRect/>
          </a:stretch>
        </p:blipFill>
        <p:spPr>
          <a:xfrm>
            <a:off x="8197882" y="2976564"/>
            <a:ext cx="2986940" cy="2563657"/>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921879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PARTE 2: GLI OBIETTIVI</a:t>
            </a:r>
            <a:endParaRPr lang="it-IT" dirty="0"/>
          </a:p>
        </p:txBody>
      </p:sp>
      <p:pic>
        <p:nvPicPr>
          <p:cNvPr id="5" name="Immagine 4"/>
          <p:cNvPicPr>
            <a:picLocks noChangeAspect="1"/>
          </p:cNvPicPr>
          <p:nvPr/>
        </p:nvPicPr>
        <p:blipFill>
          <a:blip r:embed="rId3" cstate="print"/>
          <a:stretch>
            <a:fillRect/>
          </a:stretch>
        </p:blipFill>
        <p:spPr>
          <a:xfrm>
            <a:off x="3632761" y="2579296"/>
            <a:ext cx="4926477" cy="3387902"/>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908893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2.1 Il Target Geografico</a:t>
            </a:r>
          </a:p>
        </p:txBody>
      </p:sp>
      <p:pic>
        <p:nvPicPr>
          <p:cNvPr id="7" name="Immagine 6" descr="atenei.jpg"/>
          <p:cNvPicPr>
            <a:picLocks noChangeAspect="1"/>
          </p:cNvPicPr>
          <p:nvPr/>
        </p:nvPicPr>
        <p:blipFill>
          <a:blip r:embed="rId3" cstate="print"/>
          <a:stretch>
            <a:fillRect/>
          </a:stretch>
        </p:blipFill>
        <p:spPr>
          <a:xfrm>
            <a:off x="5734594" y="2224291"/>
            <a:ext cx="5617028" cy="3201896"/>
          </a:xfrm>
          <a:prstGeom prst="rect">
            <a:avLst/>
          </a:prstGeom>
        </p:spPr>
      </p:pic>
      <p:sp>
        <p:nvSpPr>
          <p:cNvPr id="8" name="CasellaDiTesto 7"/>
          <p:cNvSpPr txBox="1"/>
          <p:nvPr/>
        </p:nvSpPr>
        <p:spPr>
          <a:xfrm>
            <a:off x="966651" y="2090340"/>
            <a:ext cx="7576457" cy="923330"/>
          </a:xfrm>
          <a:prstGeom prst="rect">
            <a:avLst/>
          </a:prstGeom>
          <a:noFill/>
        </p:spPr>
        <p:txBody>
          <a:bodyPr wrap="square" rtlCol="0">
            <a:spAutoFit/>
          </a:bodyPr>
          <a:lstStyle/>
          <a:p>
            <a:r>
              <a:rPr lang="it-IT" dirty="0" smtClean="0"/>
              <a:t>L’indagine si focalizza sull’analisi delle abitudini di spostamento del campione interne alla Lombardia. La scelta è dovuta principalmente a due fattori: </a:t>
            </a:r>
          </a:p>
          <a:p>
            <a:pPr lvl="1"/>
            <a:endParaRPr lang="it-IT" dirty="0"/>
          </a:p>
        </p:txBody>
      </p:sp>
      <p:sp>
        <p:nvSpPr>
          <p:cNvPr id="9" name="CasellaDiTesto 8"/>
          <p:cNvSpPr txBox="1"/>
          <p:nvPr/>
        </p:nvSpPr>
        <p:spPr>
          <a:xfrm>
            <a:off x="966651" y="2977132"/>
            <a:ext cx="5264330" cy="1200329"/>
          </a:xfrm>
          <a:prstGeom prst="rect">
            <a:avLst/>
          </a:prstGeom>
          <a:noFill/>
        </p:spPr>
        <p:txBody>
          <a:bodyPr wrap="square" rtlCol="0">
            <a:spAutoFit/>
          </a:bodyPr>
          <a:lstStyle/>
          <a:p>
            <a:pPr>
              <a:buFont typeface="Arial" pitchFamily="34" charset="0"/>
              <a:buChar char="•"/>
            </a:pPr>
            <a:r>
              <a:rPr lang="it-IT" dirty="0" smtClean="0"/>
              <a:t> La sostenibilità dei costi di sviluppo e ricerca dei contenuti informativi di start up riguardanti i principali eventi serali che, se estesa al territorio nazionale, risulterebbe fuori portata.</a:t>
            </a:r>
            <a:endParaRPr lang="it-IT" dirty="0"/>
          </a:p>
        </p:txBody>
      </p:sp>
      <p:sp>
        <p:nvSpPr>
          <p:cNvPr id="10" name="CasellaDiTesto 9"/>
          <p:cNvSpPr txBox="1"/>
          <p:nvPr/>
        </p:nvSpPr>
        <p:spPr>
          <a:xfrm>
            <a:off x="966651" y="4464088"/>
            <a:ext cx="5068389" cy="1200329"/>
          </a:xfrm>
          <a:prstGeom prst="rect">
            <a:avLst/>
          </a:prstGeom>
          <a:noFill/>
        </p:spPr>
        <p:txBody>
          <a:bodyPr wrap="square" rtlCol="0">
            <a:spAutoFit/>
          </a:bodyPr>
          <a:lstStyle/>
          <a:p>
            <a:pPr>
              <a:buFont typeface="Arial" pitchFamily="34" charset="0"/>
              <a:buChar char="•"/>
            </a:pPr>
            <a:r>
              <a:rPr lang="it-IT" dirty="0" smtClean="0"/>
              <a:t> La presenza di numerosi poli universitari che aumentano la concentrazione giovanile; il target più sensibile a recepire e informarsi circa le diverse opportunità di svago.  </a:t>
            </a:r>
            <a:endParaRPr lang="it-IT"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280659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2.1 Il Target Geografico</a:t>
            </a:r>
          </a:p>
        </p:txBody>
      </p:sp>
      <p:sp>
        <p:nvSpPr>
          <p:cNvPr id="11" name="CasellaDiTesto 10"/>
          <p:cNvSpPr txBox="1"/>
          <p:nvPr/>
        </p:nvSpPr>
        <p:spPr>
          <a:xfrm>
            <a:off x="1222536" y="1996159"/>
            <a:ext cx="4956196" cy="3970318"/>
          </a:xfrm>
          <a:prstGeom prst="rect">
            <a:avLst/>
          </a:prstGeom>
          <a:noFill/>
        </p:spPr>
        <p:txBody>
          <a:bodyPr wrap="square" rtlCol="0">
            <a:spAutoFit/>
          </a:bodyPr>
          <a:lstStyle/>
          <a:p>
            <a:pPr algn="just"/>
            <a:r>
              <a:rPr lang="it-IT" dirty="0" smtClean="0"/>
              <a:t>Il primo </a:t>
            </a:r>
            <a:r>
              <a:rPr lang="it-IT" dirty="0" err="1" smtClean="0"/>
              <a:t>step</a:t>
            </a:r>
            <a:r>
              <a:rPr lang="it-IT" dirty="0" smtClean="0"/>
              <a:t> di analisi riguarda le abitudini di spostamento del campione a seconda delle diverse provincie di residenza. Dalla ricerca è emerso come la maggioranza ( circa l’81%) opti per muoversi mediamente in un </a:t>
            </a:r>
            <a:r>
              <a:rPr lang="it-IT" dirty="0" err="1" smtClean="0"/>
              <a:t>range</a:t>
            </a:r>
            <a:r>
              <a:rPr lang="it-IT" dirty="0" smtClean="0"/>
              <a:t> compreso tra i 3 e i 20 km rispetto a dove si abita, prediligendo l’utilizzo di mezzi propri (85%). Scorporando il dato si nota come gli abitanti dei centri più vicini a Milano (Monza, Varese, Lodi) siano più disposti a compiere tragitti prossimi ai 20 km, ovvero la distanza approssimata che li divide dal capoluogo, mentre i residenti nei centri più distanti come Brescia e Bergamo preferiscano trascorrere il proprio tempo libero in zone limitrofi. </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graphicFrame>
        <p:nvGraphicFramePr>
          <p:cNvPr id="5" name="Tabella 4"/>
          <p:cNvGraphicFramePr>
            <a:graphicFrameLocks noGrp="1"/>
          </p:cNvGraphicFramePr>
          <p:nvPr/>
        </p:nvGraphicFramePr>
        <p:xfrm>
          <a:off x="6372132" y="2225601"/>
          <a:ext cx="4587604" cy="3195486"/>
        </p:xfrm>
        <a:graphic>
          <a:graphicData uri="http://schemas.openxmlformats.org/drawingml/2006/table">
            <a:tbl>
              <a:tblPr/>
              <a:tblGrid>
                <a:gridCol w="892889"/>
                <a:gridCol w="738943"/>
                <a:gridCol w="738943"/>
                <a:gridCol w="738943"/>
                <a:gridCol w="738943"/>
                <a:gridCol w="738943"/>
              </a:tblGrid>
              <a:tr h="228249">
                <a:tc rowSpan="2">
                  <a:txBody>
                    <a:bodyPr/>
                    <a:lstStyle/>
                    <a:p>
                      <a:pPr algn="ctr" fontAlgn="ctr"/>
                      <a:r>
                        <a:rPr lang="it-IT" sz="1100" b="1" i="0" u="none" strike="noStrike" dirty="0">
                          <a:solidFill>
                            <a:srgbClr val="FF0000"/>
                          </a:solidFill>
                          <a:latin typeface="Calibri"/>
                        </a:rPr>
                        <a:t>PROVINCIA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b"/>
                      <a:r>
                        <a:rPr lang="it-IT" sz="1100" b="1" i="0" u="none" strike="noStrike">
                          <a:solidFill>
                            <a:srgbClr val="FF0000"/>
                          </a:solidFill>
                          <a:latin typeface="Calibri"/>
                        </a:rPr>
                        <a:t>SPOSTAMENTO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8249">
                <a:tc vMerge="1">
                  <a:txBody>
                    <a:bodyPr/>
                    <a:lstStyle/>
                    <a:p>
                      <a:endParaRPr lang="it-IT"/>
                    </a:p>
                  </a:txBody>
                  <a:tcPr/>
                </a:tc>
                <a:tc>
                  <a:txBody>
                    <a:bodyPr/>
                    <a:lstStyle/>
                    <a:p>
                      <a:pPr algn="r" fontAlgn="b"/>
                      <a:r>
                        <a:rPr lang="it-IT" sz="1000" b="1" i="0" u="none" strike="noStrike" dirty="0">
                          <a:solidFill>
                            <a:srgbClr val="FF0000"/>
                          </a:solidFill>
                          <a:latin typeface="Arial"/>
                        </a:rPr>
                        <a:t>0-3km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3-10km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10-20km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20-50km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più 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249">
                <a:tc rowSpan="4">
                  <a:txBody>
                    <a:bodyPr/>
                    <a:lstStyle/>
                    <a:p>
                      <a:pPr algn="ctr" fontAlgn="ctr"/>
                      <a:r>
                        <a:rPr lang="it-IT" sz="1000" b="1" i="0" u="none" strike="noStrike">
                          <a:solidFill>
                            <a:srgbClr val="FF0000"/>
                          </a:solidFill>
                          <a:latin typeface="Arial"/>
                        </a:rPr>
                        <a:t>LODI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33.33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55.56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28249">
                <a:tc rowSpan="4">
                  <a:txBody>
                    <a:bodyPr/>
                    <a:lstStyle/>
                    <a:p>
                      <a:pPr algn="ctr" fontAlgn="ctr"/>
                      <a:r>
                        <a:rPr lang="it-IT" sz="1000" b="1" i="0" u="none" strike="noStrike">
                          <a:solidFill>
                            <a:srgbClr val="FF0000"/>
                          </a:solidFill>
                          <a:latin typeface="Arial"/>
                        </a:rPr>
                        <a:t>VARESE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1.63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14.29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23.81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33.33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23.81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16.67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10.29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33.33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28249">
                <a:tc rowSpan="4">
                  <a:txBody>
                    <a:bodyPr/>
                    <a:lstStyle/>
                    <a:p>
                      <a:pPr algn="ctr" fontAlgn="ctr"/>
                      <a:r>
                        <a:rPr lang="it-IT" sz="1000" b="1" i="0" u="none" strike="noStrike">
                          <a:solidFill>
                            <a:srgbClr val="FF0000"/>
                          </a:solidFill>
                          <a:latin typeface="Arial"/>
                        </a:rPr>
                        <a:t>MONZA-BRIANZA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14.29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71.43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28249">
                <a:tc vMerge="1">
                  <a:txBody>
                    <a:bodyPr/>
                    <a:lstStyle/>
                    <a:p>
                      <a:endParaRPr lang="it-IT"/>
                    </a:p>
                  </a:txBody>
                  <a:tcPr/>
                </a:tc>
                <a:tc>
                  <a:txBody>
                    <a:bodyPr/>
                    <a:lstStyle/>
                    <a:p>
                      <a:pPr algn="r" fontAlgn="t"/>
                      <a:r>
                        <a:rPr lang="it-IT" sz="1000" b="0" i="0" u="none" strike="noStrike">
                          <a:solidFill>
                            <a:srgbClr val="000000"/>
                          </a:solidFill>
                          <a:latin typeface="Arial"/>
                        </a:rPr>
                        <a:t>5.56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14.71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05023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509" y="1412692"/>
            <a:ext cx="6096000" cy="1200329"/>
          </a:xfrm>
          <a:prstGeom prst="rect">
            <a:avLst/>
          </a:prstGeom>
        </p:spPr>
        <p:txBody>
          <a:bodyPr>
            <a:spAutoFit/>
          </a:bodyPr>
          <a:lstStyle/>
          <a:p>
            <a:r>
              <a:rPr lang="it-IT" dirty="0" smtClean="0"/>
              <a:t>L’analisi singola del dato di Milano, come ci si potrebbe aspettare, evidenzia come i residenti milanesi tendano a muoversi poco. Da ciò si può dedurre che il capoluogo sia un polo di attrazione forte per il mondo dei giovani in cerca di svago. </a:t>
            </a:r>
            <a:endParaRPr lang="it-IT" dirty="0"/>
          </a:p>
        </p:txBody>
      </p:sp>
      <p:graphicFrame>
        <p:nvGraphicFramePr>
          <p:cNvPr id="5" name="Tabella 4"/>
          <p:cNvGraphicFramePr>
            <a:graphicFrameLocks noGrp="1"/>
          </p:cNvGraphicFramePr>
          <p:nvPr/>
        </p:nvGraphicFramePr>
        <p:xfrm>
          <a:off x="7377971" y="1237173"/>
          <a:ext cx="3882213" cy="1780350"/>
        </p:xfrm>
        <a:graphic>
          <a:graphicData uri="http://schemas.openxmlformats.org/drawingml/2006/table">
            <a:tbl>
              <a:tblPr/>
              <a:tblGrid>
                <a:gridCol w="755598"/>
                <a:gridCol w="625323"/>
                <a:gridCol w="625323"/>
                <a:gridCol w="625323"/>
                <a:gridCol w="625323"/>
                <a:gridCol w="625323"/>
              </a:tblGrid>
              <a:tr h="296725">
                <a:tc rowSpan="2">
                  <a:txBody>
                    <a:bodyPr/>
                    <a:lstStyle/>
                    <a:p>
                      <a:pPr algn="ctr" fontAlgn="ctr"/>
                      <a:r>
                        <a:rPr lang="it-IT" sz="1100" b="1" i="0" u="none" strike="noStrike">
                          <a:solidFill>
                            <a:srgbClr val="FF0000"/>
                          </a:solidFill>
                          <a:latin typeface="Calibri"/>
                        </a:rPr>
                        <a:t>PROVINCIA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b"/>
                      <a:r>
                        <a:rPr lang="it-IT" sz="1100" b="1" i="0" u="none" strike="noStrike">
                          <a:solidFill>
                            <a:srgbClr val="FF0000"/>
                          </a:solidFill>
                          <a:latin typeface="Calibri"/>
                        </a:rPr>
                        <a:t>SPOSTAMENTO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96725">
                <a:tc vMerge="1">
                  <a:txBody>
                    <a:bodyPr/>
                    <a:lstStyle/>
                    <a:p>
                      <a:endParaRPr lang="it-IT"/>
                    </a:p>
                  </a:txBody>
                  <a:tcPr/>
                </a:tc>
                <a:tc>
                  <a:txBody>
                    <a:bodyPr/>
                    <a:lstStyle/>
                    <a:p>
                      <a:pPr algn="r" fontAlgn="b"/>
                      <a:r>
                        <a:rPr lang="it-IT" sz="1000" b="1" i="0" u="none" strike="noStrike">
                          <a:solidFill>
                            <a:srgbClr val="FF0000"/>
                          </a:solidFill>
                          <a:latin typeface="Arial"/>
                        </a:rPr>
                        <a:t>0-3km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3-10km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10-20km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20-50km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più 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6725">
                <a:tc rowSpan="4">
                  <a:txBody>
                    <a:bodyPr/>
                    <a:lstStyle/>
                    <a:p>
                      <a:pPr algn="ctr" fontAlgn="ctr"/>
                      <a:r>
                        <a:rPr lang="it-IT" sz="1000" b="1" i="0" u="none" strike="noStrike">
                          <a:solidFill>
                            <a:srgbClr val="FF0000"/>
                          </a:solidFill>
                          <a:latin typeface="Arial"/>
                        </a:rPr>
                        <a:t>MILANO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6725">
                <a:tc vMerge="1">
                  <a:txBody>
                    <a:bodyPr/>
                    <a:lstStyle/>
                    <a:p>
                      <a:endParaRPr lang="it-IT"/>
                    </a:p>
                  </a:txBody>
                  <a:tcPr/>
                </a:tc>
                <a:tc>
                  <a:txBody>
                    <a:bodyPr/>
                    <a:lstStyle/>
                    <a:p>
                      <a:pPr algn="r" fontAlgn="t"/>
                      <a:r>
                        <a:rPr lang="it-IT" sz="1000" b="0" i="0" u="none" strike="noStrike">
                          <a:solidFill>
                            <a:srgbClr val="000000"/>
                          </a:solidFill>
                          <a:latin typeface="Arial"/>
                        </a:rPr>
                        <a:t>3.80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17.39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6725">
                <a:tc vMerge="1">
                  <a:txBody>
                    <a:bodyPr/>
                    <a:lstStyle/>
                    <a:p>
                      <a:endParaRPr lang="it-IT"/>
                    </a:p>
                  </a:txBody>
                  <a:tcPr/>
                </a:tc>
                <a:tc>
                  <a:txBody>
                    <a:bodyPr/>
                    <a:lstStyle/>
                    <a:p>
                      <a:pPr algn="r" fontAlgn="t"/>
                      <a:r>
                        <a:rPr lang="it-IT" sz="1000" b="0" i="0" u="none" strike="noStrike">
                          <a:solidFill>
                            <a:srgbClr val="000000"/>
                          </a:solidFill>
                          <a:latin typeface="Arial"/>
                        </a:rPr>
                        <a:t>12.73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58.18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25.45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6725">
                <a:tc vMerge="1">
                  <a:txBody>
                    <a:bodyPr/>
                    <a:lstStyle/>
                    <a:p>
                      <a:endParaRPr lang="it-IT"/>
                    </a:p>
                  </a:txBody>
                  <a:tcPr/>
                </a:tc>
                <a:tc>
                  <a:txBody>
                    <a:bodyPr/>
                    <a:lstStyle/>
                    <a:p>
                      <a:pPr algn="r" fontAlgn="t"/>
                      <a:r>
                        <a:rPr lang="it-IT" sz="1000" b="0" i="0" u="none" strike="noStrike">
                          <a:solidFill>
                            <a:srgbClr val="000000"/>
                          </a:solidFill>
                          <a:latin typeface="Arial"/>
                        </a:rPr>
                        <a:t>38.89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39.02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20.59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13.33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ttangolo 5"/>
          <p:cNvSpPr/>
          <p:nvPr/>
        </p:nvSpPr>
        <p:spPr>
          <a:xfrm>
            <a:off x="7236823" y="3244162"/>
            <a:ext cx="4088674" cy="2862322"/>
          </a:xfrm>
          <a:prstGeom prst="rect">
            <a:avLst/>
          </a:prstGeom>
        </p:spPr>
        <p:txBody>
          <a:bodyPr wrap="square">
            <a:spAutoFit/>
          </a:bodyPr>
          <a:lstStyle/>
          <a:p>
            <a:r>
              <a:rPr lang="it-IT" dirty="0" smtClean="0"/>
              <a:t>Non va però sottovalutata anche la tendenza a muoversi non oltre i 10 km. Incrociando quindi il dato riferito alle abitudini di frequentazione dei locali è interessante notare da un lato come all’aumentare della distanza percorsa sia maggiore il tasso di visita a posti diversi, mentre è significativa la maggioranza degli “abitudinari” tra coloro che si spostano poco. </a:t>
            </a:r>
            <a:endParaRPr lang="it-IT" dirty="0"/>
          </a:p>
        </p:txBody>
      </p:sp>
      <p:graphicFrame>
        <p:nvGraphicFramePr>
          <p:cNvPr id="7" name="Tabella 6"/>
          <p:cNvGraphicFramePr>
            <a:graphicFrameLocks noGrp="1"/>
          </p:cNvGraphicFramePr>
          <p:nvPr/>
        </p:nvGraphicFramePr>
        <p:xfrm>
          <a:off x="1349826" y="3291311"/>
          <a:ext cx="5207727" cy="2613096"/>
        </p:xfrm>
        <a:graphic>
          <a:graphicData uri="http://schemas.openxmlformats.org/drawingml/2006/table">
            <a:tbl>
              <a:tblPr/>
              <a:tblGrid>
                <a:gridCol w="743961"/>
                <a:gridCol w="743961"/>
                <a:gridCol w="743961"/>
                <a:gridCol w="743961"/>
                <a:gridCol w="743961"/>
                <a:gridCol w="743961"/>
                <a:gridCol w="743961"/>
              </a:tblGrid>
              <a:tr h="217758">
                <a:tc rowSpan="2">
                  <a:txBody>
                    <a:bodyPr/>
                    <a:lstStyle/>
                    <a:p>
                      <a:pPr algn="ctr" fontAlgn="b"/>
                      <a:r>
                        <a:rPr lang="it-IT" sz="1000" b="1" i="0" u="none" strike="noStrike">
                          <a:solidFill>
                            <a:srgbClr val="FF0000"/>
                          </a:solidFill>
                          <a:latin typeface="Arial"/>
                        </a:rPr>
                        <a:t>ABITUDINARI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b"/>
                      <a:r>
                        <a:rPr lang="it-IT" sz="1000" b="1" i="0" u="none" strike="noStrike">
                          <a:solidFill>
                            <a:srgbClr val="FF0000"/>
                          </a:solidFill>
                          <a:latin typeface="Arial"/>
                        </a:rPr>
                        <a:t>SPOSTAMENTO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7758">
                <a:tc vMerge="1">
                  <a:txBody>
                    <a:bodyPr/>
                    <a:lstStyle/>
                    <a:p>
                      <a:endParaRPr lang="it-IT"/>
                    </a:p>
                  </a:txBody>
                  <a:tcPr/>
                </a:tc>
                <a:tc>
                  <a:txBody>
                    <a:bodyPr/>
                    <a:lstStyle/>
                    <a:p>
                      <a:pPr algn="r" fontAlgn="b"/>
                      <a:r>
                        <a:rPr lang="it-IT" sz="1000" b="1" i="0" u="none" strike="noStrike">
                          <a:solidFill>
                            <a:srgbClr val="FF0000"/>
                          </a:solidFill>
                          <a:latin typeface="Arial"/>
                        </a:rPr>
                        <a:t>0-3km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3-10km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10-20km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20-50km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più 50km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58">
                <a:tc rowSpan="4">
                  <a:txBody>
                    <a:bodyPr/>
                    <a:lstStyle/>
                    <a:p>
                      <a:pPr algn="r" fontAlgn="t"/>
                      <a:r>
                        <a:rPr lang="it-IT" sz="1000" b="1" i="0" u="none" strike="noStrike">
                          <a:solidFill>
                            <a:srgbClr val="FF0000"/>
                          </a:solidFill>
                          <a:latin typeface="Arial"/>
                        </a:rPr>
                        <a:t>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0.98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12.68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15.61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34.15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2.86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37.14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45.71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12.86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9.52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28.89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41.56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56.25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17758">
                <a:tc rowSpan="4">
                  <a:txBody>
                    <a:bodyPr/>
                    <a:lstStyle/>
                    <a:p>
                      <a:pPr algn="r" fontAlgn="t"/>
                      <a:r>
                        <a:rPr lang="it-IT" sz="1000" b="1" i="0" u="none" strike="noStrike">
                          <a:solidFill>
                            <a:srgbClr val="FF0000"/>
                          </a:solidFill>
                          <a:latin typeface="Arial"/>
                        </a:rPr>
                        <a:t>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9.27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21.95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65.85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14.07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47.41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33.33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90.48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58.44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43.75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17758">
                <a:tc rowSpan="2">
                  <a:txBody>
                    <a:bodyPr/>
                    <a:lstStyle/>
                    <a:p>
                      <a:pPr algn="l" fontAlgn="t"/>
                      <a:r>
                        <a:rPr lang="it-IT" sz="1000" b="1" i="0" u="none" strike="noStrike">
                          <a:solidFill>
                            <a:srgbClr val="FF0000"/>
                          </a:solidFill>
                          <a:latin typeface="Arial"/>
                        </a:rPr>
                        <a:t>Totale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17758">
                <a:tc vMerge="1">
                  <a:txBody>
                    <a:bodyPr/>
                    <a:lstStyle/>
                    <a:p>
                      <a:endParaRPr lang="it-IT"/>
                    </a:p>
                  </a:txBody>
                  <a:tcPr/>
                </a:tc>
                <a:tc>
                  <a:txBody>
                    <a:bodyPr/>
                    <a:lstStyle/>
                    <a:p>
                      <a:pPr algn="r" fontAlgn="t"/>
                      <a:r>
                        <a:rPr lang="it-IT" sz="1000" b="0" i="0" u="none" strike="noStrike">
                          <a:solidFill>
                            <a:srgbClr val="000000"/>
                          </a:solidFill>
                          <a:latin typeface="Arial"/>
                        </a:rPr>
                        <a:t>10.24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43.90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37.56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0.49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100.00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2692397" y="1433249"/>
            <a:ext cx="6815669" cy="1515533"/>
          </a:xfrm>
        </p:spPr>
        <p:txBody>
          <a:bodyPr/>
          <a:lstStyle/>
          <a:p>
            <a:r>
              <a:rPr lang="it-IT" dirty="0" smtClean="0"/>
              <a:t>Party App</a:t>
            </a:r>
            <a:endParaRPr lang="it-IT" dirty="0"/>
          </a:p>
        </p:txBody>
      </p:sp>
      <p:sp>
        <p:nvSpPr>
          <p:cNvPr id="5" name="Sottotitolo 4"/>
          <p:cNvSpPr>
            <a:spLocks noGrp="1"/>
          </p:cNvSpPr>
          <p:nvPr>
            <p:ph type="subTitle" idx="1"/>
          </p:nvPr>
        </p:nvSpPr>
        <p:spPr>
          <a:xfrm>
            <a:off x="2692398" y="3657596"/>
            <a:ext cx="6815669" cy="1477111"/>
          </a:xfrm>
        </p:spPr>
        <p:txBody>
          <a:bodyPr>
            <a:normAutofit/>
          </a:bodyPr>
          <a:lstStyle/>
          <a:p>
            <a:r>
              <a:rPr lang="it-IT" sz="1800" dirty="0"/>
              <a:t>Corso di Metodi Quantitativi per Economia, Finanza e Management</a:t>
            </a:r>
          </a:p>
          <a:p>
            <a:r>
              <a:rPr lang="it-IT" sz="1800" dirty="0" smtClean="0"/>
              <a:t>Prof</a:t>
            </a:r>
            <a:r>
              <a:rPr lang="it-IT" sz="1800" dirty="0"/>
              <a:t>. Alberto </a:t>
            </a:r>
            <a:r>
              <a:rPr lang="it-IT" sz="1800" dirty="0" smtClean="0"/>
              <a:t>Saccardi</a:t>
            </a:r>
          </a:p>
          <a:p>
            <a:endParaRPr lang="it-IT"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8067" y="590860"/>
            <a:ext cx="1849280" cy="1280271"/>
          </a:xfrm>
          <a:prstGeom prst="rect">
            <a:avLst/>
          </a:prstGeom>
        </p:spPr>
      </p:pic>
    </p:spTree>
    <p:extLst>
      <p:ext uri="{BB962C8B-B14F-4D97-AF65-F5344CB8AC3E}">
        <p14:creationId xmlns:p14="http://schemas.microsoft.com/office/powerpoint/2010/main" val="3128896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2.1 Il Target Geografico</a:t>
            </a:r>
          </a:p>
        </p:txBody>
      </p:sp>
      <p:sp>
        <p:nvSpPr>
          <p:cNvPr id="11" name="CasellaDiTesto 10"/>
          <p:cNvSpPr txBox="1"/>
          <p:nvPr/>
        </p:nvSpPr>
        <p:spPr>
          <a:xfrm>
            <a:off x="1222535" y="1996159"/>
            <a:ext cx="9703495" cy="3416320"/>
          </a:xfrm>
          <a:prstGeom prst="rect">
            <a:avLst/>
          </a:prstGeom>
          <a:noFill/>
        </p:spPr>
        <p:txBody>
          <a:bodyPr wrap="square" rtlCol="0">
            <a:spAutoFit/>
          </a:bodyPr>
          <a:lstStyle/>
          <a:p>
            <a:pPr algn="just"/>
            <a:r>
              <a:rPr lang="it-IT" dirty="0"/>
              <a:t>Ai fini di sviluppo del servizio proposto, per evitare di perdere fette di potenziali utenti, si potrebbe optare per l’implementazione di un servizio che riconosca la posizione dello </a:t>
            </a:r>
            <a:r>
              <a:rPr lang="it-IT" dirty="0" err="1" smtClean="0"/>
              <a:t>smartphone</a:t>
            </a:r>
            <a:r>
              <a:rPr lang="it-IT" dirty="0" smtClean="0"/>
              <a:t> (attraverso il sistema “localizzazione”) </a:t>
            </a:r>
            <a:r>
              <a:rPr lang="it-IT" dirty="0"/>
              <a:t>al momento dell’accesso e automaticamente suggerisca i maggiori luoghi di interesse su una scala di distanza chilometrica.</a:t>
            </a:r>
          </a:p>
          <a:p>
            <a:pPr algn="just"/>
            <a:endParaRPr lang="it-IT" dirty="0"/>
          </a:p>
          <a:p>
            <a:pPr algn="just"/>
            <a:r>
              <a:rPr lang="it-IT" dirty="0"/>
              <a:t>Tale servizio è assai diffuso nell’ambito </a:t>
            </a:r>
            <a:r>
              <a:rPr lang="it-IT" dirty="0" err="1"/>
              <a:t>app</a:t>
            </a:r>
            <a:r>
              <a:rPr lang="it-IT" dirty="0"/>
              <a:t>. Trip Advisor lo utilizza per la localizzazione di alberghi o ristoranti. Da ciò si può ipotizzare come gli utenti di smartphone e applicazioni abbiano una certa familiarità con tale tipo di opzione e quindi possa risultare un plus a livello di facilità e immediatezza di utilizzo della nostra applicazione. </a:t>
            </a:r>
          </a:p>
          <a:p>
            <a:pPr algn="just"/>
            <a:endParaRPr lang="it-IT" dirty="0"/>
          </a:p>
          <a:p>
            <a:pPr algn="just"/>
            <a:r>
              <a:rPr lang="it-IT" dirty="0"/>
              <a:t>Il servizio inoltre farebbe riferimento a Google </a:t>
            </a:r>
            <a:r>
              <a:rPr lang="it-IT" dirty="0" err="1"/>
              <a:t>Maps</a:t>
            </a:r>
            <a:r>
              <a:rPr lang="it-IT" dirty="0"/>
              <a:t> con cui poter instaurare una </a:t>
            </a:r>
            <a:r>
              <a:rPr lang="it-IT" dirty="0" err="1"/>
              <a:t>partership</a:t>
            </a:r>
            <a:r>
              <a:rPr lang="it-IT" dirty="0"/>
              <a:t>, il che andrebbe </a:t>
            </a:r>
            <a:r>
              <a:rPr lang="it-IT" dirty="0" err="1"/>
              <a:t>ulterioremente</a:t>
            </a:r>
            <a:r>
              <a:rPr lang="it-IT" dirty="0"/>
              <a:t> a facilitarne l’utilizzo e la comprensione.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563202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2.2 Lo Store</a:t>
            </a:r>
          </a:p>
        </p:txBody>
      </p:sp>
      <p:sp>
        <p:nvSpPr>
          <p:cNvPr id="11" name="CasellaDiTesto 10"/>
          <p:cNvSpPr txBox="1"/>
          <p:nvPr/>
        </p:nvSpPr>
        <p:spPr>
          <a:xfrm>
            <a:off x="1222535" y="3541624"/>
            <a:ext cx="9703495" cy="2308324"/>
          </a:xfrm>
          <a:prstGeom prst="rect">
            <a:avLst/>
          </a:prstGeom>
          <a:noFill/>
        </p:spPr>
        <p:txBody>
          <a:bodyPr wrap="square" rtlCol="0">
            <a:spAutoFit/>
          </a:bodyPr>
          <a:lstStyle/>
          <a:p>
            <a:pPr algn="just">
              <a:buNone/>
            </a:pPr>
            <a:r>
              <a:rPr lang="it-IT" dirty="0" smtClean="0"/>
              <a:t>Come abbiamo visto nel capitolo 1.2 il </a:t>
            </a:r>
            <a:r>
              <a:rPr lang="it-IT" dirty="0"/>
              <a:t>mercato degli smartphone è in crescita esponenziale. Ad oggi l’unico modo per entrare in possesso di </a:t>
            </a:r>
            <a:r>
              <a:rPr lang="it-IT" dirty="0" smtClean="0"/>
              <a:t>un’App </a:t>
            </a:r>
            <a:r>
              <a:rPr lang="it-IT" dirty="0"/>
              <a:t>è scaricarla o acquistarla su una delle tre principali piattaforme a cui fanno riferimento i sistemi applicativi presenti sul mercato: l’App Store di Apple, la piattaforma Android e Windows.</a:t>
            </a:r>
          </a:p>
          <a:p>
            <a:pPr algn="just">
              <a:buNone/>
            </a:pPr>
            <a:r>
              <a:rPr lang="it-IT" dirty="0" smtClean="0"/>
              <a:t>Idealmente sarebbe giusto concentrare i propri sforzi su tutti gli store presenti, ma lo sviluppo tecnico </a:t>
            </a:r>
            <a:r>
              <a:rPr lang="it-IT" dirty="0"/>
              <a:t>di </a:t>
            </a:r>
            <a:r>
              <a:rPr lang="it-IT" dirty="0" smtClean="0"/>
              <a:t>un’applicazione </a:t>
            </a:r>
            <a:r>
              <a:rPr lang="it-IT" dirty="0"/>
              <a:t>differisce a seconda del sistema </a:t>
            </a:r>
            <a:r>
              <a:rPr lang="it-IT" dirty="0" smtClean="0"/>
              <a:t>operativo e </a:t>
            </a:r>
            <a:r>
              <a:rPr lang="it-IT" dirty="0"/>
              <a:t>ciò comporta </a:t>
            </a:r>
            <a:r>
              <a:rPr lang="it-IT" dirty="0" smtClean="0"/>
              <a:t>l’aumento </a:t>
            </a:r>
            <a:r>
              <a:rPr lang="it-IT" dirty="0"/>
              <a:t>dei costi di realizzazione.</a:t>
            </a:r>
          </a:p>
          <a:p>
            <a:pPr algn="just">
              <a:buNone/>
            </a:pPr>
            <a:r>
              <a:rPr lang="it-IT" dirty="0"/>
              <a:t>Per questo è indispensabile scegliere accuratamente lo store </a:t>
            </a:r>
            <a:r>
              <a:rPr lang="it-IT" dirty="0" smtClean="0"/>
              <a:t>nel </a:t>
            </a:r>
            <a:r>
              <a:rPr lang="it-IT" dirty="0"/>
              <a:t>quale </a:t>
            </a:r>
            <a:r>
              <a:rPr lang="it-IT" dirty="0" smtClean="0"/>
              <a:t>posizionare il proprio prodotto.</a:t>
            </a:r>
            <a:endParaRPr lang="it-IT" dirty="0"/>
          </a:p>
        </p:txBody>
      </p:sp>
      <p:pic>
        <p:nvPicPr>
          <p:cNvPr id="5" name="Immagine 4"/>
          <p:cNvPicPr>
            <a:picLocks noChangeAspect="1"/>
          </p:cNvPicPr>
          <p:nvPr/>
        </p:nvPicPr>
        <p:blipFill>
          <a:blip r:embed="rId3" cstate="print"/>
          <a:stretch>
            <a:fillRect/>
          </a:stretch>
        </p:blipFill>
        <p:spPr>
          <a:xfrm rot="21319069">
            <a:off x="3904235" y="1946893"/>
            <a:ext cx="4682119" cy="1340941"/>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4106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pic>
        <p:nvPicPr>
          <p:cNvPr id="6" name="Immagine 5" descr="Immagine.png"/>
          <p:cNvPicPr>
            <a:picLocks noChangeAspect="1"/>
          </p:cNvPicPr>
          <p:nvPr/>
        </p:nvPicPr>
        <p:blipFill>
          <a:blip r:embed="rId3" cstate="print"/>
          <a:stretch>
            <a:fillRect/>
          </a:stretch>
        </p:blipFill>
        <p:spPr>
          <a:xfrm>
            <a:off x="6650283" y="2123849"/>
            <a:ext cx="4583563" cy="3416320"/>
          </a:xfrm>
          <a:prstGeom prst="rect">
            <a:avLst/>
          </a:prstGeom>
        </p:spPr>
      </p:pic>
      <p:sp>
        <p:nvSpPr>
          <p:cNvPr id="4" name="CasellaDiTesto 3"/>
          <p:cNvSpPr txBox="1"/>
          <p:nvPr/>
        </p:nvSpPr>
        <p:spPr>
          <a:xfrm>
            <a:off x="1094704" y="2123849"/>
            <a:ext cx="5555579" cy="3416320"/>
          </a:xfrm>
          <a:prstGeom prst="rect">
            <a:avLst/>
          </a:prstGeom>
          <a:noFill/>
        </p:spPr>
        <p:txBody>
          <a:bodyPr wrap="square" rtlCol="0">
            <a:spAutoFit/>
          </a:bodyPr>
          <a:lstStyle/>
          <a:p>
            <a:pPr algn="just"/>
            <a:r>
              <a:rPr lang="it-IT" dirty="0" smtClean="0"/>
              <a:t>Attraverso un’analisi univariata circa il sistema in uso sugli smartphone degli intervistati emerge come la maggioranza assoluta si divida tra Apple e Android (89%) con una leggera preferenza per Apple. Windows, al contrario, è utilizzato dal 10% circa degli utenti intervistati.</a:t>
            </a:r>
          </a:p>
          <a:p>
            <a:pPr algn="just"/>
            <a:endParaRPr lang="it-IT" dirty="0" smtClean="0"/>
          </a:p>
          <a:p>
            <a:pPr algn="just"/>
            <a:r>
              <a:rPr lang="it-IT" dirty="0" smtClean="0"/>
              <a:t>La forza del dato ci spinge a non proseguire l’analisi da un punto di vista tecnico ed economico. Data la maggioranza schiacciante di preferenza per Apple o Android la scelta sarà di sviluppare l’applicazione esclusivamente per queste due piattaforme, almeno nella fase di start up in cui l’ottimizzazione dell’utilizzo delle risorse risulta centrale.</a:t>
            </a:r>
            <a:endParaRPr lang="it-IT" dirty="0"/>
          </a:p>
        </p:txBody>
      </p:sp>
      <p:sp>
        <p:nvSpPr>
          <p:cNvPr id="5" name="Titolo 2"/>
          <p:cNvSpPr txBox="1">
            <a:spLocks/>
          </p:cNvSpPr>
          <p:nvPr/>
        </p:nvSpPr>
        <p:spPr>
          <a:xfrm>
            <a:off x="1222535"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2.2 Lo Store</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66159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pic>
        <p:nvPicPr>
          <p:cNvPr id="3" name="Immagine 2" descr="Immagine categoria.png"/>
          <p:cNvPicPr>
            <a:picLocks noChangeAspect="1"/>
          </p:cNvPicPr>
          <p:nvPr/>
        </p:nvPicPr>
        <p:blipFill>
          <a:blip r:embed="rId3" cstate="print"/>
          <a:stretch>
            <a:fillRect/>
          </a:stretch>
        </p:blipFill>
        <p:spPr>
          <a:xfrm>
            <a:off x="6348327" y="1738582"/>
            <a:ext cx="4906850" cy="3502983"/>
          </a:xfrm>
          <a:prstGeom prst="rect">
            <a:avLst/>
          </a:prstGeom>
        </p:spPr>
      </p:pic>
      <p:sp>
        <p:nvSpPr>
          <p:cNvPr id="2" name="CasellaDiTesto 1"/>
          <p:cNvSpPr txBox="1"/>
          <p:nvPr/>
        </p:nvSpPr>
        <p:spPr>
          <a:xfrm>
            <a:off x="744584" y="1738582"/>
            <a:ext cx="5475912" cy="4247317"/>
          </a:xfrm>
          <a:prstGeom prst="rect">
            <a:avLst/>
          </a:prstGeom>
          <a:noFill/>
        </p:spPr>
        <p:txBody>
          <a:bodyPr wrap="square" rtlCol="0">
            <a:spAutoFit/>
          </a:bodyPr>
          <a:lstStyle/>
          <a:p>
            <a:pPr algn="just"/>
            <a:r>
              <a:rPr lang="it-IT" dirty="0" smtClean="0"/>
              <a:t>Se individuare lo store è fondamentale, tanto più lo sarà scegliere la giusta categoria in cui lanciare il prodotto.</a:t>
            </a:r>
          </a:p>
          <a:p>
            <a:pPr algn="just"/>
            <a:r>
              <a:rPr lang="it-IT" dirty="0" smtClean="0"/>
              <a:t>Relativamente a tale scelta crediamo sia più conveniente rientrare nella categoria “social” poiché maggiormente consultata dagli utenti (75.49%) in relazione alle altre.</a:t>
            </a:r>
          </a:p>
          <a:p>
            <a:pPr algn="just"/>
            <a:r>
              <a:rPr lang="it-IT" dirty="0" smtClean="0"/>
              <a:t>Analizzando poi ogni singola categoria, il dato è rafforzato in quanto il numero di utenti che non consulterebbe la categoria è il danno minore in riferimento alle altre tre. </a:t>
            </a:r>
          </a:p>
          <a:p>
            <a:pPr algn="just"/>
            <a:endParaRPr lang="it-IT" dirty="0" smtClean="0"/>
          </a:p>
          <a:p>
            <a:pPr algn="just"/>
            <a:r>
              <a:rPr lang="it-IT" dirty="0" smtClean="0"/>
              <a:t>Un’ulteriore considerazione è che in tale categoria il numero di nuove App riferibile ad un determinato lasso di tempo è inferiore rispetto alle altre categorie. Ciò permetterebbe un posizionamento migliore della nostra App nel momento del lancio (novità) magari sacrificando il lungo periodo.</a:t>
            </a:r>
          </a:p>
        </p:txBody>
      </p:sp>
      <p:sp>
        <p:nvSpPr>
          <p:cNvPr id="4" name="Titolo 2"/>
          <p:cNvSpPr txBox="1">
            <a:spLocks/>
          </p:cNvSpPr>
          <p:nvPr/>
        </p:nvSpPr>
        <p:spPr>
          <a:xfrm>
            <a:off x="1209656" y="682894"/>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2.2 Lo Store</a:t>
            </a: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796024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2.3 </a:t>
            </a:r>
            <a:r>
              <a:rPr lang="it-IT" dirty="0"/>
              <a:t>Modalità di </a:t>
            </a:r>
            <a:r>
              <a:rPr lang="it-IT" dirty="0" smtClean="0"/>
              <a:t>Download</a:t>
            </a:r>
            <a:endParaRPr lang="it-IT" dirty="0"/>
          </a:p>
        </p:txBody>
      </p:sp>
      <p:sp>
        <p:nvSpPr>
          <p:cNvPr id="5" name="CasellaDiTesto 4"/>
          <p:cNvSpPr txBox="1"/>
          <p:nvPr/>
        </p:nvSpPr>
        <p:spPr>
          <a:xfrm>
            <a:off x="1017805" y="4405208"/>
            <a:ext cx="10086535" cy="1477328"/>
          </a:xfrm>
          <a:prstGeom prst="rect">
            <a:avLst/>
          </a:prstGeom>
          <a:noFill/>
        </p:spPr>
        <p:txBody>
          <a:bodyPr wrap="square" rtlCol="0">
            <a:spAutoFit/>
          </a:bodyPr>
          <a:lstStyle/>
          <a:p>
            <a:pPr>
              <a:buNone/>
            </a:pPr>
            <a:r>
              <a:rPr lang="it-IT" dirty="0" smtClean="0"/>
              <a:t>Dopo aver individuato gli store e la categoria in cui posizionarsi il nodo centrale riguarda la tipologia di download da proporre.</a:t>
            </a:r>
          </a:p>
          <a:p>
            <a:pPr>
              <a:buNone/>
            </a:pPr>
            <a:r>
              <a:rPr lang="it-IT" dirty="0" smtClean="0"/>
              <a:t>Agli intervistati è stato chiesto di indicare le proprie preferenze a seconda che prediligano un acquisto diretto dell’</a:t>
            </a:r>
            <a:r>
              <a:rPr lang="it-IT" dirty="0"/>
              <a:t>A</a:t>
            </a:r>
            <a:r>
              <a:rPr lang="it-IT" dirty="0" smtClean="0"/>
              <a:t>pp, una modalità di download gratuita con la presenza di pubblicità in banner o la possibilità di download gratuito con acquisto di servizi aggiuntivi in-App.</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18434" name="Picture 2" descr="http://www.associazione-eine.com/sito/userfiles/images/download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498" y="1935530"/>
            <a:ext cx="4811150" cy="215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62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2.3 </a:t>
            </a:r>
            <a:r>
              <a:rPr lang="it-IT" dirty="0"/>
              <a:t>Modalità di </a:t>
            </a:r>
            <a:r>
              <a:rPr lang="it-IT" dirty="0" smtClean="0"/>
              <a:t>Download</a:t>
            </a:r>
            <a:endParaRPr lang="it-IT" dirty="0"/>
          </a:p>
        </p:txBody>
      </p:sp>
      <p:sp>
        <p:nvSpPr>
          <p:cNvPr id="5" name="CasellaDiTesto 4"/>
          <p:cNvSpPr txBox="1"/>
          <p:nvPr/>
        </p:nvSpPr>
        <p:spPr>
          <a:xfrm>
            <a:off x="1083212" y="1935530"/>
            <a:ext cx="10086535" cy="1200329"/>
          </a:xfrm>
          <a:prstGeom prst="rect">
            <a:avLst/>
          </a:prstGeom>
          <a:noFill/>
        </p:spPr>
        <p:txBody>
          <a:bodyPr wrap="square" rtlCol="0">
            <a:spAutoFit/>
          </a:bodyPr>
          <a:lstStyle/>
          <a:p>
            <a:pPr>
              <a:buNone/>
            </a:pPr>
            <a:endParaRPr lang="it-IT" dirty="0" smtClean="0"/>
          </a:p>
          <a:p>
            <a:endParaRPr lang="it-IT" dirty="0" smtClean="0"/>
          </a:p>
          <a:p>
            <a:pPr>
              <a:buNone/>
            </a:pPr>
            <a:endParaRPr lang="it-IT" dirty="0" smtClean="0"/>
          </a:p>
          <a:p>
            <a:endParaRPr lang="it-IT" dirty="0"/>
          </a:p>
        </p:txBody>
      </p:sp>
      <p:sp>
        <p:nvSpPr>
          <p:cNvPr id="6" name="CasellaDiTesto 5"/>
          <p:cNvSpPr txBox="1"/>
          <p:nvPr/>
        </p:nvSpPr>
        <p:spPr>
          <a:xfrm>
            <a:off x="983714" y="1935530"/>
            <a:ext cx="4685565" cy="3970318"/>
          </a:xfrm>
          <a:prstGeom prst="rect">
            <a:avLst/>
          </a:prstGeom>
          <a:noFill/>
        </p:spPr>
        <p:txBody>
          <a:bodyPr wrap="square" rtlCol="0">
            <a:spAutoFit/>
          </a:bodyPr>
          <a:lstStyle/>
          <a:p>
            <a:pPr algn="just"/>
            <a:r>
              <a:rPr lang="it-IT" dirty="0" smtClean="0"/>
              <a:t>Il singolo dato mostra come solo il 17% del campione opti per un acquisto diretto dell’applicazione, mentre la maggioranza assoluta (83%) prediliga un download gratuito. Tale risultato conferma il trend osservato sul mercato mondiale delle App secondo cui l’acquisto starebbe diventando un fenomeno in costante diminuzione; le prime 10 App per redditività risultano essere a download gratuito (</a:t>
            </a:r>
            <a:r>
              <a:rPr lang="it-IT" i="1" dirty="0" smtClean="0"/>
              <a:t>fonte</a:t>
            </a:r>
            <a:r>
              <a:rPr lang="it-IT" dirty="0" smtClean="0"/>
              <a:t>: Wired ).</a:t>
            </a:r>
          </a:p>
          <a:p>
            <a:pPr algn="just"/>
            <a:endParaRPr lang="it-IT" dirty="0" smtClean="0"/>
          </a:p>
          <a:p>
            <a:pPr algn="just"/>
            <a:r>
              <a:rPr lang="it-IT" dirty="0" smtClean="0"/>
              <a:t>Inoltre, dall’analisi competitiva del mercato risulta come nessuna delle applicazioni più diffuse, che potrebbero rientrare nella nostra stessa categoria di servizio offerto, sia a pagamento.</a:t>
            </a:r>
            <a:endParaRPr lang="it-IT" dirty="0"/>
          </a:p>
        </p:txBody>
      </p:sp>
      <p:pic>
        <p:nvPicPr>
          <p:cNvPr id="7" name="Immagine 6" descr="Immagine mod dwl.png"/>
          <p:cNvPicPr>
            <a:picLocks noChangeAspect="1"/>
          </p:cNvPicPr>
          <p:nvPr/>
        </p:nvPicPr>
        <p:blipFill>
          <a:blip r:embed="rId3" cstate="print"/>
          <a:stretch>
            <a:fillRect/>
          </a:stretch>
        </p:blipFill>
        <p:spPr>
          <a:xfrm>
            <a:off x="5809790" y="2207895"/>
            <a:ext cx="5409706" cy="3425587"/>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938281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41010" y="2287222"/>
            <a:ext cx="6377613" cy="2862322"/>
          </a:xfrm>
          <a:prstGeom prst="rect">
            <a:avLst/>
          </a:prstGeom>
          <a:noFill/>
        </p:spPr>
        <p:txBody>
          <a:bodyPr wrap="square" rtlCol="0">
            <a:spAutoFit/>
          </a:bodyPr>
          <a:lstStyle/>
          <a:p>
            <a:pPr algn="just"/>
            <a:r>
              <a:rPr lang="it-IT" dirty="0" smtClean="0"/>
              <a:t>La scelta di escludere la possibilità che la nostra applicazione sia a pagamento è ulteriormente rafforzata se si analizza la correlazione tra la spesa mensile in App e la disponibilità massima a spendere per una app.</a:t>
            </a:r>
          </a:p>
          <a:p>
            <a:pPr algn="just"/>
            <a:endParaRPr lang="it-IT" dirty="0" smtClean="0"/>
          </a:p>
          <a:p>
            <a:pPr algn="just"/>
            <a:r>
              <a:rPr lang="it-IT" dirty="0" smtClean="0"/>
              <a:t>Il risultato è che la maggioranza di coloro che sarebbero disposti a spendere anche solo più di 0,5 centesimi (categoria di prezzo tra l’altro non prevista da nessuno store. Il minimo è 0,89 €), ovvero circa il 53%, di fatto, non acquista nessuna applicazione nell’arco di un mese riferita a nessuna delle categorie indicate.</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619096419"/>
              </p:ext>
            </p:extLst>
          </p:nvPr>
        </p:nvGraphicFramePr>
        <p:xfrm>
          <a:off x="7751297" y="1018809"/>
          <a:ext cx="3441178" cy="4660064"/>
        </p:xfrm>
        <a:graphic>
          <a:graphicData uri="http://schemas.openxmlformats.org/drawingml/2006/table">
            <a:tbl>
              <a:tblPr/>
              <a:tblGrid>
                <a:gridCol w="826246"/>
                <a:gridCol w="435822"/>
                <a:gridCol w="435822"/>
                <a:gridCol w="435822"/>
                <a:gridCol w="435822"/>
                <a:gridCol w="435822"/>
                <a:gridCol w="435822"/>
              </a:tblGrid>
              <a:tr h="136835">
                <a:tc rowSpan="2">
                  <a:txBody>
                    <a:bodyPr/>
                    <a:lstStyle/>
                    <a:p>
                      <a:pPr algn="ctr" fontAlgn="b"/>
                      <a:r>
                        <a:rPr lang="it-IT" sz="900" b="1" i="0" u="none" strike="noStrike" dirty="0">
                          <a:solidFill>
                            <a:srgbClr val="FF0000"/>
                          </a:solidFill>
                          <a:latin typeface="Arial"/>
                        </a:rPr>
                        <a:t>SPESA MAX (in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6">
                  <a:txBody>
                    <a:bodyPr/>
                    <a:lstStyle/>
                    <a:p>
                      <a:pPr algn="ctr" fontAlgn="b"/>
                      <a:r>
                        <a:rPr lang="it-IT" sz="900" b="1" i="0" u="none" strike="noStrike">
                          <a:solidFill>
                            <a:srgbClr val="FF0000"/>
                          </a:solidFill>
                          <a:latin typeface="Arial"/>
                        </a:rPr>
                        <a:t>N° App a pagamento</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36835">
                <a:tc vMerge="1">
                  <a:txBody>
                    <a:bodyPr/>
                    <a:lstStyle/>
                    <a:p>
                      <a:endParaRPr lang="it-IT"/>
                    </a:p>
                  </a:txBody>
                  <a:tcPr/>
                </a:tc>
                <a:tc>
                  <a:txBody>
                    <a:bodyPr/>
                    <a:lstStyle/>
                    <a:p>
                      <a:pPr algn="ctr" fontAlgn="b"/>
                      <a:r>
                        <a:rPr lang="it-IT" sz="900" b="1" i="0" u="none" strike="noStrike">
                          <a:solidFill>
                            <a:srgbClr val="FF0000"/>
                          </a:solidFill>
                          <a:latin typeface="Arial"/>
                        </a:rPr>
                        <a:t>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900" b="1" i="0" u="none" strike="noStrike">
                          <a:solidFill>
                            <a:srgbClr val="FF0000"/>
                          </a:solidFill>
                          <a:latin typeface="Arial"/>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900" b="1" i="0" u="none" strike="noStrike">
                          <a:solidFill>
                            <a:srgbClr val="FF0000"/>
                          </a:solidFill>
                          <a:latin typeface="Arial"/>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900" b="1" i="0" u="none" strike="noStrike">
                          <a:solidFill>
                            <a:srgbClr val="FF0000"/>
                          </a:solidFill>
                          <a:latin typeface="Arial"/>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900" b="1" i="0" u="none" strike="noStrike">
                          <a:solidFill>
                            <a:srgbClr val="FF0000"/>
                          </a:solidFill>
                          <a:latin typeface="Arial"/>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900" b="1" i="0" u="none" strike="noStrike">
                          <a:solidFill>
                            <a:srgbClr val="FF0000"/>
                          </a:solidFill>
                          <a:latin typeface="Arial"/>
                        </a:rPr>
                        <a:t>Total</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dirty="0">
                          <a:solidFill>
                            <a:srgbClr val="FF0000"/>
                          </a:solidFill>
                          <a:latin typeface="Arial"/>
                        </a:rPr>
                        <a:t>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39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39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19.02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19.02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100.00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dirty="0">
                          <a:solidFill>
                            <a:srgbClr val="000000"/>
                          </a:solidFill>
                          <a:latin typeface="Arial"/>
                        </a:rPr>
                        <a:t>25.83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a:solidFill>
                            <a:srgbClr val="FF0000"/>
                          </a:solidFill>
                          <a:latin typeface="Arial"/>
                        </a:rPr>
                        <a:t>0.5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8</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2.93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0.98</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3.90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75.00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25.00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3.97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4.76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a:solidFill>
                            <a:srgbClr val="FF0000"/>
                          </a:solidFill>
                          <a:latin typeface="Arial"/>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47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60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22.93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5.37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29.27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78.33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18.33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1.67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1.67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31.13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26.19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16.67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a:solidFill>
                            <a:srgbClr val="FF0000"/>
                          </a:solidFill>
                          <a:latin typeface="Arial"/>
                        </a:rPr>
                        <a:t>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28</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40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13.66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5.85</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19.51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70.00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30.00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18.54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28.57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a:solidFill>
                            <a:srgbClr val="FF0000"/>
                          </a:solidFill>
                          <a:latin typeface="Arial"/>
                        </a:rPr>
                        <a:t>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5</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20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6.34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2.44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9.76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65.00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25.00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5.00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8.61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11.90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100.00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dirty="0">
                          <a:solidFill>
                            <a:srgbClr val="FF0000"/>
                          </a:solidFill>
                          <a:latin typeface="Arial"/>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10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31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6.83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4.88</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1.95</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1.46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15.12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45.16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32.26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12.90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9.68</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9.27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23.81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66.67</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60.00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4">
                  <a:txBody>
                    <a:bodyPr/>
                    <a:lstStyle/>
                    <a:p>
                      <a:pPr algn="ctr" fontAlgn="ctr"/>
                      <a:r>
                        <a:rPr lang="it-IT" sz="900" b="1" i="0" u="none" strike="noStrike" dirty="0">
                          <a:solidFill>
                            <a:srgbClr val="FF0000"/>
                          </a:solidFill>
                          <a:latin typeface="Arial"/>
                        </a:rPr>
                        <a:t>10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a:rPr>
                        <a:t>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1.46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1.46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100.00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1.99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 </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36835">
                <a:tc rowSpan="2">
                  <a:txBody>
                    <a:bodyPr/>
                    <a:lstStyle/>
                    <a:p>
                      <a:pPr algn="ctr" fontAlgn="t"/>
                      <a:r>
                        <a:rPr lang="it-IT" sz="900" b="1" i="0" u="none" strike="noStrike" dirty="0">
                          <a:solidFill>
                            <a:srgbClr val="FF0000"/>
                          </a:solidFill>
                          <a:latin typeface="Arial"/>
                        </a:rPr>
                        <a:t>Total</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151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42</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5</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1</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205</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6835">
                <a:tc vMerge="1">
                  <a:txBody>
                    <a:bodyPr/>
                    <a:lstStyle/>
                    <a:p>
                      <a:endParaRPr lang="it-IT"/>
                    </a:p>
                  </a:txBody>
                  <a:tcPr/>
                </a:tc>
                <a:tc>
                  <a:txBody>
                    <a:bodyPr/>
                    <a:lstStyle/>
                    <a:p>
                      <a:pPr algn="r" fontAlgn="t"/>
                      <a:r>
                        <a:rPr lang="it-IT" sz="900" b="0" i="0" u="none" strike="noStrike">
                          <a:solidFill>
                            <a:srgbClr val="000000"/>
                          </a:solidFill>
                          <a:latin typeface="Arial"/>
                        </a:rPr>
                        <a:t>73.66</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a:rPr>
                        <a:t>20.49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2.93</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2.44</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a:rPr>
                        <a:t>0.49</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a:rPr>
                        <a:t>100.00</a:t>
                      </a:r>
                    </a:p>
                  </a:txBody>
                  <a:tcPr marL="8467" marR="8467" marT="8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itolo 2"/>
          <p:cNvSpPr txBox="1">
            <a:spLocks/>
          </p:cNvSpPr>
          <p:nvPr/>
        </p:nvSpPr>
        <p:spPr>
          <a:xfrm>
            <a:off x="1494935" y="950180"/>
            <a:ext cx="5923688"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2.3 </a:t>
            </a:r>
            <a:r>
              <a:rPr lang="it-IT" dirty="0"/>
              <a:t>Modalità di </a:t>
            </a:r>
            <a:r>
              <a:rPr lang="it-IT" dirty="0" smtClean="0"/>
              <a:t>Download</a:t>
            </a:r>
            <a:endParaRPr lang="it-IT" dirty="0"/>
          </a:p>
        </p:txBody>
      </p:sp>
    </p:spTree>
    <p:extLst>
      <p:ext uri="{BB962C8B-B14F-4D97-AF65-F5344CB8AC3E}">
        <p14:creationId xmlns:p14="http://schemas.microsoft.com/office/powerpoint/2010/main" val="730672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45029" y="2286000"/>
            <a:ext cx="4349932" cy="2062103"/>
          </a:xfrm>
          <a:prstGeom prst="rect">
            <a:avLst/>
          </a:prstGeom>
          <a:noFill/>
        </p:spPr>
        <p:txBody>
          <a:bodyPr wrap="square" rtlCol="0">
            <a:spAutoFit/>
          </a:bodyPr>
          <a:lstStyle/>
          <a:p>
            <a:r>
              <a:rPr lang="it-IT" sz="2000" b="1" dirty="0" smtClean="0"/>
              <a:t>Il Test</a:t>
            </a:r>
          </a:p>
          <a:p>
            <a:r>
              <a:rPr lang="it-IT" dirty="0" smtClean="0"/>
              <a:t>Il test di correlazione associato ci indica infine come questo dato sia valido e da tenere in considerazione. Le variabili risultano correlate dato il P-</a:t>
            </a:r>
            <a:r>
              <a:rPr lang="it-IT" dirty="0"/>
              <a:t>V</a:t>
            </a:r>
            <a:r>
              <a:rPr lang="it-IT" dirty="0" smtClean="0"/>
              <a:t>alue del test T&lt;0,05, perciò l’opzione di mettere la nostra App a pagamento è da scartare.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187069520"/>
              </p:ext>
            </p:extLst>
          </p:nvPr>
        </p:nvGraphicFramePr>
        <p:xfrm>
          <a:off x="6639950" y="2458616"/>
          <a:ext cx="3919861" cy="2830837"/>
        </p:xfrm>
        <a:graphic>
          <a:graphicData uri="http://schemas.openxmlformats.org/drawingml/2006/table">
            <a:tbl>
              <a:tblPr/>
              <a:tblGrid>
                <a:gridCol w="1443739"/>
                <a:gridCol w="1238061"/>
                <a:gridCol w="1238061"/>
              </a:tblGrid>
              <a:tr h="711196">
                <a:tc gridSpan="3">
                  <a:txBody>
                    <a:bodyPr/>
                    <a:lstStyle/>
                    <a:p>
                      <a:pPr algn="ctr" fontAlgn="ctr"/>
                      <a:r>
                        <a:rPr lang="it-IT" sz="1600" b="1" i="0" u="none" strike="noStrike" dirty="0" smtClean="0">
                          <a:solidFill>
                            <a:srgbClr val="FF0000"/>
                          </a:solidFill>
                          <a:latin typeface="+mn-lt"/>
                        </a:rPr>
                        <a:t>Prob. </a:t>
                      </a:r>
                      <a:r>
                        <a:rPr lang="it-IT" sz="1600" b="1" i="0" u="none" strike="noStrike" dirty="0">
                          <a:solidFill>
                            <a:srgbClr val="FF0000"/>
                          </a:solidFill>
                          <a:latin typeface="+mn-lt"/>
                        </a:rPr>
                        <a:t>&gt; |r| under H0: Rho=0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r>
              <a:tr h="505659">
                <a:tc>
                  <a:txBody>
                    <a:bodyPr/>
                    <a:lstStyle/>
                    <a:p>
                      <a:pPr algn="ctr" fontAlgn="b"/>
                      <a:r>
                        <a:rPr lang="it-IT" sz="1600" b="1" i="0" u="none" strike="noStrike">
                          <a:solidFill>
                            <a:srgbClr val="112277"/>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600" b="1" i="0" u="none" strike="noStrike" dirty="0">
                          <a:solidFill>
                            <a:srgbClr val="FF0000"/>
                          </a:solidFill>
                          <a:latin typeface="+mn-lt"/>
                        </a:rPr>
                        <a:t>SPESA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a:solidFill>
                            <a:srgbClr val="FF0000"/>
                          </a:solidFill>
                          <a:latin typeface="+mn-lt"/>
                        </a:rPr>
                        <a:t>APP 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146">
                <a:tc>
                  <a:txBody>
                    <a:bodyPr/>
                    <a:lstStyle/>
                    <a:p>
                      <a:pPr algn="ctr" fontAlgn="ctr"/>
                      <a:r>
                        <a:rPr lang="it-IT" sz="1600" b="1" i="0" u="none" strike="noStrike">
                          <a:solidFill>
                            <a:srgbClr val="FF0000"/>
                          </a:solidFill>
                          <a:latin typeface="+mn-lt"/>
                        </a:rPr>
                        <a:t>SPESA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r" fontAlgn="b"/>
                      <a:r>
                        <a:rPr lang="it-IT" sz="1800" b="0" i="0" u="none" strike="noStrike" dirty="0">
                          <a:solidFill>
                            <a:srgbClr val="000000"/>
                          </a:solidFill>
                          <a:latin typeface="+mn-lt"/>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800" b="0" i="0" u="none" strike="noStrike" dirty="0">
                          <a:solidFill>
                            <a:srgbClr val="000000"/>
                          </a:solidFill>
                          <a:latin typeface="+mn-lt"/>
                        </a:rPr>
                        <a:t>0.32186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8374">
                <a:tc>
                  <a:txBody>
                    <a:bodyPr/>
                    <a:lstStyle/>
                    <a:p>
                      <a:pPr algn="ctr" fontAlgn="ctr"/>
                      <a:r>
                        <a:rPr lang="it-IT" sz="1600" b="0" i="0" u="none" strike="noStrike">
                          <a:solidFill>
                            <a:srgbClr val="FF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a:txBody>
                    <a:bodyPr/>
                    <a:lstStyle/>
                    <a:p>
                      <a:pPr algn="r" fontAlgn="b"/>
                      <a:r>
                        <a:rPr lang="it-IT" sz="1800" b="0" i="0" u="none" strike="noStrike" dirty="0">
                          <a:solidFill>
                            <a:srgbClr val="000000"/>
                          </a:solidFill>
                          <a:latin typeface="+mn-lt"/>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523146">
                <a:tc rowSpan="2">
                  <a:txBody>
                    <a:bodyPr/>
                    <a:lstStyle/>
                    <a:p>
                      <a:pPr algn="ctr" fontAlgn="ctr"/>
                      <a:r>
                        <a:rPr lang="it-IT" sz="1600" b="1" i="0" u="none" strike="noStrike" dirty="0">
                          <a:solidFill>
                            <a:srgbClr val="FF0000"/>
                          </a:solidFill>
                          <a:latin typeface="+mn-lt"/>
                        </a:rPr>
                        <a:t>APP PAY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800" b="0" i="0" u="none" strike="noStrike" dirty="0">
                          <a:solidFill>
                            <a:srgbClr val="000000"/>
                          </a:solidFill>
                          <a:latin typeface="+mn-lt"/>
                        </a:rPr>
                        <a:t>0.32186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b"/>
                      <a:r>
                        <a:rPr lang="it-IT" sz="1800" b="0" i="0" u="none" strike="noStrike" dirty="0">
                          <a:solidFill>
                            <a:srgbClr val="000000"/>
                          </a:solidFill>
                          <a:latin typeface="+mn-lt"/>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580">
                <a:tc vMerge="1">
                  <a:txBody>
                    <a:bodyPr/>
                    <a:lstStyle/>
                    <a:p>
                      <a:endParaRPr lang="it-IT"/>
                    </a:p>
                  </a:txBody>
                  <a:tcPr/>
                </a:tc>
                <a:tc>
                  <a:txBody>
                    <a:bodyPr/>
                    <a:lstStyle/>
                    <a:p>
                      <a:pPr algn="r" fontAlgn="b"/>
                      <a:r>
                        <a:rPr lang="it-IT" sz="1800" b="0" i="0" u="none" strike="noStrike" dirty="0">
                          <a:solidFill>
                            <a:srgbClr val="000000"/>
                          </a:solidFill>
                          <a:latin typeface="+mn-lt"/>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bl>
          </a:graphicData>
        </a:graphic>
      </p:graphicFrame>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2.3 </a:t>
            </a:r>
            <a:r>
              <a:rPr lang="it-IT" dirty="0"/>
              <a:t>Modalità di </a:t>
            </a:r>
            <a:r>
              <a:rPr lang="it-IT" dirty="0" smtClean="0"/>
              <a:t>Download</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22058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97281" y="1498209"/>
            <a:ext cx="4199207" cy="4247317"/>
          </a:xfrm>
          <a:prstGeom prst="rect">
            <a:avLst/>
          </a:prstGeom>
          <a:noFill/>
        </p:spPr>
        <p:txBody>
          <a:bodyPr wrap="square" rtlCol="0">
            <a:spAutoFit/>
          </a:bodyPr>
          <a:lstStyle/>
          <a:p>
            <a:r>
              <a:rPr lang="it-IT" dirty="0" smtClean="0"/>
              <a:t>A questo punto resta da analizzare la tipologia di download gratuito, se con la presenza di pubblicità, con un servizio di acquisto di contenuti in </a:t>
            </a:r>
            <a:r>
              <a:rPr lang="it-IT" dirty="0" err="1" smtClean="0"/>
              <a:t>app</a:t>
            </a:r>
            <a:r>
              <a:rPr lang="it-IT" dirty="0" smtClean="0"/>
              <a:t>, o entrambi.</a:t>
            </a:r>
          </a:p>
          <a:p>
            <a:endParaRPr lang="it-IT" dirty="0" smtClean="0"/>
          </a:p>
          <a:p>
            <a:r>
              <a:rPr lang="it-IT" dirty="0" smtClean="0"/>
              <a:t>L’analisi della varianza ci restituisce un dato interessante per cui almeno il 30% di coloro che scaricano sarebbero disposti a spendere per avere dei contenuti aggiuntivi in app.</a:t>
            </a:r>
          </a:p>
          <a:p>
            <a:endParaRPr lang="it-IT" dirty="0" smtClean="0"/>
          </a:p>
          <a:p>
            <a:r>
              <a:rPr lang="it-IT" dirty="0" smtClean="0"/>
              <a:t>Ragionamento simile si potrebbe fare per coloro che scaricherebbero con la presenza di pubblicità. Infatti il 40% circa di questi sarebbero comunque disposti a spendere almeno 0,5 centesimi in applicazioni.</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4172594737"/>
              </p:ext>
            </p:extLst>
          </p:nvPr>
        </p:nvGraphicFramePr>
        <p:xfrm>
          <a:off x="5556739" y="838324"/>
          <a:ext cx="5641144" cy="5264251"/>
        </p:xfrm>
        <a:graphic>
          <a:graphicData uri="http://schemas.openxmlformats.org/drawingml/2006/table">
            <a:tbl>
              <a:tblPr/>
              <a:tblGrid>
                <a:gridCol w="1083212"/>
                <a:gridCol w="1209821"/>
                <a:gridCol w="1364566"/>
                <a:gridCol w="1298513"/>
                <a:gridCol w="685032"/>
              </a:tblGrid>
              <a:tr h="0">
                <a:tc rowSpan="2">
                  <a:txBody>
                    <a:bodyPr/>
                    <a:lstStyle/>
                    <a:p>
                      <a:pPr algn="ctr" fontAlgn="b"/>
                      <a:r>
                        <a:rPr lang="it-IT" sz="1400" b="0" i="0" u="none" strike="noStrike" dirty="0">
                          <a:solidFill>
                            <a:srgbClr val="FF0000"/>
                          </a:solidFill>
                          <a:latin typeface="+mn-lt"/>
                        </a:rPr>
                        <a:t>SPESA APP (in €</a:t>
                      </a:r>
                      <a:r>
                        <a:rPr lang="it-IT" sz="1400" b="0" i="0" u="none" strike="noStrike" dirty="0" smtClean="0">
                          <a:solidFill>
                            <a:srgbClr val="FF0000"/>
                          </a:solidFill>
                          <a:latin typeface="+mn-lt"/>
                        </a:rPr>
                        <a:t>)</a:t>
                      </a:r>
                    </a:p>
                  </a:txBody>
                  <a:tcPr marL="8670" marR="8670" marT="8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it-IT" sz="1400" b="0" i="0" u="none" strike="noStrike">
                          <a:solidFill>
                            <a:srgbClr val="FF0000"/>
                          </a:solidFill>
                          <a:latin typeface="+mn-lt"/>
                        </a:rPr>
                        <a:t>MODALITA' DOWNLOAD</a:t>
                      </a:r>
                    </a:p>
                  </a:txBody>
                  <a:tcPr marL="8670" marR="8670" marT="8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64571">
                <a:tc vMerge="1">
                  <a:txBody>
                    <a:bodyPr/>
                    <a:lstStyle/>
                    <a:p>
                      <a:endParaRPr lang="it-IT"/>
                    </a:p>
                  </a:txBody>
                  <a:tcPr/>
                </a:tc>
                <a:tc>
                  <a:txBody>
                    <a:bodyPr/>
                    <a:lstStyle/>
                    <a:p>
                      <a:pPr algn="ctr" fontAlgn="ctr"/>
                      <a:r>
                        <a:rPr lang="it-IT" sz="1200" b="0" i="0" u="none" strike="noStrike" dirty="0">
                          <a:solidFill>
                            <a:srgbClr val="FF0000"/>
                          </a:solidFill>
                          <a:latin typeface="+mn-lt"/>
                        </a:rPr>
                        <a:t>A PAGAMENTO</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FF0000"/>
                          </a:solidFill>
                          <a:latin typeface="+mn-lt"/>
                        </a:rPr>
                        <a:t>GRATIS + PUBBLICITA'</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FF0000"/>
                          </a:solidFill>
                          <a:latin typeface="+mn-lt"/>
                        </a:rPr>
                        <a:t>GRATIS </a:t>
                      </a:r>
                      <a:r>
                        <a:rPr lang="it-IT" sz="1200" b="0" i="0" u="none" strike="noStrike" dirty="0" smtClean="0">
                          <a:solidFill>
                            <a:srgbClr val="FF0000"/>
                          </a:solidFill>
                          <a:latin typeface="+mn-lt"/>
                        </a:rPr>
                        <a:t> + ACQUISTO </a:t>
                      </a:r>
                      <a:r>
                        <a:rPr lang="it-IT" sz="1200" b="0" i="0" u="none" strike="noStrike" dirty="0">
                          <a:solidFill>
                            <a:srgbClr val="FF0000"/>
                          </a:solidFill>
                          <a:latin typeface="+mn-lt"/>
                        </a:rPr>
                        <a:t>IN APP</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200" b="0" i="0" u="none" strike="noStrike" dirty="0">
                          <a:solidFill>
                            <a:srgbClr val="FF0000"/>
                          </a:solidFill>
                          <a:latin typeface="+mn-lt"/>
                        </a:rPr>
                        <a:t>Total</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dirty="0">
                          <a:solidFill>
                            <a:srgbClr val="FF0000"/>
                          </a:solidFill>
                          <a:latin typeface="+mn-lt"/>
                        </a:rPr>
                        <a:t>0</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39</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1.46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11.71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5.85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19.02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7.69</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61.54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30.77</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53082">
                <a:tc vMerge="1">
                  <a:txBody>
                    <a:bodyPr/>
                    <a:lstStyle/>
                    <a:p>
                      <a:endParaRPr lang="it-IT"/>
                    </a:p>
                  </a:txBody>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8.11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25.26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16.44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a:solidFill>
                            <a:srgbClr val="FF0000"/>
                          </a:solidFill>
                          <a:latin typeface="+mn-lt"/>
                        </a:rPr>
                        <a:t>0.5</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0.49</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2.44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0.98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3.90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12.50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62.50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25.00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2.70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5.26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2.74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a:solidFill>
                            <a:srgbClr val="FF0000"/>
                          </a:solidFill>
                          <a:latin typeface="+mn-lt"/>
                        </a:rPr>
                        <a:t>1</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60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1.95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14.63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12.68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29.27</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6.67</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50.00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43.33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67125">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10.81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31.58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35.62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a:solidFill>
                            <a:srgbClr val="FF0000"/>
                          </a:solidFill>
                          <a:latin typeface="+mn-lt"/>
                        </a:rPr>
                        <a:t>2</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2.93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6.83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9.76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19.51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15.00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35.00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50.00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16.22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14.74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27.40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a:solidFill>
                            <a:srgbClr val="FF0000"/>
                          </a:solidFill>
                          <a:latin typeface="+mn-lt"/>
                        </a:rPr>
                        <a:t>3</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3.90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4.88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0.98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9.76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50.00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21.62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10.53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2.74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4">
                  <a:txBody>
                    <a:bodyPr/>
                    <a:lstStyle/>
                    <a:p>
                      <a:pPr algn="ctr" fontAlgn="ctr"/>
                      <a:r>
                        <a:rPr lang="it-IT" sz="1600" b="0" i="0" u="none" strike="noStrike" dirty="0">
                          <a:solidFill>
                            <a:srgbClr val="FF0000"/>
                          </a:solidFill>
                          <a:latin typeface="+mn-lt"/>
                        </a:rPr>
                        <a:t>5</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9</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8</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31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6.83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4.39</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3.90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15.12</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640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45.16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29.03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25.81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it-IT"/>
                    </a:p>
                  </a:txBody>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37.84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9.47</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10.96</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 </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6400">
                <a:tc rowSpan="2">
                  <a:txBody>
                    <a:bodyPr/>
                    <a:lstStyle/>
                    <a:p>
                      <a:pPr algn="ctr" fontAlgn="ctr"/>
                      <a:r>
                        <a:rPr lang="it-IT" sz="1600" b="0" i="0" u="none" strike="noStrike" dirty="0">
                          <a:solidFill>
                            <a:srgbClr val="FF0000"/>
                          </a:solidFill>
                          <a:latin typeface="+mn-lt"/>
                        </a:rPr>
                        <a:t>Total</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37</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95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a:solidFill>
                            <a:srgbClr val="000000"/>
                          </a:solidFill>
                          <a:latin typeface="Arial" panose="020B0604020202020204" pitchFamily="34" charset="0"/>
                          <a:cs typeface="Arial" panose="020B0604020202020204" pitchFamily="34" charset="0"/>
                        </a:rPr>
                        <a:t>73</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900" b="0" i="0" u="none" strike="noStrike" dirty="0">
                          <a:solidFill>
                            <a:srgbClr val="000000"/>
                          </a:solidFill>
                          <a:latin typeface="Arial" panose="020B0604020202020204" pitchFamily="34" charset="0"/>
                          <a:cs typeface="Arial" panose="020B0604020202020204" pitchFamily="34" charset="0"/>
                        </a:rPr>
                        <a:t>205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it-IT"/>
                    </a:p>
                  </a:txBody>
                  <a:tcPr/>
                </a:tc>
                <a:tc>
                  <a:txBody>
                    <a:bodyPr/>
                    <a:lstStyle/>
                    <a:p>
                      <a:pPr algn="r" fontAlgn="t"/>
                      <a:r>
                        <a:rPr lang="it-IT" sz="1000" b="0" i="0" u="none" strike="noStrike">
                          <a:solidFill>
                            <a:srgbClr val="000000"/>
                          </a:solidFill>
                          <a:latin typeface="+mn-lt"/>
                        </a:rPr>
                        <a:t>18.05</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mn-lt"/>
                        </a:rPr>
                        <a:t>46.34</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mn-lt"/>
                        </a:rPr>
                        <a:t>35.61</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mn-lt"/>
                        </a:rPr>
                        <a:t>100.00</a:t>
                      </a:r>
                    </a:p>
                  </a:txBody>
                  <a:tcPr marL="8670" marR="8670" marT="8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5555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978710" y="1965053"/>
            <a:ext cx="10106632" cy="646331"/>
          </a:xfrm>
          <a:prstGeom prst="rect">
            <a:avLst/>
          </a:prstGeom>
          <a:noFill/>
        </p:spPr>
        <p:txBody>
          <a:bodyPr wrap="square" rtlCol="0">
            <a:spAutoFit/>
          </a:bodyPr>
          <a:lstStyle/>
          <a:p>
            <a:r>
              <a:rPr lang="it-IT" dirty="0" smtClean="0"/>
              <a:t>Il dato risulta significativo in quanto il </a:t>
            </a:r>
            <a:r>
              <a:rPr lang="it-IT" dirty="0" err="1" smtClean="0"/>
              <a:t>P-Value</a:t>
            </a:r>
            <a:r>
              <a:rPr lang="it-IT" dirty="0" smtClean="0"/>
              <a:t> associato del Test F è molto piccolo per cui si rifiuta l’ipostesi nulla di indipendenza in media.</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2453261392"/>
              </p:ext>
            </p:extLst>
          </p:nvPr>
        </p:nvGraphicFramePr>
        <p:xfrm>
          <a:off x="2712046" y="2897944"/>
          <a:ext cx="6956332" cy="1373427"/>
        </p:xfrm>
        <a:graphic>
          <a:graphicData uri="http://schemas.openxmlformats.org/drawingml/2006/table">
            <a:tbl>
              <a:tblPr/>
              <a:tblGrid>
                <a:gridCol w="1514417"/>
                <a:gridCol w="1131652"/>
                <a:gridCol w="1281430"/>
                <a:gridCol w="1431207"/>
                <a:gridCol w="798813"/>
                <a:gridCol w="798813"/>
              </a:tblGrid>
              <a:tr h="357867">
                <a:tc>
                  <a:txBody>
                    <a:bodyPr/>
                    <a:lstStyle/>
                    <a:p>
                      <a:pPr lvl="0" algn="ctr" fontAlgn="b"/>
                      <a:r>
                        <a:rPr lang="it-IT" sz="1000" b="1" i="0" u="none" strike="noStrike" dirty="0">
                          <a:solidFill>
                            <a:srgbClr val="FF0000"/>
                          </a:solidFill>
                          <a:latin typeface="Arial"/>
                        </a:rPr>
                        <a:t>Source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Sum of </a:t>
                      </a:r>
                      <a:r>
                        <a:rPr lang="it-IT" sz="1000" b="1" i="0" u="none" strike="noStrike" dirty="0" err="1">
                          <a:solidFill>
                            <a:srgbClr val="FF0000"/>
                          </a:solidFill>
                          <a:latin typeface="Arial"/>
                        </a:rPr>
                        <a:t>Squares</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err="1">
                          <a:solidFill>
                            <a:srgbClr val="FF0000"/>
                          </a:solidFill>
                          <a:latin typeface="Arial"/>
                        </a:rPr>
                        <a:t>Mean</a:t>
                      </a:r>
                      <a:r>
                        <a:rPr lang="it-IT" sz="1000" b="1" i="0" u="none" strike="noStrike" dirty="0">
                          <a:solidFill>
                            <a:srgbClr val="FF0000"/>
                          </a:solidFill>
                          <a:latin typeface="Arial"/>
                        </a:rPr>
                        <a:t> </a:t>
                      </a:r>
                      <a:r>
                        <a:rPr lang="it-IT" sz="1000" b="1" i="0" u="none" strike="noStrike" dirty="0" err="1">
                          <a:solidFill>
                            <a:srgbClr val="FF0000"/>
                          </a:solidFill>
                          <a:latin typeface="Arial"/>
                        </a:rPr>
                        <a:t>Square</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F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Pr &gt;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8520">
                <a:tc>
                  <a:txBody>
                    <a:bodyPr/>
                    <a:lstStyle/>
                    <a:p>
                      <a:pPr lvl="0" algn="ctr" fontAlgn="b"/>
                      <a:r>
                        <a:rPr lang="it-IT" sz="1000" b="1" i="0" u="none" strike="noStrike" dirty="0">
                          <a:solidFill>
                            <a:srgbClr val="FF0000"/>
                          </a:solidFill>
                          <a:latin typeface="Arial"/>
                        </a:rPr>
                        <a:t>Model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615.030.169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307.515.085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8520">
                <a:tc>
                  <a:txBody>
                    <a:bodyPr/>
                    <a:lstStyle/>
                    <a:p>
                      <a:pPr lvl="0" algn="ctr" fontAlgn="b"/>
                      <a:r>
                        <a:rPr lang="it-IT" sz="1000" b="1" i="0" u="none" strike="noStrike">
                          <a:solidFill>
                            <a:srgbClr val="FF0000"/>
                          </a:solidFill>
                          <a:latin typeface="Arial"/>
                        </a:rPr>
                        <a:t>Error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6.996.872.270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34.637.982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8520">
                <a:tc>
                  <a:txBody>
                    <a:bodyPr/>
                    <a:lstStyle/>
                    <a:p>
                      <a:pPr lvl="0" algn="ctr" fontAlgn="b"/>
                      <a:r>
                        <a:rPr lang="it-IT" sz="1000" b="1" i="0" u="none" strike="noStrike" dirty="0" err="1">
                          <a:solidFill>
                            <a:srgbClr val="FF0000"/>
                          </a:solidFill>
                          <a:latin typeface="Arial"/>
                        </a:rPr>
                        <a:t>Corrected</a:t>
                      </a:r>
                      <a:r>
                        <a:rPr lang="it-IT" sz="1000" b="1" i="0" u="none" strike="noStrike" dirty="0">
                          <a:solidFill>
                            <a:srgbClr val="FF0000"/>
                          </a:solidFill>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7.611.902.439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CasellaDiTesto 3"/>
          <p:cNvSpPr txBox="1"/>
          <p:nvPr/>
        </p:nvSpPr>
        <p:spPr>
          <a:xfrm>
            <a:off x="1606731" y="4428309"/>
            <a:ext cx="4389120" cy="369332"/>
          </a:xfrm>
          <a:prstGeom prst="rect">
            <a:avLst/>
          </a:prstGeom>
          <a:noFill/>
        </p:spPr>
        <p:txBody>
          <a:bodyPr wrap="square" rtlCol="0">
            <a:spAutoFit/>
          </a:bodyPr>
          <a:lstStyle/>
          <a:p>
            <a:r>
              <a:rPr lang="it-IT" dirty="0" smtClean="0"/>
              <a:t> </a:t>
            </a:r>
            <a:endParaRPr lang="it-IT" dirty="0"/>
          </a:p>
        </p:txBody>
      </p:sp>
      <p:sp>
        <p:nvSpPr>
          <p:cNvPr id="5" name="CasellaDiTesto 4"/>
          <p:cNvSpPr txBox="1"/>
          <p:nvPr/>
        </p:nvSpPr>
        <p:spPr>
          <a:xfrm>
            <a:off x="978710" y="4797641"/>
            <a:ext cx="9881548" cy="923330"/>
          </a:xfrm>
          <a:prstGeom prst="rect">
            <a:avLst/>
          </a:prstGeom>
          <a:noFill/>
        </p:spPr>
        <p:txBody>
          <a:bodyPr wrap="square" rtlCol="0">
            <a:spAutoFit/>
          </a:bodyPr>
          <a:lstStyle/>
          <a:p>
            <a:pPr algn="just"/>
            <a:r>
              <a:rPr lang="it-IT" dirty="0" smtClean="0"/>
              <a:t>Da questa analisi emerge come sia conveniente proporre un servizio che preveda sia l’acquisto di contenuti in App, che la possibilità di entrare in contatto con agenzie di promozione terze interessate ad acquistare uno spazio pubblicitario sulla nostra app.</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2.3 </a:t>
            </a:r>
            <a:r>
              <a:rPr lang="it-IT" dirty="0"/>
              <a:t>Modalità di </a:t>
            </a:r>
            <a:r>
              <a:rPr lang="it-IT" dirty="0" smtClean="0"/>
              <a:t>Download</a:t>
            </a:r>
            <a:endParaRPr lang="it-IT" dirty="0"/>
          </a:p>
        </p:txBody>
      </p:sp>
      <p:sp>
        <p:nvSpPr>
          <p:cNvPr id="8" name="CasellaDiTesto 7"/>
          <p:cNvSpPr txBox="1"/>
          <p:nvPr/>
        </p:nvSpPr>
        <p:spPr>
          <a:xfrm>
            <a:off x="979713" y="1639389"/>
            <a:ext cx="1489166" cy="369332"/>
          </a:xfrm>
          <a:prstGeom prst="rect">
            <a:avLst/>
          </a:prstGeom>
          <a:noFill/>
        </p:spPr>
        <p:txBody>
          <a:bodyPr wrap="square" rtlCol="0">
            <a:spAutoFit/>
          </a:bodyPr>
          <a:lstStyle/>
          <a:p>
            <a:r>
              <a:rPr lang="it-IT" b="1" dirty="0" smtClean="0"/>
              <a:t>Il test</a:t>
            </a:r>
            <a:endParaRPr lang="it-IT" b="1" dirty="0"/>
          </a:p>
        </p:txBody>
      </p:sp>
    </p:spTree>
    <p:extLst>
      <p:ext uri="{BB962C8B-B14F-4D97-AF65-F5344CB8AC3E}">
        <p14:creationId xmlns:p14="http://schemas.microsoft.com/office/powerpoint/2010/main" val="183791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2"/>
          <p:cNvSpPr txBox="1">
            <a:spLocks/>
          </p:cNvSpPr>
          <p:nvPr/>
        </p:nvSpPr>
        <p:spPr>
          <a:xfrm>
            <a:off x="1056067" y="850319"/>
            <a:ext cx="10057409"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Indice</a:t>
            </a:r>
            <a:endParaRPr lang="it-IT" dirty="0"/>
          </a:p>
        </p:txBody>
      </p:sp>
      <p:sp>
        <p:nvSpPr>
          <p:cNvPr id="5" name="CasellaDiTesto 4"/>
          <p:cNvSpPr txBox="1"/>
          <p:nvPr/>
        </p:nvSpPr>
        <p:spPr>
          <a:xfrm>
            <a:off x="1056068" y="1906007"/>
            <a:ext cx="10057409" cy="4062651"/>
          </a:xfrm>
          <a:prstGeom prst="rect">
            <a:avLst/>
          </a:prstGeom>
          <a:noFill/>
        </p:spPr>
        <p:txBody>
          <a:bodyPr wrap="square" rtlCol="0">
            <a:spAutoFit/>
          </a:bodyPr>
          <a:lstStyle/>
          <a:p>
            <a:pPr marL="342900" indent="-342900">
              <a:buFont typeface="Calibri" pitchFamily="34" charset="0"/>
              <a:buAutoNum type="arabicPeriod"/>
            </a:pPr>
            <a:r>
              <a:rPr lang="it-IT" sz="2400" dirty="0" smtClean="0"/>
              <a:t>Introduzione</a:t>
            </a:r>
          </a:p>
          <a:p>
            <a:pPr marL="342900" indent="-342900">
              <a:buFont typeface="Calibri" pitchFamily="34" charset="0"/>
              <a:buAutoNum type="arabicPeriod"/>
            </a:pPr>
            <a:endParaRPr lang="it-IT" sz="2400" dirty="0"/>
          </a:p>
          <a:p>
            <a:pPr marL="342900" indent="-342900">
              <a:buFont typeface="Calibri" pitchFamily="34" charset="0"/>
              <a:buAutoNum type="arabicPeriod"/>
            </a:pPr>
            <a:r>
              <a:rPr lang="it-IT" sz="2400" dirty="0" smtClean="0"/>
              <a:t> Parte prima:	</a:t>
            </a:r>
          </a:p>
          <a:p>
            <a:r>
              <a:rPr lang="it-IT" sz="2400" dirty="0"/>
              <a:t>	</a:t>
            </a:r>
            <a:r>
              <a:rPr lang="it-IT" sz="2400" dirty="0" smtClean="0"/>
              <a:t>1.1. </a:t>
            </a:r>
            <a:r>
              <a:rPr lang="it-IT" sz="2400" dirty="0"/>
              <a:t>Mercato </a:t>
            </a:r>
            <a:r>
              <a:rPr lang="it-IT" sz="2400" dirty="0" smtClean="0"/>
              <a:t>delle App;</a:t>
            </a:r>
          </a:p>
          <a:p>
            <a:pPr marL="800100" lvl="1" indent="-342900"/>
            <a:r>
              <a:rPr lang="it-IT" sz="2400" dirty="0"/>
              <a:t>	</a:t>
            </a:r>
            <a:r>
              <a:rPr lang="it-IT" sz="2400" dirty="0" smtClean="0"/>
              <a:t>	1.2. Mercato del tempo libero serale;</a:t>
            </a:r>
            <a:endParaRPr lang="it-IT" sz="2400" dirty="0"/>
          </a:p>
          <a:p>
            <a:pPr marL="800100" lvl="1" indent="-342900"/>
            <a:r>
              <a:rPr lang="it-IT" sz="2400" dirty="0"/>
              <a:t>	</a:t>
            </a:r>
            <a:r>
              <a:rPr lang="it-IT" sz="2400" dirty="0" smtClean="0"/>
              <a:t>	1.3. </a:t>
            </a:r>
            <a:r>
              <a:rPr lang="it-IT" sz="2400" dirty="0"/>
              <a:t>Scenario </a:t>
            </a:r>
            <a:r>
              <a:rPr lang="it-IT" sz="2400" dirty="0" smtClean="0"/>
              <a:t>competitivo;</a:t>
            </a:r>
            <a:endParaRPr lang="it-IT" sz="2400" dirty="0"/>
          </a:p>
          <a:p>
            <a:pPr marL="800100" lvl="1" indent="-342900"/>
            <a:r>
              <a:rPr lang="it-IT" sz="2400" dirty="0"/>
              <a:t>	</a:t>
            </a:r>
            <a:r>
              <a:rPr lang="it-IT" sz="2400" dirty="0" smtClean="0"/>
              <a:t>	1.4</a:t>
            </a:r>
            <a:r>
              <a:rPr lang="it-IT" sz="2400" dirty="0"/>
              <a:t>. Struttura del </a:t>
            </a:r>
            <a:r>
              <a:rPr lang="it-IT" sz="2400" dirty="0" smtClean="0"/>
              <a:t>questionario;</a:t>
            </a:r>
            <a:endParaRPr lang="it-IT" sz="2400" dirty="0"/>
          </a:p>
          <a:p>
            <a:pPr marL="800100" lvl="1" indent="-342900"/>
            <a:r>
              <a:rPr lang="it-IT" sz="2400" dirty="0"/>
              <a:t>	</a:t>
            </a:r>
            <a:r>
              <a:rPr lang="it-IT" sz="2400" dirty="0" smtClean="0"/>
              <a:t>	1.5</a:t>
            </a:r>
            <a:r>
              <a:rPr lang="it-IT" sz="2400" dirty="0"/>
              <a:t>. Campione </a:t>
            </a:r>
            <a:r>
              <a:rPr lang="it-IT" sz="2400" dirty="0" smtClean="0"/>
              <a:t>intervistato.</a:t>
            </a:r>
            <a:endParaRPr lang="it-IT" sz="2400" dirty="0"/>
          </a:p>
          <a:p>
            <a:pPr marL="800100" lvl="1" indent="-342900"/>
            <a:endParaRPr lang="it-IT" sz="2400" dirty="0">
              <a:latin typeface="Calibri" pitchFamily="34" charset="0"/>
            </a:endParaRPr>
          </a:p>
          <a:p>
            <a:pPr marL="342900" indent="-342900"/>
            <a:endParaRPr lang="it-IT" sz="2400" dirty="0" smtClean="0">
              <a:latin typeface="Calibri" pitchFamily="34" charset="0"/>
            </a:endParaRPr>
          </a:p>
          <a:p>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631560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
        <p:nvSpPr>
          <p:cNvPr id="5" name="CasellaDiTesto 4"/>
          <p:cNvSpPr txBox="1"/>
          <p:nvPr/>
        </p:nvSpPr>
        <p:spPr>
          <a:xfrm>
            <a:off x="1083212" y="1935530"/>
            <a:ext cx="10086535" cy="1200329"/>
          </a:xfrm>
          <a:prstGeom prst="rect">
            <a:avLst/>
          </a:prstGeom>
          <a:noFill/>
        </p:spPr>
        <p:txBody>
          <a:bodyPr wrap="square" rtlCol="0">
            <a:spAutoFit/>
          </a:bodyPr>
          <a:lstStyle/>
          <a:p>
            <a:pPr>
              <a:buNone/>
            </a:pPr>
            <a:endParaRPr lang="it-IT" dirty="0" smtClean="0"/>
          </a:p>
          <a:p>
            <a:endParaRPr lang="it-IT" dirty="0" smtClean="0"/>
          </a:p>
          <a:p>
            <a:pPr>
              <a:buNone/>
            </a:pPr>
            <a:endParaRPr lang="it-IT" dirty="0" smtClean="0"/>
          </a:p>
          <a:p>
            <a:endParaRPr lang="it-IT" dirty="0"/>
          </a:p>
        </p:txBody>
      </p:sp>
      <p:sp>
        <p:nvSpPr>
          <p:cNvPr id="8" name="CasellaDiTesto 7"/>
          <p:cNvSpPr txBox="1"/>
          <p:nvPr/>
        </p:nvSpPr>
        <p:spPr>
          <a:xfrm>
            <a:off x="1306287" y="2091673"/>
            <a:ext cx="9659463" cy="2031325"/>
          </a:xfrm>
          <a:prstGeom prst="rect">
            <a:avLst/>
          </a:prstGeom>
          <a:noFill/>
        </p:spPr>
        <p:txBody>
          <a:bodyPr wrap="square" rtlCol="0">
            <a:spAutoFit/>
          </a:bodyPr>
          <a:lstStyle/>
          <a:p>
            <a:pPr algn="just"/>
            <a:r>
              <a:rPr lang="it-IT" dirty="0" smtClean="0"/>
              <a:t>Una volta scelto il metodo di offerta del servizio, lo store e la categoria di posizionamento, il passo successivo riguarda lo studio delle caratteristiche specifiche che dovrà possedere l’applicazione e su cui sarà fondamentale concentrarsi, in termini di:</a:t>
            </a:r>
          </a:p>
          <a:p>
            <a:pPr algn="just"/>
            <a:endParaRPr lang="it-IT" dirty="0" smtClean="0"/>
          </a:p>
          <a:p>
            <a:pPr marL="285750" indent="-285750" algn="just">
              <a:buFont typeface="Arial" panose="020B0604020202020204" pitchFamily="34" charset="0"/>
              <a:buChar char="•"/>
            </a:pPr>
            <a:r>
              <a:rPr lang="it-IT" dirty="0" smtClean="0"/>
              <a:t>Layout;</a:t>
            </a:r>
          </a:p>
          <a:p>
            <a:pPr marL="285750" indent="-285750" algn="just">
              <a:buFont typeface="Arial" panose="020B0604020202020204" pitchFamily="34" charset="0"/>
              <a:buChar char="•"/>
            </a:pPr>
            <a:r>
              <a:rPr lang="it-IT" dirty="0" smtClean="0"/>
              <a:t>Funzionalità;</a:t>
            </a:r>
          </a:p>
          <a:p>
            <a:pPr marL="285750" indent="-285750" algn="just">
              <a:buFont typeface="Arial" panose="020B0604020202020204" pitchFamily="34" charset="0"/>
              <a:buChar char="•"/>
            </a:pPr>
            <a:r>
              <a:rPr lang="it-IT" dirty="0" smtClean="0"/>
              <a:t>Opzioni.</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1026" name="Picture 2" descr="http://www.abruzzosviluppo.it/new/wp-content/uploads/2013/04/design-620x387.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FilmGrain grainSize="26"/>
                    </a14:imgEffect>
                    <a14:imgEffect>
                      <a14:brightnessContrast bright="24000" contrast="-30000"/>
                    </a14:imgEffect>
                  </a14:imgLayer>
                </a14:imgProps>
              </a:ext>
              <a:ext uri="{28A0092B-C50C-407E-A947-70E740481C1C}">
                <a14:useLocalDpi xmlns:a14="http://schemas.microsoft.com/office/drawing/2010/main" val="0"/>
              </a:ext>
            </a:extLst>
          </a:blip>
          <a:srcRect/>
          <a:stretch>
            <a:fillRect/>
          </a:stretch>
        </p:blipFill>
        <p:spPr bwMode="auto">
          <a:xfrm>
            <a:off x="6949440" y="3135860"/>
            <a:ext cx="4016310" cy="250695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350926" y="4211763"/>
            <a:ext cx="4895557" cy="1477328"/>
          </a:xfrm>
          <a:prstGeom prst="rect">
            <a:avLst/>
          </a:prstGeom>
          <a:noFill/>
        </p:spPr>
        <p:txBody>
          <a:bodyPr wrap="square" rtlCol="0">
            <a:spAutoFit/>
          </a:bodyPr>
          <a:lstStyle/>
          <a:p>
            <a:r>
              <a:rPr lang="it-IT" dirty="0"/>
              <a:t>Ai fini </a:t>
            </a:r>
            <a:r>
              <a:rPr lang="it-IT" dirty="0" smtClean="0"/>
              <a:t>dell’indagine, </a:t>
            </a:r>
            <a:r>
              <a:rPr lang="it-IT" dirty="0"/>
              <a:t>e per non condizionare eccessivamente gli </a:t>
            </a:r>
            <a:r>
              <a:rPr lang="it-IT" dirty="0" smtClean="0"/>
              <a:t>intervistati, </a:t>
            </a:r>
            <a:r>
              <a:rPr lang="it-IT" dirty="0"/>
              <a:t>abbiamo chiesto di esprimere le valutazioni </a:t>
            </a:r>
            <a:r>
              <a:rPr lang="it-IT" dirty="0" smtClean="0"/>
              <a:t>su una serie di attributi </a:t>
            </a:r>
            <a:r>
              <a:rPr lang="it-IT" dirty="0"/>
              <a:t>e caratteristiche </a:t>
            </a:r>
            <a:r>
              <a:rPr lang="it-IT" dirty="0" smtClean="0"/>
              <a:t>che dovrebbe </a:t>
            </a:r>
            <a:r>
              <a:rPr lang="it-IT" dirty="0"/>
              <a:t>avere una generica </a:t>
            </a:r>
            <a:r>
              <a:rPr lang="it-IT" dirty="0" smtClean="0"/>
              <a:t>App.</a:t>
            </a:r>
            <a:endParaRPr lang="it-IT" dirty="0"/>
          </a:p>
          <a:p>
            <a:endParaRPr lang="it-IT" dirty="0"/>
          </a:p>
        </p:txBody>
      </p:sp>
    </p:spTree>
    <p:extLst>
      <p:ext uri="{BB962C8B-B14F-4D97-AF65-F5344CB8AC3E}">
        <p14:creationId xmlns:p14="http://schemas.microsoft.com/office/powerpoint/2010/main" val="112917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125249" y="1927097"/>
            <a:ext cx="4232366" cy="1785104"/>
          </a:xfrm>
          <a:prstGeom prst="rect">
            <a:avLst/>
          </a:prstGeom>
          <a:noFill/>
        </p:spPr>
        <p:txBody>
          <a:bodyPr wrap="square" rtlCol="0">
            <a:spAutoFit/>
          </a:bodyPr>
          <a:lstStyle/>
          <a:p>
            <a:r>
              <a:rPr lang="it-IT" sz="2000" b="1" dirty="0" smtClean="0"/>
              <a:t>2.4.1. Il Layout</a:t>
            </a:r>
          </a:p>
          <a:p>
            <a:pPr algn="just"/>
            <a:r>
              <a:rPr lang="it-IT" dirty="0" smtClean="0"/>
              <a:t>L’analisi di frequenza del singolo attributo indica come il 65% circa del campione attribuisca un punteggio elevato (tra 7 e 9) all’importanza dell’impatto visivo dell’applicazione. </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4267090077"/>
              </p:ext>
            </p:extLst>
          </p:nvPr>
        </p:nvGraphicFramePr>
        <p:xfrm>
          <a:off x="6108393" y="2010873"/>
          <a:ext cx="4487454" cy="2796275"/>
        </p:xfrm>
        <a:graphic>
          <a:graphicData uri="http://schemas.openxmlformats.org/drawingml/2006/table">
            <a:tbl>
              <a:tblPr/>
              <a:tblGrid>
                <a:gridCol w="1103671"/>
                <a:gridCol w="824721"/>
                <a:gridCol w="933876"/>
                <a:gridCol w="1043030"/>
                <a:gridCol w="582156"/>
              </a:tblGrid>
              <a:tr h="226249">
                <a:tc>
                  <a:txBody>
                    <a:bodyPr/>
                    <a:lstStyle/>
                    <a:p>
                      <a:pPr algn="ctr" fontAlgn="ctr"/>
                      <a:r>
                        <a:rPr lang="it-IT" sz="1000" b="1" i="0" u="none" strike="noStrike" dirty="0">
                          <a:solidFill>
                            <a:srgbClr val="FF0000"/>
                          </a:solidFill>
                          <a:latin typeface="Arial"/>
                        </a:rPr>
                        <a:t>GRAFICA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b"/>
                      <a:r>
                        <a:rPr lang="it-IT" sz="1000" b="1" i="0" u="none" strike="noStrike">
                          <a:solidFill>
                            <a:srgbClr val="FF0000"/>
                          </a:solidFill>
                          <a:latin typeface="Arial"/>
                        </a:rPr>
                        <a:t>Frequenza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Percentuale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Frequenza Cumulata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Percentuale Cumulata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1000">
                <a:tc>
                  <a:txBody>
                    <a:bodyPr/>
                    <a:lstStyle/>
                    <a:p>
                      <a:pPr algn="ctr" fontAlgn="ctr"/>
                      <a:r>
                        <a:rPr lang="it-IT" sz="1000" b="1" i="0" u="none" strike="noStrike">
                          <a:solidFill>
                            <a:srgbClr val="FF0000"/>
                          </a:solidFill>
                          <a:latin typeface="Arial"/>
                        </a:rPr>
                        <a:t>Punteggio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217715">
                <a:tc>
                  <a:txBody>
                    <a:bodyPr/>
                    <a:lstStyle/>
                    <a:p>
                      <a:pPr algn="ctr" fontAlgn="ctr"/>
                      <a:r>
                        <a:rPr lang="it-IT" sz="1000" b="1" i="0" u="none" strike="noStrike">
                          <a:solidFill>
                            <a:srgbClr val="FF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46.77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69.65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a:solidFill>
                            <a:srgbClr val="FF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91.54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5">
                <a:tc>
                  <a:txBody>
                    <a:bodyPr/>
                    <a:lstStyle/>
                    <a:p>
                      <a:pPr algn="ctr" fontAlgn="ctr"/>
                      <a:r>
                        <a:rPr lang="it-IT" sz="1000" b="1" i="0" u="none" strike="noStrike" dirty="0">
                          <a:solidFill>
                            <a:srgbClr val="FF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a:solidFill>
                            <a:srgbClr val="000000"/>
                          </a:solidFill>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218627450"/>
              </p:ext>
            </p:extLst>
          </p:nvPr>
        </p:nvGraphicFramePr>
        <p:xfrm>
          <a:off x="1196732" y="3861205"/>
          <a:ext cx="4089400" cy="1720096"/>
        </p:xfrm>
        <a:graphic>
          <a:graphicData uri="http://schemas.openxmlformats.org/drawingml/2006/table">
            <a:tbl>
              <a:tblPr/>
              <a:tblGrid>
                <a:gridCol w="1155700"/>
                <a:gridCol w="863600"/>
                <a:gridCol w="977900"/>
                <a:gridCol w="1092200"/>
              </a:tblGrid>
              <a:tr h="254829">
                <a:tc gridSpan="4">
                  <a:txBody>
                    <a:bodyPr/>
                    <a:lstStyle/>
                    <a:p>
                      <a:pPr algn="ctr" fontAlgn="b"/>
                      <a:r>
                        <a:rPr lang="it-IT" sz="1000" b="1" i="0" u="none" strike="noStrike" dirty="0">
                          <a:solidFill>
                            <a:srgbClr val="FF0000"/>
                          </a:solidFill>
                          <a:latin typeface="Arial"/>
                        </a:rPr>
                        <a:t>Misure statistiche di 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54829">
                <a:tc gridSpan="2">
                  <a:txBody>
                    <a:bodyPr/>
                    <a:lstStyle/>
                    <a:p>
                      <a:pPr algn="ctr" fontAlgn="b"/>
                      <a:r>
                        <a:rPr lang="it-IT" sz="1000" b="1" i="0" u="none" strike="noStrike">
                          <a:solidFill>
                            <a:srgbClr val="FF0000"/>
                          </a:solidFill>
                          <a:latin typeface="Arial"/>
                        </a:rPr>
                        <a:t>Posizione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b"/>
                      <a:r>
                        <a:rPr lang="it-IT" sz="1000" b="1" i="0" u="none" strike="noStrike">
                          <a:solidFill>
                            <a:srgbClr val="FF0000"/>
                          </a:solidFill>
                          <a:latin typeface="Arial"/>
                        </a:rPr>
                        <a:t>Variabilità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254829">
                <a:tc>
                  <a:txBody>
                    <a:bodyPr/>
                    <a:lstStyle/>
                    <a:p>
                      <a:pPr algn="l" fontAlgn="b"/>
                      <a:r>
                        <a:rPr lang="it-IT" sz="1000" b="1" i="0" u="none" strike="noStrike">
                          <a:solidFill>
                            <a:srgbClr val="FF0000"/>
                          </a:solidFill>
                          <a:latin typeface="Arial"/>
                        </a:rPr>
                        <a:t>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7427861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Deviazione std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177370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4829">
                <a:tc>
                  <a:txBody>
                    <a:bodyPr/>
                    <a:lstStyle/>
                    <a:p>
                      <a:pPr algn="l" fontAlgn="b"/>
                      <a:r>
                        <a:rPr lang="it-IT" sz="1000" b="1" i="0" u="none" strike="noStrike">
                          <a:solidFill>
                            <a:srgbClr val="FF0000"/>
                          </a:solidFill>
                          <a:latin typeface="Arial"/>
                        </a:rPr>
                        <a:t>Mediana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8000000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Varianza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a:solidFill>
                            <a:srgbClr val="000000"/>
                          </a:solidFill>
                          <a:latin typeface="Arial"/>
                        </a:rPr>
                        <a:t>314602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4829">
                <a:tc>
                  <a:txBody>
                    <a:bodyPr/>
                    <a:lstStyle/>
                    <a:p>
                      <a:pPr algn="l" fontAlgn="b"/>
                      <a:r>
                        <a:rPr lang="it-IT" sz="1000" b="1" i="0" u="none" strike="noStrike">
                          <a:solidFill>
                            <a:srgbClr val="FF0000"/>
                          </a:solidFill>
                          <a:latin typeface="Arial"/>
                        </a:rPr>
                        <a:t>Moda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8000000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5951">
                <a:tc>
                  <a:txBody>
                    <a:bodyPr/>
                    <a:lstStyle/>
                    <a:p>
                      <a:pPr algn="l"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Range interquartile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a:solidFill>
                            <a:srgbClr val="000000"/>
                          </a:solidFill>
                          <a:latin typeface="Arial"/>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CasellaDiTesto 7"/>
          <p:cNvSpPr txBox="1"/>
          <p:nvPr/>
        </p:nvSpPr>
        <p:spPr>
          <a:xfrm>
            <a:off x="5855175" y="5002069"/>
            <a:ext cx="5202031" cy="646331"/>
          </a:xfrm>
          <a:prstGeom prst="rect">
            <a:avLst/>
          </a:prstGeom>
          <a:noFill/>
        </p:spPr>
        <p:txBody>
          <a:bodyPr wrap="square" rtlCol="0">
            <a:spAutoFit/>
          </a:bodyPr>
          <a:lstStyle/>
          <a:p>
            <a:r>
              <a:rPr lang="it-IT" dirty="0" smtClean="0"/>
              <a:t>Dato confermato dall’analisi univariata che indica come la media si attesti intorno al 7,5 con una mediana sull’8.</a:t>
            </a:r>
            <a:endParaRPr lang="it-IT" dirty="0"/>
          </a:p>
        </p:txBody>
      </p:sp>
      <p:sp>
        <p:nvSpPr>
          <p:cNvPr id="9"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2803518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95270" y="1810712"/>
            <a:ext cx="4953838" cy="1477328"/>
          </a:xfrm>
          <a:prstGeom prst="rect">
            <a:avLst/>
          </a:prstGeom>
          <a:noFill/>
        </p:spPr>
        <p:txBody>
          <a:bodyPr wrap="square" rtlCol="0">
            <a:spAutoFit/>
          </a:bodyPr>
          <a:lstStyle/>
          <a:p>
            <a:pPr algn="just"/>
            <a:r>
              <a:rPr lang="it-IT" dirty="0" smtClean="0"/>
              <a:t>Il dato è avvalorato dall’analisi di correlazione tra il giudizio dato alla grafica e al layout. Il 44% circa degli intervistati infatti assegna un punteggio congiunto tra 7 e 9, segno dell’attenzione posta sulla realizzazione grafica dell’applicazione.</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813838694"/>
              </p:ext>
            </p:extLst>
          </p:nvPr>
        </p:nvGraphicFramePr>
        <p:xfrm>
          <a:off x="6271178" y="1905166"/>
          <a:ext cx="3892730" cy="3031019"/>
        </p:xfrm>
        <a:graphic>
          <a:graphicData uri="http://schemas.openxmlformats.org/drawingml/2006/table">
            <a:tbl>
              <a:tblPr/>
              <a:tblGrid>
                <a:gridCol w="778546"/>
                <a:gridCol w="778546"/>
                <a:gridCol w="778546"/>
                <a:gridCol w="778546"/>
                <a:gridCol w="778546"/>
              </a:tblGrid>
              <a:tr h="278294">
                <a:tc rowSpan="2">
                  <a:txBody>
                    <a:bodyPr/>
                    <a:lstStyle/>
                    <a:p>
                      <a:pPr algn="ctr" fontAlgn="ctr"/>
                      <a:r>
                        <a:rPr lang="it-IT" sz="1000" b="1" i="0" u="none" strike="noStrike">
                          <a:solidFill>
                            <a:srgbClr val="FF0000"/>
                          </a:solidFill>
                          <a:latin typeface="Arial"/>
                        </a:rPr>
                        <a:t>GRAFICA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it-IT" sz="1000" b="1" i="0" u="none" strike="noStrike">
                          <a:solidFill>
                            <a:srgbClr val="FF0000"/>
                          </a:solidFill>
                          <a:latin typeface="Arial"/>
                        </a:rPr>
                        <a:t>LAYOUT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59025">
                <a:tc vMerge="1">
                  <a:txBody>
                    <a:bodyPr/>
                    <a:lstStyle/>
                    <a:p>
                      <a:endParaRPr lang="it-IT"/>
                    </a:p>
                  </a:txBody>
                  <a:tcPr/>
                </a:tc>
                <a:tc>
                  <a:txBody>
                    <a:bodyPr/>
                    <a:lstStyle/>
                    <a:p>
                      <a:pPr algn="ctr" fontAlgn="ctr"/>
                      <a:r>
                        <a:rPr lang="it-IT" sz="1000" b="1" i="0" u="none" strike="noStrike">
                          <a:solidFill>
                            <a:srgbClr val="FF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025">
                <a:tc rowSpan="4">
                  <a:txBody>
                    <a:bodyPr/>
                    <a:lstStyle/>
                    <a:p>
                      <a:pPr algn="ctr" fontAlgn="ctr"/>
                      <a:r>
                        <a:rPr lang="it-IT" sz="1000" b="1" i="0" u="none" strike="noStrike">
                          <a:solidFill>
                            <a:srgbClr val="FF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16</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10</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2</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4</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7.96</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4.98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1.00</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1.99</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38.10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23.81</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4.76</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9.52</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30.19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18.52</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9.09</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30.77</a:t>
                      </a:r>
                    </a:p>
                  </a:txBody>
                  <a:tcPr marL="9525" marR="9525" marT="9525" marB="0">
                    <a:lnL>
                      <a:noFill/>
                    </a:lnL>
                    <a:lnR>
                      <a:noFill/>
                    </a:lnR>
                    <a:lnT>
                      <a:noFill/>
                    </a:lnT>
                    <a:lnB>
                      <a:noFill/>
                    </a:lnB>
                    <a:solidFill>
                      <a:srgbClr val="FFFFFF"/>
                    </a:solidFill>
                  </a:tcPr>
                </a:tc>
              </a:tr>
              <a:tr h="159025">
                <a:tc rowSpan="4">
                  <a:txBody>
                    <a:bodyPr/>
                    <a:lstStyle/>
                    <a:p>
                      <a:pPr algn="ctr" fontAlgn="ctr"/>
                      <a:r>
                        <a:rPr lang="it-IT" sz="1000" b="1" i="0" u="none" strike="noStrike">
                          <a:solidFill>
                            <a:srgbClr val="FF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15</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7.46</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8.96</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1.99</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1.00</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32.61</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39.13</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8.70</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4.35</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28.30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33.33</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18.18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15.38</a:t>
                      </a:r>
                    </a:p>
                  </a:txBody>
                  <a:tcPr marL="9525" marR="9525" marT="9525" marB="0">
                    <a:lnL>
                      <a:noFill/>
                    </a:lnL>
                    <a:lnR>
                      <a:noFill/>
                    </a:lnR>
                    <a:lnT>
                      <a:noFill/>
                    </a:lnT>
                    <a:lnB>
                      <a:noFill/>
                    </a:lnB>
                    <a:solidFill>
                      <a:srgbClr val="FFFFFF"/>
                    </a:solidFill>
                  </a:tcPr>
                </a:tc>
              </a:tr>
              <a:tr h="159025">
                <a:tc rowSpan="4">
                  <a:txBody>
                    <a:bodyPr/>
                    <a:lstStyle/>
                    <a:p>
                      <a:pPr algn="ctr" fontAlgn="ctr"/>
                      <a:r>
                        <a:rPr lang="it-IT" sz="1000" b="1" i="0" u="none" strike="noStrike">
                          <a:solidFill>
                            <a:srgbClr val="FF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9</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2.99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8.96</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4.48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1.99</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13.64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40.91</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20.45</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9.09</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11.32</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33.33</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40.91</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30.77</a:t>
                      </a:r>
                    </a:p>
                  </a:txBody>
                  <a:tcPr marL="9525" marR="9525" marT="9525" marB="0">
                    <a:lnL>
                      <a:noFill/>
                    </a:lnL>
                    <a:lnR>
                      <a:noFill/>
                    </a:lnR>
                    <a:lnT>
                      <a:noFill/>
                    </a:lnT>
                    <a:lnB>
                      <a:noFill/>
                    </a:lnB>
                    <a:solidFill>
                      <a:srgbClr val="FFFFFF"/>
                    </a:solidFill>
                  </a:tcPr>
                </a:tc>
              </a:tr>
              <a:tr h="159025">
                <a:tc rowSpan="4">
                  <a:txBody>
                    <a:bodyPr/>
                    <a:lstStyle/>
                    <a:p>
                      <a:pPr algn="ctr" fontAlgn="ctr"/>
                      <a:r>
                        <a:rPr lang="it-IT" sz="1000" b="1" i="0" u="none" strike="noStrike">
                          <a:solidFill>
                            <a:srgbClr val="FF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7</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1.99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0.50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3.48</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1.49</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23.53</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5.88</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41.18</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17.65</a:t>
                      </a:r>
                    </a:p>
                  </a:txBody>
                  <a:tcPr marL="9525" marR="9525" marT="9525" marB="0">
                    <a:lnL>
                      <a:noFill/>
                    </a:lnL>
                    <a:lnR>
                      <a:noFill/>
                    </a:lnR>
                    <a:lnT>
                      <a:noFill/>
                    </a:lnT>
                    <a:lnB>
                      <a:noFill/>
                    </a:lnB>
                    <a:solidFill>
                      <a:srgbClr val="FFFFFF"/>
                    </a:solidFill>
                  </a:tcPr>
                </a:tc>
              </a:tr>
              <a:tr h="159025">
                <a:tc vMerge="1">
                  <a:txBody>
                    <a:bodyPr/>
                    <a:lstStyle/>
                    <a:p>
                      <a:endParaRPr lang="it-IT"/>
                    </a:p>
                  </a:txBody>
                  <a:tcPr/>
                </a:tc>
                <a:tc>
                  <a:txBody>
                    <a:bodyPr/>
                    <a:lstStyle/>
                    <a:p>
                      <a:pPr algn="r" fontAlgn="t"/>
                      <a:r>
                        <a:rPr lang="it-IT" sz="1000" b="0" i="0" u="none" strike="noStrike">
                          <a:solidFill>
                            <a:srgbClr val="000000"/>
                          </a:solidFill>
                          <a:latin typeface="Arial"/>
                        </a:rPr>
                        <a:t>7.55</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1.85</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31.82</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dirty="0">
                          <a:solidFill>
                            <a:srgbClr val="000000"/>
                          </a:solidFill>
                          <a:latin typeface="Arial"/>
                        </a:rPr>
                        <a:t>23.08</a:t>
                      </a:r>
                    </a:p>
                  </a:txBody>
                  <a:tcPr marL="9525" marR="9525" marT="9525" marB="0">
                    <a:lnL>
                      <a:noFill/>
                    </a:lnL>
                    <a:lnR>
                      <a:noFill/>
                    </a:lnR>
                    <a:lnT>
                      <a:noFill/>
                    </a:lnT>
                    <a:lnB>
                      <a:noFill/>
                    </a:lnB>
                    <a:solidFill>
                      <a:srgbClr val="FFFFFF"/>
                    </a:solidFill>
                  </a:tcPr>
                </a:tc>
              </a:tr>
            </a:tbl>
          </a:graphicData>
        </a:graphic>
      </p:graphicFrame>
      <p:sp>
        <p:nvSpPr>
          <p:cNvPr id="4" name="CasellaDiTesto 3"/>
          <p:cNvSpPr txBox="1"/>
          <p:nvPr/>
        </p:nvSpPr>
        <p:spPr>
          <a:xfrm>
            <a:off x="5401995" y="5047288"/>
            <a:ext cx="5631097" cy="923330"/>
          </a:xfrm>
          <a:prstGeom prst="rect">
            <a:avLst/>
          </a:prstGeom>
          <a:noFill/>
        </p:spPr>
        <p:txBody>
          <a:bodyPr wrap="square" rtlCol="0">
            <a:spAutoFit/>
          </a:bodyPr>
          <a:lstStyle/>
          <a:p>
            <a:r>
              <a:rPr lang="it-IT" dirty="0" smtClean="0"/>
              <a:t>Il coefficiente di correlazione indica la relazione positiva delle due variabili, mentre il </a:t>
            </a:r>
            <a:r>
              <a:rPr lang="it-IT" dirty="0" err="1" smtClean="0"/>
              <a:t>P-Value</a:t>
            </a:r>
            <a:r>
              <a:rPr lang="it-IT" dirty="0" smtClean="0"/>
              <a:t> &lt; 0,05 conferma la presenza di correlazione.  </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763338935"/>
              </p:ext>
            </p:extLst>
          </p:nvPr>
        </p:nvGraphicFramePr>
        <p:xfrm>
          <a:off x="1095270" y="3609369"/>
          <a:ext cx="4154714" cy="1796158"/>
        </p:xfrm>
        <a:graphic>
          <a:graphicData uri="http://schemas.openxmlformats.org/drawingml/2006/table">
            <a:tbl>
              <a:tblPr/>
              <a:tblGrid>
                <a:gridCol w="1602030"/>
                <a:gridCol w="1197121"/>
                <a:gridCol w="1355563"/>
              </a:tblGrid>
              <a:tr h="256594">
                <a:tc gridSpan="3">
                  <a:txBody>
                    <a:bodyPr/>
                    <a:lstStyle/>
                    <a:p>
                      <a:pPr algn="ctr" fontAlgn="b"/>
                      <a:r>
                        <a:rPr lang="it-IT" sz="1000" b="1" i="0" u="none" strike="noStrike">
                          <a:solidFill>
                            <a:srgbClr val="FF0000"/>
                          </a:solidFill>
                          <a:latin typeface="Arial"/>
                        </a:rPr>
                        <a:t>Pearson Correlation Coefficients, N = 201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r>
              <a:tr h="256594">
                <a:tc gridSpan="3">
                  <a:txBody>
                    <a:bodyPr/>
                    <a:lstStyle/>
                    <a:p>
                      <a:pPr algn="ctr" fontAlgn="b"/>
                      <a:r>
                        <a:rPr lang="it-IT" sz="1000" b="1" i="0" u="none" strike="noStrike" dirty="0">
                          <a:solidFill>
                            <a:srgbClr val="FF0000"/>
                          </a:solidFill>
                          <a:latin typeface="Arial"/>
                        </a:rPr>
                        <a:t>Prob &gt; |r| under H0: Rho=0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r>
              <a:tr h="256594">
                <a:tc>
                  <a:txBody>
                    <a:bodyPr/>
                    <a:lstStyle/>
                    <a:p>
                      <a:pPr algn="ctr" fontAlgn="b"/>
                      <a:r>
                        <a:rPr lang="it-IT" sz="1000" b="1" i="0" u="none" strike="noStrike">
                          <a:solidFill>
                            <a:srgbClr val="112277"/>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it-IT" sz="1000" b="1" i="0" u="none" strike="noStrike">
                          <a:solidFill>
                            <a:srgbClr val="FF0000"/>
                          </a:solidFill>
                          <a:latin typeface="Arial"/>
                        </a:rPr>
                        <a:t>A_GRAPH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A_LAYOUT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94">
                <a:tc>
                  <a:txBody>
                    <a:bodyPr/>
                    <a:lstStyle/>
                    <a:p>
                      <a:pPr algn="l" fontAlgn="b"/>
                      <a:r>
                        <a:rPr lang="it-IT" sz="1000" b="1" i="0" u="none" strike="noStrike">
                          <a:solidFill>
                            <a:srgbClr val="FF0000"/>
                          </a:solidFill>
                          <a:latin typeface="Arial"/>
                        </a:rPr>
                        <a:t>A_GRAPH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r" fontAlgn="b"/>
                      <a:r>
                        <a:rPr lang="it-IT" sz="1000" b="0" i="0" u="none" strike="noStrike">
                          <a:solidFill>
                            <a:srgbClr val="000000"/>
                          </a:solidFill>
                          <a:latin typeface="Arial"/>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0.47134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6594">
                <a:tc>
                  <a:txBody>
                    <a:bodyPr/>
                    <a:lstStyle/>
                    <a:p>
                      <a:pPr algn="l" fontAlgn="b"/>
                      <a:r>
                        <a:rPr lang="it-IT" sz="1000" b="0" i="0" u="none" strike="noStrike">
                          <a:solidFill>
                            <a:srgbClr val="112277"/>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56594">
                <a:tc>
                  <a:txBody>
                    <a:bodyPr/>
                    <a:lstStyle/>
                    <a:p>
                      <a:pPr algn="l" fontAlgn="b"/>
                      <a:r>
                        <a:rPr lang="it-IT" sz="1000" b="1" i="0" u="none" strike="noStrike">
                          <a:solidFill>
                            <a:srgbClr val="FF0000"/>
                          </a:solidFill>
                          <a:latin typeface="Arial"/>
                        </a:rPr>
                        <a:t>A_LAYOUT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it-IT" sz="1000" b="0" i="0" u="none" strike="noStrike">
                          <a:solidFill>
                            <a:srgbClr val="000000"/>
                          </a:solidFill>
                          <a:latin typeface="Arial"/>
                        </a:rPr>
                        <a:t>0.47134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b"/>
                      <a:r>
                        <a:rPr lang="it-IT" sz="1000" b="0" i="0" u="none" strike="noStrike">
                          <a:solidFill>
                            <a:srgbClr val="000000"/>
                          </a:solidFill>
                          <a:latin typeface="Arial"/>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594">
                <a:tc>
                  <a:txBody>
                    <a:bodyPr/>
                    <a:lstStyle/>
                    <a:p>
                      <a:pPr algn="l" fontAlgn="b"/>
                      <a:r>
                        <a:rPr lang="it-IT" sz="1000" b="0" i="0" u="none" strike="noStrike">
                          <a:solidFill>
                            <a:srgbClr val="112277"/>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bl>
          </a:graphicData>
        </a:graphic>
      </p:graphicFrame>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102929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23723" y="1935530"/>
            <a:ext cx="4810627" cy="1754326"/>
          </a:xfrm>
          <a:prstGeom prst="rect">
            <a:avLst/>
          </a:prstGeom>
          <a:noFill/>
        </p:spPr>
        <p:txBody>
          <a:bodyPr wrap="square" rtlCol="0">
            <a:spAutoFit/>
          </a:bodyPr>
          <a:lstStyle/>
          <a:p>
            <a:r>
              <a:rPr lang="it-IT" dirty="0" smtClean="0"/>
              <a:t>Il Layout diventa rilevante però solo successivamente al momento del download. Infatti, analizzando i dati riferiti all’icona grafica dell’applicazione si osserva come il punteggio assegnato all’importanza relativa del singolo attributo non vada oltre il 6,5.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27859235"/>
              </p:ext>
            </p:extLst>
          </p:nvPr>
        </p:nvGraphicFramePr>
        <p:xfrm>
          <a:off x="6273642" y="2136648"/>
          <a:ext cx="4883694" cy="1906423"/>
        </p:xfrm>
        <a:graphic>
          <a:graphicData uri="http://schemas.openxmlformats.org/drawingml/2006/table">
            <a:tbl>
              <a:tblPr/>
              <a:tblGrid>
                <a:gridCol w="1380174"/>
                <a:gridCol w="1031339"/>
                <a:gridCol w="1167840"/>
                <a:gridCol w="1304341"/>
              </a:tblGrid>
              <a:tr h="273342">
                <a:tc gridSpan="4">
                  <a:txBody>
                    <a:bodyPr/>
                    <a:lstStyle/>
                    <a:p>
                      <a:pPr algn="ctr" fontAlgn="b"/>
                      <a:r>
                        <a:rPr lang="it-IT" sz="1000" b="1" i="0" u="none" strike="noStrike" dirty="0">
                          <a:solidFill>
                            <a:srgbClr val="FF0000"/>
                          </a:solidFill>
                          <a:latin typeface="Arial"/>
                        </a:rPr>
                        <a:t>ICONA GRAFICA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84014">
                <a:tc gridSpan="2">
                  <a:txBody>
                    <a:bodyPr/>
                    <a:lstStyle/>
                    <a:p>
                      <a:pPr algn="ctr" fontAlgn="b"/>
                      <a:r>
                        <a:rPr lang="it-IT" sz="1000" b="1" i="0" u="none" strike="noStrike">
                          <a:solidFill>
                            <a:srgbClr val="FF0000"/>
                          </a:solidFill>
                          <a:latin typeface="Arial"/>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b"/>
                      <a:r>
                        <a:rPr lang="it-IT" sz="1000" b="1" i="0" u="none" strike="noStrike">
                          <a:solidFill>
                            <a:srgbClr val="FF0000"/>
                          </a:solidFill>
                          <a:latin typeface="Arial"/>
                        </a:rPr>
                        <a:t>Variability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284014">
                <a:tc>
                  <a:txBody>
                    <a:bodyPr/>
                    <a:lstStyle/>
                    <a:p>
                      <a:pPr algn="l" fontAlgn="b"/>
                      <a:r>
                        <a:rPr lang="it-IT" sz="1000" b="1" i="0" u="none" strike="noStrike">
                          <a:solidFill>
                            <a:srgbClr val="FF0000"/>
                          </a:solidFill>
                          <a:latin typeface="Arial"/>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6.537.313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Std Deviation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231.297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14">
                <a:tc>
                  <a:txBody>
                    <a:bodyPr/>
                    <a:lstStyle/>
                    <a:p>
                      <a:pPr algn="l" fontAlgn="b"/>
                      <a:r>
                        <a:rPr lang="it-IT" sz="1000" b="1" i="0" u="none" strike="noStrike">
                          <a:solidFill>
                            <a:srgbClr val="FF0000"/>
                          </a:solidFill>
                          <a:latin typeface="Arial"/>
                        </a:rPr>
                        <a:t>Median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7.000.000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534.985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14">
                <a:tc>
                  <a:txBody>
                    <a:bodyPr/>
                    <a:lstStyle/>
                    <a:p>
                      <a:pPr algn="l" fontAlgn="b"/>
                      <a:r>
                        <a:rPr lang="it-IT" sz="1000" b="1" i="0" u="none" strike="noStrike">
                          <a:solidFill>
                            <a:srgbClr val="FF0000"/>
                          </a:solidFill>
                          <a:latin typeface="Arial"/>
                        </a:rPr>
                        <a:t>Mode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7.000.000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7025">
                <a:tc gridSpan="2">
                  <a:txBody>
                    <a:bodyPr/>
                    <a:lstStyle/>
                    <a:p>
                      <a:pPr algn="ctr" fontAlgn="b"/>
                      <a:r>
                        <a:rPr lang="it-IT" sz="1000" b="1" i="0" u="none" strike="noStrike" dirty="0">
                          <a:solidFill>
                            <a:srgbClr val="112277"/>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a:txBody>
                    <a:bodyPr/>
                    <a:lstStyle/>
                    <a:p>
                      <a:pPr algn="l" fontAlgn="b"/>
                      <a:r>
                        <a:rPr lang="it-IT" sz="1000" b="1" i="0" u="none" strike="noStrike">
                          <a:solidFill>
                            <a:srgbClr val="FF0000"/>
                          </a:solidFill>
                          <a:latin typeface="Arial"/>
                        </a:rPr>
                        <a:t>Interquartile 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467436033"/>
              </p:ext>
            </p:extLst>
          </p:nvPr>
        </p:nvGraphicFramePr>
        <p:xfrm>
          <a:off x="1328579" y="3850782"/>
          <a:ext cx="2640874" cy="2060216"/>
        </p:xfrm>
        <a:graphic>
          <a:graphicData uri="http://schemas.openxmlformats.org/drawingml/2006/table">
            <a:tbl>
              <a:tblPr/>
              <a:tblGrid>
                <a:gridCol w="1320437"/>
                <a:gridCol w="1320437"/>
              </a:tblGrid>
              <a:tr h="240708">
                <a:tc>
                  <a:txBody>
                    <a:bodyPr/>
                    <a:lstStyle/>
                    <a:p>
                      <a:pPr algn="l" fontAlgn="b"/>
                      <a:r>
                        <a:rPr lang="it-IT"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a:solidFill>
                            <a:srgbClr val="FF0000"/>
                          </a:solidFill>
                          <a:latin typeface="Arial"/>
                        </a:rPr>
                        <a:t>Posizione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5025">
                <a:tc>
                  <a:txBody>
                    <a:bodyPr/>
                    <a:lstStyle/>
                    <a:p>
                      <a:pPr algn="l" fontAlgn="ctr"/>
                      <a:r>
                        <a:rPr lang="it-IT" sz="900" b="1" i="0" u="none" strike="noStrike">
                          <a:solidFill>
                            <a:srgbClr val="FF0000"/>
                          </a:solidFill>
                          <a:latin typeface="Arial"/>
                        </a:rPr>
                        <a:t>Stelle di valutazione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a:solidFill>
                            <a:srgbClr val="000000"/>
                          </a:solidFill>
                          <a:latin typeface="Arial"/>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6552">
                <a:tc>
                  <a:txBody>
                    <a:bodyPr/>
                    <a:lstStyle/>
                    <a:p>
                      <a:pPr algn="l" fontAlgn="ctr"/>
                      <a:r>
                        <a:rPr lang="it-IT" sz="900" b="1" i="0" u="none" strike="noStrike">
                          <a:solidFill>
                            <a:srgbClr val="FF0000"/>
                          </a:solidFill>
                          <a:latin typeface="Arial"/>
                        </a:rPr>
                        <a:t>Recensioni/commenti degli altri utenti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dirty="0">
                          <a:solidFill>
                            <a:srgbClr val="0000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6552">
                <a:tc>
                  <a:txBody>
                    <a:bodyPr/>
                    <a:lstStyle/>
                    <a:p>
                      <a:pPr algn="l" fontAlgn="ctr"/>
                      <a:r>
                        <a:rPr lang="it-IT" sz="900" b="1" i="0" u="none" strike="noStrike">
                          <a:solidFill>
                            <a:srgbClr val="FF0000"/>
                          </a:solidFill>
                          <a:latin typeface="Arial"/>
                        </a:rPr>
                        <a:t>Recensione dell'autore dell'applicazione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a:solidFill>
                            <a:srgbClr val="000000"/>
                          </a:solidFill>
                          <a:latin typeface="Arial"/>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1379">
                <a:tc>
                  <a:txBody>
                    <a:bodyPr/>
                    <a:lstStyle/>
                    <a:p>
                      <a:pPr algn="l" fontAlgn="ctr"/>
                      <a:r>
                        <a:rPr lang="it-IT" sz="900" b="1" i="0" u="none" strike="noStrike">
                          <a:solidFill>
                            <a:srgbClr val="FF0000"/>
                          </a:solidFill>
                          <a:latin typeface="Arial"/>
                        </a:rPr>
                        <a:t>Icona grafica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dirty="0">
                          <a:solidFill>
                            <a:srgbClr val="000000"/>
                          </a:solidFill>
                          <a:latin typeface="Arial"/>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CasellaDiTesto 4"/>
          <p:cNvSpPr txBox="1"/>
          <p:nvPr/>
        </p:nvSpPr>
        <p:spPr>
          <a:xfrm>
            <a:off x="4483321" y="4562662"/>
            <a:ext cx="6211849" cy="923330"/>
          </a:xfrm>
          <a:prstGeom prst="rect">
            <a:avLst/>
          </a:prstGeom>
          <a:noFill/>
        </p:spPr>
        <p:txBody>
          <a:bodyPr wrap="square" rtlCol="0">
            <a:spAutoFit/>
          </a:bodyPr>
          <a:lstStyle/>
          <a:p>
            <a:r>
              <a:rPr lang="it-IT" dirty="0" smtClean="0"/>
              <a:t>Ciò giustifica il fatto che nella scala di valutazione dei contenuti rilevati </a:t>
            </a:r>
            <a:r>
              <a:rPr lang="it-IT" dirty="0" err="1" smtClean="0"/>
              <a:t>affinchè</a:t>
            </a:r>
            <a:r>
              <a:rPr lang="it-IT" dirty="0" smtClean="0"/>
              <a:t> un utente scelga di scaricare l’applicazione, l’icona risulta l’ultimo caratteristica osservata.</a:t>
            </a:r>
            <a:endParaRPr lang="it-IT" dirty="0"/>
          </a:p>
        </p:txBody>
      </p:sp>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4124010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
        <p:nvSpPr>
          <p:cNvPr id="2" name="Rettangolo 1"/>
          <p:cNvSpPr/>
          <p:nvPr/>
        </p:nvSpPr>
        <p:spPr>
          <a:xfrm>
            <a:off x="1223723" y="2403727"/>
            <a:ext cx="4079797" cy="3170099"/>
          </a:xfrm>
          <a:prstGeom prst="rect">
            <a:avLst/>
          </a:prstGeom>
        </p:spPr>
        <p:txBody>
          <a:bodyPr wrap="square">
            <a:spAutoFit/>
          </a:bodyPr>
          <a:lstStyle/>
          <a:p>
            <a:pPr algn="just"/>
            <a:r>
              <a:rPr lang="it-IT" sz="2000" b="1" dirty="0" smtClean="0"/>
              <a:t>Il colore dell’App</a:t>
            </a:r>
          </a:p>
          <a:p>
            <a:pPr algn="just"/>
            <a:r>
              <a:rPr lang="it-IT" dirty="0" smtClean="0"/>
              <a:t>Dal </a:t>
            </a:r>
            <a:r>
              <a:rPr lang="it-IT" dirty="0"/>
              <a:t>campione emerge anche il dato di come il blu sia il colore maggiormente associato (57%) all’idea di vita notturna e svago serale, seguito dal nero con un valore relativo attestato intorno al 40%.</a:t>
            </a:r>
          </a:p>
          <a:p>
            <a:pPr algn="just"/>
            <a:endParaRPr lang="it-IT" dirty="0"/>
          </a:p>
          <a:p>
            <a:pPr algn="just"/>
            <a:r>
              <a:rPr lang="it-IT" dirty="0"/>
              <a:t>Tale riscontro andrebbe tenuto in considerazione al fine di creare un layout più accattivante e aumentare l’attrattività dell’applicazione.</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776" y="1935530"/>
            <a:ext cx="5499573" cy="4177913"/>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2577229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1223723" y="1965053"/>
            <a:ext cx="9595171" cy="954107"/>
          </a:xfrm>
          <a:prstGeom prst="rect">
            <a:avLst/>
          </a:prstGeom>
          <a:noFill/>
        </p:spPr>
        <p:txBody>
          <a:bodyPr wrap="square" rtlCol="0">
            <a:spAutoFit/>
          </a:bodyPr>
          <a:lstStyle/>
          <a:p>
            <a:r>
              <a:rPr lang="it-IT" sz="2000" b="1" dirty="0" smtClean="0"/>
              <a:t>2.4.2. Le funzioni</a:t>
            </a:r>
          </a:p>
          <a:p>
            <a:r>
              <a:rPr lang="it-IT" dirty="0" smtClean="0"/>
              <a:t>Dall’analisi emerge come due, più di altre, siano le caratteristiche ricercate nelle App: semplicità e velocità di navigazione, rispettivamente con un punteggio medio di 8,5 e 8,7, e mediana 9.</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166790286"/>
              </p:ext>
            </p:extLst>
          </p:nvPr>
        </p:nvGraphicFramePr>
        <p:xfrm>
          <a:off x="1743389" y="3545058"/>
          <a:ext cx="3925892" cy="1978855"/>
        </p:xfrm>
        <a:graphic>
          <a:graphicData uri="http://schemas.openxmlformats.org/drawingml/2006/table">
            <a:tbl>
              <a:tblPr/>
              <a:tblGrid>
                <a:gridCol w="851430"/>
                <a:gridCol w="1020579"/>
                <a:gridCol w="1167618"/>
                <a:gridCol w="886265"/>
              </a:tblGrid>
              <a:tr h="271975">
                <a:tc gridSpan="4">
                  <a:txBody>
                    <a:bodyPr/>
                    <a:lstStyle/>
                    <a:p>
                      <a:pPr algn="ctr" fontAlgn="b"/>
                      <a:r>
                        <a:rPr lang="it-IT" sz="1600" b="1" i="0" u="none" strike="noStrike" dirty="0">
                          <a:solidFill>
                            <a:srgbClr val="FF0000"/>
                          </a:solidFill>
                          <a:latin typeface="+mn-lt"/>
                        </a:rPr>
                        <a:t>SEMPLICITA'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4942">
                <a:tc gridSpan="2">
                  <a:txBody>
                    <a:bodyPr/>
                    <a:lstStyle/>
                    <a:p>
                      <a:pPr algn="ctr" fontAlgn="b"/>
                      <a:r>
                        <a:rPr lang="it-IT" sz="1600" b="1" i="0" u="none" strike="noStrike" dirty="0">
                          <a:solidFill>
                            <a:srgbClr val="FF0000"/>
                          </a:solidFill>
                          <a:latin typeface="+mn-lt"/>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b"/>
                      <a:r>
                        <a:rPr lang="it-IT" sz="1600" b="1" i="0" u="none" strike="noStrike">
                          <a:solidFill>
                            <a:srgbClr val="FF0000"/>
                          </a:solidFill>
                          <a:latin typeface="+mn-lt"/>
                        </a:rPr>
                        <a:t>Variability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57614">
                <a:tc>
                  <a:txBody>
                    <a:bodyPr/>
                    <a:lstStyle/>
                    <a:p>
                      <a:pPr algn="l" fontAlgn="b"/>
                      <a:r>
                        <a:rPr lang="it-IT" sz="1600" b="1" i="0" u="none" strike="noStrike">
                          <a:solidFill>
                            <a:srgbClr val="FF0000"/>
                          </a:solidFill>
                          <a:latin typeface="+mn-lt"/>
                        </a:rPr>
                        <a:t>Mean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849505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err="1">
                          <a:solidFill>
                            <a:srgbClr val="FF0000"/>
                          </a:solidFill>
                          <a:latin typeface="+mn-lt"/>
                        </a:rPr>
                        <a:t>Std</a:t>
                      </a:r>
                      <a:r>
                        <a:rPr lang="it-IT" sz="1600" b="1" i="0" u="none" strike="noStrike" dirty="0">
                          <a:solidFill>
                            <a:srgbClr val="FF0000"/>
                          </a:solidFill>
                          <a:latin typeface="+mn-lt"/>
                        </a:rPr>
                        <a:t> </a:t>
                      </a:r>
                      <a:r>
                        <a:rPr lang="it-IT" sz="1600" b="1" i="0" u="none" strike="noStrike" dirty="0" err="1">
                          <a:solidFill>
                            <a:srgbClr val="FF0000"/>
                          </a:solidFill>
                          <a:latin typeface="+mn-lt"/>
                        </a:rPr>
                        <a:t>Deviation</a:t>
                      </a:r>
                      <a:endParaRPr lang="it-IT" sz="1600" b="1" i="0" u="none" strike="noStrike" dirty="0">
                        <a:solidFill>
                          <a:srgbClr val="FF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155.255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0981">
                <a:tc>
                  <a:txBody>
                    <a:bodyPr/>
                    <a:lstStyle/>
                    <a:p>
                      <a:pPr algn="l" fontAlgn="b"/>
                      <a:r>
                        <a:rPr lang="it-IT" sz="1600" b="1" i="0" u="none" strike="noStrike">
                          <a:solidFill>
                            <a:srgbClr val="FF0000"/>
                          </a:solidFill>
                          <a:latin typeface="+mn-lt"/>
                        </a:rPr>
                        <a:t>Median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900000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err="1">
                          <a:solidFill>
                            <a:srgbClr val="FF0000"/>
                          </a:solidFill>
                          <a:latin typeface="+mn-lt"/>
                        </a:rPr>
                        <a:t>Variance</a:t>
                      </a:r>
                      <a:endParaRPr lang="it-IT" sz="1600" b="1" i="0" u="none" strike="noStrike" dirty="0">
                        <a:solidFill>
                          <a:srgbClr val="FF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241.042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7466">
                <a:tc>
                  <a:txBody>
                    <a:bodyPr/>
                    <a:lstStyle/>
                    <a:p>
                      <a:pPr algn="l" fontAlgn="b"/>
                      <a:r>
                        <a:rPr lang="it-IT" sz="1600" b="1" i="0" u="none" strike="noStrike">
                          <a:solidFill>
                            <a:srgbClr val="FF0000"/>
                          </a:solidFill>
                          <a:latin typeface="+mn-lt"/>
                        </a:rPr>
                        <a:t>Mode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dirty="0" err="1">
                          <a:solidFill>
                            <a:srgbClr val="FF0000"/>
                          </a:solidFill>
                          <a:latin typeface="+mn-lt"/>
                        </a:rPr>
                        <a:t>Range</a:t>
                      </a:r>
                      <a:endParaRPr lang="it-IT" sz="1600" b="1" i="0" u="none" strike="noStrike" dirty="0">
                        <a:solidFill>
                          <a:srgbClr val="FF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900.000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784">
                <a:tc gridSpan="2">
                  <a:txBody>
                    <a:bodyPr/>
                    <a:lstStyle/>
                    <a:p>
                      <a:pPr algn="ctr" fontAlgn="b"/>
                      <a:r>
                        <a:rPr lang="it-IT" sz="1600" b="1" i="0" u="none" strike="noStrike">
                          <a:solidFill>
                            <a:srgbClr val="112277"/>
                          </a:solidFill>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a:txBody>
                    <a:bodyPr/>
                    <a:lstStyle/>
                    <a:p>
                      <a:pPr algn="ctr" fontAlgn="b"/>
                      <a:r>
                        <a:rPr lang="it-IT" sz="1600" b="1" i="0" u="none" strike="noStrike" dirty="0">
                          <a:solidFill>
                            <a:srgbClr val="FF0000"/>
                          </a:solidFill>
                          <a:latin typeface="+mn-lt"/>
                        </a:rPr>
                        <a:t>Interquartile </a:t>
                      </a:r>
                      <a:r>
                        <a:rPr lang="it-IT" sz="1600" b="1" i="0" u="none" strike="noStrike" dirty="0" err="1">
                          <a:solidFill>
                            <a:srgbClr val="FF0000"/>
                          </a:solidFill>
                          <a:latin typeface="+mn-lt"/>
                        </a:rPr>
                        <a:t>Range</a:t>
                      </a:r>
                      <a:endParaRPr lang="it-IT" sz="1600" b="1" i="0" u="none" strike="noStrike" dirty="0">
                        <a:solidFill>
                          <a:srgbClr val="FF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mn-lt"/>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630149427"/>
              </p:ext>
            </p:extLst>
          </p:nvPr>
        </p:nvGraphicFramePr>
        <p:xfrm>
          <a:off x="6432952" y="3545059"/>
          <a:ext cx="3906802" cy="1971045"/>
        </p:xfrm>
        <a:graphic>
          <a:graphicData uri="http://schemas.openxmlformats.org/drawingml/2006/table">
            <a:tbl>
              <a:tblPr/>
              <a:tblGrid>
                <a:gridCol w="1012372"/>
                <a:gridCol w="896818"/>
                <a:gridCol w="1127926"/>
                <a:gridCol w="869686"/>
              </a:tblGrid>
              <a:tr h="264165">
                <a:tc gridSpan="4">
                  <a:txBody>
                    <a:bodyPr/>
                    <a:lstStyle/>
                    <a:p>
                      <a:pPr algn="ctr" fontAlgn="b"/>
                      <a:r>
                        <a:rPr lang="it-IT" sz="1600" b="1" i="0" u="none" strike="noStrike" dirty="0">
                          <a:solidFill>
                            <a:srgbClr val="FF0000"/>
                          </a:solidFill>
                          <a:latin typeface="+mn-lt"/>
                        </a:rPr>
                        <a:t>VELOCITA'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13269">
                <a:tc gridSpan="2">
                  <a:txBody>
                    <a:bodyPr/>
                    <a:lstStyle/>
                    <a:p>
                      <a:pPr algn="ctr" fontAlgn="b"/>
                      <a:r>
                        <a:rPr lang="it-IT" sz="1600" b="1" i="0" u="none" strike="noStrike">
                          <a:solidFill>
                            <a:srgbClr val="FF0000"/>
                          </a:solidFill>
                          <a:latin typeface="+mn-lt"/>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b"/>
                      <a:r>
                        <a:rPr lang="it-IT" sz="1600" b="1" i="0" u="none" strike="noStrike">
                          <a:solidFill>
                            <a:srgbClr val="FF0000"/>
                          </a:solidFill>
                          <a:latin typeface="+mn-lt"/>
                        </a:rPr>
                        <a:t>Variability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101546">
                <a:tc>
                  <a:txBody>
                    <a:bodyPr/>
                    <a:lstStyle/>
                    <a:p>
                      <a:pPr algn="l" fontAlgn="b"/>
                      <a:r>
                        <a:rPr lang="it-IT" sz="1600" b="1" i="0" u="none" strike="noStrike">
                          <a:solidFill>
                            <a:srgbClr val="FF0000"/>
                          </a:solidFill>
                          <a:latin typeface="+mn-lt"/>
                        </a:rPr>
                        <a:t>Mean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864677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a:solidFill>
                            <a:srgbClr val="FF0000"/>
                          </a:solidFill>
                          <a:latin typeface="+mn-lt"/>
                        </a:rPr>
                        <a:t>Std Deviation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139.986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44">
                <a:tc>
                  <a:txBody>
                    <a:bodyPr/>
                    <a:lstStyle/>
                    <a:p>
                      <a:pPr algn="l" fontAlgn="b"/>
                      <a:r>
                        <a:rPr lang="it-IT" sz="1600" b="1" i="0" u="none" strike="noStrike">
                          <a:solidFill>
                            <a:srgbClr val="FF0000"/>
                          </a:solidFill>
                          <a:latin typeface="+mn-lt"/>
                        </a:rPr>
                        <a:t>Median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a:solidFill>
                            <a:srgbClr val="FF0000"/>
                          </a:solidFill>
                          <a:latin typeface="+mn-lt"/>
                        </a:rPr>
                        <a:t>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195.960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it-IT" sz="1600" b="1" i="0" u="none" strike="noStrike">
                          <a:solidFill>
                            <a:srgbClr val="FF0000"/>
                          </a:solidFill>
                          <a:latin typeface="+mn-lt"/>
                        </a:rPr>
                        <a:t>Mode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600" b="1" i="0" u="none" strike="noStrike">
                          <a:solidFill>
                            <a:srgbClr val="FF0000"/>
                          </a:solidFill>
                          <a:latin typeface="+mn-lt"/>
                        </a:rPr>
                        <a:t>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a:solidFill>
                            <a:srgbClr val="000000"/>
                          </a:solidFill>
                          <a:latin typeface="+mn-lt"/>
                        </a:rPr>
                        <a:t>700.000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gridSpan="2">
                  <a:txBody>
                    <a:bodyPr/>
                    <a:lstStyle/>
                    <a:p>
                      <a:pPr algn="ctr" fontAlgn="b"/>
                      <a:r>
                        <a:rPr lang="it-IT" sz="1600" b="1" i="0" u="none" strike="noStrike">
                          <a:solidFill>
                            <a:srgbClr val="112277"/>
                          </a:solidFill>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a:txBody>
                    <a:bodyPr/>
                    <a:lstStyle/>
                    <a:p>
                      <a:pPr algn="ctr" fontAlgn="b"/>
                      <a:r>
                        <a:rPr lang="it-IT" sz="1600" b="1" i="0" u="none" strike="noStrike" dirty="0">
                          <a:solidFill>
                            <a:srgbClr val="FF0000"/>
                          </a:solidFill>
                          <a:latin typeface="+mn-lt"/>
                        </a:rPr>
                        <a:t>Interquartile </a:t>
                      </a:r>
                      <a:r>
                        <a:rPr lang="it-IT" sz="1600" b="1" i="0" u="none" strike="noStrike" dirty="0" err="1">
                          <a:solidFill>
                            <a:srgbClr val="FF0000"/>
                          </a:solidFill>
                          <a:latin typeface="+mn-lt"/>
                        </a:rPr>
                        <a:t>Range</a:t>
                      </a:r>
                      <a:endParaRPr lang="it-IT" sz="1600" b="1" i="0" u="none" strike="noStrike" dirty="0">
                        <a:solidFill>
                          <a:srgbClr val="FF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600" b="0" i="0" u="none" strike="noStrike" dirty="0">
                          <a:solidFill>
                            <a:srgbClr val="000000"/>
                          </a:solidFill>
                          <a:latin typeface="+mn-lt"/>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3530018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35985" y="2105729"/>
            <a:ext cx="5758711" cy="3693319"/>
          </a:xfrm>
          <a:prstGeom prst="rect">
            <a:avLst/>
          </a:prstGeom>
          <a:noFill/>
        </p:spPr>
        <p:txBody>
          <a:bodyPr wrap="square" rtlCol="0">
            <a:spAutoFit/>
          </a:bodyPr>
          <a:lstStyle/>
          <a:p>
            <a:pPr algn="just"/>
            <a:r>
              <a:rPr lang="it-IT" dirty="0" smtClean="0"/>
              <a:t>Il dato assume ulteriore valore con l’osservazione congiunta dell’importanza rivestita dall’assenza di bug di sistema come si evince dalla tabella, secondo cui il 53% del campione assimila alla necessità di disporre di una applicazione veloce anche l’assenza di bug che possono interrompere il corso delle sue operazioni. </a:t>
            </a:r>
          </a:p>
          <a:p>
            <a:pPr algn="just"/>
            <a:r>
              <a:rPr lang="it-IT" dirty="0" smtClean="0"/>
              <a:t>Ciò risulta particolarmente importante in un servizio che si propone la possibilità di effettuare acquisti in-App. L’utente vuole essere sicuro che il suo pagamento sia andato a buon fine, in particolare nel caso specifico in cui questo sia destinato ad effettuare una prenotazione per l’ingresso in un locale. </a:t>
            </a:r>
          </a:p>
          <a:p>
            <a:pPr algn="just"/>
            <a:r>
              <a:rPr lang="it-IT" dirty="0" smtClean="0"/>
              <a:t>Per questo, l’efficienza del sistema deve essere particolarmente curata.</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2058781345"/>
              </p:ext>
            </p:extLst>
          </p:nvPr>
        </p:nvGraphicFramePr>
        <p:xfrm>
          <a:off x="7047889" y="2237888"/>
          <a:ext cx="3810000" cy="3429000"/>
        </p:xfrm>
        <a:graphic>
          <a:graphicData uri="http://schemas.openxmlformats.org/drawingml/2006/table">
            <a:tbl>
              <a:tblPr/>
              <a:tblGrid>
                <a:gridCol w="762000"/>
                <a:gridCol w="609600"/>
                <a:gridCol w="609600"/>
                <a:gridCol w="609600"/>
                <a:gridCol w="609600"/>
                <a:gridCol w="609600"/>
              </a:tblGrid>
              <a:tr h="190500">
                <a:tc rowSpan="2">
                  <a:txBody>
                    <a:bodyPr/>
                    <a:lstStyle/>
                    <a:p>
                      <a:pPr algn="ctr" fontAlgn="b"/>
                      <a:r>
                        <a:rPr lang="it-IT" sz="1000" b="1" i="0" u="none" strike="noStrike" dirty="0">
                          <a:solidFill>
                            <a:srgbClr val="FF0000"/>
                          </a:solidFill>
                          <a:latin typeface="Arial"/>
                        </a:rPr>
                        <a:t>VELOCITA'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b"/>
                      <a:r>
                        <a:rPr lang="it-IT" sz="1000" b="1" i="0" u="none" strike="noStrike" dirty="0">
                          <a:solidFill>
                            <a:srgbClr val="FF0000"/>
                          </a:solidFill>
                          <a:latin typeface="Arial"/>
                        </a:rPr>
                        <a:t>ASSENZA BUG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90500">
                <a:tc vMerge="1">
                  <a:txBody>
                    <a:bodyPr/>
                    <a:lstStyle/>
                    <a:p>
                      <a:endParaRPr lang="it-IT"/>
                    </a:p>
                  </a:txBody>
                  <a:tcPr/>
                </a:tc>
                <a:tc>
                  <a:txBody>
                    <a:bodyPr/>
                    <a:lstStyle/>
                    <a:p>
                      <a:pPr algn="ctr" fontAlgn="ctr"/>
                      <a:r>
                        <a:rPr lang="it-IT" sz="1000" b="1" i="0" u="none" strike="noStrike">
                          <a:solidFill>
                            <a:srgbClr val="FF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1.99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2.99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1.99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1.49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1.00</a:t>
                      </a:r>
                    </a:p>
                  </a:txBody>
                  <a:tcPr marL="9525" marR="9525" marT="9525" marB="0">
                    <a:lnL>
                      <a:noFill/>
                    </a:lnL>
                    <a:lnR>
                      <a:noFill/>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16.00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24.00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16.00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12.00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8.00</a:t>
                      </a:r>
                    </a:p>
                  </a:txBody>
                  <a:tcPr marL="9525" marR="9525" marT="9525" marB="0">
                    <a:lnL>
                      <a:noFill/>
                    </a:lnL>
                    <a:lnR>
                      <a:noFill/>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25.00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13.33</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6.82</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4.08</a:t>
                      </a:r>
                    </a:p>
                  </a:txBody>
                  <a:tcPr marL="9525" marR="9525" marT="9525" marB="0">
                    <a:lnL>
                      <a:noFill/>
                    </a:lnL>
                    <a:lnR>
                      <a:noFill/>
                    </a:lnR>
                    <a:lnT>
                      <a:noFill/>
                    </a:lnT>
                    <a:lnB>
                      <a:noFill/>
                    </a:lnB>
                    <a:solidFill>
                      <a:srgbClr val="FFFFFF"/>
                    </a:solidFill>
                  </a:tcPr>
                </a:tc>
              </a:tr>
              <a:tr h="190500">
                <a:tc rowSpan="4">
                  <a:txBody>
                    <a:bodyPr/>
                    <a:lstStyle/>
                    <a:p>
                      <a:pPr algn="ctr" fontAlgn="ctr"/>
                      <a:r>
                        <a:rPr lang="it-IT" sz="1000" b="1" i="0" u="none" strike="noStrike">
                          <a:solidFill>
                            <a:srgbClr val="FF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6</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a:noFill/>
                    </a:lnL>
                    <a:lnR>
                      <a:noFill/>
                    </a:lnR>
                    <a:lnT>
                      <a:noFill/>
                    </a:lnT>
                    <a:lnB>
                      <a:noFill/>
                    </a:lnB>
                    <a:solidFill>
                      <a:srgbClr val="FFFFFF"/>
                    </a:solidFill>
                  </a:tcPr>
                </a:tc>
                <a:tc>
                  <a:txBody>
                    <a:bodyPr/>
                    <a:lstStyle/>
                    <a:p>
                      <a:pPr algn="r" fontAlgn="t"/>
                      <a:r>
                        <a:rPr lang="it-IT" sz="1000" b="1" i="0" u="none" strike="noStrike">
                          <a:solidFill>
                            <a:srgbClr val="000000"/>
                          </a:solidFill>
                          <a:latin typeface="Arial"/>
                        </a:rPr>
                        <a:t>12</a:t>
                      </a:r>
                    </a:p>
                  </a:txBody>
                  <a:tcPr marL="9525" marR="9525" marT="9525" marB="0">
                    <a:lnL>
                      <a:noFill/>
                    </a:lnL>
                    <a:lnR>
                      <a:noFill/>
                    </a:lnR>
                    <a:lnT>
                      <a:noFill/>
                    </a:lnT>
                    <a:lnB>
                      <a:noFill/>
                    </a:lnB>
                    <a:solidFill>
                      <a:srgbClr val="FFFF00"/>
                    </a:solidFill>
                  </a:tcPr>
                </a:tc>
                <a:tc>
                  <a:txBody>
                    <a:bodyPr/>
                    <a:lstStyle/>
                    <a:p>
                      <a:pPr algn="r" fontAlgn="t"/>
                      <a:r>
                        <a:rPr lang="it-IT" sz="1000" b="1" i="0" u="none" strike="noStrike">
                          <a:solidFill>
                            <a:srgbClr val="000000"/>
                          </a:solidFill>
                          <a:latin typeface="Arial"/>
                        </a:rPr>
                        <a:t>6</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1.99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2.99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1.49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5.97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2.99</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10.00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15.00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7.50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30.00</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15.00</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25.00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10.00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27.27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12.24</a:t>
                      </a:r>
                    </a:p>
                  </a:txBody>
                  <a:tcPr marL="9525" marR="9525" marT="9525" marB="0">
                    <a:lnL>
                      <a:noFill/>
                    </a:lnL>
                    <a:lnR>
                      <a:noFill/>
                    </a:lnR>
                    <a:lnT>
                      <a:noFill/>
                    </a:lnT>
                    <a:lnB>
                      <a:noFill/>
                    </a:lnB>
                    <a:solidFill>
                      <a:srgbClr val="FFFF00"/>
                    </a:solidFill>
                  </a:tcPr>
                </a:tc>
              </a:tr>
              <a:tr h="190500">
                <a:tc rowSpan="4">
                  <a:txBody>
                    <a:bodyPr/>
                    <a:lstStyle/>
                    <a:p>
                      <a:pPr algn="ctr" fontAlgn="ctr"/>
                      <a:r>
                        <a:rPr lang="it-IT" sz="1000" b="1" i="0" u="none" strike="noStrike">
                          <a:solidFill>
                            <a:srgbClr val="FF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a:noFill/>
                    </a:lnL>
                    <a:lnR>
                      <a:noFill/>
                    </a:lnR>
                    <a:lnT>
                      <a:noFill/>
                    </a:lnT>
                    <a:lnB>
                      <a:noFill/>
                    </a:lnB>
                    <a:solidFill>
                      <a:srgbClr val="FFFFFF"/>
                    </a:solidFill>
                  </a:tcPr>
                </a:tc>
                <a:tc>
                  <a:txBody>
                    <a:bodyPr/>
                    <a:lstStyle/>
                    <a:p>
                      <a:pPr algn="r" fontAlgn="t"/>
                      <a:r>
                        <a:rPr lang="it-IT" sz="1000" b="1" i="0" u="none" strike="noStrike">
                          <a:solidFill>
                            <a:srgbClr val="000000"/>
                          </a:solidFill>
                          <a:latin typeface="Arial"/>
                        </a:rPr>
                        <a:t>13</a:t>
                      </a:r>
                    </a:p>
                  </a:txBody>
                  <a:tcPr marL="9525" marR="9525" marT="9525" marB="0">
                    <a:lnL>
                      <a:noFill/>
                    </a:lnL>
                    <a:lnR>
                      <a:noFill/>
                    </a:lnR>
                    <a:lnT>
                      <a:noFill/>
                    </a:lnT>
                    <a:lnB>
                      <a:noFill/>
                    </a:lnB>
                    <a:solidFill>
                      <a:srgbClr val="FFFF00"/>
                    </a:solidFill>
                  </a:tcPr>
                </a:tc>
                <a:tc>
                  <a:txBody>
                    <a:bodyPr/>
                    <a:lstStyle/>
                    <a:p>
                      <a:pPr algn="r" fontAlgn="t"/>
                      <a:r>
                        <a:rPr lang="it-IT" sz="1000" b="1" i="0" u="none" strike="noStrike">
                          <a:solidFill>
                            <a:srgbClr val="000000"/>
                          </a:solidFill>
                          <a:latin typeface="Arial"/>
                        </a:rPr>
                        <a:t>11</a:t>
                      </a:r>
                    </a:p>
                  </a:txBody>
                  <a:tcPr marL="9525" marR="9525" marT="9525" marB="0">
                    <a:lnL>
                      <a:noFill/>
                    </a:lnL>
                    <a:lnR>
                      <a:noFill/>
                    </a:lnR>
                    <a:lnT>
                      <a:noFill/>
                    </a:lnT>
                    <a:lnB>
                      <a:noFill/>
                    </a:lnB>
                    <a:solidFill>
                      <a:srgbClr val="FFFF00"/>
                    </a:solidFill>
                  </a:tcPr>
                </a:tc>
                <a:tc>
                  <a:txBody>
                    <a:bodyPr/>
                    <a:lstStyle/>
                    <a:p>
                      <a:pPr algn="r" fontAlgn="t"/>
                      <a:r>
                        <a:rPr lang="it-IT" sz="1000" b="1" i="0" u="none" strike="noStrike">
                          <a:solidFill>
                            <a:srgbClr val="000000"/>
                          </a:solidFill>
                          <a:latin typeface="Arial"/>
                        </a:rPr>
                        <a:t>12</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1.99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1.99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6.47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5.47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5.97</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7.84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7.84</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25.49</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21.57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23.53</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20.00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16.67</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43.33</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25.00</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24.49</a:t>
                      </a:r>
                    </a:p>
                  </a:txBody>
                  <a:tcPr marL="9525" marR="9525" marT="9525" marB="0">
                    <a:lnL>
                      <a:noFill/>
                    </a:lnL>
                    <a:lnR>
                      <a:noFill/>
                    </a:lnR>
                    <a:lnT>
                      <a:noFill/>
                    </a:lnT>
                    <a:lnB>
                      <a:noFill/>
                    </a:lnB>
                    <a:solidFill>
                      <a:srgbClr val="FFFF00"/>
                    </a:solidFill>
                  </a:tcPr>
                </a:tc>
              </a:tr>
              <a:tr h="190500">
                <a:tc rowSpan="4">
                  <a:txBody>
                    <a:bodyPr/>
                    <a:lstStyle/>
                    <a:p>
                      <a:pPr algn="ctr" fontAlgn="ctr"/>
                      <a:r>
                        <a:rPr lang="it-IT" sz="1000" b="1" i="0" u="none" strike="noStrike">
                          <a:solidFill>
                            <a:srgbClr val="FF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6</a:t>
                      </a:r>
                    </a:p>
                  </a:txBody>
                  <a:tcPr marL="9525" marR="9525" marT="9525" marB="0">
                    <a:lnL>
                      <a:noFill/>
                    </a:lnL>
                    <a:lnR>
                      <a:noFill/>
                    </a:lnR>
                    <a:lnT>
                      <a:noFill/>
                    </a:lnT>
                    <a:lnB>
                      <a:noFill/>
                    </a:lnB>
                    <a:solidFill>
                      <a:srgbClr val="FFFFFF"/>
                    </a:solidFill>
                  </a:tcPr>
                </a:tc>
                <a:tc>
                  <a:txBody>
                    <a:bodyPr/>
                    <a:lstStyle/>
                    <a:p>
                      <a:pPr algn="r" fontAlgn="t"/>
                      <a:r>
                        <a:rPr lang="it-IT" sz="1000" b="1" i="0" u="none" strike="noStrike">
                          <a:solidFill>
                            <a:srgbClr val="000000"/>
                          </a:solidFill>
                          <a:latin typeface="Arial"/>
                        </a:rPr>
                        <a:t>8</a:t>
                      </a:r>
                    </a:p>
                  </a:txBody>
                  <a:tcPr marL="9525" marR="9525" marT="9525" marB="0">
                    <a:lnL>
                      <a:noFill/>
                    </a:lnL>
                    <a:lnR>
                      <a:noFill/>
                    </a:lnR>
                    <a:lnT>
                      <a:noFill/>
                    </a:lnT>
                    <a:lnB>
                      <a:noFill/>
                    </a:lnB>
                    <a:solidFill>
                      <a:srgbClr val="FFFF00"/>
                    </a:solidFill>
                  </a:tcPr>
                </a:tc>
                <a:tc>
                  <a:txBody>
                    <a:bodyPr/>
                    <a:lstStyle/>
                    <a:p>
                      <a:pPr algn="r" fontAlgn="t"/>
                      <a:r>
                        <a:rPr lang="it-IT" sz="1000" b="1" i="0" u="none" strike="noStrike">
                          <a:solidFill>
                            <a:srgbClr val="000000"/>
                          </a:solidFill>
                          <a:latin typeface="Arial"/>
                        </a:rPr>
                        <a:t>18</a:t>
                      </a:r>
                    </a:p>
                  </a:txBody>
                  <a:tcPr marL="9525" marR="9525" marT="9525" marB="0">
                    <a:lnL>
                      <a:noFill/>
                    </a:lnL>
                    <a:lnR>
                      <a:noFill/>
                    </a:lnR>
                    <a:lnT>
                      <a:noFill/>
                    </a:lnT>
                    <a:lnB>
                      <a:noFill/>
                    </a:lnB>
                    <a:solidFill>
                      <a:srgbClr val="FFFF00"/>
                    </a:solidFill>
                  </a:tcPr>
                </a:tc>
                <a:tc>
                  <a:txBody>
                    <a:bodyPr/>
                    <a:lstStyle/>
                    <a:p>
                      <a:pPr algn="r" fontAlgn="t"/>
                      <a:r>
                        <a:rPr lang="it-IT" sz="1000" b="1" i="0" u="none" strike="noStrike">
                          <a:solidFill>
                            <a:srgbClr val="000000"/>
                          </a:solidFill>
                          <a:latin typeface="Arial"/>
                        </a:rPr>
                        <a:t>27</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2.49</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2.99</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3.98</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8.96</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13.43</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7.04</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8.45</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11.27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25.35</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38.03</a:t>
                      </a:r>
                    </a:p>
                  </a:txBody>
                  <a:tcPr marL="9525" marR="9525" marT="9525" marB="0">
                    <a:lnL>
                      <a:noFill/>
                    </a:lnL>
                    <a:lnR>
                      <a:noFill/>
                    </a:lnR>
                    <a:lnT>
                      <a:noFill/>
                    </a:lnT>
                    <a:lnB>
                      <a:noFill/>
                    </a:lnB>
                    <a:solidFill>
                      <a:srgbClr val="FFFF00"/>
                    </a:solidFill>
                  </a:tcPr>
                </a:tc>
              </a:tr>
              <a:tr h="190500">
                <a:tc vMerge="1">
                  <a:txBody>
                    <a:bodyPr/>
                    <a:lstStyle/>
                    <a:p>
                      <a:endParaRPr lang="it-IT"/>
                    </a:p>
                  </a:txBody>
                  <a:tcPr/>
                </a:tc>
                <a:tc>
                  <a:txBody>
                    <a:bodyPr/>
                    <a:lstStyle/>
                    <a:p>
                      <a:pPr algn="r" fontAlgn="t"/>
                      <a:r>
                        <a:rPr lang="it-IT" sz="1000" b="0" i="0" u="none" strike="noStrike" dirty="0">
                          <a:solidFill>
                            <a:srgbClr val="000000"/>
                          </a:solidFill>
                          <a:latin typeface="Arial"/>
                        </a:rPr>
                        <a:t>25.00</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25.00</a:t>
                      </a:r>
                    </a:p>
                  </a:txBody>
                  <a:tcPr marL="9525" marR="9525" marT="9525" marB="0">
                    <a:lnL>
                      <a:noFill/>
                    </a:lnL>
                    <a:lnR>
                      <a:noFill/>
                    </a:lnR>
                    <a:lnT>
                      <a:noFill/>
                    </a:lnT>
                    <a:lnB>
                      <a:noFill/>
                    </a:lnB>
                    <a:solidFill>
                      <a:srgbClr val="FFFFFF"/>
                    </a:solidFill>
                  </a:tcPr>
                </a:tc>
                <a:tc>
                  <a:txBody>
                    <a:bodyPr/>
                    <a:lstStyle/>
                    <a:p>
                      <a:pPr algn="r" fontAlgn="t"/>
                      <a:r>
                        <a:rPr lang="it-IT" sz="1000" b="0" i="0" u="none" strike="noStrike">
                          <a:solidFill>
                            <a:srgbClr val="000000"/>
                          </a:solidFill>
                          <a:latin typeface="Arial"/>
                        </a:rPr>
                        <a:t>26.67</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a:solidFill>
                            <a:srgbClr val="000000"/>
                          </a:solidFill>
                          <a:latin typeface="Arial"/>
                        </a:rPr>
                        <a:t>40.91</a:t>
                      </a:r>
                    </a:p>
                  </a:txBody>
                  <a:tcPr marL="9525" marR="9525" marT="9525" marB="0">
                    <a:lnL>
                      <a:noFill/>
                    </a:lnL>
                    <a:lnR>
                      <a:noFill/>
                    </a:lnR>
                    <a:lnT>
                      <a:noFill/>
                    </a:lnT>
                    <a:lnB>
                      <a:noFill/>
                    </a:lnB>
                    <a:solidFill>
                      <a:srgbClr val="FFFF00"/>
                    </a:solidFill>
                  </a:tcPr>
                </a:tc>
                <a:tc>
                  <a:txBody>
                    <a:bodyPr/>
                    <a:lstStyle/>
                    <a:p>
                      <a:pPr algn="r" fontAlgn="t"/>
                      <a:r>
                        <a:rPr lang="it-IT" sz="1000" b="0" i="0" u="none" strike="noStrike" dirty="0">
                          <a:solidFill>
                            <a:srgbClr val="000000"/>
                          </a:solidFill>
                          <a:latin typeface="Arial"/>
                        </a:rPr>
                        <a:t>55.10</a:t>
                      </a:r>
                    </a:p>
                  </a:txBody>
                  <a:tcPr marL="9525" marR="9525" marT="9525" marB="0">
                    <a:lnL>
                      <a:noFill/>
                    </a:lnL>
                    <a:lnR>
                      <a:noFill/>
                    </a:lnR>
                    <a:lnT>
                      <a:noFill/>
                    </a:lnT>
                    <a:lnB>
                      <a:noFill/>
                    </a:lnB>
                    <a:solidFill>
                      <a:srgbClr val="FFFF00"/>
                    </a:solidFill>
                  </a:tcPr>
                </a:tc>
              </a:tr>
            </a:tbl>
          </a:graphicData>
        </a:graphic>
      </p:graphicFrame>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3898280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1070149" y="1966027"/>
            <a:ext cx="10149281" cy="954107"/>
          </a:xfrm>
          <a:prstGeom prst="rect">
            <a:avLst/>
          </a:prstGeom>
          <a:noFill/>
        </p:spPr>
        <p:txBody>
          <a:bodyPr wrap="square" rtlCol="0">
            <a:spAutoFit/>
          </a:bodyPr>
          <a:lstStyle/>
          <a:p>
            <a:r>
              <a:rPr lang="it-IT" sz="2000" b="1" dirty="0" smtClean="0"/>
              <a:t>2.4.3. Opzioni</a:t>
            </a:r>
          </a:p>
          <a:p>
            <a:r>
              <a:rPr lang="it-IT" dirty="0" smtClean="0"/>
              <a:t>Da un’analisi preliminare sulle singole voci risalta come la possibilità che l’applicazione possa avere opzioni di accesso a canali terzi, quali social network e applicativi vari, non sia prioritaria.</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510478741"/>
              </p:ext>
            </p:extLst>
          </p:nvPr>
        </p:nvGraphicFramePr>
        <p:xfrm>
          <a:off x="1223723" y="3543618"/>
          <a:ext cx="4580708" cy="1900580"/>
        </p:xfrm>
        <a:graphic>
          <a:graphicData uri="http://schemas.openxmlformats.org/drawingml/2006/table">
            <a:tbl>
              <a:tblPr/>
              <a:tblGrid>
                <a:gridCol w="1145177"/>
                <a:gridCol w="1145177"/>
                <a:gridCol w="1145177"/>
                <a:gridCol w="1145177"/>
              </a:tblGrid>
              <a:tr h="272677">
                <a:tc gridSpan="4">
                  <a:txBody>
                    <a:bodyPr/>
                    <a:lstStyle/>
                    <a:p>
                      <a:pPr algn="ctr" fontAlgn="b"/>
                      <a:r>
                        <a:rPr lang="it-IT" sz="1400" b="1" i="0" u="none" strike="noStrike" dirty="0">
                          <a:solidFill>
                            <a:srgbClr val="FF0000"/>
                          </a:solidFill>
                          <a:latin typeface="+mn-lt"/>
                        </a:rPr>
                        <a:t>INTERATTIVITA'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72677">
                <a:tc gridSpan="2">
                  <a:txBody>
                    <a:bodyPr/>
                    <a:lstStyle/>
                    <a:p>
                      <a:pPr algn="ctr" fontAlgn="b"/>
                      <a:r>
                        <a:rPr lang="it-IT" sz="1400" b="1" i="0" u="none" strike="noStrike">
                          <a:solidFill>
                            <a:srgbClr val="FF0000"/>
                          </a:solidFill>
                          <a:latin typeface="+mn-lt"/>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gridSpan="2">
                  <a:txBody>
                    <a:bodyPr/>
                    <a:lstStyle/>
                    <a:p>
                      <a:pPr algn="ctr" fontAlgn="b"/>
                      <a:r>
                        <a:rPr lang="it-IT" sz="1400" b="1" i="0" u="none" strike="noStrike">
                          <a:solidFill>
                            <a:srgbClr val="FF0000"/>
                          </a:solidFill>
                          <a:latin typeface="+mn-lt"/>
                        </a:rPr>
                        <a:t>Variability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373627">
                <a:tc>
                  <a:txBody>
                    <a:bodyPr/>
                    <a:lstStyle/>
                    <a:p>
                      <a:pPr algn="ctr" fontAlgn="b"/>
                      <a:r>
                        <a:rPr lang="it-IT" sz="1400" b="1" i="0" u="none" strike="noStrike" dirty="0" err="1">
                          <a:solidFill>
                            <a:srgbClr val="FF0000"/>
                          </a:solidFill>
                          <a:latin typeface="+mn-lt"/>
                        </a:rPr>
                        <a:t>Mean</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5,860697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1" i="0" u="none" strike="noStrike" dirty="0" err="1">
                          <a:solidFill>
                            <a:srgbClr val="FF0000"/>
                          </a:solidFill>
                          <a:latin typeface="+mn-lt"/>
                        </a:rPr>
                        <a:t>Std</a:t>
                      </a:r>
                      <a:r>
                        <a:rPr lang="it-IT" sz="1400" b="1" i="0" u="none" strike="noStrike" dirty="0">
                          <a:solidFill>
                            <a:srgbClr val="FF0000"/>
                          </a:solidFill>
                          <a:latin typeface="+mn-lt"/>
                        </a:rPr>
                        <a:t> </a:t>
                      </a:r>
                      <a:r>
                        <a:rPr lang="it-IT" sz="1400" b="1" i="0" u="none" strike="noStrike" dirty="0" err="1">
                          <a:solidFill>
                            <a:srgbClr val="FF0000"/>
                          </a:solidFill>
                          <a:latin typeface="+mn-lt"/>
                        </a:rPr>
                        <a:t>Deviation</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2,43936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677">
                <a:tc>
                  <a:txBody>
                    <a:bodyPr/>
                    <a:lstStyle/>
                    <a:p>
                      <a:pPr algn="ctr" fontAlgn="b"/>
                      <a:r>
                        <a:rPr lang="it-IT" sz="1400" b="1" i="0" u="none" strike="noStrike" dirty="0" err="1">
                          <a:solidFill>
                            <a:srgbClr val="FF0000"/>
                          </a:solidFill>
                          <a:latin typeface="+mn-lt"/>
                        </a:rPr>
                        <a:t>Median</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1" i="0" u="none" strike="noStrike" dirty="0" err="1">
                          <a:solidFill>
                            <a:srgbClr val="FF0000"/>
                          </a:solidFill>
                          <a:latin typeface="+mn-lt"/>
                        </a:rPr>
                        <a:t>Variance</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5,95050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677">
                <a:tc>
                  <a:txBody>
                    <a:bodyPr/>
                    <a:lstStyle/>
                    <a:p>
                      <a:pPr algn="ctr" fontAlgn="b"/>
                      <a:r>
                        <a:rPr lang="it-IT" sz="1400" b="1" i="0" u="none" strike="noStrike" dirty="0">
                          <a:solidFill>
                            <a:srgbClr val="FF0000"/>
                          </a:solidFill>
                          <a:latin typeface="+mn-lt"/>
                        </a:rPr>
                        <a:t>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1" i="0" u="none" strike="noStrike" dirty="0" err="1">
                          <a:solidFill>
                            <a:srgbClr val="FF0000"/>
                          </a:solidFill>
                          <a:latin typeface="+mn-lt"/>
                        </a:rPr>
                        <a:t>Range</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mn-lt"/>
                        </a:rPr>
                        <a:t>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978">
                <a:tc gridSpan="2">
                  <a:txBody>
                    <a:bodyPr/>
                    <a:lstStyle/>
                    <a:p>
                      <a:pPr algn="ctr" fontAlgn="b"/>
                      <a:r>
                        <a:rPr lang="it-IT" sz="1400" b="1" i="0" u="none" strike="noStrike">
                          <a:solidFill>
                            <a:srgbClr val="112277"/>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a:txBody>
                    <a:bodyPr/>
                    <a:lstStyle/>
                    <a:p>
                      <a:pPr algn="ctr" fontAlgn="b"/>
                      <a:r>
                        <a:rPr lang="it-IT" sz="1400" b="1" i="0" u="none" strike="noStrike" dirty="0">
                          <a:solidFill>
                            <a:srgbClr val="FF0000"/>
                          </a:solidFill>
                          <a:latin typeface="+mn-lt"/>
                        </a:rPr>
                        <a:t>Interquartile </a:t>
                      </a:r>
                      <a:r>
                        <a:rPr lang="it-IT" sz="1400" b="1" i="0" u="none" strike="noStrike" dirty="0" err="1">
                          <a:solidFill>
                            <a:srgbClr val="FF0000"/>
                          </a:solidFill>
                          <a:latin typeface="+mn-lt"/>
                        </a:rPr>
                        <a:t>Range</a:t>
                      </a:r>
                      <a:endParaRPr lang="it-IT" sz="1400" b="1" i="0" u="none" strike="noStrike" dirty="0">
                        <a:solidFill>
                          <a:srgbClr val="FF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mn-lt"/>
                        </a:rPr>
                        <a:t>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CasellaDiTesto 4"/>
          <p:cNvSpPr txBox="1"/>
          <p:nvPr/>
        </p:nvSpPr>
        <p:spPr>
          <a:xfrm>
            <a:off x="6203853" y="3088864"/>
            <a:ext cx="5015578" cy="2862322"/>
          </a:xfrm>
          <a:prstGeom prst="rect">
            <a:avLst/>
          </a:prstGeom>
          <a:noFill/>
        </p:spPr>
        <p:txBody>
          <a:bodyPr wrap="square" rtlCol="0">
            <a:spAutoFit/>
          </a:bodyPr>
          <a:lstStyle/>
          <a:p>
            <a:pPr algn="just"/>
            <a:r>
              <a:rPr lang="it-IT" dirty="0" smtClean="0"/>
              <a:t>Questo dato però potrebbe essere soggetto a una diversa interpretazione, poiché nella domanda si chiedeva la valutazione degli attributi di una generica </a:t>
            </a:r>
            <a:r>
              <a:rPr lang="it-IT" dirty="0"/>
              <a:t>A</a:t>
            </a:r>
            <a:r>
              <a:rPr lang="it-IT" dirty="0" smtClean="0"/>
              <a:t>pp, ciò potrebbe aver condizionato la risposta data. Probabilmente se si fosse specificata la destinazione finale del servizio avremmo potuto ottenere una valutazione maggiore per questa opzione, che si ritiene poter dare vantaggi nel momento in cui l’utente abbia la necessità di raccogliere maggiori informazioni su un particolare evento o locale.</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1499865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5901287" y="2978726"/>
            <a:ext cx="5068388" cy="3139321"/>
          </a:xfrm>
          <a:prstGeom prst="rect">
            <a:avLst/>
          </a:prstGeom>
          <a:noFill/>
        </p:spPr>
        <p:txBody>
          <a:bodyPr wrap="square" rtlCol="0">
            <a:spAutoFit/>
          </a:bodyPr>
          <a:lstStyle/>
          <a:p>
            <a:pPr algn="just"/>
            <a:r>
              <a:rPr lang="it-IT" dirty="0" smtClean="0"/>
              <a:t>Leggermente inferiore (6,4) è il punteggio assegnato alla presenza di notifiche che possano segnalare o un aggiornamento, o l’inserimento di una nuova informazione, ma per questo vale il ragionamento fatto precedentemente circa la generalità della domanda posta. Ciò non toglie che da questo dato emerga comunque come l’utente possa sentirsi disturbato se continuasse a ricevere avvisi che possono distrarlo dalle proprie attività, perciò andrà valutato un giusto bilanciamento nell’invio di messaggi ad alto contenuto informativo, o segnaletico.</a:t>
            </a:r>
            <a:endParaRPr lang="it-IT" dirty="0"/>
          </a:p>
        </p:txBody>
      </p:sp>
      <p:pic>
        <p:nvPicPr>
          <p:cNvPr id="3" name="Immagine 2" descr="notifications.jpg"/>
          <p:cNvPicPr>
            <a:picLocks noChangeAspect="1"/>
          </p:cNvPicPr>
          <p:nvPr/>
        </p:nvPicPr>
        <p:blipFill>
          <a:blip r:embed="rId3" cstate="print"/>
          <a:stretch>
            <a:fillRect/>
          </a:stretch>
        </p:blipFill>
        <p:spPr>
          <a:xfrm>
            <a:off x="1335427" y="3311602"/>
            <a:ext cx="3968093" cy="2412601"/>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CasellaDiTesto 4"/>
          <p:cNvSpPr txBox="1"/>
          <p:nvPr/>
        </p:nvSpPr>
        <p:spPr>
          <a:xfrm>
            <a:off x="1075285" y="1935311"/>
            <a:ext cx="10073472" cy="1200329"/>
          </a:xfrm>
          <a:prstGeom prst="rect">
            <a:avLst/>
          </a:prstGeom>
          <a:noFill/>
        </p:spPr>
        <p:txBody>
          <a:bodyPr wrap="square" rtlCol="0">
            <a:spAutoFit/>
          </a:bodyPr>
          <a:lstStyle/>
          <a:p>
            <a:pPr algn="just"/>
            <a:r>
              <a:rPr lang="it-IT" dirty="0"/>
              <a:t>Il dato che interessa maggiormente ai fini della realizzazione dell’applicazione infatti riguarda la valutazione data alla presenza di contenuti sempre aggiornati. Il campione indica come tenga in considerazione sia la frequenza degli aggiornamenti </a:t>
            </a:r>
            <a:r>
              <a:rPr lang="it-IT" dirty="0" smtClean="0"/>
              <a:t>(punteggio medio di 7,6</a:t>
            </a:r>
            <a:r>
              <a:rPr lang="it-IT" dirty="0"/>
              <a:t>), sia la possibilità di consultare informazioni continuamente aggiornate (7,4). </a:t>
            </a:r>
          </a:p>
        </p:txBody>
      </p:sp>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481975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3550" y="1040911"/>
            <a:ext cx="5401994" cy="4801314"/>
          </a:xfrm>
          <a:prstGeom prst="rect">
            <a:avLst/>
          </a:prstGeom>
          <a:noFill/>
        </p:spPr>
        <p:txBody>
          <a:bodyPr wrap="square" rtlCol="0">
            <a:spAutoFit/>
          </a:bodyPr>
          <a:lstStyle/>
          <a:p>
            <a:pPr algn="just"/>
            <a:r>
              <a:rPr lang="it-IT" dirty="0" smtClean="0"/>
              <a:t>A conclusione dell’analisi, al fine di misurare il reale impatto che questi attributi potrebbero avere sulla effettiva propensione a pagare per servizi in-App da parte degli utenti effettuiamo una analisi fattoriale al fine di verificare se sia possibile sintetizzare le informazioni condivise tra queste variabili così da evitare di perdere elementi che potrebbero risultare rilevanti.</a:t>
            </a:r>
          </a:p>
          <a:p>
            <a:pPr algn="just"/>
            <a:r>
              <a:rPr lang="it-IT" dirty="0" smtClean="0"/>
              <a:t>Per eseguire l’analisi consideriamo come variabili tutte le domande di valutazione personale sulla scala da 1 a 10.</a:t>
            </a:r>
          </a:p>
          <a:p>
            <a:pPr algn="just"/>
            <a:endParaRPr lang="it-IT" dirty="0" smtClean="0"/>
          </a:p>
          <a:p>
            <a:pPr algn="just"/>
            <a:r>
              <a:rPr lang="it-IT" u="sng" dirty="0" smtClean="0"/>
              <a:t>Quanti valori considerare?</a:t>
            </a:r>
          </a:p>
          <a:p>
            <a:pPr marL="285750" indent="-285750" algn="just">
              <a:buFont typeface="Arial" panose="020B0604020202020204" pitchFamily="34" charset="0"/>
              <a:buChar char="•"/>
            </a:pPr>
            <a:r>
              <a:rPr lang="it-IT" i="1" dirty="0" smtClean="0"/>
              <a:t>La regola degli </a:t>
            </a:r>
            <a:r>
              <a:rPr lang="it-IT" i="1" dirty="0" err="1" smtClean="0"/>
              <a:t>autovalori</a:t>
            </a:r>
            <a:r>
              <a:rPr lang="it-IT" i="1" dirty="0" smtClean="0"/>
              <a:t> &gt; 1  </a:t>
            </a:r>
            <a:r>
              <a:rPr lang="it-IT" dirty="0" smtClean="0"/>
              <a:t>suggerirebbe in questo caso di considerare solo 4 fattori. Solo i primi 4 valori di Eigenvalue sono maggiori di 1. </a:t>
            </a:r>
            <a:r>
              <a:rPr lang="it-IT" b="1" dirty="0" smtClean="0"/>
              <a:t>4 Fattori</a:t>
            </a:r>
          </a:p>
          <a:p>
            <a:pPr marL="285750" indent="-285750" algn="just">
              <a:buFont typeface="Arial" panose="020B0604020202020204" pitchFamily="34" charset="0"/>
              <a:buChar char="•"/>
            </a:pPr>
            <a:r>
              <a:rPr lang="it-IT" i="1" dirty="0" smtClean="0">
                <a:sym typeface="Symbol" pitchFamily="18" charset="2"/>
              </a:rPr>
              <a:t>Rapporto </a:t>
            </a:r>
            <a:r>
              <a:rPr lang="it-IT" i="1" dirty="0">
                <a:sym typeface="Symbol" pitchFamily="18" charset="2"/>
              </a:rPr>
              <a:t>tra numero di componenti e </a:t>
            </a:r>
            <a:r>
              <a:rPr lang="it-IT" i="1" dirty="0" smtClean="0">
                <a:sym typeface="Symbol" pitchFamily="18" charset="2"/>
              </a:rPr>
              <a:t>variabili circa 1/3</a:t>
            </a:r>
            <a:r>
              <a:rPr lang="it-IT" dirty="0" smtClean="0">
                <a:sym typeface="Symbol" pitchFamily="18" charset="2"/>
              </a:rPr>
              <a:t>. Considerando che le nostre variabili sono 18 questo risultato valorizza la scelta a </a:t>
            </a:r>
            <a:r>
              <a:rPr lang="it-IT" b="1" dirty="0" smtClean="0">
                <a:sym typeface="Symbol" pitchFamily="18" charset="2"/>
              </a:rPr>
              <a:t>6 Fattori</a:t>
            </a:r>
            <a:r>
              <a:rPr lang="it-IT" dirty="0" smtClean="0">
                <a:sym typeface="Symbol" pitchFamily="18" charset="2"/>
              </a:rPr>
              <a:t>.</a:t>
            </a:r>
            <a:endParaRPr lang="it-IT" i="1" dirty="0" smtClean="0"/>
          </a:p>
        </p:txBody>
      </p:sp>
      <p:graphicFrame>
        <p:nvGraphicFramePr>
          <p:cNvPr id="3" name="Tabella 2"/>
          <p:cNvGraphicFramePr>
            <a:graphicFrameLocks noGrp="1"/>
          </p:cNvGraphicFramePr>
          <p:nvPr>
            <p:extLst/>
          </p:nvPr>
        </p:nvGraphicFramePr>
        <p:xfrm>
          <a:off x="6635932" y="683636"/>
          <a:ext cx="4781004" cy="5397673"/>
        </p:xfrm>
        <a:graphic>
          <a:graphicData uri="http://schemas.openxmlformats.org/drawingml/2006/table">
            <a:tbl>
              <a:tblPr/>
              <a:tblGrid>
                <a:gridCol w="857836"/>
                <a:gridCol w="899774"/>
                <a:gridCol w="899774"/>
                <a:gridCol w="945526"/>
                <a:gridCol w="1178094"/>
              </a:tblGrid>
              <a:tr h="230373">
                <a:tc gridSpan="5">
                  <a:txBody>
                    <a:bodyPr/>
                    <a:lstStyle/>
                    <a:p>
                      <a:pPr algn="ctr" fontAlgn="b"/>
                      <a:r>
                        <a:rPr lang="en-US" sz="1000" b="1" i="0" u="none" strike="noStrike" dirty="0">
                          <a:solidFill>
                            <a:srgbClr val="FF0000"/>
                          </a:solidFill>
                          <a:latin typeface="Arial"/>
                        </a:rPr>
                        <a:t>Eigenvalues of the Correlation Matrix: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30373">
                <a:tc gridSpan="5">
                  <a:txBody>
                    <a:bodyPr/>
                    <a:lstStyle/>
                    <a:p>
                      <a:pPr algn="ctr" fontAlgn="b"/>
                      <a:r>
                        <a:rPr lang="it-IT" sz="1000" b="1" i="0" u="none" strike="noStrike">
                          <a:solidFill>
                            <a:srgbClr val="FF0000"/>
                          </a:solidFill>
                          <a:latin typeface="Arial"/>
                        </a:rPr>
                        <a:t>= 18 Average =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30373">
                <a:tc>
                  <a:txBody>
                    <a:bodyPr/>
                    <a:lstStyle/>
                    <a:p>
                      <a:pPr algn="ctr" fontAlgn="ctr"/>
                      <a:r>
                        <a:rPr lang="it-IT" sz="1000" b="1" i="0" u="none" strike="noStrike">
                          <a:solidFill>
                            <a:srgbClr val="112277"/>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dirty="0">
                          <a:solidFill>
                            <a:srgbClr val="FF0000"/>
                          </a:solidFill>
                          <a:latin typeface="Arial"/>
                        </a:rPr>
                        <a:t>Eigenvalue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dirty="0" err="1">
                          <a:solidFill>
                            <a:srgbClr val="FF0000"/>
                          </a:solidFill>
                          <a:latin typeface="Arial"/>
                        </a:rPr>
                        <a:t>Proportion</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Cumulative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744">
                <a:tc>
                  <a:txBody>
                    <a:bodyPr/>
                    <a:lstStyle/>
                    <a:p>
                      <a:pPr algn="ctr" fontAlgn="ctr"/>
                      <a:r>
                        <a:rPr lang="it-IT" sz="1000" b="1" i="0" u="none" strike="noStrike" dirty="0" smtClean="0">
                          <a:solidFill>
                            <a:srgbClr val="FF0000"/>
                          </a:solidFill>
                          <a:latin typeface="Arial"/>
                        </a:rPr>
                        <a:t>FREQUENZA NOTIFICHE</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6.06597971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3.95162261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LAYOUT</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2.11435710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0.66257536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0.4545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PUBBLICITA’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1.45178174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0.38999336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8053">
                <a:tc>
                  <a:txBody>
                    <a:bodyPr/>
                    <a:lstStyle/>
                    <a:p>
                      <a:pPr algn="ctr" fontAlgn="ctr"/>
                      <a:r>
                        <a:rPr lang="it-IT" sz="1000" b="1" i="0" u="none" strike="noStrike" dirty="0" smtClean="0">
                          <a:solidFill>
                            <a:srgbClr val="FF0000"/>
                          </a:solidFill>
                          <a:latin typeface="Arial"/>
                        </a:rPr>
                        <a:t>PREZZO</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1.06178838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0.11366336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GRAFICA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0.94812501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0.08126370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0.6468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NOTORIETA’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0.86686131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0.07569685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0.6949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UTILITA’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0.79116446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0.06523081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0.7389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CONSUMO</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0.72593365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0.10334958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0.7792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ICONA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0.62258406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0.06786354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744">
                <a:tc>
                  <a:txBody>
                    <a:bodyPr/>
                    <a:lstStyle/>
                    <a:p>
                      <a:pPr algn="ctr" fontAlgn="ctr"/>
                      <a:r>
                        <a:rPr lang="it-IT" sz="1000" b="1" i="0" u="none" strike="noStrike" dirty="0" smtClean="0">
                          <a:solidFill>
                            <a:srgbClr val="FF0000"/>
                          </a:solidFill>
                          <a:latin typeface="Arial"/>
                        </a:rPr>
                        <a:t>MULTITASKING</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0.55472052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0.03079682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0.8446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NOTIFICHE</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0.52392370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0.06223984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744">
                <a:tc>
                  <a:txBody>
                    <a:bodyPr/>
                    <a:lstStyle/>
                    <a:p>
                      <a:pPr algn="ctr" fontAlgn="ctr"/>
                      <a:r>
                        <a:rPr lang="it-IT" sz="1000" b="1" i="0" u="none" strike="noStrike" dirty="0" smtClean="0">
                          <a:solidFill>
                            <a:srgbClr val="FF0000"/>
                          </a:solidFill>
                          <a:latin typeface="Arial"/>
                        </a:rPr>
                        <a:t>INTERATTIVITA’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0.46168386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0.06017229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BUG</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0.40151157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0.04250994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3590">
                <a:tc>
                  <a:txBody>
                    <a:bodyPr/>
                    <a:lstStyle/>
                    <a:p>
                      <a:pPr algn="ctr" fontAlgn="ctr"/>
                      <a:r>
                        <a:rPr lang="it-IT" sz="1000" b="1" i="0" u="none" strike="noStrike" dirty="0" smtClean="0">
                          <a:solidFill>
                            <a:srgbClr val="FF0000"/>
                          </a:solidFill>
                          <a:latin typeface="Arial"/>
                        </a:rPr>
                        <a:t>FREQUENZA</a:t>
                      </a:r>
                      <a:r>
                        <a:rPr lang="it-IT" sz="1000" b="1" i="0" u="none" strike="noStrike" baseline="0" dirty="0" smtClean="0">
                          <a:solidFill>
                            <a:srgbClr val="FF0000"/>
                          </a:solidFill>
                          <a:latin typeface="Arial"/>
                        </a:rPr>
                        <a:t> AGGIORNAMENTI</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0.35900163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0.06140894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744">
                <a:tc>
                  <a:txBody>
                    <a:bodyPr/>
                    <a:lstStyle/>
                    <a:p>
                      <a:pPr algn="ctr" fontAlgn="ctr"/>
                      <a:r>
                        <a:rPr lang="it-IT" sz="1000" b="1" i="0" u="none" strike="noStrike" dirty="0" smtClean="0">
                          <a:solidFill>
                            <a:srgbClr val="FF0000"/>
                          </a:solidFill>
                          <a:latin typeface="Arial"/>
                        </a:rPr>
                        <a:t>AGGIORNAMENTI</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0.29759269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0.00803099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0.0165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PESO IN MB</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0.28956169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0.03351992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VELOCITA’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0.25604177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0.04865462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373">
                <a:tc>
                  <a:txBody>
                    <a:bodyPr/>
                    <a:lstStyle/>
                    <a:p>
                      <a:pPr algn="ctr" fontAlgn="ctr"/>
                      <a:r>
                        <a:rPr lang="it-IT" sz="1000" b="1" i="0" u="none" strike="noStrike" dirty="0" smtClean="0">
                          <a:solidFill>
                            <a:srgbClr val="FF0000"/>
                          </a:solidFill>
                          <a:latin typeface="Arial"/>
                        </a:rPr>
                        <a:t>SEMPLICITA’</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0.20738715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66666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Indice</a:t>
            </a:r>
            <a:endParaRPr lang="it-IT" dirty="0"/>
          </a:p>
        </p:txBody>
      </p:sp>
      <p:sp>
        <p:nvSpPr>
          <p:cNvPr id="3" name="CasellaDiTesto 2"/>
          <p:cNvSpPr txBox="1"/>
          <p:nvPr/>
        </p:nvSpPr>
        <p:spPr>
          <a:xfrm>
            <a:off x="1056068" y="1906007"/>
            <a:ext cx="10045521" cy="4062651"/>
          </a:xfrm>
          <a:prstGeom prst="rect">
            <a:avLst/>
          </a:prstGeom>
          <a:noFill/>
        </p:spPr>
        <p:txBody>
          <a:bodyPr wrap="square" rtlCol="0">
            <a:spAutoFit/>
          </a:bodyPr>
          <a:lstStyle/>
          <a:p>
            <a:r>
              <a:rPr lang="it-IT" sz="2400" dirty="0" smtClean="0"/>
              <a:t>3.   Parte seconda: gli obiettivi di ricerca</a:t>
            </a:r>
            <a:endParaRPr lang="it-IT" sz="2400" dirty="0"/>
          </a:p>
          <a:p>
            <a:pPr lvl="1"/>
            <a:r>
              <a:rPr lang="it-IT" sz="2400" dirty="0"/>
              <a:t>	2.1. </a:t>
            </a:r>
            <a:r>
              <a:rPr lang="it-IT" sz="2400" dirty="0" smtClean="0"/>
              <a:t>Individuazione dello Store / Piattaforma digitale su cui posizionarsi;</a:t>
            </a:r>
          </a:p>
          <a:p>
            <a:pPr lvl="1"/>
            <a:r>
              <a:rPr lang="it-IT" sz="2400" dirty="0"/>
              <a:t>	</a:t>
            </a:r>
            <a:r>
              <a:rPr lang="it-IT" sz="2400" dirty="0" smtClean="0"/>
              <a:t>2.2</a:t>
            </a:r>
            <a:r>
              <a:rPr lang="it-IT" sz="2400" dirty="0"/>
              <a:t>. Modalità di download: gratuito con pubblicità / con acquisti in App 	o a pagamento</a:t>
            </a:r>
            <a:r>
              <a:rPr lang="it-IT" sz="2400" b="1" dirty="0"/>
              <a:t>;</a:t>
            </a:r>
            <a:endParaRPr lang="it-IT" sz="2400" dirty="0"/>
          </a:p>
          <a:p>
            <a:pPr lvl="1"/>
            <a:r>
              <a:rPr lang="it-IT" sz="2400" dirty="0"/>
              <a:t>	</a:t>
            </a:r>
            <a:r>
              <a:rPr lang="it-IT" sz="2400" dirty="0" smtClean="0"/>
              <a:t>2.3</a:t>
            </a:r>
            <a:r>
              <a:rPr lang="it-IT" sz="2400" dirty="0"/>
              <a:t>. Area geografica (relativa alla regione Lombardia);</a:t>
            </a:r>
          </a:p>
          <a:p>
            <a:pPr lvl="1"/>
            <a:r>
              <a:rPr lang="it-IT" sz="2400" dirty="0"/>
              <a:t>	</a:t>
            </a:r>
            <a:r>
              <a:rPr lang="it-IT" sz="2400" dirty="0" smtClean="0"/>
              <a:t>2.4</a:t>
            </a:r>
            <a:r>
              <a:rPr lang="it-IT" sz="2400" dirty="0"/>
              <a:t>. Modalità di sviluppo dell’App (da un punto di vista grafico e di  	fruizione dei contenuti);</a:t>
            </a:r>
          </a:p>
          <a:p>
            <a:pPr lvl="1"/>
            <a:r>
              <a:rPr lang="it-IT" sz="2400" dirty="0"/>
              <a:t>	</a:t>
            </a:r>
            <a:r>
              <a:rPr lang="it-IT" sz="2400" dirty="0" smtClean="0"/>
              <a:t>2.5. Promozione dell’App (modalità e tipologia).</a:t>
            </a:r>
            <a:endParaRPr lang="it-IT" sz="2400" dirty="0"/>
          </a:p>
          <a:p>
            <a:pPr marL="800100" lvl="1" indent="-342900"/>
            <a:r>
              <a:rPr lang="it-IT" sz="2400" dirty="0"/>
              <a:t>	</a:t>
            </a:r>
          </a:p>
          <a:p>
            <a:pPr marL="342900" indent="-342900"/>
            <a:r>
              <a:rPr lang="it-IT" sz="2400" dirty="0"/>
              <a:t>4</a:t>
            </a:r>
            <a:r>
              <a:rPr lang="it-IT" sz="2400" dirty="0" smtClean="0"/>
              <a:t>.   </a:t>
            </a:r>
            <a:r>
              <a:rPr lang="it-IT" sz="2400" u="sng" dirty="0" smtClean="0"/>
              <a:t>Conclusioni: fare o non fare l’App?</a:t>
            </a:r>
            <a:endParaRPr lang="it-IT" sz="2400" u="sng" dirty="0"/>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423122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ox plot.png"/>
          <p:cNvPicPr>
            <a:picLocks noChangeAspect="1"/>
          </p:cNvPicPr>
          <p:nvPr/>
        </p:nvPicPr>
        <p:blipFill>
          <a:blip r:embed="rId2" cstate="print"/>
          <a:stretch>
            <a:fillRect/>
          </a:stretch>
        </p:blipFill>
        <p:spPr>
          <a:xfrm>
            <a:off x="783771" y="764604"/>
            <a:ext cx="6947781" cy="5361875"/>
          </a:xfrm>
          <a:prstGeom prst="rect">
            <a:avLst/>
          </a:prstGeom>
        </p:spPr>
      </p:pic>
      <p:sp>
        <p:nvSpPr>
          <p:cNvPr id="5" name="CasellaDiTesto 4"/>
          <p:cNvSpPr txBox="1"/>
          <p:nvPr/>
        </p:nvSpPr>
        <p:spPr>
          <a:xfrm>
            <a:off x="7731552" y="2177326"/>
            <a:ext cx="3349451"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sym typeface="Symbol" pitchFamily="18" charset="2"/>
              </a:rPr>
              <a:t>La </a:t>
            </a:r>
            <a:r>
              <a:rPr lang="it-IT" i="1" dirty="0" smtClean="0">
                <a:sym typeface="Symbol" pitchFamily="18" charset="2"/>
              </a:rPr>
              <a:t>lettura </a:t>
            </a:r>
            <a:r>
              <a:rPr lang="it-IT" i="1" dirty="0">
                <a:sym typeface="Symbol" pitchFamily="18" charset="2"/>
              </a:rPr>
              <a:t>dello SCREE </a:t>
            </a:r>
            <a:r>
              <a:rPr lang="it-IT" i="1" dirty="0" smtClean="0">
                <a:sym typeface="Symbol" pitchFamily="18" charset="2"/>
              </a:rPr>
              <a:t>PLOT </a:t>
            </a:r>
            <a:r>
              <a:rPr lang="it-IT" dirty="0" smtClean="0">
                <a:sym typeface="Symbol" pitchFamily="18" charset="2"/>
              </a:rPr>
              <a:t>identifica almeno 3 gomiti ben visibili, in prossimità di 4, 6 e 8. Soluzione a ugualmente </a:t>
            </a:r>
            <a:r>
              <a:rPr lang="it-IT" b="1" dirty="0">
                <a:sym typeface="Symbol" pitchFamily="18" charset="2"/>
              </a:rPr>
              <a:t>4 e 6 Fattori </a:t>
            </a:r>
            <a:r>
              <a:rPr lang="it-IT" dirty="0" smtClean="0">
                <a:sym typeface="Symbol" pitchFamily="18" charset="2"/>
              </a:rPr>
              <a:t>valide.</a:t>
            </a:r>
          </a:p>
          <a:p>
            <a:pPr marL="285750" indent="-285750">
              <a:buFont typeface="Arial" panose="020B0604020202020204" pitchFamily="34" charset="0"/>
              <a:buChar char="•"/>
            </a:pPr>
            <a:r>
              <a:rPr lang="it-IT" dirty="0" smtClean="0">
                <a:sym typeface="Symbol" pitchFamily="18" charset="2"/>
              </a:rPr>
              <a:t>La </a:t>
            </a:r>
            <a:r>
              <a:rPr lang="it-IT" i="1" dirty="0" smtClean="0">
                <a:sym typeface="Symbol" pitchFamily="18" charset="2"/>
              </a:rPr>
              <a:t>percentuale </a:t>
            </a:r>
            <a:r>
              <a:rPr lang="it-IT" i="1" dirty="0">
                <a:sym typeface="Symbol" pitchFamily="18" charset="2"/>
              </a:rPr>
              <a:t>di varianza spiegata &gt;60</a:t>
            </a:r>
            <a:r>
              <a:rPr lang="it-IT" i="1" dirty="0" smtClean="0">
                <a:sym typeface="Symbol" pitchFamily="18" charset="2"/>
              </a:rPr>
              <a:t>%, </a:t>
            </a:r>
            <a:r>
              <a:rPr lang="it-IT" dirty="0" smtClean="0">
                <a:sym typeface="Symbol" pitchFamily="18" charset="2"/>
              </a:rPr>
              <a:t>anche se non riportata in presentazione si ottiene solo considerando soluzioni maggiori di </a:t>
            </a:r>
            <a:r>
              <a:rPr lang="it-IT" b="1" dirty="0" smtClean="0">
                <a:sym typeface="Symbol" pitchFamily="18" charset="2"/>
              </a:rPr>
              <a:t>6 Fattori.</a:t>
            </a:r>
            <a:endParaRPr lang="it-IT" b="1" dirty="0">
              <a:sym typeface="Symbol" pitchFamily="18" charset="2"/>
            </a:endParaRPr>
          </a:p>
          <a:p>
            <a:pPr marL="285750" indent="-285750">
              <a:buFont typeface="Arial" panose="020B0604020202020204" pitchFamily="34" charset="0"/>
              <a:buChar char="•"/>
            </a:pPr>
            <a:endParaRPr lang="it-IT" dirty="0" smtClean="0"/>
          </a:p>
        </p:txBody>
      </p:sp>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687672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37977" y="2179530"/>
            <a:ext cx="5876334" cy="3416320"/>
          </a:xfrm>
          <a:prstGeom prst="rect">
            <a:avLst/>
          </a:prstGeom>
          <a:noFill/>
        </p:spPr>
        <p:txBody>
          <a:bodyPr wrap="square" rtlCol="0">
            <a:spAutoFit/>
          </a:bodyPr>
          <a:lstStyle/>
          <a:p>
            <a:pPr algn="just"/>
            <a:r>
              <a:rPr lang="it-IT" dirty="0" smtClean="0"/>
              <a:t>Siamo giunti ad un punto in cui le 4 modalità per identificare le diverse soluzioni ci consegnano 2 volte la soluzione a 4 Fattori e 3 volte la soluzione a 6 Fattori. Tramite la procedura di Sas, abbiamo quindi confrontato le due soluzioni differenti in modo da poter decidere quale delle due risultasse più consona e in grado di affidarci un risultato che bilanciasse la variabilità spiegata e fosse in grado di attuare una sintesi alle nostre variabili iniziali piuttosto efficace.</a:t>
            </a:r>
          </a:p>
          <a:p>
            <a:pPr algn="just"/>
            <a:r>
              <a:rPr lang="it-IT" dirty="0" smtClean="0"/>
              <a:t>Come è possibile notare, in diverse occasioni (8 su 18) si assiste ad un salto significativo di comunalità finali. Questo salto ci ha definitivamente convinto a portare avanti la soluzione a 6 Fattori.</a:t>
            </a:r>
          </a:p>
        </p:txBody>
      </p:sp>
      <p:graphicFrame>
        <p:nvGraphicFramePr>
          <p:cNvPr id="3" name="Tabella 2"/>
          <p:cNvGraphicFramePr>
            <a:graphicFrameLocks noGrp="1"/>
          </p:cNvGraphicFramePr>
          <p:nvPr>
            <p:extLst/>
          </p:nvPr>
        </p:nvGraphicFramePr>
        <p:xfrm>
          <a:off x="1174890" y="2011680"/>
          <a:ext cx="2959099" cy="3971393"/>
        </p:xfrm>
        <a:graphic>
          <a:graphicData uri="http://schemas.openxmlformats.org/drawingml/2006/table">
            <a:tbl>
              <a:tblPr/>
              <a:tblGrid>
                <a:gridCol w="882957"/>
                <a:gridCol w="1038071"/>
                <a:gridCol w="1038071"/>
              </a:tblGrid>
              <a:tr h="195382">
                <a:tc rowSpan="2">
                  <a:txBody>
                    <a:bodyPr/>
                    <a:lstStyle/>
                    <a:p>
                      <a:pPr algn="ctr"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it-IT" sz="1000" b="1" i="0" u="none" strike="noStrike">
                          <a:solidFill>
                            <a:srgbClr val="FF0000"/>
                          </a:solidFill>
                          <a:latin typeface="Arial"/>
                        </a:rPr>
                        <a:t>COMUNALITA' FINALI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r>
              <a:tr h="200025">
                <a:tc vMerge="1">
                  <a:txBody>
                    <a:bodyPr/>
                    <a:lstStyle/>
                    <a:p>
                      <a:endParaRPr lang="it-IT"/>
                    </a:p>
                  </a:txBody>
                  <a:tcPr/>
                </a:tc>
                <a:tc>
                  <a:txBody>
                    <a:bodyPr/>
                    <a:lstStyle/>
                    <a:p>
                      <a:pPr algn="ctr" fontAlgn="ctr"/>
                      <a:r>
                        <a:rPr lang="it-IT" sz="1000" b="1" i="0" u="none" strike="noStrike" dirty="0">
                          <a:solidFill>
                            <a:srgbClr val="FF0000"/>
                          </a:solidFill>
                          <a:latin typeface="Arial"/>
                        </a:rPr>
                        <a:t>N=4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ctr"/>
                      <a:r>
                        <a:rPr lang="it-IT" sz="1000" b="1" i="0" u="none" strike="noStrike">
                          <a:solidFill>
                            <a:srgbClr val="FF0000"/>
                          </a:solidFill>
                          <a:latin typeface="Arial"/>
                        </a:rPr>
                        <a:t>A_FQ_SPAM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0.47530533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0.59276394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A_LAYOUT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0.56814232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0.70940466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A_NO_ADV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0.48079581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0.77046398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0.63345683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0.67968606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A_GRAPH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0.68262249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0.78614414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217">
                <a:tc>
                  <a:txBody>
                    <a:bodyPr/>
                    <a:lstStyle/>
                    <a:p>
                      <a:pPr algn="ctr" fontAlgn="ctr"/>
                      <a:r>
                        <a:rPr lang="it-IT" sz="1000" b="1" i="0" u="none" strike="noStrike">
                          <a:solidFill>
                            <a:srgbClr val="FF0000"/>
                          </a:solidFill>
                          <a:latin typeface="Arial"/>
                        </a:rPr>
                        <a:t>A_KNOWN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0.35219968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0.83286944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A_UTILITY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0.61810946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0.62345232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93">
                <a:tc>
                  <a:txBody>
                    <a:bodyPr/>
                    <a:lstStyle/>
                    <a:p>
                      <a:pPr algn="ctr" fontAlgn="ctr"/>
                      <a:r>
                        <a:rPr lang="it-IT" sz="1000" b="1" i="0" u="none" strike="noStrike">
                          <a:solidFill>
                            <a:srgbClr val="FF0000"/>
                          </a:solidFill>
                          <a:latin typeface="Arial"/>
                        </a:rPr>
                        <a:t>A_ENERGY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0.66293925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0.67688153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A_ICON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0.62799913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0.62816420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A_MULTI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dirty="0">
                          <a:solidFill>
                            <a:srgbClr val="000000"/>
                          </a:solidFill>
                          <a:latin typeface="Arial"/>
                        </a:rPr>
                        <a:t>0.67334581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0.71657886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A_SPAM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0.60680422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0.72045970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A_INTER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0.67845442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0.70075827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A_BUG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0.42855876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0.56244901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A_FQ_AGG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0.67080587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0.67844026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A_AGG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0.62910467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0.68843662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9251">
                <a:tc>
                  <a:txBody>
                    <a:bodyPr/>
                    <a:lstStyle/>
                    <a:p>
                      <a:pPr algn="ctr" fontAlgn="ctr"/>
                      <a:r>
                        <a:rPr lang="it-IT" sz="1000" b="1" i="0" u="none" strike="noStrike">
                          <a:solidFill>
                            <a:srgbClr val="FF0000"/>
                          </a:solidFill>
                          <a:latin typeface="Arial"/>
                        </a:rPr>
                        <a:t>A_MB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0.51023794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0.59194027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A_SPEED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0.72485047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FF0000"/>
                          </a:solidFill>
                          <a:latin typeface="Arial"/>
                        </a:rPr>
                        <a:t>0.82504616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it-IT" sz="1000" b="1" i="0" u="none" strike="noStrike">
                          <a:solidFill>
                            <a:srgbClr val="FF0000"/>
                          </a:solidFill>
                          <a:latin typeface="Arial"/>
                        </a:rPr>
                        <a:t>A_SEMPL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a:solidFill>
                            <a:srgbClr val="000000"/>
                          </a:solidFill>
                          <a:latin typeface="Arial"/>
                        </a:rPr>
                        <a:t>0.67017447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0" i="0" u="none" strike="noStrike" dirty="0">
                          <a:solidFill>
                            <a:srgbClr val="000000"/>
                          </a:solidFill>
                          <a:latin typeface="Arial"/>
                        </a:rPr>
                        <a:t>0.72495383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2581026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62595958"/>
              </p:ext>
            </p:extLst>
          </p:nvPr>
        </p:nvGraphicFramePr>
        <p:xfrm>
          <a:off x="5110117" y="876724"/>
          <a:ext cx="6202316" cy="4962367"/>
        </p:xfrm>
        <a:graphic>
          <a:graphicData uri="http://schemas.openxmlformats.org/drawingml/2006/table">
            <a:tbl>
              <a:tblPr/>
              <a:tblGrid>
                <a:gridCol w="1714208"/>
                <a:gridCol w="748018"/>
                <a:gridCol w="748018"/>
                <a:gridCol w="748018"/>
                <a:gridCol w="748018"/>
                <a:gridCol w="748018"/>
                <a:gridCol w="748018"/>
              </a:tblGrid>
              <a:tr h="227037">
                <a:tc gridSpan="7">
                  <a:txBody>
                    <a:bodyPr/>
                    <a:lstStyle/>
                    <a:p>
                      <a:pPr algn="ctr" fontAlgn="t"/>
                      <a:r>
                        <a:rPr lang="it-IT" sz="1100" b="1" i="0" u="none" strike="noStrike" dirty="0">
                          <a:solidFill>
                            <a:srgbClr val="FF0000"/>
                          </a:solidFill>
                          <a:latin typeface="Arial"/>
                        </a:rPr>
                        <a:t>Pattern fattoriale ruotato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6225">
                <a:tc>
                  <a:txBody>
                    <a:bodyPr/>
                    <a:lstStyle/>
                    <a:p>
                      <a:pPr algn="ctr" fontAlgn="t"/>
                      <a:r>
                        <a:rPr lang="it-IT" sz="1100" b="1"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100" b="1" i="0" u="none" strike="noStrike">
                          <a:solidFill>
                            <a:srgbClr val="FF0000"/>
                          </a:solidFill>
                          <a:latin typeface="Arial"/>
                        </a:rPr>
                        <a:t>Factor6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NOTIFICHE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0.75759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MULTITASKING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0.72931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0.30766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AGGIORNAMENTI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0.65847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0.42362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51">
                <a:tc>
                  <a:txBody>
                    <a:bodyPr/>
                    <a:lstStyle/>
                    <a:p>
                      <a:pPr algn="ctr" fontAlgn="ctr"/>
                      <a:r>
                        <a:rPr lang="it-IT" sz="1100" b="1" i="0" u="none" strike="noStrike">
                          <a:solidFill>
                            <a:schemeClr val="tx1"/>
                          </a:solidFill>
                          <a:latin typeface="+mn-lt"/>
                        </a:rPr>
                        <a:t>FREQUENZA AGGIORNAMENTI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0.65846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0.35971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INTERATTIVITA'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0.58398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0.57546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51">
                <a:tc>
                  <a:txBody>
                    <a:bodyPr/>
                    <a:lstStyle/>
                    <a:p>
                      <a:pPr algn="ctr" fontAlgn="ctr"/>
                      <a:r>
                        <a:rPr lang="it-IT" sz="1100" b="1" i="0" u="none" strike="noStrike">
                          <a:solidFill>
                            <a:schemeClr val="tx1"/>
                          </a:solidFill>
                          <a:latin typeface="+mn-lt"/>
                        </a:rPr>
                        <a:t>FREQUENZA NOTIFICHE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0.50061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0.41118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0.30238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PESO IN 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0.44223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it-IT" sz="1100" b="0" i="0" u="none" strike="noStrike">
                          <a:solidFill>
                            <a:srgbClr val="000000"/>
                          </a:solidFill>
                          <a:latin typeface="Arial"/>
                        </a:rPr>
                        <a:t>0.42287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0.38298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CONSUMO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0.77875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PREZZO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0.73789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UTILITA'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0.70228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it-IT" sz="1100" b="0" i="0" u="none" strike="noStrike">
                          <a:solidFill>
                            <a:srgbClr val="000000"/>
                          </a:solidFill>
                          <a:latin typeface="Arial"/>
                        </a:rPr>
                        <a:t>0.30866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GRAFICA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0.70949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0.44198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BUG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0.64328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it-IT" sz="1100" b="0" i="0" u="none" strike="noStrike">
                          <a:solidFill>
                            <a:srgbClr val="000000"/>
                          </a:solidFill>
                          <a:latin typeface="Arial"/>
                        </a:rPr>
                        <a:t>0.30261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ICONA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0.47879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0.52203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828">
                <a:tc>
                  <a:txBody>
                    <a:bodyPr/>
                    <a:lstStyle/>
                    <a:p>
                      <a:pPr algn="ctr" fontAlgn="ctr"/>
                      <a:r>
                        <a:rPr lang="it-IT" sz="1100" b="1" i="0" u="none" strike="noStrike">
                          <a:solidFill>
                            <a:schemeClr val="tx1"/>
                          </a:solidFill>
                          <a:latin typeface="+mn-lt"/>
                        </a:rPr>
                        <a:t>VELOCITA'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0.84590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SEMPLICITA'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0.75326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PUBBLICITA'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0.82880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a:solidFill>
                            <a:schemeClr val="tx1"/>
                          </a:solidFill>
                          <a:latin typeface="+mn-lt"/>
                        </a:rPr>
                        <a:t>LAYOUT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0.30325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0.37229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0.67746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5">
                <a:tc>
                  <a:txBody>
                    <a:bodyPr/>
                    <a:lstStyle/>
                    <a:p>
                      <a:pPr algn="ctr" fontAlgn="ctr"/>
                      <a:r>
                        <a:rPr lang="it-IT" sz="1100" b="1" i="0" u="none" strike="noStrike" dirty="0">
                          <a:solidFill>
                            <a:schemeClr val="tx1"/>
                          </a:solidFill>
                          <a:latin typeface="+mn-lt"/>
                        </a:rPr>
                        <a:t>RICONOSCIBILITA'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a:solidFill>
                            <a:srgbClr val="000000"/>
                          </a:solidFill>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100" b="0" i="0" u="none" strike="noStrike" dirty="0">
                          <a:solidFill>
                            <a:srgbClr val="000000"/>
                          </a:solidFill>
                          <a:latin typeface="Arial"/>
                        </a:rPr>
                        <a:t>0.83682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
        <p:nvSpPr>
          <p:cNvPr id="3" name="CasellaDiTesto 2"/>
          <p:cNvSpPr txBox="1"/>
          <p:nvPr/>
        </p:nvSpPr>
        <p:spPr>
          <a:xfrm>
            <a:off x="1018903" y="809897"/>
            <a:ext cx="3749040" cy="1754326"/>
          </a:xfrm>
          <a:prstGeom prst="rect">
            <a:avLst/>
          </a:prstGeom>
          <a:noFill/>
        </p:spPr>
        <p:txBody>
          <a:bodyPr wrap="square" rtlCol="0">
            <a:spAutoFit/>
          </a:bodyPr>
          <a:lstStyle/>
          <a:p>
            <a:pPr algn="just"/>
            <a:r>
              <a:rPr lang="it-IT" dirty="0" smtClean="0"/>
              <a:t>La rotazione effettuata secondo il metodo </a:t>
            </a:r>
            <a:r>
              <a:rPr lang="it-IT" dirty="0" err="1"/>
              <a:t>v</a:t>
            </a:r>
            <a:r>
              <a:rPr lang="it-IT" dirty="0" err="1" smtClean="0"/>
              <a:t>arimax</a:t>
            </a:r>
            <a:r>
              <a:rPr lang="it-IT" dirty="0" smtClean="0"/>
              <a:t> ci consente infine di individuare le variabili raggruppate in ogni fattore e di creare dei cluster di classificazione per ogni ambito d’interesse, come segue:</a:t>
            </a:r>
          </a:p>
        </p:txBody>
      </p:sp>
      <p:graphicFrame>
        <p:nvGraphicFramePr>
          <p:cNvPr id="4" name="Tabella 3"/>
          <p:cNvGraphicFramePr>
            <a:graphicFrameLocks noGrp="1"/>
          </p:cNvGraphicFramePr>
          <p:nvPr/>
        </p:nvGraphicFramePr>
        <p:xfrm>
          <a:off x="1405707" y="2732321"/>
          <a:ext cx="2891972" cy="441945"/>
        </p:xfrm>
        <a:graphic>
          <a:graphicData uri="http://schemas.openxmlformats.org/drawingml/2006/table">
            <a:tbl>
              <a:tblPr/>
              <a:tblGrid>
                <a:gridCol w="2891972"/>
              </a:tblGrid>
              <a:tr h="441945">
                <a:tc>
                  <a:txBody>
                    <a:bodyPr/>
                    <a:lstStyle/>
                    <a:p>
                      <a:pPr algn="ctr" fontAlgn="ctr"/>
                      <a:r>
                        <a:rPr lang="it-IT" sz="1600" b="1" i="0" u="none" strike="noStrike" dirty="0">
                          <a:solidFill>
                            <a:srgbClr val="000000"/>
                          </a:solidFill>
                          <a:latin typeface="Arial"/>
                        </a:rPr>
                        <a:t>COMPLESSITA’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122930956"/>
              </p:ext>
            </p:extLst>
          </p:nvPr>
        </p:nvGraphicFramePr>
        <p:xfrm>
          <a:off x="1410789" y="3320149"/>
          <a:ext cx="2899955" cy="428882"/>
        </p:xfrm>
        <a:graphic>
          <a:graphicData uri="http://schemas.openxmlformats.org/drawingml/2006/table">
            <a:tbl>
              <a:tblPr/>
              <a:tblGrid>
                <a:gridCol w="2899955"/>
              </a:tblGrid>
              <a:tr h="428882">
                <a:tc>
                  <a:txBody>
                    <a:bodyPr/>
                    <a:lstStyle/>
                    <a:p>
                      <a:pPr algn="ctr" fontAlgn="ctr"/>
                      <a:r>
                        <a:rPr lang="it-IT" sz="1600" b="1" i="0" u="none" strike="noStrike" dirty="0" smtClean="0">
                          <a:solidFill>
                            <a:srgbClr val="000000"/>
                          </a:solidFill>
                          <a:latin typeface="Arial"/>
                        </a:rPr>
                        <a:t>COSTI</a:t>
                      </a:r>
                      <a:r>
                        <a:rPr lang="it-IT" sz="1600" b="1" i="0" u="none" strike="noStrike" baseline="0" dirty="0" smtClean="0">
                          <a:solidFill>
                            <a:srgbClr val="000000"/>
                          </a:solidFill>
                          <a:latin typeface="Arial"/>
                        </a:rPr>
                        <a:t>-BENEFICI</a:t>
                      </a:r>
                      <a:endParaRPr lang="it-IT"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ella 5"/>
          <p:cNvGraphicFramePr>
            <a:graphicFrameLocks noGrp="1"/>
          </p:cNvGraphicFramePr>
          <p:nvPr/>
        </p:nvGraphicFramePr>
        <p:xfrm>
          <a:off x="1418769" y="3930292"/>
          <a:ext cx="2865848" cy="432699"/>
        </p:xfrm>
        <a:graphic>
          <a:graphicData uri="http://schemas.openxmlformats.org/drawingml/2006/table">
            <a:tbl>
              <a:tblPr/>
              <a:tblGrid>
                <a:gridCol w="2865848"/>
              </a:tblGrid>
              <a:tr h="432699">
                <a:tc>
                  <a:txBody>
                    <a:bodyPr/>
                    <a:lstStyle/>
                    <a:p>
                      <a:pPr algn="ctr" fontAlgn="ctr"/>
                      <a:r>
                        <a:rPr lang="it-IT" sz="1600" b="1" i="0" u="none" strike="noStrike" dirty="0">
                          <a:solidFill>
                            <a:srgbClr val="000000"/>
                          </a:solidFill>
                          <a:latin typeface="Arial"/>
                        </a:rPr>
                        <a:t>ESTETICA</a:t>
                      </a:r>
                      <a:endParaRPr lang="it-IT"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ella 6"/>
          <p:cNvGraphicFramePr>
            <a:graphicFrameLocks noGrp="1"/>
          </p:cNvGraphicFramePr>
          <p:nvPr/>
        </p:nvGraphicFramePr>
        <p:xfrm>
          <a:off x="1405707" y="4548060"/>
          <a:ext cx="2878910" cy="441950"/>
        </p:xfrm>
        <a:graphic>
          <a:graphicData uri="http://schemas.openxmlformats.org/drawingml/2006/table">
            <a:tbl>
              <a:tblPr/>
              <a:tblGrid>
                <a:gridCol w="2878910"/>
              </a:tblGrid>
              <a:tr h="441950">
                <a:tc>
                  <a:txBody>
                    <a:bodyPr/>
                    <a:lstStyle/>
                    <a:p>
                      <a:pPr algn="ctr" fontAlgn="ctr"/>
                      <a:r>
                        <a:rPr lang="it-IT" sz="1600" b="1" i="0" u="none" strike="noStrike" dirty="0">
                          <a:solidFill>
                            <a:srgbClr val="000000"/>
                          </a:solidFill>
                          <a:latin typeface="Arial"/>
                        </a:rPr>
                        <a:t>FACILITA’ UTILIZZO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8" name="Tabella 7"/>
          <p:cNvGraphicFramePr>
            <a:graphicFrameLocks noGrp="1"/>
          </p:cNvGraphicFramePr>
          <p:nvPr/>
        </p:nvGraphicFramePr>
        <p:xfrm>
          <a:off x="1418770" y="5171269"/>
          <a:ext cx="2878910" cy="445758"/>
        </p:xfrm>
        <a:graphic>
          <a:graphicData uri="http://schemas.openxmlformats.org/drawingml/2006/table">
            <a:tbl>
              <a:tblPr/>
              <a:tblGrid>
                <a:gridCol w="2878910"/>
              </a:tblGrid>
              <a:tr h="445758">
                <a:tc>
                  <a:txBody>
                    <a:bodyPr/>
                    <a:lstStyle/>
                    <a:p>
                      <a:pPr algn="ctr" fontAlgn="ctr"/>
                      <a:r>
                        <a:rPr lang="it-IT" sz="1600" b="1" i="0" u="none" strike="noStrike" dirty="0">
                          <a:solidFill>
                            <a:srgbClr val="000000"/>
                          </a:solidFill>
                          <a:latin typeface="Arial"/>
                        </a:rPr>
                        <a:t>FRUIZIONE</a:t>
                      </a:r>
                      <a:endParaRPr lang="it-IT"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9" name="Tabella 8"/>
          <p:cNvGraphicFramePr>
            <a:graphicFrameLocks noGrp="1"/>
          </p:cNvGraphicFramePr>
          <p:nvPr/>
        </p:nvGraphicFramePr>
        <p:xfrm>
          <a:off x="1418768" y="5762910"/>
          <a:ext cx="2891975" cy="376632"/>
        </p:xfrm>
        <a:graphic>
          <a:graphicData uri="http://schemas.openxmlformats.org/drawingml/2006/table">
            <a:tbl>
              <a:tblPr/>
              <a:tblGrid>
                <a:gridCol w="2891975"/>
              </a:tblGrid>
              <a:tr h="376632">
                <a:tc>
                  <a:txBody>
                    <a:bodyPr/>
                    <a:lstStyle/>
                    <a:p>
                      <a:pPr algn="ctr" fontAlgn="ctr"/>
                      <a:r>
                        <a:rPr lang="it-IT" sz="1600" b="1" i="0" u="none" strike="noStrike" dirty="0">
                          <a:solidFill>
                            <a:srgbClr val="000000"/>
                          </a:solidFill>
                          <a:latin typeface="Arial"/>
                        </a:rPr>
                        <a:t>NOTORIETA</a:t>
                      </a:r>
                      <a:r>
                        <a:rPr lang="it-IT"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extLst>
      <p:ext uri="{BB962C8B-B14F-4D97-AF65-F5344CB8AC3E}">
        <p14:creationId xmlns:p14="http://schemas.microsoft.com/office/powerpoint/2010/main" val="73172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502229" y="1031966"/>
            <a:ext cx="8869680" cy="1477328"/>
          </a:xfrm>
          <a:prstGeom prst="rect">
            <a:avLst/>
          </a:prstGeom>
          <a:noFill/>
        </p:spPr>
        <p:txBody>
          <a:bodyPr wrap="square" rtlCol="0">
            <a:spAutoFit/>
          </a:bodyPr>
          <a:lstStyle/>
          <a:p>
            <a:r>
              <a:rPr lang="it-IT" dirty="0" smtClean="0"/>
              <a:t>Utilizziamo quindi i cluster ottenuti per analizzare quali siano le variabili singole o macro che incidono maggiormente sulla possibilità che un </a:t>
            </a:r>
            <a:r>
              <a:rPr lang="it-IT" dirty="0"/>
              <a:t>A</a:t>
            </a:r>
            <a:r>
              <a:rPr lang="it-IT" dirty="0" smtClean="0"/>
              <a:t>pp venga scaricata mediante una regressione lineare, ponendo come variabile dipendente la quantità di applicazioni scaricate e considerando le variabili spesa in App, quantità di </a:t>
            </a:r>
            <a:r>
              <a:rPr lang="it-IT" dirty="0"/>
              <a:t>A</a:t>
            </a:r>
            <a:r>
              <a:rPr lang="it-IT" dirty="0" smtClean="0"/>
              <a:t>pp a pagamento scaricate, modalità di download e sistema operativo in aggiunta ai macrofattori.</a:t>
            </a:r>
            <a:endParaRPr lang="it-IT" dirty="0"/>
          </a:p>
        </p:txBody>
      </p:sp>
      <p:sp>
        <p:nvSpPr>
          <p:cNvPr id="3" name="CasellaDiTesto 2"/>
          <p:cNvSpPr txBox="1"/>
          <p:nvPr/>
        </p:nvSpPr>
        <p:spPr>
          <a:xfrm>
            <a:off x="1476103" y="2651760"/>
            <a:ext cx="8033657" cy="1754326"/>
          </a:xfrm>
          <a:prstGeom prst="rect">
            <a:avLst/>
          </a:prstGeom>
          <a:noFill/>
        </p:spPr>
        <p:txBody>
          <a:bodyPr wrap="square" rtlCol="0">
            <a:spAutoFit/>
          </a:bodyPr>
          <a:lstStyle/>
          <a:p>
            <a:r>
              <a:rPr lang="it-IT" dirty="0" smtClean="0"/>
              <a:t>Osservando il </a:t>
            </a:r>
            <a:r>
              <a:rPr lang="it-IT" dirty="0" err="1" smtClean="0"/>
              <a:t>P-Value</a:t>
            </a:r>
            <a:r>
              <a:rPr lang="it-IT" dirty="0" smtClean="0"/>
              <a:t> del test F &lt; 0,05 e l’R quadro </a:t>
            </a:r>
            <a:r>
              <a:rPr lang="it-IT" dirty="0" err="1" smtClean="0"/>
              <a:t>adj</a:t>
            </a:r>
            <a:r>
              <a:rPr lang="it-IT" dirty="0" smtClean="0"/>
              <a:t> </a:t>
            </a:r>
            <a:r>
              <a:rPr lang="it-IT" dirty="0" smtClean="0">
                <a:ea typeface="ＭＳ Ｐゴシック" charset="-128"/>
                <a:cs typeface="ＭＳ Ｐゴシック" charset="-128"/>
              </a:rPr>
              <a:t>per valutare la capacità esplicativa del modello, notiamo come la percentuale spiegata non sia molto elevata, avendo un valore di 0.2132, ovvero il 21% circa della variabilità totale di Y. Tale dato va però interpretato con l’ampiezza della nostra analisi che si basa su un campione poco numeroso.  </a:t>
            </a:r>
            <a:endParaRPr lang="en-US" dirty="0" smtClean="0">
              <a:ea typeface="ＭＳ Ｐゴシック" charset="-128"/>
              <a:cs typeface="ＭＳ Ｐゴシック" charset="-128"/>
            </a:endParaRPr>
          </a:p>
          <a:p>
            <a:endParaRPr lang="it-IT" dirty="0"/>
          </a:p>
        </p:txBody>
      </p:sp>
      <p:graphicFrame>
        <p:nvGraphicFramePr>
          <p:cNvPr id="4" name="Tabella 3"/>
          <p:cNvGraphicFramePr>
            <a:graphicFrameLocks noGrp="1"/>
          </p:cNvGraphicFramePr>
          <p:nvPr/>
        </p:nvGraphicFramePr>
        <p:xfrm>
          <a:off x="6154963" y="4222448"/>
          <a:ext cx="4584701" cy="1285875"/>
        </p:xfrm>
        <a:graphic>
          <a:graphicData uri="http://schemas.openxmlformats.org/drawingml/2006/table">
            <a:tbl>
              <a:tblPr/>
              <a:tblGrid>
                <a:gridCol w="736548"/>
                <a:gridCol w="736548"/>
                <a:gridCol w="774000"/>
                <a:gridCol w="774000"/>
                <a:gridCol w="964379"/>
                <a:gridCol w="599226"/>
              </a:tblGrid>
              <a:tr h="190500">
                <a:tc gridSpan="6">
                  <a:txBody>
                    <a:bodyPr/>
                    <a:lstStyle/>
                    <a:p>
                      <a:pPr algn="ctr" fontAlgn="b"/>
                      <a:r>
                        <a:rPr lang="it-IT" sz="1000" b="1" i="0" u="none" strike="noStrike">
                          <a:solidFill>
                            <a:srgbClr val="FF0000"/>
                          </a:solidFill>
                          <a:latin typeface="Arial"/>
                        </a:rPr>
                        <a:t>Analysis of 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90500">
                <a:tc rowSpan="2">
                  <a:txBody>
                    <a:bodyPr/>
                    <a:lstStyle/>
                    <a:p>
                      <a:pPr algn="l" fontAlgn="b"/>
                      <a:r>
                        <a:rPr lang="it-IT" sz="1000" b="1" i="0" u="none" strike="noStrike">
                          <a:solidFill>
                            <a:srgbClr val="FF0000"/>
                          </a:solidFill>
                          <a:latin typeface="Arial"/>
                        </a:rPr>
                        <a:t>Origine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r" fontAlgn="b"/>
                      <a:r>
                        <a:rPr lang="it-IT" sz="1000" b="1" i="0" u="none" strike="noStrike">
                          <a:solidFill>
                            <a:srgbClr val="FF0000"/>
                          </a:solidFill>
                          <a:latin typeface="Arial"/>
                        </a:rPr>
                        <a:t>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Sum of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it-IT" sz="1000" b="1" i="0" u="none" strike="noStrike">
                          <a:solidFill>
                            <a:srgbClr val="FF0000"/>
                          </a:solidFill>
                          <a:latin typeface="Arial"/>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b"/>
                      <a:r>
                        <a:rPr lang="it-IT" sz="1000" b="1" i="0" u="none" strike="noStrike">
                          <a:solidFill>
                            <a:srgbClr val="FF0000"/>
                          </a:solidFill>
                          <a:latin typeface="Arial"/>
                        </a:rPr>
                        <a:t>Valore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r" fontAlgn="b"/>
                      <a:r>
                        <a:rPr lang="it-IT" sz="1000" b="1" i="0" u="none" strike="noStrike">
                          <a:solidFill>
                            <a:srgbClr val="FF0000"/>
                          </a:solidFill>
                          <a:latin typeface="Arial"/>
                        </a:rPr>
                        <a:t>Pr &gt;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it-IT"/>
                    </a:p>
                  </a:txBody>
                  <a:tcPr/>
                </a:tc>
                <a:tc vMerge="1">
                  <a:txBody>
                    <a:bodyPr/>
                    <a:lstStyle/>
                    <a:p>
                      <a:endParaRPr lang="it-IT"/>
                    </a:p>
                  </a:txBody>
                  <a:tcPr/>
                </a:tc>
                <a:tc>
                  <a:txBody>
                    <a:bodyPr/>
                    <a:lstStyle/>
                    <a:p>
                      <a:pPr algn="r" fontAlgn="b"/>
                      <a:r>
                        <a:rPr lang="it-IT" sz="1000" b="1" i="0" u="none" strike="noStrike">
                          <a:solidFill>
                            <a:srgbClr val="FF0000"/>
                          </a:solidFill>
                          <a:latin typeface="Arial"/>
                        </a:rPr>
                        <a:t>Squares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Square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tr>
              <a:tr h="190500">
                <a:tc>
                  <a:txBody>
                    <a:bodyPr/>
                    <a:lstStyle/>
                    <a:p>
                      <a:pPr algn="l" fontAlgn="b"/>
                      <a:r>
                        <a:rPr lang="it-IT" sz="1000" b="1" i="0" u="none" strike="noStrike">
                          <a:solidFill>
                            <a:srgbClr val="FF0000"/>
                          </a:solidFill>
                          <a:latin typeface="Arial"/>
                        </a:rPr>
                        <a:t>Modello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23.975.281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1.089.785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it-IT" sz="1000" b="1" i="0" u="none" strike="noStrike">
                          <a:solidFill>
                            <a:srgbClr val="FF0000"/>
                          </a:solidFill>
                          <a:latin typeface="Arial"/>
                        </a:rPr>
                        <a:t>Errore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56.016.759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314.701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33375">
                <a:tc>
                  <a:txBody>
                    <a:bodyPr/>
                    <a:lstStyle/>
                    <a:p>
                      <a:pPr algn="l" fontAlgn="b"/>
                      <a:r>
                        <a:rPr lang="it-IT" sz="1000" b="1" i="0" u="none" strike="noStrike">
                          <a:solidFill>
                            <a:srgbClr val="FF0000"/>
                          </a:solidFill>
                          <a:latin typeface="Arial"/>
                        </a:rPr>
                        <a:t>Totale corretto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79.992.040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ella 4"/>
          <p:cNvGraphicFramePr>
            <a:graphicFrameLocks noGrp="1"/>
          </p:cNvGraphicFramePr>
          <p:nvPr/>
        </p:nvGraphicFramePr>
        <p:xfrm>
          <a:off x="2024017" y="4580451"/>
          <a:ext cx="2997200" cy="857250"/>
        </p:xfrm>
        <a:graphic>
          <a:graphicData uri="http://schemas.openxmlformats.org/drawingml/2006/table">
            <a:tbl>
              <a:tblPr/>
              <a:tblGrid>
                <a:gridCol w="713619"/>
                <a:gridCol w="748507"/>
                <a:gridCol w="748507"/>
                <a:gridCol w="786567"/>
              </a:tblGrid>
              <a:tr h="333375">
                <a:tc>
                  <a:txBody>
                    <a:bodyPr/>
                    <a:lstStyle/>
                    <a:p>
                      <a:pPr algn="l" fontAlgn="b"/>
                      <a:r>
                        <a:rPr lang="it-IT" sz="1000" b="1" i="0" u="none" strike="noStrike">
                          <a:solidFill>
                            <a:srgbClr val="FF0000"/>
                          </a:solidFill>
                          <a:latin typeface="Arial"/>
                        </a:rPr>
                        <a:t>Radice MSE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177.398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R-quadro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3375">
                <a:tc>
                  <a:txBody>
                    <a:bodyPr/>
                    <a:lstStyle/>
                    <a:p>
                      <a:pPr algn="l" fontAlgn="b"/>
                      <a:r>
                        <a:rPr lang="it-IT" sz="1000" b="1" i="0" u="none" strike="noStrike">
                          <a:solidFill>
                            <a:srgbClr val="FF0000"/>
                          </a:solidFill>
                          <a:latin typeface="Arial"/>
                        </a:rPr>
                        <a:t>Media dip.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264.677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R-quadro corr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b"/>
                      <a:r>
                        <a:rPr lang="it-IT" sz="1000" b="1" i="0" u="none" strike="noStrike">
                          <a:solidFill>
                            <a:srgbClr val="FF0000"/>
                          </a:solidFill>
                          <a:latin typeface="Arial"/>
                        </a:rPr>
                        <a:t>Var coeff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6.702.447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112277"/>
                          </a:solidFill>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12737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5930537" y="972377"/>
          <a:ext cx="5473337" cy="4696902"/>
        </p:xfrm>
        <a:graphic>
          <a:graphicData uri="http://schemas.openxmlformats.org/drawingml/2006/table">
            <a:tbl>
              <a:tblPr/>
              <a:tblGrid>
                <a:gridCol w="1174326"/>
                <a:gridCol w="416593"/>
                <a:gridCol w="717466"/>
                <a:gridCol w="856331"/>
                <a:gridCol w="893940"/>
                <a:gridCol w="555458"/>
                <a:gridCol w="859223"/>
              </a:tblGrid>
              <a:tr h="303026">
                <a:tc gridSpan="7">
                  <a:txBody>
                    <a:bodyPr/>
                    <a:lstStyle/>
                    <a:p>
                      <a:pPr algn="ctr" fontAlgn="b"/>
                      <a:r>
                        <a:rPr lang="it-IT" sz="1000" b="1" i="0" u="none" strike="noStrike" dirty="0" err="1">
                          <a:solidFill>
                            <a:srgbClr val="FF0000"/>
                          </a:solidFill>
                          <a:latin typeface="Arial"/>
                        </a:rPr>
                        <a:t>Parameter</a:t>
                      </a:r>
                      <a:r>
                        <a:rPr lang="it-IT" sz="1000" b="1" i="0" u="none" strike="noStrike" dirty="0">
                          <a:solidFill>
                            <a:srgbClr val="FF0000"/>
                          </a:solidFill>
                          <a:latin typeface="Arial"/>
                        </a:rPr>
                        <a:t> </a:t>
                      </a:r>
                      <a:r>
                        <a:rPr lang="it-IT" sz="1000" b="1" i="0" u="none" strike="noStrike" dirty="0" err="1">
                          <a:solidFill>
                            <a:srgbClr val="FF0000"/>
                          </a:solidFill>
                          <a:latin typeface="Arial"/>
                        </a:rPr>
                        <a:t>Estimates</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0295">
                <a:tc rowSpan="2">
                  <a:txBody>
                    <a:bodyPr/>
                    <a:lstStyle/>
                    <a:p>
                      <a:pPr algn="ctr" fontAlgn="b"/>
                      <a:r>
                        <a:rPr lang="it-IT" sz="1000" b="1" i="0" u="none" strike="noStrike" dirty="0" err="1">
                          <a:solidFill>
                            <a:srgbClr val="FF0000"/>
                          </a:solidFill>
                          <a:latin typeface="Arial"/>
                        </a:rPr>
                        <a:t>Variable</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dirty="0">
                          <a:solidFill>
                            <a:srgbClr val="FF0000"/>
                          </a:solidFill>
                          <a:latin typeface="Arial"/>
                        </a:rPr>
                        <a:t>DF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a:solidFill>
                            <a:srgbClr val="FF0000"/>
                          </a:solidFill>
                          <a:latin typeface="Arial"/>
                        </a:rPr>
                        <a:t>Parameter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000" b="1" i="0" u="none" strike="noStrike">
                          <a:solidFill>
                            <a:srgbClr val="FF0000"/>
                          </a:solidFill>
                          <a:latin typeface="Arial"/>
                        </a:rPr>
                        <a:t>Standard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b"/>
                      <a:r>
                        <a:rPr lang="it-IT" sz="1000" b="1" i="0" u="none" strike="noStrike">
                          <a:solidFill>
                            <a:srgbClr val="FF0000"/>
                          </a:solidFill>
                          <a:latin typeface="Arial"/>
                        </a:rPr>
                        <a:t>Valore 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Pr &gt; |t|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a:solidFill>
                            <a:srgbClr val="FF0000"/>
                          </a:solidFill>
                          <a:latin typeface="Arial"/>
                        </a:rPr>
                        <a:t>Standardized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03026">
                <a:tc vMerge="1">
                  <a:txBody>
                    <a:bodyPr/>
                    <a:lstStyle/>
                    <a:p>
                      <a:endParaRPr lang="it-IT"/>
                    </a:p>
                  </a:txBody>
                  <a:tcPr/>
                </a:tc>
                <a:tc vMerge="1">
                  <a:txBody>
                    <a:bodyPr/>
                    <a:lstStyle/>
                    <a:p>
                      <a:endParaRPr lang="it-IT"/>
                    </a:p>
                  </a:txBody>
                  <a:tcPr/>
                </a:tc>
                <a:tc>
                  <a:txBody>
                    <a:bodyPr/>
                    <a:lstStyle/>
                    <a:p>
                      <a:pPr algn="ctr" fontAlgn="b"/>
                      <a:r>
                        <a:rPr lang="it-IT" sz="1000" b="1" i="0" u="none" strike="noStrike" dirty="0">
                          <a:solidFill>
                            <a:srgbClr val="FF0000"/>
                          </a:solidFill>
                          <a:latin typeface="Arial"/>
                        </a:rPr>
                        <a:t>Estimate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err="1">
                          <a:solidFill>
                            <a:srgbClr val="FF0000"/>
                          </a:solidFill>
                          <a:latin typeface="Arial"/>
                        </a:rPr>
                        <a:t>Error</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vMerge="1">
                  <a:txBody>
                    <a:bodyPr/>
                    <a:lstStyle/>
                    <a:p>
                      <a:endParaRPr lang="it-IT"/>
                    </a:p>
                  </a:txBody>
                  <a:tcPr/>
                </a:tc>
                <a:tc>
                  <a:txBody>
                    <a:bodyPr/>
                    <a:lstStyle/>
                    <a:p>
                      <a:pPr algn="ctr" fontAlgn="b"/>
                      <a:r>
                        <a:rPr lang="it-IT" sz="1000" b="1" i="0" u="none" strike="noStrike" dirty="0">
                          <a:solidFill>
                            <a:srgbClr val="FF0000"/>
                          </a:solidFill>
                          <a:latin typeface="Arial"/>
                        </a:rPr>
                        <a:t>Estimate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a:solidFill>
                            <a:srgbClr val="FF0000"/>
                          </a:solidFill>
                          <a:latin typeface="Arial"/>
                        </a:rPr>
                        <a:t>Intercept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240.536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0.57092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0295">
                <a:tc>
                  <a:txBody>
                    <a:bodyPr/>
                    <a:lstStyle/>
                    <a:p>
                      <a:pPr algn="l" fontAlgn="b"/>
                      <a:r>
                        <a:rPr lang="it-IT" sz="1000" b="1" i="0" u="none" strike="noStrike">
                          <a:solidFill>
                            <a:srgbClr val="FF0000"/>
                          </a:solidFill>
                          <a:latin typeface="Arial"/>
                        </a:rPr>
                        <a:t>SPESA_APP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0.07004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0.8351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COMPLESSITA’</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0.18341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0.09171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COSTO</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-0.26267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0.13265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latin typeface="Arial"/>
                        </a:rPr>
                        <a:t>-0.13134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ESTETICA</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0.19174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0.12986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0.09587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FACILITA’</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-0.04204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0.12792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0.7428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-0.02102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FRUIZIONE</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0.12576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0.03391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dirty="0" smtClean="0">
                          <a:solidFill>
                            <a:srgbClr val="FF0000"/>
                          </a:solidFill>
                          <a:latin typeface="Arial"/>
                        </a:rPr>
                        <a:t>NOTORIETA’</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0.22542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0.12965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smtClean="0">
                          <a:solidFill>
                            <a:srgbClr val="000000"/>
                          </a:solidFill>
                          <a:latin typeface="Arial"/>
                        </a:rPr>
                        <a:t>0.0537</a:t>
                      </a:r>
                      <a:endParaRPr lang="it-IT" sz="10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dirty="0" smtClean="0">
                          <a:solidFill>
                            <a:srgbClr val="000000"/>
                          </a:solidFill>
                          <a:latin typeface="Arial"/>
                        </a:rPr>
                        <a:t>0.12272</a:t>
                      </a:r>
                      <a:endParaRPr lang="it-IT" sz="10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a:solidFill>
                            <a:srgbClr val="FF0000"/>
                          </a:solidFill>
                          <a:latin typeface="Arial"/>
                        </a:rPr>
                        <a:t>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0.19969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0.20801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0.06586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a:solidFill>
                            <a:srgbClr val="FF0000"/>
                          </a:solidFill>
                          <a:latin typeface="Arial"/>
                        </a:rPr>
                        <a:t>APP_PAY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107.628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0.20113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latin typeface="Arial"/>
                        </a:rPr>
                        <a:t>0.38094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3026">
                <a:tc>
                  <a:txBody>
                    <a:bodyPr/>
                    <a:lstStyle/>
                    <a:p>
                      <a:pPr algn="l" fontAlgn="b"/>
                      <a:r>
                        <a:rPr lang="it-IT" sz="1000" b="1" i="0" u="none" strike="noStrike">
                          <a:solidFill>
                            <a:srgbClr val="FF0000"/>
                          </a:solidFill>
                          <a:latin typeface="Arial"/>
                        </a:rPr>
                        <a:t>MOD_DWL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-0.20224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0.19097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-0.07183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CasellaDiTesto 1"/>
          <p:cNvSpPr txBox="1"/>
          <p:nvPr/>
        </p:nvSpPr>
        <p:spPr>
          <a:xfrm>
            <a:off x="860139" y="935501"/>
            <a:ext cx="4820195" cy="5355312"/>
          </a:xfrm>
          <a:prstGeom prst="rect">
            <a:avLst/>
          </a:prstGeom>
          <a:noFill/>
        </p:spPr>
        <p:txBody>
          <a:bodyPr wrap="square" rtlCol="0">
            <a:spAutoFit/>
          </a:bodyPr>
          <a:lstStyle/>
          <a:p>
            <a:pPr algn="just"/>
            <a:r>
              <a:rPr lang="it-IT" dirty="0" smtClean="0"/>
              <a:t>L’analisi d’influenza delle singole variabili, partendo dall’osservazione del P-Value del test T, conferma come il contributo a spiegare la dipendente sia basso, eccezion fatta per la variabile di download a pagamento e in parte il fattore costo (negativo). La motivazione anche in questo caso potrebbe dipendere dalla scarsa numerosità del campione considerato.</a:t>
            </a:r>
          </a:p>
          <a:p>
            <a:pPr algn="just"/>
            <a:endParaRPr lang="it-IT" dirty="0" smtClean="0"/>
          </a:p>
          <a:p>
            <a:pPr algn="just"/>
            <a:r>
              <a:rPr lang="it-IT" dirty="0" smtClean="0"/>
              <a:t>Dal modello è comunque possibile trarre un’indicazione considerando anche il fattore notorietà. Nonostante il P-Value del test T risulti leggermente &gt; 0,05, questo dato comunque tende a confermare quanto osservato in precedenza, ovvero come l’utenza sia restia a scaricare a pagamento, ma più l’</a:t>
            </a:r>
            <a:r>
              <a:rPr lang="it-IT" dirty="0" err="1" smtClean="0"/>
              <a:t>app</a:t>
            </a:r>
            <a:r>
              <a:rPr lang="it-IT" dirty="0" smtClean="0"/>
              <a:t> diventa conosciuta e affidabile sul mercato allora maggiore potrebbe essere la disponibilità a spendere per il servizio proposto anche in-</a:t>
            </a:r>
            <a:r>
              <a:rPr lang="it-IT" dirty="0"/>
              <a:t>A</a:t>
            </a:r>
            <a:r>
              <a:rPr lang="it-IT" dirty="0" smtClean="0"/>
              <a:t>pp.</a:t>
            </a:r>
          </a:p>
          <a:p>
            <a:endParaRPr lang="it-IT" dirty="0" smtClean="0"/>
          </a:p>
        </p:txBody>
      </p:sp>
    </p:spTree>
    <p:extLst>
      <p:ext uri="{BB962C8B-B14F-4D97-AF65-F5344CB8AC3E}">
        <p14:creationId xmlns:p14="http://schemas.microsoft.com/office/powerpoint/2010/main" val="2491827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23723" y="2209632"/>
            <a:ext cx="9805348" cy="2308324"/>
          </a:xfrm>
          <a:prstGeom prst="rect">
            <a:avLst/>
          </a:prstGeom>
          <a:noFill/>
        </p:spPr>
        <p:txBody>
          <a:bodyPr wrap="square" rtlCol="0">
            <a:spAutoFit/>
          </a:bodyPr>
          <a:lstStyle/>
          <a:p>
            <a:pPr algn="just"/>
            <a:r>
              <a:rPr lang="it-IT" dirty="0" smtClean="0"/>
              <a:t>Sempre analizzando i risultati della regressione siamo ora in grado di giustificare come gli altri fattori, quali complessità, estetica o facilità di utilizzo non contribuiscano al fatto che un utente scelga di scaricare o meno un applicazione. Infatti, questi macro-attributi entrano in gioco solo successivamente al download, ovvero quando l’utente inizia a esplorare e adoperare l’app.</a:t>
            </a:r>
          </a:p>
          <a:p>
            <a:pPr algn="just"/>
            <a:endParaRPr lang="it-IT" dirty="0" smtClean="0"/>
          </a:p>
          <a:p>
            <a:pPr algn="just"/>
            <a:r>
              <a:rPr lang="it-IT" dirty="0" smtClean="0"/>
              <a:t>Si potrebbe quindi ipotizzare di strutturare un indagine di valutazione del servizio da somministrare a qualche settimana o mese dal lancio dell’applicazione al fine di verificare il livello di utilizzo, coinvolgimento e soddisfazione. </a:t>
            </a:r>
            <a:endParaRPr lang="it-IT"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4"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2.4 App Design</a:t>
            </a:r>
          </a:p>
        </p:txBody>
      </p:sp>
    </p:spTree>
    <p:extLst>
      <p:ext uri="{BB962C8B-B14F-4D97-AF65-F5344CB8AC3E}">
        <p14:creationId xmlns:p14="http://schemas.microsoft.com/office/powerpoint/2010/main" val="3407341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
        <p:nvSpPr>
          <p:cNvPr id="4" name="CasellaDiTesto 3"/>
          <p:cNvSpPr txBox="1"/>
          <p:nvPr/>
        </p:nvSpPr>
        <p:spPr>
          <a:xfrm>
            <a:off x="1223723" y="3323474"/>
            <a:ext cx="9946025" cy="2585323"/>
          </a:xfrm>
          <a:prstGeom prst="rect">
            <a:avLst/>
          </a:prstGeom>
          <a:noFill/>
        </p:spPr>
        <p:txBody>
          <a:bodyPr wrap="square" rtlCol="0">
            <a:spAutoFit/>
          </a:bodyPr>
          <a:lstStyle/>
          <a:p>
            <a:pPr algn="just"/>
            <a:r>
              <a:rPr lang="it-IT" dirty="0" smtClean="0"/>
              <a:t>L’indicazione della regressione risulta perciò interessante in chiave marketing. </a:t>
            </a:r>
          </a:p>
          <a:p>
            <a:pPr algn="just"/>
            <a:r>
              <a:rPr lang="it-IT" dirty="0" smtClean="0"/>
              <a:t>Si può ipotizzare infatti, come il successo del servizio dipenda in parte, almeno nella sua fase di lancio e penetrazione, dal tipo di promozione che verrà costruita intorno all’applicazione. Dato il particolare tipo di servizio che la nostra </a:t>
            </a:r>
            <a:r>
              <a:rPr lang="it-IT" dirty="0"/>
              <a:t>A</a:t>
            </a:r>
            <a:r>
              <a:rPr lang="it-IT" dirty="0" smtClean="0"/>
              <a:t>pp si propone di offrire, ovvero quello di porsi come intermediario tra gli utenti in cerca di svago e i gestori dei locali, l’indagine andrà svolta su due livelli distinti</a:t>
            </a:r>
            <a:r>
              <a:rPr lang="it-IT" dirty="0"/>
              <a:t>:</a:t>
            </a:r>
            <a:endParaRPr lang="it-IT" dirty="0" smtClean="0"/>
          </a:p>
          <a:p>
            <a:pPr marL="857250" lvl="1" indent="-400050" algn="just">
              <a:buFont typeface="+mj-lt"/>
              <a:buAutoNum type="romanUcPeriod"/>
            </a:pPr>
            <a:r>
              <a:rPr lang="it-IT" dirty="0"/>
              <a:t>Indagare i canali attraverso cui gli utenti cercano informazioni riguardo le </a:t>
            </a:r>
            <a:r>
              <a:rPr lang="it-IT" dirty="0" smtClean="0"/>
              <a:t>App </a:t>
            </a:r>
            <a:r>
              <a:rPr lang="it-IT" dirty="0"/>
              <a:t>da </a:t>
            </a:r>
            <a:r>
              <a:rPr lang="it-IT" dirty="0" smtClean="0"/>
              <a:t>scaricare;</a:t>
            </a:r>
            <a:endParaRPr lang="it-IT" dirty="0"/>
          </a:p>
          <a:p>
            <a:pPr marL="857250" lvl="1" indent="-400050" algn="just">
              <a:buFont typeface="+mj-lt"/>
              <a:buAutoNum type="romanUcPeriod"/>
            </a:pPr>
            <a:r>
              <a:rPr lang="it-IT" dirty="0" smtClean="0"/>
              <a:t>Indagare </a:t>
            </a:r>
            <a:r>
              <a:rPr lang="it-IT" dirty="0"/>
              <a:t>i canali attraverso cui gli utenti cercano informazioni riguardo le possibilità di svago, le abitudini ed eventuali promozioni.</a:t>
            </a:r>
          </a:p>
          <a:p>
            <a:endParaRPr lang="it-IT" dirty="0"/>
          </a:p>
        </p:txBody>
      </p:sp>
      <p:pic>
        <p:nvPicPr>
          <p:cNvPr id="5" name="Immagine 4"/>
          <p:cNvPicPr>
            <a:picLocks noChangeAspect="1"/>
          </p:cNvPicPr>
          <p:nvPr/>
        </p:nvPicPr>
        <p:blipFill>
          <a:blip r:embed="rId3" cstate="print"/>
          <a:stretch>
            <a:fillRect/>
          </a:stretch>
        </p:blipFill>
        <p:spPr>
          <a:xfrm>
            <a:off x="4917745" y="1599449"/>
            <a:ext cx="2657475" cy="172402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17662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948565" y="2379672"/>
            <a:ext cx="3505870" cy="3139321"/>
          </a:xfrm>
          <a:prstGeom prst="rect">
            <a:avLst/>
          </a:prstGeom>
          <a:noFill/>
        </p:spPr>
        <p:txBody>
          <a:bodyPr wrap="square" rtlCol="0">
            <a:spAutoFit/>
          </a:bodyPr>
          <a:lstStyle/>
          <a:p>
            <a:pPr algn="just"/>
            <a:r>
              <a:rPr lang="it-IT" dirty="0" smtClean="0"/>
              <a:t>Dall’analisi del campione osserviamo come gli utenti fondino le loro scelte di download prevalentemente da uno screening dello </a:t>
            </a:r>
            <a:r>
              <a:rPr lang="it-IT" dirty="0"/>
              <a:t>S</a:t>
            </a:r>
            <a:r>
              <a:rPr lang="it-IT" dirty="0" smtClean="0"/>
              <a:t>tore di riferimento del proprio </a:t>
            </a:r>
            <a:r>
              <a:rPr lang="it-IT" dirty="0"/>
              <a:t>S</a:t>
            </a:r>
            <a:r>
              <a:rPr lang="it-IT" dirty="0" smtClean="0"/>
              <a:t>martphone  oppure attraverso il passaparola, mentre poca attenzione viene dedicata a pubblicità varia anche su siti specializzati. </a:t>
            </a:r>
          </a:p>
          <a:p>
            <a:pPr algn="just"/>
            <a:endParaRPr lang="it-IT" dirty="0" smtClean="0"/>
          </a:p>
          <a:p>
            <a:pPr algn="just"/>
            <a:r>
              <a:rPr lang="it-IT" dirty="0" smtClean="0"/>
              <a:t>I dati sono interessanti e meritano di essere analizzati singolarmente.</a:t>
            </a: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16386" name="Picture 2" descr="http://app2.evalandgo.com/files/img_rapport/rapport_JTk1ayU5NGolOUY=/graph_147480.png?13895560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509" y="1828801"/>
            <a:ext cx="6407442" cy="4293120"/>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
        <p:nvSpPr>
          <p:cNvPr id="7" name="CasellaDiTesto 6"/>
          <p:cNvSpPr txBox="1"/>
          <p:nvPr/>
        </p:nvSpPr>
        <p:spPr>
          <a:xfrm>
            <a:off x="979713" y="2063931"/>
            <a:ext cx="3526972" cy="369332"/>
          </a:xfrm>
          <a:prstGeom prst="rect">
            <a:avLst/>
          </a:prstGeom>
          <a:noFill/>
        </p:spPr>
        <p:txBody>
          <a:bodyPr wrap="square" rtlCol="0">
            <a:spAutoFit/>
          </a:bodyPr>
          <a:lstStyle/>
          <a:p>
            <a:r>
              <a:rPr lang="it-IT" b="1" dirty="0" smtClean="0"/>
              <a:t>2.5.1 La scelta di </a:t>
            </a:r>
            <a:r>
              <a:rPr lang="it-IT" b="1" dirty="0" err="1" smtClean="0"/>
              <a:t>sownload</a:t>
            </a:r>
            <a:endParaRPr lang="it-IT" b="1" dirty="0" smtClean="0"/>
          </a:p>
        </p:txBody>
      </p:sp>
    </p:spTree>
    <p:extLst>
      <p:ext uri="{BB962C8B-B14F-4D97-AF65-F5344CB8AC3E}">
        <p14:creationId xmlns:p14="http://schemas.microsoft.com/office/powerpoint/2010/main" val="2796250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822960" y="1031966"/>
            <a:ext cx="4611188" cy="4801314"/>
          </a:xfrm>
          <a:prstGeom prst="rect">
            <a:avLst/>
          </a:prstGeom>
          <a:noFill/>
        </p:spPr>
        <p:txBody>
          <a:bodyPr wrap="square" rtlCol="0">
            <a:spAutoFit/>
          </a:bodyPr>
          <a:lstStyle/>
          <a:p>
            <a:pPr algn="just"/>
            <a:r>
              <a:rPr lang="it-IT" dirty="0" smtClean="0"/>
              <a:t>Confrontando il dato relativo al passaparola con la possibilità di iscriversi o consultare forum e community, riguardo le opportunità di svago, si nota come il 59% circa di coloro che si scambiano informazioni sulle </a:t>
            </a:r>
            <a:r>
              <a:rPr lang="it-IT" dirty="0" err="1"/>
              <a:t>A</a:t>
            </a:r>
            <a:r>
              <a:rPr lang="it-IT" dirty="0" err="1" smtClean="0"/>
              <a:t>pp</a:t>
            </a:r>
            <a:r>
              <a:rPr lang="it-IT" dirty="0" smtClean="0"/>
              <a:t> si servono di questi strumenti. </a:t>
            </a:r>
          </a:p>
          <a:p>
            <a:pPr algn="just"/>
            <a:endParaRPr lang="it-IT" dirty="0" smtClean="0"/>
          </a:p>
          <a:p>
            <a:pPr algn="just"/>
            <a:r>
              <a:rPr lang="it-IT" dirty="0" smtClean="0"/>
              <a:t>Il test del Chi-</a:t>
            </a:r>
            <a:r>
              <a:rPr lang="it-IT" dirty="0" err="1" smtClean="0"/>
              <a:t>Sq</a:t>
            </a:r>
            <a:r>
              <a:rPr lang="it-IT" dirty="0" smtClean="0"/>
              <a:t> segnala indipendenza statistica perciò il responso andrebbe giudicato cautamente. L’ipotesi che comunque si potrebbe avanzare potrebbe essere che nel momento in cui dovesse comparire sul mercato un servizio, come il nostro si propone di essere, in grado di segnalare circa le opportunità di svago, questo potrebbe essere trasmesso </a:t>
            </a:r>
            <a:r>
              <a:rPr lang="it-IT" dirty="0" err="1" smtClean="0"/>
              <a:t>viralmente</a:t>
            </a:r>
            <a:r>
              <a:rPr lang="it-IT" dirty="0" smtClean="0"/>
              <a:t> sulla rete, aumentandone il livello di riconoscibilità e notorietà.</a:t>
            </a:r>
            <a:endParaRPr lang="it-IT" dirty="0"/>
          </a:p>
        </p:txBody>
      </p:sp>
      <p:graphicFrame>
        <p:nvGraphicFramePr>
          <p:cNvPr id="3" name="Tabella 2"/>
          <p:cNvGraphicFramePr>
            <a:graphicFrameLocks noGrp="1"/>
          </p:cNvGraphicFramePr>
          <p:nvPr/>
        </p:nvGraphicFramePr>
        <p:xfrm>
          <a:off x="5987322" y="1038377"/>
          <a:ext cx="4423774" cy="3343275"/>
        </p:xfrm>
        <a:graphic>
          <a:graphicData uri="http://schemas.openxmlformats.org/drawingml/2006/table">
            <a:tbl>
              <a:tblPr/>
              <a:tblGrid>
                <a:gridCol w="1642012"/>
                <a:gridCol w="927254"/>
                <a:gridCol w="927254"/>
                <a:gridCol w="927254"/>
              </a:tblGrid>
              <a:tr h="190500">
                <a:tc gridSpan="4">
                  <a:txBody>
                    <a:bodyPr/>
                    <a:lstStyle/>
                    <a:p>
                      <a:pPr algn="ctr" fontAlgn="b"/>
                      <a:r>
                        <a:rPr lang="it-IT" sz="1000" b="1" i="0" u="none" strike="noStrike">
                          <a:solidFill>
                            <a:srgbClr val="FF0000"/>
                          </a:solidFill>
                          <a:latin typeface="Arial"/>
                        </a:rPr>
                        <a:t>Tabella di COMMUNITY per IDA_VOX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95275">
                <a:tc rowSpan="2">
                  <a:txBody>
                    <a:bodyPr/>
                    <a:lstStyle/>
                    <a:p>
                      <a:pPr algn="ctr" fontAlgn="ctr"/>
                      <a:r>
                        <a:rPr lang="it-IT" sz="1000" b="1" i="0" u="none" strike="noStrike">
                          <a:solidFill>
                            <a:srgbClr val="FF0000"/>
                          </a:solidFill>
                          <a:latin typeface="Arial"/>
                        </a:rPr>
                        <a:t>COMMUNITY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it-IT" sz="1000" b="1" i="0" u="none" strike="noStrike">
                          <a:solidFill>
                            <a:srgbClr val="FF0000"/>
                          </a:solidFill>
                          <a:latin typeface="Arial"/>
                        </a:rPr>
                        <a:t>PASSAPAROLA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r>
              <a:tr h="190500">
                <a:tc vMerge="1">
                  <a:txBody>
                    <a:bodyPr/>
                    <a:lstStyle/>
                    <a:p>
                      <a:endParaRPr lang="it-IT"/>
                    </a:p>
                  </a:txBody>
                  <a:tcPr/>
                </a:tc>
                <a:tc>
                  <a:txBody>
                    <a:bodyPr/>
                    <a:lstStyle/>
                    <a:p>
                      <a:pPr algn="ctr" fontAlgn="b"/>
                      <a:r>
                        <a:rPr lang="it-IT" sz="1000" b="1" i="0" u="none" strike="noStrike">
                          <a:solidFill>
                            <a:srgbClr val="FF0000"/>
                          </a:solidFill>
                          <a:latin typeface="Arial"/>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a:solidFill>
                            <a:srgbClr val="FF0000"/>
                          </a:solidFill>
                          <a:latin typeface="Arial"/>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a:solidFill>
                            <a:srgbClr val="FF0000"/>
                          </a:solidFill>
                          <a:latin typeface="Arial"/>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NON INTERESSATO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19.51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25.37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44.88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43.48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56.52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50.63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41.27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INTERESSATO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14.63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30.73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45.37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32.26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67.74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37.97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ISCRITTO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4.39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9.76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45.00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11.39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8.73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rowSpan="2">
                  <a:txBody>
                    <a:bodyPr/>
                    <a:lstStyle/>
                    <a:p>
                      <a:pPr algn="l" fontAlgn="t"/>
                      <a:r>
                        <a:rPr lang="it-IT" sz="1000" b="1" i="0" u="none" strike="noStrike">
                          <a:solidFill>
                            <a:srgbClr val="FF0000"/>
                          </a:solidFill>
                          <a:latin typeface="Arial"/>
                        </a:rPr>
                        <a:t>Totale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1" i="0" u="none" strike="noStrike">
                          <a:solidFill>
                            <a:srgbClr val="000000"/>
                          </a:solidFill>
                          <a:latin typeface="Arial"/>
                        </a:rPr>
                        <a:t>126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38.54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61.46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100.00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ella 3"/>
          <p:cNvGraphicFramePr>
            <a:graphicFrameLocks noGrp="1"/>
          </p:cNvGraphicFramePr>
          <p:nvPr/>
        </p:nvGraphicFramePr>
        <p:xfrm>
          <a:off x="6008914" y="4872446"/>
          <a:ext cx="4284616" cy="901337"/>
        </p:xfrm>
        <a:graphic>
          <a:graphicData uri="http://schemas.openxmlformats.org/drawingml/2006/table">
            <a:tbl>
              <a:tblPr/>
              <a:tblGrid>
                <a:gridCol w="1026567"/>
                <a:gridCol w="1078767"/>
                <a:gridCol w="1344108"/>
                <a:gridCol w="835174"/>
              </a:tblGrid>
              <a:tr h="327759">
                <a:tc>
                  <a:txBody>
                    <a:bodyPr/>
                    <a:lstStyle/>
                    <a:p>
                      <a:pPr algn="l" fontAlgn="b"/>
                      <a:r>
                        <a:rPr lang="it-IT" sz="1000" b="1" i="0" u="none" strike="noStrike">
                          <a:solidFill>
                            <a:srgbClr val="FF0000"/>
                          </a:solidFill>
                          <a:latin typeface="Arial"/>
                        </a:rPr>
                        <a:t>Statistica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Valore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Prob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3578">
                <a:tc>
                  <a:txBody>
                    <a:bodyPr/>
                    <a:lstStyle/>
                    <a:p>
                      <a:pPr algn="l" fontAlgn="b"/>
                      <a:r>
                        <a:rPr lang="it-IT" sz="1000" b="1" i="0" u="none" strike="noStrike">
                          <a:solidFill>
                            <a:srgbClr val="FF0000"/>
                          </a:solidFill>
                          <a:latin typeface="Arial"/>
                        </a:rPr>
                        <a:t>Chi-quadrato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28.490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0.2406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1374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111348" y="2172453"/>
            <a:ext cx="9955908" cy="1200329"/>
          </a:xfrm>
          <a:prstGeom prst="rect">
            <a:avLst/>
          </a:prstGeom>
          <a:noFill/>
        </p:spPr>
        <p:txBody>
          <a:bodyPr wrap="square" rtlCol="0">
            <a:spAutoFit/>
          </a:bodyPr>
          <a:lstStyle/>
          <a:p>
            <a:pPr algn="just"/>
            <a:r>
              <a:rPr lang="it-IT" dirty="0" smtClean="0"/>
              <a:t>Analizzando invece il dato relativo allo screening dello Store con il ranking dato alla valutazione delle applicazioni presenti sulla piattaforma mediante “stellette” o commenti degli altri utenti, si nota la tendenza da parte di coloro che ricercano in </a:t>
            </a:r>
            <a:r>
              <a:rPr lang="it-IT" dirty="0"/>
              <a:t>S</a:t>
            </a:r>
            <a:r>
              <a:rPr lang="it-IT" dirty="0" smtClean="0"/>
              <a:t>tore a tenere in forte considerazione le referenze degli lasciate dagli utilizzatori finali.</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31148933"/>
              </p:ext>
            </p:extLst>
          </p:nvPr>
        </p:nvGraphicFramePr>
        <p:xfrm>
          <a:off x="6164900" y="3540585"/>
          <a:ext cx="4787900" cy="2381914"/>
        </p:xfrm>
        <a:graphic>
          <a:graphicData uri="http://schemas.openxmlformats.org/drawingml/2006/table">
            <a:tbl>
              <a:tblPr/>
              <a:tblGrid>
                <a:gridCol w="777962"/>
                <a:gridCol w="880928"/>
                <a:gridCol w="883788"/>
                <a:gridCol w="846606"/>
                <a:gridCol w="849466"/>
                <a:gridCol w="549150"/>
              </a:tblGrid>
              <a:tr h="175787">
                <a:tc gridSpan="6">
                  <a:txBody>
                    <a:bodyPr/>
                    <a:lstStyle/>
                    <a:p>
                      <a:pPr algn="ctr" fontAlgn="b"/>
                      <a:r>
                        <a:rPr lang="it-IT" sz="1000" b="1" i="0" u="none" strike="noStrike" dirty="0">
                          <a:solidFill>
                            <a:srgbClr val="FF0000"/>
                          </a:solidFill>
                          <a:latin typeface="Arial"/>
                        </a:rPr>
                        <a:t>Tabella di </a:t>
                      </a:r>
                      <a:r>
                        <a:rPr lang="it-IT" sz="1000" b="1" i="0" u="none" strike="noStrike" dirty="0" err="1">
                          <a:solidFill>
                            <a:srgbClr val="FF0000"/>
                          </a:solidFill>
                          <a:latin typeface="Arial"/>
                        </a:rPr>
                        <a:t>IDA_STORE</a:t>
                      </a:r>
                      <a:r>
                        <a:rPr lang="it-IT" sz="1000" b="1" i="0" u="none" strike="noStrike" dirty="0">
                          <a:solidFill>
                            <a:srgbClr val="FF0000"/>
                          </a:solidFill>
                          <a:latin typeface="Arial"/>
                        </a:rPr>
                        <a:t> per </a:t>
                      </a:r>
                      <a:r>
                        <a:rPr lang="it-IT" sz="1000" b="1" i="0" u="none" strike="noStrike" dirty="0" err="1">
                          <a:solidFill>
                            <a:srgbClr val="FF0000"/>
                          </a:solidFill>
                          <a:latin typeface="Arial"/>
                        </a:rPr>
                        <a:t>RNK_COMM</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72470">
                <a:tc rowSpan="2">
                  <a:txBody>
                    <a:bodyPr/>
                    <a:lstStyle/>
                    <a:p>
                      <a:pPr algn="ctr" fontAlgn="ctr"/>
                      <a:r>
                        <a:rPr lang="it-IT" sz="1000" b="1" i="0" u="none" strike="noStrike">
                          <a:solidFill>
                            <a:srgbClr val="FF0000"/>
                          </a:solidFill>
                          <a:latin typeface="Arial"/>
                        </a:rPr>
                        <a:t>STORE SCREENING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it-IT" sz="1000" b="1" i="0" u="none" strike="noStrike">
                          <a:solidFill>
                            <a:srgbClr val="FF0000"/>
                          </a:solidFill>
                          <a:latin typeface="Arial"/>
                        </a:rPr>
                        <a:t> IMPORTANZA COMMENTI UTENTI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5787">
                <a:tc vMerge="1">
                  <a:txBody>
                    <a:bodyPr/>
                    <a:lstStyle/>
                    <a:p>
                      <a:endParaRPr lang="it-IT"/>
                    </a:p>
                  </a:txBody>
                  <a:tcPr/>
                </a:tc>
                <a:tc>
                  <a:txBody>
                    <a:bodyPr/>
                    <a:lstStyle/>
                    <a:p>
                      <a:pPr algn="ctr" fontAlgn="ctr"/>
                      <a:r>
                        <a:rPr lang="it-IT" sz="1000" b="1" i="0" u="none" strike="noStrike">
                          <a:solidFill>
                            <a:srgbClr val="FF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787">
                <a:tc rowSpan="4">
                  <a:txBody>
                    <a:bodyPr/>
                    <a:lstStyle/>
                    <a:p>
                      <a:pPr algn="ctr" fontAlgn="ctr"/>
                      <a:r>
                        <a:rPr lang="it-IT" sz="1000" b="1" i="0" u="none" strike="noStrike">
                          <a:solidFill>
                            <a:srgbClr val="FF0000"/>
                          </a:solidFill>
                          <a:latin typeface="Arial"/>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17.56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32.68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53.73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34.33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4.48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37.11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33.82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19.23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21.43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787">
                <a:tc rowSpan="4">
                  <a:txBody>
                    <a:bodyPr/>
                    <a:lstStyle/>
                    <a:p>
                      <a:pPr algn="ctr" fontAlgn="ctr"/>
                      <a:r>
                        <a:rPr lang="it-IT" sz="1000" b="1" i="0" u="none" strike="noStrike">
                          <a:solidFill>
                            <a:srgbClr val="FF0000"/>
                          </a:solidFill>
                          <a:latin typeface="Arial"/>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29.76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21.95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10.24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67.32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44.20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dirty="0">
                          <a:solidFill>
                            <a:srgbClr val="000000"/>
                          </a:solidFill>
                          <a:latin typeface="Arial"/>
                        </a:rPr>
                        <a:t>32.61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15.22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62.89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66.18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80.77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78.57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5787">
                <a:tc rowSpan="2">
                  <a:txBody>
                    <a:bodyPr/>
                    <a:lstStyle/>
                    <a:p>
                      <a:pPr algn="l" fontAlgn="t"/>
                      <a:r>
                        <a:rPr lang="it-IT" sz="1000" b="1" i="0" u="none" strike="noStrike">
                          <a:solidFill>
                            <a:srgbClr val="FF0000"/>
                          </a:solidFill>
                          <a:latin typeface="Arial"/>
                        </a:rPr>
                        <a:t>Totale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it-IT" sz="1000" b="0" i="0" u="none" strike="noStrike">
                          <a:solidFill>
                            <a:srgbClr val="000000"/>
                          </a:solidFill>
                          <a:latin typeface="Arial"/>
                        </a:rPr>
                        <a:t>205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5787">
                <a:tc vMerge="1">
                  <a:txBody>
                    <a:bodyPr/>
                    <a:lstStyle/>
                    <a:p>
                      <a:endParaRPr lang="it-IT"/>
                    </a:p>
                  </a:txBody>
                  <a:tcPr/>
                </a:tc>
                <a:tc>
                  <a:txBody>
                    <a:bodyPr/>
                    <a:lstStyle/>
                    <a:p>
                      <a:pPr algn="r" fontAlgn="t"/>
                      <a:r>
                        <a:rPr lang="it-IT" sz="1000" b="0" i="0" u="none" strike="noStrike">
                          <a:solidFill>
                            <a:srgbClr val="000000"/>
                          </a:solidFill>
                          <a:latin typeface="Arial"/>
                        </a:rPr>
                        <a:t>47.32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33.17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12.68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6.83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bl>
          </a:graphicData>
        </a:graphic>
      </p:graphicFrame>
      <p:graphicFrame>
        <p:nvGraphicFramePr>
          <p:cNvPr id="4" name="Tabella 3"/>
          <p:cNvGraphicFramePr>
            <a:graphicFrameLocks noGrp="1"/>
          </p:cNvGraphicFramePr>
          <p:nvPr/>
        </p:nvGraphicFramePr>
        <p:xfrm>
          <a:off x="1128667" y="3566159"/>
          <a:ext cx="4787900" cy="2328469"/>
        </p:xfrm>
        <a:graphic>
          <a:graphicData uri="http://schemas.openxmlformats.org/drawingml/2006/table">
            <a:tbl>
              <a:tblPr/>
              <a:tblGrid>
                <a:gridCol w="777962"/>
                <a:gridCol w="880928"/>
                <a:gridCol w="883788"/>
                <a:gridCol w="846606"/>
                <a:gridCol w="849466"/>
                <a:gridCol w="549150"/>
              </a:tblGrid>
              <a:tr h="179113">
                <a:tc gridSpan="6">
                  <a:txBody>
                    <a:bodyPr/>
                    <a:lstStyle/>
                    <a:p>
                      <a:pPr algn="ctr" fontAlgn="b"/>
                      <a:r>
                        <a:rPr lang="it-IT" sz="1000" b="1" i="0" u="none" strike="noStrike" dirty="0">
                          <a:solidFill>
                            <a:srgbClr val="FF0000"/>
                          </a:solidFill>
                          <a:latin typeface="Arial"/>
                        </a:rPr>
                        <a:t>Tabella di </a:t>
                      </a:r>
                      <a:r>
                        <a:rPr lang="it-IT" sz="1000" b="1" i="0" u="none" strike="noStrike" dirty="0" err="1">
                          <a:solidFill>
                            <a:srgbClr val="FF0000"/>
                          </a:solidFill>
                          <a:latin typeface="Arial"/>
                        </a:rPr>
                        <a:t>IDA_STORE</a:t>
                      </a:r>
                      <a:r>
                        <a:rPr lang="it-IT" sz="1000" b="1" i="0" u="none" strike="noStrike" dirty="0">
                          <a:solidFill>
                            <a:srgbClr val="FF0000"/>
                          </a:solidFill>
                          <a:latin typeface="Arial"/>
                        </a:rPr>
                        <a:t> per </a:t>
                      </a:r>
                      <a:r>
                        <a:rPr lang="it-IT" sz="1000" b="1" i="0" u="none" strike="noStrike" dirty="0" err="1">
                          <a:solidFill>
                            <a:srgbClr val="FF0000"/>
                          </a:solidFill>
                          <a:latin typeface="Arial"/>
                        </a:rPr>
                        <a:t>RNK_STAR</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9113">
                <a:tc rowSpan="2">
                  <a:txBody>
                    <a:bodyPr/>
                    <a:lstStyle/>
                    <a:p>
                      <a:pPr algn="ctr" fontAlgn="ctr"/>
                      <a:r>
                        <a:rPr lang="it-IT" sz="1000" b="1" i="0" u="none" strike="noStrike">
                          <a:solidFill>
                            <a:srgbClr val="FF0000"/>
                          </a:solidFill>
                          <a:latin typeface="Arial"/>
                        </a:rPr>
                        <a:t>STORE SCREENING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ctr" fontAlgn="ctr"/>
                      <a:r>
                        <a:rPr lang="it-IT" sz="1000" b="1" i="0" u="none" strike="noStrike">
                          <a:solidFill>
                            <a:srgbClr val="FF0000"/>
                          </a:solidFill>
                          <a:latin typeface="Arial"/>
                        </a:rPr>
                        <a:t> IMPORTANZA STELLE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9113">
                <a:tc vMerge="1">
                  <a:txBody>
                    <a:bodyPr/>
                    <a:lstStyle/>
                    <a:p>
                      <a:endParaRPr lang="it-IT"/>
                    </a:p>
                  </a:txBody>
                  <a:tcPr/>
                </a:tc>
                <a:tc>
                  <a:txBody>
                    <a:bodyPr/>
                    <a:lstStyle/>
                    <a:p>
                      <a:pPr algn="ctr" fontAlgn="ctr"/>
                      <a:r>
                        <a:rPr lang="it-IT" sz="1000" b="1" i="0" u="none" strike="noStrike">
                          <a:solidFill>
                            <a:srgbClr val="FF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113">
                <a:tc rowSpan="4">
                  <a:txBody>
                    <a:bodyPr/>
                    <a:lstStyle/>
                    <a:p>
                      <a:pPr algn="ctr" fontAlgn="ctr"/>
                      <a:r>
                        <a:rPr lang="it-IT" sz="1000" b="1" i="0" u="none" strike="noStrike" dirty="0" smtClean="0">
                          <a:solidFill>
                            <a:srgbClr val="FF0000"/>
                          </a:solidFill>
                          <a:latin typeface="Arial"/>
                        </a:rPr>
                        <a:t>NO</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10.24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16.59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32.68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31.34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50.75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10.45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7.46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25.00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36.56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36.84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55.56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9113">
                <a:tc rowSpan="4">
                  <a:txBody>
                    <a:bodyPr/>
                    <a:lstStyle/>
                    <a:p>
                      <a:pPr algn="ctr" fontAlgn="ctr"/>
                      <a:r>
                        <a:rPr lang="it-IT" sz="1000" b="1" i="0" u="none" strike="noStrike" dirty="0" smtClean="0">
                          <a:solidFill>
                            <a:srgbClr val="FF0000"/>
                          </a:solidFill>
                          <a:latin typeface="Arial"/>
                        </a:rPr>
                        <a:t>SI</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t"/>
                      <a:r>
                        <a:rPr lang="it-IT" sz="1000" b="0" i="0" u="none" strike="noStrike">
                          <a:solidFill>
                            <a:srgbClr val="000000"/>
                          </a:solidFill>
                          <a:latin typeface="Arial"/>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30.73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28.78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5.85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1.95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67.32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45.65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42.75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t"/>
                      <a:r>
                        <a:rPr lang="it-IT" sz="1000" b="0" i="0" u="none" strike="noStrike">
                          <a:solidFill>
                            <a:srgbClr val="000000"/>
                          </a:solidFill>
                          <a:latin typeface="Arial"/>
                        </a:rPr>
                        <a:t>8.70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75.00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63.44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t-IT" sz="1000" b="0" i="0" u="none" strike="noStrike">
                          <a:solidFill>
                            <a:srgbClr val="000000"/>
                          </a:solidFill>
                          <a:latin typeface="Arial"/>
                        </a:rPr>
                        <a:t>63.16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44.44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9113">
                <a:tc rowSpan="2">
                  <a:txBody>
                    <a:bodyPr/>
                    <a:lstStyle/>
                    <a:p>
                      <a:pPr algn="l" fontAlgn="t"/>
                      <a:r>
                        <a:rPr lang="it-IT" sz="1000" b="1" i="0" u="none" strike="noStrike">
                          <a:solidFill>
                            <a:srgbClr val="FF0000"/>
                          </a:solidFill>
                          <a:latin typeface="Arial"/>
                        </a:rPr>
                        <a:t>Totale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it-IT" sz="1000" b="0" i="0" u="none" strike="noStrike">
                          <a:solidFill>
                            <a:srgbClr val="000000"/>
                          </a:solidFill>
                          <a:latin typeface="Arial"/>
                        </a:rPr>
                        <a:t>205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113">
                <a:tc vMerge="1">
                  <a:txBody>
                    <a:bodyPr/>
                    <a:lstStyle/>
                    <a:p>
                      <a:endParaRPr lang="it-IT"/>
                    </a:p>
                  </a:txBody>
                  <a:tcPr/>
                </a:tc>
                <a:tc>
                  <a:txBody>
                    <a:bodyPr/>
                    <a:lstStyle/>
                    <a:p>
                      <a:pPr algn="r" fontAlgn="t"/>
                      <a:r>
                        <a:rPr lang="it-IT" sz="1000" b="0" i="0" u="none" strike="noStrike">
                          <a:solidFill>
                            <a:srgbClr val="000000"/>
                          </a:solidFill>
                          <a:latin typeface="Arial"/>
                        </a:rPr>
                        <a:t>40.98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45.37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9.27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4.39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bl>
          </a:graphicData>
        </a:graphic>
      </p:graphicFrame>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Tree>
    <p:extLst>
      <p:ext uri="{BB962C8B-B14F-4D97-AF65-F5344CB8AC3E}">
        <p14:creationId xmlns:p14="http://schemas.microsoft.com/office/powerpoint/2010/main" val="738962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1056068" y="850319"/>
            <a:ext cx="9601200" cy="1055688"/>
          </a:xfrm>
        </p:spPr>
        <p:txBody>
          <a:bodyPr>
            <a:normAutofit/>
          </a:bodyPr>
          <a:lstStyle/>
          <a:p>
            <a:r>
              <a:rPr lang="it-IT" dirty="0" smtClean="0"/>
              <a:t>Introduzione</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2" name="CasellaDiTesto 1"/>
          <p:cNvSpPr txBox="1"/>
          <p:nvPr/>
        </p:nvSpPr>
        <p:spPr>
          <a:xfrm>
            <a:off x="1352282" y="1906007"/>
            <a:ext cx="9749307" cy="3970318"/>
          </a:xfrm>
          <a:prstGeom prst="rect">
            <a:avLst/>
          </a:prstGeom>
          <a:noFill/>
        </p:spPr>
        <p:txBody>
          <a:bodyPr wrap="square" rtlCol="0">
            <a:spAutoFit/>
          </a:bodyPr>
          <a:lstStyle/>
          <a:p>
            <a:pPr algn="just"/>
            <a:r>
              <a:rPr lang="it-IT" dirty="0" smtClean="0"/>
              <a:t>L’idea di affrontare questo progetto nasce dalla volontà di voler scoprire e analizzare un mondo in fermento, ricco di opportunità per i giovani o per le aziende già avviate da tempo. Il mondo App, in questi ultimi anni però, si sta dimostrando uno dei mondi più dinamici e solo un’attenta analisi è in grado di mostrare il percorso da seguire e le difficoltà a cui si rischia di andare incontro.</a:t>
            </a:r>
          </a:p>
          <a:p>
            <a:pPr algn="just"/>
            <a:r>
              <a:rPr lang="it-IT" dirty="0" smtClean="0"/>
              <a:t>Scelto il mondo App, non restava quindi che trovare un soggetto adatto che conciliasse l’aspetto pratico e quello metodologico. Da qui ha spunto la seconda scelta del nostro percorso. Il mondo delle uscite serali sembrava il giusto compromesso. Da una parte infatti si rivolge sicuramente ad una fascia d’età che lo Smartphone lo conosce piuttosto bene, lo utilizza e difficilmente se ne separa nel corso della giornata. Dall’altra parte i servizi che avrebbe dovuto offrire la nostra App per risultare un buon prodotto erano da considerarsi piuttosto vari. Questo ci permetteva di poter spaziare in sede di analisi, di testare il maggior numero di opzioni disponibili, portando la ricerca ad un livello piuttosto profondo. </a:t>
            </a:r>
          </a:p>
          <a:p>
            <a:pPr algn="just"/>
            <a:r>
              <a:rPr lang="it-IT" dirty="0" smtClean="0"/>
              <a:t>Nel corso dell’analisi siamo stati in grado di farci strada, passo dopo passo, attraverso una serie di problemi di natura metodologica, tecnica ed economica, ma con la netta consapevolezza che ad ogni output nuovo di Sas corrispondeva un nuovo pezzo del puzzle che avrebbe composto la nostra App.</a:t>
            </a:r>
            <a:endParaRPr lang="it-IT" dirty="0"/>
          </a:p>
        </p:txBody>
      </p:sp>
    </p:spTree>
    <p:extLst>
      <p:ext uri="{BB962C8B-B14F-4D97-AF65-F5344CB8AC3E}">
        <p14:creationId xmlns:p14="http://schemas.microsoft.com/office/powerpoint/2010/main" val="3776180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727371" y="2194560"/>
            <a:ext cx="4545875" cy="2862322"/>
          </a:xfrm>
          <a:prstGeom prst="rect">
            <a:avLst/>
          </a:prstGeom>
          <a:noFill/>
        </p:spPr>
        <p:txBody>
          <a:bodyPr wrap="square" rtlCol="0">
            <a:spAutoFit/>
          </a:bodyPr>
          <a:lstStyle/>
          <a:p>
            <a:r>
              <a:rPr lang="it-IT" dirty="0" smtClean="0"/>
              <a:t>Il Test conferma la dipendenza in media anche se il </a:t>
            </a:r>
            <a:r>
              <a:rPr lang="it-IT" dirty="0" err="1" smtClean="0"/>
              <a:t>P-value</a:t>
            </a:r>
            <a:r>
              <a:rPr lang="it-IT" dirty="0" smtClean="0"/>
              <a:t> di F è poco sotto la soglia di 0,05. Da cui si può concludere, anche secondo logica, che sarà importante godere di buone referenze e sfruttare al massimo la visibilità di breve periodo concessa dallo </a:t>
            </a:r>
            <a:r>
              <a:rPr lang="it-IT" dirty="0" err="1" smtClean="0"/>
              <a:t>store</a:t>
            </a:r>
            <a:r>
              <a:rPr lang="it-IT" dirty="0" smtClean="0"/>
              <a:t> al momento del lancio dell’applicazione, così da creare una base di commenti positivi e migliorare la visibilità anche all’interno della propria categoria di riferimento nel lungo periodo.</a:t>
            </a:r>
            <a:endParaRPr lang="it-IT" dirty="0"/>
          </a:p>
        </p:txBody>
      </p:sp>
      <p:graphicFrame>
        <p:nvGraphicFramePr>
          <p:cNvPr id="3" name="Tabella 2"/>
          <p:cNvGraphicFramePr>
            <a:graphicFrameLocks noGrp="1"/>
          </p:cNvGraphicFramePr>
          <p:nvPr/>
        </p:nvGraphicFramePr>
        <p:xfrm>
          <a:off x="1402986" y="2455818"/>
          <a:ext cx="4723494" cy="1658982"/>
        </p:xfrm>
        <a:graphic>
          <a:graphicData uri="http://schemas.openxmlformats.org/drawingml/2006/table">
            <a:tbl>
              <a:tblPr/>
              <a:tblGrid>
                <a:gridCol w="742761"/>
                <a:gridCol w="742761"/>
                <a:gridCol w="824000"/>
                <a:gridCol w="928450"/>
                <a:gridCol w="742761"/>
                <a:gridCol w="742761"/>
              </a:tblGrid>
              <a:tr h="360648">
                <a:tc gridSpan="6">
                  <a:txBody>
                    <a:bodyPr/>
                    <a:lstStyle/>
                    <a:p>
                      <a:pPr algn="ctr" fontAlgn="b"/>
                      <a:r>
                        <a:rPr lang="it-IT" sz="1100" b="0" i="0" u="none" strike="noStrike" dirty="0">
                          <a:solidFill>
                            <a:srgbClr val="FF0000"/>
                          </a:solidFill>
                          <a:latin typeface="Calibri"/>
                        </a:rPr>
                        <a:t>ANOVA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937686">
                <a:tc>
                  <a:txBody>
                    <a:bodyPr/>
                    <a:lstStyle/>
                    <a:p>
                      <a:pPr algn="l" fontAlgn="b"/>
                      <a:r>
                        <a:rPr lang="it-IT" sz="1000" b="1" i="0" u="none" strike="noStrike">
                          <a:solidFill>
                            <a:srgbClr val="FF0000"/>
                          </a:solidFill>
                          <a:latin typeface="Arial"/>
                        </a:rPr>
                        <a:t>Origine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000" b="1" i="0" u="none" strike="noStrike" dirty="0">
                          <a:solidFill>
                            <a:srgbClr val="FF0000"/>
                          </a:solidFill>
                          <a:latin typeface="Arial"/>
                        </a:rPr>
                        <a:t>DF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Somma dei quadrati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Media quadratica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Valore 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Pr &gt; 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0648">
                <a:tc>
                  <a:txBody>
                    <a:bodyPr/>
                    <a:lstStyle/>
                    <a:p>
                      <a:pPr algn="l" fontAlgn="b"/>
                      <a:r>
                        <a:rPr lang="it-IT" sz="1000" b="1" i="0" u="none" strike="noStrike">
                          <a:solidFill>
                            <a:srgbClr val="FF0000"/>
                          </a:solidFill>
                          <a:latin typeface="Arial"/>
                        </a:rPr>
                        <a:t>Modello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0" i="0" u="none" strike="noStrike" dirty="0">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0" i="0" u="none" strike="noStrike" dirty="0">
                          <a:solidFill>
                            <a:srgbClr val="000000"/>
                          </a:solidFill>
                          <a:latin typeface="Arial"/>
                        </a:rPr>
                        <a:t>28.617.469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0" i="0" u="none" strike="noStrike" dirty="0">
                          <a:solidFill>
                            <a:srgbClr val="000000"/>
                          </a:solidFill>
                          <a:latin typeface="Arial"/>
                        </a:rPr>
                        <a:t>28.617.469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0" i="0" u="none" strike="noStrike" dirty="0">
                          <a:solidFill>
                            <a:srgbClr val="000000"/>
                          </a:solidFill>
                          <a:latin typeface="Arial"/>
                        </a:rPr>
                        <a:t>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0" i="0" u="none" strike="noStrike" dirty="0">
                          <a:solidFill>
                            <a:srgbClr val="000000"/>
                          </a:solidFill>
                          <a:latin typeface="Arial"/>
                        </a:rPr>
                        <a:t>0.0325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Tree>
    <p:extLst>
      <p:ext uri="{BB962C8B-B14F-4D97-AF65-F5344CB8AC3E}">
        <p14:creationId xmlns:p14="http://schemas.microsoft.com/office/powerpoint/2010/main" val="500668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127425" y="2129814"/>
            <a:ext cx="5442187" cy="3693319"/>
          </a:xfrm>
          <a:prstGeom prst="rect">
            <a:avLst/>
          </a:prstGeom>
          <a:noFill/>
        </p:spPr>
        <p:txBody>
          <a:bodyPr wrap="square" rtlCol="0">
            <a:spAutoFit/>
          </a:bodyPr>
          <a:lstStyle/>
          <a:p>
            <a:pPr algn="just"/>
            <a:r>
              <a:rPr lang="it-IT" dirty="0" smtClean="0"/>
              <a:t>Per iniziare a studiare i comportamenti degli utenti circa le opportunità di svago serali e i canali consultati per informarsi consideriamo le abitudini di frequentazione dei locali con la ricerca di informazioni riguardo le serate.</a:t>
            </a:r>
          </a:p>
          <a:p>
            <a:pPr algn="just"/>
            <a:r>
              <a:rPr lang="it-IT" dirty="0"/>
              <a:t>La tabella non mostra una tendenza specifica. E’ logicamente spiegabile il fatto che il 64% di coloro che non sono abitudinari effettuino ricerche, ma in generale stona il dato per cui coloro che si definiscono abitudinari ricercano comunque informazioni. Anche in questo caso il risultato potrebbe essere influenzato dalla poca numerosità del campione. </a:t>
            </a:r>
          </a:p>
          <a:p>
            <a:pPr algn="just"/>
            <a:r>
              <a:rPr lang="it-IT" dirty="0" smtClean="0"/>
              <a:t>Ad </a:t>
            </a:r>
            <a:r>
              <a:rPr lang="it-IT" dirty="0"/>
              <a:t>ogni modo il test chi-</a:t>
            </a:r>
            <a:r>
              <a:rPr lang="it-IT" dirty="0" err="1"/>
              <a:t>sq</a:t>
            </a:r>
            <a:r>
              <a:rPr lang="it-IT" dirty="0"/>
              <a:t> segnala dipendenza tra le variabili</a:t>
            </a:r>
            <a:r>
              <a:rPr lang="it-IT" dirty="0" smtClean="0"/>
              <a:t>.</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797761314"/>
              </p:ext>
            </p:extLst>
          </p:nvPr>
        </p:nvGraphicFramePr>
        <p:xfrm>
          <a:off x="7132911" y="2238453"/>
          <a:ext cx="3581400" cy="2476500"/>
        </p:xfrm>
        <a:graphic>
          <a:graphicData uri="http://schemas.openxmlformats.org/drawingml/2006/table">
            <a:tbl>
              <a:tblPr/>
              <a:tblGrid>
                <a:gridCol w="965673"/>
                <a:gridCol w="896075"/>
                <a:gridCol w="858376"/>
                <a:gridCol w="861276"/>
              </a:tblGrid>
              <a:tr h="190500">
                <a:tc gridSpan="4">
                  <a:txBody>
                    <a:bodyPr/>
                    <a:lstStyle/>
                    <a:p>
                      <a:pPr algn="ctr" fontAlgn="b"/>
                      <a:r>
                        <a:rPr lang="it-IT" sz="1000" b="1" i="0" u="none" strike="noStrike" dirty="0">
                          <a:solidFill>
                            <a:srgbClr val="FF0000"/>
                          </a:solidFill>
                          <a:latin typeface="Arial"/>
                        </a:rPr>
                        <a:t>Tabella di ABITUD per PARERI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90500">
                <a:tc rowSpan="2">
                  <a:txBody>
                    <a:bodyPr/>
                    <a:lstStyle/>
                    <a:p>
                      <a:pPr algn="ctr" fontAlgn="b"/>
                      <a:r>
                        <a:rPr lang="it-IT" sz="1000" b="1" i="0" u="none" strike="noStrike" dirty="0">
                          <a:solidFill>
                            <a:srgbClr val="FF0000"/>
                          </a:solidFill>
                          <a:latin typeface="Arial"/>
                        </a:rPr>
                        <a:t>ABITUDINARIO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b"/>
                      <a:r>
                        <a:rPr lang="it-IT" sz="1000" b="1" i="0" u="none" strike="noStrike">
                          <a:solidFill>
                            <a:srgbClr val="FF0000"/>
                          </a:solidFill>
                          <a:latin typeface="Arial"/>
                        </a:rPr>
                        <a:t>RICERCA INFO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r>
              <a:tr h="190500">
                <a:tc vMerge="1">
                  <a:txBody>
                    <a:bodyPr/>
                    <a:lstStyle/>
                    <a:p>
                      <a:endParaRPr lang="it-IT"/>
                    </a:p>
                  </a:txBody>
                  <a:tcPr/>
                </a:tc>
                <a:tc>
                  <a:txBody>
                    <a:bodyPr/>
                    <a:lstStyle/>
                    <a:p>
                      <a:pPr algn="ctr" fontAlgn="ctr"/>
                      <a:r>
                        <a:rPr lang="it-IT" sz="1000" b="1" i="0" u="none" strike="noStrike">
                          <a:solidFill>
                            <a:srgbClr val="FF0000"/>
                          </a:solidFill>
                          <a:latin typeface="Arial"/>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1" i="0" u="none" strike="noStrike">
                          <a:solidFill>
                            <a:srgbClr val="FF0000"/>
                          </a:solidFill>
                          <a:latin typeface="Arial"/>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Totale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12.20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21.95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34.15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35.71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64.29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26.32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40.91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rowSpan="4">
                  <a:txBody>
                    <a:bodyPr/>
                    <a:lstStyle/>
                    <a:p>
                      <a:pPr algn="ctr" fontAlgn="ctr"/>
                      <a:r>
                        <a:rPr lang="it-IT" sz="1000" b="1" i="0" u="none" strike="noStrike">
                          <a:solidFill>
                            <a:srgbClr val="FF0000"/>
                          </a:solidFill>
                          <a:latin typeface="Arial"/>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34.15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31.71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65.85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51.85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48.15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73.68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59.09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rowSpan="2">
                  <a:txBody>
                    <a:bodyPr/>
                    <a:lstStyle/>
                    <a:p>
                      <a:pPr algn="l" fontAlgn="t"/>
                      <a:r>
                        <a:rPr lang="it-IT" sz="1000" b="1" i="0" u="none" strike="noStrike">
                          <a:solidFill>
                            <a:srgbClr val="FF0000"/>
                          </a:solidFill>
                          <a:latin typeface="Arial"/>
                        </a:rPr>
                        <a:t>Totale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a:solidFill>
                            <a:srgbClr val="000000"/>
                          </a:solidFill>
                          <a:latin typeface="Arial"/>
                        </a:rPr>
                        <a:t>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it-IT" sz="1000" b="0" i="0" u="none" strike="noStrike">
                          <a:solidFill>
                            <a:srgbClr val="000000"/>
                          </a:solidFill>
                          <a:latin typeface="Arial"/>
                        </a:rPr>
                        <a:t>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it-IT" sz="1000" b="0" i="0" u="none" strike="noStrike">
                          <a:solidFill>
                            <a:srgbClr val="000000"/>
                          </a:solidFill>
                          <a:latin typeface="Arial"/>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vMerge="1">
                  <a:txBody>
                    <a:bodyPr/>
                    <a:lstStyle/>
                    <a:p>
                      <a:endParaRPr lang="it-IT"/>
                    </a:p>
                  </a:txBody>
                  <a:tcPr/>
                </a:tc>
                <a:tc>
                  <a:txBody>
                    <a:bodyPr/>
                    <a:lstStyle/>
                    <a:p>
                      <a:pPr algn="r" fontAlgn="t"/>
                      <a:r>
                        <a:rPr lang="it-IT" sz="1000" b="0" i="0" u="none" strike="noStrike">
                          <a:solidFill>
                            <a:srgbClr val="000000"/>
                          </a:solidFill>
                          <a:latin typeface="Arial"/>
                        </a:rPr>
                        <a:t>46.34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it-IT" sz="1000" b="0" i="0" u="none" strike="noStrike" dirty="0">
                          <a:solidFill>
                            <a:srgbClr val="000000"/>
                          </a:solidFill>
                          <a:latin typeface="Arial"/>
                        </a:rPr>
                        <a:t>53.66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533416935"/>
              </p:ext>
            </p:extLst>
          </p:nvPr>
        </p:nvGraphicFramePr>
        <p:xfrm>
          <a:off x="7118252" y="5064368"/>
          <a:ext cx="3596059" cy="604912"/>
        </p:xfrm>
        <a:graphic>
          <a:graphicData uri="http://schemas.openxmlformats.org/drawingml/2006/table">
            <a:tbl>
              <a:tblPr/>
              <a:tblGrid>
                <a:gridCol w="1092010"/>
                <a:gridCol w="787790"/>
                <a:gridCol w="801859"/>
                <a:gridCol w="914400"/>
              </a:tblGrid>
              <a:tr h="308682">
                <a:tc>
                  <a:txBody>
                    <a:bodyPr/>
                    <a:lstStyle/>
                    <a:p>
                      <a:pPr algn="ctr" fontAlgn="b"/>
                      <a:r>
                        <a:rPr lang="it-IT" sz="1000" b="1" i="0" u="none" strike="noStrike" dirty="0">
                          <a:solidFill>
                            <a:srgbClr val="FF0000"/>
                          </a:solidFill>
                          <a:latin typeface="Arial"/>
                        </a:rPr>
                        <a:t>Statistica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a:solidFill>
                            <a:srgbClr val="FF0000"/>
                          </a:solidFill>
                          <a:latin typeface="Arial"/>
                        </a:rPr>
                        <a:t>Valore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err="1">
                          <a:solidFill>
                            <a:srgbClr val="FF0000"/>
                          </a:solidFill>
                          <a:latin typeface="Arial"/>
                        </a:rPr>
                        <a:t>Prob</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6230">
                <a:tc>
                  <a:txBody>
                    <a:bodyPr/>
                    <a:lstStyle/>
                    <a:p>
                      <a:pPr algn="ctr" fontAlgn="b"/>
                      <a:r>
                        <a:rPr lang="it-IT" sz="1000" b="1" i="0" u="none" strike="noStrike" dirty="0" err="1">
                          <a:solidFill>
                            <a:srgbClr val="FF0000"/>
                          </a:solidFill>
                          <a:latin typeface="Arial"/>
                        </a:rPr>
                        <a:t>Chi-quadrato</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48.278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0.0280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
        <p:nvSpPr>
          <p:cNvPr id="8" name="CasellaDiTesto 7"/>
          <p:cNvSpPr txBox="1"/>
          <p:nvPr/>
        </p:nvSpPr>
        <p:spPr>
          <a:xfrm>
            <a:off x="1136468" y="1828800"/>
            <a:ext cx="1933303" cy="369332"/>
          </a:xfrm>
          <a:prstGeom prst="rect">
            <a:avLst/>
          </a:prstGeom>
          <a:noFill/>
        </p:spPr>
        <p:txBody>
          <a:bodyPr wrap="square" rtlCol="0">
            <a:spAutoFit/>
          </a:bodyPr>
          <a:lstStyle/>
          <a:p>
            <a:r>
              <a:rPr lang="it-IT" b="1" dirty="0" smtClean="0"/>
              <a:t>2.5.2 Le serate</a:t>
            </a:r>
            <a:endParaRPr lang="it-IT" b="1" dirty="0"/>
          </a:p>
        </p:txBody>
      </p:sp>
    </p:spTree>
    <p:extLst>
      <p:ext uri="{BB962C8B-B14F-4D97-AF65-F5344CB8AC3E}">
        <p14:creationId xmlns:p14="http://schemas.microsoft.com/office/powerpoint/2010/main" val="3503582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880235" y="2031779"/>
            <a:ext cx="4085660" cy="3416320"/>
          </a:xfrm>
          <a:prstGeom prst="rect">
            <a:avLst/>
          </a:prstGeom>
          <a:noFill/>
        </p:spPr>
        <p:txBody>
          <a:bodyPr wrap="square" rtlCol="0">
            <a:spAutoFit/>
          </a:bodyPr>
          <a:lstStyle/>
          <a:p>
            <a:pPr algn="just"/>
            <a:r>
              <a:rPr lang="it-IT" dirty="0" smtClean="0"/>
              <a:t>Il canale maggiormente utilizzato per reperire informazioni circa le serate sono i social network, con una percentuale ponderata del 70% circa. </a:t>
            </a:r>
          </a:p>
          <a:p>
            <a:pPr algn="just"/>
            <a:endParaRPr lang="it-IT" dirty="0" smtClean="0"/>
          </a:p>
          <a:p>
            <a:pPr algn="just"/>
            <a:r>
              <a:rPr lang="it-IT" dirty="0" smtClean="0"/>
              <a:t>Il dato acquista ulteriore significatività se rapportato al passaparola che con l’influenza che esercitano i social network nella vita degli under 35 e il loro grado di utilizzo anche su dispositivi mobile, può essere associato a questi.</a:t>
            </a:r>
          </a:p>
          <a:p>
            <a:endParaRPr lang="it-IT" dirty="0" smtClean="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12290" name="Picture 2" descr="http://app2.evalandgo.com/files/img_rapport/rapport_JTk1ayU5NGolOUY=/graph_147468.png?13895564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722" y="1931060"/>
            <a:ext cx="5607739" cy="4260086"/>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Tree>
    <p:extLst>
      <p:ext uri="{BB962C8B-B14F-4D97-AF65-F5344CB8AC3E}">
        <p14:creationId xmlns:p14="http://schemas.microsoft.com/office/powerpoint/2010/main" val="4046160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Rettangolo 2"/>
          <p:cNvSpPr/>
          <p:nvPr/>
        </p:nvSpPr>
        <p:spPr>
          <a:xfrm>
            <a:off x="1179007" y="2028816"/>
            <a:ext cx="9897292" cy="3693319"/>
          </a:xfrm>
          <a:prstGeom prst="rect">
            <a:avLst/>
          </a:prstGeom>
        </p:spPr>
        <p:txBody>
          <a:bodyPr wrap="square">
            <a:spAutoFit/>
          </a:bodyPr>
          <a:lstStyle/>
          <a:p>
            <a:pPr algn="just"/>
            <a:r>
              <a:rPr lang="it-IT" dirty="0" smtClean="0"/>
              <a:t>Ciò suggerisce come sarà fondamentale ai fini di visibilità, associare all’applicazione un profilo social attivo, continuamente aggiornato e attrattivo, in grado di creare interazione con gli utenti. A questo fine potrà essere presa in considerazione l’ipotesi, almeno nella fase di lancio e penetrazione, di investire alcune risorse nella creazione di messaggi promozionali sui maggiori social network che ne permettono l’inserzione (</a:t>
            </a:r>
            <a:r>
              <a:rPr lang="it-IT" dirty="0" err="1" smtClean="0"/>
              <a:t>Facebook</a:t>
            </a:r>
            <a:r>
              <a:rPr lang="it-IT" dirty="0" smtClean="0"/>
              <a:t>), con il rimando alla nostra pagina.</a:t>
            </a:r>
          </a:p>
          <a:p>
            <a:pPr algn="just"/>
            <a:endParaRPr lang="it-IT" dirty="0" smtClean="0"/>
          </a:p>
          <a:p>
            <a:pPr algn="just"/>
            <a:r>
              <a:rPr lang="it-IT" dirty="0" smtClean="0"/>
              <a:t>Da non scartare, o sottovalutare, anche il dato riferito alla consultazione di app. Il fatto che solo il 12% del campione abbia segnalato queste come strumento per decidere circa l’impiego del proprio tempo libero, da spazio ad alcune riflessioni. Innanzitutto risulta il secondo canale più consultato se consideriamo, come premesso, Social, Passaparola e Siti come strumenti affini. La seconda osservazione riguarda il fatto che questo dato può evidenziare la presenza di una nicchia di mercato non ancora coperta e un settore di domanda latente in cerca di un dispositivo che offra un servizio diretto da cui poter ottenere aggiornamenti, informazioni e magari una possibilità immediata di prenotazione e pagamento. </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2.5 Promozione</a:t>
            </a:r>
            <a:endParaRPr lang="it-IT" dirty="0"/>
          </a:p>
        </p:txBody>
      </p:sp>
    </p:spTree>
    <p:extLst>
      <p:ext uri="{BB962C8B-B14F-4D97-AF65-F5344CB8AC3E}">
        <p14:creationId xmlns:p14="http://schemas.microsoft.com/office/powerpoint/2010/main" val="2100698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3" name="Rettangolo 2"/>
          <p:cNvSpPr/>
          <p:nvPr/>
        </p:nvSpPr>
        <p:spPr>
          <a:xfrm>
            <a:off x="1147354" y="3752111"/>
            <a:ext cx="9897292" cy="2308324"/>
          </a:xfrm>
          <a:prstGeom prst="rect">
            <a:avLst/>
          </a:prstGeom>
        </p:spPr>
        <p:txBody>
          <a:bodyPr wrap="square">
            <a:spAutoFit/>
          </a:bodyPr>
          <a:lstStyle/>
          <a:p>
            <a:pPr algn="just"/>
            <a:r>
              <a:rPr lang="it-IT" dirty="0"/>
              <a:t>Giunti a questo punto dell’analisi risulta quindi fondamentale capire quali possano essere i fattori di ricavo dalla realizzazione di una applicazione di questo tipo.</a:t>
            </a:r>
          </a:p>
          <a:p>
            <a:pPr algn="just"/>
            <a:r>
              <a:rPr lang="it-IT" dirty="0" smtClean="0"/>
              <a:t>L’interpretazione </a:t>
            </a:r>
            <a:r>
              <a:rPr lang="it-IT" dirty="0"/>
              <a:t>dei dati segnala come sarà necessario offrire </a:t>
            </a:r>
            <a:r>
              <a:rPr lang="it-IT" dirty="0" smtClean="0"/>
              <a:t>l’App </a:t>
            </a:r>
            <a:r>
              <a:rPr lang="it-IT" dirty="0"/>
              <a:t>a download gratuito per non correre il rischio di essere respinti in partenza dal mercato. Le fonti di guadagno sono perciò da ricercarsi in un mix tra la concessione a pagamento di spazi per inserzioni promozionali dei locali che vorranno avvalersi del nostro servizio, ad esempio attraverso la creazione di una sottocategoria “consigliati”. </a:t>
            </a:r>
            <a:r>
              <a:rPr lang="it-IT" dirty="0" smtClean="0"/>
              <a:t>Oppure, </a:t>
            </a:r>
            <a:r>
              <a:rPr lang="it-IT" dirty="0"/>
              <a:t>da una percentuale riconosciuta dai gestori </a:t>
            </a:r>
            <a:r>
              <a:rPr lang="it-IT" dirty="0" smtClean="0"/>
              <a:t>per </a:t>
            </a:r>
            <a:r>
              <a:rPr lang="it-IT" dirty="0"/>
              <a:t>tutti gli utenti che tramite l’applicazione hanno aderito a una promozione o hanno prenotato </a:t>
            </a:r>
            <a:r>
              <a:rPr lang="it-IT" dirty="0" smtClean="0"/>
              <a:t>l’ingresso nel loro locale.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2"/>
          <p:cNvSpPr txBox="1">
            <a:spLocks/>
          </p:cNvSpPr>
          <p:nvPr/>
        </p:nvSpPr>
        <p:spPr>
          <a:xfrm>
            <a:off x="1223723" y="879842"/>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8" name="Titolo 1"/>
          <p:cNvSpPr txBox="1">
            <a:spLocks/>
          </p:cNvSpPr>
          <p:nvPr/>
        </p:nvSpPr>
        <p:spPr>
          <a:xfrm>
            <a:off x="1295402" y="982132"/>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2.6 Fonti di Revenues</a:t>
            </a:r>
            <a:endParaRPr lang="it-IT" dirty="0"/>
          </a:p>
        </p:txBody>
      </p:sp>
      <p:pic>
        <p:nvPicPr>
          <p:cNvPr id="17410" name="Picture 2" descr="http://centralreservations.gatewayreservations.com/wp-content/uploads/2012/10/increase_reven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622" y="1800045"/>
            <a:ext cx="2602755" cy="195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16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139485" y="3944864"/>
            <a:ext cx="6938385" cy="1200329"/>
          </a:xfrm>
          <a:prstGeom prst="rect">
            <a:avLst/>
          </a:prstGeom>
          <a:noFill/>
        </p:spPr>
        <p:txBody>
          <a:bodyPr wrap="square" rtlCol="0">
            <a:spAutoFit/>
          </a:bodyPr>
          <a:lstStyle/>
          <a:p>
            <a:pPr algn="just"/>
            <a:r>
              <a:rPr lang="it-IT" dirty="0" smtClean="0"/>
              <a:t>Applicando la procedura </a:t>
            </a:r>
            <a:r>
              <a:rPr lang="it-IT" dirty="0" err="1" smtClean="0"/>
              <a:t>Stepwise</a:t>
            </a:r>
            <a:r>
              <a:rPr lang="it-IT" dirty="0" smtClean="0"/>
              <a:t> osserviamo, prima di tutto, la percentuale di concordat che permette di indicare la bontà del modello considerato.</a:t>
            </a:r>
          </a:p>
          <a:p>
            <a:pPr algn="just"/>
            <a:r>
              <a:rPr lang="it-IT" dirty="0" smtClean="0"/>
              <a:t>Nel nostro caso siamo in presenza di una buona percentuale del 67,8, segno che il modello presenta una discreta dosa di affidabilità.</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363260308"/>
              </p:ext>
            </p:extLst>
          </p:nvPr>
        </p:nvGraphicFramePr>
        <p:xfrm>
          <a:off x="8182905" y="3530615"/>
          <a:ext cx="2832099" cy="2028825"/>
        </p:xfrm>
        <a:graphic>
          <a:graphicData uri="http://schemas.openxmlformats.org/drawingml/2006/table">
            <a:tbl>
              <a:tblPr/>
              <a:tblGrid>
                <a:gridCol w="865804"/>
                <a:gridCol w="608917"/>
                <a:gridCol w="748461"/>
                <a:gridCol w="608917"/>
              </a:tblGrid>
              <a:tr h="323850">
                <a:tc gridSpan="4">
                  <a:txBody>
                    <a:bodyPr/>
                    <a:lstStyle/>
                    <a:p>
                      <a:pPr algn="ctr" fontAlgn="b"/>
                      <a:r>
                        <a:rPr lang="en-US" sz="1000" b="1" i="0" u="none" strike="noStrike" dirty="0">
                          <a:solidFill>
                            <a:srgbClr val="FF0000"/>
                          </a:solidFill>
                          <a:latin typeface="Arial"/>
                        </a:rPr>
                        <a:t>Association of Predicted Probabilities 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90500">
                <a:tc gridSpan="4">
                  <a:txBody>
                    <a:bodyPr/>
                    <a:lstStyle/>
                    <a:p>
                      <a:pPr algn="ctr" fontAlgn="b"/>
                      <a:r>
                        <a:rPr lang="it-IT" sz="1000" b="1" i="0" u="none" strike="noStrike">
                          <a:solidFill>
                            <a:srgbClr val="FF0000"/>
                          </a:solidFill>
                          <a:latin typeface="Arial"/>
                        </a:rPr>
                        <a:t>Observed Responses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495300">
                <a:tc>
                  <a:txBody>
                    <a:bodyPr/>
                    <a:lstStyle/>
                    <a:p>
                      <a:pPr algn="l" fontAlgn="b"/>
                      <a:r>
                        <a:rPr lang="it-IT" sz="1000" b="1" i="0" u="none" strike="noStrike">
                          <a:solidFill>
                            <a:srgbClr val="FF0000"/>
                          </a:solidFill>
                          <a:latin typeface="Arial"/>
                        </a:rPr>
                        <a:t>Percent Concordant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dirty="0" err="1">
                          <a:solidFill>
                            <a:srgbClr val="FF0000"/>
                          </a:solidFill>
                          <a:latin typeface="Arial"/>
                        </a:rPr>
                        <a:t>Somers</a:t>
                      </a:r>
                      <a:r>
                        <a:rPr lang="it-IT" sz="1000" b="1" i="0" u="none" strike="noStrike" dirty="0">
                          <a:solidFill>
                            <a:srgbClr val="FF0000"/>
                          </a:solidFill>
                          <a:latin typeface="Arial"/>
                        </a:rPr>
                        <a:t>'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5300">
                <a:tc>
                  <a:txBody>
                    <a:bodyPr/>
                    <a:lstStyle/>
                    <a:p>
                      <a:pPr algn="l" fontAlgn="b"/>
                      <a:r>
                        <a:rPr lang="it-IT" sz="1000" b="1" i="0" u="none" strike="noStrike">
                          <a:solidFill>
                            <a:srgbClr val="FF0000"/>
                          </a:solidFill>
                          <a:latin typeface="Arial"/>
                        </a:rPr>
                        <a:t>Percent Discordant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Gamma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3375">
                <a:tc>
                  <a:txBody>
                    <a:bodyPr/>
                    <a:lstStyle/>
                    <a:p>
                      <a:pPr algn="l" fontAlgn="b"/>
                      <a:r>
                        <a:rPr lang="it-IT" sz="1000" b="1" i="0" u="none" strike="noStrike">
                          <a:solidFill>
                            <a:srgbClr val="FF0000"/>
                          </a:solidFill>
                          <a:latin typeface="Arial"/>
                        </a:rPr>
                        <a:t>Percent Tied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Tau-a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it-IT" sz="1000" b="1" i="0" u="none" strike="noStrike">
                          <a:solidFill>
                            <a:srgbClr val="FF0000"/>
                          </a:solidFill>
                          <a:latin typeface="Arial"/>
                        </a:rPr>
                        <a:t>Pairs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1" i="0" u="none" strike="noStrike">
                          <a:solidFill>
                            <a:srgbClr val="FF0000"/>
                          </a:solidFill>
                          <a:latin typeface="Arial"/>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0.748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5" name="Titolo 1"/>
          <p:cNvSpPr txBox="1">
            <a:spLocks/>
          </p:cNvSpPr>
          <p:nvPr/>
        </p:nvSpPr>
        <p:spPr>
          <a:xfrm>
            <a:off x="1295402" y="982132"/>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2.6 Fonti di Revenues</a:t>
            </a:r>
            <a:endParaRPr lang="it-IT" dirty="0"/>
          </a:p>
        </p:txBody>
      </p:sp>
      <p:sp>
        <p:nvSpPr>
          <p:cNvPr id="6" name="CasellaDiTesto 5"/>
          <p:cNvSpPr txBox="1"/>
          <p:nvPr/>
        </p:nvSpPr>
        <p:spPr>
          <a:xfrm>
            <a:off x="3671670" y="2272290"/>
            <a:ext cx="7357402" cy="1200329"/>
          </a:xfrm>
          <a:prstGeom prst="rect">
            <a:avLst/>
          </a:prstGeom>
          <a:noFill/>
        </p:spPr>
        <p:txBody>
          <a:bodyPr wrap="square" rtlCol="0">
            <a:spAutoFit/>
          </a:bodyPr>
          <a:lstStyle/>
          <a:p>
            <a:pPr algn="just"/>
            <a:r>
              <a:rPr lang="it-IT" dirty="0"/>
              <a:t>Per capire su che target concentrare la nostra offerta indaghiamo, tramite regressione logistica, la probabilità da parte degli utenti di aderire o ricercare </a:t>
            </a:r>
            <a:r>
              <a:rPr lang="it-IT" dirty="0" smtClean="0"/>
              <a:t>promozioni, </a:t>
            </a:r>
            <a:r>
              <a:rPr lang="it-IT" dirty="0"/>
              <a:t>considerando come regressori alcune variabili </a:t>
            </a:r>
            <a:r>
              <a:rPr lang="it-IT" dirty="0" smtClean="0"/>
              <a:t>ritenute da </a:t>
            </a:r>
            <a:r>
              <a:rPr lang="it-IT" dirty="0"/>
              <a:t>noi </a:t>
            </a:r>
            <a:r>
              <a:rPr lang="it-IT" dirty="0" smtClean="0"/>
              <a:t>importanti per l’analisi.</a:t>
            </a:r>
            <a:endParaRPr lang="it-IT" dirty="0"/>
          </a:p>
        </p:txBody>
      </p:sp>
      <p:pic>
        <p:nvPicPr>
          <p:cNvPr id="8194" name="Picture 2" descr="http://www.lostudioottico.it/wp-content/uploads/2011/12/promozione_studio_ottico-300x3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61"/>
          <a:stretch/>
        </p:blipFill>
        <p:spPr bwMode="auto">
          <a:xfrm>
            <a:off x="899049" y="1651512"/>
            <a:ext cx="2504050" cy="195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34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849086" y="1816529"/>
            <a:ext cx="4924697" cy="3416320"/>
          </a:xfrm>
          <a:prstGeom prst="rect">
            <a:avLst/>
          </a:prstGeom>
          <a:noFill/>
        </p:spPr>
        <p:txBody>
          <a:bodyPr wrap="square" rtlCol="0">
            <a:spAutoFit/>
          </a:bodyPr>
          <a:lstStyle/>
          <a:p>
            <a:pPr algn="just"/>
            <a:r>
              <a:rPr lang="it-IT" dirty="0" smtClean="0"/>
              <a:t>L’analisi dei singoli coefficienti successi alla procedura </a:t>
            </a:r>
            <a:r>
              <a:rPr lang="it-IT" dirty="0" err="1"/>
              <a:t>S</a:t>
            </a:r>
            <a:r>
              <a:rPr lang="it-IT" dirty="0" err="1" smtClean="0"/>
              <a:t>tepwise</a:t>
            </a:r>
            <a:r>
              <a:rPr lang="it-IT" dirty="0" smtClean="0"/>
              <a:t> ci restituisce tre variabili che contribuiscono a spiegare il modello, tutte in maniera significativa.</a:t>
            </a:r>
          </a:p>
          <a:p>
            <a:pPr algn="just"/>
            <a:r>
              <a:rPr lang="it-IT" dirty="0" smtClean="0"/>
              <a:t>Analizzandole nel dettaglio ricaviamo come la probabilità di ricerca o adesione a promozioni da parte degli utenti è fortemente legata all’opinione che ne ricavano dalla ricerca di informazioni e pareri sui canali di informazione, o da clienti che precedentemente hanno visitato il locale. Ciò vale prevalentemente per i due format delle discoteche e delle birrerie.</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973587316"/>
              </p:ext>
            </p:extLst>
          </p:nvPr>
        </p:nvGraphicFramePr>
        <p:xfrm>
          <a:off x="5897990" y="2211996"/>
          <a:ext cx="5394961" cy="2560318"/>
        </p:xfrm>
        <a:graphic>
          <a:graphicData uri="http://schemas.openxmlformats.org/drawingml/2006/table">
            <a:tbl>
              <a:tblPr/>
              <a:tblGrid>
                <a:gridCol w="901337"/>
                <a:gridCol w="352697"/>
                <a:gridCol w="822960"/>
                <a:gridCol w="666206"/>
                <a:gridCol w="862149"/>
                <a:gridCol w="822960"/>
                <a:gridCol w="966652"/>
              </a:tblGrid>
              <a:tr h="301214">
                <a:tc gridSpan="7">
                  <a:txBody>
                    <a:bodyPr/>
                    <a:lstStyle/>
                    <a:p>
                      <a:pPr algn="ctr" fontAlgn="b"/>
                      <a:r>
                        <a:rPr lang="en-US" sz="1000" b="1" i="0" u="none" strike="noStrike" dirty="0">
                          <a:solidFill>
                            <a:srgbClr val="FF0000"/>
                          </a:solidFill>
                          <a:latin typeface="Arial"/>
                        </a:rPr>
                        <a:t>Analysis of Maximum Likelihood Estimates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27124">
                <a:tc rowSpan="2">
                  <a:txBody>
                    <a:bodyPr/>
                    <a:lstStyle/>
                    <a:p>
                      <a:pPr algn="ctr" fontAlgn="b"/>
                      <a:r>
                        <a:rPr lang="it-IT" sz="1000" b="1" i="0" u="none" strike="noStrike">
                          <a:solidFill>
                            <a:srgbClr val="FF0000"/>
                          </a:solidFill>
                          <a:latin typeface="Arial"/>
                        </a:rPr>
                        <a:t>Parameter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DF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it-IT" sz="1000" b="1" i="0" u="none" strike="noStrike">
                          <a:solidFill>
                            <a:srgbClr val="FF0000"/>
                          </a:solidFill>
                          <a:latin typeface="Arial"/>
                        </a:rPr>
                        <a:t>Estimate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FF0000"/>
                          </a:solidFill>
                          <a:latin typeface="Arial"/>
                        </a:rPr>
                        <a:t>Standard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000" b="1" i="0" u="none" strike="noStrike" dirty="0" err="1">
                          <a:solidFill>
                            <a:srgbClr val="FF0000"/>
                          </a:solidFill>
                          <a:latin typeface="Arial"/>
                        </a:rPr>
                        <a:t>Wald</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b"/>
                      <a:r>
                        <a:rPr lang="it-IT" sz="1000" b="1" i="0" u="none" strike="noStrike">
                          <a:solidFill>
                            <a:srgbClr val="FF0000"/>
                          </a:solidFill>
                          <a:latin typeface="Arial"/>
                        </a:rPr>
                        <a:t>Pr &gt; ChiSq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dirty="0" err="1">
                          <a:solidFill>
                            <a:srgbClr val="FF0000"/>
                          </a:solidFill>
                          <a:latin typeface="Arial"/>
                        </a:rPr>
                        <a:t>Standardized</a:t>
                      </a:r>
                      <a:endParaRPr lang="it-IT" sz="1000" b="1" i="0" u="none" strike="noStrike" dirty="0">
                        <a:solidFill>
                          <a:srgbClr val="FF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2712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000" b="1" i="0" u="none" strike="noStrike">
                          <a:solidFill>
                            <a:srgbClr val="FF0000"/>
                          </a:solidFill>
                          <a:latin typeface="Arial"/>
                        </a:rPr>
                        <a:t>Error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000" b="1" i="0" u="none" strike="noStrike" dirty="0" err="1">
                          <a:solidFill>
                            <a:srgbClr val="FF0000"/>
                          </a:solidFill>
                          <a:latin typeface="Arial"/>
                        </a:rPr>
                        <a:t>Chi-Square</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c>
                  <a:txBody>
                    <a:bodyPr/>
                    <a:lstStyle/>
                    <a:p>
                      <a:pPr algn="ctr" fontAlgn="b"/>
                      <a:r>
                        <a:rPr lang="it-IT" sz="1000" b="1" i="0" u="none" strike="noStrike" dirty="0">
                          <a:solidFill>
                            <a:srgbClr val="FF0000"/>
                          </a:solidFill>
                          <a:latin typeface="Arial"/>
                        </a:rPr>
                        <a:t>Estimate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01214">
                <a:tc>
                  <a:txBody>
                    <a:bodyPr/>
                    <a:lstStyle/>
                    <a:p>
                      <a:pPr algn="ctr" fontAlgn="b"/>
                      <a:r>
                        <a:rPr lang="it-IT" sz="1000" b="1" i="0" u="none" strike="noStrike" dirty="0" err="1">
                          <a:solidFill>
                            <a:srgbClr val="FF0000"/>
                          </a:solidFill>
                          <a:latin typeface="Arial"/>
                        </a:rPr>
                        <a:t>Intercept</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-19.490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356.399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214">
                <a:tc>
                  <a:txBody>
                    <a:bodyPr/>
                    <a:lstStyle/>
                    <a:p>
                      <a:pPr algn="ctr" fontAlgn="b"/>
                      <a:r>
                        <a:rPr lang="it-IT" sz="1000" b="1" i="0" u="none" strike="noStrike" dirty="0" err="1">
                          <a:solidFill>
                            <a:srgbClr val="FF0000"/>
                          </a:solidFill>
                          <a:latin typeface="Arial"/>
                        </a:rPr>
                        <a:t>L_DISCO</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16.126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195.825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latin typeface="Arial"/>
                        </a:rPr>
                        <a:t>0.3993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214">
                <a:tc>
                  <a:txBody>
                    <a:bodyPr/>
                    <a:lstStyle/>
                    <a:p>
                      <a:pPr algn="ctr" fontAlgn="b"/>
                      <a:r>
                        <a:rPr lang="it-IT" sz="1000" b="1" i="0" u="none" strike="noStrike" dirty="0" err="1">
                          <a:solidFill>
                            <a:srgbClr val="FF0000"/>
                          </a:solidFill>
                          <a:latin typeface="Arial"/>
                        </a:rPr>
                        <a:t>L_BEER</a:t>
                      </a:r>
                      <a:endParaRPr lang="it-IT" sz="1000" b="1" i="0" u="none" strike="noStrike" dirty="0">
                        <a:solidFill>
                          <a:srgbClr val="FF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0.9268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66.959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0.0097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latin typeface="Arial"/>
                        </a:rPr>
                        <a:t>0.2282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214">
                <a:tc>
                  <a:txBody>
                    <a:bodyPr/>
                    <a:lstStyle/>
                    <a:p>
                      <a:pPr algn="ctr" fontAlgn="b"/>
                      <a:r>
                        <a:rPr lang="it-IT" sz="1000" b="1" i="0" u="none" strike="noStrike" dirty="0">
                          <a:solidFill>
                            <a:srgbClr val="FF0000"/>
                          </a:solidFill>
                          <a:latin typeface="Arial"/>
                        </a:rPr>
                        <a:t>PARERI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dirty="0">
                          <a:solidFill>
                            <a:srgbClr val="000000"/>
                          </a:solidFill>
                          <a:latin typeface="Arial"/>
                        </a:rPr>
                        <a:t>13.166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0.3317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157.550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0" i="0" u="none" strike="noStrike">
                          <a:solidFill>
                            <a:srgbClr val="000000"/>
                          </a:solidFill>
                          <a:latin typeface="Arial"/>
                        </a:rPr>
                        <a:t>&lt;.0001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dirty="0">
                          <a:solidFill>
                            <a:srgbClr val="000000"/>
                          </a:solidFill>
                          <a:latin typeface="Arial"/>
                        </a:rPr>
                        <a:t>0.3629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CasellaDiTesto 7"/>
          <p:cNvSpPr txBox="1"/>
          <p:nvPr/>
        </p:nvSpPr>
        <p:spPr>
          <a:xfrm>
            <a:off x="822960" y="5233183"/>
            <a:ext cx="10469990" cy="646331"/>
          </a:xfrm>
          <a:prstGeom prst="rect">
            <a:avLst/>
          </a:prstGeom>
          <a:noFill/>
        </p:spPr>
        <p:txBody>
          <a:bodyPr wrap="square" rtlCol="0">
            <a:spAutoFit/>
          </a:bodyPr>
          <a:lstStyle/>
          <a:p>
            <a:pPr algn="just"/>
            <a:r>
              <a:rPr lang="it-IT" dirty="0" smtClean="0"/>
              <a:t>In particolare notiamo come più un soggetto ricerca opinioni riguardo un locale, la probabilità che ricercherà o aderirà ad una promozione aumenta. </a:t>
            </a: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1"/>
          <p:cNvSpPr txBox="1">
            <a:spLocks/>
          </p:cNvSpPr>
          <p:nvPr/>
        </p:nvSpPr>
        <p:spPr>
          <a:xfrm>
            <a:off x="1295402" y="982132"/>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2.6 Fonti di Revenues</a:t>
            </a:r>
            <a:endParaRPr lang="it-IT" dirty="0"/>
          </a:p>
        </p:txBody>
      </p:sp>
    </p:spTree>
    <p:extLst>
      <p:ext uri="{BB962C8B-B14F-4D97-AF65-F5344CB8AC3E}">
        <p14:creationId xmlns:p14="http://schemas.microsoft.com/office/powerpoint/2010/main" val="1477813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PARTE 3: CONCLUSIONI</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pic>
        <p:nvPicPr>
          <p:cNvPr id="5" name="Immagine 4" descr="smartphone-638x425.jpg"/>
          <p:cNvPicPr>
            <a:picLocks noChangeAspect="1"/>
          </p:cNvPicPr>
          <p:nvPr/>
        </p:nvPicPr>
        <p:blipFill>
          <a:blip r:embed="rId4" cstate="print"/>
          <a:stretch>
            <a:fillRect/>
          </a:stretch>
        </p:blipFill>
        <p:spPr>
          <a:xfrm>
            <a:off x="3553088" y="2614325"/>
            <a:ext cx="5006613" cy="3335126"/>
          </a:xfrm>
          <a:prstGeom prst="rect">
            <a:avLst/>
          </a:prstGeom>
        </p:spPr>
      </p:pic>
    </p:spTree>
    <p:extLst>
      <p:ext uri="{BB962C8B-B14F-4D97-AF65-F5344CB8AC3E}">
        <p14:creationId xmlns:p14="http://schemas.microsoft.com/office/powerpoint/2010/main" val="1196446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1"/>
          <p:cNvSpPr txBox="1">
            <a:spLocks/>
          </p:cNvSpPr>
          <p:nvPr/>
        </p:nvSpPr>
        <p:spPr>
          <a:xfrm>
            <a:off x="1295402" y="982132"/>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3. Fare o non fare l’App</a:t>
            </a:r>
            <a:endParaRPr lang="it-IT" dirty="0"/>
          </a:p>
        </p:txBody>
      </p:sp>
      <p:sp>
        <p:nvSpPr>
          <p:cNvPr id="3" name="CasellaDiTesto 2"/>
          <p:cNvSpPr txBox="1"/>
          <p:nvPr/>
        </p:nvSpPr>
        <p:spPr>
          <a:xfrm>
            <a:off x="1558344" y="1931858"/>
            <a:ext cx="9338254" cy="3139321"/>
          </a:xfrm>
          <a:prstGeom prst="rect">
            <a:avLst/>
          </a:prstGeom>
          <a:noFill/>
        </p:spPr>
        <p:txBody>
          <a:bodyPr wrap="square" rtlCol="0">
            <a:spAutoFit/>
          </a:bodyPr>
          <a:lstStyle/>
          <a:p>
            <a:r>
              <a:rPr lang="it-IT" dirty="0" smtClean="0"/>
              <a:t>Dopo la presentazione della prima e della seconda parte è giunto ora il momento di concludere il progetto rispondendo alla domanda di fondo, posta in avvio: fare o non fare l’App? Per rispondere a tale domanda è necessario incrociare tutti i dati a nostra disposizione, cercando di intuire quali aspetti tra i positivi e i negativi riscontrati siano preponderanti o maggioritari.</a:t>
            </a:r>
          </a:p>
          <a:p>
            <a:r>
              <a:rPr lang="it-IT" dirty="0" smtClean="0"/>
              <a:t>Ancora una volta faremo quindi un esercizio di semplificazione dividendo in punti ben distinti i differenti aspetti per poi tirarne le somme.</a:t>
            </a:r>
          </a:p>
          <a:p>
            <a:r>
              <a:rPr lang="it-IT" dirty="0" smtClean="0"/>
              <a:t>Indicativamente i vari passaggi coinvolgeranno:</a:t>
            </a:r>
          </a:p>
          <a:p>
            <a:pPr marL="285750" indent="-285750">
              <a:buFont typeface="Arial" panose="020B0604020202020204" pitchFamily="34" charset="0"/>
              <a:buChar char="•"/>
            </a:pPr>
            <a:r>
              <a:rPr lang="it-IT" dirty="0"/>
              <a:t>Aspetti tecnici</a:t>
            </a:r>
            <a:endParaRPr lang="it-IT" dirty="0" smtClean="0"/>
          </a:p>
          <a:p>
            <a:pPr marL="285750" indent="-285750">
              <a:buFont typeface="Arial" panose="020B0604020202020204" pitchFamily="34" charset="0"/>
              <a:buChar char="•"/>
            </a:pPr>
            <a:r>
              <a:rPr lang="it-IT" dirty="0" smtClean="0"/>
              <a:t>Aspetti relativi alle risorse, siano esse economiche o di tempo;</a:t>
            </a:r>
          </a:p>
          <a:p>
            <a:pPr marL="285750" indent="-285750">
              <a:buFont typeface="Arial" panose="020B0604020202020204" pitchFamily="34" charset="0"/>
              <a:buChar char="•"/>
            </a:pPr>
            <a:r>
              <a:rPr lang="it-IT" dirty="0" smtClean="0"/>
              <a:t>Aspetti circostanziali.</a:t>
            </a:r>
          </a:p>
          <a:p>
            <a:pPr marL="285750" indent="-285750">
              <a:buFont typeface="Arial" panose="020B0604020202020204" pitchFamily="34" charset="0"/>
              <a:buChar char="•"/>
            </a:pPr>
            <a:endParaRPr lang="it-IT" dirty="0" smtClean="0"/>
          </a:p>
        </p:txBody>
      </p:sp>
    </p:spTree>
    <p:extLst>
      <p:ext uri="{BB962C8B-B14F-4D97-AF65-F5344CB8AC3E}">
        <p14:creationId xmlns:p14="http://schemas.microsoft.com/office/powerpoint/2010/main" val="2096777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1"/>
          <p:cNvSpPr txBox="1">
            <a:spLocks/>
          </p:cNvSpPr>
          <p:nvPr/>
        </p:nvSpPr>
        <p:spPr>
          <a:xfrm>
            <a:off x="1295402" y="733935"/>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3. Fare o non fare l’App</a:t>
            </a:r>
            <a:endParaRPr lang="it-IT" dirty="0"/>
          </a:p>
        </p:txBody>
      </p:sp>
      <p:sp>
        <p:nvSpPr>
          <p:cNvPr id="3" name="CasellaDiTesto 2"/>
          <p:cNvSpPr txBox="1"/>
          <p:nvPr/>
        </p:nvSpPr>
        <p:spPr>
          <a:xfrm>
            <a:off x="1046409" y="1403315"/>
            <a:ext cx="10246541" cy="5078313"/>
          </a:xfrm>
          <a:prstGeom prst="rect">
            <a:avLst/>
          </a:prstGeom>
          <a:noFill/>
        </p:spPr>
        <p:txBody>
          <a:bodyPr wrap="square" rtlCol="0">
            <a:spAutoFit/>
          </a:bodyPr>
          <a:lstStyle/>
          <a:p>
            <a:pPr algn="just"/>
            <a:r>
              <a:rPr lang="it-IT" b="1" dirty="0" smtClean="0"/>
              <a:t>3.1 Aspetti tecnici</a:t>
            </a:r>
          </a:p>
          <a:p>
            <a:pPr algn="just"/>
            <a:r>
              <a:rPr lang="it-IT" dirty="0" smtClean="0"/>
              <a:t>Per quanto riguarda questa sezione i fattori in gioco sono sostanzialmente due. Nell’aspetto tecnico infatti bisogna tenere in considerazione la programmazione e la grafica. </a:t>
            </a:r>
          </a:p>
          <a:p>
            <a:pPr algn="just"/>
            <a:r>
              <a:rPr lang="it-IT" dirty="0" smtClean="0"/>
              <a:t>I programmatori di App sono una figura in netta crescita, ma appartengono in grande maggioranza ad una categoria che potremmo definire «degli amatori». È difficile infatti, in questo momento storico trovare professionisti in tale ambito che abbiano maggiori capacità degli altri. Non esistono infatti scuole di programmazione in tale direzione. A ciò si aggiunge il fatto che la scelta di presentarsi su due store differenti richiede la conoscenza di due linguaggi completamente diversi, quello IOS e quello Android. Non è quindi un lavoro che può essere commissionato a cuor leggero. La scelta dovrebbe essere quindi di integrare questa figura stabilmente nel team ricercandola fra gli amatori. In questo modo si potrà ottenere un lavoro ottimale anche puntando sul coinvolgimento della figura nel progetto sfruttando la sua passione e conoscenza («amatore» è colui che lo fa per passione).</a:t>
            </a:r>
          </a:p>
          <a:p>
            <a:pPr algn="just"/>
            <a:r>
              <a:rPr lang="it-IT" dirty="0" smtClean="0"/>
              <a:t>Da un punto di vista grafico il discorso è diametralmente opposto. La figura del grafico è ormai una figura professionale a tutti gli effetti. Commissionare il lavoro sarebbe la scelta ideale per evitare di doverlo inserire nel team per poi, una volta terminato il lavoro, ritenerlo improduttivo. Il costo non sarebbe nemmeno troppo oneroso in quanto si è evidenziato che il cliente potenziale apprezza maggiormente la parte di programmazione (semplicità, assenza di bug, velocità) a quella puramente grafica.</a:t>
            </a:r>
          </a:p>
          <a:p>
            <a:pPr marL="285750" indent="-285750">
              <a:buFont typeface="Arial" panose="020B0604020202020204" pitchFamily="34" charset="0"/>
              <a:buChar char="•"/>
            </a:pPr>
            <a:endParaRPr lang="it-IT" dirty="0" smtClean="0"/>
          </a:p>
        </p:txBody>
      </p:sp>
    </p:spTree>
    <p:extLst>
      <p:ext uri="{BB962C8B-B14F-4D97-AF65-F5344CB8AC3E}">
        <p14:creationId xmlns:p14="http://schemas.microsoft.com/office/powerpoint/2010/main" val="1478345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PARTE 1: PRE-ANALISI</a:t>
            </a:r>
            <a:endParaRPr lang="it-IT" dirty="0"/>
          </a:p>
        </p:txBody>
      </p:sp>
      <p:pic>
        <p:nvPicPr>
          <p:cNvPr id="5" name="Immagine 4"/>
          <p:cNvPicPr>
            <a:picLocks noChangeAspect="1"/>
          </p:cNvPicPr>
          <p:nvPr/>
        </p:nvPicPr>
        <p:blipFill>
          <a:blip r:embed="rId3" cstate="print"/>
          <a:stretch>
            <a:fillRect/>
          </a:stretch>
        </p:blipFill>
        <p:spPr>
          <a:xfrm>
            <a:off x="3173436" y="2570870"/>
            <a:ext cx="5587688" cy="3492305"/>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33327753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1"/>
          <p:cNvSpPr txBox="1">
            <a:spLocks/>
          </p:cNvSpPr>
          <p:nvPr/>
        </p:nvSpPr>
        <p:spPr>
          <a:xfrm>
            <a:off x="1231007" y="833599"/>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3. Fare o non fare l’App</a:t>
            </a:r>
            <a:endParaRPr lang="it-IT" dirty="0"/>
          </a:p>
        </p:txBody>
      </p:sp>
      <p:sp>
        <p:nvSpPr>
          <p:cNvPr id="3" name="CasellaDiTesto 2"/>
          <p:cNvSpPr txBox="1"/>
          <p:nvPr/>
        </p:nvSpPr>
        <p:spPr>
          <a:xfrm>
            <a:off x="1046410" y="1651512"/>
            <a:ext cx="10246541" cy="4524315"/>
          </a:xfrm>
          <a:prstGeom prst="rect">
            <a:avLst/>
          </a:prstGeom>
          <a:noFill/>
        </p:spPr>
        <p:txBody>
          <a:bodyPr wrap="square" rtlCol="0">
            <a:spAutoFit/>
          </a:bodyPr>
          <a:lstStyle/>
          <a:p>
            <a:pPr algn="just"/>
            <a:r>
              <a:rPr lang="it-IT" b="1" dirty="0" smtClean="0"/>
              <a:t>3.2 </a:t>
            </a:r>
            <a:r>
              <a:rPr lang="it-IT" b="1" dirty="0"/>
              <a:t>Aspetti relativi alle risorse, siano esse economiche o di </a:t>
            </a:r>
            <a:r>
              <a:rPr lang="it-IT" b="1" dirty="0" smtClean="0"/>
              <a:t>tempo</a:t>
            </a:r>
          </a:p>
          <a:p>
            <a:pPr algn="just"/>
            <a:r>
              <a:rPr lang="it-IT" dirty="0" smtClean="0"/>
              <a:t>Da un punto di vista di risorse l’analisi ha portato alle seguenti conclusioni. La prima è che il lavoro da svolgere prima di poter essere operativi sarebbe tanto. Bisognerebbe programmare l’applicazione, testarla e contemporaneamente intrattenere i primi rapporti con i gestori dei locali concordando sulle modalità di accordo da seguire. Quest’ultima categoria, come vedremo nel prossimo punto sarebbe quella da monitorare con maggiore attenzione nel corso del rapporto. Il lavoro richiederebbe sostanzialmente un semestre prima di dare i suoi primi frutti.</a:t>
            </a:r>
          </a:p>
          <a:p>
            <a:pPr algn="just"/>
            <a:r>
              <a:rPr lang="it-IT" dirty="0" smtClean="0"/>
              <a:t>Da un punto di vista di risorse economiche invece il mondo delle App è perfetto per il mondo Start-up a basso costo. I costi iniziali sono davvero irrisori e non rappresentano un problema sia per un team esperto che per uno novello. Inoltre i dati sembrano mostrare come le varie amministrazioni tendano a premiare tali progetti in quanto spesso appartenenti a giovani, economici e con potenzialità altissime.</a:t>
            </a:r>
          </a:p>
          <a:p>
            <a:pPr algn="just"/>
            <a:r>
              <a:rPr lang="it-IT" dirty="0" smtClean="0"/>
              <a:t>Le nostre </a:t>
            </a:r>
            <a:r>
              <a:rPr lang="it-IT" dirty="0" err="1" smtClean="0"/>
              <a:t>revenues</a:t>
            </a:r>
            <a:r>
              <a:rPr lang="it-IT" dirty="0" smtClean="0"/>
              <a:t> sono state approfondite già in precedenza, ma da un punto di vista teorico potrebbero essere legate unicamente al volume del servizio offerto. Questo richiederebbe certamente qualche sforzo di mantenimento che con il tempo andrebbe ad aumentare. Di positivo è il fatto che ogni costo è di tipo variabile ed è legato a doppio filo con le entrate.</a:t>
            </a:r>
          </a:p>
          <a:p>
            <a:pPr marL="285750" indent="-285750">
              <a:buFont typeface="Arial" panose="020B0604020202020204" pitchFamily="34" charset="0"/>
              <a:buChar char="•"/>
            </a:pPr>
            <a:endParaRPr lang="it-IT" dirty="0" smtClean="0"/>
          </a:p>
        </p:txBody>
      </p:sp>
    </p:spTree>
    <p:extLst>
      <p:ext uri="{BB962C8B-B14F-4D97-AF65-F5344CB8AC3E}">
        <p14:creationId xmlns:p14="http://schemas.microsoft.com/office/powerpoint/2010/main" val="1858394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
        <p:nvSpPr>
          <p:cNvPr id="7" name="Titolo 1"/>
          <p:cNvSpPr txBox="1">
            <a:spLocks/>
          </p:cNvSpPr>
          <p:nvPr/>
        </p:nvSpPr>
        <p:spPr>
          <a:xfrm>
            <a:off x="1231007" y="833599"/>
            <a:ext cx="9601196" cy="81791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3. Fare o non fare l’App</a:t>
            </a:r>
            <a:endParaRPr lang="it-IT" dirty="0"/>
          </a:p>
        </p:txBody>
      </p:sp>
      <p:sp>
        <p:nvSpPr>
          <p:cNvPr id="3" name="CasellaDiTesto 2"/>
          <p:cNvSpPr txBox="1"/>
          <p:nvPr/>
        </p:nvSpPr>
        <p:spPr>
          <a:xfrm>
            <a:off x="1046410" y="1651512"/>
            <a:ext cx="10246541" cy="3693319"/>
          </a:xfrm>
          <a:prstGeom prst="rect">
            <a:avLst/>
          </a:prstGeom>
          <a:noFill/>
        </p:spPr>
        <p:txBody>
          <a:bodyPr wrap="square" rtlCol="0">
            <a:spAutoFit/>
          </a:bodyPr>
          <a:lstStyle/>
          <a:p>
            <a:pPr algn="just"/>
            <a:r>
              <a:rPr lang="it-IT" b="1" dirty="0" smtClean="0"/>
              <a:t>3.3 </a:t>
            </a:r>
            <a:r>
              <a:rPr lang="it-IT" b="1" dirty="0"/>
              <a:t>Aspetti circostanziali</a:t>
            </a:r>
            <a:endParaRPr lang="it-IT" b="1" dirty="0" smtClean="0"/>
          </a:p>
          <a:p>
            <a:r>
              <a:rPr lang="it-IT" dirty="0" smtClean="0"/>
              <a:t>Da un punto di vista circostanziale riteniamo che gli aspetti siano ancora una volta due. Il primo riguarda il mondo delle uscite serali. Ci è sembrato un mondo piuttosto statico e adagiato sull’antico splendore. Ci sarebbe sicuramente da superare la resistenza al nuovo sia da un punto di vista della clientela che da un punto di vista dei proprietari. La concorrenza come già accennato è piuttosto scarsa e collegata a servizi o ambiti differenti.</a:t>
            </a:r>
          </a:p>
          <a:p>
            <a:r>
              <a:rPr lang="it-IT" dirty="0" smtClean="0"/>
              <a:t>Il secondo aspetto riguarda la disponibilità a pagare tramite dispositivo elettronico. C’è ancora una certa diffidenza in Italia in questi mezzi, soprattutto nel mondo Android. </a:t>
            </a:r>
            <a:endParaRPr lang="it-IT" dirty="0"/>
          </a:p>
          <a:p>
            <a:r>
              <a:rPr lang="it-IT" dirty="0" smtClean="0"/>
              <a:t>Sul mondo Apple si hanno dati piuttosto confortanti in tal senso. Si è appreso da uno studio che più del 60% degli utenti IOS ha caricato il proprio codice bancario per effettuare acquisti online.</a:t>
            </a:r>
          </a:p>
          <a:p>
            <a:r>
              <a:rPr lang="it-IT" dirty="0" smtClean="0"/>
              <a:t>Su Android il numero di persone non raggiunge l’1/3, anche se una recente notizia sembra giungere in nostro favore. Samsung starebbe concordando con Vodafone e Wind un accordo per il pagamento online tramite il semplice traffico telefonico. Questo annullerebbe la resistenza al pagamento </a:t>
            </a:r>
            <a:r>
              <a:rPr lang="it-IT" dirty="0" err="1" smtClean="0"/>
              <a:t>digital</a:t>
            </a:r>
            <a:r>
              <a:rPr lang="it-IT" dirty="0" smtClean="0"/>
              <a:t> e innalzerebbe ulteriormente il volume di affari di questo mondo, come già ripetuto più volte, dinamico e in continua crescita.</a:t>
            </a:r>
          </a:p>
        </p:txBody>
      </p:sp>
    </p:spTree>
    <p:extLst>
      <p:ext uri="{BB962C8B-B14F-4D97-AF65-F5344CB8AC3E}">
        <p14:creationId xmlns:p14="http://schemas.microsoft.com/office/powerpoint/2010/main" val="404416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57409"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1.1. Mercato delle App</a:t>
            </a:r>
            <a:endParaRPr lang="it-IT" dirty="0"/>
          </a:p>
        </p:txBody>
      </p:sp>
      <p:sp>
        <p:nvSpPr>
          <p:cNvPr id="3" name="CasellaDiTesto 2"/>
          <p:cNvSpPr txBox="1"/>
          <p:nvPr/>
        </p:nvSpPr>
        <p:spPr>
          <a:xfrm>
            <a:off x="1236372" y="1751527"/>
            <a:ext cx="9775065" cy="4247317"/>
          </a:xfrm>
          <a:prstGeom prst="rect">
            <a:avLst/>
          </a:prstGeom>
          <a:noFill/>
        </p:spPr>
        <p:txBody>
          <a:bodyPr wrap="square" rtlCol="0">
            <a:spAutoFit/>
          </a:bodyPr>
          <a:lstStyle/>
          <a:p>
            <a:r>
              <a:rPr lang="it-IT" dirty="0"/>
              <a:t>L</a:t>
            </a:r>
            <a:r>
              <a:rPr lang="it-IT" dirty="0" smtClean="0"/>
              <a:t>a </a:t>
            </a:r>
            <a:r>
              <a:rPr lang="it-IT" dirty="0"/>
              <a:t>mobile economy, oggetto dell’ultimo survey del Mip, School of Management del Politecnico di Milano, che ha reso noto i risultati dell’Osservatorio Mobile Internet, </a:t>
            </a:r>
            <a:r>
              <a:rPr lang="it-IT" dirty="0" smtClean="0"/>
              <a:t>è un mercato che non conosce crisi.</a:t>
            </a:r>
          </a:p>
          <a:p>
            <a:r>
              <a:rPr lang="it-IT" dirty="0"/>
              <a:t>La mobile economy ruota naturalmente attorno al successo degli smartphone: 27 milioni di italiani ne possiedono uno e 22 milioni lo usano per accedere a Internet. Si deve a loro se il mobile Internet nel 2012 è cresciuto del 53% trascinandosi dietro l’esplosione del mercato delle A</a:t>
            </a:r>
            <a:r>
              <a:rPr lang="it-IT" dirty="0" smtClean="0"/>
              <a:t>pp </a:t>
            </a:r>
            <a:r>
              <a:rPr lang="it-IT" dirty="0"/>
              <a:t>e dei contenuti digitali distribuiti tramite cellulare (giochi, news, video, social network), un mercato che vale 623 milioni di euro e che registra un boom di ricavi specie dalle </a:t>
            </a:r>
            <a:r>
              <a:rPr lang="it-IT" dirty="0" smtClean="0"/>
              <a:t>App: </a:t>
            </a:r>
            <a:r>
              <a:rPr lang="it-IT" dirty="0"/>
              <a:t>+87% nel 2012 e una previsione di raddoppio per il 2013</a:t>
            </a:r>
            <a:r>
              <a:rPr lang="it-IT" dirty="0" smtClean="0"/>
              <a:t>. Per un dato più specifico si aggiunge che </a:t>
            </a:r>
            <a:r>
              <a:rPr lang="it-IT" dirty="0"/>
              <a:t>l’86% di quei 623 milioni di euro proviene dalla spesa degli utenti e il 14% da investimenti pubblicitari (mobile advertising). </a:t>
            </a:r>
            <a:endParaRPr lang="it-IT" dirty="0" smtClean="0"/>
          </a:p>
          <a:p>
            <a:r>
              <a:rPr lang="it-IT" dirty="0" smtClean="0"/>
              <a:t>Gli </a:t>
            </a:r>
            <a:r>
              <a:rPr lang="it-IT" dirty="0"/>
              <a:t>accessi giornalieri alle </a:t>
            </a:r>
            <a:r>
              <a:rPr lang="it-IT" dirty="0" smtClean="0"/>
              <a:t>App </a:t>
            </a:r>
            <a:r>
              <a:rPr lang="it-IT" dirty="0"/>
              <a:t>sono molto elevati: 35 nell’arco di una giornata così come gli accessi al web tramite browser: circa 9 volte al giorno</a:t>
            </a:r>
            <a:r>
              <a:rPr lang="it-IT" dirty="0" smtClean="0"/>
              <a:t>.</a:t>
            </a:r>
          </a:p>
          <a:p>
            <a:r>
              <a:rPr lang="it-IT" dirty="0"/>
              <a:t>Nel </a:t>
            </a:r>
            <a:r>
              <a:rPr lang="it-IT" dirty="0" smtClean="0"/>
              <a:t>2013, per finire, ci </a:t>
            </a:r>
            <a:r>
              <a:rPr lang="it-IT" dirty="0"/>
              <a:t>sarà sicuramente una spinta significativa per Google Play, grazie all’introduzione del credito telefonico come modalità di pagamento alternativa per le </a:t>
            </a:r>
            <a:r>
              <a:rPr lang="it-IT" dirty="0" smtClean="0"/>
              <a:t>App </a:t>
            </a:r>
            <a:r>
              <a:rPr lang="it-IT" dirty="0"/>
              <a:t>per i clienti Vodafone e Wind, in virtù degli accordi stretti da Google a livello mondiale con questi operatori. Solo un terzo dei mobile surfer infatti ha registrato la propria carta di credito su Google Play, una percentuale che sale al 64% per gli utenti Apple.</a:t>
            </a:r>
            <a:endParaRPr lang="it-IT" dirty="0" smtClean="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85624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1.2. Mercato del tempo libero serale</a:t>
            </a:r>
            <a:endParaRPr lang="it-IT" dirty="0"/>
          </a:p>
        </p:txBody>
      </p:sp>
      <p:sp>
        <p:nvSpPr>
          <p:cNvPr id="3" name="CasellaDiTesto 2"/>
          <p:cNvSpPr txBox="1"/>
          <p:nvPr/>
        </p:nvSpPr>
        <p:spPr>
          <a:xfrm>
            <a:off x="1056068" y="1906007"/>
            <a:ext cx="10057409" cy="738664"/>
          </a:xfrm>
          <a:prstGeom prst="rect">
            <a:avLst/>
          </a:prstGeom>
          <a:noFill/>
        </p:spPr>
        <p:txBody>
          <a:bodyPr wrap="square" rtlCol="0">
            <a:spAutoFit/>
          </a:bodyPr>
          <a:lstStyle/>
          <a:p>
            <a:pPr marL="342900" indent="-342900"/>
            <a:endParaRPr lang="it-IT" sz="2400" dirty="0" smtClean="0">
              <a:latin typeface="Calibri" pitchFamily="34" charset="0"/>
            </a:endParaRPr>
          </a:p>
          <a:p>
            <a:endParaRPr lang="it-IT" dirty="0"/>
          </a:p>
        </p:txBody>
      </p:sp>
      <p:pic>
        <p:nvPicPr>
          <p:cNvPr id="4" name="Immagine 3"/>
          <p:cNvPicPr>
            <a:picLocks noChangeAspect="1"/>
          </p:cNvPicPr>
          <p:nvPr/>
        </p:nvPicPr>
        <p:blipFill>
          <a:blip r:embed="rId3" cstate="print"/>
          <a:stretch>
            <a:fillRect/>
          </a:stretch>
        </p:blipFill>
        <p:spPr>
          <a:xfrm>
            <a:off x="1354428" y="1906007"/>
            <a:ext cx="5181600" cy="3705225"/>
          </a:xfrm>
          <a:prstGeom prst="rect">
            <a:avLst/>
          </a:prstGeom>
        </p:spPr>
      </p:pic>
      <p:sp>
        <p:nvSpPr>
          <p:cNvPr id="5" name="CasellaDiTesto 4"/>
          <p:cNvSpPr txBox="1"/>
          <p:nvPr/>
        </p:nvSpPr>
        <p:spPr>
          <a:xfrm>
            <a:off x="6536028" y="2188958"/>
            <a:ext cx="4565560" cy="3970318"/>
          </a:xfrm>
          <a:prstGeom prst="rect">
            <a:avLst/>
          </a:prstGeom>
          <a:noFill/>
        </p:spPr>
        <p:txBody>
          <a:bodyPr wrap="square" rtlCol="0">
            <a:spAutoFit/>
          </a:bodyPr>
          <a:lstStyle/>
          <a:p>
            <a:pPr algn="just"/>
            <a:r>
              <a:rPr lang="it-IT" dirty="0" smtClean="0"/>
              <a:t>Per iniziare l’analisi del mercato del tempo libero serale, e quindi il mercato delle uscite fra i giovani, abbiamo ritenuto opportuno introdurre una visione generale della popolazione lombarda divisa per fasce d’età. Purtroppo, consultando anche i dati Istat, relativi al censimento del 2011, è molto difficile trovare dati che identifichino appieno il campione da questo punto di vista. Sappiamo però che la fascia di età fra i 15 e i 39 anni rappresenta il 28,7% dell’intera popolazione lombarda. Il dato, confrontato con quello del 2001, che consegnava un dato intorno al 34%, mostra un netto calo anche a livello assoluto con un 11,1% in meno rispetto al dato precedente.</a:t>
            </a:r>
            <a:endParaRPr lang="it-IT" dirty="0"/>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1093177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t="-26000" r="-5000" b="-13000"/>
          </a:stretch>
        </a:blipFill>
        <a:effectLst/>
      </p:bgPr>
    </p:bg>
    <p:spTree>
      <p:nvGrpSpPr>
        <p:cNvPr id="1" name=""/>
        <p:cNvGrpSpPr/>
        <p:nvPr/>
      </p:nvGrpSpPr>
      <p:grpSpPr>
        <a:xfrm>
          <a:off x="0" y="0"/>
          <a:ext cx="0" cy="0"/>
          <a:chOff x="0" y="0"/>
          <a:chExt cx="0" cy="0"/>
        </a:xfrm>
      </p:grpSpPr>
      <p:sp>
        <p:nvSpPr>
          <p:cNvPr id="2" name="Titolo 2"/>
          <p:cNvSpPr txBox="1">
            <a:spLocks/>
          </p:cNvSpPr>
          <p:nvPr/>
        </p:nvSpPr>
        <p:spPr>
          <a:xfrm>
            <a:off x="1056067" y="850319"/>
            <a:ext cx="10045521" cy="10556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1.2. Mercato del tempo libero serale</a:t>
            </a:r>
            <a:endParaRPr lang="it-IT" dirty="0"/>
          </a:p>
        </p:txBody>
      </p:sp>
      <p:sp>
        <p:nvSpPr>
          <p:cNvPr id="9" name="CasellaDiTesto 8"/>
          <p:cNvSpPr txBox="1"/>
          <p:nvPr/>
        </p:nvSpPr>
        <p:spPr>
          <a:xfrm>
            <a:off x="1262130" y="2266682"/>
            <a:ext cx="9684912" cy="2585323"/>
          </a:xfrm>
          <a:prstGeom prst="rect">
            <a:avLst/>
          </a:prstGeom>
          <a:noFill/>
        </p:spPr>
        <p:txBody>
          <a:bodyPr wrap="square" rtlCol="0">
            <a:spAutoFit/>
          </a:bodyPr>
          <a:lstStyle/>
          <a:p>
            <a:pPr algn="just"/>
            <a:r>
              <a:rPr lang="it-IT" dirty="0"/>
              <a:t>Da uno studio </a:t>
            </a:r>
            <a:r>
              <a:rPr lang="it-IT" dirty="0" smtClean="0"/>
              <a:t>portato </a:t>
            </a:r>
            <a:r>
              <a:rPr lang="it-IT" dirty="0"/>
              <a:t>avanti dal pediatra Italo Farnetani, docente a contratto dell’Università di Milano-Bicocca, che analizza i comportamenti dei teenager italiani </a:t>
            </a:r>
            <a:r>
              <a:rPr lang="it-IT" dirty="0" smtClean="0"/>
              <a:t>si ottiene un evidenza che: </a:t>
            </a:r>
            <a:r>
              <a:rPr lang="it-IT" dirty="0"/>
              <a:t>“Esce un adolescente su due (il 53,5%), ma solo il 12% (256.003) rientra a casa dopo mezzanotte. In Lombardia, in particolare, in 323.930 escono il sabato sera e 38.871 rientrano tardi</a:t>
            </a:r>
            <a:r>
              <a:rPr lang="it-IT" dirty="0" smtClean="0"/>
              <a:t>”.</a:t>
            </a:r>
          </a:p>
          <a:p>
            <a:pPr algn="just"/>
            <a:r>
              <a:rPr lang="it-IT" dirty="0" smtClean="0"/>
              <a:t>Ancora una volta i dati ottenuti sono piuttosto evasivi. Il dato è infatti riferibile all’intera penisola italiana, parla unicamente di adolescenti e non si avrebbe alcuna evidenza che il dato possa essere associato anche a livello regionale. Incrociando però tale dato, con alcuni della regione Toscana, il modello sembra piuttosto verosimile. In tale studio si parlava di una percentuale di ragazzi che esce la sera intorno al 51%, facendo riferimento ad un -2% rispetto alla media italiana.  </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5672" y="850319"/>
            <a:ext cx="1157279" cy="801193"/>
          </a:xfrm>
          <a:prstGeom prst="rect">
            <a:avLst/>
          </a:prstGeom>
        </p:spPr>
      </p:pic>
    </p:spTree>
    <p:extLst>
      <p:ext uri="{BB962C8B-B14F-4D97-AF65-F5344CB8AC3E}">
        <p14:creationId xmlns:p14="http://schemas.microsoft.com/office/powerpoint/2010/main" val="4092500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1278</TotalTime>
  <Words>8000</Words>
  <Application>Microsoft Office PowerPoint</Application>
  <PresentationFormat>Custom</PresentationFormat>
  <Paragraphs>1817</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Organico</vt:lpstr>
      <vt:lpstr>PowerPoint Presentation</vt:lpstr>
      <vt:lpstr>Party App</vt:lpstr>
      <vt:lpstr>PowerPoint Presentation</vt:lpstr>
      <vt:lpstr>PowerPoint Presentation</vt:lpstr>
      <vt:lpstr>Introduzione</vt:lpstr>
      <vt:lpstr>PARTE 1: PRE-ANALISI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PARTE 2: GLI OBIETTIVI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PARTE 3: CONCLUSIONI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dc:creator>
  <cp:lastModifiedBy>Giulia Deppieri</cp:lastModifiedBy>
  <cp:revision>87</cp:revision>
  <dcterms:created xsi:type="dcterms:W3CDTF">2014-01-09T14:58:14Z</dcterms:created>
  <dcterms:modified xsi:type="dcterms:W3CDTF">2015-01-10T11:22:07Z</dcterms:modified>
</cp:coreProperties>
</file>