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8" r:id="rId3"/>
    <p:sldId id="290" r:id="rId4"/>
    <p:sldId id="259" r:id="rId5"/>
    <p:sldId id="269" r:id="rId6"/>
    <p:sldId id="28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1" r:id="rId18"/>
    <p:sldId id="281" r:id="rId19"/>
    <p:sldId id="282" r:id="rId20"/>
    <p:sldId id="283" r:id="rId21"/>
    <p:sldId id="292" r:id="rId22"/>
    <p:sldId id="293" r:id="rId23"/>
    <p:sldId id="295" r:id="rId24"/>
    <p:sldId id="296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416F-6509-4D4C-8066-A046DF70F39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39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damid.oda.sas.com/SASODARegistr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816"/>
            <a:ext cx="8229600" cy="2133600"/>
          </a:xfrm>
        </p:spPr>
        <p:txBody>
          <a:bodyPr>
            <a:noAutofit/>
          </a:bodyPr>
          <a:lstStyle/>
          <a:p>
            <a: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</a:t>
            </a:r>
            <a:r>
              <a:rPr lang="en-AU" sz="4800" b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OnDemand</a:t>
            </a: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Academics</a:t>
            </a:r>
            <a:b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 Studio</a:t>
            </a:r>
            <a:b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2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2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8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2014/2015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(3/5)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453650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Nella finestra delle proprietà, copiare il percorso della cartella Corso Metodi (evidenziato nella </a:t>
            </a:r>
            <a:r>
              <a:rPr lang="it-IT" sz="2400" dirty="0" err="1" smtClean="0"/>
              <a:t>screenshot</a:t>
            </a:r>
            <a:r>
              <a:rPr lang="it-IT" sz="2400" dirty="0" smtClean="0"/>
              <a:t> ) e incollarlo tra gli apici dell’istruzione </a:t>
            </a:r>
            <a:r>
              <a:rPr lang="it-IT" sz="2400" dirty="0" err="1" smtClean="0"/>
              <a:t>libname</a:t>
            </a:r>
            <a:endParaRPr lang="it-IT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5917" r="54236" b="35205"/>
          <a:stretch/>
        </p:blipFill>
        <p:spPr bwMode="auto">
          <a:xfrm>
            <a:off x="4788024" y="1251414"/>
            <a:ext cx="4208684" cy="26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4005064"/>
            <a:ext cx="88171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u="sng" dirty="0" smtClean="0"/>
              <a:t>Nel caso dell’esempio </a:t>
            </a:r>
            <a:r>
              <a:rPr lang="it-IT" sz="2400" dirty="0" smtClean="0"/>
              <a:t>corrisponde al seguente codice: </a:t>
            </a:r>
            <a:endParaRPr lang="it-IT" sz="2400" dirty="0"/>
          </a:p>
        </p:txBody>
      </p:sp>
      <p:sp>
        <p:nvSpPr>
          <p:cNvPr id="12" name="Rettangolo 1"/>
          <p:cNvSpPr/>
          <p:nvPr/>
        </p:nvSpPr>
        <p:spPr>
          <a:xfrm>
            <a:off x="6085555" y="2708919"/>
            <a:ext cx="2230861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25715" y="213285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1656" r="34597" b="58165"/>
          <a:stretch/>
        </p:blipFill>
        <p:spPr bwMode="auto">
          <a:xfrm>
            <a:off x="1691680" y="4753983"/>
            <a:ext cx="5636586" cy="177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(4/5)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Mandare in esecuzione il codice: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Se </a:t>
            </a:r>
            <a:r>
              <a:rPr lang="it-IT" sz="2400" dirty="0"/>
              <a:t>non ci sono errori dovreste ottenere il seguente </a:t>
            </a:r>
            <a:r>
              <a:rPr lang="it-IT" sz="2400" dirty="0" smtClean="0"/>
              <a:t>Log</a:t>
            </a:r>
            <a:r>
              <a:rPr lang="it-IT" sz="2400" dirty="0"/>
              <a:t>: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1656" r="34597" b="58165"/>
          <a:stretch/>
        </p:blipFill>
        <p:spPr bwMode="auto">
          <a:xfrm>
            <a:off x="1691680" y="1729647"/>
            <a:ext cx="5636586" cy="177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411760" y="184482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123728" y="24208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53331" r="26064" b="18579"/>
          <a:stretch/>
        </p:blipFill>
        <p:spPr bwMode="auto">
          <a:xfrm>
            <a:off x="1706022" y="4398485"/>
            <a:ext cx="5674290" cy="20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(5/5)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</a:t>
            </a:r>
            <a:r>
              <a:rPr lang="it-IT" sz="2400" dirty="0"/>
              <a:t>visualizzare la libreria </a:t>
            </a:r>
            <a:r>
              <a:rPr lang="it-IT" sz="2400" b="1" i="1" dirty="0"/>
              <a:t>corso</a:t>
            </a:r>
            <a:r>
              <a:rPr lang="it-IT" sz="2400" dirty="0"/>
              <a:t>, cliccare sulla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Librerie</a:t>
            </a:r>
            <a:r>
              <a:rPr lang="en-AU" sz="2400" dirty="0" smtClean="0"/>
              <a:t>“</a:t>
            </a:r>
            <a:r>
              <a:rPr lang="it-IT" sz="2400" dirty="0" smtClean="0"/>
              <a:t> </a:t>
            </a:r>
            <a:r>
              <a:rPr lang="it-IT" sz="2400" dirty="0"/>
              <a:t>nel menù a sinistra. A questo punto la libreria è visibile e consultabile.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6047" r="70348" b="8063"/>
          <a:stretch/>
        </p:blipFill>
        <p:spPr bwMode="auto">
          <a:xfrm>
            <a:off x="1242026" y="2132856"/>
            <a:ext cx="2825918" cy="44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/>
          <p:cNvSpPr/>
          <p:nvPr/>
        </p:nvSpPr>
        <p:spPr>
          <a:xfrm>
            <a:off x="1115616" y="6093296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98305" y="544522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16088" r="80818" b="32601"/>
          <a:stretch/>
        </p:blipFill>
        <p:spPr bwMode="auto">
          <a:xfrm>
            <a:off x="5667212" y="2411802"/>
            <a:ext cx="2145148" cy="37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"/>
          <p:cNvSpPr/>
          <p:nvPr/>
        </p:nvSpPr>
        <p:spPr>
          <a:xfrm>
            <a:off x="5940152" y="4253065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22841" y="3604993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(1/3)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287891" cy="2034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L’obiettivo </a:t>
            </a:r>
            <a:r>
              <a:rPr lang="it-IT" sz="2400" dirty="0"/>
              <a:t>è caricare un file </a:t>
            </a:r>
            <a:r>
              <a:rPr lang="it-IT" sz="2400" dirty="0" smtClean="0"/>
              <a:t>(Excel </a:t>
            </a:r>
            <a:r>
              <a:rPr lang="it-IT" sz="2400" dirty="0"/>
              <a:t>/ tabella </a:t>
            </a:r>
            <a:r>
              <a:rPr lang="it-IT" sz="2400" dirty="0" smtClean="0"/>
              <a:t>SAS) </a:t>
            </a:r>
            <a:r>
              <a:rPr lang="it-IT" sz="2400" dirty="0"/>
              <a:t>nella cartella </a:t>
            </a:r>
            <a:r>
              <a:rPr lang="en-AU" sz="2400" dirty="0" smtClean="0"/>
              <a:t>“</a:t>
            </a:r>
            <a:r>
              <a:rPr lang="it-IT" sz="2400" dirty="0" smtClean="0"/>
              <a:t>Corso Metodi</a:t>
            </a:r>
            <a:r>
              <a:rPr lang="en-AU" sz="2400" dirty="0" smtClean="0"/>
              <a:t>“</a:t>
            </a:r>
            <a:r>
              <a:rPr lang="it-IT" sz="2400" dirty="0" smtClean="0"/>
              <a:t> creata nei passi precedenti. </a:t>
            </a:r>
            <a:r>
              <a:rPr lang="it-IT" sz="2400" dirty="0"/>
              <a:t>Anche l’upload di un file è un’operazione permanente, ritroverete quindi il file ogni volta che effettuate il Log In.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15985" r="68504" b="18448"/>
          <a:stretch/>
        </p:blipFill>
        <p:spPr bwMode="auto">
          <a:xfrm>
            <a:off x="4779066" y="2377003"/>
            <a:ext cx="3393334" cy="43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8565" y="3555106"/>
            <a:ext cx="3895403" cy="225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Cliccare sul nome della cartella creata </a:t>
            </a:r>
            <a:r>
              <a:rPr lang="en-AU" sz="2400" dirty="0" smtClean="0"/>
              <a:t>“Corso </a:t>
            </a:r>
            <a:r>
              <a:rPr lang="en-AU" sz="2400" dirty="0" err="1" smtClean="0"/>
              <a:t>Metodi</a:t>
            </a:r>
            <a:r>
              <a:rPr lang="en-AU" sz="2400" dirty="0" smtClean="0"/>
              <a:t>“ </a:t>
            </a:r>
            <a:r>
              <a:rPr lang="it-IT" sz="2400" dirty="0" smtClean="0"/>
              <a:t>con il tasto destro del mouse e selezionare la voce </a:t>
            </a:r>
            <a:r>
              <a:rPr lang="en-AU" sz="2400" dirty="0" smtClean="0"/>
              <a:t>“</a:t>
            </a:r>
            <a:r>
              <a:rPr lang="it-IT" sz="2400" b="1" dirty="0" smtClean="0"/>
              <a:t>Carica file</a:t>
            </a:r>
            <a:r>
              <a:rPr lang="en-AU" sz="2400" dirty="0" smtClean="0"/>
              <a:t>“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6" name="Rettangolo 1"/>
          <p:cNvSpPr/>
          <p:nvPr/>
        </p:nvSpPr>
        <p:spPr>
          <a:xfrm>
            <a:off x="5796136" y="5733256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78825" y="508518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(2/3)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36712"/>
            <a:ext cx="8359899" cy="84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Cliccare </a:t>
            </a:r>
            <a:r>
              <a:rPr lang="it-IT" sz="2400" dirty="0"/>
              <a:t>sulla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Scegli</a:t>
            </a:r>
            <a:r>
              <a:rPr lang="en-AU" sz="2400" b="1" dirty="0" smtClean="0"/>
              <a:t> file</a:t>
            </a:r>
            <a:r>
              <a:rPr lang="en-AU" sz="2400" dirty="0" smtClean="0"/>
              <a:t>“</a:t>
            </a:r>
            <a:endParaRPr lang="it-IT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42330" r="39927" b="34731"/>
          <a:stretch/>
        </p:blipFill>
        <p:spPr bwMode="auto">
          <a:xfrm>
            <a:off x="1619672" y="1412776"/>
            <a:ext cx="5699342" cy="16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/>
          <p:cNvSpPr/>
          <p:nvPr/>
        </p:nvSpPr>
        <p:spPr>
          <a:xfrm>
            <a:off x="3563889" y="2092825"/>
            <a:ext cx="1944216" cy="400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32040" y="1444753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26661" r="51767" b="16797"/>
          <a:stretch/>
        </p:blipFill>
        <p:spPr bwMode="auto">
          <a:xfrm>
            <a:off x="4132585" y="3432440"/>
            <a:ext cx="4759895" cy="33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3702562"/>
            <a:ext cx="3535363" cy="32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2400" dirty="0" smtClean="0"/>
              <a:t>Selezionare il file di cui si vuole fare l’upload (chi ha già fatto l’importazione dovrà importare la tabella SAS, gli altri importeranno il file Excel). </a:t>
            </a:r>
            <a:r>
              <a:rPr lang="en-AU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64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smtClean="0">
                <a:solidFill>
                  <a:srgbClr val="FF9900"/>
                </a:solidFill>
              </a:rPr>
              <a:t>Upload di un file (3/3)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73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err="1" smtClean="0"/>
              <a:t>Cliccare</a:t>
            </a:r>
            <a:r>
              <a:rPr lang="en-AU" sz="2400" dirty="0" smtClean="0"/>
              <a:t> </a:t>
            </a:r>
            <a:r>
              <a:rPr lang="en-AU" sz="2400" dirty="0" err="1" smtClean="0"/>
              <a:t>sul</a:t>
            </a:r>
            <a:r>
              <a:rPr lang="en-AU" sz="2400" dirty="0" smtClean="0"/>
              <a:t> </a:t>
            </a:r>
            <a:r>
              <a:rPr lang="en-AU" sz="2400" dirty="0" err="1"/>
              <a:t>pulsante</a:t>
            </a:r>
            <a:r>
              <a:rPr lang="en-AU" sz="2400" dirty="0"/>
              <a:t>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Carica</a:t>
            </a:r>
            <a:r>
              <a:rPr lang="en-AU" sz="2400" dirty="0" smtClean="0"/>
              <a:t>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42200" r="39927" b="19482"/>
          <a:stretch/>
        </p:blipFill>
        <p:spPr bwMode="auto">
          <a:xfrm>
            <a:off x="899592" y="1286321"/>
            <a:ext cx="5140706" cy="25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4481736"/>
            <a:ext cx="407193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Nella cartella creata dovreste trovare il file che avete scelto di caricare. </a:t>
            </a:r>
            <a:r>
              <a:rPr lang="en-AU" sz="2400" dirty="0" smtClean="0"/>
              <a:t> </a:t>
            </a:r>
            <a:endParaRPr lang="it-IT" sz="2400" dirty="0"/>
          </a:p>
        </p:txBody>
      </p:sp>
      <p:sp>
        <p:nvSpPr>
          <p:cNvPr id="6" name="Rettangolo 1"/>
          <p:cNvSpPr/>
          <p:nvPr/>
        </p:nvSpPr>
        <p:spPr>
          <a:xfrm>
            <a:off x="4384114" y="3518569"/>
            <a:ext cx="862709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66803" y="2870497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16087" r="81365" b="48117"/>
          <a:stretch/>
        </p:blipFill>
        <p:spPr bwMode="auto">
          <a:xfrm>
            <a:off x="5580112" y="4178603"/>
            <a:ext cx="2123909" cy="26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343981" y="5716989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14932" r="17495" b="55736"/>
          <a:stretch/>
        </p:blipFill>
        <p:spPr bwMode="auto">
          <a:xfrm>
            <a:off x="660994" y="3573016"/>
            <a:ext cx="78714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(1/5)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1023189"/>
            <a:ext cx="8143875" cy="2117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Se avete scelto di caricare i dati dei questionari in formato Excel all’interno di SAS Studio, occorre effettuare l’operazione di importazione </a:t>
            </a:r>
            <a:r>
              <a:rPr lang="it-IT" sz="2400" dirty="0"/>
              <a:t>del file Excel </a:t>
            </a:r>
            <a:r>
              <a:rPr lang="it-IT" sz="2400" dirty="0" smtClean="0"/>
              <a:t>in formato SAS. Si tratta di un’operazione </a:t>
            </a:r>
            <a:r>
              <a:rPr lang="it-IT" sz="2400" dirty="0"/>
              <a:t>permanente.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Scrivere </a:t>
            </a:r>
            <a:r>
              <a:rPr lang="it-IT" sz="2400" dirty="0"/>
              <a:t>nel programma </a:t>
            </a:r>
            <a:r>
              <a:rPr lang="it-IT" sz="2400" dirty="0" smtClean="0"/>
              <a:t>SAS </a:t>
            </a:r>
            <a:r>
              <a:rPr lang="it-IT" sz="2400" dirty="0"/>
              <a:t>il </a:t>
            </a:r>
            <a:r>
              <a:rPr lang="it-IT" sz="2400" dirty="0" smtClean="0"/>
              <a:t>seguente codice: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8" name="Rettangolo 1"/>
          <p:cNvSpPr/>
          <p:nvPr/>
        </p:nvSpPr>
        <p:spPr>
          <a:xfrm>
            <a:off x="3275856" y="4905164"/>
            <a:ext cx="5198006" cy="367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88424" y="4257092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16416" y="5008180"/>
            <a:ext cx="123299" cy="18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6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(2/5)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13136" r="69385" b="20332"/>
          <a:stretch/>
        </p:blipFill>
        <p:spPr bwMode="auto">
          <a:xfrm>
            <a:off x="6012160" y="867813"/>
            <a:ext cx="2442538" cy="31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122970"/>
            <a:ext cx="5544616" cy="309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Per visualizzare il percorso del file Excel da specificare nella PROC IMPORT, cliccate col tasto destro del mouse sul file Excel caricato e scegliete 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Proprietà</a:t>
            </a:r>
            <a:r>
              <a:rPr lang="en-AU" sz="2400" dirty="0" smtClean="0"/>
              <a:t>“.</a:t>
            </a:r>
            <a:endParaRPr lang="it-IT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Il percorso è leggibile in corrispondenza della 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Percorso</a:t>
            </a:r>
            <a:r>
              <a:rPr lang="en-AU" sz="2400" dirty="0" smtClean="0"/>
              <a:t>“.</a:t>
            </a: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33082" r="45764" b="33459"/>
          <a:stretch/>
        </p:blipFill>
        <p:spPr bwMode="auto">
          <a:xfrm>
            <a:off x="2636313" y="4509120"/>
            <a:ext cx="3807895" cy="19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1"/>
          <p:cNvSpPr/>
          <p:nvPr/>
        </p:nvSpPr>
        <p:spPr>
          <a:xfrm>
            <a:off x="2636313" y="5280853"/>
            <a:ext cx="3024336" cy="250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"/>
          <p:cNvSpPr/>
          <p:nvPr/>
        </p:nvSpPr>
        <p:spPr>
          <a:xfrm>
            <a:off x="6732240" y="3716249"/>
            <a:ext cx="648072" cy="315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44625" y="466699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28185" y="3052293"/>
            <a:ext cx="360039" cy="4749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3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386754"/>
            <a:ext cx="8143875" cy="1242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Scrivere nel programma </a:t>
            </a:r>
            <a:r>
              <a:rPr lang="it-IT" sz="2400" dirty="0" smtClean="0"/>
              <a:t>SAS </a:t>
            </a:r>
            <a:r>
              <a:rPr lang="it-IT" sz="2400" dirty="0"/>
              <a:t>il seguente codice: </a:t>
            </a:r>
            <a:endParaRPr lang="it-IT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14932" r="17495" b="55736"/>
          <a:stretch/>
        </p:blipFill>
        <p:spPr bwMode="auto">
          <a:xfrm>
            <a:off x="611560" y="1356769"/>
            <a:ext cx="7371675" cy="23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/>
          <p:cNvSpPr/>
          <p:nvPr/>
        </p:nvSpPr>
        <p:spPr>
          <a:xfrm>
            <a:off x="1187624" y="2852936"/>
            <a:ext cx="266429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058283" y="3044822"/>
            <a:ext cx="292195" cy="672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1"/>
          <p:cNvSpPr/>
          <p:nvPr/>
        </p:nvSpPr>
        <p:spPr>
          <a:xfrm>
            <a:off x="6158183" y="2567088"/>
            <a:ext cx="1800200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1"/>
          <p:cNvSpPr/>
          <p:nvPr/>
        </p:nvSpPr>
        <p:spPr>
          <a:xfrm>
            <a:off x="1187624" y="3032976"/>
            <a:ext cx="122413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31840" y="3154141"/>
            <a:ext cx="216024" cy="8509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55776" y="4005064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nome della tabella SAS che si vuole creare. (</a:t>
            </a:r>
            <a:r>
              <a:rPr lang="it-IT" sz="1800" dirty="0" err="1" smtClean="0"/>
              <a:t>libreria+nome</a:t>
            </a:r>
            <a:r>
              <a:rPr lang="it-IT" sz="1800" dirty="0" smtClean="0"/>
              <a:t> del </a:t>
            </a:r>
            <a:r>
              <a:rPr lang="it-IT" sz="1800" dirty="0" err="1" smtClean="0"/>
              <a:t>dataset</a:t>
            </a:r>
            <a:r>
              <a:rPr lang="it-IT" sz="1800" dirty="0" smtClean="0"/>
              <a:t>)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73575" y="3717032"/>
            <a:ext cx="295380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nome del file Excel compreso di estensione (</a:t>
            </a:r>
            <a:r>
              <a:rPr lang="it-IT" sz="1800" dirty="0" err="1" smtClean="0"/>
              <a:t>xls</a:t>
            </a:r>
            <a:r>
              <a:rPr lang="it-IT" sz="1800" dirty="0" smtClean="0"/>
              <a:t> oppure </a:t>
            </a:r>
            <a:r>
              <a:rPr lang="it-IT" sz="1800" dirty="0" err="1" smtClean="0"/>
              <a:t>xlsx</a:t>
            </a:r>
            <a:r>
              <a:rPr lang="it-IT" sz="1800" dirty="0" smtClean="0"/>
              <a:t>)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560" y="5373216"/>
            <a:ext cx="30105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Inserire il formato del file (</a:t>
            </a:r>
            <a:r>
              <a:rPr lang="it-IT" sz="1800" dirty="0" err="1" smtClean="0"/>
              <a:t>xls</a:t>
            </a:r>
            <a:r>
              <a:rPr lang="it-IT" sz="1800" dirty="0" smtClean="0"/>
              <a:t> oppure </a:t>
            </a:r>
            <a:r>
              <a:rPr lang="it-IT" sz="1800" dirty="0" err="1" smtClean="0"/>
              <a:t>xlsx</a:t>
            </a:r>
            <a:r>
              <a:rPr lang="it-IT" sz="1800" dirty="0" smtClean="0"/>
              <a:t>) </a:t>
            </a:r>
            <a:endParaRPr lang="it-IT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87624" y="3291570"/>
            <a:ext cx="432048" cy="20816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3168" r="80356" b="54333"/>
          <a:stretch/>
        </p:blipFill>
        <p:spPr bwMode="auto">
          <a:xfrm>
            <a:off x="6832203" y="4767466"/>
            <a:ext cx="1844253" cy="19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tangolo 1"/>
          <p:cNvSpPr/>
          <p:nvPr/>
        </p:nvSpPr>
        <p:spPr>
          <a:xfrm>
            <a:off x="6876256" y="5877272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24328" y="4509120"/>
            <a:ext cx="360040" cy="12829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820348" y="2636912"/>
            <a:ext cx="86400" cy="16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4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404664"/>
            <a:ext cx="8143875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Mandare in esecuzione il codice: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Se non ci sono errori dovreste ottenere il seguente </a:t>
            </a:r>
            <a:r>
              <a:rPr lang="it-IT" sz="2400" dirty="0" smtClean="0"/>
              <a:t>Log</a:t>
            </a:r>
            <a:r>
              <a:rPr lang="it-IT" sz="2400" dirty="0"/>
              <a:t>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15317" r="17206" b="56643"/>
          <a:stretch/>
        </p:blipFill>
        <p:spPr bwMode="auto">
          <a:xfrm>
            <a:off x="1217372" y="1377830"/>
            <a:ext cx="6739004" cy="20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763688" y="1268760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475656" y="184482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40352" y="2492896"/>
            <a:ext cx="288032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t="41052" r="14932" b="6227"/>
          <a:stretch/>
        </p:blipFill>
        <p:spPr bwMode="auto">
          <a:xfrm>
            <a:off x="505746" y="3933056"/>
            <a:ext cx="4786334" cy="269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64088" y="4221088"/>
            <a:ext cx="374441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dirty="0" smtClean="0"/>
              <a:t>Controllare che il numero delle osservazioni e il numero di variabili sia corretto. </a:t>
            </a:r>
            <a:endParaRPr lang="it-IT" sz="2400" dirty="0"/>
          </a:p>
        </p:txBody>
      </p:sp>
      <p:sp>
        <p:nvSpPr>
          <p:cNvPr id="10" name="Oval 9"/>
          <p:cNvSpPr/>
          <p:nvPr/>
        </p:nvSpPr>
        <p:spPr>
          <a:xfrm>
            <a:off x="2339752" y="46531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3491880" y="46531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 err="1" smtClean="0">
                <a:solidFill>
                  <a:srgbClr val="FF9900"/>
                </a:solidFill>
              </a:rPr>
              <a:t>Accedere</a:t>
            </a:r>
            <a:r>
              <a:rPr lang="en-AU" dirty="0" smtClean="0">
                <a:solidFill>
                  <a:srgbClr val="FF9900"/>
                </a:solidFill>
              </a:rPr>
              <a:t> a SAS Studio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818802"/>
            <a:ext cx="8143875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Accedere </a:t>
            </a:r>
            <a:r>
              <a:rPr lang="it-IT" sz="2400" dirty="0"/>
              <a:t>al </a:t>
            </a:r>
            <a:r>
              <a:rPr lang="it-IT" sz="2400" dirty="0" smtClean="0"/>
              <a:t>sito   </a:t>
            </a:r>
            <a:r>
              <a:rPr lang="it-IT" sz="2400" b="1" dirty="0">
                <a:hlinkClick r:id="rId3"/>
              </a:rPr>
              <a:t>https://</a:t>
            </a:r>
            <a:r>
              <a:rPr lang="it-IT" sz="2400" b="1" dirty="0" smtClean="0">
                <a:hlinkClick r:id="rId3"/>
              </a:rPr>
              <a:t>odamid.oda.sas.com/ </a:t>
            </a:r>
            <a:endParaRPr lang="it-IT" sz="2400" dirty="0"/>
          </a:p>
          <a:p>
            <a:r>
              <a:rPr lang="it-IT" sz="2400" dirty="0" smtClean="0"/>
              <a:t>specificare </a:t>
            </a:r>
            <a:r>
              <a:rPr lang="it-IT" sz="2400" dirty="0" err="1"/>
              <a:t>userid</a:t>
            </a:r>
            <a:r>
              <a:rPr lang="it-IT" sz="2400" dirty="0"/>
              <a:t> e </a:t>
            </a:r>
            <a:r>
              <a:rPr lang="it-IT" sz="2400" dirty="0" smtClean="0"/>
              <a:t>password </a:t>
            </a:r>
          </a:p>
          <a:p>
            <a:r>
              <a:rPr lang="it-IT" sz="2400" dirty="0" smtClean="0"/>
              <a:t>all’interno della Home Page, cliccare su </a:t>
            </a:r>
            <a:r>
              <a:rPr lang="it-IT" sz="2400" b="1" dirty="0" smtClean="0"/>
              <a:t>SAS Studio</a:t>
            </a:r>
            <a:endParaRPr lang="it-IT" sz="1800" dirty="0"/>
          </a:p>
          <a:p>
            <a:endParaRPr lang="it-IT" sz="2400" dirty="0"/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" name="Picture 4"/>
          <p:cNvPicPr/>
          <p:nvPr/>
        </p:nvPicPr>
        <p:blipFill rotWithShape="1">
          <a:blip r:embed="rId4"/>
          <a:srcRect l="11810" t="15755" r="9952" b="9409"/>
          <a:stretch/>
        </p:blipFill>
        <p:spPr bwMode="auto">
          <a:xfrm>
            <a:off x="532725" y="2289838"/>
            <a:ext cx="8143731" cy="4379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407707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Importare</a:t>
            </a:r>
            <a:r>
              <a:rPr lang="en-AU" sz="4000" dirty="0" smtClean="0">
                <a:solidFill>
                  <a:srgbClr val="FF9900"/>
                </a:solidFill>
              </a:rPr>
              <a:t> un file Excel (</a:t>
            </a:r>
            <a:r>
              <a:rPr lang="en-AU" sz="4000" dirty="0">
                <a:solidFill>
                  <a:srgbClr val="FF9900"/>
                </a:solidFill>
              </a:rPr>
              <a:t>5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07777"/>
            <a:ext cx="3967411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Se non ci sono errori dovreste visualizzare nella cartella </a:t>
            </a:r>
            <a:r>
              <a:rPr lang="en-AU" sz="2400" dirty="0" smtClean="0"/>
              <a:t>”</a:t>
            </a:r>
            <a:r>
              <a:rPr lang="it-IT" sz="2400" dirty="0" smtClean="0"/>
              <a:t>Corso Metodi</a:t>
            </a:r>
            <a:r>
              <a:rPr lang="en-AU" sz="2400" dirty="0"/>
              <a:t> ”</a:t>
            </a:r>
            <a:r>
              <a:rPr lang="it-IT" sz="2400" dirty="0" smtClean="0"/>
              <a:t> </a:t>
            </a:r>
            <a:r>
              <a:rPr lang="it-IT" sz="2400" dirty="0"/>
              <a:t>il </a:t>
            </a:r>
            <a:r>
              <a:rPr lang="it-IT" sz="2400" dirty="0" err="1"/>
              <a:t>dataset</a:t>
            </a:r>
            <a:r>
              <a:rPr lang="it-IT" sz="2400" dirty="0"/>
              <a:t> creato.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Sarà presente anche nella libreria </a:t>
            </a:r>
            <a:r>
              <a:rPr lang="it-IT" sz="2400" i="1" dirty="0"/>
              <a:t>corso</a:t>
            </a:r>
            <a:r>
              <a:rPr lang="it-IT" sz="2400" dirty="0"/>
              <a:t>: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r="79965" b="54232"/>
          <a:stretch/>
        </p:blipFill>
        <p:spPr bwMode="auto">
          <a:xfrm>
            <a:off x="5637686" y="1204844"/>
            <a:ext cx="2606722" cy="272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24328" y="249289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 r="80142" b="58495"/>
          <a:stretch/>
        </p:blipFill>
        <p:spPr bwMode="auto">
          <a:xfrm>
            <a:off x="5660658" y="4221088"/>
            <a:ext cx="2583750" cy="23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7676728" y="5949280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Le procedure di analisi </a:t>
            </a:r>
            <a:r>
              <a:rPr lang="en-AU" sz="2400" dirty="0" err="1" smtClean="0"/>
              <a:t>viste</a:t>
            </a:r>
            <a:r>
              <a:rPr lang="en-AU" sz="2400" dirty="0" smtClean="0"/>
              <a:t> a </a:t>
            </a:r>
            <a:r>
              <a:rPr lang="en-AU" sz="2400" dirty="0" err="1" smtClean="0"/>
              <a:t>lezione</a:t>
            </a:r>
            <a:r>
              <a:rPr lang="en-AU" sz="2400" dirty="0" smtClean="0"/>
              <a:t> </a:t>
            </a:r>
            <a:r>
              <a:rPr lang="en-AU" sz="2400" dirty="0" err="1" smtClean="0"/>
              <a:t>possono</a:t>
            </a:r>
            <a:r>
              <a:rPr lang="en-AU" sz="2400" dirty="0" smtClean="0"/>
              <a:t> </a:t>
            </a:r>
            <a:r>
              <a:rPr lang="en-AU" sz="2400" dirty="0" err="1" smtClean="0"/>
              <a:t>essere</a:t>
            </a:r>
            <a:r>
              <a:rPr lang="en-AU" sz="2400" dirty="0" smtClean="0"/>
              <a:t> replicate in SAS Studio in </a:t>
            </a:r>
            <a:r>
              <a:rPr lang="en-AU" sz="2400" dirty="0" err="1" smtClean="0"/>
              <a:t>modo</a:t>
            </a:r>
            <a:r>
              <a:rPr lang="en-AU" sz="2400" dirty="0" smtClean="0"/>
              <a:t> del tutto </a:t>
            </a:r>
            <a:r>
              <a:rPr lang="en-AU" sz="2400" dirty="0" err="1" smtClean="0"/>
              <a:t>analogo</a:t>
            </a:r>
            <a:r>
              <a:rPr lang="en-AU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Per </a:t>
            </a:r>
            <a:r>
              <a:rPr lang="en-AU" sz="2400" dirty="0" err="1" smtClean="0"/>
              <a:t>scrivere</a:t>
            </a:r>
            <a:r>
              <a:rPr lang="en-AU" sz="2400" dirty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</a:t>
            </a:r>
            <a:r>
              <a:rPr lang="en-AU" sz="2400" dirty="0" err="1" smtClean="0"/>
              <a:t>codice</a:t>
            </a:r>
            <a:r>
              <a:rPr lang="en-AU" sz="2400" dirty="0" smtClean="0"/>
              <a:t> di </a:t>
            </a:r>
            <a:r>
              <a:rPr lang="en-AU" sz="2400" dirty="0" err="1" smtClean="0"/>
              <a:t>una</a:t>
            </a:r>
            <a:r>
              <a:rPr lang="en-AU" sz="2400" dirty="0" smtClean="0"/>
              <a:t> PROC </a:t>
            </a:r>
            <a:r>
              <a:rPr lang="en-AU" sz="2400" dirty="0" err="1" smtClean="0"/>
              <a:t>utilizzare</a:t>
            </a:r>
            <a:r>
              <a:rPr lang="en-AU" sz="2400" dirty="0" smtClean="0"/>
              <a:t> la </a:t>
            </a:r>
            <a:r>
              <a:rPr lang="en-AU" sz="2400" dirty="0" err="1" smtClean="0"/>
              <a:t>finestra</a:t>
            </a:r>
            <a:r>
              <a:rPr lang="en-AU" sz="2400" dirty="0" smtClean="0"/>
              <a:t> di editor del </a:t>
            </a:r>
            <a:r>
              <a:rPr lang="en-AU" sz="2400" dirty="0" err="1" smtClean="0"/>
              <a:t>programma</a:t>
            </a:r>
            <a:r>
              <a:rPr lang="en-AU" sz="2400" dirty="0" smtClean="0"/>
              <a:t>,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CODICE (come </a:t>
            </a:r>
            <a:r>
              <a:rPr lang="en-AU" sz="2400" dirty="0" err="1" smtClean="0"/>
              <a:t>fatto</a:t>
            </a:r>
            <a:r>
              <a:rPr lang="en-AU" sz="2400" dirty="0" smtClean="0"/>
              <a:t> per la </a:t>
            </a:r>
            <a:r>
              <a:rPr lang="en-AU" sz="2400" dirty="0" err="1" smtClean="0"/>
              <a:t>libname</a:t>
            </a:r>
            <a:r>
              <a:rPr lang="en-AU" sz="2400" dirty="0" smtClean="0"/>
              <a:t> e la </a:t>
            </a:r>
            <a:r>
              <a:rPr lang="en-AU" sz="2400" dirty="0" err="1" smtClean="0"/>
              <a:t>proc</a:t>
            </a:r>
            <a:r>
              <a:rPr lang="en-AU" sz="2400" dirty="0" smtClean="0"/>
              <a:t> import).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Una</a:t>
            </a:r>
            <a:r>
              <a:rPr lang="en-AU" sz="2400" dirty="0" smtClean="0"/>
              <a:t> </a:t>
            </a:r>
            <a:r>
              <a:rPr lang="en-AU" sz="2400" dirty="0" err="1" smtClean="0"/>
              <a:t>volta</a:t>
            </a:r>
            <a:r>
              <a:rPr lang="en-AU" sz="2400" dirty="0" smtClean="0"/>
              <a:t> </a:t>
            </a:r>
            <a:r>
              <a:rPr lang="en-AU" sz="2400" dirty="0" err="1" smtClean="0"/>
              <a:t>eseguito</a:t>
            </a:r>
            <a:r>
              <a:rPr lang="en-AU" sz="2400" dirty="0" smtClean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</a:t>
            </a:r>
            <a:r>
              <a:rPr lang="en-AU" sz="2400" dirty="0" err="1" smtClean="0"/>
              <a:t>codice</a:t>
            </a:r>
            <a:r>
              <a:rPr lang="en-AU" sz="2400" dirty="0" smtClean="0"/>
              <a:t> </a:t>
            </a:r>
            <a:r>
              <a:rPr lang="en-AU" sz="2400" dirty="0" err="1" smtClean="0"/>
              <a:t>consultare</a:t>
            </a:r>
            <a:r>
              <a:rPr lang="en-AU" sz="2400" dirty="0" smtClean="0"/>
              <a:t> </a:t>
            </a:r>
            <a:r>
              <a:rPr lang="en-AU" sz="2400" dirty="0" err="1" smtClean="0"/>
              <a:t>il</a:t>
            </a:r>
            <a:r>
              <a:rPr lang="en-AU" sz="2400" dirty="0" smtClean="0"/>
              <a:t> log di </a:t>
            </a: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nella</a:t>
            </a:r>
            <a:r>
              <a:rPr lang="en-AU" sz="2400" dirty="0" smtClean="0"/>
              <a:t>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LOG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Nel</a:t>
            </a:r>
            <a:r>
              <a:rPr lang="en-AU" sz="2400" dirty="0" smtClean="0"/>
              <a:t> </a:t>
            </a:r>
            <a:r>
              <a:rPr lang="en-AU" sz="2400" dirty="0" err="1" smtClean="0"/>
              <a:t>caso</a:t>
            </a:r>
            <a:r>
              <a:rPr lang="en-AU" sz="2400" dirty="0" smtClean="0"/>
              <a:t> di </a:t>
            </a:r>
            <a:r>
              <a:rPr lang="en-AU" sz="2400" dirty="0" err="1" smtClean="0"/>
              <a:t>utilizzo</a:t>
            </a:r>
            <a:r>
              <a:rPr lang="en-AU" sz="2400" dirty="0" smtClean="0"/>
              <a:t> di procedure </a:t>
            </a:r>
            <a:r>
              <a:rPr lang="en-AU" sz="2400" dirty="0" err="1" smtClean="0"/>
              <a:t>che</a:t>
            </a:r>
            <a:r>
              <a:rPr lang="en-AU" sz="2400" dirty="0" smtClean="0"/>
              <a:t> </a:t>
            </a:r>
            <a:r>
              <a:rPr lang="en-AU" sz="2400" dirty="0" err="1" smtClean="0"/>
              <a:t>restituiscono</a:t>
            </a:r>
            <a:r>
              <a:rPr lang="en-AU" sz="2400" dirty="0" smtClean="0"/>
              <a:t> un output, è </a:t>
            </a:r>
            <a:r>
              <a:rPr lang="en-AU" sz="2400" dirty="0" err="1" smtClean="0"/>
              <a:t>possibile</a:t>
            </a:r>
            <a:r>
              <a:rPr lang="en-AU" sz="2400" dirty="0" smtClean="0"/>
              <a:t> </a:t>
            </a:r>
            <a:r>
              <a:rPr lang="en-AU" sz="2400" dirty="0" err="1" smtClean="0"/>
              <a:t>visualizzarlo</a:t>
            </a:r>
            <a:r>
              <a:rPr lang="en-AU" sz="2400" dirty="0" smtClean="0"/>
              <a:t> </a:t>
            </a:r>
            <a:r>
              <a:rPr lang="en-AU" sz="2400" dirty="0" err="1" smtClean="0"/>
              <a:t>nella</a:t>
            </a:r>
            <a:r>
              <a:rPr lang="en-AU" sz="2400" dirty="0" smtClean="0"/>
              <a:t> </a:t>
            </a:r>
            <a:r>
              <a:rPr lang="en-AU" sz="2400" dirty="0" err="1" smtClean="0"/>
              <a:t>sezione</a:t>
            </a:r>
            <a:r>
              <a:rPr lang="en-AU" sz="2400" dirty="0" smtClean="0"/>
              <a:t> RISULTATI</a:t>
            </a:r>
          </a:p>
          <a:p>
            <a:pPr marL="0" indent="0">
              <a:buNone/>
            </a:pPr>
            <a:r>
              <a:rPr lang="en-AU" sz="2400" dirty="0" smtClean="0"/>
              <a:t> </a:t>
            </a:r>
          </a:p>
          <a:p>
            <a:pPr marL="0" indent="0">
              <a:buNone/>
            </a:pPr>
            <a:r>
              <a:rPr lang="en-AU" sz="2400" dirty="0" err="1" smtClean="0"/>
              <a:t>Nelle</a:t>
            </a:r>
            <a:r>
              <a:rPr lang="en-AU" sz="2400" dirty="0" smtClean="0"/>
              <a:t> </a:t>
            </a:r>
            <a:r>
              <a:rPr lang="en-AU" sz="2400" dirty="0" err="1" smtClean="0"/>
              <a:t>prossime</a:t>
            </a:r>
            <a:r>
              <a:rPr lang="en-AU" sz="2400" dirty="0" smtClean="0"/>
              <a:t> slide un </a:t>
            </a:r>
            <a:r>
              <a:rPr lang="en-AU" sz="2400" dirty="0" err="1" smtClean="0"/>
              <a:t>esempio</a:t>
            </a:r>
            <a:r>
              <a:rPr lang="en-AU" sz="2400" dirty="0" smtClean="0"/>
              <a:t> di </a:t>
            </a: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della</a:t>
            </a:r>
            <a:r>
              <a:rPr lang="en-AU" sz="2400" dirty="0" smtClean="0"/>
              <a:t> PROC FREQ.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80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Sezione dove editare il codice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Esecuzione</a:t>
            </a:r>
          </a:p>
          <a:p>
            <a:endParaRPr lang="it-I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21552" r="15666" b="56681"/>
          <a:stretch/>
        </p:blipFill>
        <p:spPr bwMode="auto">
          <a:xfrm>
            <a:off x="323528" y="1463999"/>
            <a:ext cx="86964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79512" y="1463999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22616" r="24391" b="57543"/>
          <a:stretch/>
        </p:blipFill>
        <p:spPr bwMode="auto">
          <a:xfrm>
            <a:off x="597040" y="4509120"/>
            <a:ext cx="6855280" cy="17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2629956">
            <a:off x="862944" y="4716848"/>
            <a:ext cx="1012371" cy="572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t="21229" r="18133" b="30496"/>
          <a:stretch/>
        </p:blipFill>
        <p:spPr bwMode="auto">
          <a:xfrm>
            <a:off x="611560" y="1463999"/>
            <a:ext cx="7698050" cy="4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Visualizzazione del log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sp>
        <p:nvSpPr>
          <p:cNvPr id="2" name="Oval 1"/>
          <p:cNvSpPr/>
          <p:nvPr/>
        </p:nvSpPr>
        <p:spPr>
          <a:xfrm>
            <a:off x="1259632" y="1463999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99392"/>
            <a:ext cx="88204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Scrivere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ed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eseguire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delle</a:t>
            </a:r>
            <a:r>
              <a:rPr lang="en-AU" sz="4000" dirty="0" smtClean="0">
                <a:solidFill>
                  <a:srgbClr val="FF9900"/>
                </a:solidFill>
              </a:rPr>
              <a:t> procedure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966" y="1466874"/>
            <a:ext cx="8568952" cy="58505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Visualizzazione dei risultati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22616" r="20998" b="50647"/>
          <a:stretch/>
        </p:blipFill>
        <p:spPr bwMode="auto">
          <a:xfrm>
            <a:off x="395536" y="2204864"/>
            <a:ext cx="82118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2112071"/>
            <a:ext cx="864096" cy="38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Salvare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il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Programma</a:t>
            </a:r>
            <a:r>
              <a:rPr lang="en-AU" sz="4000" dirty="0" smtClean="0">
                <a:solidFill>
                  <a:srgbClr val="FF9900"/>
                </a:solidFill>
              </a:rPr>
              <a:t> SAS (1/2)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404664"/>
            <a:ext cx="8143875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Cliccare </a:t>
            </a:r>
            <a:r>
              <a:rPr lang="it-IT" sz="2400" dirty="0" smtClean="0"/>
              <a:t>sull’icona</a:t>
            </a:r>
            <a:r>
              <a:rPr lang="en-AU" sz="2400" dirty="0"/>
              <a:t> </a:t>
            </a:r>
            <a:r>
              <a:rPr lang="en-AU" sz="2400" dirty="0" smtClean="0"/>
              <a:t>”</a:t>
            </a:r>
            <a:r>
              <a:rPr lang="it-IT" sz="2400" b="1" dirty="0" smtClean="0"/>
              <a:t>Salva programma</a:t>
            </a:r>
            <a:r>
              <a:rPr lang="en-AU" sz="2400" dirty="0" smtClean="0"/>
              <a:t>”</a:t>
            </a:r>
            <a:r>
              <a:rPr lang="it-IT" sz="2400" dirty="0" smtClean="0"/>
              <a:t>, </a:t>
            </a:r>
            <a:r>
              <a:rPr lang="it-IT" sz="2400" dirty="0"/>
              <a:t>scegliere la cartella di lavoro, un nome per il file </a:t>
            </a:r>
            <a:r>
              <a:rPr lang="it-IT" sz="2400" dirty="0" smtClean="0"/>
              <a:t>SAS </a:t>
            </a:r>
            <a:r>
              <a:rPr lang="it-IT" sz="2400" dirty="0"/>
              <a:t>e cliccare su </a:t>
            </a:r>
            <a:r>
              <a:rPr lang="en-AU" sz="2400" dirty="0" smtClean="0"/>
              <a:t>”</a:t>
            </a:r>
            <a:r>
              <a:rPr lang="it-IT" sz="2400" dirty="0" smtClean="0"/>
              <a:t>Salva</a:t>
            </a:r>
            <a:r>
              <a:rPr lang="en-AU" sz="2400" dirty="0" smtClean="0"/>
              <a:t>”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1656" r="34597" b="62444"/>
          <a:stretch/>
        </p:blipFill>
        <p:spPr bwMode="auto">
          <a:xfrm>
            <a:off x="1691680" y="1729648"/>
            <a:ext cx="5636586" cy="139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03848" y="184482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915816" y="24208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27562" r="30666" b="24039"/>
          <a:stretch/>
        </p:blipFill>
        <p:spPr bwMode="auto">
          <a:xfrm>
            <a:off x="395536" y="3374517"/>
            <a:ext cx="4507778" cy="31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"/>
          <p:cNvSpPr/>
          <p:nvPr/>
        </p:nvSpPr>
        <p:spPr>
          <a:xfrm>
            <a:off x="1475656" y="5591424"/>
            <a:ext cx="1908212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1"/>
          <p:cNvSpPr/>
          <p:nvPr/>
        </p:nvSpPr>
        <p:spPr>
          <a:xfrm>
            <a:off x="611560" y="4295280"/>
            <a:ext cx="1224136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"/>
          <p:cNvSpPr/>
          <p:nvPr/>
        </p:nvSpPr>
        <p:spPr>
          <a:xfrm>
            <a:off x="3203848" y="6237311"/>
            <a:ext cx="864096" cy="323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07704" y="393305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3848" y="5085184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5896" y="573325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77590" b="51059"/>
          <a:stretch/>
        </p:blipFill>
        <p:spPr bwMode="auto">
          <a:xfrm>
            <a:off x="5796136" y="3501008"/>
            <a:ext cx="29158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"/>
          <p:cNvSpPr/>
          <p:nvPr/>
        </p:nvSpPr>
        <p:spPr>
          <a:xfrm>
            <a:off x="6228184" y="5375400"/>
            <a:ext cx="2483768" cy="28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72400" y="4869160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Salvare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il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Programma</a:t>
            </a:r>
            <a:r>
              <a:rPr lang="en-AU" sz="4000" dirty="0" smtClean="0">
                <a:solidFill>
                  <a:srgbClr val="FF9900"/>
                </a:solidFill>
              </a:rPr>
              <a:t> SAS (2/2)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4327451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200" dirty="0" smtClean="0"/>
          </a:p>
          <a:p>
            <a:pPr marL="0" indent="0">
              <a:lnSpc>
                <a:spcPct val="150000"/>
              </a:lnSpc>
              <a:buNone/>
            </a:pPr>
            <a:endParaRPr lang="en-AU" sz="2200" dirty="0"/>
          </a:p>
          <a:p>
            <a:pPr marL="0" indent="0">
              <a:buNone/>
            </a:pPr>
            <a:r>
              <a:rPr lang="it-IT" sz="2400" dirty="0" smtClean="0"/>
              <a:t>Il </a:t>
            </a:r>
            <a:r>
              <a:rPr lang="it-IT" sz="2400" dirty="0"/>
              <a:t>programma sas può essere quindi aperto per i Log In successivi. </a:t>
            </a:r>
          </a:p>
          <a:p>
            <a:pPr marL="0" indent="0">
              <a:buNone/>
            </a:pPr>
            <a:r>
              <a:rPr lang="it-IT" sz="2400" dirty="0"/>
              <a:t>Le procedure utilizzate per l’analisi dovranno essere consegnate nel lavoro di gruppo. Sarà quindi necessario fare il download di tale file. </a:t>
            </a:r>
          </a:p>
          <a:p>
            <a:pPr marL="0" indent="0">
              <a:buNone/>
            </a:pPr>
            <a:r>
              <a:rPr lang="it-IT" sz="2400" dirty="0"/>
              <a:t>Cliccare sul programma con il tasto destro del mouse e selezionare </a:t>
            </a:r>
            <a:r>
              <a:rPr lang="en-AU" sz="2400" dirty="0" smtClean="0"/>
              <a:t>”</a:t>
            </a:r>
            <a:r>
              <a:rPr lang="it-IT" sz="2400" b="1" dirty="0" smtClean="0"/>
              <a:t>Scarica file</a:t>
            </a:r>
            <a:r>
              <a:rPr lang="en-AU" sz="2400" dirty="0" smtClean="0"/>
              <a:t>”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12808" r="65175" b="12158"/>
          <a:stretch/>
        </p:blipFill>
        <p:spPr bwMode="auto">
          <a:xfrm>
            <a:off x="4879234" y="1052736"/>
            <a:ext cx="3869230" cy="49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6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6409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Appendice</a:t>
            </a:r>
            <a:r>
              <a:rPr lang="en-AU" sz="4000" dirty="0" smtClean="0">
                <a:solidFill>
                  <a:srgbClr val="FF9900"/>
                </a:solidFill>
              </a:rPr>
              <a:t> A: </a:t>
            </a:r>
            <a:r>
              <a:rPr lang="en-AU" sz="4000" dirty="0" err="1" smtClean="0">
                <a:solidFill>
                  <a:srgbClr val="FF9900"/>
                </a:solidFill>
              </a:rPr>
              <a:t>Creare</a:t>
            </a:r>
            <a:r>
              <a:rPr lang="en-AU" sz="4000" dirty="0" smtClean="0">
                <a:solidFill>
                  <a:srgbClr val="FF9900"/>
                </a:solidFill>
              </a:rPr>
              <a:t> un Box Plot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 smtClean="0"/>
              <a:t>Tramite SAS Studio non </a:t>
            </a:r>
            <a:r>
              <a:rPr lang="it-IT" sz="2400" dirty="0"/>
              <a:t>è possibile creare il Box Plot </a:t>
            </a:r>
            <a:r>
              <a:rPr lang="it-IT" sz="2400" dirty="0" smtClean="0"/>
              <a:t>ricorrendo alla </a:t>
            </a:r>
            <a:r>
              <a:rPr lang="it-IT" sz="2400" dirty="0"/>
              <a:t>procedura guidata vista a lezione. Per crearlo basta aggiungere un’opzione alla procedura </a:t>
            </a:r>
            <a:r>
              <a:rPr lang="it-IT" sz="2400" dirty="0" smtClean="0"/>
              <a:t> PROC UNIVARIATE: </a:t>
            </a:r>
            <a:endParaRPr lang="it-I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0" y="3518719"/>
            <a:ext cx="7900856" cy="13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/>
          <p:cNvSpPr/>
          <p:nvPr/>
        </p:nvSpPr>
        <p:spPr>
          <a:xfrm>
            <a:off x="6624736" y="3647208"/>
            <a:ext cx="971600" cy="357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08304" y="3140968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125760"/>
            <a:ext cx="979308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Appendice</a:t>
            </a:r>
            <a:r>
              <a:rPr lang="en-AU" sz="4000" dirty="0" smtClean="0">
                <a:solidFill>
                  <a:srgbClr val="FF9900"/>
                </a:solidFill>
              </a:rPr>
              <a:t> B: </a:t>
            </a:r>
            <a:r>
              <a:rPr lang="en-AU" sz="4000" dirty="0" err="1" smtClean="0">
                <a:solidFill>
                  <a:srgbClr val="FF9900"/>
                </a:solidFill>
              </a:rPr>
              <a:t>creare</a:t>
            </a:r>
            <a:r>
              <a:rPr lang="en-AU" sz="4000" dirty="0" smtClean="0">
                <a:solidFill>
                  <a:srgbClr val="FF9900"/>
                </a:solidFill>
              </a:rPr>
              <a:t> un </a:t>
            </a:r>
            <a:r>
              <a:rPr lang="en-AU" sz="4000" dirty="0" err="1" smtClean="0">
                <a:solidFill>
                  <a:srgbClr val="FF9900"/>
                </a:solidFill>
              </a:rPr>
              <a:t>diagramma</a:t>
            </a:r>
            <a:r>
              <a:rPr lang="en-AU" sz="4000" dirty="0" smtClean="0">
                <a:solidFill>
                  <a:srgbClr val="FF9900"/>
                </a:solidFill>
              </a:rPr>
              <a:t> a </a:t>
            </a:r>
            <a:r>
              <a:rPr lang="en-AU" sz="4000" dirty="0" err="1" smtClean="0">
                <a:solidFill>
                  <a:srgbClr val="FF9900"/>
                </a:solidFill>
              </a:rPr>
              <a:t>dispersione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1034826"/>
            <a:ext cx="8143875" cy="5850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Tramite </a:t>
            </a:r>
            <a:r>
              <a:rPr lang="it-IT" sz="2400" dirty="0" smtClean="0"/>
              <a:t>SAS Studio non </a:t>
            </a:r>
            <a:r>
              <a:rPr lang="it-IT" sz="2400" dirty="0"/>
              <a:t>è possibile creare un diagramma a dispersione </a:t>
            </a:r>
            <a:r>
              <a:rPr lang="it-IT" sz="2400" dirty="0" smtClean="0"/>
              <a:t>ricorrendo alla </a:t>
            </a:r>
            <a:r>
              <a:rPr lang="it-IT" sz="2400" dirty="0"/>
              <a:t>procedura guidata vista a lezione. Per crearlo digitare il seguente </a:t>
            </a:r>
            <a:r>
              <a:rPr lang="it-IT" sz="2400" dirty="0" smtClean="0"/>
              <a:t>codice: </a:t>
            </a:r>
            <a:endParaRPr lang="it-IT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0" y="3645024"/>
            <a:ext cx="7928602" cy="115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 err="1" smtClean="0">
                <a:solidFill>
                  <a:srgbClr val="FF9900"/>
                </a:solidFill>
              </a:rPr>
              <a:t>Interfaccia</a:t>
            </a:r>
            <a:r>
              <a:rPr lang="en-AU" dirty="0" smtClean="0">
                <a:solidFill>
                  <a:srgbClr val="FF9900"/>
                </a:solidFill>
              </a:rPr>
              <a:t> di SAS Studio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044515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L’interfaccia di SAS Studio è leggermente diversa dal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/>
              <a:t>utilizzato a lezione, ma </a:t>
            </a:r>
            <a:r>
              <a:rPr lang="it-IT" sz="2000" dirty="0" smtClean="0"/>
              <a:t>le funzionalità sono le stesse. 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 b="6200"/>
          <a:stretch/>
        </p:blipFill>
        <p:spPr bwMode="auto">
          <a:xfrm>
            <a:off x="179512" y="764704"/>
            <a:ext cx="87164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305780" y="-99392"/>
            <a:ext cx="8532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FF9900"/>
                </a:solidFill>
              </a:rPr>
              <a:t>Come </a:t>
            </a:r>
            <a:r>
              <a:rPr lang="en-AU" dirty="0" err="1" smtClean="0">
                <a:solidFill>
                  <a:srgbClr val="FF9900"/>
                </a:solidFill>
              </a:rPr>
              <a:t>utilizzare</a:t>
            </a:r>
            <a:r>
              <a:rPr lang="en-AU" dirty="0" smtClean="0">
                <a:solidFill>
                  <a:srgbClr val="FF9900"/>
                </a:solidFill>
              </a:rPr>
              <a:t> SAS Studio (1/2)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676597" y="836712"/>
            <a:ext cx="8143875" cy="5850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u="sng" dirty="0" err="1" smtClean="0"/>
              <a:t>Step</a:t>
            </a:r>
            <a:r>
              <a:rPr lang="it-IT" sz="2400" u="sng" dirty="0" smtClean="0"/>
              <a:t> di lavoro in SAS Studio:</a:t>
            </a:r>
            <a:r>
              <a:rPr lang="it-IT" sz="2400" dirty="0" smtClean="0"/>
              <a:t> </a:t>
            </a:r>
            <a:endParaRPr lang="it-I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/>
              <a:t>Creazione di </a:t>
            </a:r>
            <a:r>
              <a:rPr lang="it-IT" sz="2400" dirty="0"/>
              <a:t>una cartella di lavoro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Allocazione di una libreria (procedura da ripetere ad ogni </a:t>
            </a:r>
            <a:r>
              <a:rPr lang="en-AU" sz="2400" dirty="0" err="1" smtClean="0"/>
              <a:t>accesso</a:t>
            </a:r>
            <a:r>
              <a:rPr lang="en-AU" sz="2400" dirty="0" smtClean="0"/>
              <a:t>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2400" dirty="0" smtClean="0"/>
              <a:t>Caricamento della base dati su cui effettuare le analisi. Il file da caricare può essere un file Excel e/o una tabella Sas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Importazione</a:t>
            </a:r>
            <a:r>
              <a:rPr lang="en-AU" sz="2400" dirty="0" smtClean="0"/>
              <a:t> del </a:t>
            </a:r>
            <a:r>
              <a:rPr lang="en-AU" sz="2400" dirty="0"/>
              <a:t>file </a:t>
            </a:r>
            <a:r>
              <a:rPr lang="en-AU" sz="2400" dirty="0" smtClean="0"/>
              <a:t>Excel in </a:t>
            </a:r>
            <a:r>
              <a:rPr lang="en-AU" sz="2400" dirty="0" err="1" smtClean="0"/>
              <a:t>formato</a:t>
            </a:r>
            <a:r>
              <a:rPr lang="en-AU" sz="2400" dirty="0" smtClean="0"/>
              <a:t> SAS (</a:t>
            </a:r>
            <a:r>
              <a:rPr lang="en-AU" sz="2400" dirty="0" err="1" smtClean="0"/>
              <a:t>qualora</a:t>
            </a:r>
            <a:r>
              <a:rPr lang="en-AU" sz="2400" dirty="0" smtClean="0"/>
              <a:t> </a:t>
            </a:r>
            <a:r>
              <a:rPr lang="en-AU" sz="2400" dirty="0" err="1" smtClean="0"/>
              <a:t>decidiate</a:t>
            </a:r>
            <a:r>
              <a:rPr lang="en-AU" sz="2400" dirty="0" smtClean="0"/>
              <a:t> di </a:t>
            </a:r>
            <a:r>
              <a:rPr lang="en-AU" sz="2400" dirty="0" err="1" smtClean="0"/>
              <a:t>caricare</a:t>
            </a:r>
            <a:r>
              <a:rPr lang="en-AU" sz="2400" dirty="0" smtClean="0"/>
              <a:t> la base </a:t>
            </a:r>
            <a:r>
              <a:rPr lang="en-AU" sz="2400" dirty="0" err="1" smtClean="0"/>
              <a:t>dati</a:t>
            </a:r>
            <a:r>
              <a:rPr lang="en-AU" sz="2400" dirty="0" smtClean="0"/>
              <a:t> in </a:t>
            </a:r>
            <a:r>
              <a:rPr lang="en-AU" sz="2400" dirty="0" err="1" smtClean="0"/>
              <a:t>formato</a:t>
            </a:r>
            <a:r>
              <a:rPr lang="en-AU" sz="2400" dirty="0" smtClean="0"/>
              <a:t> Excel)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err="1" smtClean="0"/>
              <a:t>Esecuzione</a:t>
            </a:r>
            <a:r>
              <a:rPr lang="en-AU" sz="2400" dirty="0" smtClean="0"/>
              <a:t> </a:t>
            </a:r>
            <a:r>
              <a:rPr lang="en-AU" sz="2400" dirty="0" err="1" smtClean="0"/>
              <a:t>delle</a:t>
            </a:r>
            <a:r>
              <a:rPr lang="en-AU" sz="2400" dirty="0" smtClean="0"/>
              <a:t> </a:t>
            </a:r>
            <a:r>
              <a:rPr lang="en-AU" sz="2400" dirty="0" err="1" smtClean="0"/>
              <a:t>tecniche</a:t>
            </a:r>
            <a:r>
              <a:rPr lang="en-AU" sz="2400" dirty="0" smtClean="0"/>
              <a:t> di analisi</a:t>
            </a:r>
            <a:r>
              <a:rPr lang="en-AU" sz="2400" dirty="0"/>
              <a:t> </a:t>
            </a:r>
            <a:r>
              <a:rPr lang="en-AU" sz="2400" dirty="0" err="1" smtClean="0"/>
              <a:t>viste</a:t>
            </a:r>
            <a:r>
              <a:rPr lang="en-AU" sz="2400" dirty="0" smtClean="0"/>
              <a:t> a </a:t>
            </a:r>
            <a:r>
              <a:rPr lang="en-AU" sz="2400" dirty="0" err="1" smtClean="0"/>
              <a:t>lezione</a:t>
            </a:r>
            <a:r>
              <a:rPr lang="en-AU" sz="2400" dirty="0" smtClean="0"/>
              <a:t> (NB: Per o</a:t>
            </a:r>
            <a:r>
              <a:rPr lang="it-IT" sz="2400" dirty="0" err="1" smtClean="0"/>
              <a:t>ttenere</a:t>
            </a:r>
            <a:r>
              <a:rPr lang="it-IT" sz="2400" dirty="0" smtClean="0"/>
              <a:t> </a:t>
            </a:r>
            <a:r>
              <a:rPr lang="it-IT" sz="2400" dirty="0"/>
              <a:t>un Box Plot e un diagramma a dispersione </a:t>
            </a:r>
            <a:r>
              <a:rPr lang="it-IT" sz="2400" dirty="0" smtClean="0"/>
              <a:t>la procedura è diversa da quella vista al laboratorio. Si faccia riferimento alle appendici finali della presentazione</a:t>
            </a:r>
            <a:r>
              <a:rPr lang="en-AU" sz="2400" dirty="0" smtClean="0"/>
              <a:t>)</a:t>
            </a:r>
            <a:endParaRPr lang="en-AU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2400" dirty="0" smtClean="0"/>
              <a:t>Salvataggio del </a:t>
            </a:r>
            <a:r>
              <a:rPr lang="it-IT" sz="2400" dirty="0"/>
              <a:t>programma  </a:t>
            </a:r>
            <a:r>
              <a:rPr lang="it-IT" sz="2400" dirty="0" smtClean="0"/>
              <a:t>di lavoro </a:t>
            </a:r>
            <a:r>
              <a:rPr lang="it-IT" sz="2400" dirty="0"/>
              <a:t>e </a:t>
            </a:r>
            <a:r>
              <a:rPr lang="it-IT" sz="2400" dirty="0" smtClean="0"/>
              <a:t>relativo download </a:t>
            </a:r>
            <a:r>
              <a:rPr lang="it-IT" sz="2400" dirty="0"/>
              <a:t>per la consegna del lavoro di </a:t>
            </a:r>
            <a:r>
              <a:rPr lang="it-IT" sz="2400" dirty="0" smtClean="0"/>
              <a:t>gruppo </a:t>
            </a:r>
            <a:endParaRPr lang="it-IT" sz="2400" dirty="0"/>
          </a:p>
          <a:p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3550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>
                <a:solidFill>
                  <a:srgbClr val="FF9900"/>
                </a:solidFill>
              </a:rPr>
              <a:t>Come </a:t>
            </a:r>
            <a:r>
              <a:rPr lang="en-AU" dirty="0" err="1">
                <a:solidFill>
                  <a:srgbClr val="FF9900"/>
                </a:solidFill>
              </a:rPr>
              <a:t>utilizzare</a:t>
            </a:r>
            <a:r>
              <a:rPr lang="en-AU" dirty="0">
                <a:solidFill>
                  <a:srgbClr val="FF9900"/>
                </a:solidFill>
              </a:rPr>
              <a:t> SAS Studio </a:t>
            </a:r>
            <a:r>
              <a:rPr lang="en-AU" dirty="0" smtClean="0">
                <a:solidFill>
                  <a:srgbClr val="FF9900"/>
                </a:solidFill>
              </a:rPr>
              <a:t>(</a:t>
            </a:r>
            <a:r>
              <a:rPr lang="en-AU" dirty="0">
                <a:solidFill>
                  <a:srgbClr val="FF9900"/>
                </a:solidFill>
              </a:rPr>
              <a:t>2</a:t>
            </a:r>
            <a:r>
              <a:rPr lang="en-AU" dirty="0" smtClean="0">
                <a:solidFill>
                  <a:srgbClr val="FF9900"/>
                </a:solidFill>
              </a:rPr>
              <a:t>/2)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674786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Per poter eseguire le analisi tramite lo strumento </a:t>
            </a:r>
            <a:r>
              <a:rPr lang="it-IT" sz="2400" dirty="0" smtClean="0"/>
              <a:t>SAS Studio è </a:t>
            </a:r>
            <a:r>
              <a:rPr lang="it-IT" sz="2400" dirty="0"/>
              <a:t>necessario </a:t>
            </a:r>
            <a:r>
              <a:rPr lang="it-IT" sz="2400" dirty="0" smtClean="0"/>
              <a:t>avere a disposizione la base dati in </a:t>
            </a:r>
            <a:r>
              <a:rPr lang="it-IT" sz="2400" b="1" u="sng" dirty="0" smtClean="0"/>
              <a:t>formato SAS.</a:t>
            </a:r>
            <a:r>
              <a:rPr lang="it-IT" sz="2400" dirty="0" smtClean="0"/>
              <a:t> A partire dall’Excel, dove avete inserito i dati raccolti dai questionari, avete due opzioni: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Utilizzare SAS Base (il </a:t>
            </a:r>
            <a:r>
              <a:rPr lang="it-IT" sz="2400" dirty="0" err="1" smtClean="0"/>
              <a:t>tool</a:t>
            </a:r>
            <a:r>
              <a:rPr lang="it-IT" sz="2400" dirty="0" smtClean="0"/>
              <a:t> adottato in laboratorio), </a:t>
            </a:r>
            <a:r>
              <a:rPr lang="it-IT" sz="2400" dirty="0"/>
              <a:t>per importare il file E</a:t>
            </a:r>
            <a:r>
              <a:rPr lang="it-IT" sz="2400" dirty="0" smtClean="0"/>
              <a:t>xcel </a:t>
            </a:r>
            <a:r>
              <a:rPr lang="it-IT" sz="2400" dirty="0"/>
              <a:t>in </a:t>
            </a:r>
            <a:r>
              <a:rPr lang="it-IT" sz="2400" dirty="0" smtClean="0"/>
              <a:t>SAS e creare la </a:t>
            </a:r>
            <a:r>
              <a:rPr lang="it-IT" sz="2400" dirty="0"/>
              <a:t>tabella SAS. A questo punto sarà possibile caricare direttamente la tabella </a:t>
            </a:r>
            <a:r>
              <a:rPr lang="it-IT" sz="2400" dirty="0" smtClean="0"/>
              <a:t>SAS all’interno di SAS Studio. 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Caricare il </a:t>
            </a:r>
            <a:r>
              <a:rPr lang="it-IT" sz="2400" dirty="0"/>
              <a:t>file E</a:t>
            </a:r>
            <a:r>
              <a:rPr lang="it-IT" sz="2400" dirty="0" smtClean="0"/>
              <a:t>xcel in SAS Studio ed effettuare l’importazione dell’Excel in formato SAS direttamente su SAS Studio.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700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>
                <a:solidFill>
                  <a:srgbClr val="FF9900"/>
                </a:solidFill>
              </a:rPr>
              <a:t>di </a:t>
            </a:r>
            <a:r>
              <a:rPr lang="en-AU" sz="4000" dirty="0" err="1">
                <a:solidFill>
                  <a:srgbClr val="FF9900"/>
                </a:solidFill>
              </a:rPr>
              <a:t>una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cartella</a:t>
            </a:r>
            <a:r>
              <a:rPr lang="en-AU" sz="4000" dirty="0" smtClean="0">
                <a:solidFill>
                  <a:srgbClr val="FF9900"/>
                </a:solidFill>
              </a:rPr>
              <a:t> (1/2)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 r="68153" b="5"/>
          <a:stretch/>
        </p:blipFill>
        <p:spPr bwMode="auto">
          <a:xfrm>
            <a:off x="5652120" y="1052736"/>
            <a:ext cx="3156050" cy="49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724128" y="1628800"/>
            <a:ext cx="9998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611560" y="503721"/>
            <a:ext cx="4877483" cy="5850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AU" sz="2400" dirty="0"/>
          </a:p>
          <a:p>
            <a:pPr marL="0" indent="0">
              <a:buNone/>
            </a:pPr>
            <a:r>
              <a:rPr lang="it-IT" sz="2400" dirty="0"/>
              <a:t>La creazione di una cartella </a:t>
            </a:r>
            <a:r>
              <a:rPr lang="it-IT" sz="2400" dirty="0" smtClean="0"/>
              <a:t>è un’operazione </a:t>
            </a:r>
            <a:r>
              <a:rPr lang="it-IT" sz="2400" u="sng" dirty="0" smtClean="0"/>
              <a:t>necessaria</a:t>
            </a:r>
            <a:r>
              <a:rPr lang="it-IT" sz="2400" dirty="0" smtClean="0"/>
              <a:t> per poter lavorare con SAS Studio. L’operazione di creazione viene fatta al primo accesso ed è permanente.</a:t>
            </a:r>
          </a:p>
          <a:p>
            <a:pPr marL="0" indent="0">
              <a:buNone/>
            </a:pPr>
            <a:r>
              <a:rPr lang="it-IT" sz="2400" dirty="0" smtClean="0"/>
              <a:t>Quindi, anche </a:t>
            </a:r>
            <a:r>
              <a:rPr lang="it-IT" sz="2400" dirty="0"/>
              <a:t>dopo </a:t>
            </a:r>
            <a:r>
              <a:rPr lang="it-IT" sz="2400" dirty="0" smtClean="0"/>
              <a:t>il Log Off </a:t>
            </a:r>
            <a:r>
              <a:rPr lang="it-IT" sz="2400" dirty="0"/>
              <a:t>la cartella </a:t>
            </a:r>
            <a:r>
              <a:rPr lang="it-IT" sz="2400" dirty="0" smtClean="0"/>
              <a:t>continua </a:t>
            </a:r>
            <a:r>
              <a:rPr lang="it-IT" sz="2400" dirty="0"/>
              <a:t>ad essere presente ed </a:t>
            </a:r>
            <a:r>
              <a:rPr lang="it-IT" sz="2400" dirty="0" smtClean="0"/>
              <a:t>utilizzabile </a:t>
            </a:r>
            <a:r>
              <a:rPr lang="it-IT" sz="2400" dirty="0"/>
              <a:t>al successivo Log In. </a:t>
            </a:r>
            <a:endParaRPr lang="it-IT" sz="2400" dirty="0" smtClean="0"/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r>
              <a:rPr lang="en-AU" sz="2400" dirty="0" err="1"/>
              <a:t>Nella</a:t>
            </a:r>
            <a:r>
              <a:rPr lang="en-AU" sz="2400" dirty="0"/>
              <a:t> </a:t>
            </a:r>
            <a:r>
              <a:rPr lang="en-AU" sz="2400" dirty="0" err="1"/>
              <a:t>schermata</a:t>
            </a:r>
            <a:r>
              <a:rPr lang="en-AU" sz="2400" dirty="0"/>
              <a:t> </a:t>
            </a:r>
            <a:r>
              <a:rPr lang="en-AU" sz="2400" dirty="0" err="1" smtClean="0"/>
              <a:t>iniziale</a:t>
            </a:r>
            <a:r>
              <a:rPr lang="en-AU" sz="2400" dirty="0" smtClean="0"/>
              <a:t>, </a:t>
            </a:r>
            <a:r>
              <a:rPr lang="en-AU" sz="2400" dirty="0" err="1" smtClean="0"/>
              <a:t>sul</a:t>
            </a:r>
            <a:r>
              <a:rPr lang="en-AU" sz="2400" dirty="0" smtClean="0"/>
              <a:t> </a:t>
            </a:r>
            <a:r>
              <a:rPr lang="en-AU" sz="2400" dirty="0" err="1" smtClean="0"/>
              <a:t>menù</a:t>
            </a:r>
            <a:r>
              <a:rPr lang="en-AU" sz="2400" dirty="0" smtClean="0"/>
              <a:t> a </a:t>
            </a:r>
            <a:r>
              <a:rPr lang="en-AU" sz="2400" dirty="0" err="1" smtClean="0"/>
              <a:t>sinistra</a:t>
            </a:r>
            <a:r>
              <a:rPr lang="en-AU" sz="2400" dirty="0" smtClean="0"/>
              <a:t>, </a:t>
            </a:r>
            <a:r>
              <a:rPr lang="en-AU" sz="2400" dirty="0" err="1" smtClean="0"/>
              <a:t>selezionare</a:t>
            </a:r>
            <a:r>
              <a:rPr lang="en-AU" sz="2400" dirty="0" smtClean="0"/>
              <a:t>  la </a:t>
            </a:r>
            <a:r>
              <a:rPr lang="en-AU" sz="2400" dirty="0"/>
              <a:t>voce </a:t>
            </a:r>
            <a:r>
              <a:rPr lang="en-AU" sz="2400" dirty="0" smtClean="0"/>
              <a:t>“</a:t>
            </a:r>
            <a:r>
              <a:rPr lang="en-AU" sz="2400" b="1" dirty="0" err="1" smtClean="0"/>
              <a:t>Cartelle</a:t>
            </a:r>
            <a:r>
              <a:rPr lang="en-AU" sz="2400" dirty="0" smtClean="0"/>
              <a:t>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22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>
                <a:solidFill>
                  <a:srgbClr val="FF9900"/>
                </a:solidFill>
              </a:rPr>
              <a:t>di </a:t>
            </a:r>
            <a:r>
              <a:rPr lang="en-AU" sz="4000" dirty="0" err="1">
                <a:solidFill>
                  <a:srgbClr val="FF9900"/>
                </a:solidFill>
              </a:rPr>
              <a:t>una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cartella</a:t>
            </a:r>
            <a:r>
              <a:rPr lang="en-AU" sz="4000" dirty="0" smtClean="0">
                <a:solidFill>
                  <a:srgbClr val="FF9900"/>
                </a:solidFill>
              </a:rPr>
              <a:t> (2/2)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640960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creare una nuova cartella, cliccare </a:t>
            </a:r>
            <a:r>
              <a:rPr lang="it-IT" sz="2400" dirty="0"/>
              <a:t>con il </a:t>
            </a:r>
            <a:r>
              <a:rPr lang="it-IT" sz="2400" dirty="0" smtClean="0"/>
              <a:t>tasto </a:t>
            </a:r>
            <a:r>
              <a:rPr lang="it-IT" sz="2400" dirty="0"/>
              <a:t>destro del mouse sulla </a:t>
            </a:r>
            <a:r>
              <a:rPr lang="it-IT" sz="2400" dirty="0" smtClean="0"/>
              <a:t>voce </a:t>
            </a:r>
            <a:r>
              <a:rPr lang="en-AU" sz="2400" dirty="0" smtClean="0"/>
              <a:t>“</a:t>
            </a:r>
            <a:r>
              <a:rPr lang="it-IT" sz="2400" b="1" dirty="0" smtClean="0"/>
              <a:t>Cartelle Personali</a:t>
            </a:r>
            <a:r>
              <a:rPr lang="en-AU" sz="2400" dirty="0" smtClean="0"/>
              <a:t>“, </a:t>
            </a:r>
            <a:r>
              <a:rPr lang="en-AU" sz="2400" dirty="0" err="1" smtClean="0"/>
              <a:t>selezionare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en-AU" sz="2400" dirty="0" smtClean="0"/>
              <a:t>“</a:t>
            </a:r>
            <a:r>
              <a:rPr lang="it-IT" sz="2400" b="1" dirty="0" smtClean="0">
                <a:sym typeface="Wingdings" panose="05000000000000000000" pitchFamily="2" charset="2"/>
              </a:rPr>
              <a:t>Nuovo</a:t>
            </a:r>
            <a:r>
              <a:rPr lang="en-AU" sz="2400" dirty="0" smtClean="0"/>
              <a:t>“ e di </a:t>
            </a:r>
            <a:r>
              <a:rPr lang="en-AU" sz="2400" dirty="0" err="1" smtClean="0"/>
              <a:t>seguito</a:t>
            </a:r>
            <a:r>
              <a:rPr lang="en-AU" sz="2400" dirty="0" smtClean="0"/>
              <a:t> “</a:t>
            </a:r>
            <a:r>
              <a:rPr lang="it-IT" sz="2400" b="1" dirty="0" smtClean="0">
                <a:sym typeface="Wingdings" panose="05000000000000000000" pitchFamily="2" charset="2"/>
              </a:rPr>
              <a:t>Cartella</a:t>
            </a:r>
            <a:r>
              <a:rPr lang="en-AU" sz="2400" dirty="0" smtClean="0"/>
              <a:t>“</a:t>
            </a:r>
            <a:r>
              <a:rPr lang="it-IT" sz="24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dirty="0">
              <a:sym typeface="Wingdings" panose="05000000000000000000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41675" r="42990" b="30593"/>
          <a:stretch/>
        </p:blipFill>
        <p:spPr bwMode="auto">
          <a:xfrm>
            <a:off x="2551560" y="1700808"/>
            <a:ext cx="3908365" cy="22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5189" r="44451" b="42405"/>
          <a:stretch/>
        </p:blipFill>
        <p:spPr bwMode="auto">
          <a:xfrm>
            <a:off x="755484" y="4270789"/>
            <a:ext cx="5176421" cy="23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"/>
          <p:cNvSpPr/>
          <p:nvPr/>
        </p:nvSpPr>
        <p:spPr>
          <a:xfrm>
            <a:off x="5080087" y="3212976"/>
            <a:ext cx="9998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5950482" y="4964975"/>
            <a:ext cx="351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Creare una </a:t>
            </a:r>
            <a:r>
              <a:rPr lang="it-IT" sz="2400" dirty="0"/>
              <a:t>nuova </a:t>
            </a:r>
            <a:br>
              <a:rPr lang="it-IT" sz="2400" dirty="0"/>
            </a:br>
            <a:r>
              <a:rPr lang="it-IT" sz="2400" dirty="0"/>
              <a:t>cartella </a:t>
            </a:r>
            <a:r>
              <a:rPr lang="en-AU" sz="2400" dirty="0"/>
              <a:t>“</a:t>
            </a:r>
            <a:r>
              <a:rPr lang="it-IT" sz="2400" dirty="0"/>
              <a:t>Corso Metodi</a:t>
            </a:r>
            <a:r>
              <a:rPr lang="en-AU" sz="2400" dirty="0"/>
              <a:t>“</a:t>
            </a:r>
            <a:r>
              <a:rPr lang="it-IT" sz="2400" dirty="0"/>
              <a:t>. </a:t>
            </a:r>
          </a:p>
          <a:p>
            <a:endParaRPr lang="en-AU" sz="2400" dirty="0"/>
          </a:p>
        </p:txBody>
      </p:sp>
      <p:sp>
        <p:nvSpPr>
          <p:cNvPr id="8" name="Rettangolo 1"/>
          <p:cNvSpPr/>
          <p:nvPr/>
        </p:nvSpPr>
        <p:spPr>
          <a:xfrm>
            <a:off x="2051628" y="5877272"/>
            <a:ext cx="9998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(1/5)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962818"/>
            <a:ext cx="8143875" cy="585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 questo punto occorre creare una libreria che punti al percorso della cartella appena creata.</a:t>
            </a:r>
          </a:p>
          <a:p>
            <a:pPr marL="0" indent="0">
              <a:buNone/>
            </a:pPr>
            <a:r>
              <a:rPr lang="it-IT" sz="2400" dirty="0" smtClean="0"/>
              <a:t>NB: L’allocazione </a:t>
            </a:r>
            <a:r>
              <a:rPr lang="it-IT" sz="2400" dirty="0"/>
              <a:t>della libreria è un’</a:t>
            </a:r>
            <a:r>
              <a:rPr lang="it-IT" sz="2400" u="sng" dirty="0"/>
              <a:t>operazione temporanea</a:t>
            </a:r>
            <a:r>
              <a:rPr lang="it-IT" sz="2400" dirty="0"/>
              <a:t>, quindi ad ogni </a:t>
            </a:r>
            <a:r>
              <a:rPr lang="it-IT" sz="2400" dirty="0" smtClean="0"/>
              <a:t>accesso sarà </a:t>
            </a:r>
            <a:r>
              <a:rPr lang="it-IT" sz="2400" dirty="0"/>
              <a:t>necessario rieseguire la procedura. </a:t>
            </a:r>
            <a:endParaRPr lang="it-IT" sz="2400" dirty="0" smtClean="0"/>
          </a:p>
          <a:p>
            <a:pPr marL="0" indent="0">
              <a:buNone/>
            </a:pPr>
            <a:endParaRPr lang="it-IT" sz="2400" i="1" dirty="0" smtClean="0"/>
          </a:p>
          <a:p>
            <a:pPr marL="0" indent="0">
              <a:buNone/>
            </a:pPr>
            <a:r>
              <a:rPr lang="it-IT" sz="2400" i="1" dirty="0" smtClean="0"/>
              <a:t>Per </a:t>
            </a:r>
            <a:r>
              <a:rPr lang="it-IT" sz="2400" i="1" dirty="0"/>
              <a:t>assegnare la </a:t>
            </a:r>
            <a:r>
              <a:rPr lang="it-IT" sz="2400" i="1" dirty="0" smtClean="0"/>
              <a:t>libreria scrivere nella finestra dell’editor (sezione CODICE, come nella </a:t>
            </a:r>
            <a:r>
              <a:rPr lang="it-IT" sz="2400" i="1" dirty="0" err="1" smtClean="0"/>
              <a:t>screenshot</a:t>
            </a:r>
            <a:r>
              <a:rPr lang="it-IT" sz="2400" i="1" dirty="0" smtClean="0"/>
              <a:t>) la seguente istruzione: 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21655" r="16340" b="58260"/>
          <a:stretch/>
        </p:blipFill>
        <p:spPr bwMode="auto">
          <a:xfrm>
            <a:off x="179512" y="4762234"/>
            <a:ext cx="8793300" cy="17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/>
          <p:cNvSpPr/>
          <p:nvPr/>
        </p:nvSpPr>
        <p:spPr>
          <a:xfrm>
            <a:off x="2132052" y="5805264"/>
            <a:ext cx="46085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12572" y="4941168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44016" y="5193196"/>
            <a:ext cx="104360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2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4000" dirty="0" err="1" smtClean="0">
                <a:solidFill>
                  <a:srgbClr val="FF9900"/>
                </a:solidFill>
              </a:rPr>
              <a:t>Allocazione</a:t>
            </a:r>
            <a:r>
              <a:rPr lang="en-AU" sz="4000" dirty="0" smtClean="0">
                <a:solidFill>
                  <a:srgbClr val="FF9900"/>
                </a:solidFill>
              </a:rPr>
              <a:t> di </a:t>
            </a:r>
            <a:r>
              <a:rPr lang="en-AU" sz="4000" dirty="0" err="1" smtClean="0">
                <a:solidFill>
                  <a:srgbClr val="FF9900"/>
                </a:solidFill>
              </a:rPr>
              <a:t>una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libreria</a:t>
            </a:r>
            <a:r>
              <a:rPr lang="en-AU" sz="4000" dirty="0" smtClean="0">
                <a:solidFill>
                  <a:srgbClr val="FF9900"/>
                </a:solidFill>
              </a:rPr>
              <a:t> (2/5)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3068960"/>
            <a:ext cx="4464495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Per </a:t>
            </a:r>
            <a:r>
              <a:rPr lang="it-IT" sz="2400" dirty="0"/>
              <a:t>selezionare il percorso corretto posizionarsi sulla </a:t>
            </a:r>
            <a:r>
              <a:rPr lang="it-IT" sz="2400" dirty="0" smtClean="0"/>
              <a:t>cartella </a:t>
            </a:r>
            <a:r>
              <a:rPr lang="en-AU" sz="2400" dirty="0"/>
              <a:t>“</a:t>
            </a:r>
            <a:r>
              <a:rPr lang="it-IT" sz="2400" dirty="0"/>
              <a:t>Corso Metodi</a:t>
            </a:r>
            <a:r>
              <a:rPr lang="en-AU" sz="2400" dirty="0" smtClean="0"/>
              <a:t>“ del </a:t>
            </a:r>
            <a:r>
              <a:rPr lang="en-AU" sz="2400" dirty="0" err="1" smtClean="0"/>
              <a:t>menù</a:t>
            </a:r>
            <a:r>
              <a:rPr lang="en-AU" sz="2400" dirty="0" smtClean="0"/>
              <a:t> a </a:t>
            </a:r>
            <a:r>
              <a:rPr lang="en-AU" sz="2400" dirty="0" err="1" smtClean="0"/>
              <a:t>sinistra</a:t>
            </a:r>
            <a:r>
              <a:rPr lang="it-IT" sz="2400" dirty="0" smtClean="0"/>
              <a:t>, cliccare </a:t>
            </a:r>
            <a:r>
              <a:rPr lang="it-IT" sz="2400" dirty="0"/>
              <a:t>con il tasto destro del mouse e selezionare </a:t>
            </a:r>
            <a:r>
              <a:rPr lang="en-AU" sz="2400" dirty="0" smtClean="0"/>
              <a:t>“</a:t>
            </a:r>
            <a:r>
              <a:rPr lang="it-IT" sz="2400" b="1" dirty="0" smtClean="0"/>
              <a:t>Proprietà</a:t>
            </a:r>
            <a:r>
              <a:rPr lang="en-AU" sz="2400" dirty="0" smtClean="0"/>
              <a:t>“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21655" r="16340" b="58260"/>
          <a:stretch/>
        </p:blipFill>
        <p:spPr bwMode="auto">
          <a:xfrm>
            <a:off x="899592" y="1017818"/>
            <a:ext cx="7327750" cy="14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"/>
          <p:cNvSpPr/>
          <p:nvPr/>
        </p:nvSpPr>
        <p:spPr>
          <a:xfrm>
            <a:off x="1907704" y="1844824"/>
            <a:ext cx="46085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88224" y="105273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5063" r="69313" b="18720"/>
          <a:stretch/>
        </p:blipFill>
        <p:spPr bwMode="auto">
          <a:xfrm>
            <a:off x="5311036" y="2762256"/>
            <a:ext cx="2931985" cy="38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1"/>
          <p:cNvSpPr/>
          <p:nvPr/>
        </p:nvSpPr>
        <p:spPr>
          <a:xfrm>
            <a:off x="6012160" y="6309319"/>
            <a:ext cx="2230861" cy="328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52320" y="5733256"/>
            <a:ext cx="36004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1282</Words>
  <Application>Microsoft Office PowerPoint</Application>
  <PresentationFormat>On-screen Show (4:3)</PresentationFormat>
  <Paragraphs>184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SAS® OnDemand for Academics  SAS Studio    </vt:lpstr>
      <vt:lpstr>Accedere a SAS Studio</vt:lpstr>
      <vt:lpstr>Interfaccia di SAS Studio</vt:lpstr>
      <vt:lpstr>PowerPoint Presentation</vt:lpstr>
      <vt:lpstr>Come utilizzare SAS Studio (2/2)</vt:lpstr>
      <vt:lpstr>Creazione di una cartella (1/2) </vt:lpstr>
      <vt:lpstr>Creazione di una cartella (2/2) </vt:lpstr>
      <vt:lpstr>Allocazione di una libreria (1/5) </vt:lpstr>
      <vt:lpstr>Allocazione di una libreria (2/5) </vt:lpstr>
      <vt:lpstr>Allocazione di una libreria (3/5) </vt:lpstr>
      <vt:lpstr>Allocazione di una libreria (4/5) </vt:lpstr>
      <vt:lpstr>Allocazione di una libreria (5/5) </vt:lpstr>
      <vt:lpstr>Upload di un file (1/3)</vt:lpstr>
      <vt:lpstr>Upload di un file (2/3)</vt:lpstr>
      <vt:lpstr>Upload di un file (3/3)</vt:lpstr>
      <vt:lpstr>Importare un file Excel (1/5)</vt:lpstr>
      <vt:lpstr>Importare un file Excel (2/5)</vt:lpstr>
      <vt:lpstr>Importare un file Excel (3/5)</vt:lpstr>
      <vt:lpstr>Importare un file Excel (4/5)</vt:lpstr>
      <vt:lpstr>Importare un file Excel (5/5)</vt:lpstr>
      <vt:lpstr>Scrivere ed eseguire delle procedure (1/4)</vt:lpstr>
      <vt:lpstr>Scrivere ed eseguire delle procedure (2/4)</vt:lpstr>
      <vt:lpstr>Scrivere ed eseguire delle procedure (3/4)</vt:lpstr>
      <vt:lpstr>Scrivere ed eseguire delle procedure (4/4)</vt:lpstr>
      <vt:lpstr>Salvare il Programma SAS (1/2)</vt:lpstr>
      <vt:lpstr>Salvare il Programma SAS (2/2)</vt:lpstr>
      <vt:lpstr>Appendice A: Creare un Box Plot</vt:lpstr>
      <vt:lpstr>Appendice B: creare un diagramma a dispersione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Attivazione profilo SAS  SAS® OnDemand for Academics E-learnings   </dc:title>
  <dc:creator>Giulia Deppieri</dc:creator>
  <cp:lastModifiedBy>Gabriela Magistrelli</cp:lastModifiedBy>
  <cp:revision>100</cp:revision>
  <dcterms:created xsi:type="dcterms:W3CDTF">2014-10-07T20:48:59Z</dcterms:created>
  <dcterms:modified xsi:type="dcterms:W3CDTF">2014-10-13T19:19:23Z</dcterms:modified>
</cp:coreProperties>
</file>