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90" r:id="rId2"/>
    <p:sldId id="383" r:id="rId3"/>
    <p:sldId id="378" r:id="rId4"/>
    <p:sldId id="382" r:id="rId5"/>
    <p:sldId id="361" r:id="rId6"/>
    <p:sldId id="389" r:id="rId7"/>
    <p:sldId id="391" r:id="rId8"/>
    <p:sldId id="393" r:id="rId9"/>
    <p:sldId id="379" r:id="rId10"/>
    <p:sldId id="390" r:id="rId11"/>
    <p:sldId id="392" r:id="rId12"/>
    <p:sldId id="394" r:id="rId13"/>
    <p:sldId id="388" r:id="rId14"/>
    <p:sldId id="321" r:id="rId15"/>
    <p:sldId id="322" r:id="rId16"/>
    <p:sldId id="261" r:id="rId17"/>
    <p:sldId id="323" r:id="rId18"/>
    <p:sldId id="324" r:id="rId19"/>
    <p:sldId id="325" r:id="rId20"/>
    <p:sldId id="326" r:id="rId21"/>
    <p:sldId id="370" r:id="rId22"/>
    <p:sldId id="331" r:id="rId23"/>
    <p:sldId id="332" r:id="rId24"/>
    <p:sldId id="381" r:id="rId25"/>
    <p:sldId id="329" r:id="rId26"/>
    <p:sldId id="387" r:id="rId27"/>
    <p:sldId id="373" r:id="rId28"/>
    <p:sldId id="374" r:id="rId29"/>
    <p:sldId id="375" r:id="rId30"/>
    <p:sldId id="3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A300"/>
    <a:srgbClr val="FF0000"/>
    <a:srgbClr val="E6ECFA"/>
    <a:srgbClr val="DFE7F9"/>
    <a:srgbClr val="CCECFF"/>
    <a:srgbClr val="CCCCFF"/>
    <a:srgbClr val="B1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5613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15AD1A24-4BD7-49F5-9FE3-F63D2A21F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0C4212-240D-448C-A375-1F0F9ED0D05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E57DED-2040-41B9-B2ED-58B9B9D7DA9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25CF8-0078-4FEE-B535-0B76744E534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A521C-B8DE-4038-9E02-B57C33FF226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05C71E-3612-4BCB-B579-CC076DDFFAD6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B9C3F-ADB9-44CD-A416-CEB32DB7F7D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6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5D0DB-BDCD-43EE-A022-EB8D1015BAA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73DF0-B299-4958-8909-0999B15DAE41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1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F88A5A-3240-4101-8A61-93A625697556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2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0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solidFill>
                <a:srgbClr val="000000"/>
              </a:solidFill>
              <a:latin typeface="Courier New" pitchFamily="49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D1A24-4BD7-49F5-9FE3-F63D2A21F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AB97-7625-4996-8B31-6EFC72834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9138-B207-471B-8FCB-57768AC4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BCFE-AA9A-48E8-AC38-223288DC7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165A-6691-4833-B276-ABCFE1DF3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5DA7-6164-4F55-AC21-89901E3F7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F83D-0AB8-4F5D-9B35-3943288D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950A-B527-415B-9DB4-D8C27036F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F1D3-1F7A-40D8-9F50-8303E59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EAD7-3AD5-485A-882D-0C44DFEE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D42D-2452-45F5-A839-A0E0C9D3F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2990-4A95-43F2-8557-FE4F04DC4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7F86-D6DF-4B15-A844-9A8A04A1A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05/10/2007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D7240EDD-3E91-41BF-BF1E-20B1ED40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fulimeni@liuc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pallini@liuc.i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Distribuzioni di Frequenza</a:t>
            </a:r>
            <a: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b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Esercizi </a:t>
            </a:r>
            <a:b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Management</a:t>
            </a:r>
            <a:br>
              <a:rPr lang="it-IT" sz="2800" i="1" dirty="0">
                <a:solidFill>
                  <a:srgbClr val="FF9900"/>
                </a:solidFill>
              </a:rPr>
            </a:br>
            <a:r>
              <a:rPr lang="it-IT" sz="2800" i="1" dirty="0">
                <a:solidFill>
                  <a:srgbClr val="FF9900"/>
                </a:solidFill>
              </a:rPr>
              <a:t/>
            </a:r>
            <a:br>
              <a:rPr lang="it-IT" sz="2800" i="1" dirty="0">
                <a:solidFill>
                  <a:srgbClr val="FF9900"/>
                </a:solidFill>
              </a:rPr>
            </a:br>
            <a:r>
              <a:rPr lang="it-IT" sz="2800" i="1" dirty="0">
                <a:solidFill>
                  <a:srgbClr val="FF9900"/>
                </a:solidFill>
              </a:rPr>
              <a:t>Esercitazione </a:t>
            </a:r>
            <a:r>
              <a:rPr lang="it-IT" sz="2800" i="1" dirty="0" smtClean="0">
                <a:solidFill>
                  <a:srgbClr val="FF9900"/>
                </a:solidFill>
              </a:rPr>
              <a:t>n°2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SORT – Sintassi generale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282005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 err="1" smtClean="0"/>
              <a:t>Procedura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che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consente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di </a:t>
            </a:r>
            <a:r>
              <a:rPr lang="en-GB" altLang="en-US" sz="2400" dirty="0" err="1"/>
              <a:t>ordinare</a:t>
            </a:r>
            <a:r>
              <a:rPr lang="en-GB" altLang="en-US" sz="2400" dirty="0"/>
              <a:t> le </a:t>
            </a:r>
            <a:r>
              <a:rPr lang="en-GB" altLang="en-US" sz="2400" dirty="0" err="1"/>
              <a:t>osservazioni</a:t>
            </a:r>
            <a:r>
              <a:rPr lang="en-GB" altLang="en-US" sz="2400" dirty="0"/>
              <a:t> di un </a:t>
            </a:r>
            <a:r>
              <a:rPr lang="en-GB" altLang="en-US" sz="2400" dirty="0" smtClean="0"/>
              <a:t>dataset secondo </a:t>
            </a:r>
            <a:r>
              <a:rPr lang="en-GB" altLang="en-US" sz="2400" dirty="0" err="1"/>
              <a:t>il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contenuto</a:t>
            </a:r>
            <a:r>
              <a:rPr lang="en-GB" altLang="en-US" sz="2400" dirty="0"/>
              <a:t> di </a:t>
            </a:r>
            <a:r>
              <a:rPr lang="en-GB" altLang="en-US" sz="2400" dirty="0" err="1"/>
              <a:t>una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variabile</a:t>
            </a:r>
            <a:endParaRPr lang="en-GB" alt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43000" y="2590800"/>
            <a:ext cx="6705600" cy="18288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6600"/>
              </a:buClr>
              <a:buNone/>
            </a:pPr>
            <a:r>
              <a:rPr lang="it-IT" altLang="en-US" dirty="0" err="1">
                <a:solidFill>
                  <a:srgbClr val="0000CC"/>
                </a:solidFill>
              </a:rPr>
              <a:t>proc</a:t>
            </a:r>
            <a:r>
              <a:rPr lang="it-IT" altLang="en-US" dirty="0">
                <a:solidFill>
                  <a:srgbClr val="0000CC"/>
                </a:solidFill>
              </a:rPr>
              <a:t> </a:t>
            </a:r>
            <a:r>
              <a:rPr lang="it-IT" altLang="en-US" dirty="0" err="1">
                <a:solidFill>
                  <a:srgbClr val="0000CC"/>
                </a:solidFill>
              </a:rPr>
              <a:t>sort</a:t>
            </a:r>
            <a:r>
              <a:rPr lang="it-IT" altLang="en-US" dirty="0"/>
              <a:t> </a:t>
            </a:r>
            <a:r>
              <a:rPr lang="en-GB" dirty="0">
                <a:solidFill>
                  <a:srgbClr val="0000FF"/>
                </a:solidFill>
              </a:rPr>
              <a:t>data </a:t>
            </a:r>
            <a:r>
              <a:rPr lang="it-IT" altLang="en-US" dirty="0" smtClean="0"/>
              <a:t>= </a:t>
            </a:r>
            <a:r>
              <a:rPr lang="it-IT" altLang="en-US" dirty="0" err="1" smtClean="0"/>
              <a:t>dataset</a:t>
            </a:r>
            <a:r>
              <a:rPr lang="it-IT" altLang="en-US" dirty="0" smtClean="0"/>
              <a:t>;</a:t>
            </a:r>
            <a:endParaRPr lang="it-IT" altLang="en-US" dirty="0"/>
          </a:p>
          <a:p>
            <a:pPr marL="0" indent="0">
              <a:buClr>
                <a:srgbClr val="FF6600"/>
              </a:buClr>
              <a:buNone/>
            </a:pPr>
            <a:r>
              <a:rPr lang="en-GB" altLang="en-US" dirty="0" smtClean="0">
                <a:solidFill>
                  <a:srgbClr val="0000FF"/>
                </a:solidFill>
              </a:rPr>
              <a:t>by</a:t>
            </a:r>
            <a:r>
              <a:rPr lang="it-IT" altLang="en-US" dirty="0" smtClean="0"/>
              <a:t> </a:t>
            </a:r>
            <a:r>
              <a:rPr lang="it-IT" altLang="en-US" dirty="0"/>
              <a:t>[</a:t>
            </a:r>
            <a:r>
              <a:rPr lang="it-IT" altLang="en-US" dirty="0" err="1"/>
              <a:t>descending</a:t>
            </a:r>
            <a:r>
              <a:rPr lang="it-IT" altLang="en-US" dirty="0"/>
              <a:t>] </a:t>
            </a:r>
            <a:r>
              <a:rPr lang="it-IT" altLang="en-US" i="1" dirty="0" smtClean="0"/>
              <a:t>variabile;</a:t>
            </a:r>
          </a:p>
          <a:p>
            <a:pPr marL="0" indent="0">
              <a:buClr>
                <a:srgbClr val="FF6600"/>
              </a:buClr>
              <a:buNone/>
            </a:pPr>
            <a:r>
              <a:rPr lang="en-GB" dirty="0" smtClean="0">
                <a:solidFill>
                  <a:srgbClr val="000099"/>
                </a:solidFill>
              </a:rPr>
              <a:t>run</a:t>
            </a:r>
            <a:r>
              <a:rPr lang="en-GB" dirty="0" smtClean="0"/>
              <a:t>;</a:t>
            </a:r>
            <a:endParaRPr lang="en-GB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4953000"/>
            <a:ext cx="777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24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en-GB" altLang="en-US" dirty="0"/>
              <a:t>Se </a:t>
            </a:r>
            <a:r>
              <a:rPr lang="en-GB" altLang="en-US" dirty="0" err="1" smtClean="0"/>
              <a:t>viene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specificata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l’opzione</a:t>
            </a:r>
            <a:r>
              <a:rPr lang="en-GB" altLang="en-US" dirty="0" smtClean="0"/>
              <a:t> DESCENDING, le </a:t>
            </a:r>
            <a:r>
              <a:rPr lang="en-GB" altLang="en-US" dirty="0" err="1"/>
              <a:t>osservazioni</a:t>
            </a:r>
            <a:r>
              <a:rPr lang="en-GB" altLang="en-US" dirty="0"/>
              <a:t> </a:t>
            </a:r>
            <a:r>
              <a:rPr lang="en-GB" altLang="en-US" dirty="0" err="1"/>
              <a:t>sono</a:t>
            </a:r>
            <a:r>
              <a:rPr lang="en-GB" altLang="en-US" dirty="0"/>
              <a:t> ordinate per </a:t>
            </a:r>
            <a:r>
              <a:rPr lang="en-GB" altLang="en-US" dirty="0" err="1"/>
              <a:t>valori</a:t>
            </a:r>
            <a:r>
              <a:rPr lang="en-GB" altLang="en-US" dirty="0"/>
              <a:t> </a:t>
            </a:r>
            <a:r>
              <a:rPr lang="en-GB" altLang="en-US" dirty="0" err="1" smtClean="0"/>
              <a:t>decrescenti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della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variabile</a:t>
            </a:r>
            <a:r>
              <a:rPr lang="en-GB" altLang="en-US" dirty="0" smtClean="0"/>
              <a:t>, </a:t>
            </a:r>
            <a:r>
              <a:rPr lang="en-GB" altLang="en-US" dirty="0" err="1"/>
              <a:t>altrimenti</a:t>
            </a:r>
            <a:r>
              <a:rPr lang="en-GB" altLang="en-US" dirty="0"/>
              <a:t> per </a:t>
            </a:r>
            <a:r>
              <a:rPr lang="en-GB" altLang="en-US" dirty="0" err="1"/>
              <a:t>valori</a:t>
            </a:r>
            <a:r>
              <a:rPr lang="en-GB" altLang="en-US" dirty="0"/>
              <a:t> </a:t>
            </a:r>
            <a:r>
              <a:rPr lang="en-GB" altLang="en-US" dirty="0" err="1"/>
              <a:t>crescenti</a:t>
            </a:r>
            <a:r>
              <a:rPr lang="en-GB" altLang="en-US" dirty="0"/>
              <a:t>.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47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SORT: Esempio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1981200" y="4965147"/>
            <a:ext cx="76490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sort 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by </a:t>
            </a:r>
            <a:r>
              <a:rPr lang="en-US" sz="2400" dirty="0" err="1" smtClean="0">
                <a:latin typeface="Courier New" pitchFamily="49" charset="0"/>
              </a:rPr>
              <a:t>marca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9424" r="52865" b="66379"/>
          <a:stretch/>
        </p:blipFill>
        <p:spPr bwMode="auto">
          <a:xfrm>
            <a:off x="609600" y="990600"/>
            <a:ext cx="6150192" cy="300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rot="-1732159">
            <a:off x="1006859" y="4070008"/>
            <a:ext cx="304800" cy="1905000"/>
          </a:xfrm>
          <a:prstGeom prst="curvedRightArrow">
            <a:avLst>
              <a:gd name="adj1" fmla="val 125000"/>
              <a:gd name="adj2" fmla="val 25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SORT: Esempio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t="13060" r="52259" b="62679"/>
          <a:stretch/>
        </p:blipFill>
        <p:spPr bwMode="auto">
          <a:xfrm>
            <a:off x="2209800" y="2666999"/>
            <a:ext cx="6461430" cy="31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609600" y="838200"/>
            <a:ext cx="76490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sort 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by </a:t>
            </a:r>
            <a:r>
              <a:rPr lang="en-US" sz="2400" dirty="0" err="1" smtClean="0">
                <a:latin typeface="Courier New" pitchFamily="49" charset="0"/>
              </a:rPr>
              <a:t>marca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19867841">
            <a:off x="1050541" y="2717092"/>
            <a:ext cx="304800" cy="1905000"/>
          </a:xfrm>
          <a:prstGeom prst="curvedRightArrow">
            <a:avLst>
              <a:gd name="adj1" fmla="val 125000"/>
              <a:gd name="adj2" fmla="val 25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 smtClean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 smtClean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Proc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FREQ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3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it-IT" sz="1600" b="1" dirty="0">
                <a:solidFill>
                  <a:schemeClr val="bg1"/>
                </a:solidFill>
                <a:latin typeface="+mj-lt"/>
              </a:rPr>
            </a:br>
            <a:r>
              <a:rPr lang="it-IT" sz="1600" b="1" dirty="0">
                <a:solidFill>
                  <a:schemeClr val="bg1"/>
                </a:solidFill>
                <a:latin typeface="+mj-lt"/>
              </a:rPr>
              <a:t>CONTENTS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 SORT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 smtClean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SAS INSIGHT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4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91403" y="1294606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La </a:t>
            </a:r>
            <a:r>
              <a:rPr lang="en-GB" sz="2400" dirty="0"/>
              <a:t>PROC FREQ </a:t>
            </a:r>
            <a:r>
              <a:rPr lang="en-GB" sz="2400" dirty="0" err="1"/>
              <a:t>permette</a:t>
            </a:r>
            <a:r>
              <a:rPr lang="en-GB" sz="2400" dirty="0"/>
              <a:t> di </a:t>
            </a:r>
            <a:r>
              <a:rPr lang="en-GB" sz="2400" dirty="0" err="1"/>
              <a:t>calcolare</a:t>
            </a:r>
            <a:r>
              <a:rPr lang="en-GB" sz="2400" dirty="0"/>
              <a:t> le </a:t>
            </a:r>
            <a:r>
              <a:rPr lang="en-GB" sz="2400" dirty="0" err="1"/>
              <a:t>distribuzioni</a:t>
            </a:r>
            <a:r>
              <a:rPr lang="en-GB" sz="2400" dirty="0"/>
              <a:t> di </a:t>
            </a:r>
            <a:r>
              <a:rPr lang="en-GB" sz="2400" dirty="0" err="1"/>
              <a:t>frequenza</a:t>
            </a:r>
            <a:r>
              <a:rPr lang="en-GB" sz="2400" dirty="0"/>
              <a:t> </a:t>
            </a:r>
            <a:r>
              <a:rPr lang="en-GB" sz="2400" dirty="0" err="1"/>
              <a:t>univariate</a:t>
            </a:r>
            <a:r>
              <a:rPr lang="en-GB" sz="2400" dirty="0"/>
              <a:t> per </a:t>
            </a:r>
            <a:r>
              <a:rPr lang="en-GB" sz="2400" dirty="0" err="1"/>
              <a:t>variabili</a:t>
            </a:r>
            <a:r>
              <a:rPr lang="en-GB" sz="2400" dirty="0"/>
              <a:t> </a:t>
            </a:r>
            <a:r>
              <a:rPr lang="en-GB" sz="2400" u="sng" dirty="0"/>
              <a:t>qualitative</a:t>
            </a:r>
            <a:r>
              <a:rPr lang="en-GB" sz="2400" dirty="0"/>
              <a:t> e </a:t>
            </a:r>
            <a:r>
              <a:rPr lang="en-GB" sz="2400" u="sng" dirty="0"/>
              <a:t>quantitative discrete</a:t>
            </a:r>
            <a:endParaRPr lang="en-US" sz="2400" u="sng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2743200"/>
            <a:ext cx="6705600" cy="175180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GB" dirty="0" err="1" smtClean="0">
                <a:solidFill>
                  <a:srgbClr val="000099"/>
                </a:solidFill>
              </a:rPr>
              <a:t>proc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dirty="0" err="1" smtClean="0">
                <a:solidFill>
                  <a:srgbClr val="000099"/>
                </a:solidFill>
              </a:rPr>
              <a:t>freq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00FF"/>
                </a:solidFill>
              </a:rPr>
              <a:t>data</a:t>
            </a:r>
            <a:r>
              <a:rPr lang="en-GB" dirty="0" smtClean="0"/>
              <a:t>= dataset;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0000FF"/>
                </a:solidFill>
              </a:rPr>
              <a:t>tables</a:t>
            </a:r>
            <a:r>
              <a:rPr lang="en-GB" dirty="0" smtClean="0"/>
              <a:t> </a:t>
            </a:r>
            <a:r>
              <a:rPr lang="en-GB" dirty="0" err="1" smtClean="0"/>
              <a:t>variabile</a:t>
            </a:r>
            <a:r>
              <a:rPr lang="en-GB" i="1" dirty="0" smtClean="0"/>
              <a:t> </a:t>
            </a:r>
            <a:r>
              <a:rPr lang="en-GB" dirty="0" smtClean="0"/>
              <a:t>/</a:t>
            </a:r>
            <a:r>
              <a:rPr lang="en-GB" i="1" dirty="0" smtClean="0"/>
              <a:t>options</a:t>
            </a:r>
            <a:r>
              <a:rPr lang="en-GB" dirty="0" smtClean="0"/>
              <a:t>;</a:t>
            </a:r>
          </a:p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000099"/>
                </a:solidFill>
              </a:rPr>
              <a:t>run</a:t>
            </a:r>
            <a:r>
              <a:rPr lang="en-GB" dirty="0" smtClean="0"/>
              <a:t>;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5181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GB" sz="2000" i="1" dirty="0">
                <a:solidFill>
                  <a:srgbClr val="009900"/>
                </a:solidFill>
              </a:rPr>
              <a:t>OPTIONS</a:t>
            </a:r>
            <a:r>
              <a:rPr lang="en-GB" sz="2000" dirty="0">
                <a:solidFill>
                  <a:srgbClr val="009900"/>
                </a:solidFill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000" dirty="0" smtClean="0">
                <a:solidFill>
                  <a:srgbClr val="009900"/>
                </a:solidFill>
              </a:rPr>
              <a:t>/</a:t>
            </a:r>
            <a:r>
              <a:rPr lang="en-GB" sz="2000" dirty="0">
                <a:solidFill>
                  <a:srgbClr val="009900"/>
                </a:solidFill>
              </a:rPr>
              <a:t>missing   </a:t>
            </a:r>
            <a:r>
              <a:rPr lang="en-GB" sz="2000" dirty="0" err="1"/>
              <a:t>considera</a:t>
            </a:r>
            <a:r>
              <a:rPr lang="en-GB" sz="2000" dirty="0"/>
              <a:t> </a:t>
            </a:r>
            <a:r>
              <a:rPr lang="en-GB" sz="2000" dirty="0" err="1"/>
              <a:t>anche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missing </a:t>
            </a:r>
            <a:r>
              <a:rPr lang="en-GB" sz="2000" dirty="0" err="1"/>
              <a:t>nel</a:t>
            </a:r>
            <a:r>
              <a:rPr lang="en-GB" sz="2000" dirty="0"/>
              <a:t> </a:t>
            </a:r>
            <a:r>
              <a:rPr lang="en-GB" sz="2000" dirty="0" err="1"/>
              <a:t>calcolo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frequenze</a:t>
            </a:r>
            <a:endParaRPr lang="en-GB" sz="2000" dirty="0">
              <a:solidFill>
                <a:srgbClr val="0099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GB" sz="2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98437"/>
            <a:ext cx="8991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000" kern="0" dirty="0" smtClean="0">
                <a:solidFill>
                  <a:srgbClr val="FF9900"/>
                </a:solidFill>
              </a:rPr>
              <a:t>PROC FREQ – Sintassi generale 1/2</a:t>
            </a:r>
            <a:r>
              <a:rPr lang="it-IT" sz="4000" kern="0" dirty="0" smtClean="0"/>
              <a:t> </a:t>
            </a:r>
            <a:endParaRPr lang="en-GB" sz="40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PROC FREQ: Esempio 1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2291" name="Text Box 54"/>
          <p:cNvSpPr txBox="1">
            <a:spLocks noChangeArrowheads="1"/>
          </p:cNvSpPr>
          <p:nvPr/>
        </p:nvSpPr>
        <p:spPr bwMode="auto">
          <a:xfrm>
            <a:off x="762000" y="2714625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freq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tables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operatore;</a:t>
            </a:r>
          </a:p>
          <a:p>
            <a:pPr eaLnBrk="1" hangingPunct="1"/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2292" name="Text Box 55"/>
          <p:cNvSpPr txBox="1">
            <a:spLocks noChangeArrowheads="1"/>
          </p:cNvSpPr>
          <p:nvPr/>
        </p:nvSpPr>
        <p:spPr bwMode="auto">
          <a:xfrm>
            <a:off x="609600" y="1600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Variabile qualitativa: operatore telefonico</a:t>
            </a:r>
            <a:endParaRPr lang="en-US" sz="24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67689"/>
              </p:ext>
            </p:extLst>
          </p:nvPr>
        </p:nvGraphicFramePr>
        <p:xfrm>
          <a:off x="1371599" y="4152900"/>
          <a:ext cx="6400801" cy="1905000"/>
        </p:xfrm>
        <a:graphic>
          <a:graphicData uri="http://schemas.openxmlformats.org/drawingml/2006/table">
            <a:tbl>
              <a:tblPr/>
              <a:tblGrid>
                <a:gridCol w="1300619"/>
                <a:gridCol w="1417530"/>
                <a:gridCol w="1081414"/>
                <a:gridCol w="1300619"/>
                <a:gridCol w="1300619"/>
              </a:tblGrid>
              <a:tr h="3175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operatore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Cumulative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Cumulative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Tim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23.31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23.31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5.08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28.39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Vodafone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65.25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221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93.64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Wind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6.36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2288"/>
                          </a:solidFill>
                          <a:latin typeface="Arial"/>
                        </a:rPr>
                        <a:t>236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3354" name="Text Box 188"/>
          <p:cNvSpPr txBox="1">
            <a:spLocks noChangeArrowheads="1"/>
          </p:cNvSpPr>
          <p:nvPr/>
        </p:nvSpPr>
        <p:spPr bwMode="auto">
          <a:xfrm>
            <a:off x="152400" y="1905000"/>
            <a:ext cx="3048000" cy="14811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i="1" dirty="0"/>
              <a:t>Frequenza assoluta</a:t>
            </a:r>
            <a:r>
              <a:rPr lang="it-IT" b="1" dirty="0"/>
              <a:t>: </a:t>
            </a:r>
            <a:r>
              <a:rPr lang="it-IT" dirty="0">
                <a:solidFill>
                  <a:schemeClr val="tx2"/>
                </a:solidFill>
              </a:rPr>
              <a:t>consiste nell’associare a ciascuna categoria, o modalità, il numero di volte in cui compare nei dati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355" name="Text Box 189"/>
          <p:cNvSpPr txBox="1">
            <a:spLocks noChangeArrowheads="1"/>
          </p:cNvSpPr>
          <p:nvPr/>
        </p:nvSpPr>
        <p:spPr bwMode="auto">
          <a:xfrm>
            <a:off x="3365500" y="1905000"/>
            <a:ext cx="3048000" cy="153888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b="1" i="1" dirty="0"/>
              <a:t>Frequenza relativa</a:t>
            </a:r>
            <a:r>
              <a:rPr lang="it-IT" b="1" dirty="0"/>
              <a:t>: </a:t>
            </a:r>
            <a:r>
              <a:rPr lang="it-IT" dirty="0"/>
              <a:t>rapporto tra la frequenza assoluta ed il numero complessivo delle osservazioni effettuate</a:t>
            </a:r>
            <a:endParaRPr lang="it-IT" sz="2200" i="1" dirty="0"/>
          </a:p>
        </p:txBody>
      </p:sp>
      <p:sp>
        <p:nvSpPr>
          <p:cNvPr id="13356" name="Text Box 191"/>
          <p:cNvSpPr txBox="1">
            <a:spLocks noChangeArrowheads="1"/>
          </p:cNvSpPr>
          <p:nvPr/>
        </p:nvSpPr>
        <p:spPr bwMode="auto">
          <a:xfrm>
            <a:off x="6858000" y="2176463"/>
            <a:ext cx="1676400" cy="7953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 i="1"/>
              <a:t>Frequenze </a:t>
            </a:r>
          </a:p>
          <a:p>
            <a:pPr algn="ctr" eaLnBrk="1" hangingPunct="1"/>
            <a:r>
              <a:rPr lang="it-IT" b="1" i="1"/>
              <a:t>cumulate</a:t>
            </a:r>
            <a:endParaRPr lang="en-US" b="1" i="1"/>
          </a:p>
        </p:txBody>
      </p:sp>
      <p:sp>
        <p:nvSpPr>
          <p:cNvPr id="13357" name="Oval 185"/>
          <p:cNvSpPr>
            <a:spLocks noChangeArrowheads="1"/>
          </p:cNvSpPr>
          <p:nvPr/>
        </p:nvSpPr>
        <p:spPr bwMode="auto">
          <a:xfrm>
            <a:off x="2693276" y="4114800"/>
            <a:ext cx="1295400" cy="533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8" name="Oval 186"/>
          <p:cNvSpPr>
            <a:spLocks noChangeArrowheads="1"/>
          </p:cNvSpPr>
          <p:nvPr/>
        </p:nvSpPr>
        <p:spPr bwMode="auto">
          <a:xfrm>
            <a:off x="4114800" y="4064000"/>
            <a:ext cx="914400" cy="533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9" name="Line 187"/>
          <p:cNvSpPr>
            <a:spLocks noChangeShapeType="1"/>
          </p:cNvSpPr>
          <p:nvPr/>
        </p:nvSpPr>
        <p:spPr bwMode="auto">
          <a:xfrm>
            <a:off x="1676400" y="3352800"/>
            <a:ext cx="1524000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Line 190"/>
          <p:cNvSpPr>
            <a:spLocks noChangeShapeType="1"/>
          </p:cNvSpPr>
          <p:nvPr/>
        </p:nvSpPr>
        <p:spPr bwMode="auto">
          <a:xfrm flipH="1">
            <a:off x="4572000" y="3365500"/>
            <a:ext cx="152400" cy="7493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192"/>
          <p:cNvSpPr>
            <a:spLocks noChangeShapeType="1"/>
          </p:cNvSpPr>
          <p:nvPr/>
        </p:nvSpPr>
        <p:spPr bwMode="auto">
          <a:xfrm flipH="1">
            <a:off x="6413500" y="2971800"/>
            <a:ext cx="1206500" cy="1143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193"/>
          <p:cNvSpPr>
            <a:spLocks noChangeShapeType="1"/>
          </p:cNvSpPr>
          <p:nvPr/>
        </p:nvSpPr>
        <p:spPr bwMode="auto">
          <a:xfrm flipH="1">
            <a:off x="7315200" y="2971800"/>
            <a:ext cx="304800" cy="1143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Oval 195"/>
          <p:cNvSpPr>
            <a:spLocks noChangeArrowheads="1"/>
          </p:cNvSpPr>
          <p:nvPr/>
        </p:nvSpPr>
        <p:spPr bwMode="auto">
          <a:xfrm>
            <a:off x="4996793" y="4064000"/>
            <a:ext cx="2971800" cy="7620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Output PROC FREQ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895600" y="3352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5" grpId="0"/>
      <p:bldP spid="13356" grpId="0"/>
      <p:bldP spid="13358" grpId="0" animBg="1"/>
      <p:bldP spid="13360" grpId="0" animBg="1"/>
      <p:bldP spid="13361" grpId="0" animBg="1"/>
      <p:bldP spid="13362" grpId="0" animBg="1"/>
      <p:bldP spid="13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9900"/>
                </a:solidFill>
              </a:rPr>
              <a:t>PROC FREQ: Esempio 2</a:t>
            </a:r>
            <a:endParaRPr lang="en-US" dirty="0" smtClean="0">
              <a:solidFill>
                <a:srgbClr val="FF99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3248025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freq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tables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fisso_g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077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Variabile quantitativa discreta: </a:t>
            </a:r>
          </a:p>
          <a:p>
            <a:pPr eaLnBrk="1" hangingPunct="1"/>
            <a:r>
              <a:rPr lang="it-IT" sz="2400" dirty="0"/>
              <a:t>numero medio giorni utilizzo alla settimana telefono </a:t>
            </a:r>
            <a:r>
              <a:rPr lang="it-IT" sz="2400" dirty="0" smtClean="0"/>
              <a:t>fisso</a:t>
            </a:r>
            <a:endParaRPr lang="en-US" sz="24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Output PROC FREQ</a:t>
            </a:r>
          </a:p>
        </p:txBody>
      </p:sp>
      <p:graphicFrame>
        <p:nvGraphicFramePr>
          <p:cNvPr id="1338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58373"/>
              </p:ext>
            </p:extLst>
          </p:nvPr>
        </p:nvGraphicFramePr>
        <p:xfrm>
          <a:off x="1172054" y="1285712"/>
          <a:ext cx="7061272" cy="4297526"/>
        </p:xfrm>
        <a:graphic>
          <a:graphicData uri="http://schemas.openxmlformats.org/drawingml/2006/table">
            <a:tbl>
              <a:tblPr/>
              <a:tblGrid>
                <a:gridCol w="1124868"/>
                <a:gridCol w="1531273"/>
                <a:gridCol w="1168413"/>
                <a:gridCol w="1618359"/>
                <a:gridCol w="1618359"/>
              </a:tblGrid>
              <a:tr h="31952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fisso_g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1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fisso_g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54.24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195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5433" name="Rectangle 396"/>
          <p:cNvSpPr>
            <a:spLocks noChangeArrowheads="1"/>
          </p:cNvSpPr>
          <p:nvPr/>
        </p:nvSpPr>
        <p:spPr bwMode="auto">
          <a:xfrm>
            <a:off x="1482725" y="5262563"/>
            <a:ext cx="11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rIns="57132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/>
            </a:r>
            <a:br>
              <a:rPr lang="en-US">
                <a:solidFill>
                  <a:srgbClr val="002288"/>
                </a:solidFill>
                <a:cs typeface="Arial" charset="0"/>
              </a:rPr>
            </a:br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9600" y="5903912"/>
            <a:ext cx="8229600" cy="8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b="1" i="1" dirty="0" smtClean="0">
                <a:solidFill>
                  <a:srgbClr val="FF0000"/>
                </a:solidFill>
              </a:rPr>
              <a:t>Fare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attenzione</a:t>
            </a:r>
            <a:r>
              <a:rPr lang="en-GB" sz="2400" b="1" i="1" dirty="0" smtClean="0">
                <a:solidFill>
                  <a:srgbClr val="FF0000"/>
                </a:solidFill>
              </a:rPr>
              <a:t> al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numero</a:t>
            </a:r>
            <a:r>
              <a:rPr lang="en-GB" sz="2400" b="1" i="1" dirty="0" smtClean="0">
                <a:solidFill>
                  <a:srgbClr val="FF0000"/>
                </a:solidFill>
              </a:rPr>
              <a:t> di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modalità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della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variabile</a:t>
            </a:r>
            <a:endParaRPr lang="en-GB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1" i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PROC FREQ: Esempio 3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3248025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freq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tables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motivo_utilizzo_2 /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missing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077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/>
              <a:t>Variabile qualitativa: </a:t>
            </a:r>
          </a:p>
          <a:p>
            <a:pPr eaLnBrk="1" hangingPunct="1"/>
            <a:r>
              <a:rPr lang="it-IT" sz="2400"/>
              <a:t>secondo motivo di utilizzo mezzi di comunicazione</a:t>
            </a:r>
            <a:endParaRPr lang="en-US" sz="2400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105400" y="3657600"/>
            <a:ext cx="2590800" cy="7620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4495800" y="4533900"/>
            <a:ext cx="3276600" cy="1562100"/>
            <a:chOff x="2832" y="2856"/>
            <a:chExt cx="2064" cy="984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2832" y="3249"/>
              <a:ext cx="2064" cy="591"/>
            </a:xfrm>
            <a:prstGeom prst="rect">
              <a:avLst/>
            </a:prstGeom>
            <a:solidFill>
              <a:schemeClr val="bg1"/>
            </a:solidFill>
            <a:ln w="222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b="1" i="1" dirty="0"/>
                <a:t>OPZIONE missing:</a:t>
              </a:r>
              <a:r>
                <a:rPr lang="en-GB" b="1" dirty="0"/>
                <a:t> </a:t>
              </a:r>
              <a:r>
                <a:rPr lang="en-GB" dirty="0" err="1"/>
                <a:t>considera</a:t>
              </a:r>
              <a:r>
                <a:rPr lang="en-GB" dirty="0"/>
                <a:t> </a:t>
              </a:r>
              <a:r>
                <a:rPr lang="en-GB" dirty="0" err="1"/>
                <a:t>anche</a:t>
              </a:r>
              <a:r>
                <a:rPr lang="en-GB" dirty="0"/>
                <a:t> </a:t>
              </a:r>
              <a:r>
                <a:rPr lang="en-GB" dirty="0" err="1"/>
                <a:t>i</a:t>
              </a:r>
              <a:r>
                <a:rPr lang="en-GB" dirty="0"/>
                <a:t> missing </a:t>
              </a:r>
              <a:r>
                <a:rPr lang="en-GB" dirty="0" err="1"/>
                <a:t>nel</a:t>
              </a:r>
              <a:r>
                <a:rPr lang="en-GB" dirty="0"/>
                <a:t> </a:t>
              </a:r>
              <a:r>
                <a:rPr lang="en-GB" dirty="0" err="1"/>
                <a:t>calcolo</a:t>
              </a:r>
              <a:r>
                <a:rPr lang="en-GB" dirty="0"/>
                <a:t> </a:t>
              </a:r>
              <a:r>
                <a:rPr lang="en-GB" dirty="0" err="1"/>
                <a:t>delle</a:t>
              </a:r>
              <a:r>
                <a:rPr lang="en-GB" dirty="0"/>
                <a:t> </a:t>
              </a:r>
              <a:r>
                <a:rPr lang="en-GB" dirty="0" err="1"/>
                <a:t>frequenze</a:t>
              </a:r>
              <a:endParaRPr lang="en-US" dirty="0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V="1">
              <a:off x="3840" y="2856"/>
              <a:ext cx="96" cy="38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>
                <a:solidFill>
                  <a:srgbClr val="FF9900"/>
                </a:solidFill>
              </a:rPr>
              <a:t>Lavoro di Gruppo: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77962"/>
            <a:ext cx="8143875" cy="477043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it-IT" altLang="it-IT" sz="1900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it-IT" altLang="it-IT" sz="1900" dirty="0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endParaRPr lang="it-IT" altLang="it-IT" sz="1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/>
              <a:t>Inviare, </a:t>
            </a:r>
            <a:r>
              <a:rPr lang="it-IT" altLang="it-IT" sz="2200" dirty="0"/>
              <a:t>entro il </a:t>
            </a:r>
            <a:r>
              <a:rPr lang="pt-PT" altLang="it-IT" sz="2200" b="1" dirty="0"/>
              <a:t>15/10/2014</a:t>
            </a:r>
            <a:r>
              <a:rPr lang="pt-PT" altLang="it-IT" sz="2200" dirty="0"/>
              <a:t>, a </a:t>
            </a:r>
            <a:r>
              <a:rPr lang="pt-PT" altLang="it-IT" sz="2200" dirty="0">
                <a:hlinkClick r:id="rId3"/>
              </a:rPr>
              <a:t>gmagistrelli@liuc.it</a:t>
            </a:r>
            <a:r>
              <a:rPr lang="pt-PT" altLang="it-IT" sz="2200" dirty="0"/>
              <a:t> e</a:t>
            </a:r>
            <a:r>
              <a:rPr lang="pt-PT" altLang="it-IT" sz="2200" dirty="0">
                <a:solidFill>
                  <a:srgbClr val="FF0000"/>
                </a:solidFill>
              </a:rPr>
              <a:t> </a:t>
            </a:r>
            <a:r>
              <a:rPr lang="pt-PT" altLang="it-IT" sz="2200" dirty="0" smtClean="0">
                <a:solidFill>
                  <a:srgbClr val="FF0000"/>
                </a:solidFill>
                <a:hlinkClick r:id="rId4"/>
              </a:rPr>
              <a:t>gdeppieri@liuc.it</a:t>
            </a:r>
            <a:r>
              <a:rPr lang="pt-PT" altLang="it-IT" sz="2200" dirty="0" smtClean="0"/>
              <a:t>:</a:t>
            </a:r>
          </a:p>
          <a:p>
            <a:pPr marL="952500" lvl="1" indent="-552450" eaLnBrk="1" hangingPunct="1">
              <a:lnSpc>
                <a:spcPct val="90000"/>
              </a:lnSpc>
            </a:pPr>
            <a:r>
              <a:rPr lang="it-IT" altLang="it-IT" sz="2200" dirty="0"/>
              <a:t>nome, cognome e numero di matricola dei partecipanti </a:t>
            </a:r>
            <a:r>
              <a:rPr lang="it-IT" altLang="it-IT" sz="2200" dirty="0" smtClean="0"/>
              <a:t>(</a:t>
            </a:r>
            <a:r>
              <a:rPr lang="it-IT" altLang="it-IT" sz="2200" dirty="0" err="1" smtClean="0"/>
              <a:t>min</a:t>
            </a:r>
            <a:r>
              <a:rPr lang="it-IT" altLang="it-IT" sz="2200" dirty="0" smtClean="0"/>
              <a:t> 3 – </a:t>
            </a:r>
            <a:r>
              <a:rPr lang="it-IT" altLang="it-IT" sz="2200" dirty="0" err="1" smtClean="0"/>
              <a:t>max</a:t>
            </a:r>
            <a:r>
              <a:rPr lang="it-IT" altLang="it-IT" sz="2200" dirty="0" smtClean="0"/>
              <a:t> 4 </a:t>
            </a:r>
            <a:r>
              <a:rPr lang="it-IT" altLang="it-IT" sz="2200" dirty="0"/>
              <a:t>componenti per gruppo</a:t>
            </a:r>
            <a:r>
              <a:rPr lang="it-IT" altLang="it-IT" sz="2200" dirty="0" smtClean="0"/>
              <a:t>)</a:t>
            </a:r>
          </a:p>
          <a:p>
            <a:pPr marL="952500" lvl="1" indent="-552450" eaLnBrk="1" hangingPunct="1">
              <a:lnSpc>
                <a:spcPct val="90000"/>
              </a:lnSpc>
            </a:pPr>
            <a:r>
              <a:rPr lang="it-IT" altLang="it-IT" sz="2200" dirty="0" smtClean="0"/>
              <a:t>nome del gruppo</a:t>
            </a:r>
            <a:endParaRPr lang="it-IT" altLang="it-IT" sz="2200" dirty="0"/>
          </a:p>
          <a:p>
            <a:pPr marL="952500" lvl="1" indent="-552450" eaLnBrk="1" hangingPunct="1">
              <a:lnSpc>
                <a:spcPct val="90000"/>
              </a:lnSpc>
            </a:pPr>
            <a:r>
              <a:rPr lang="it-IT" altLang="it-IT" sz="2200" dirty="0" smtClean="0"/>
              <a:t>titolo/argomento </a:t>
            </a:r>
            <a:r>
              <a:rPr lang="it-IT" altLang="it-IT" sz="2200" dirty="0"/>
              <a:t>del lavoro di </a:t>
            </a:r>
            <a:r>
              <a:rPr lang="it-IT" altLang="it-IT" sz="2200" dirty="0" smtClean="0"/>
              <a:t>gruppo</a:t>
            </a:r>
          </a:p>
        </p:txBody>
      </p:sp>
    </p:spTree>
    <p:extLst>
      <p:ext uri="{BB962C8B-B14F-4D97-AF65-F5344CB8AC3E}">
        <p14:creationId xmlns:p14="http://schemas.microsoft.com/office/powerpoint/2010/main" val="2300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Output PROC FREQ</a:t>
            </a:r>
          </a:p>
        </p:txBody>
      </p:sp>
      <p:sp>
        <p:nvSpPr>
          <p:cNvPr id="17411" name="Rectangle 73"/>
          <p:cNvSpPr>
            <a:spLocks noChangeArrowheads="1"/>
          </p:cNvSpPr>
          <p:nvPr/>
        </p:nvSpPr>
        <p:spPr bwMode="auto">
          <a:xfrm>
            <a:off x="1482725" y="5262563"/>
            <a:ext cx="11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rIns="57132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/>
            </a:r>
            <a:br>
              <a:rPr lang="en-US">
                <a:solidFill>
                  <a:srgbClr val="002288"/>
                </a:solidFill>
                <a:cs typeface="Arial" charset="0"/>
              </a:rPr>
            </a:br>
            <a:endParaRPr lang="en-US"/>
          </a:p>
        </p:txBody>
      </p:sp>
      <p:sp>
        <p:nvSpPr>
          <p:cNvPr id="17412" name="Rectangle 301"/>
          <p:cNvSpPr>
            <a:spLocks noChangeArrowheads="1"/>
          </p:cNvSpPr>
          <p:nvPr/>
        </p:nvSpPr>
        <p:spPr bwMode="auto">
          <a:xfrm>
            <a:off x="727075" y="4529138"/>
            <a:ext cx="11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rIns="57132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/>
            </a:r>
            <a:br>
              <a:rPr lang="en-US">
                <a:solidFill>
                  <a:srgbClr val="002288"/>
                </a:solidFill>
                <a:cs typeface="Arial" charset="0"/>
              </a:rPr>
            </a:br>
            <a:endParaRPr lang="en-US"/>
          </a:p>
        </p:txBody>
      </p:sp>
      <p:grpSp>
        <p:nvGrpSpPr>
          <p:cNvPr id="17414" name="Group 309"/>
          <p:cNvGrpSpPr>
            <a:grpSpLocks/>
          </p:cNvGrpSpPr>
          <p:nvPr/>
        </p:nvGrpSpPr>
        <p:grpSpPr bwMode="auto">
          <a:xfrm>
            <a:off x="618831" y="1490988"/>
            <a:ext cx="7944844" cy="2319012"/>
            <a:chOff x="458" y="1474"/>
            <a:chExt cx="4844" cy="1790"/>
          </a:xfrm>
        </p:grpSpPr>
        <p:sp>
          <p:nvSpPr>
            <p:cNvPr id="17418" name="Rectangle 144"/>
            <p:cNvSpPr>
              <a:spLocks noChangeArrowheads="1"/>
            </p:cNvSpPr>
            <p:nvPr/>
          </p:nvSpPr>
          <p:spPr bwMode="auto">
            <a:xfrm>
              <a:off x="4410" y="3033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100.00</a:t>
              </a:r>
              <a:endParaRPr lang="en-US" sz="1400" dirty="0"/>
            </a:p>
          </p:txBody>
        </p:sp>
        <p:sp>
          <p:nvSpPr>
            <p:cNvPr id="17419" name="Rectangle 143"/>
            <p:cNvSpPr>
              <a:spLocks noChangeArrowheads="1"/>
            </p:cNvSpPr>
            <p:nvPr/>
          </p:nvSpPr>
          <p:spPr bwMode="auto">
            <a:xfrm>
              <a:off x="3518" y="3033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236</a:t>
              </a:r>
              <a:endParaRPr lang="en-US" sz="1400"/>
            </a:p>
          </p:txBody>
        </p:sp>
        <p:sp>
          <p:nvSpPr>
            <p:cNvPr id="17420" name="Rectangle 142"/>
            <p:cNvSpPr>
              <a:spLocks noChangeArrowheads="1"/>
            </p:cNvSpPr>
            <p:nvPr/>
          </p:nvSpPr>
          <p:spPr bwMode="auto">
            <a:xfrm>
              <a:off x="2874" y="3033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8.47</a:t>
              </a:r>
              <a:endParaRPr lang="en-US" sz="1400" dirty="0"/>
            </a:p>
          </p:txBody>
        </p:sp>
        <p:sp>
          <p:nvSpPr>
            <p:cNvPr id="17421" name="Rectangle 141"/>
            <p:cNvSpPr>
              <a:spLocks noChangeArrowheads="1"/>
            </p:cNvSpPr>
            <p:nvPr/>
          </p:nvSpPr>
          <p:spPr bwMode="auto">
            <a:xfrm>
              <a:off x="2030" y="3033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20</a:t>
              </a:r>
              <a:endParaRPr lang="en-US" sz="1400"/>
            </a:p>
          </p:txBody>
        </p:sp>
        <p:sp>
          <p:nvSpPr>
            <p:cNvPr id="17422" name="Rectangle 140"/>
            <p:cNvSpPr>
              <a:spLocks noChangeArrowheads="1"/>
            </p:cNvSpPr>
            <p:nvPr/>
          </p:nvSpPr>
          <p:spPr bwMode="auto">
            <a:xfrm>
              <a:off x="458" y="3033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Studio</a:t>
              </a:r>
              <a:endParaRPr lang="en-US" sz="1400" dirty="0"/>
            </a:p>
          </p:txBody>
        </p:sp>
        <p:sp>
          <p:nvSpPr>
            <p:cNvPr id="17423" name="Rectangle 139"/>
            <p:cNvSpPr>
              <a:spLocks noChangeArrowheads="1"/>
            </p:cNvSpPr>
            <p:nvPr/>
          </p:nvSpPr>
          <p:spPr bwMode="auto">
            <a:xfrm>
              <a:off x="4410" y="2802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91.53</a:t>
              </a:r>
              <a:endParaRPr lang="en-US" dirty="0"/>
            </a:p>
          </p:txBody>
        </p:sp>
        <p:sp>
          <p:nvSpPr>
            <p:cNvPr id="17424" name="Rectangle 138"/>
            <p:cNvSpPr>
              <a:spLocks noChangeArrowheads="1"/>
            </p:cNvSpPr>
            <p:nvPr/>
          </p:nvSpPr>
          <p:spPr bwMode="auto">
            <a:xfrm>
              <a:off x="3518" y="2802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216</a:t>
              </a:r>
              <a:endParaRPr lang="en-US" sz="1400"/>
            </a:p>
          </p:txBody>
        </p:sp>
        <p:sp>
          <p:nvSpPr>
            <p:cNvPr id="17425" name="Rectangle 137"/>
            <p:cNvSpPr>
              <a:spLocks noChangeArrowheads="1"/>
            </p:cNvSpPr>
            <p:nvPr/>
          </p:nvSpPr>
          <p:spPr bwMode="auto">
            <a:xfrm>
              <a:off x="2874" y="2802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54.24</a:t>
              </a:r>
              <a:endParaRPr lang="en-US" sz="1400" dirty="0"/>
            </a:p>
          </p:txBody>
        </p:sp>
        <p:sp>
          <p:nvSpPr>
            <p:cNvPr id="17426" name="Rectangle 136"/>
            <p:cNvSpPr>
              <a:spLocks noChangeArrowheads="1"/>
            </p:cNvSpPr>
            <p:nvPr/>
          </p:nvSpPr>
          <p:spPr bwMode="auto">
            <a:xfrm>
              <a:off x="2030" y="2802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128</a:t>
              </a:r>
              <a:endParaRPr lang="en-US" sz="1400"/>
            </a:p>
          </p:txBody>
        </p:sp>
        <p:sp>
          <p:nvSpPr>
            <p:cNvPr id="17427" name="Rectangle 135"/>
            <p:cNvSpPr>
              <a:spLocks noChangeArrowheads="1"/>
            </p:cNvSpPr>
            <p:nvPr/>
          </p:nvSpPr>
          <p:spPr bwMode="auto">
            <a:xfrm>
              <a:off x="458" y="2802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 err="1">
                  <a:solidFill>
                    <a:srgbClr val="002288"/>
                  </a:solidFill>
                  <a:cs typeface="Arial" charset="0"/>
                </a:rPr>
                <a:t>Piacere</a:t>
              </a: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/Tempo </a:t>
              </a:r>
              <a:r>
                <a:rPr lang="en-US" sz="1400" b="1" dirty="0" err="1">
                  <a:solidFill>
                    <a:srgbClr val="002288"/>
                  </a:solidFill>
                  <a:cs typeface="Arial" charset="0"/>
                </a:rPr>
                <a:t>libero</a:t>
              </a:r>
              <a:endParaRPr lang="en-US" sz="1400" dirty="0"/>
            </a:p>
          </p:txBody>
        </p:sp>
        <p:sp>
          <p:nvSpPr>
            <p:cNvPr id="17428" name="Rectangle 134"/>
            <p:cNvSpPr>
              <a:spLocks noChangeArrowheads="1"/>
            </p:cNvSpPr>
            <p:nvPr/>
          </p:nvSpPr>
          <p:spPr bwMode="auto">
            <a:xfrm>
              <a:off x="4410" y="2571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37.29</a:t>
              </a:r>
              <a:endParaRPr lang="en-US" dirty="0"/>
            </a:p>
          </p:txBody>
        </p:sp>
        <p:sp>
          <p:nvSpPr>
            <p:cNvPr id="17429" name="Rectangle 133"/>
            <p:cNvSpPr>
              <a:spLocks noChangeArrowheads="1"/>
            </p:cNvSpPr>
            <p:nvPr/>
          </p:nvSpPr>
          <p:spPr bwMode="auto">
            <a:xfrm>
              <a:off x="3518" y="2571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88</a:t>
              </a:r>
              <a:endParaRPr lang="en-US" sz="1400" dirty="0"/>
            </a:p>
          </p:txBody>
        </p:sp>
        <p:sp>
          <p:nvSpPr>
            <p:cNvPr id="17430" name="Rectangle 132"/>
            <p:cNvSpPr>
              <a:spLocks noChangeArrowheads="1"/>
            </p:cNvSpPr>
            <p:nvPr/>
          </p:nvSpPr>
          <p:spPr bwMode="auto">
            <a:xfrm>
              <a:off x="2874" y="2571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9.32</a:t>
              </a:r>
              <a:endParaRPr lang="en-US" sz="1400" dirty="0"/>
            </a:p>
          </p:txBody>
        </p:sp>
        <p:sp>
          <p:nvSpPr>
            <p:cNvPr id="17431" name="Rectangle 131"/>
            <p:cNvSpPr>
              <a:spLocks noChangeArrowheads="1"/>
            </p:cNvSpPr>
            <p:nvPr/>
          </p:nvSpPr>
          <p:spPr bwMode="auto">
            <a:xfrm>
              <a:off x="2030" y="2571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22</a:t>
              </a:r>
              <a:endParaRPr lang="en-US" sz="1400" dirty="0"/>
            </a:p>
          </p:txBody>
        </p:sp>
        <p:sp>
          <p:nvSpPr>
            <p:cNvPr id="17432" name="Rectangle 130"/>
            <p:cNvSpPr>
              <a:spLocks noChangeArrowheads="1"/>
            </p:cNvSpPr>
            <p:nvPr/>
          </p:nvSpPr>
          <p:spPr bwMode="auto">
            <a:xfrm>
              <a:off x="458" y="2571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>
                  <a:solidFill>
                    <a:srgbClr val="002288"/>
                  </a:solidFill>
                  <a:cs typeface="Arial" charset="0"/>
                </a:rPr>
                <a:t>Partner</a:t>
              </a:r>
              <a:endParaRPr lang="en-US" sz="1400"/>
            </a:p>
          </p:txBody>
        </p:sp>
        <p:sp>
          <p:nvSpPr>
            <p:cNvPr id="17433" name="Rectangle 129"/>
            <p:cNvSpPr>
              <a:spLocks noChangeArrowheads="1"/>
            </p:cNvSpPr>
            <p:nvPr/>
          </p:nvSpPr>
          <p:spPr bwMode="auto">
            <a:xfrm>
              <a:off x="4410" y="2340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27.97</a:t>
              </a:r>
              <a:endParaRPr lang="en-US" dirty="0"/>
            </a:p>
          </p:txBody>
        </p:sp>
        <p:sp>
          <p:nvSpPr>
            <p:cNvPr id="17434" name="Rectangle 128"/>
            <p:cNvSpPr>
              <a:spLocks noChangeArrowheads="1"/>
            </p:cNvSpPr>
            <p:nvPr/>
          </p:nvSpPr>
          <p:spPr bwMode="auto">
            <a:xfrm>
              <a:off x="3518" y="2340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66</a:t>
              </a:r>
              <a:endParaRPr lang="en-US" sz="1400" dirty="0"/>
            </a:p>
          </p:txBody>
        </p:sp>
        <p:sp>
          <p:nvSpPr>
            <p:cNvPr id="17435" name="Rectangle 127"/>
            <p:cNvSpPr>
              <a:spLocks noChangeArrowheads="1"/>
            </p:cNvSpPr>
            <p:nvPr/>
          </p:nvSpPr>
          <p:spPr bwMode="auto">
            <a:xfrm>
              <a:off x="2874" y="2340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16.95</a:t>
              </a:r>
              <a:endParaRPr lang="en-US" sz="1400" dirty="0"/>
            </a:p>
          </p:txBody>
        </p:sp>
        <p:sp>
          <p:nvSpPr>
            <p:cNvPr id="17436" name="Rectangle 126"/>
            <p:cNvSpPr>
              <a:spLocks noChangeArrowheads="1"/>
            </p:cNvSpPr>
            <p:nvPr/>
          </p:nvSpPr>
          <p:spPr bwMode="auto">
            <a:xfrm>
              <a:off x="2030" y="2340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40</a:t>
              </a:r>
              <a:endParaRPr lang="en-US" sz="1400"/>
            </a:p>
          </p:txBody>
        </p:sp>
        <p:sp>
          <p:nvSpPr>
            <p:cNvPr id="17437" name="Rectangle 125"/>
            <p:cNvSpPr>
              <a:spLocks noChangeArrowheads="1"/>
            </p:cNvSpPr>
            <p:nvPr/>
          </p:nvSpPr>
          <p:spPr bwMode="auto">
            <a:xfrm>
              <a:off x="458" y="2340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>
                  <a:solidFill>
                    <a:srgbClr val="002288"/>
                  </a:solidFill>
                  <a:cs typeface="Arial" charset="0"/>
                </a:rPr>
                <a:t>Famigliari</a:t>
              </a:r>
              <a:endParaRPr lang="en-US" sz="1400"/>
            </a:p>
          </p:txBody>
        </p:sp>
        <p:sp>
          <p:nvSpPr>
            <p:cNvPr id="17438" name="Rectangle 124"/>
            <p:cNvSpPr>
              <a:spLocks noChangeArrowheads="1"/>
            </p:cNvSpPr>
            <p:nvPr/>
          </p:nvSpPr>
          <p:spPr bwMode="auto">
            <a:xfrm>
              <a:off x="4410" y="2109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11.02</a:t>
              </a:r>
              <a:endParaRPr lang="en-US" dirty="0"/>
            </a:p>
          </p:txBody>
        </p:sp>
        <p:sp>
          <p:nvSpPr>
            <p:cNvPr id="17439" name="Rectangle 123"/>
            <p:cNvSpPr>
              <a:spLocks noChangeArrowheads="1"/>
            </p:cNvSpPr>
            <p:nvPr/>
          </p:nvSpPr>
          <p:spPr bwMode="auto">
            <a:xfrm>
              <a:off x="3518" y="2109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26</a:t>
              </a:r>
              <a:endParaRPr lang="en-US" dirty="0"/>
            </a:p>
          </p:txBody>
        </p:sp>
        <p:sp>
          <p:nvSpPr>
            <p:cNvPr id="17440" name="Rectangle 122"/>
            <p:cNvSpPr>
              <a:spLocks noChangeArrowheads="1"/>
            </p:cNvSpPr>
            <p:nvPr/>
          </p:nvSpPr>
          <p:spPr bwMode="auto">
            <a:xfrm>
              <a:off x="2874" y="2109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0.85</a:t>
              </a:r>
              <a:endParaRPr lang="en-US" sz="1400"/>
            </a:p>
          </p:txBody>
        </p:sp>
        <p:sp>
          <p:nvSpPr>
            <p:cNvPr id="17441" name="Rectangle 121"/>
            <p:cNvSpPr>
              <a:spLocks noChangeArrowheads="1"/>
            </p:cNvSpPr>
            <p:nvPr/>
          </p:nvSpPr>
          <p:spPr bwMode="auto">
            <a:xfrm>
              <a:off x="2030" y="2109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2</a:t>
              </a:r>
              <a:endParaRPr lang="en-US" sz="1400"/>
            </a:p>
          </p:txBody>
        </p:sp>
        <p:sp>
          <p:nvSpPr>
            <p:cNvPr id="17442" name="Rectangle 120"/>
            <p:cNvSpPr>
              <a:spLocks noChangeArrowheads="1"/>
            </p:cNvSpPr>
            <p:nvPr/>
          </p:nvSpPr>
          <p:spPr bwMode="auto">
            <a:xfrm>
              <a:off x="458" y="2109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 err="1">
                  <a:solidFill>
                    <a:srgbClr val="002288"/>
                  </a:solidFill>
                  <a:cs typeface="Arial" charset="0"/>
                </a:rPr>
                <a:t>Altro</a:t>
              </a:r>
              <a:endParaRPr lang="en-US" sz="1400" dirty="0"/>
            </a:p>
          </p:txBody>
        </p:sp>
        <p:sp>
          <p:nvSpPr>
            <p:cNvPr id="17443" name="Rectangle 119"/>
            <p:cNvSpPr>
              <a:spLocks noChangeArrowheads="1"/>
            </p:cNvSpPr>
            <p:nvPr/>
          </p:nvSpPr>
          <p:spPr bwMode="auto">
            <a:xfrm>
              <a:off x="4410" y="1878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10.17</a:t>
              </a:r>
              <a:endParaRPr lang="en-US" dirty="0"/>
            </a:p>
          </p:txBody>
        </p:sp>
        <p:sp>
          <p:nvSpPr>
            <p:cNvPr id="17444" name="Rectangle 118"/>
            <p:cNvSpPr>
              <a:spLocks noChangeArrowheads="1"/>
            </p:cNvSpPr>
            <p:nvPr/>
          </p:nvSpPr>
          <p:spPr bwMode="auto">
            <a:xfrm>
              <a:off x="3518" y="1878"/>
              <a:ext cx="89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24</a:t>
              </a:r>
              <a:endParaRPr lang="en-US" dirty="0"/>
            </a:p>
          </p:txBody>
        </p:sp>
        <p:sp>
          <p:nvSpPr>
            <p:cNvPr id="17445" name="Rectangle 117"/>
            <p:cNvSpPr>
              <a:spLocks noChangeArrowheads="1"/>
            </p:cNvSpPr>
            <p:nvPr/>
          </p:nvSpPr>
          <p:spPr bwMode="auto">
            <a:xfrm>
              <a:off x="2874" y="1878"/>
              <a:ext cx="6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dirty="0">
                  <a:solidFill>
                    <a:srgbClr val="002288"/>
                  </a:solidFill>
                  <a:cs typeface="Arial" charset="0"/>
                </a:rPr>
                <a:t>10.17</a:t>
              </a:r>
              <a:endParaRPr lang="en-US" sz="1400" dirty="0"/>
            </a:p>
          </p:txBody>
        </p:sp>
        <p:sp>
          <p:nvSpPr>
            <p:cNvPr id="17446" name="Rectangle 116"/>
            <p:cNvSpPr>
              <a:spLocks noChangeArrowheads="1"/>
            </p:cNvSpPr>
            <p:nvPr/>
          </p:nvSpPr>
          <p:spPr bwMode="auto">
            <a:xfrm>
              <a:off x="2030" y="1878"/>
              <a:ext cx="844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>
                  <a:solidFill>
                    <a:srgbClr val="002288"/>
                  </a:solidFill>
                  <a:cs typeface="Arial" charset="0"/>
                </a:rPr>
                <a:t>24</a:t>
              </a:r>
              <a:endParaRPr lang="en-US" sz="1400"/>
            </a:p>
          </p:txBody>
        </p:sp>
        <p:sp>
          <p:nvSpPr>
            <p:cNvPr id="17447" name="Rectangle 115"/>
            <p:cNvSpPr>
              <a:spLocks noChangeArrowheads="1"/>
            </p:cNvSpPr>
            <p:nvPr/>
          </p:nvSpPr>
          <p:spPr bwMode="auto">
            <a:xfrm>
              <a:off x="458" y="1878"/>
              <a:ext cx="1572" cy="23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b="1">
                  <a:solidFill>
                    <a:srgbClr val="002288"/>
                  </a:solidFill>
                  <a:cs typeface="Arial" charset="0"/>
                </a:rPr>
                <a:t> </a:t>
              </a:r>
              <a:endParaRPr lang="en-US"/>
            </a:p>
          </p:txBody>
        </p:sp>
        <p:sp>
          <p:nvSpPr>
            <p:cNvPr id="17448" name="Rectangle 114"/>
            <p:cNvSpPr>
              <a:spLocks noChangeArrowheads="1"/>
            </p:cNvSpPr>
            <p:nvPr/>
          </p:nvSpPr>
          <p:spPr bwMode="auto">
            <a:xfrm>
              <a:off x="4410" y="1474"/>
              <a:ext cx="892" cy="40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Cumulative</a:t>
              </a:r>
              <a:br>
                <a:rPr lang="en-US" sz="1400" b="1" dirty="0">
                  <a:solidFill>
                    <a:srgbClr val="002288"/>
                  </a:solidFill>
                  <a:cs typeface="Arial" charset="0"/>
                </a:rPr>
              </a:b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Percent</a:t>
              </a:r>
              <a:endParaRPr lang="en-US" sz="1400" dirty="0"/>
            </a:p>
          </p:txBody>
        </p:sp>
        <p:sp>
          <p:nvSpPr>
            <p:cNvPr id="17449" name="Rectangle 113"/>
            <p:cNvSpPr>
              <a:spLocks noChangeArrowheads="1"/>
            </p:cNvSpPr>
            <p:nvPr/>
          </p:nvSpPr>
          <p:spPr bwMode="auto">
            <a:xfrm>
              <a:off x="3518" y="1474"/>
              <a:ext cx="892" cy="40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Cumulative</a:t>
              </a:r>
              <a:br>
                <a:rPr lang="en-US" sz="1400" b="1" dirty="0">
                  <a:solidFill>
                    <a:srgbClr val="002288"/>
                  </a:solidFill>
                  <a:cs typeface="Arial" charset="0"/>
                </a:rPr>
              </a:b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Frequency</a:t>
              </a:r>
              <a:endParaRPr lang="en-US" sz="1400" dirty="0"/>
            </a:p>
          </p:txBody>
        </p:sp>
        <p:sp>
          <p:nvSpPr>
            <p:cNvPr id="17450" name="Rectangle 112"/>
            <p:cNvSpPr>
              <a:spLocks noChangeArrowheads="1"/>
            </p:cNvSpPr>
            <p:nvPr/>
          </p:nvSpPr>
          <p:spPr bwMode="auto">
            <a:xfrm>
              <a:off x="2874" y="1474"/>
              <a:ext cx="644" cy="40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>
                  <a:solidFill>
                    <a:srgbClr val="002288"/>
                  </a:solidFill>
                  <a:cs typeface="Arial" charset="0"/>
                </a:rPr>
                <a:t>Percent</a:t>
              </a:r>
              <a:endParaRPr lang="en-US" sz="1400"/>
            </a:p>
          </p:txBody>
        </p:sp>
        <p:sp>
          <p:nvSpPr>
            <p:cNvPr id="17451" name="Rectangle 111"/>
            <p:cNvSpPr>
              <a:spLocks noChangeArrowheads="1"/>
            </p:cNvSpPr>
            <p:nvPr/>
          </p:nvSpPr>
          <p:spPr bwMode="auto">
            <a:xfrm>
              <a:off x="2030" y="1474"/>
              <a:ext cx="844" cy="40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Frequency</a:t>
              </a:r>
              <a:endParaRPr lang="en-US" sz="1400" dirty="0"/>
            </a:p>
          </p:txBody>
        </p:sp>
        <p:sp>
          <p:nvSpPr>
            <p:cNvPr id="17452" name="Rectangle 110"/>
            <p:cNvSpPr>
              <a:spLocks noChangeArrowheads="1"/>
            </p:cNvSpPr>
            <p:nvPr/>
          </p:nvSpPr>
          <p:spPr bwMode="auto">
            <a:xfrm>
              <a:off x="458" y="1474"/>
              <a:ext cx="1572" cy="40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t">
                <a:spcBef>
                  <a:spcPct val="0"/>
                </a:spcBef>
              </a:pPr>
              <a:r>
                <a:rPr lang="en-US" sz="1400" b="1" dirty="0">
                  <a:solidFill>
                    <a:srgbClr val="002288"/>
                  </a:solidFill>
                  <a:cs typeface="Arial" charset="0"/>
                </a:rPr>
                <a:t>motivo_utilizzo_2</a:t>
              </a:r>
              <a:endParaRPr lang="en-US" sz="1400" dirty="0"/>
            </a:p>
          </p:txBody>
        </p:sp>
        <p:sp>
          <p:nvSpPr>
            <p:cNvPr id="17453" name="Line 145"/>
            <p:cNvSpPr>
              <a:spLocks noChangeShapeType="1"/>
            </p:cNvSpPr>
            <p:nvPr/>
          </p:nvSpPr>
          <p:spPr bwMode="auto">
            <a:xfrm>
              <a:off x="458" y="1474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100"/>
            </a:p>
          </p:txBody>
        </p:sp>
        <p:sp>
          <p:nvSpPr>
            <p:cNvPr id="17454" name="Line 146"/>
            <p:cNvSpPr>
              <a:spLocks noChangeShapeType="1"/>
            </p:cNvSpPr>
            <p:nvPr/>
          </p:nvSpPr>
          <p:spPr bwMode="auto">
            <a:xfrm>
              <a:off x="458" y="3264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5" name="Line 147"/>
            <p:cNvSpPr>
              <a:spLocks noChangeShapeType="1"/>
            </p:cNvSpPr>
            <p:nvPr/>
          </p:nvSpPr>
          <p:spPr bwMode="auto">
            <a:xfrm>
              <a:off x="458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6" name="Line 148"/>
            <p:cNvSpPr>
              <a:spLocks noChangeShapeType="1"/>
            </p:cNvSpPr>
            <p:nvPr/>
          </p:nvSpPr>
          <p:spPr bwMode="auto">
            <a:xfrm>
              <a:off x="5302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7" name="Line 151"/>
            <p:cNvSpPr>
              <a:spLocks noChangeShapeType="1"/>
            </p:cNvSpPr>
            <p:nvPr/>
          </p:nvSpPr>
          <p:spPr bwMode="auto">
            <a:xfrm>
              <a:off x="458" y="1878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8" name="Line 153"/>
            <p:cNvSpPr>
              <a:spLocks noChangeShapeType="1"/>
            </p:cNvSpPr>
            <p:nvPr/>
          </p:nvSpPr>
          <p:spPr bwMode="auto">
            <a:xfrm>
              <a:off x="2030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9" name="Line 156"/>
            <p:cNvSpPr>
              <a:spLocks noChangeShapeType="1"/>
            </p:cNvSpPr>
            <p:nvPr/>
          </p:nvSpPr>
          <p:spPr bwMode="auto">
            <a:xfrm>
              <a:off x="2874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0" name="Line 159"/>
            <p:cNvSpPr>
              <a:spLocks noChangeShapeType="1"/>
            </p:cNvSpPr>
            <p:nvPr/>
          </p:nvSpPr>
          <p:spPr bwMode="auto">
            <a:xfrm>
              <a:off x="3518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1" name="Line 162"/>
            <p:cNvSpPr>
              <a:spLocks noChangeShapeType="1"/>
            </p:cNvSpPr>
            <p:nvPr/>
          </p:nvSpPr>
          <p:spPr bwMode="auto">
            <a:xfrm>
              <a:off x="4410" y="1474"/>
              <a:ext cx="0" cy="17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2" name="Line 166"/>
            <p:cNvSpPr>
              <a:spLocks noChangeShapeType="1"/>
            </p:cNvSpPr>
            <p:nvPr/>
          </p:nvSpPr>
          <p:spPr bwMode="auto">
            <a:xfrm>
              <a:off x="458" y="2109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3" name="Line 189"/>
            <p:cNvSpPr>
              <a:spLocks noChangeShapeType="1"/>
            </p:cNvSpPr>
            <p:nvPr/>
          </p:nvSpPr>
          <p:spPr bwMode="auto">
            <a:xfrm>
              <a:off x="458" y="2340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4" name="Line 212"/>
            <p:cNvSpPr>
              <a:spLocks noChangeShapeType="1"/>
            </p:cNvSpPr>
            <p:nvPr/>
          </p:nvSpPr>
          <p:spPr bwMode="auto">
            <a:xfrm>
              <a:off x="458" y="2571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400"/>
            </a:p>
          </p:txBody>
        </p:sp>
        <p:sp>
          <p:nvSpPr>
            <p:cNvPr id="17465" name="Line 235"/>
            <p:cNvSpPr>
              <a:spLocks noChangeShapeType="1"/>
            </p:cNvSpPr>
            <p:nvPr/>
          </p:nvSpPr>
          <p:spPr bwMode="auto">
            <a:xfrm>
              <a:off x="458" y="2802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6" name="Line 258"/>
            <p:cNvSpPr>
              <a:spLocks noChangeShapeType="1"/>
            </p:cNvSpPr>
            <p:nvPr/>
          </p:nvSpPr>
          <p:spPr bwMode="auto">
            <a:xfrm>
              <a:off x="458" y="3033"/>
              <a:ext cx="48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415" name="Oval 302"/>
          <p:cNvSpPr>
            <a:spLocks noChangeArrowheads="1"/>
          </p:cNvSpPr>
          <p:nvPr/>
        </p:nvSpPr>
        <p:spPr bwMode="auto">
          <a:xfrm>
            <a:off x="618830" y="1965270"/>
            <a:ext cx="2718534" cy="47653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7416" name="Text Box 304"/>
          <p:cNvSpPr txBox="1">
            <a:spLocks noChangeArrowheads="1"/>
          </p:cNvSpPr>
          <p:nvPr/>
        </p:nvSpPr>
        <p:spPr bwMode="auto">
          <a:xfrm>
            <a:off x="0" y="976391"/>
            <a:ext cx="2360137" cy="36933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i="1" dirty="0"/>
              <a:t>MISSING</a:t>
            </a:r>
            <a:endParaRPr lang="en-US" b="1" dirty="0"/>
          </a:p>
        </p:txBody>
      </p:sp>
      <p:sp>
        <p:nvSpPr>
          <p:cNvPr id="17417" name="Line 308"/>
          <p:cNvSpPr>
            <a:spLocks noChangeShapeType="1"/>
          </p:cNvSpPr>
          <p:nvPr/>
        </p:nvSpPr>
        <p:spPr bwMode="auto">
          <a:xfrm rot="9835724" flipH="1" flipV="1">
            <a:off x="1472782" y="1308776"/>
            <a:ext cx="160527" cy="75366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63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32479"/>
              </p:ext>
            </p:extLst>
          </p:nvPr>
        </p:nvGraphicFramePr>
        <p:xfrm>
          <a:off x="618832" y="3962400"/>
          <a:ext cx="7944842" cy="2286000"/>
        </p:xfrm>
        <a:graphic>
          <a:graphicData uri="http://schemas.openxmlformats.org/drawingml/2006/table">
            <a:tbl>
              <a:tblPr/>
              <a:tblGrid>
                <a:gridCol w="2578303"/>
                <a:gridCol w="1384280"/>
                <a:gridCol w="1056251"/>
                <a:gridCol w="1463004"/>
                <a:gridCol w="1463004"/>
              </a:tblGrid>
              <a:tr h="58003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motivo_utilizzo_2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Altro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Famigliari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18.87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19.81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10.38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30.19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Piacere/Tempo libero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60.38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90.57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Studio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9.43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212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CFA"/>
                    </a:solidFill>
                  </a:tcPr>
                </a:tc>
              </a:tr>
            </a:tbl>
          </a:graphicData>
        </a:graphic>
      </p:graphicFrame>
      <p:sp>
        <p:nvSpPr>
          <p:cNvPr id="64" name="Rectangle 217"/>
          <p:cNvSpPr>
            <a:spLocks noChangeArrowheads="1"/>
          </p:cNvSpPr>
          <p:nvPr/>
        </p:nvSpPr>
        <p:spPr bwMode="auto">
          <a:xfrm>
            <a:off x="3093550" y="6248400"/>
            <a:ext cx="2206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 b="1" dirty="0" smtClean="0">
                <a:solidFill>
                  <a:srgbClr val="002288"/>
                </a:solidFill>
                <a:cs typeface="Arial" charset="0"/>
              </a:rPr>
              <a:t>Frequency </a:t>
            </a:r>
            <a:r>
              <a:rPr lang="en-US" sz="1400" b="1" dirty="0">
                <a:solidFill>
                  <a:srgbClr val="002288"/>
                </a:solidFill>
                <a:cs typeface="Arial" charset="0"/>
              </a:rPr>
              <a:t>Missing = </a:t>
            </a:r>
            <a:r>
              <a:rPr lang="en-US" sz="1400" b="1" dirty="0" smtClean="0">
                <a:solidFill>
                  <a:srgbClr val="002288"/>
                </a:solidFill>
                <a:cs typeface="Arial" charset="0"/>
              </a:rPr>
              <a:t>24</a:t>
            </a:r>
            <a:endParaRPr lang="en-US" sz="1400" b="1" dirty="0">
              <a:solidFill>
                <a:srgbClr val="002288"/>
              </a:solidFill>
              <a:cs typeface="Arial" charset="0"/>
            </a:endParaRPr>
          </a:p>
        </p:txBody>
      </p:sp>
      <p:sp>
        <p:nvSpPr>
          <p:cNvPr id="65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91600" cy="715963"/>
          </a:xfrm>
        </p:spPr>
        <p:txBody>
          <a:bodyPr/>
          <a:lstStyle/>
          <a:p>
            <a:pPr eaLnBrk="1" hangingPunct="1"/>
            <a:r>
              <a:rPr lang="it-IT" sz="4000" dirty="0" smtClean="0">
                <a:solidFill>
                  <a:srgbClr val="FF9900"/>
                </a:solidFill>
              </a:rPr>
              <a:t>PROC FREQ – Sintassi generale 2/2</a:t>
            </a:r>
            <a:r>
              <a:rPr lang="it-IT" sz="4000" dirty="0" smtClean="0"/>
              <a:t> </a:t>
            </a:r>
            <a:endParaRPr lang="en-GB" sz="4000" dirty="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3200" dirty="0"/>
              <a:t>Distribuzione di frequenza </a:t>
            </a:r>
            <a:r>
              <a:rPr lang="it-IT" sz="3200" dirty="0" err="1"/>
              <a:t>univariata</a:t>
            </a:r>
            <a:r>
              <a:rPr lang="it-IT" sz="3200" dirty="0"/>
              <a:t> con variabile di classificazione</a:t>
            </a:r>
            <a:endParaRPr lang="en-US" sz="32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2286000"/>
            <a:ext cx="6705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dirty="0" err="1">
                <a:solidFill>
                  <a:srgbClr val="000099"/>
                </a:solidFill>
              </a:rPr>
              <a:t>proc</a:t>
            </a:r>
            <a:r>
              <a:rPr lang="en-GB" sz="3200" dirty="0">
                <a:solidFill>
                  <a:srgbClr val="000099"/>
                </a:solidFill>
              </a:rPr>
              <a:t> </a:t>
            </a:r>
            <a:r>
              <a:rPr lang="en-GB" sz="3200" dirty="0" err="1">
                <a:solidFill>
                  <a:srgbClr val="000099"/>
                </a:solidFill>
              </a:rPr>
              <a:t>freq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0000FF"/>
                </a:solidFill>
              </a:rPr>
              <a:t>data </a:t>
            </a:r>
            <a:r>
              <a:rPr lang="en-GB" sz="3200" dirty="0" smtClean="0"/>
              <a:t>= dataset;</a:t>
            </a:r>
            <a:endParaRPr lang="en-GB" sz="3200" dirty="0"/>
          </a:p>
          <a:p>
            <a:pPr marL="342900" indent="-342900">
              <a:spcBef>
                <a:spcPct val="20000"/>
              </a:spcBef>
            </a:pPr>
            <a:r>
              <a:rPr lang="en-GB" sz="3200" dirty="0"/>
              <a:t>	</a:t>
            </a:r>
            <a:r>
              <a:rPr lang="en-GB" sz="3200" dirty="0">
                <a:solidFill>
                  <a:srgbClr val="0000FF"/>
                </a:solidFill>
              </a:rPr>
              <a:t>by</a:t>
            </a:r>
            <a:r>
              <a:rPr lang="en-GB" sz="3200" dirty="0"/>
              <a:t> variabile_1;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 dirty="0"/>
              <a:t>	</a:t>
            </a:r>
            <a:r>
              <a:rPr lang="en-GB" sz="3200" dirty="0">
                <a:solidFill>
                  <a:srgbClr val="0000FF"/>
                </a:solidFill>
              </a:rPr>
              <a:t>tables</a:t>
            </a:r>
            <a:r>
              <a:rPr lang="en-GB" sz="3200" dirty="0"/>
              <a:t> variabile_2</a:t>
            </a:r>
            <a:r>
              <a:rPr lang="en-GB" sz="3200" i="1" dirty="0"/>
              <a:t> </a:t>
            </a:r>
            <a:r>
              <a:rPr lang="en-GB" sz="3200" i="1" dirty="0" smtClean="0"/>
              <a:t> </a:t>
            </a:r>
            <a:r>
              <a:rPr lang="en-GB" sz="3200" dirty="0" smtClean="0"/>
              <a:t>/ </a:t>
            </a:r>
            <a:r>
              <a:rPr lang="en-GB" sz="3200" i="1" dirty="0" smtClean="0"/>
              <a:t>options</a:t>
            </a:r>
            <a:r>
              <a:rPr lang="en-GB" sz="3200" dirty="0"/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 dirty="0">
                <a:solidFill>
                  <a:srgbClr val="000099"/>
                </a:solidFill>
              </a:rPr>
              <a:t>run</a:t>
            </a:r>
            <a:r>
              <a:rPr lang="en-GB" sz="3200" dirty="0"/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32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9" y="5257800"/>
            <a:ext cx="866860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NOTA BENE</a:t>
            </a:r>
            <a:r>
              <a:rPr lang="it-IT" sz="2400" dirty="0" smtClean="0"/>
              <a:t>: è necessario ordinare il </a:t>
            </a:r>
            <a:r>
              <a:rPr lang="it-IT" sz="2400" dirty="0" err="1" smtClean="0"/>
              <a:t>dataset</a:t>
            </a:r>
            <a:r>
              <a:rPr lang="it-IT" sz="2400" dirty="0" smtClean="0"/>
              <a:t> secondo la variabile di classificazione PRIMA di eseguire la PROC FREQ!</a:t>
            </a:r>
            <a:endParaRPr lang="en-US" sz="2400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PROC FREQ: Esempio 4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2895600"/>
            <a:ext cx="6934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sort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sesso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freq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by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sesso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itchFamily="49" charset="0"/>
              </a:rPr>
              <a:t>tables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operatore;</a:t>
            </a:r>
          </a:p>
          <a:p>
            <a:pPr eaLnBrk="1" hangingPunct="1"/>
            <a:r>
              <a:rPr lang="en-US" sz="2400" b="1" dirty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/>
              <a:t>Distribuzione di frequenza univariata con variabile di classificazione</a:t>
            </a:r>
            <a:endParaRPr lang="en-US" sz="2400"/>
          </a:p>
        </p:txBody>
      </p:sp>
      <p:grpSp>
        <p:nvGrpSpPr>
          <p:cNvPr id="20485" name="Group 12"/>
          <p:cNvGrpSpPr>
            <a:grpSpLocks/>
          </p:cNvGrpSpPr>
          <p:nvPr/>
        </p:nvGrpSpPr>
        <p:grpSpPr bwMode="auto">
          <a:xfrm>
            <a:off x="685800" y="2249488"/>
            <a:ext cx="8191500" cy="1212850"/>
            <a:chOff x="432" y="1417"/>
            <a:chExt cx="5160" cy="764"/>
          </a:xfrm>
        </p:grpSpPr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4104" y="1417"/>
              <a:ext cx="1488" cy="764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b="1" dirty="0"/>
                <a:t>PROC SORT: </a:t>
              </a:r>
              <a:r>
                <a:rPr lang="it-IT" dirty="0"/>
                <a:t>ordinare le osservazioni in base alla variabile di by</a:t>
              </a:r>
              <a:endParaRPr lang="en-US" dirty="0"/>
            </a:p>
          </p:txBody>
        </p:sp>
        <p:sp>
          <p:nvSpPr>
            <p:cNvPr id="20487" name="Oval 10"/>
            <p:cNvSpPr>
              <a:spLocks noChangeArrowheads="1"/>
            </p:cNvSpPr>
            <p:nvPr/>
          </p:nvSpPr>
          <p:spPr bwMode="auto">
            <a:xfrm>
              <a:off x="432" y="1680"/>
              <a:ext cx="1152" cy="480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 flipH="1">
              <a:off x="1632" y="1776"/>
              <a:ext cx="24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Output PROC FREQ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82725" y="5262563"/>
            <a:ext cx="11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rIns="57132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/>
            </a:r>
            <a:br>
              <a:rPr lang="en-US">
                <a:solidFill>
                  <a:srgbClr val="002288"/>
                </a:solidFill>
                <a:cs typeface="Arial" charset="0"/>
              </a:rPr>
            </a:br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27075" y="4529138"/>
            <a:ext cx="11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rIns="57132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/>
            </a:r>
            <a:br>
              <a:rPr lang="en-US">
                <a:solidFill>
                  <a:srgbClr val="002288"/>
                </a:solidFill>
                <a:cs typeface="Arial" charset="0"/>
              </a:rPr>
            </a:br>
            <a:endParaRPr lang="en-US"/>
          </a:p>
        </p:txBody>
      </p:sp>
      <p:sp>
        <p:nvSpPr>
          <p:cNvPr id="21509" name="Rectangle 396"/>
          <p:cNvSpPr>
            <a:spLocks noChangeArrowheads="1"/>
          </p:cNvSpPr>
          <p:nvPr/>
        </p:nvSpPr>
        <p:spPr bwMode="auto">
          <a:xfrm>
            <a:off x="1355725" y="1422400"/>
            <a:ext cx="6416675" cy="3667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>sesso=F</a:t>
            </a:r>
            <a:endParaRPr lang="en-US"/>
          </a:p>
        </p:txBody>
      </p:sp>
      <p:graphicFrame>
        <p:nvGraphicFramePr>
          <p:cNvPr id="17517" name="Group 109"/>
          <p:cNvGraphicFramePr>
            <a:graphicFrameLocks noGrp="1"/>
          </p:cNvGraphicFramePr>
          <p:nvPr/>
        </p:nvGraphicFramePr>
        <p:xfrm>
          <a:off x="1600200" y="1905000"/>
          <a:ext cx="5883275" cy="1737190"/>
        </p:xfrm>
        <a:graphic>
          <a:graphicData uri="http://schemas.openxmlformats.org/drawingml/2006/table">
            <a:tbl>
              <a:tblPr/>
              <a:tblGrid>
                <a:gridCol w="1131888"/>
                <a:gridCol w="1225550"/>
                <a:gridCol w="935037"/>
                <a:gridCol w="1295400"/>
                <a:gridCol w="1295400"/>
              </a:tblGrid>
              <a:tr h="5179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operatore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28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Vodafone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97.00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21548" name="Rectangle 558"/>
          <p:cNvSpPr>
            <a:spLocks noChangeArrowheads="1"/>
          </p:cNvSpPr>
          <p:nvPr/>
        </p:nvSpPr>
        <p:spPr bwMode="auto">
          <a:xfrm>
            <a:off x="1295400" y="3886200"/>
            <a:ext cx="6416675" cy="3667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2288"/>
                </a:solidFill>
                <a:cs typeface="Arial" charset="0"/>
              </a:rPr>
              <a:t>sesso=M</a:t>
            </a:r>
            <a:endParaRPr lang="en-US"/>
          </a:p>
        </p:txBody>
      </p:sp>
      <p:graphicFrame>
        <p:nvGraphicFramePr>
          <p:cNvPr id="17536" name="Group 128"/>
          <p:cNvGraphicFramePr>
            <a:graphicFrameLocks noGrp="1"/>
          </p:cNvGraphicFramePr>
          <p:nvPr>
            <p:ph idx="1"/>
          </p:nvPr>
        </p:nvGraphicFramePr>
        <p:xfrm>
          <a:off x="1600200" y="4367213"/>
          <a:ext cx="5867400" cy="1737190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955675"/>
                <a:gridCol w="1274763"/>
                <a:gridCol w="1274762"/>
              </a:tblGrid>
              <a:tr h="5179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operatore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Cumulative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20.59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20.59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288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24.26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Vodafone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66.91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91.18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  <a:tr h="304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8.82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88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382000" y="6476998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 smtClean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 smtClean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FREQ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3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it-IT" sz="1600" b="1" dirty="0">
                <a:solidFill>
                  <a:schemeClr val="bg1"/>
                </a:solidFill>
                <a:latin typeface="+mj-lt"/>
              </a:rPr>
            </a:br>
            <a:r>
              <a:rPr lang="it-IT" sz="1600" b="1" dirty="0">
                <a:solidFill>
                  <a:schemeClr val="bg1"/>
                </a:solidFill>
                <a:latin typeface="+mj-lt"/>
              </a:rPr>
              <a:t>CONTENTS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 SORT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 smtClean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SAS INSIGHT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4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9020175" cy="838200"/>
          </a:xfrm>
        </p:spPr>
        <p:txBody>
          <a:bodyPr/>
          <a:lstStyle/>
          <a:p>
            <a:pPr eaLnBrk="1" hangingPunct="1"/>
            <a:r>
              <a:rPr lang="it-IT" sz="3800" dirty="0" smtClean="0">
                <a:solidFill>
                  <a:srgbClr val="FF9900"/>
                </a:solidFill>
              </a:rPr>
              <a:t>SAS INSIGHT: </a:t>
            </a:r>
            <a:r>
              <a:rPr lang="it-IT" sz="3800" dirty="0" err="1" smtClean="0">
                <a:solidFill>
                  <a:srgbClr val="FF9900"/>
                </a:solidFill>
              </a:rPr>
              <a:t>Histogram</a:t>
            </a:r>
            <a:r>
              <a:rPr lang="it-IT" sz="3800" dirty="0" smtClean="0">
                <a:solidFill>
                  <a:srgbClr val="FF9900"/>
                </a:solidFill>
              </a:rPr>
              <a:t>/Bar chart (1/2</a:t>
            </a:r>
            <a:r>
              <a:rPr lang="it-IT" sz="3800" dirty="0">
                <a:solidFill>
                  <a:srgbClr val="FF9900"/>
                </a:solidFill>
              </a:rPr>
              <a:t>)</a:t>
            </a:r>
            <a:endParaRPr lang="en-GB" sz="3800" dirty="0" smtClean="0"/>
          </a:p>
        </p:txBody>
      </p:sp>
      <p:grpSp>
        <p:nvGrpSpPr>
          <p:cNvPr id="34819" name="Group 7"/>
          <p:cNvGrpSpPr>
            <a:grpSpLocks/>
          </p:cNvGrpSpPr>
          <p:nvPr/>
        </p:nvGrpSpPr>
        <p:grpSpPr bwMode="auto">
          <a:xfrm>
            <a:off x="123825" y="1152525"/>
            <a:ext cx="8896350" cy="5172075"/>
            <a:chOff x="78" y="870"/>
            <a:chExt cx="5604" cy="3258"/>
          </a:xfrm>
        </p:grpSpPr>
        <p:pic>
          <p:nvPicPr>
            <p:cNvPr id="34820" name="Picture 4" descr="P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78" y="870"/>
              <a:ext cx="5604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 rot="-1732159">
              <a:off x="1296" y="1584"/>
              <a:ext cx="192" cy="1200"/>
            </a:xfrm>
            <a:prstGeom prst="curvedRightArrow">
              <a:avLst>
                <a:gd name="adj1" fmla="val 125000"/>
                <a:gd name="adj2" fmla="val 25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 rot="-1732159">
              <a:off x="2304" y="2928"/>
              <a:ext cx="192" cy="1200"/>
            </a:xfrm>
            <a:prstGeom prst="curvedRightArrow">
              <a:avLst>
                <a:gd name="adj1" fmla="val 125000"/>
                <a:gd name="adj2" fmla="val 25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24" b="65013"/>
          <a:stretch/>
        </p:blipFill>
        <p:spPr bwMode="auto">
          <a:xfrm>
            <a:off x="4495800" y="3810000"/>
            <a:ext cx="4316992" cy="25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/>
            <a:r>
              <a:rPr lang="it-IT" sz="3800" dirty="0" smtClean="0">
                <a:solidFill>
                  <a:srgbClr val="FF9900"/>
                </a:solidFill>
              </a:rPr>
              <a:t>SAS INSIGHT: </a:t>
            </a:r>
            <a:r>
              <a:rPr lang="it-IT" sz="3800" dirty="0" err="1" smtClean="0">
                <a:solidFill>
                  <a:srgbClr val="FF9900"/>
                </a:solidFill>
              </a:rPr>
              <a:t>Histogram</a:t>
            </a:r>
            <a:r>
              <a:rPr lang="it-IT" sz="3800" dirty="0" smtClean="0">
                <a:solidFill>
                  <a:srgbClr val="FF9900"/>
                </a:solidFill>
              </a:rPr>
              <a:t>/Bar chart (2/2)</a:t>
            </a:r>
            <a:endParaRPr lang="en-GB" sz="3800" dirty="0" smtClean="0">
              <a:solidFill>
                <a:srgbClr val="FF99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5948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2"/>
            <a:ext cx="355452" cy="290514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7001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2"/>
            <a:ext cx="355452" cy="290514"/>
          </a:xfrm>
          <a:prstGeom prst="chevron">
            <a:avLst>
              <a:gd name="adj" fmla="val 16049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10022" r="50000" b="54418"/>
          <a:stretch/>
        </p:blipFill>
        <p:spPr bwMode="auto">
          <a:xfrm>
            <a:off x="1371600" y="1828800"/>
            <a:ext cx="6451452" cy="42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458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Esercizi </a:t>
            </a:r>
            <a:b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6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9900"/>
                </a:solidFill>
              </a:rPr>
              <a:t>Dataset</a:t>
            </a:r>
            <a:endParaRPr lang="en-GB" sz="400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2400" dirty="0"/>
              <a:t>Il </a:t>
            </a:r>
            <a:r>
              <a:rPr lang="it-IT" sz="2400" dirty="0" err="1"/>
              <a:t>dataset</a:t>
            </a:r>
            <a:r>
              <a:rPr lang="it-IT" sz="2400" dirty="0"/>
              <a:t> DENTI contiene dati sul consumo di dentifricio (di marca A e di marca B). Le variabili sono:</a:t>
            </a:r>
            <a:endParaRPr lang="en-US" sz="2400" dirty="0"/>
          </a:p>
        </p:txBody>
      </p:sp>
      <p:graphicFrame>
        <p:nvGraphicFramePr>
          <p:cNvPr id="1638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95325" y="1981200"/>
          <a:ext cx="79152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Worksheet" r:id="rId3" imgW="8515962" imgH="4869179" progId="Excel.Sheet.8">
                  <p:embed/>
                </p:oleObj>
              </mc:Choice>
              <mc:Fallback>
                <p:oleObj name="Worksheet" r:id="rId3" imgW="8515962" imgH="486917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981200"/>
                        <a:ext cx="79152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8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it-IT" sz="4000" dirty="0" smtClean="0">
                <a:solidFill>
                  <a:srgbClr val="FF9900"/>
                </a:solidFill>
              </a:rPr>
              <a:t>Esercizi</a:t>
            </a:r>
            <a:endParaRPr lang="en-GB" sz="4000" dirty="0" smtClean="0">
              <a:solidFill>
                <a:srgbClr val="FF99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8458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rgbClr val="0000FF"/>
                </a:solidFill>
              </a:rPr>
              <a:t>Allocare la libreria</a:t>
            </a:r>
            <a:r>
              <a:rPr lang="it-IT" sz="2400" dirty="0"/>
              <a:t> CORSO (che punta alla cartella che contiene il file DENTI.XLS)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>
                <a:solidFill>
                  <a:srgbClr val="0000FF"/>
                </a:solidFill>
              </a:rPr>
              <a:t>Importare in formato SAS</a:t>
            </a:r>
            <a:r>
              <a:rPr lang="it-IT" sz="2400" dirty="0"/>
              <a:t> la tabella E</a:t>
            </a:r>
            <a:r>
              <a:rPr lang="it-IT" sz="2400" dirty="0" smtClean="0"/>
              <a:t>xcel </a:t>
            </a:r>
            <a:r>
              <a:rPr lang="it-IT" sz="2400" dirty="0"/>
              <a:t>DENTI.XLS e chiamarla DENTI_NEW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it-IT" sz="24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it-IT" sz="2400" dirty="0" smtClean="0"/>
              <a:t>Visualizzare le </a:t>
            </a:r>
            <a:r>
              <a:rPr lang="it-IT" sz="2400" dirty="0" smtClean="0">
                <a:solidFill>
                  <a:srgbClr val="0000FF"/>
                </a:solidFill>
              </a:rPr>
              <a:t>caratteristiche delle variabili</a:t>
            </a:r>
            <a:r>
              <a:rPr lang="it-IT" sz="2400" dirty="0" smtClean="0"/>
              <a:t>.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Quante osservazioni contiene il </a:t>
            </a:r>
            <a:r>
              <a:rPr lang="it-IT" sz="2400" dirty="0" err="1" smtClean="0"/>
              <a:t>dataset</a:t>
            </a:r>
            <a:r>
              <a:rPr lang="it-IT" sz="2400" dirty="0" smtClean="0"/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Quante variabili contiene il </a:t>
            </a:r>
            <a:r>
              <a:rPr lang="it-IT" sz="2400" dirty="0" err="1" smtClean="0"/>
              <a:t>dataset</a:t>
            </a:r>
            <a:r>
              <a:rPr lang="it-IT" sz="2400" dirty="0" smtClean="0"/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Di che tipo è la variabile REGIONE?</a:t>
            </a:r>
            <a:endParaRPr lang="it-IT" sz="2400" dirty="0"/>
          </a:p>
          <a:p>
            <a:pPr eaLnBrk="1" hangingPunct="1">
              <a:spcBef>
                <a:spcPct val="0"/>
              </a:spcBef>
            </a:pPr>
            <a:r>
              <a:rPr lang="it-IT" sz="2400" dirty="0" smtClean="0"/>
              <a:t>	</a:t>
            </a:r>
            <a:endParaRPr lang="it-IT" sz="2400" dirty="0"/>
          </a:p>
          <a:p>
            <a:pPr eaLnBrk="1" hangingPunct="1">
              <a:spcBef>
                <a:spcPct val="0"/>
              </a:spcBef>
            </a:pPr>
            <a:endParaRPr lang="it-IT" sz="240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it-IT" sz="2400" dirty="0"/>
          </a:p>
          <a:p>
            <a:pPr eaLnBrk="1" hangingPunct="1">
              <a:spcBef>
                <a:spcPct val="0"/>
              </a:spcBef>
            </a:pPr>
            <a:endParaRPr lang="it-IT" sz="2400" i="1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2400"/>
              <a:t>Svolgere i seguenti esercizi utilizzando il dataset DENTI: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 dirty="0" smtClean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 smtClean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 smtClean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FREQ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3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600" b="1" dirty="0" smtClean="0">
                <a:solidFill>
                  <a:schemeClr val="bg1"/>
                </a:solidFill>
                <a:latin typeface="+mj-lt"/>
              </a:rPr>
            </a:br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CONTENTS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 smtClean="0">
                <a:solidFill>
                  <a:schemeClr val="bg1"/>
                </a:solidFill>
                <a:latin typeface="+mj-lt"/>
              </a:rPr>
              <a:t> SORT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 smtClean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SAS INSIGHT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4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800100"/>
            <a:ext cx="8458200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it-IT" sz="2400" dirty="0" smtClean="0"/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buFont typeface="+mj-lt"/>
              <a:buAutoNum type="arabicPeriod" startAt="4"/>
            </a:pPr>
            <a:r>
              <a:rPr lang="it-IT" sz="2400" dirty="0" smtClean="0"/>
              <a:t>Calcolare la </a:t>
            </a:r>
            <a:r>
              <a:rPr lang="it-IT" sz="2400" dirty="0" smtClean="0">
                <a:solidFill>
                  <a:srgbClr val="0000FF"/>
                </a:solidFill>
              </a:rPr>
              <a:t>distribuzione</a:t>
            </a:r>
            <a:r>
              <a:rPr lang="it-IT" sz="2400" dirty="0" smtClean="0"/>
              <a:t> della variabile AREA</a:t>
            </a:r>
            <a:endParaRPr lang="it-IT" sz="2400" dirty="0"/>
          </a:p>
          <a:p>
            <a:pPr marL="0" indent="0" eaLnBrk="1" hangingPunct="1">
              <a:spcBef>
                <a:spcPct val="0"/>
              </a:spcBef>
              <a:defRPr/>
            </a:pPr>
            <a:endParaRPr lang="it-IT" sz="240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it-IT" sz="2400" dirty="0" smtClean="0"/>
              <a:t>Si può affermare che l’insieme degli intervistati </a:t>
            </a:r>
            <a:r>
              <a:rPr lang="it-IT" sz="2400" dirty="0" smtClean="0">
                <a:solidFill>
                  <a:srgbClr val="0000FF"/>
                </a:solidFill>
              </a:rPr>
              <a:t>è costituito principalmente da donne</a:t>
            </a:r>
            <a:r>
              <a:rPr lang="it-IT" sz="2400" dirty="0" smtClean="0"/>
              <a:t>?</a:t>
            </a:r>
          </a:p>
          <a:p>
            <a:pPr eaLnBrk="1" hangingPunct="1">
              <a:spcBef>
                <a:spcPct val="0"/>
              </a:spcBef>
              <a:buFontTx/>
              <a:buAutoNum type="arabicPeriod" startAt="5"/>
              <a:defRPr/>
            </a:pPr>
            <a:endParaRPr lang="it-IT" sz="2400" dirty="0" smtClean="0"/>
          </a:p>
          <a:p>
            <a:pPr marL="324000" indent="-3240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r>
              <a:rPr lang="it-IT" sz="2400" dirty="0" smtClean="0"/>
              <a:t> Verificare se i </a:t>
            </a:r>
            <a:r>
              <a:rPr lang="it-IT" sz="2400" dirty="0" smtClean="0">
                <a:solidFill>
                  <a:srgbClr val="0000FF"/>
                </a:solidFill>
              </a:rPr>
              <a:t>clienti abituali della marca B </a:t>
            </a:r>
            <a:r>
              <a:rPr lang="it-IT" sz="2400" dirty="0" smtClean="0"/>
              <a:t>si</a:t>
            </a:r>
            <a:r>
              <a:rPr lang="it-IT" sz="2400" dirty="0" smtClean="0">
                <a:solidFill>
                  <a:srgbClr val="0000FF"/>
                </a:solidFill>
              </a:rPr>
              <a:t>  </a:t>
            </a:r>
            <a:r>
              <a:rPr lang="it-IT" sz="2400" dirty="0" smtClean="0"/>
              <a:t>distribuiscono in modo </a:t>
            </a:r>
            <a:r>
              <a:rPr lang="it-IT" sz="2400" dirty="0" smtClean="0">
                <a:solidFill>
                  <a:srgbClr val="0000FF"/>
                </a:solidFill>
              </a:rPr>
              <a:t>differente </a:t>
            </a:r>
            <a:r>
              <a:rPr lang="it-IT" sz="2400" dirty="0" smtClean="0"/>
              <a:t>nelle diverse aree  geografiche</a:t>
            </a:r>
          </a:p>
          <a:p>
            <a:pPr marL="324000" indent="-3240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endParaRPr lang="it-IT" sz="24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7"/>
              <a:defRPr/>
            </a:pPr>
            <a:r>
              <a:rPr lang="it-IT" sz="2400" dirty="0" smtClean="0"/>
              <a:t>Verificare </a:t>
            </a:r>
            <a:r>
              <a:rPr lang="it-IT" sz="2400" dirty="0"/>
              <a:t>se ci sono </a:t>
            </a:r>
            <a:r>
              <a:rPr lang="it-IT" sz="2400" dirty="0" err="1">
                <a:solidFill>
                  <a:srgbClr val="0000FF"/>
                </a:solidFill>
              </a:rPr>
              <a:t>missing</a:t>
            </a:r>
            <a:r>
              <a:rPr lang="it-IT" sz="2400" dirty="0"/>
              <a:t> nella variabile ETACLASS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7"/>
              <a:defRPr/>
            </a:pPr>
            <a:endParaRPr lang="it-IT" sz="24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7"/>
              <a:defRPr/>
            </a:pPr>
            <a:r>
              <a:rPr lang="it-IT" sz="2400" dirty="0"/>
              <a:t>Calcolare la </a:t>
            </a:r>
            <a:r>
              <a:rPr lang="it-IT" sz="2400" dirty="0">
                <a:solidFill>
                  <a:srgbClr val="0000FF"/>
                </a:solidFill>
              </a:rPr>
              <a:t>distribuzione condizionata</a:t>
            </a:r>
            <a:r>
              <a:rPr lang="it-IT" sz="2400" dirty="0"/>
              <a:t> della variabile ALTOCON  utilizzando come variabile di classificazione prima </a:t>
            </a:r>
            <a:r>
              <a:rPr lang="it-IT" sz="2400" dirty="0" smtClean="0"/>
              <a:t>SESSO e </a:t>
            </a:r>
            <a:r>
              <a:rPr lang="it-IT" sz="2400" dirty="0"/>
              <a:t>poi </a:t>
            </a:r>
            <a:r>
              <a:rPr lang="it-IT" sz="2400" dirty="0" smtClean="0"/>
              <a:t>AREA</a:t>
            </a:r>
          </a:p>
          <a:p>
            <a:pPr marL="324000" indent="-324000" eaLnBrk="1" hangingPunct="1">
              <a:lnSpc>
                <a:spcPct val="80000"/>
              </a:lnSpc>
              <a:spcBef>
                <a:spcPct val="0"/>
              </a:spcBef>
              <a:buFont typeface="+mj-lt"/>
              <a:buAutoNum type="arabicPeriod" startAt="5"/>
              <a:defRPr/>
            </a:pPr>
            <a:endParaRPr lang="it-IT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76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it-IT" sz="4000" kern="0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Esercizi</a:t>
            </a:r>
            <a:endParaRPr lang="en-GB" sz="4000" kern="0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37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eaLnBrk="1" hangingPunct="1"/>
            <a:r>
              <a:rPr lang="it-IT" dirty="0">
                <a:solidFill>
                  <a:srgbClr val="FF9900"/>
                </a:solidFill>
              </a:rPr>
              <a:t>PROC </a:t>
            </a:r>
            <a:r>
              <a:rPr lang="it-IT" dirty="0" err="1">
                <a:solidFill>
                  <a:srgbClr val="FF9900"/>
                </a:solidFill>
              </a:rPr>
              <a:t>step</a:t>
            </a:r>
            <a:r>
              <a:rPr lang="it-IT" dirty="0">
                <a:solidFill>
                  <a:srgbClr val="FF9900"/>
                </a:solidFill>
              </a:rPr>
              <a:t>: Output </a:t>
            </a:r>
            <a:r>
              <a:rPr lang="it-IT" dirty="0" smtClean="0">
                <a:solidFill>
                  <a:srgbClr val="FF9900"/>
                </a:solidFill>
              </a:rPr>
              <a:t>1/2</a:t>
            </a:r>
            <a:endParaRPr lang="en-GB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/>
          <a:stretch/>
        </p:blipFill>
        <p:spPr bwMode="auto">
          <a:xfrm>
            <a:off x="157654" y="2501461"/>
            <a:ext cx="548114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91403" y="1294606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In </a:t>
            </a:r>
            <a:r>
              <a:rPr lang="en-US" sz="2400" dirty="0" err="1"/>
              <a:t>S</a:t>
            </a:r>
            <a:r>
              <a:rPr lang="en-US" sz="2400" dirty="0" err="1" smtClean="0"/>
              <a:t>as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 di </a:t>
            </a:r>
            <a:r>
              <a:rPr lang="en-US" sz="2400" dirty="0" err="1" smtClean="0"/>
              <a:t>un’analisi</a:t>
            </a:r>
            <a:r>
              <a:rPr lang="en-US" sz="2400" dirty="0" smtClean="0"/>
              <a:t> </a:t>
            </a:r>
            <a:r>
              <a:rPr lang="en-US" sz="2400" dirty="0" err="1" smtClean="0"/>
              <a:t>vengono</a:t>
            </a:r>
            <a:r>
              <a:rPr lang="en-US" sz="2400" dirty="0" smtClean="0"/>
              <a:t> </a:t>
            </a:r>
            <a:r>
              <a:rPr lang="en-US" sz="2400" dirty="0" err="1" smtClean="0"/>
              <a:t>visualizzati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finestra</a:t>
            </a:r>
            <a:r>
              <a:rPr lang="en-US" sz="2400" dirty="0" smtClean="0"/>
              <a:t> ‘Output’.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5410200" y="3051601"/>
            <a:ext cx="914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363064" y="2636102"/>
            <a:ext cx="2524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400" dirty="0" err="1" smtClean="0"/>
              <a:t>Visualizzazione</a:t>
            </a:r>
            <a:r>
              <a:rPr lang="en-US" sz="2400" dirty="0" smtClean="0"/>
              <a:t> di default, output </a:t>
            </a:r>
            <a:r>
              <a:rPr lang="en-US" sz="2400" dirty="0" err="1" smtClean="0"/>
              <a:t>temporaneo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7" y="4191000"/>
            <a:ext cx="4056797" cy="198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 bwMode="auto">
          <a:xfrm rot="10800000">
            <a:off x="3657600" y="4918869"/>
            <a:ext cx="914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4582003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Visualizzazione</a:t>
            </a:r>
            <a:r>
              <a:rPr lang="en-US" sz="2400" dirty="0" smtClean="0"/>
              <a:t> di Html, file </a:t>
            </a:r>
            <a:r>
              <a:rPr lang="en-US" sz="2400" dirty="0" err="1" smtClean="0"/>
              <a:t>che</a:t>
            </a:r>
            <a:r>
              <a:rPr lang="en-US" sz="2400" dirty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salvato</a:t>
            </a:r>
            <a:r>
              <a:rPr lang="en-US" sz="2400" dirty="0" smtClean="0"/>
              <a:t> in </a:t>
            </a:r>
            <a:r>
              <a:rPr lang="en-US" sz="2400" dirty="0" err="1" smtClean="0"/>
              <a:t>una</a:t>
            </a:r>
            <a:r>
              <a:rPr lang="en-US" sz="2400" dirty="0" smtClean="0"/>
              <a:t> directory a </a:t>
            </a:r>
            <a:r>
              <a:rPr lang="en-US" sz="2400" dirty="0" err="1" smtClean="0"/>
              <a:t>scelta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9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9900"/>
                </a:solidFill>
              </a:rPr>
              <a:t>PROC </a:t>
            </a:r>
            <a:r>
              <a:rPr lang="it-IT" dirty="0" err="1" smtClean="0">
                <a:solidFill>
                  <a:srgbClr val="FF9900"/>
                </a:solidFill>
              </a:rPr>
              <a:t>step</a:t>
            </a:r>
            <a:r>
              <a:rPr lang="it-IT" dirty="0" smtClean="0">
                <a:solidFill>
                  <a:srgbClr val="FF9900"/>
                </a:solidFill>
              </a:rPr>
              <a:t>: Output 2/2</a:t>
            </a:r>
            <a:endParaRPr lang="en-GB" sz="4000" dirty="0" smtClean="0"/>
          </a:p>
        </p:txBody>
      </p:sp>
      <p:pic>
        <p:nvPicPr>
          <p:cNvPr id="9219" name="Picture 2" descr="C:\Documents and Settings\pallinielena\Desktop\htm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0"/>
            <a:ext cx="44005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Documents and Settings\pallinielena\Desktop\html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57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 rot="-1732159">
            <a:off x="3749675" y="4616450"/>
            <a:ext cx="304800" cy="1905000"/>
          </a:xfrm>
          <a:prstGeom prst="curvedRightArrow">
            <a:avLst>
              <a:gd name="adj1" fmla="val 125000"/>
              <a:gd name="adj2" fmla="val 25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4724400" y="3581400"/>
            <a:ext cx="3733800" cy="762000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CONTENTS</a:t>
            </a:r>
            <a:r>
              <a:rPr lang="it-IT" sz="4000" dirty="0">
                <a:solidFill>
                  <a:srgbClr val="FF9900"/>
                </a:solidFill>
              </a:rPr>
              <a:t> – Sintassi generale</a:t>
            </a:r>
            <a:r>
              <a:rPr lang="it-IT" altLang="it-IT" sz="4000" dirty="0" smtClean="0">
                <a:solidFill>
                  <a:srgbClr val="FF9900"/>
                </a:solidFill>
              </a:rPr>
              <a:t> 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738103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 err="1" smtClean="0"/>
              <a:t>Procedura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che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consente</a:t>
            </a:r>
            <a:r>
              <a:rPr lang="en-GB" altLang="en-US" sz="2400" dirty="0" smtClean="0"/>
              <a:t> di </a:t>
            </a:r>
            <a:r>
              <a:rPr lang="en-GB" altLang="en-US" sz="2400" dirty="0" err="1" smtClean="0"/>
              <a:t>visualizzare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informazioni</a:t>
            </a:r>
            <a:r>
              <a:rPr lang="en-GB" altLang="en-US" sz="2400" dirty="0" smtClean="0"/>
              <a:t> relative </a:t>
            </a:r>
            <a:r>
              <a:rPr lang="en-GB" altLang="en-US" sz="2400" dirty="0" err="1" smtClean="0"/>
              <a:t>alle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variabili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contenute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nel</a:t>
            </a:r>
            <a:r>
              <a:rPr lang="en-GB" altLang="en-US" sz="2400" dirty="0" smtClean="0"/>
              <a:t> dataset (</a:t>
            </a:r>
            <a:r>
              <a:rPr lang="en-GB" altLang="en-US" sz="2400" dirty="0" err="1" smtClean="0"/>
              <a:t>nome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tipo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lunghezza</a:t>
            </a:r>
            <a:r>
              <a:rPr lang="en-GB" altLang="en-US" sz="2400" dirty="0" smtClean="0"/>
              <a:t>…)</a:t>
            </a: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43000" y="3657600"/>
            <a:ext cx="6705600" cy="1143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GB" altLang="en-US" dirty="0" err="1" smtClean="0">
                <a:solidFill>
                  <a:srgbClr val="000099"/>
                </a:solidFill>
              </a:rPr>
              <a:t>proc</a:t>
            </a:r>
            <a:r>
              <a:rPr lang="en-GB" altLang="en-US" dirty="0" smtClean="0">
                <a:solidFill>
                  <a:srgbClr val="000099"/>
                </a:solidFill>
              </a:rPr>
              <a:t> </a:t>
            </a:r>
            <a:r>
              <a:rPr lang="en-GB" altLang="en-US" dirty="0">
                <a:solidFill>
                  <a:srgbClr val="000099"/>
                </a:solidFill>
              </a:rPr>
              <a:t>contents </a:t>
            </a:r>
            <a:r>
              <a:rPr lang="en-GB" dirty="0" smtClean="0">
                <a:solidFill>
                  <a:srgbClr val="0000FF"/>
                </a:solidFill>
              </a:rPr>
              <a:t>data </a:t>
            </a:r>
            <a:r>
              <a:rPr lang="en-GB" dirty="0" smtClean="0"/>
              <a:t>= dataset;</a:t>
            </a:r>
            <a:endParaRPr lang="en-GB" altLang="en-US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en-US" dirty="0">
                <a:solidFill>
                  <a:srgbClr val="000099"/>
                </a:solidFill>
              </a:rPr>
              <a:t>run</a:t>
            </a:r>
            <a:r>
              <a:rPr lang="en-GB" altLang="en-US" dirty="0" smtClean="0">
                <a:solidFill>
                  <a:srgbClr val="000099"/>
                </a:solidFill>
              </a:rPr>
              <a:t>;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247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CONTENTS: Esempio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762000" y="1828800"/>
            <a:ext cx="76490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80"/>
                </a:solidFill>
                <a:latin typeface="Courier New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contents </a:t>
            </a:r>
            <a:r>
              <a:rPr lang="en-US" sz="2400" dirty="0" smtClean="0">
                <a:solidFill>
                  <a:srgbClr val="0000FF"/>
                </a:solidFill>
                <a:latin typeface="Courier New" pitchFamily="49" charset="0"/>
              </a:rPr>
              <a:t>data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corso.telefonia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12140" r="20755" b="65231"/>
          <a:stretch/>
        </p:blipFill>
        <p:spPr bwMode="auto">
          <a:xfrm>
            <a:off x="0" y="3622364"/>
            <a:ext cx="9067800" cy="21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7848600" y="3962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85948" y="6476998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96200" y="6477000"/>
            <a:ext cx="355452" cy="290514"/>
          </a:xfrm>
          <a:prstGeom prst="homePlate">
            <a:avLst>
              <a:gd name="adj" fmla="val 13767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55600" y="6476999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719477" y="6477000"/>
            <a:ext cx="355452" cy="290514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1007679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000" dirty="0" smtClean="0">
                <a:solidFill>
                  <a:srgbClr val="FF9900"/>
                </a:solidFill>
              </a:rPr>
              <a:t>PROC CONTENTS: Esempio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10561" r="18332" b="49904"/>
          <a:stretch/>
        </p:blipFill>
        <p:spPr bwMode="auto">
          <a:xfrm>
            <a:off x="94735" y="1905000"/>
            <a:ext cx="8896865" cy="3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9900"/>
                </a:solidFill>
              </a:rPr>
              <a:t> Metodi Quantitativi per Economia, Finanza e Management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30388"/>
            <a:ext cx="8686800" cy="3231654"/>
          </a:xfrm>
          <a:ln algn="ctr"/>
        </p:spPr>
        <p:txBody>
          <a:bodyPr>
            <a:spAutoFit/>
          </a:bodyPr>
          <a:lstStyle/>
          <a:p>
            <a:pPr marL="82550" indent="0">
              <a:spcBef>
                <a:spcPct val="50000"/>
              </a:spcBef>
              <a:buFontTx/>
              <a:buNone/>
              <a:defRPr/>
            </a:pPr>
            <a:r>
              <a:rPr lang="it-IT" sz="2400" b="1" kern="1200" dirty="0" smtClean="0">
                <a:solidFill>
                  <a:schemeClr val="tx2"/>
                </a:solidFill>
              </a:rPr>
              <a:t>Obiettivi di questa esercitazione</a:t>
            </a:r>
            <a:r>
              <a:rPr lang="it-IT" sz="2400" kern="1200" dirty="0" smtClean="0">
                <a:solidFill>
                  <a:schemeClr val="tx2"/>
                </a:solidFill>
              </a:rPr>
              <a:t>:</a:t>
            </a:r>
          </a:p>
          <a:p>
            <a:pPr marL="82550" indent="0">
              <a:spcBef>
                <a:spcPct val="50000"/>
              </a:spcBef>
              <a:buClr>
                <a:srgbClr val="FF9900"/>
              </a:buClr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b="1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it-IT" sz="2400" kern="1200" dirty="0" smtClean="0">
              <a:solidFill>
                <a:schemeClr val="tx2"/>
              </a:solidFill>
            </a:endParaRPr>
          </a:p>
          <a:p>
            <a:pPr marL="82550" indent="0">
              <a:spcBef>
                <a:spcPct val="50000"/>
              </a:spcBef>
              <a:buFontTx/>
              <a:buNone/>
              <a:defRPr/>
            </a:pPr>
            <a:endParaRPr lang="en-US" sz="2400" kern="1200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65996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err="1" smtClean="0">
                <a:solidFill>
                  <a:schemeClr val="bg1"/>
                </a:solidFill>
                <a:latin typeface="+mj-lt"/>
              </a:rPr>
              <a:t>Proc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FREQ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08533" y="3009075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3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900112" y="3090862"/>
            <a:ext cx="1920240" cy="1645920"/>
          </a:xfrm>
          <a:prstGeom prst="homePlate">
            <a:avLst>
              <a:gd name="adj" fmla="val 13767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it-IT" sz="1600" b="1" dirty="0">
                <a:solidFill>
                  <a:schemeClr val="bg1"/>
                </a:solidFill>
                <a:latin typeface="+mj-lt"/>
              </a:rPr>
            </a:br>
            <a:r>
              <a:rPr lang="it-IT" sz="1600" b="1" dirty="0">
                <a:solidFill>
                  <a:schemeClr val="bg1"/>
                </a:solidFill>
                <a:latin typeface="+mj-lt"/>
              </a:rPr>
              <a:t>CONTENTS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38200" y="29718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>
                <a:solidFill>
                  <a:srgbClr val="000074"/>
                </a:solidFill>
                <a:latin typeface="Calibri" pitchFamily="34" charset="0"/>
              </a:rPr>
              <a:t>1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770208" y="3090862"/>
            <a:ext cx="1920240" cy="1645920"/>
          </a:xfrm>
          <a:prstGeom prst="chevron">
            <a:avLst>
              <a:gd name="adj" fmla="val 1604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algn="ctr" defTabSz="7096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it-IT" sz="1600" b="1" dirty="0" err="1">
                <a:solidFill>
                  <a:schemeClr val="bg1"/>
                </a:solidFill>
                <a:latin typeface="+mj-lt"/>
              </a:rPr>
              <a:t>Proc</a:t>
            </a:r>
            <a:r>
              <a:rPr lang="it-IT" sz="1600" b="1" dirty="0">
                <a:solidFill>
                  <a:schemeClr val="bg1"/>
                </a:solidFill>
                <a:latin typeface="+mj-lt"/>
              </a:rPr>
              <a:t> SORT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701946" y="3009900"/>
            <a:ext cx="220662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200" b="1" dirty="0" smtClean="0">
                <a:solidFill>
                  <a:srgbClr val="000074"/>
                </a:solidFill>
                <a:latin typeface="Calibri" pitchFamily="34" charset="0"/>
              </a:rPr>
              <a:t>2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537960" y="3078480"/>
            <a:ext cx="1920240" cy="1645920"/>
          </a:xfrm>
          <a:prstGeom prst="chevron">
            <a:avLst>
              <a:gd name="adj" fmla="val 16049"/>
            </a:avLst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71426" tIns="36505" rIns="71426" bIns="36505"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SAS INSIGHT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486525" y="2996693"/>
            <a:ext cx="21907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7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74"/>
                </a:solidFill>
                <a:latin typeface="Calibri" pitchFamily="34" charset="0"/>
              </a:rPr>
              <a:t>4</a:t>
            </a:r>
            <a:endParaRPr lang="en-US" sz="1200" b="1" dirty="0">
              <a:solidFill>
                <a:srgbClr val="00007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964</Words>
  <Application>Microsoft Office PowerPoint</Application>
  <PresentationFormat>On-screen Show (4:3)</PresentationFormat>
  <Paragraphs>398</Paragraphs>
  <Slides>30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Worksheet</vt:lpstr>
      <vt:lpstr> Distribuzioni di Frequenza &amp; Esercizi   </vt:lpstr>
      <vt:lpstr>Lavoro di Gruppo:</vt:lpstr>
      <vt:lpstr> Metodi Quantitativi per Economia, Finanza e Management</vt:lpstr>
      <vt:lpstr>PROC step: Output 1/2</vt:lpstr>
      <vt:lpstr>PROC step: Output 2/2</vt:lpstr>
      <vt:lpstr>PROC CONTENTS – Sintassi generale </vt:lpstr>
      <vt:lpstr>PROC CONTENTS: Esempio</vt:lpstr>
      <vt:lpstr>PROC CONTENTS: Esempio</vt:lpstr>
      <vt:lpstr> Metodi Quantitativi per Economia, Finanza e Management</vt:lpstr>
      <vt:lpstr>PROC SORT – Sintassi generale</vt:lpstr>
      <vt:lpstr>PROC SORT: Esempio</vt:lpstr>
      <vt:lpstr>PROC SORT: Esempio</vt:lpstr>
      <vt:lpstr> Metodi Quantitativi per Economia, Finanza e Management</vt:lpstr>
      <vt:lpstr>PowerPoint Presentation</vt:lpstr>
      <vt:lpstr>PROC FREQ: Esempio 1</vt:lpstr>
      <vt:lpstr>Output PROC FREQ</vt:lpstr>
      <vt:lpstr>PROC FREQ: Esempio 2</vt:lpstr>
      <vt:lpstr>Output PROC FREQ</vt:lpstr>
      <vt:lpstr>PROC FREQ: Esempio 3</vt:lpstr>
      <vt:lpstr>Output PROC FREQ</vt:lpstr>
      <vt:lpstr>PROC FREQ – Sintassi generale 2/2 </vt:lpstr>
      <vt:lpstr>PROC FREQ: Esempio 4</vt:lpstr>
      <vt:lpstr>Output PROC FREQ</vt:lpstr>
      <vt:lpstr> Metodi Quantitativi per Economia, Finanza e Management</vt:lpstr>
      <vt:lpstr>SAS INSIGHT: Histogram/Bar chart (1/2)</vt:lpstr>
      <vt:lpstr>SAS INSIGHT: Histogram/Bar chart (2/2)</vt:lpstr>
      <vt:lpstr> Esercizi   </vt:lpstr>
      <vt:lpstr>Dataset</vt:lpstr>
      <vt:lpstr>Esercizi</vt:lpstr>
      <vt:lpstr>PowerPoint Presentation</vt:lpstr>
    </vt:vector>
  </TitlesOfParts>
  <Company>Nunatac S.r.l.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SAS/BASE</dc:title>
  <dc:creator>vale</dc:creator>
  <cp:lastModifiedBy>Gabriela Magistrelli</cp:lastModifiedBy>
  <cp:revision>398</cp:revision>
  <dcterms:created xsi:type="dcterms:W3CDTF">2007-09-04T09:18:53Z</dcterms:created>
  <dcterms:modified xsi:type="dcterms:W3CDTF">2014-10-05T09:24:51Z</dcterms:modified>
</cp:coreProperties>
</file>