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90" r:id="rId2"/>
    <p:sldId id="383" r:id="rId3"/>
    <p:sldId id="386" r:id="rId4"/>
    <p:sldId id="396" r:id="rId5"/>
    <p:sldId id="361" r:id="rId6"/>
    <p:sldId id="378" r:id="rId7"/>
    <p:sldId id="391" r:id="rId8"/>
    <p:sldId id="384" r:id="rId9"/>
    <p:sldId id="392" r:id="rId10"/>
    <p:sldId id="389" r:id="rId11"/>
    <p:sldId id="333" r:id="rId12"/>
    <p:sldId id="336" r:id="rId13"/>
    <p:sldId id="334" r:id="rId14"/>
    <p:sldId id="356" r:id="rId15"/>
    <p:sldId id="394" r:id="rId16"/>
    <p:sldId id="335" r:id="rId17"/>
    <p:sldId id="357" r:id="rId18"/>
    <p:sldId id="363" r:id="rId19"/>
    <p:sldId id="395" r:id="rId20"/>
    <p:sldId id="385" r:id="rId21"/>
    <p:sldId id="342" r:id="rId22"/>
    <p:sldId id="371" r:id="rId23"/>
    <p:sldId id="345" r:id="rId24"/>
    <p:sldId id="348" r:id="rId25"/>
    <p:sldId id="388" r:id="rId26"/>
    <p:sldId id="364" r:id="rId27"/>
    <p:sldId id="329" r:id="rId28"/>
    <p:sldId id="330" r:id="rId29"/>
    <p:sldId id="393" r:id="rId30"/>
    <p:sldId id="374" r:id="rId31"/>
    <p:sldId id="375" r:id="rId32"/>
    <p:sldId id="37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2C5"/>
    <a:srgbClr val="FFFFCC"/>
    <a:srgbClr val="FF0000"/>
    <a:srgbClr val="D6A300"/>
    <a:srgbClr val="0066FF"/>
    <a:srgbClr val="E6ECFA"/>
    <a:srgbClr val="DFE7F9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>
        <p:scale>
          <a:sx n="80" d="100"/>
          <a:sy n="80" d="100"/>
        </p:scale>
        <p:origin x="-250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15AD1A24-4BD7-49F5-9FE3-F63D2A21F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94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973178-FF65-4755-A4D9-B7DF8074EE1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z="28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70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66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45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56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79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79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6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6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32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7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BDF8FD-161A-4846-92B6-795D04A5194C}" type="slidenum">
              <a:rPr lang="en-US" altLang="it-IT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20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70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70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820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BDF8FD-161A-4846-92B6-795D04A5194C}" type="slidenum">
              <a:rPr lang="en-US" altLang="it-IT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b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BDF8FD-161A-4846-92B6-795D04A5194C}" type="slidenum">
              <a:rPr lang="en-US" altLang="it-IT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b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53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70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6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AAB97-7625-4996-8B31-6EFC72834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4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9138-B207-471B-8FCB-57768AC4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7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BCFE-AA9A-48E8-AC38-223288DC7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165A-6691-4833-B276-ABCFE1DF3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15DA7-6164-4F55-AC21-89901E3F7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1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7F83D-0AB8-4F5D-9B35-3943288D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950A-B527-415B-9DB4-D8C27036F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0F1D3-1F7A-40D8-9F50-8303E5971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5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EAD7-3AD5-485A-882D-0C44DFEED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5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AD42D-2452-45F5-A839-A0E0C9D3F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2990-4A95-43F2-8557-FE4F04DC4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7F86-D6DF-4B15-A844-9A8A04A1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D7240EDD-3E91-41BF-BF1E-20B1ED405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fulimeni@liuc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pallini@liuc.i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Univariata</a:t>
            </a: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4448175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n°3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SAS INSIGHT:</a:t>
            </a:r>
          </a:p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Box </a:t>
            </a:r>
            <a:r>
              <a:rPr lang="en-US" sz="1600" b="1" dirty="0" smtClean="0">
                <a:solidFill>
                  <a:schemeClr val="bg1"/>
                </a:solidFill>
              </a:rPr>
              <a:t>Plot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Analisi </a:t>
            </a:r>
            <a:r>
              <a:rPr lang="it-IT" sz="1600" b="1" dirty="0" err="1">
                <a:solidFill>
                  <a:schemeClr val="bg1"/>
                </a:solidFill>
              </a:rPr>
              <a:t>Univariata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Univariate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09600" y="1295400"/>
            <a:ext cx="7696200" cy="253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dirty="0"/>
              <a:t>La PROC UNIVARIATE permette di calcolare per variabili </a:t>
            </a:r>
            <a:r>
              <a:rPr lang="it-IT" sz="2400" b="1" u="sng" dirty="0" smtClean="0"/>
              <a:t>quantitative</a:t>
            </a:r>
            <a:r>
              <a:rPr lang="it-IT" sz="2400" dirty="0" smtClean="0"/>
              <a:t> misure di sintesi:</a:t>
            </a:r>
            <a:endParaRPr lang="it-IT" sz="2400" dirty="0"/>
          </a:p>
          <a:p>
            <a:pPr>
              <a:spcBef>
                <a:spcPts val="140"/>
              </a:spcBef>
              <a:buFontTx/>
              <a:buChar char="•"/>
            </a:pPr>
            <a:r>
              <a:rPr lang="it-IT" sz="2400" dirty="0" smtClean="0"/>
              <a:t> di posizione</a:t>
            </a:r>
          </a:p>
          <a:p>
            <a:pPr>
              <a:spcBef>
                <a:spcPts val="140"/>
              </a:spcBef>
              <a:buFontTx/>
              <a:buChar char="•"/>
            </a:pPr>
            <a:r>
              <a:rPr lang="it-IT" sz="2400" dirty="0" smtClean="0"/>
              <a:t> di variabilità</a:t>
            </a:r>
          </a:p>
          <a:p>
            <a:pPr>
              <a:spcBef>
                <a:spcPts val="140"/>
              </a:spcBef>
              <a:buFontTx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di forma della distribuzione</a:t>
            </a:r>
            <a:endParaRPr lang="it-IT" sz="2400" u="sng" dirty="0"/>
          </a:p>
          <a:p>
            <a:pPr>
              <a:buFontTx/>
              <a:buChar char="•"/>
            </a:pPr>
            <a:endParaRPr lang="it-IT" sz="24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38874" y="4148792"/>
            <a:ext cx="7924800" cy="171860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GB" dirty="0" err="1" smtClean="0">
                <a:solidFill>
                  <a:srgbClr val="000099"/>
                </a:solidFill>
              </a:rPr>
              <a:t>proc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en-GB" dirty="0" err="1" smtClean="0">
                <a:solidFill>
                  <a:srgbClr val="000099"/>
                </a:solidFill>
              </a:rPr>
              <a:t>univariate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FF"/>
                </a:solidFill>
              </a:rPr>
              <a:t>data</a:t>
            </a:r>
            <a:r>
              <a:rPr lang="en-GB" dirty="0" smtClean="0"/>
              <a:t>= dataset;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rgbClr val="0000FF"/>
                </a:solidFill>
              </a:rPr>
              <a:t>var</a:t>
            </a:r>
            <a:r>
              <a:rPr lang="en-GB" dirty="0" smtClean="0"/>
              <a:t> </a:t>
            </a:r>
            <a:r>
              <a:rPr lang="en-GB" dirty="0" err="1" smtClean="0"/>
              <a:t>variabile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000099"/>
                </a:solidFill>
              </a:rPr>
              <a:t>run</a:t>
            </a:r>
            <a:r>
              <a:rPr lang="en-GB" dirty="0" smtClean="0"/>
              <a:t>;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228600"/>
            <a:ext cx="8991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kern="0" dirty="0" smtClean="0">
                <a:solidFill>
                  <a:srgbClr val="FF9900"/>
                </a:solidFill>
              </a:rPr>
              <a:t>PROC UNIVARIATE – Sintassi (1/2)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152400"/>
            <a:ext cx="96774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UNIVARIATE – Esempio 1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Misure di sintesi della variabile quantitativa </a:t>
            </a:r>
            <a:r>
              <a:rPr lang="it-IT" sz="2400" dirty="0" smtClean="0"/>
              <a:t>discreta: </a:t>
            </a:r>
            <a:r>
              <a:rPr lang="it-IT" sz="2400" dirty="0"/>
              <a:t>numero medio sms inviati al giorno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2867025"/>
            <a:ext cx="754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num_sms_e;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UNIVARIATE (1/7)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graphicFrame>
        <p:nvGraphicFramePr>
          <p:cNvPr id="131208" name="Group 136"/>
          <p:cNvGraphicFramePr>
            <a:graphicFrameLocks noGrp="1"/>
          </p:cNvGraphicFramePr>
          <p:nvPr>
            <p:ph idx="1"/>
          </p:nvPr>
        </p:nvGraphicFramePr>
        <p:xfrm>
          <a:off x="1828800" y="3505200"/>
          <a:ext cx="5943600" cy="2697165"/>
        </p:xfrm>
        <a:graphic>
          <a:graphicData uri="http://schemas.openxmlformats.org/drawingml/2006/table">
            <a:tbl>
              <a:tblPr/>
              <a:tblGrid>
                <a:gridCol w="1023938"/>
                <a:gridCol w="1198562"/>
                <a:gridCol w="2389188"/>
                <a:gridCol w="1331912"/>
              </a:tblGrid>
              <a:tr h="4492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Basic Statistical Measures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2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24.31356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Std Deviation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28.46175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810.07147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Interquartile Range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25.00000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pSp>
        <p:nvGrpSpPr>
          <p:cNvPr id="25635" name="Group 40"/>
          <p:cNvGrpSpPr>
            <a:grpSpLocks/>
          </p:cNvGrpSpPr>
          <p:nvPr/>
        </p:nvGrpSpPr>
        <p:grpSpPr bwMode="auto">
          <a:xfrm>
            <a:off x="1752600" y="4343400"/>
            <a:ext cx="1066800" cy="1417638"/>
            <a:chOff x="1104" y="2736"/>
            <a:chExt cx="672" cy="893"/>
          </a:xfrm>
        </p:grpSpPr>
        <p:sp>
          <p:nvSpPr>
            <p:cNvPr id="25637" name="Oval 139"/>
            <p:cNvSpPr>
              <a:spLocks noChangeArrowheads="1"/>
            </p:cNvSpPr>
            <p:nvPr/>
          </p:nvSpPr>
          <p:spPr bwMode="auto">
            <a:xfrm>
              <a:off x="1104" y="2736"/>
              <a:ext cx="672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5638" name="Oval 140"/>
            <p:cNvSpPr>
              <a:spLocks noChangeArrowheads="1"/>
            </p:cNvSpPr>
            <p:nvPr/>
          </p:nvSpPr>
          <p:spPr bwMode="auto">
            <a:xfrm>
              <a:off x="1104" y="3024"/>
              <a:ext cx="672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5639" name="Oval 141"/>
            <p:cNvSpPr>
              <a:spLocks noChangeArrowheads="1"/>
            </p:cNvSpPr>
            <p:nvPr/>
          </p:nvSpPr>
          <p:spPr bwMode="auto">
            <a:xfrm>
              <a:off x="1104" y="3312"/>
              <a:ext cx="672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5636" name="Rectangle 143"/>
          <p:cNvSpPr>
            <a:spLocks noChangeArrowheads="1"/>
          </p:cNvSpPr>
          <p:nvPr/>
        </p:nvSpPr>
        <p:spPr bwMode="auto">
          <a:xfrm>
            <a:off x="457200" y="12192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 dirty="0"/>
              <a:t>Misure di tendenza centrale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/>
              <a:t>Media aritmetica</a:t>
            </a:r>
            <a:r>
              <a:rPr lang="it-IT" sz="2200" dirty="0"/>
              <a:t>: somma dei valori diviso il numero di valori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/>
              <a:t>Mediana</a:t>
            </a:r>
            <a:r>
              <a:rPr lang="it-IT" sz="2200" dirty="0"/>
              <a:t>: in una lista ordinata, la mediana è il valore “centrale” (50% sopra, 50% sotto)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/>
              <a:t>Moda</a:t>
            </a:r>
            <a:r>
              <a:rPr lang="it-IT" sz="2200" dirty="0"/>
              <a:t>: valore che occorre più  frequentemente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UNIVARIATE (2/7)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26627" name="Rectangle 37"/>
          <p:cNvSpPr>
            <a:spLocks noChangeArrowheads="1"/>
          </p:cNvSpPr>
          <p:nvPr/>
        </p:nvSpPr>
        <p:spPr bwMode="auto">
          <a:xfrm>
            <a:off x="76200" y="762000"/>
            <a:ext cx="9067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 dirty="0"/>
              <a:t>Misure di Variabilità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it-IT" sz="2200" b="1" i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 smtClean="0"/>
              <a:t>Varianza </a:t>
            </a:r>
            <a:r>
              <a:rPr lang="it-IT" sz="1400" dirty="0"/>
              <a:t>[</a:t>
            </a:r>
            <a:r>
              <a:rPr lang="it-IT" sz="1400" dirty="0" err="1"/>
              <a:t>Variance</a:t>
            </a:r>
            <a:r>
              <a:rPr lang="it-IT" sz="1400" dirty="0"/>
              <a:t>]</a:t>
            </a:r>
            <a:r>
              <a:rPr lang="it-IT" sz="2200" dirty="0"/>
              <a:t>: </a:t>
            </a:r>
          </a:p>
          <a:p>
            <a:pPr lvl="1">
              <a:spcBef>
                <a:spcPct val="20000"/>
              </a:spcBef>
            </a:pPr>
            <a:r>
              <a:rPr lang="it-IT" sz="2000" dirty="0"/>
              <a:t>media dei quadrati delle differenze fra </a:t>
            </a:r>
          </a:p>
          <a:p>
            <a:pPr lvl="1">
              <a:spcBef>
                <a:spcPct val="20000"/>
              </a:spcBef>
            </a:pPr>
            <a:r>
              <a:rPr lang="it-IT" sz="2000" dirty="0"/>
              <a:t>ciascuna osservazione e la media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it-IT" sz="2200" b="1" i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 smtClean="0"/>
              <a:t>Scarto Quadratico Medio </a:t>
            </a:r>
            <a:r>
              <a:rPr lang="it-IT" sz="1400" dirty="0" smtClean="0"/>
              <a:t>[</a:t>
            </a:r>
            <a:r>
              <a:rPr lang="it-IT" sz="1400" dirty="0" err="1" smtClean="0"/>
              <a:t>Std</a:t>
            </a:r>
            <a:r>
              <a:rPr lang="it-IT" sz="1400" dirty="0" smtClean="0"/>
              <a:t> </a:t>
            </a:r>
            <a:r>
              <a:rPr lang="it-IT" sz="1400" dirty="0" err="1" smtClean="0"/>
              <a:t>Deviation</a:t>
            </a:r>
            <a:r>
              <a:rPr lang="it-IT" sz="1400" dirty="0" smtClean="0"/>
              <a:t>]</a:t>
            </a:r>
            <a:r>
              <a:rPr lang="it-IT" sz="2200" dirty="0" smtClean="0"/>
              <a:t>: </a:t>
            </a:r>
          </a:p>
          <a:p>
            <a:pPr lvl="1">
              <a:spcBef>
                <a:spcPct val="20000"/>
              </a:spcBef>
            </a:pPr>
            <a:r>
              <a:rPr lang="it-IT" sz="2000" dirty="0" smtClean="0"/>
              <a:t>mostra la variabilità rispetto alla media (radice quadrata della varianza)</a:t>
            </a:r>
          </a:p>
          <a:p>
            <a:pPr lvl="1">
              <a:spcBef>
                <a:spcPct val="20000"/>
              </a:spcBef>
            </a:pPr>
            <a:endParaRPr lang="it-IT" sz="2000" dirty="0" smtClean="0"/>
          </a:p>
          <a:p>
            <a:pPr lvl="1">
              <a:spcBef>
                <a:spcPct val="20000"/>
              </a:spcBef>
            </a:pPr>
            <a:endParaRPr lang="it-IT" sz="2000" dirty="0" smtClean="0"/>
          </a:p>
        </p:txBody>
      </p:sp>
      <p:grpSp>
        <p:nvGrpSpPr>
          <p:cNvPr id="26629" name="Group 41"/>
          <p:cNvGrpSpPr>
            <a:grpSpLocks/>
          </p:cNvGrpSpPr>
          <p:nvPr/>
        </p:nvGrpSpPr>
        <p:grpSpPr bwMode="auto">
          <a:xfrm>
            <a:off x="1600200" y="4084638"/>
            <a:ext cx="5943600" cy="2697162"/>
            <a:chOff x="1152" y="2477"/>
            <a:chExt cx="3744" cy="1699"/>
          </a:xfrm>
        </p:grpSpPr>
        <p:sp>
          <p:nvSpPr>
            <p:cNvPr id="26634" name="Rectangle 4"/>
            <p:cNvSpPr>
              <a:spLocks noChangeArrowheads="1"/>
            </p:cNvSpPr>
            <p:nvPr/>
          </p:nvSpPr>
          <p:spPr bwMode="auto">
            <a:xfrm>
              <a:off x="4057" y="3893"/>
              <a:ext cx="839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25.00000</a:t>
              </a:r>
              <a:endParaRPr lang="en-US"/>
            </a:p>
          </p:txBody>
        </p:sp>
        <p:sp>
          <p:nvSpPr>
            <p:cNvPr id="26635" name="Rectangle 5"/>
            <p:cNvSpPr>
              <a:spLocks noChangeArrowheads="1"/>
            </p:cNvSpPr>
            <p:nvPr/>
          </p:nvSpPr>
          <p:spPr bwMode="auto">
            <a:xfrm>
              <a:off x="2552" y="3893"/>
              <a:ext cx="150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Interquartile Range</a:t>
              </a:r>
              <a:endParaRPr lang="en-US"/>
            </a:p>
          </p:txBody>
        </p:sp>
        <p:sp>
          <p:nvSpPr>
            <p:cNvPr id="26636" name="Rectangle 6"/>
            <p:cNvSpPr>
              <a:spLocks noChangeArrowheads="1"/>
            </p:cNvSpPr>
            <p:nvPr/>
          </p:nvSpPr>
          <p:spPr bwMode="auto">
            <a:xfrm>
              <a:off x="1797" y="3893"/>
              <a:ext cx="75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 </a:t>
              </a:r>
              <a:endParaRPr lang="en-US"/>
            </a:p>
          </p:txBody>
        </p:sp>
        <p:sp>
          <p:nvSpPr>
            <p:cNvPr id="26637" name="Rectangle 7"/>
            <p:cNvSpPr>
              <a:spLocks noChangeArrowheads="1"/>
            </p:cNvSpPr>
            <p:nvPr/>
          </p:nvSpPr>
          <p:spPr bwMode="auto">
            <a:xfrm>
              <a:off x="1152" y="3893"/>
              <a:ext cx="64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 </a:t>
              </a:r>
              <a:endParaRPr lang="en-US"/>
            </a:p>
          </p:txBody>
        </p:sp>
        <p:sp>
          <p:nvSpPr>
            <p:cNvPr id="26638" name="Rectangle 8"/>
            <p:cNvSpPr>
              <a:spLocks noChangeArrowheads="1"/>
            </p:cNvSpPr>
            <p:nvPr/>
          </p:nvSpPr>
          <p:spPr bwMode="auto">
            <a:xfrm>
              <a:off x="4057" y="3610"/>
              <a:ext cx="839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100.00000</a:t>
              </a:r>
              <a:endParaRPr lang="en-US"/>
            </a:p>
          </p:txBody>
        </p:sp>
        <p:sp>
          <p:nvSpPr>
            <p:cNvPr id="26639" name="Rectangle 9"/>
            <p:cNvSpPr>
              <a:spLocks noChangeArrowheads="1"/>
            </p:cNvSpPr>
            <p:nvPr/>
          </p:nvSpPr>
          <p:spPr bwMode="auto">
            <a:xfrm>
              <a:off x="2552" y="3610"/>
              <a:ext cx="150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Range</a:t>
              </a:r>
              <a:endParaRPr lang="en-US"/>
            </a:p>
          </p:txBody>
        </p:sp>
        <p:sp>
          <p:nvSpPr>
            <p:cNvPr id="26640" name="Rectangle 10"/>
            <p:cNvSpPr>
              <a:spLocks noChangeArrowheads="1"/>
            </p:cNvSpPr>
            <p:nvPr/>
          </p:nvSpPr>
          <p:spPr bwMode="auto">
            <a:xfrm>
              <a:off x="1797" y="3610"/>
              <a:ext cx="75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10.00000</a:t>
              </a:r>
              <a:endParaRPr lang="en-US"/>
            </a:p>
          </p:txBody>
        </p:sp>
        <p:sp>
          <p:nvSpPr>
            <p:cNvPr id="26641" name="Rectangle 11"/>
            <p:cNvSpPr>
              <a:spLocks noChangeArrowheads="1"/>
            </p:cNvSpPr>
            <p:nvPr/>
          </p:nvSpPr>
          <p:spPr bwMode="auto">
            <a:xfrm>
              <a:off x="1152" y="3610"/>
              <a:ext cx="64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Mode</a:t>
              </a:r>
              <a:endParaRPr lang="en-US"/>
            </a:p>
          </p:txBody>
        </p:sp>
        <p:sp>
          <p:nvSpPr>
            <p:cNvPr id="26642" name="Rectangle 12"/>
            <p:cNvSpPr>
              <a:spLocks noChangeArrowheads="1"/>
            </p:cNvSpPr>
            <p:nvPr/>
          </p:nvSpPr>
          <p:spPr bwMode="auto">
            <a:xfrm>
              <a:off x="4057" y="3327"/>
              <a:ext cx="839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810.07147</a:t>
              </a:r>
              <a:endParaRPr lang="en-US"/>
            </a:p>
          </p:txBody>
        </p:sp>
        <p:sp>
          <p:nvSpPr>
            <p:cNvPr id="26643" name="Rectangle 13"/>
            <p:cNvSpPr>
              <a:spLocks noChangeArrowheads="1"/>
            </p:cNvSpPr>
            <p:nvPr/>
          </p:nvSpPr>
          <p:spPr bwMode="auto">
            <a:xfrm>
              <a:off x="2552" y="3327"/>
              <a:ext cx="150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Variance</a:t>
              </a:r>
              <a:endParaRPr lang="en-US"/>
            </a:p>
          </p:txBody>
        </p:sp>
        <p:sp>
          <p:nvSpPr>
            <p:cNvPr id="26644" name="Rectangle 14"/>
            <p:cNvSpPr>
              <a:spLocks noChangeArrowheads="1"/>
            </p:cNvSpPr>
            <p:nvPr/>
          </p:nvSpPr>
          <p:spPr bwMode="auto">
            <a:xfrm>
              <a:off x="1797" y="3327"/>
              <a:ext cx="75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10.00000</a:t>
              </a:r>
              <a:endParaRPr lang="en-US"/>
            </a:p>
          </p:txBody>
        </p:sp>
        <p:sp>
          <p:nvSpPr>
            <p:cNvPr id="26645" name="Rectangle 15"/>
            <p:cNvSpPr>
              <a:spLocks noChangeArrowheads="1"/>
            </p:cNvSpPr>
            <p:nvPr/>
          </p:nvSpPr>
          <p:spPr bwMode="auto">
            <a:xfrm>
              <a:off x="1152" y="3327"/>
              <a:ext cx="64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Median</a:t>
              </a:r>
              <a:endParaRPr lang="en-US"/>
            </a:p>
          </p:txBody>
        </p:sp>
        <p:sp>
          <p:nvSpPr>
            <p:cNvPr id="26646" name="Rectangle 16"/>
            <p:cNvSpPr>
              <a:spLocks noChangeArrowheads="1"/>
            </p:cNvSpPr>
            <p:nvPr/>
          </p:nvSpPr>
          <p:spPr bwMode="auto">
            <a:xfrm>
              <a:off x="4057" y="3043"/>
              <a:ext cx="839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28.46175</a:t>
              </a:r>
              <a:endParaRPr lang="en-US"/>
            </a:p>
          </p:txBody>
        </p:sp>
        <p:sp>
          <p:nvSpPr>
            <p:cNvPr id="26647" name="Rectangle 17"/>
            <p:cNvSpPr>
              <a:spLocks noChangeArrowheads="1"/>
            </p:cNvSpPr>
            <p:nvPr/>
          </p:nvSpPr>
          <p:spPr bwMode="auto">
            <a:xfrm>
              <a:off x="2552" y="3043"/>
              <a:ext cx="1505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 dirty="0" err="1">
                  <a:solidFill>
                    <a:srgbClr val="002288"/>
                  </a:solidFill>
                  <a:cs typeface="Arial" charset="0"/>
                </a:rPr>
                <a:t>Std</a:t>
              </a:r>
              <a:r>
                <a:rPr lang="en-US" b="1" dirty="0">
                  <a:solidFill>
                    <a:srgbClr val="002288"/>
                  </a:solidFill>
                  <a:cs typeface="Arial" charset="0"/>
                </a:rPr>
                <a:t> Deviation</a:t>
              </a:r>
              <a:endParaRPr lang="en-US" dirty="0"/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1797" y="3043"/>
              <a:ext cx="755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24.31356</a:t>
              </a:r>
              <a:endParaRPr lang="en-US"/>
            </a:p>
          </p:txBody>
        </p:sp>
        <p:sp>
          <p:nvSpPr>
            <p:cNvPr id="26649" name="Rectangle 19"/>
            <p:cNvSpPr>
              <a:spLocks noChangeArrowheads="1"/>
            </p:cNvSpPr>
            <p:nvPr/>
          </p:nvSpPr>
          <p:spPr bwMode="auto">
            <a:xfrm>
              <a:off x="1152" y="3043"/>
              <a:ext cx="645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Mean</a:t>
              </a:r>
              <a:endParaRPr lang="en-US"/>
            </a:p>
          </p:txBody>
        </p:sp>
        <p:sp>
          <p:nvSpPr>
            <p:cNvPr id="26650" name="Rectangle 20"/>
            <p:cNvSpPr>
              <a:spLocks noChangeArrowheads="1"/>
            </p:cNvSpPr>
            <p:nvPr/>
          </p:nvSpPr>
          <p:spPr bwMode="auto">
            <a:xfrm>
              <a:off x="2552" y="2760"/>
              <a:ext cx="2344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Variability</a:t>
              </a:r>
              <a:endParaRPr lang="en-US"/>
            </a:p>
          </p:txBody>
        </p:sp>
        <p:sp>
          <p:nvSpPr>
            <p:cNvPr id="26651" name="Rectangle 21"/>
            <p:cNvSpPr>
              <a:spLocks noChangeArrowheads="1"/>
            </p:cNvSpPr>
            <p:nvPr/>
          </p:nvSpPr>
          <p:spPr bwMode="auto">
            <a:xfrm>
              <a:off x="1152" y="2760"/>
              <a:ext cx="1400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Location</a:t>
              </a:r>
              <a:endParaRPr lang="en-US"/>
            </a:p>
          </p:txBody>
        </p:sp>
        <p:sp>
          <p:nvSpPr>
            <p:cNvPr id="26652" name="Rectangle 22"/>
            <p:cNvSpPr>
              <a:spLocks noChangeArrowheads="1"/>
            </p:cNvSpPr>
            <p:nvPr/>
          </p:nvSpPr>
          <p:spPr bwMode="auto">
            <a:xfrm>
              <a:off x="1152" y="2477"/>
              <a:ext cx="3744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Basic Statistical Measures</a:t>
              </a:r>
              <a:endParaRPr lang="en-US"/>
            </a:p>
          </p:txBody>
        </p:sp>
        <p:sp>
          <p:nvSpPr>
            <p:cNvPr id="26653" name="Line 23"/>
            <p:cNvSpPr>
              <a:spLocks noChangeShapeType="1"/>
            </p:cNvSpPr>
            <p:nvPr/>
          </p:nvSpPr>
          <p:spPr bwMode="auto">
            <a:xfrm>
              <a:off x="1152" y="2477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4" name="Line 24"/>
            <p:cNvSpPr>
              <a:spLocks noChangeShapeType="1"/>
            </p:cNvSpPr>
            <p:nvPr/>
          </p:nvSpPr>
          <p:spPr bwMode="auto">
            <a:xfrm>
              <a:off x="1152" y="4176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5" name="Line 25"/>
            <p:cNvSpPr>
              <a:spLocks noChangeShapeType="1"/>
            </p:cNvSpPr>
            <p:nvPr/>
          </p:nvSpPr>
          <p:spPr bwMode="auto">
            <a:xfrm>
              <a:off x="1152" y="2477"/>
              <a:ext cx="0" cy="169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6" name="Line 26"/>
            <p:cNvSpPr>
              <a:spLocks noChangeShapeType="1"/>
            </p:cNvSpPr>
            <p:nvPr/>
          </p:nvSpPr>
          <p:spPr bwMode="auto">
            <a:xfrm>
              <a:off x="4896" y="2477"/>
              <a:ext cx="0" cy="169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7" name="Line 27"/>
            <p:cNvSpPr>
              <a:spLocks noChangeShapeType="1"/>
            </p:cNvSpPr>
            <p:nvPr/>
          </p:nvSpPr>
          <p:spPr bwMode="auto">
            <a:xfrm>
              <a:off x="1152" y="2760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8" name="Line 28"/>
            <p:cNvSpPr>
              <a:spLocks noChangeShapeType="1"/>
            </p:cNvSpPr>
            <p:nvPr/>
          </p:nvSpPr>
          <p:spPr bwMode="auto">
            <a:xfrm>
              <a:off x="1152" y="3043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9" name="Line 29"/>
            <p:cNvSpPr>
              <a:spLocks noChangeShapeType="1"/>
            </p:cNvSpPr>
            <p:nvPr/>
          </p:nvSpPr>
          <p:spPr bwMode="auto">
            <a:xfrm>
              <a:off x="2552" y="2760"/>
              <a:ext cx="0" cy="141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0" name="Line 30"/>
            <p:cNvSpPr>
              <a:spLocks noChangeShapeType="1"/>
            </p:cNvSpPr>
            <p:nvPr/>
          </p:nvSpPr>
          <p:spPr bwMode="auto">
            <a:xfrm>
              <a:off x="1152" y="3327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1" name="Line 31"/>
            <p:cNvSpPr>
              <a:spLocks noChangeShapeType="1"/>
            </p:cNvSpPr>
            <p:nvPr/>
          </p:nvSpPr>
          <p:spPr bwMode="auto">
            <a:xfrm>
              <a:off x="1797" y="3043"/>
              <a:ext cx="0" cy="1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2" name="Line 32"/>
            <p:cNvSpPr>
              <a:spLocks noChangeShapeType="1"/>
            </p:cNvSpPr>
            <p:nvPr/>
          </p:nvSpPr>
          <p:spPr bwMode="auto">
            <a:xfrm>
              <a:off x="4057" y="3043"/>
              <a:ext cx="0" cy="1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3" name="Line 33"/>
            <p:cNvSpPr>
              <a:spLocks noChangeShapeType="1"/>
            </p:cNvSpPr>
            <p:nvPr/>
          </p:nvSpPr>
          <p:spPr bwMode="auto">
            <a:xfrm>
              <a:off x="1152" y="3610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4" name="Line 34"/>
            <p:cNvSpPr>
              <a:spLocks noChangeShapeType="1"/>
            </p:cNvSpPr>
            <p:nvPr/>
          </p:nvSpPr>
          <p:spPr bwMode="auto">
            <a:xfrm>
              <a:off x="1152" y="3893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6631" name="Oval 36"/>
          <p:cNvSpPr>
            <a:spLocks noChangeArrowheads="1"/>
          </p:cNvSpPr>
          <p:nvPr/>
        </p:nvSpPr>
        <p:spPr bwMode="auto">
          <a:xfrm>
            <a:off x="3733800" y="4922838"/>
            <a:ext cx="1828800" cy="4572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6633" name="Oval 39"/>
          <p:cNvSpPr>
            <a:spLocks noChangeArrowheads="1"/>
          </p:cNvSpPr>
          <p:nvPr/>
        </p:nvSpPr>
        <p:spPr bwMode="auto">
          <a:xfrm>
            <a:off x="3810000" y="5380038"/>
            <a:ext cx="1295400" cy="4572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4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04038"/>
              </p:ext>
            </p:extLst>
          </p:nvPr>
        </p:nvGraphicFramePr>
        <p:xfrm>
          <a:off x="5257800" y="1417122"/>
          <a:ext cx="2383036" cy="132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1079280" imgH="609480" progId="Equation.3">
                  <p:embed/>
                </p:oleObj>
              </mc:Choice>
              <mc:Fallback>
                <p:oleObj name="Equation" r:id="rId4" imgW="1079280" imgH="609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17122"/>
                        <a:ext cx="2383036" cy="1326078"/>
                      </a:xfrm>
                      <a:prstGeom prst="rect">
                        <a:avLst/>
                      </a:prstGeom>
                      <a:solidFill>
                        <a:srgbClr val="FFE2C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UNIVARIATE (3/7)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26627" name="Rectangle 37"/>
          <p:cNvSpPr>
            <a:spLocks noChangeArrowheads="1"/>
          </p:cNvSpPr>
          <p:nvPr/>
        </p:nvSpPr>
        <p:spPr bwMode="auto">
          <a:xfrm>
            <a:off x="76200" y="762000"/>
            <a:ext cx="9067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 dirty="0"/>
              <a:t>Misure di </a:t>
            </a:r>
            <a:r>
              <a:rPr lang="it-IT" sz="2200" b="1" i="1" u="sng" dirty="0" smtClean="0"/>
              <a:t>Variabilità</a:t>
            </a:r>
          </a:p>
          <a:p>
            <a:pPr marL="342900" indent="-342900" algn="ctr">
              <a:spcBef>
                <a:spcPct val="20000"/>
              </a:spcBef>
            </a:pPr>
            <a:endParaRPr lang="it-IT" sz="2200" b="1" i="1" u="sng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 smtClean="0"/>
              <a:t>Campo </a:t>
            </a:r>
            <a:r>
              <a:rPr lang="it-IT" sz="2200" b="1" i="1" dirty="0"/>
              <a:t>di Variazione </a:t>
            </a:r>
            <a:r>
              <a:rPr lang="it-IT" sz="1400" dirty="0"/>
              <a:t>[</a:t>
            </a:r>
            <a:r>
              <a:rPr lang="it-IT" sz="1400" dirty="0" err="1"/>
              <a:t>Range</a:t>
            </a:r>
            <a:r>
              <a:rPr lang="it-IT" sz="1400" dirty="0"/>
              <a:t>]</a:t>
            </a:r>
            <a:r>
              <a:rPr lang="it-IT" sz="2200" dirty="0"/>
              <a:t>:</a:t>
            </a:r>
            <a:r>
              <a:rPr lang="it-IT" sz="2000" dirty="0"/>
              <a:t> </a:t>
            </a:r>
            <a:endParaRPr lang="it-IT" sz="2000" dirty="0" smtClean="0"/>
          </a:p>
          <a:p>
            <a:pPr lvl="1">
              <a:spcBef>
                <a:spcPct val="20000"/>
              </a:spcBef>
            </a:pPr>
            <a:r>
              <a:rPr lang="it-IT" sz="2000" dirty="0" smtClean="0"/>
              <a:t>differenza </a:t>
            </a:r>
            <a:r>
              <a:rPr lang="it-IT" sz="2000" dirty="0"/>
              <a:t>tra il massimo e il </a:t>
            </a:r>
            <a:r>
              <a:rPr lang="it-IT" sz="2000" dirty="0" smtClean="0"/>
              <a:t>minimo </a:t>
            </a:r>
            <a:r>
              <a:rPr lang="it-IT" sz="2000" dirty="0"/>
              <a:t>dei valori </a:t>
            </a:r>
            <a:r>
              <a:rPr lang="it-IT" sz="2000" dirty="0" smtClean="0"/>
              <a:t>osservati</a:t>
            </a:r>
          </a:p>
          <a:p>
            <a:pPr lvl="1">
              <a:spcBef>
                <a:spcPct val="20000"/>
              </a:spcBef>
            </a:pPr>
            <a:endParaRPr lang="it-IT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/>
              <a:t>Differenza Interquartile </a:t>
            </a:r>
            <a:r>
              <a:rPr lang="it-IT" sz="1400" dirty="0"/>
              <a:t>[Interquartile </a:t>
            </a:r>
            <a:r>
              <a:rPr lang="it-IT" sz="1400" dirty="0" err="1"/>
              <a:t>Range</a:t>
            </a:r>
            <a:r>
              <a:rPr lang="it-IT" sz="1400" dirty="0"/>
              <a:t>]</a:t>
            </a:r>
            <a:r>
              <a:rPr lang="it-IT" sz="2200" dirty="0"/>
              <a:t>: </a:t>
            </a:r>
          </a:p>
          <a:p>
            <a:pPr lvl="1">
              <a:spcBef>
                <a:spcPct val="20000"/>
              </a:spcBef>
            </a:pPr>
            <a:r>
              <a:rPr lang="it-IT" sz="2000" dirty="0" smtClean="0"/>
              <a:t>3</a:t>
            </a:r>
            <a:r>
              <a:rPr lang="it-IT" sz="2000" dirty="0"/>
              <a:t>° quartile – 1° quartile</a:t>
            </a:r>
          </a:p>
        </p:txBody>
      </p:sp>
      <p:grpSp>
        <p:nvGrpSpPr>
          <p:cNvPr id="26629" name="Group 41"/>
          <p:cNvGrpSpPr>
            <a:grpSpLocks/>
          </p:cNvGrpSpPr>
          <p:nvPr/>
        </p:nvGrpSpPr>
        <p:grpSpPr bwMode="auto">
          <a:xfrm>
            <a:off x="1600200" y="4084638"/>
            <a:ext cx="5943600" cy="2697162"/>
            <a:chOff x="1152" y="2477"/>
            <a:chExt cx="3744" cy="1699"/>
          </a:xfrm>
        </p:grpSpPr>
        <p:sp>
          <p:nvSpPr>
            <p:cNvPr id="26634" name="Rectangle 4"/>
            <p:cNvSpPr>
              <a:spLocks noChangeArrowheads="1"/>
            </p:cNvSpPr>
            <p:nvPr/>
          </p:nvSpPr>
          <p:spPr bwMode="auto">
            <a:xfrm>
              <a:off x="4057" y="3893"/>
              <a:ext cx="839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25.00000</a:t>
              </a:r>
              <a:endParaRPr lang="en-US"/>
            </a:p>
          </p:txBody>
        </p:sp>
        <p:sp>
          <p:nvSpPr>
            <p:cNvPr id="26635" name="Rectangle 5"/>
            <p:cNvSpPr>
              <a:spLocks noChangeArrowheads="1"/>
            </p:cNvSpPr>
            <p:nvPr/>
          </p:nvSpPr>
          <p:spPr bwMode="auto">
            <a:xfrm>
              <a:off x="2552" y="3893"/>
              <a:ext cx="150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Interquartile Range</a:t>
              </a:r>
              <a:endParaRPr lang="en-US"/>
            </a:p>
          </p:txBody>
        </p:sp>
        <p:sp>
          <p:nvSpPr>
            <p:cNvPr id="26636" name="Rectangle 6"/>
            <p:cNvSpPr>
              <a:spLocks noChangeArrowheads="1"/>
            </p:cNvSpPr>
            <p:nvPr/>
          </p:nvSpPr>
          <p:spPr bwMode="auto">
            <a:xfrm>
              <a:off x="1797" y="3893"/>
              <a:ext cx="75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 </a:t>
              </a:r>
              <a:endParaRPr lang="en-US"/>
            </a:p>
          </p:txBody>
        </p:sp>
        <p:sp>
          <p:nvSpPr>
            <p:cNvPr id="26637" name="Rectangle 7"/>
            <p:cNvSpPr>
              <a:spLocks noChangeArrowheads="1"/>
            </p:cNvSpPr>
            <p:nvPr/>
          </p:nvSpPr>
          <p:spPr bwMode="auto">
            <a:xfrm>
              <a:off x="1152" y="3893"/>
              <a:ext cx="64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 </a:t>
              </a:r>
              <a:endParaRPr lang="en-US"/>
            </a:p>
          </p:txBody>
        </p:sp>
        <p:sp>
          <p:nvSpPr>
            <p:cNvPr id="26638" name="Rectangle 8"/>
            <p:cNvSpPr>
              <a:spLocks noChangeArrowheads="1"/>
            </p:cNvSpPr>
            <p:nvPr/>
          </p:nvSpPr>
          <p:spPr bwMode="auto">
            <a:xfrm>
              <a:off x="4057" y="3610"/>
              <a:ext cx="839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100.00000</a:t>
              </a:r>
              <a:endParaRPr lang="en-US"/>
            </a:p>
          </p:txBody>
        </p:sp>
        <p:sp>
          <p:nvSpPr>
            <p:cNvPr id="26639" name="Rectangle 9"/>
            <p:cNvSpPr>
              <a:spLocks noChangeArrowheads="1"/>
            </p:cNvSpPr>
            <p:nvPr/>
          </p:nvSpPr>
          <p:spPr bwMode="auto">
            <a:xfrm>
              <a:off x="2552" y="3610"/>
              <a:ext cx="150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Range</a:t>
              </a:r>
              <a:endParaRPr lang="en-US"/>
            </a:p>
          </p:txBody>
        </p:sp>
        <p:sp>
          <p:nvSpPr>
            <p:cNvPr id="26640" name="Rectangle 10"/>
            <p:cNvSpPr>
              <a:spLocks noChangeArrowheads="1"/>
            </p:cNvSpPr>
            <p:nvPr/>
          </p:nvSpPr>
          <p:spPr bwMode="auto">
            <a:xfrm>
              <a:off x="1797" y="3610"/>
              <a:ext cx="75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10.00000</a:t>
              </a:r>
              <a:endParaRPr lang="en-US"/>
            </a:p>
          </p:txBody>
        </p:sp>
        <p:sp>
          <p:nvSpPr>
            <p:cNvPr id="26641" name="Rectangle 11"/>
            <p:cNvSpPr>
              <a:spLocks noChangeArrowheads="1"/>
            </p:cNvSpPr>
            <p:nvPr/>
          </p:nvSpPr>
          <p:spPr bwMode="auto">
            <a:xfrm>
              <a:off x="1152" y="3610"/>
              <a:ext cx="64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Mode</a:t>
              </a:r>
              <a:endParaRPr lang="en-US"/>
            </a:p>
          </p:txBody>
        </p:sp>
        <p:sp>
          <p:nvSpPr>
            <p:cNvPr id="26642" name="Rectangle 12"/>
            <p:cNvSpPr>
              <a:spLocks noChangeArrowheads="1"/>
            </p:cNvSpPr>
            <p:nvPr/>
          </p:nvSpPr>
          <p:spPr bwMode="auto">
            <a:xfrm>
              <a:off x="4057" y="3327"/>
              <a:ext cx="839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810.07147</a:t>
              </a:r>
              <a:endParaRPr lang="en-US"/>
            </a:p>
          </p:txBody>
        </p:sp>
        <p:sp>
          <p:nvSpPr>
            <p:cNvPr id="26643" name="Rectangle 13"/>
            <p:cNvSpPr>
              <a:spLocks noChangeArrowheads="1"/>
            </p:cNvSpPr>
            <p:nvPr/>
          </p:nvSpPr>
          <p:spPr bwMode="auto">
            <a:xfrm>
              <a:off x="2552" y="3327"/>
              <a:ext cx="150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Variance</a:t>
              </a:r>
              <a:endParaRPr lang="en-US"/>
            </a:p>
          </p:txBody>
        </p:sp>
        <p:sp>
          <p:nvSpPr>
            <p:cNvPr id="26644" name="Rectangle 14"/>
            <p:cNvSpPr>
              <a:spLocks noChangeArrowheads="1"/>
            </p:cNvSpPr>
            <p:nvPr/>
          </p:nvSpPr>
          <p:spPr bwMode="auto">
            <a:xfrm>
              <a:off x="1797" y="3327"/>
              <a:ext cx="75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10.00000</a:t>
              </a:r>
              <a:endParaRPr lang="en-US"/>
            </a:p>
          </p:txBody>
        </p:sp>
        <p:sp>
          <p:nvSpPr>
            <p:cNvPr id="26645" name="Rectangle 15"/>
            <p:cNvSpPr>
              <a:spLocks noChangeArrowheads="1"/>
            </p:cNvSpPr>
            <p:nvPr/>
          </p:nvSpPr>
          <p:spPr bwMode="auto">
            <a:xfrm>
              <a:off x="1152" y="3327"/>
              <a:ext cx="645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Median</a:t>
              </a:r>
              <a:endParaRPr lang="en-US"/>
            </a:p>
          </p:txBody>
        </p:sp>
        <p:sp>
          <p:nvSpPr>
            <p:cNvPr id="26646" name="Rectangle 16"/>
            <p:cNvSpPr>
              <a:spLocks noChangeArrowheads="1"/>
            </p:cNvSpPr>
            <p:nvPr/>
          </p:nvSpPr>
          <p:spPr bwMode="auto">
            <a:xfrm>
              <a:off x="4057" y="3043"/>
              <a:ext cx="839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28.46175</a:t>
              </a:r>
              <a:endParaRPr lang="en-US"/>
            </a:p>
          </p:txBody>
        </p:sp>
        <p:sp>
          <p:nvSpPr>
            <p:cNvPr id="26647" name="Rectangle 17"/>
            <p:cNvSpPr>
              <a:spLocks noChangeArrowheads="1"/>
            </p:cNvSpPr>
            <p:nvPr/>
          </p:nvSpPr>
          <p:spPr bwMode="auto">
            <a:xfrm>
              <a:off x="2552" y="3043"/>
              <a:ext cx="1505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Std Deviation</a:t>
              </a:r>
              <a:endParaRPr lang="en-US"/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1797" y="3043"/>
              <a:ext cx="755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24.31356</a:t>
              </a:r>
              <a:endParaRPr lang="en-US"/>
            </a:p>
          </p:txBody>
        </p:sp>
        <p:sp>
          <p:nvSpPr>
            <p:cNvPr id="26649" name="Rectangle 19"/>
            <p:cNvSpPr>
              <a:spLocks noChangeArrowheads="1"/>
            </p:cNvSpPr>
            <p:nvPr/>
          </p:nvSpPr>
          <p:spPr bwMode="auto">
            <a:xfrm>
              <a:off x="1152" y="3043"/>
              <a:ext cx="645" cy="28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Mean</a:t>
              </a:r>
              <a:endParaRPr lang="en-US"/>
            </a:p>
          </p:txBody>
        </p:sp>
        <p:sp>
          <p:nvSpPr>
            <p:cNvPr id="26650" name="Rectangle 20"/>
            <p:cNvSpPr>
              <a:spLocks noChangeArrowheads="1"/>
            </p:cNvSpPr>
            <p:nvPr/>
          </p:nvSpPr>
          <p:spPr bwMode="auto">
            <a:xfrm>
              <a:off x="2552" y="2760"/>
              <a:ext cx="2344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Variability</a:t>
              </a:r>
              <a:endParaRPr lang="en-US"/>
            </a:p>
          </p:txBody>
        </p:sp>
        <p:sp>
          <p:nvSpPr>
            <p:cNvPr id="26651" name="Rectangle 21"/>
            <p:cNvSpPr>
              <a:spLocks noChangeArrowheads="1"/>
            </p:cNvSpPr>
            <p:nvPr/>
          </p:nvSpPr>
          <p:spPr bwMode="auto">
            <a:xfrm>
              <a:off x="1152" y="2760"/>
              <a:ext cx="1400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Location</a:t>
              </a:r>
              <a:endParaRPr lang="en-US"/>
            </a:p>
          </p:txBody>
        </p:sp>
        <p:sp>
          <p:nvSpPr>
            <p:cNvPr id="26652" name="Rectangle 22"/>
            <p:cNvSpPr>
              <a:spLocks noChangeArrowheads="1"/>
            </p:cNvSpPr>
            <p:nvPr/>
          </p:nvSpPr>
          <p:spPr bwMode="auto">
            <a:xfrm>
              <a:off x="1152" y="2477"/>
              <a:ext cx="3744" cy="283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Basic Statistical Measures</a:t>
              </a:r>
              <a:endParaRPr lang="en-US"/>
            </a:p>
          </p:txBody>
        </p:sp>
        <p:sp>
          <p:nvSpPr>
            <p:cNvPr id="26653" name="Line 23"/>
            <p:cNvSpPr>
              <a:spLocks noChangeShapeType="1"/>
            </p:cNvSpPr>
            <p:nvPr/>
          </p:nvSpPr>
          <p:spPr bwMode="auto">
            <a:xfrm>
              <a:off x="1152" y="2477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4" name="Line 24"/>
            <p:cNvSpPr>
              <a:spLocks noChangeShapeType="1"/>
            </p:cNvSpPr>
            <p:nvPr/>
          </p:nvSpPr>
          <p:spPr bwMode="auto">
            <a:xfrm>
              <a:off x="1152" y="4176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5" name="Line 25"/>
            <p:cNvSpPr>
              <a:spLocks noChangeShapeType="1"/>
            </p:cNvSpPr>
            <p:nvPr/>
          </p:nvSpPr>
          <p:spPr bwMode="auto">
            <a:xfrm>
              <a:off x="1152" y="2477"/>
              <a:ext cx="0" cy="169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6" name="Line 26"/>
            <p:cNvSpPr>
              <a:spLocks noChangeShapeType="1"/>
            </p:cNvSpPr>
            <p:nvPr/>
          </p:nvSpPr>
          <p:spPr bwMode="auto">
            <a:xfrm>
              <a:off x="4896" y="2477"/>
              <a:ext cx="0" cy="169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7" name="Line 27"/>
            <p:cNvSpPr>
              <a:spLocks noChangeShapeType="1"/>
            </p:cNvSpPr>
            <p:nvPr/>
          </p:nvSpPr>
          <p:spPr bwMode="auto">
            <a:xfrm>
              <a:off x="1152" y="2760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8" name="Line 28"/>
            <p:cNvSpPr>
              <a:spLocks noChangeShapeType="1"/>
            </p:cNvSpPr>
            <p:nvPr/>
          </p:nvSpPr>
          <p:spPr bwMode="auto">
            <a:xfrm>
              <a:off x="1152" y="3043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59" name="Line 29"/>
            <p:cNvSpPr>
              <a:spLocks noChangeShapeType="1"/>
            </p:cNvSpPr>
            <p:nvPr/>
          </p:nvSpPr>
          <p:spPr bwMode="auto">
            <a:xfrm>
              <a:off x="2552" y="2760"/>
              <a:ext cx="0" cy="141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0" name="Line 30"/>
            <p:cNvSpPr>
              <a:spLocks noChangeShapeType="1"/>
            </p:cNvSpPr>
            <p:nvPr/>
          </p:nvSpPr>
          <p:spPr bwMode="auto">
            <a:xfrm>
              <a:off x="1152" y="3327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1" name="Line 31"/>
            <p:cNvSpPr>
              <a:spLocks noChangeShapeType="1"/>
            </p:cNvSpPr>
            <p:nvPr/>
          </p:nvSpPr>
          <p:spPr bwMode="auto">
            <a:xfrm>
              <a:off x="1797" y="3043"/>
              <a:ext cx="0" cy="1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2" name="Line 32"/>
            <p:cNvSpPr>
              <a:spLocks noChangeShapeType="1"/>
            </p:cNvSpPr>
            <p:nvPr/>
          </p:nvSpPr>
          <p:spPr bwMode="auto">
            <a:xfrm>
              <a:off x="4057" y="3043"/>
              <a:ext cx="0" cy="1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3" name="Line 33"/>
            <p:cNvSpPr>
              <a:spLocks noChangeShapeType="1"/>
            </p:cNvSpPr>
            <p:nvPr/>
          </p:nvSpPr>
          <p:spPr bwMode="auto">
            <a:xfrm>
              <a:off x="1152" y="3610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64" name="Line 34"/>
            <p:cNvSpPr>
              <a:spLocks noChangeShapeType="1"/>
            </p:cNvSpPr>
            <p:nvPr/>
          </p:nvSpPr>
          <p:spPr bwMode="auto">
            <a:xfrm>
              <a:off x="1152" y="3893"/>
              <a:ext cx="37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6630" name="Oval 35"/>
          <p:cNvSpPr>
            <a:spLocks noChangeArrowheads="1"/>
          </p:cNvSpPr>
          <p:nvPr/>
        </p:nvSpPr>
        <p:spPr bwMode="auto">
          <a:xfrm>
            <a:off x="3733800" y="6294438"/>
            <a:ext cx="2438400" cy="4572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6632" name="Oval 38"/>
          <p:cNvSpPr>
            <a:spLocks noChangeArrowheads="1"/>
          </p:cNvSpPr>
          <p:nvPr/>
        </p:nvSpPr>
        <p:spPr bwMode="auto">
          <a:xfrm>
            <a:off x="3810000" y="5837238"/>
            <a:ext cx="1295400" cy="4572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4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259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UNIVARIATE</a:t>
            </a:r>
            <a:r>
              <a:rPr lang="it-IT" sz="4000" dirty="0" smtClean="0"/>
              <a:t> </a:t>
            </a:r>
            <a:r>
              <a:rPr lang="it-IT" sz="4000" dirty="0" smtClean="0">
                <a:solidFill>
                  <a:srgbClr val="FF9900"/>
                </a:solidFill>
              </a:rPr>
              <a:t>(4/7)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graphicFrame>
        <p:nvGraphicFramePr>
          <p:cNvPr id="133314" name="Group 1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516804"/>
              </p:ext>
            </p:extLst>
          </p:nvPr>
        </p:nvGraphicFramePr>
        <p:xfrm>
          <a:off x="457200" y="1143000"/>
          <a:ext cx="2743200" cy="4954582"/>
        </p:xfrm>
        <a:graphic>
          <a:graphicData uri="http://schemas.openxmlformats.org/drawingml/2006/table">
            <a:tbl>
              <a:tblPr/>
              <a:tblGrid>
                <a:gridCol w="1557338"/>
                <a:gridCol w="1185862"/>
              </a:tblGrid>
              <a:tr h="565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Quantiles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(Definition 5)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Quantile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Estimate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Max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 Q3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 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 Q1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0% 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7694" name="Rectangle 196"/>
          <p:cNvSpPr>
            <a:spLocks noChangeArrowheads="1"/>
          </p:cNvSpPr>
          <p:nvPr/>
        </p:nvSpPr>
        <p:spPr bwMode="auto">
          <a:xfrm>
            <a:off x="3886200" y="2743200"/>
            <a:ext cx="495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/>
              <a:t>Il primo quartile, Q</a:t>
            </a:r>
            <a:r>
              <a:rPr lang="it-IT" baseline="-25000"/>
              <a:t>1</a:t>
            </a:r>
            <a:r>
              <a:rPr lang="it-IT"/>
              <a:t>, è il valore per il quale il 25% delle osservazioni sono minori di esso e il 75% sono maggiori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/>
              <a:t>Q</a:t>
            </a:r>
            <a:r>
              <a:rPr lang="it-IT" baseline="-25000"/>
              <a:t>2</a:t>
            </a:r>
            <a:r>
              <a:rPr lang="it-IT"/>
              <a:t> coincide con la mediana (50% sono minori, 50% sono maggiori)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/>
              <a:t>Il terzo quartile, Q3, è il valore per il quale il 75% delle osservazioni sono minori di esso e il 25% sono maggiori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95" name="Oval 197"/>
          <p:cNvSpPr>
            <a:spLocks noChangeArrowheads="1"/>
          </p:cNvSpPr>
          <p:nvPr/>
        </p:nvSpPr>
        <p:spPr bwMode="auto">
          <a:xfrm>
            <a:off x="76200" y="3505200"/>
            <a:ext cx="1981200" cy="1143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7696" name="Text Box 198"/>
          <p:cNvSpPr txBox="1">
            <a:spLocks noChangeArrowheads="1"/>
          </p:cNvSpPr>
          <p:nvPr/>
        </p:nvSpPr>
        <p:spPr bwMode="auto">
          <a:xfrm>
            <a:off x="3657600" y="1508125"/>
            <a:ext cx="510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/>
              <a:t>I Quartili dividono la sequenza ordinata dei dati in 4 segmenti contenenti lo stesso numero di valori</a:t>
            </a:r>
            <a:endParaRPr lang="en-US" sz="200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UNIVARIATE (5/7)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3076" name="Rectangle 38"/>
          <p:cNvSpPr>
            <a:spLocks noChangeArrowheads="1"/>
          </p:cNvSpPr>
          <p:nvPr/>
        </p:nvSpPr>
        <p:spPr bwMode="auto">
          <a:xfrm>
            <a:off x="457200" y="12192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 dirty="0" err="1"/>
              <a:t>Coeff</a:t>
            </a:r>
            <a:r>
              <a:rPr lang="it-IT" sz="2200" b="1" i="1" dirty="0"/>
              <a:t> di variazione </a:t>
            </a:r>
            <a:r>
              <a:rPr lang="it-IT" sz="1400" dirty="0"/>
              <a:t>[</a:t>
            </a:r>
            <a:r>
              <a:rPr lang="it-IT" sz="1400" dirty="0" err="1"/>
              <a:t>Coeff</a:t>
            </a:r>
            <a:r>
              <a:rPr lang="it-IT" sz="1400" dirty="0"/>
              <a:t> </a:t>
            </a:r>
            <a:r>
              <a:rPr lang="it-IT" sz="1400" dirty="0" err="1"/>
              <a:t>Variation</a:t>
            </a:r>
            <a:r>
              <a:rPr lang="it-IT" sz="1400" dirty="0"/>
              <a:t>]</a:t>
            </a:r>
            <a:r>
              <a:rPr lang="it-IT" sz="2200" dirty="0"/>
              <a:t>: </a:t>
            </a:r>
            <a:endParaRPr lang="it-IT" sz="2200" dirty="0" smtClean="0"/>
          </a:p>
          <a:p>
            <a:pPr lvl="1">
              <a:spcBef>
                <a:spcPct val="20000"/>
              </a:spcBef>
            </a:pPr>
            <a:r>
              <a:rPr lang="it-IT" sz="2000" dirty="0" smtClean="0"/>
              <a:t>misura </a:t>
            </a:r>
            <a:r>
              <a:rPr lang="it-IT" sz="2000" dirty="0"/>
              <a:t>la variabilità relativa </a:t>
            </a:r>
            <a:endParaRPr lang="it-IT" sz="2000" dirty="0" smtClean="0"/>
          </a:p>
          <a:p>
            <a:pPr lvl="1">
              <a:spcBef>
                <a:spcPct val="20000"/>
              </a:spcBef>
            </a:pPr>
            <a:r>
              <a:rPr lang="it-IT" sz="2000" dirty="0" smtClean="0"/>
              <a:t>rispetto </a:t>
            </a:r>
            <a:r>
              <a:rPr lang="it-IT" sz="2000" dirty="0"/>
              <a:t>alla media (%)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it-IT" sz="2000" dirty="0"/>
          </a:p>
          <a:p>
            <a:pPr marL="342900" indent="-342900">
              <a:spcBef>
                <a:spcPct val="20000"/>
              </a:spcBef>
            </a:pPr>
            <a:endParaRPr lang="it-IT" sz="2200" dirty="0"/>
          </a:p>
        </p:txBody>
      </p:sp>
      <p:grpSp>
        <p:nvGrpSpPr>
          <p:cNvPr id="3077" name="Group 285"/>
          <p:cNvGrpSpPr>
            <a:grpSpLocks/>
          </p:cNvGrpSpPr>
          <p:nvPr/>
        </p:nvGrpSpPr>
        <p:grpSpPr bwMode="auto">
          <a:xfrm>
            <a:off x="1066800" y="3200400"/>
            <a:ext cx="7010400" cy="2692400"/>
            <a:chOff x="672" y="2528"/>
            <a:chExt cx="4416" cy="1696"/>
          </a:xfrm>
        </p:grpSpPr>
        <p:grpSp>
          <p:nvGrpSpPr>
            <p:cNvPr id="3078" name="Group 281"/>
            <p:cNvGrpSpPr>
              <a:grpSpLocks/>
            </p:cNvGrpSpPr>
            <p:nvPr/>
          </p:nvGrpSpPr>
          <p:grpSpPr bwMode="auto">
            <a:xfrm>
              <a:off x="672" y="2528"/>
              <a:ext cx="4416" cy="1680"/>
              <a:chOff x="672" y="2496"/>
              <a:chExt cx="4416" cy="1680"/>
            </a:xfrm>
          </p:grpSpPr>
          <p:sp>
            <p:nvSpPr>
              <p:cNvPr id="3080" name="Rectangle 155"/>
              <p:cNvSpPr>
                <a:spLocks noChangeArrowheads="1"/>
              </p:cNvSpPr>
              <p:nvPr/>
            </p:nvSpPr>
            <p:spPr bwMode="auto">
              <a:xfrm>
                <a:off x="4196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1.85270242</a:t>
                </a:r>
                <a:endParaRPr lang="en-US"/>
              </a:p>
            </p:txBody>
          </p:sp>
          <p:sp>
            <p:nvSpPr>
              <p:cNvPr id="3081" name="Rectangle 154"/>
              <p:cNvSpPr>
                <a:spLocks noChangeArrowheads="1"/>
              </p:cNvSpPr>
              <p:nvPr/>
            </p:nvSpPr>
            <p:spPr bwMode="auto">
              <a:xfrm>
                <a:off x="2782" y="3936"/>
                <a:ext cx="1414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Error Mean</a:t>
                </a:r>
                <a:endParaRPr lang="en-US"/>
              </a:p>
            </p:txBody>
          </p:sp>
          <p:sp>
            <p:nvSpPr>
              <p:cNvPr id="3082" name="Rectangle 153"/>
              <p:cNvSpPr>
                <a:spLocks noChangeArrowheads="1"/>
              </p:cNvSpPr>
              <p:nvPr/>
            </p:nvSpPr>
            <p:spPr bwMode="auto">
              <a:xfrm>
                <a:off x="1890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dirty="0">
                    <a:solidFill>
                      <a:srgbClr val="002288"/>
                    </a:solidFill>
                    <a:cs typeface="Arial" charset="0"/>
                  </a:rPr>
                  <a:t>117.061242</a:t>
                </a:r>
                <a:endParaRPr lang="en-US" dirty="0"/>
              </a:p>
            </p:txBody>
          </p:sp>
          <p:sp>
            <p:nvSpPr>
              <p:cNvPr id="3083" name="Rectangle 152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1218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Coeff Variation</a:t>
                </a:r>
                <a:endParaRPr lang="en-US"/>
              </a:p>
            </p:txBody>
          </p:sp>
          <p:sp>
            <p:nvSpPr>
              <p:cNvPr id="3084" name="Rectangle 151"/>
              <p:cNvSpPr>
                <a:spLocks noChangeArrowheads="1"/>
              </p:cNvSpPr>
              <p:nvPr/>
            </p:nvSpPr>
            <p:spPr bwMode="auto">
              <a:xfrm>
                <a:off x="4196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190366.797</a:t>
                </a:r>
                <a:endParaRPr lang="en-US"/>
              </a:p>
            </p:txBody>
          </p:sp>
          <p:sp>
            <p:nvSpPr>
              <p:cNvPr id="3085" name="Rectangle 150"/>
              <p:cNvSpPr>
                <a:spLocks noChangeArrowheads="1"/>
              </p:cNvSpPr>
              <p:nvPr/>
            </p:nvSpPr>
            <p:spPr bwMode="auto">
              <a:xfrm>
                <a:off x="2782" y="3700"/>
                <a:ext cx="1414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Corrected SS</a:t>
                </a:r>
                <a:endParaRPr lang="en-US"/>
              </a:p>
            </p:txBody>
          </p:sp>
          <p:sp>
            <p:nvSpPr>
              <p:cNvPr id="3086" name="Rectangle 149"/>
              <p:cNvSpPr>
                <a:spLocks noChangeArrowheads="1"/>
              </p:cNvSpPr>
              <p:nvPr/>
            </p:nvSpPr>
            <p:spPr bwMode="auto">
              <a:xfrm>
                <a:off x="1890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329878</a:t>
                </a:r>
                <a:endParaRPr lang="en-US"/>
              </a:p>
            </p:txBody>
          </p:sp>
          <p:sp>
            <p:nvSpPr>
              <p:cNvPr id="3087" name="Rectangle 148"/>
              <p:cNvSpPr>
                <a:spLocks noChangeArrowheads="1"/>
              </p:cNvSpPr>
              <p:nvPr/>
            </p:nvSpPr>
            <p:spPr bwMode="auto">
              <a:xfrm>
                <a:off x="672" y="3700"/>
                <a:ext cx="121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Uncorrected SS</a:t>
                </a:r>
                <a:endParaRPr lang="en-US"/>
              </a:p>
            </p:txBody>
          </p:sp>
          <p:sp>
            <p:nvSpPr>
              <p:cNvPr id="3088" name="Rectangle 147"/>
              <p:cNvSpPr>
                <a:spLocks noChangeArrowheads="1"/>
              </p:cNvSpPr>
              <p:nvPr/>
            </p:nvSpPr>
            <p:spPr bwMode="auto">
              <a:xfrm>
                <a:off x="4196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1.44200254</a:t>
                </a:r>
                <a:endParaRPr lang="en-US"/>
              </a:p>
            </p:txBody>
          </p:sp>
          <p:sp>
            <p:nvSpPr>
              <p:cNvPr id="3089" name="Rectangle 146"/>
              <p:cNvSpPr>
                <a:spLocks noChangeArrowheads="1"/>
              </p:cNvSpPr>
              <p:nvPr/>
            </p:nvSpPr>
            <p:spPr bwMode="auto">
              <a:xfrm>
                <a:off x="2782" y="347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Kurtosis</a:t>
                </a:r>
                <a:endParaRPr lang="en-US"/>
              </a:p>
            </p:txBody>
          </p:sp>
          <p:sp>
            <p:nvSpPr>
              <p:cNvPr id="3090" name="Rectangle 145"/>
              <p:cNvSpPr>
                <a:spLocks noChangeArrowheads="1"/>
              </p:cNvSpPr>
              <p:nvPr/>
            </p:nvSpPr>
            <p:spPr bwMode="auto">
              <a:xfrm>
                <a:off x="1890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dirty="0">
                    <a:solidFill>
                      <a:srgbClr val="002288"/>
                    </a:solidFill>
                    <a:cs typeface="Arial" charset="0"/>
                  </a:rPr>
                  <a:t>1.59619131</a:t>
                </a:r>
                <a:endParaRPr lang="en-US" dirty="0"/>
              </a:p>
            </p:txBody>
          </p:sp>
          <p:sp>
            <p:nvSpPr>
              <p:cNvPr id="3091" name="Rectangle 144"/>
              <p:cNvSpPr>
                <a:spLocks noChangeArrowheads="1"/>
              </p:cNvSpPr>
              <p:nvPr/>
            </p:nvSpPr>
            <p:spPr bwMode="auto">
              <a:xfrm>
                <a:off x="672" y="347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Skewness</a:t>
                </a:r>
                <a:endParaRPr lang="en-US"/>
              </a:p>
            </p:txBody>
          </p:sp>
          <p:sp>
            <p:nvSpPr>
              <p:cNvPr id="3092" name="Rectangle 143"/>
              <p:cNvSpPr>
                <a:spLocks noChangeArrowheads="1"/>
              </p:cNvSpPr>
              <p:nvPr/>
            </p:nvSpPr>
            <p:spPr bwMode="auto">
              <a:xfrm>
                <a:off x="4196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dirty="0">
                    <a:solidFill>
                      <a:srgbClr val="002288"/>
                    </a:solidFill>
                    <a:cs typeface="Arial" charset="0"/>
                  </a:rPr>
                  <a:t>810.071475</a:t>
                </a:r>
                <a:endParaRPr lang="en-US" dirty="0"/>
              </a:p>
            </p:txBody>
          </p:sp>
          <p:sp>
            <p:nvSpPr>
              <p:cNvPr id="3093" name="Rectangle 142"/>
              <p:cNvSpPr>
                <a:spLocks noChangeArrowheads="1"/>
              </p:cNvSpPr>
              <p:nvPr/>
            </p:nvSpPr>
            <p:spPr bwMode="auto">
              <a:xfrm>
                <a:off x="2782" y="324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Variance</a:t>
                </a:r>
                <a:endParaRPr lang="en-US"/>
              </a:p>
            </p:txBody>
          </p:sp>
          <p:sp>
            <p:nvSpPr>
              <p:cNvPr id="3094" name="Rectangle 141"/>
              <p:cNvSpPr>
                <a:spLocks noChangeArrowheads="1"/>
              </p:cNvSpPr>
              <p:nvPr/>
            </p:nvSpPr>
            <p:spPr bwMode="auto">
              <a:xfrm>
                <a:off x="1890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dirty="0">
                    <a:solidFill>
                      <a:srgbClr val="002288"/>
                    </a:solidFill>
                    <a:cs typeface="Arial" charset="0"/>
                  </a:rPr>
                  <a:t>28.4617546</a:t>
                </a:r>
                <a:endParaRPr lang="en-US" dirty="0"/>
              </a:p>
            </p:txBody>
          </p:sp>
          <p:sp>
            <p:nvSpPr>
              <p:cNvPr id="3095" name="Rectangle 140"/>
              <p:cNvSpPr>
                <a:spLocks noChangeArrowheads="1"/>
              </p:cNvSpPr>
              <p:nvPr/>
            </p:nvSpPr>
            <p:spPr bwMode="auto">
              <a:xfrm>
                <a:off x="672" y="324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Deviation</a:t>
                </a:r>
                <a:endParaRPr lang="en-US"/>
              </a:p>
            </p:txBody>
          </p:sp>
          <p:sp>
            <p:nvSpPr>
              <p:cNvPr id="3096" name="Rectangle 139"/>
              <p:cNvSpPr>
                <a:spLocks noChangeArrowheads="1"/>
              </p:cNvSpPr>
              <p:nvPr/>
            </p:nvSpPr>
            <p:spPr bwMode="auto">
              <a:xfrm>
                <a:off x="4196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5738</a:t>
                </a:r>
                <a:endParaRPr lang="en-US"/>
              </a:p>
            </p:txBody>
          </p:sp>
          <p:sp>
            <p:nvSpPr>
              <p:cNvPr id="3097" name="Rectangle 138"/>
              <p:cNvSpPr>
                <a:spLocks noChangeArrowheads="1"/>
              </p:cNvSpPr>
              <p:nvPr/>
            </p:nvSpPr>
            <p:spPr bwMode="auto">
              <a:xfrm>
                <a:off x="2782" y="301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Observations</a:t>
                </a:r>
                <a:endParaRPr lang="en-US"/>
              </a:p>
            </p:txBody>
          </p:sp>
          <p:sp>
            <p:nvSpPr>
              <p:cNvPr id="3098" name="Rectangle 137"/>
              <p:cNvSpPr>
                <a:spLocks noChangeArrowheads="1"/>
              </p:cNvSpPr>
              <p:nvPr/>
            </p:nvSpPr>
            <p:spPr bwMode="auto">
              <a:xfrm>
                <a:off x="1890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dirty="0">
                    <a:solidFill>
                      <a:srgbClr val="002288"/>
                    </a:solidFill>
                    <a:cs typeface="Arial" charset="0"/>
                  </a:rPr>
                  <a:t>24.3135593</a:t>
                </a:r>
                <a:endParaRPr lang="en-US" dirty="0"/>
              </a:p>
            </p:txBody>
          </p:sp>
          <p:sp>
            <p:nvSpPr>
              <p:cNvPr id="3099" name="Rectangle 136"/>
              <p:cNvSpPr>
                <a:spLocks noChangeArrowheads="1"/>
              </p:cNvSpPr>
              <p:nvPr/>
            </p:nvSpPr>
            <p:spPr bwMode="auto">
              <a:xfrm>
                <a:off x="672" y="301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Mean</a:t>
                </a:r>
                <a:endParaRPr lang="en-US"/>
              </a:p>
            </p:txBody>
          </p:sp>
          <p:sp>
            <p:nvSpPr>
              <p:cNvPr id="3100" name="Rectangle 135"/>
              <p:cNvSpPr>
                <a:spLocks noChangeArrowheads="1"/>
              </p:cNvSpPr>
              <p:nvPr/>
            </p:nvSpPr>
            <p:spPr bwMode="auto">
              <a:xfrm>
                <a:off x="4196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3101" name="Rectangle 134"/>
              <p:cNvSpPr>
                <a:spLocks noChangeArrowheads="1"/>
              </p:cNvSpPr>
              <p:nvPr/>
            </p:nvSpPr>
            <p:spPr bwMode="auto">
              <a:xfrm>
                <a:off x="2782" y="2753"/>
                <a:ext cx="1414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Weights</a:t>
                </a:r>
                <a:endParaRPr lang="en-US"/>
              </a:p>
            </p:txBody>
          </p:sp>
          <p:sp>
            <p:nvSpPr>
              <p:cNvPr id="3102" name="Rectangle 133"/>
              <p:cNvSpPr>
                <a:spLocks noChangeArrowheads="1"/>
              </p:cNvSpPr>
              <p:nvPr/>
            </p:nvSpPr>
            <p:spPr bwMode="auto">
              <a:xfrm>
                <a:off x="1890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3103" name="Rectangle 132"/>
              <p:cNvSpPr>
                <a:spLocks noChangeArrowheads="1"/>
              </p:cNvSpPr>
              <p:nvPr/>
            </p:nvSpPr>
            <p:spPr bwMode="auto">
              <a:xfrm>
                <a:off x="672" y="2753"/>
                <a:ext cx="1218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N</a:t>
                </a:r>
                <a:endParaRPr lang="en-US"/>
              </a:p>
            </p:txBody>
          </p:sp>
          <p:sp>
            <p:nvSpPr>
              <p:cNvPr id="3104" name="Rectangle 128"/>
              <p:cNvSpPr>
                <a:spLocks noChangeArrowheads="1"/>
              </p:cNvSpPr>
              <p:nvPr/>
            </p:nvSpPr>
            <p:spPr bwMode="auto">
              <a:xfrm>
                <a:off x="672" y="2496"/>
                <a:ext cx="4416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b="1" dirty="0">
                    <a:solidFill>
                      <a:srgbClr val="002288"/>
                    </a:solidFill>
                    <a:cs typeface="Arial" charset="0"/>
                  </a:rPr>
                  <a:t>Moments</a:t>
                </a:r>
                <a:endParaRPr lang="en-US" dirty="0"/>
              </a:p>
            </p:txBody>
          </p:sp>
          <p:sp>
            <p:nvSpPr>
              <p:cNvPr id="3105" name="Line 156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" name="Line 157"/>
              <p:cNvSpPr>
                <a:spLocks noChangeShapeType="1"/>
              </p:cNvSpPr>
              <p:nvPr/>
            </p:nvSpPr>
            <p:spPr bwMode="auto">
              <a:xfrm>
                <a:off x="672" y="417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7" name="Line 158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" name="Line 159"/>
              <p:cNvSpPr>
                <a:spLocks noChangeShapeType="1"/>
              </p:cNvSpPr>
              <p:nvPr/>
            </p:nvSpPr>
            <p:spPr bwMode="auto">
              <a:xfrm>
                <a:off x="5088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" name="Line 161"/>
              <p:cNvSpPr>
                <a:spLocks noChangeShapeType="1"/>
              </p:cNvSpPr>
              <p:nvPr/>
            </p:nvSpPr>
            <p:spPr bwMode="auto">
              <a:xfrm>
                <a:off x="672" y="2753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" name="Line 168"/>
              <p:cNvSpPr>
                <a:spLocks noChangeShapeType="1"/>
              </p:cNvSpPr>
              <p:nvPr/>
            </p:nvSpPr>
            <p:spPr bwMode="auto">
              <a:xfrm>
                <a:off x="672" y="301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" name="Line 170"/>
              <p:cNvSpPr>
                <a:spLocks noChangeShapeType="1"/>
              </p:cNvSpPr>
              <p:nvPr/>
            </p:nvSpPr>
            <p:spPr bwMode="auto">
              <a:xfrm>
                <a:off x="1890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" name="Line 174"/>
              <p:cNvSpPr>
                <a:spLocks noChangeShapeType="1"/>
              </p:cNvSpPr>
              <p:nvPr/>
            </p:nvSpPr>
            <p:spPr bwMode="auto">
              <a:xfrm>
                <a:off x="2782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" name="Line 178"/>
              <p:cNvSpPr>
                <a:spLocks noChangeShapeType="1"/>
              </p:cNvSpPr>
              <p:nvPr/>
            </p:nvSpPr>
            <p:spPr bwMode="auto">
              <a:xfrm>
                <a:off x="4196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4" name="Line 183"/>
              <p:cNvSpPr>
                <a:spLocks noChangeShapeType="1"/>
              </p:cNvSpPr>
              <p:nvPr/>
            </p:nvSpPr>
            <p:spPr bwMode="auto">
              <a:xfrm>
                <a:off x="672" y="324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" name="Line 201"/>
              <p:cNvSpPr>
                <a:spLocks noChangeShapeType="1"/>
              </p:cNvSpPr>
              <p:nvPr/>
            </p:nvSpPr>
            <p:spPr bwMode="auto">
              <a:xfrm>
                <a:off x="672" y="347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" name="Line 219"/>
              <p:cNvSpPr>
                <a:spLocks noChangeShapeType="1"/>
              </p:cNvSpPr>
              <p:nvPr/>
            </p:nvSpPr>
            <p:spPr bwMode="auto">
              <a:xfrm>
                <a:off x="672" y="370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" name="Line 237"/>
              <p:cNvSpPr>
                <a:spLocks noChangeShapeType="1"/>
              </p:cNvSpPr>
              <p:nvPr/>
            </p:nvSpPr>
            <p:spPr bwMode="auto">
              <a:xfrm>
                <a:off x="672" y="393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79" name="Oval 277"/>
            <p:cNvSpPr>
              <a:spLocks noChangeArrowheads="1"/>
            </p:cNvSpPr>
            <p:nvPr/>
          </p:nvSpPr>
          <p:spPr bwMode="auto">
            <a:xfrm>
              <a:off x="672" y="3936"/>
              <a:ext cx="1200" cy="288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5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702976"/>
              </p:ext>
            </p:extLst>
          </p:nvPr>
        </p:nvGraphicFramePr>
        <p:xfrm>
          <a:off x="5029200" y="1241961"/>
          <a:ext cx="2551113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3" imgW="1155600" imgH="609480" progId="Equation.3">
                  <p:embed/>
                </p:oleObj>
              </mc:Choice>
              <mc:Fallback>
                <p:oleObj name="Equation" r:id="rId3" imgW="1155600" imgH="609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41961"/>
                        <a:ext cx="2551113" cy="1325562"/>
                      </a:xfrm>
                      <a:prstGeom prst="rect">
                        <a:avLst/>
                      </a:prstGeom>
                      <a:solidFill>
                        <a:srgbClr val="FFE2C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-152400"/>
            <a:ext cx="86868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UNIVARIATE (6/7)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grpSp>
        <p:nvGrpSpPr>
          <p:cNvPr id="28675" name="Group 47"/>
          <p:cNvGrpSpPr>
            <a:grpSpLocks/>
          </p:cNvGrpSpPr>
          <p:nvPr/>
        </p:nvGrpSpPr>
        <p:grpSpPr bwMode="auto">
          <a:xfrm>
            <a:off x="838200" y="3657600"/>
            <a:ext cx="7239000" cy="2667000"/>
            <a:chOff x="528" y="2112"/>
            <a:chExt cx="4560" cy="1680"/>
          </a:xfrm>
        </p:grpSpPr>
        <p:grpSp>
          <p:nvGrpSpPr>
            <p:cNvPr id="28679" name="Group 281"/>
            <p:cNvGrpSpPr>
              <a:grpSpLocks/>
            </p:cNvGrpSpPr>
            <p:nvPr/>
          </p:nvGrpSpPr>
          <p:grpSpPr bwMode="auto">
            <a:xfrm>
              <a:off x="672" y="2112"/>
              <a:ext cx="4416" cy="1680"/>
              <a:chOff x="672" y="2496"/>
              <a:chExt cx="4416" cy="1680"/>
            </a:xfrm>
          </p:grpSpPr>
          <p:sp>
            <p:nvSpPr>
              <p:cNvPr id="28682" name="Rectangle 155"/>
              <p:cNvSpPr>
                <a:spLocks noChangeArrowheads="1"/>
              </p:cNvSpPr>
              <p:nvPr/>
            </p:nvSpPr>
            <p:spPr bwMode="auto">
              <a:xfrm>
                <a:off x="4196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1.85270242</a:t>
                </a:r>
                <a:endParaRPr lang="en-US"/>
              </a:p>
            </p:txBody>
          </p:sp>
          <p:sp>
            <p:nvSpPr>
              <p:cNvPr id="28683" name="Rectangle 154"/>
              <p:cNvSpPr>
                <a:spLocks noChangeArrowheads="1"/>
              </p:cNvSpPr>
              <p:nvPr/>
            </p:nvSpPr>
            <p:spPr bwMode="auto">
              <a:xfrm>
                <a:off x="2782" y="3936"/>
                <a:ext cx="1414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Error Mean</a:t>
                </a:r>
                <a:endParaRPr lang="en-US"/>
              </a:p>
            </p:txBody>
          </p:sp>
          <p:sp>
            <p:nvSpPr>
              <p:cNvPr id="28684" name="Rectangle 153"/>
              <p:cNvSpPr>
                <a:spLocks noChangeArrowheads="1"/>
              </p:cNvSpPr>
              <p:nvPr/>
            </p:nvSpPr>
            <p:spPr bwMode="auto">
              <a:xfrm>
                <a:off x="1890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117.061242</a:t>
                </a:r>
                <a:endParaRPr lang="en-US"/>
              </a:p>
            </p:txBody>
          </p:sp>
          <p:sp>
            <p:nvSpPr>
              <p:cNvPr id="28685" name="Rectangle 152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1218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Coeff Variation</a:t>
                </a:r>
                <a:endParaRPr lang="en-US"/>
              </a:p>
            </p:txBody>
          </p:sp>
          <p:sp>
            <p:nvSpPr>
              <p:cNvPr id="28686" name="Rectangle 151"/>
              <p:cNvSpPr>
                <a:spLocks noChangeArrowheads="1"/>
              </p:cNvSpPr>
              <p:nvPr/>
            </p:nvSpPr>
            <p:spPr bwMode="auto">
              <a:xfrm>
                <a:off x="4196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190366.797</a:t>
                </a:r>
                <a:endParaRPr lang="en-US"/>
              </a:p>
            </p:txBody>
          </p:sp>
          <p:sp>
            <p:nvSpPr>
              <p:cNvPr id="28687" name="Rectangle 150"/>
              <p:cNvSpPr>
                <a:spLocks noChangeArrowheads="1"/>
              </p:cNvSpPr>
              <p:nvPr/>
            </p:nvSpPr>
            <p:spPr bwMode="auto">
              <a:xfrm>
                <a:off x="2782" y="3700"/>
                <a:ext cx="1414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Corrected SS</a:t>
                </a:r>
                <a:endParaRPr lang="en-US"/>
              </a:p>
            </p:txBody>
          </p:sp>
          <p:sp>
            <p:nvSpPr>
              <p:cNvPr id="28688" name="Rectangle 149"/>
              <p:cNvSpPr>
                <a:spLocks noChangeArrowheads="1"/>
              </p:cNvSpPr>
              <p:nvPr/>
            </p:nvSpPr>
            <p:spPr bwMode="auto">
              <a:xfrm>
                <a:off x="1890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329878</a:t>
                </a:r>
                <a:endParaRPr lang="en-US"/>
              </a:p>
            </p:txBody>
          </p:sp>
          <p:sp>
            <p:nvSpPr>
              <p:cNvPr id="28689" name="Rectangle 148"/>
              <p:cNvSpPr>
                <a:spLocks noChangeArrowheads="1"/>
              </p:cNvSpPr>
              <p:nvPr/>
            </p:nvSpPr>
            <p:spPr bwMode="auto">
              <a:xfrm>
                <a:off x="672" y="3700"/>
                <a:ext cx="121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Uncorrected SS</a:t>
                </a:r>
                <a:endParaRPr lang="en-US"/>
              </a:p>
            </p:txBody>
          </p:sp>
          <p:sp>
            <p:nvSpPr>
              <p:cNvPr id="28690" name="Rectangle 147"/>
              <p:cNvSpPr>
                <a:spLocks noChangeArrowheads="1"/>
              </p:cNvSpPr>
              <p:nvPr/>
            </p:nvSpPr>
            <p:spPr bwMode="auto">
              <a:xfrm>
                <a:off x="4196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1.44200254</a:t>
                </a:r>
                <a:endParaRPr lang="en-US"/>
              </a:p>
            </p:txBody>
          </p:sp>
          <p:sp>
            <p:nvSpPr>
              <p:cNvPr id="28691" name="Rectangle 146"/>
              <p:cNvSpPr>
                <a:spLocks noChangeArrowheads="1"/>
              </p:cNvSpPr>
              <p:nvPr/>
            </p:nvSpPr>
            <p:spPr bwMode="auto">
              <a:xfrm>
                <a:off x="2782" y="347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Kurtosis</a:t>
                </a:r>
                <a:endParaRPr lang="en-US"/>
              </a:p>
            </p:txBody>
          </p:sp>
          <p:sp>
            <p:nvSpPr>
              <p:cNvPr id="28692" name="Rectangle 145"/>
              <p:cNvSpPr>
                <a:spLocks noChangeArrowheads="1"/>
              </p:cNvSpPr>
              <p:nvPr/>
            </p:nvSpPr>
            <p:spPr bwMode="auto">
              <a:xfrm>
                <a:off x="1890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dirty="0">
                    <a:solidFill>
                      <a:srgbClr val="002288"/>
                    </a:solidFill>
                    <a:cs typeface="Arial" charset="0"/>
                  </a:rPr>
                  <a:t>1.59619131</a:t>
                </a:r>
                <a:endParaRPr lang="en-US" dirty="0"/>
              </a:p>
            </p:txBody>
          </p:sp>
          <p:sp>
            <p:nvSpPr>
              <p:cNvPr id="28693" name="Rectangle 144"/>
              <p:cNvSpPr>
                <a:spLocks noChangeArrowheads="1"/>
              </p:cNvSpPr>
              <p:nvPr/>
            </p:nvSpPr>
            <p:spPr bwMode="auto">
              <a:xfrm>
                <a:off x="672" y="347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Skewness</a:t>
                </a:r>
                <a:endParaRPr lang="en-US"/>
              </a:p>
            </p:txBody>
          </p:sp>
          <p:sp>
            <p:nvSpPr>
              <p:cNvPr id="28694" name="Rectangle 143"/>
              <p:cNvSpPr>
                <a:spLocks noChangeArrowheads="1"/>
              </p:cNvSpPr>
              <p:nvPr/>
            </p:nvSpPr>
            <p:spPr bwMode="auto">
              <a:xfrm>
                <a:off x="4196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810.071475</a:t>
                </a:r>
                <a:endParaRPr lang="en-US"/>
              </a:p>
            </p:txBody>
          </p:sp>
          <p:sp>
            <p:nvSpPr>
              <p:cNvPr id="28695" name="Rectangle 142"/>
              <p:cNvSpPr>
                <a:spLocks noChangeArrowheads="1"/>
              </p:cNvSpPr>
              <p:nvPr/>
            </p:nvSpPr>
            <p:spPr bwMode="auto">
              <a:xfrm>
                <a:off x="2782" y="324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Variance</a:t>
                </a:r>
                <a:endParaRPr lang="en-US"/>
              </a:p>
            </p:txBody>
          </p:sp>
          <p:sp>
            <p:nvSpPr>
              <p:cNvPr id="28696" name="Rectangle 141"/>
              <p:cNvSpPr>
                <a:spLocks noChangeArrowheads="1"/>
              </p:cNvSpPr>
              <p:nvPr/>
            </p:nvSpPr>
            <p:spPr bwMode="auto">
              <a:xfrm>
                <a:off x="1890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28.4617546</a:t>
                </a:r>
                <a:endParaRPr lang="en-US"/>
              </a:p>
            </p:txBody>
          </p:sp>
          <p:sp>
            <p:nvSpPr>
              <p:cNvPr id="28697" name="Rectangle 140"/>
              <p:cNvSpPr>
                <a:spLocks noChangeArrowheads="1"/>
              </p:cNvSpPr>
              <p:nvPr/>
            </p:nvSpPr>
            <p:spPr bwMode="auto">
              <a:xfrm>
                <a:off x="672" y="324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Deviation</a:t>
                </a:r>
                <a:endParaRPr lang="en-US"/>
              </a:p>
            </p:txBody>
          </p:sp>
          <p:sp>
            <p:nvSpPr>
              <p:cNvPr id="28698" name="Rectangle 139"/>
              <p:cNvSpPr>
                <a:spLocks noChangeArrowheads="1"/>
              </p:cNvSpPr>
              <p:nvPr/>
            </p:nvSpPr>
            <p:spPr bwMode="auto">
              <a:xfrm>
                <a:off x="4196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5738</a:t>
                </a:r>
                <a:endParaRPr lang="en-US"/>
              </a:p>
            </p:txBody>
          </p:sp>
          <p:sp>
            <p:nvSpPr>
              <p:cNvPr id="28699" name="Rectangle 138"/>
              <p:cNvSpPr>
                <a:spLocks noChangeArrowheads="1"/>
              </p:cNvSpPr>
              <p:nvPr/>
            </p:nvSpPr>
            <p:spPr bwMode="auto">
              <a:xfrm>
                <a:off x="2782" y="301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Observations</a:t>
                </a:r>
                <a:endParaRPr lang="en-US"/>
              </a:p>
            </p:txBody>
          </p:sp>
          <p:sp>
            <p:nvSpPr>
              <p:cNvPr id="28700" name="Rectangle 137"/>
              <p:cNvSpPr>
                <a:spLocks noChangeArrowheads="1"/>
              </p:cNvSpPr>
              <p:nvPr/>
            </p:nvSpPr>
            <p:spPr bwMode="auto">
              <a:xfrm>
                <a:off x="1890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24.3135593</a:t>
                </a:r>
                <a:endParaRPr lang="en-US"/>
              </a:p>
            </p:txBody>
          </p:sp>
          <p:sp>
            <p:nvSpPr>
              <p:cNvPr id="28701" name="Rectangle 136"/>
              <p:cNvSpPr>
                <a:spLocks noChangeArrowheads="1"/>
              </p:cNvSpPr>
              <p:nvPr/>
            </p:nvSpPr>
            <p:spPr bwMode="auto">
              <a:xfrm>
                <a:off x="672" y="301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Mean</a:t>
                </a:r>
                <a:endParaRPr lang="en-US"/>
              </a:p>
            </p:txBody>
          </p:sp>
          <p:sp>
            <p:nvSpPr>
              <p:cNvPr id="28702" name="Rectangle 135"/>
              <p:cNvSpPr>
                <a:spLocks noChangeArrowheads="1"/>
              </p:cNvSpPr>
              <p:nvPr/>
            </p:nvSpPr>
            <p:spPr bwMode="auto">
              <a:xfrm>
                <a:off x="4196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28703" name="Rectangle 134"/>
              <p:cNvSpPr>
                <a:spLocks noChangeArrowheads="1"/>
              </p:cNvSpPr>
              <p:nvPr/>
            </p:nvSpPr>
            <p:spPr bwMode="auto">
              <a:xfrm>
                <a:off x="2782" y="2753"/>
                <a:ext cx="1414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Weights</a:t>
                </a:r>
                <a:endParaRPr lang="en-US"/>
              </a:p>
            </p:txBody>
          </p:sp>
          <p:sp>
            <p:nvSpPr>
              <p:cNvPr id="28704" name="Rectangle 133"/>
              <p:cNvSpPr>
                <a:spLocks noChangeArrowheads="1"/>
              </p:cNvSpPr>
              <p:nvPr/>
            </p:nvSpPr>
            <p:spPr bwMode="auto">
              <a:xfrm>
                <a:off x="1890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28705" name="Rectangle 132"/>
              <p:cNvSpPr>
                <a:spLocks noChangeArrowheads="1"/>
              </p:cNvSpPr>
              <p:nvPr/>
            </p:nvSpPr>
            <p:spPr bwMode="auto">
              <a:xfrm>
                <a:off x="672" y="2753"/>
                <a:ext cx="1218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N</a:t>
                </a:r>
                <a:endParaRPr lang="en-US"/>
              </a:p>
            </p:txBody>
          </p:sp>
          <p:sp>
            <p:nvSpPr>
              <p:cNvPr id="28706" name="Rectangle 128"/>
              <p:cNvSpPr>
                <a:spLocks noChangeArrowheads="1"/>
              </p:cNvSpPr>
              <p:nvPr/>
            </p:nvSpPr>
            <p:spPr bwMode="auto">
              <a:xfrm>
                <a:off x="672" y="2496"/>
                <a:ext cx="4416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Moments</a:t>
                </a:r>
                <a:endParaRPr lang="en-US"/>
              </a:p>
            </p:txBody>
          </p:sp>
          <p:sp>
            <p:nvSpPr>
              <p:cNvPr id="28707" name="Line 156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8" name="Line 157"/>
              <p:cNvSpPr>
                <a:spLocks noChangeShapeType="1"/>
              </p:cNvSpPr>
              <p:nvPr/>
            </p:nvSpPr>
            <p:spPr bwMode="auto">
              <a:xfrm>
                <a:off x="672" y="417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9" name="Line 158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0" name="Line 159"/>
              <p:cNvSpPr>
                <a:spLocks noChangeShapeType="1"/>
              </p:cNvSpPr>
              <p:nvPr/>
            </p:nvSpPr>
            <p:spPr bwMode="auto">
              <a:xfrm>
                <a:off x="5088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1" name="Line 161"/>
              <p:cNvSpPr>
                <a:spLocks noChangeShapeType="1"/>
              </p:cNvSpPr>
              <p:nvPr/>
            </p:nvSpPr>
            <p:spPr bwMode="auto">
              <a:xfrm>
                <a:off x="672" y="2753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2" name="Line 168"/>
              <p:cNvSpPr>
                <a:spLocks noChangeShapeType="1"/>
              </p:cNvSpPr>
              <p:nvPr/>
            </p:nvSpPr>
            <p:spPr bwMode="auto">
              <a:xfrm>
                <a:off x="672" y="301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3" name="Line 170"/>
              <p:cNvSpPr>
                <a:spLocks noChangeShapeType="1"/>
              </p:cNvSpPr>
              <p:nvPr/>
            </p:nvSpPr>
            <p:spPr bwMode="auto">
              <a:xfrm>
                <a:off x="1890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4" name="Line 174"/>
              <p:cNvSpPr>
                <a:spLocks noChangeShapeType="1"/>
              </p:cNvSpPr>
              <p:nvPr/>
            </p:nvSpPr>
            <p:spPr bwMode="auto">
              <a:xfrm>
                <a:off x="2782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5" name="Line 178"/>
              <p:cNvSpPr>
                <a:spLocks noChangeShapeType="1"/>
              </p:cNvSpPr>
              <p:nvPr/>
            </p:nvSpPr>
            <p:spPr bwMode="auto">
              <a:xfrm>
                <a:off x="4196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6" name="Line 183"/>
              <p:cNvSpPr>
                <a:spLocks noChangeShapeType="1"/>
              </p:cNvSpPr>
              <p:nvPr/>
            </p:nvSpPr>
            <p:spPr bwMode="auto">
              <a:xfrm>
                <a:off x="672" y="324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7" name="Line 201"/>
              <p:cNvSpPr>
                <a:spLocks noChangeShapeType="1"/>
              </p:cNvSpPr>
              <p:nvPr/>
            </p:nvSpPr>
            <p:spPr bwMode="auto">
              <a:xfrm>
                <a:off x="672" y="347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8" name="Line 219"/>
              <p:cNvSpPr>
                <a:spLocks noChangeShapeType="1"/>
              </p:cNvSpPr>
              <p:nvPr/>
            </p:nvSpPr>
            <p:spPr bwMode="auto">
              <a:xfrm>
                <a:off x="672" y="370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9" name="Line 237"/>
              <p:cNvSpPr>
                <a:spLocks noChangeShapeType="1"/>
              </p:cNvSpPr>
              <p:nvPr/>
            </p:nvSpPr>
            <p:spPr bwMode="auto">
              <a:xfrm>
                <a:off x="672" y="393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0" name="Oval 277"/>
            <p:cNvSpPr>
              <a:spLocks noChangeArrowheads="1"/>
            </p:cNvSpPr>
            <p:nvPr/>
          </p:nvSpPr>
          <p:spPr bwMode="auto">
            <a:xfrm>
              <a:off x="528" y="3024"/>
              <a:ext cx="1201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681" name="Oval 277"/>
            <p:cNvSpPr>
              <a:spLocks noChangeArrowheads="1"/>
            </p:cNvSpPr>
            <p:nvPr/>
          </p:nvSpPr>
          <p:spPr bwMode="auto">
            <a:xfrm>
              <a:off x="2592" y="3024"/>
              <a:ext cx="1200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8676" name="Rectangle 47"/>
          <p:cNvSpPr>
            <a:spLocks noChangeArrowheads="1"/>
          </p:cNvSpPr>
          <p:nvPr/>
        </p:nvSpPr>
        <p:spPr bwMode="auto">
          <a:xfrm>
            <a:off x="152400" y="1371600"/>
            <a:ext cx="4724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b="1" i="1" dirty="0" err="1"/>
              <a:t>Skewness</a:t>
            </a:r>
            <a:r>
              <a:rPr lang="it-IT" b="1" i="1" dirty="0"/>
              <a:t>: </a:t>
            </a:r>
            <a:r>
              <a:rPr lang="it-IT" sz="1600" b="1" dirty="0"/>
              <a:t>indice che informa circa il grado di simmetria o asimmetria di una distribuzione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 dirty="0">
                <a:solidFill>
                  <a:schemeClr val="tx2"/>
                </a:solidFill>
              </a:rPr>
              <a:t>γ</a:t>
            </a:r>
            <a:r>
              <a:rPr lang="it-IT" sz="1600" dirty="0">
                <a:solidFill>
                  <a:schemeClr val="tx2"/>
                </a:solidFill>
              </a:rPr>
              <a:t>=0 distribuzione simmetrica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 dirty="0">
                <a:solidFill>
                  <a:schemeClr val="tx2"/>
                </a:solidFill>
              </a:rPr>
              <a:t>γ</a:t>
            </a:r>
            <a:r>
              <a:rPr lang="it-IT" sz="1600" dirty="0">
                <a:solidFill>
                  <a:schemeClr val="tx2"/>
                </a:solidFill>
              </a:rPr>
              <a:t>&lt;0 asimmetria negativa (mediana&gt;media)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 dirty="0">
                <a:solidFill>
                  <a:schemeClr val="tx2"/>
                </a:solidFill>
              </a:rPr>
              <a:t>γ</a:t>
            </a:r>
            <a:r>
              <a:rPr lang="it-IT" sz="1600" dirty="0">
                <a:solidFill>
                  <a:schemeClr val="tx2"/>
                </a:solidFill>
              </a:rPr>
              <a:t>&gt;0 asimmetria positiva (mediana&lt;media)</a:t>
            </a:r>
            <a:endParaRPr lang="it-IT" sz="1600" dirty="0"/>
          </a:p>
        </p:txBody>
      </p:sp>
      <p:sp>
        <p:nvSpPr>
          <p:cNvPr id="28677" name="Rectangle 51"/>
          <p:cNvSpPr>
            <a:spLocks noChangeArrowheads="1"/>
          </p:cNvSpPr>
          <p:nvPr/>
        </p:nvSpPr>
        <p:spPr bwMode="auto">
          <a:xfrm>
            <a:off x="609600" y="914400"/>
            <a:ext cx="807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 dirty="0"/>
              <a:t>Misure di Forma della Distribuzione</a:t>
            </a:r>
            <a:endParaRPr lang="it-IT" sz="2200" b="1" i="1" dirty="0"/>
          </a:p>
        </p:txBody>
      </p:sp>
      <p:sp>
        <p:nvSpPr>
          <p:cNvPr id="28678" name="Rectangle 52"/>
          <p:cNvSpPr>
            <a:spLocks noChangeArrowheads="1"/>
          </p:cNvSpPr>
          <p:nvPr/>
        </p:nvSpPr>
        <p:spPr bwMode="auto">
          <a:xfrm>
            <a:off x="4800600" y="1371600"/>
            <a:ext cx="441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b="1" i="1" dirty="0" err="1"/>
              <a:t>Kurtosis</a:t>
            </a:r>
            <a:r>
              <a:rPr lang="it-IT" b="1" i="1" dirty="0"/>
              <a:t>: </a:t>
            </a:r>
            <a:r>
              <a:rPr lang="it-IT" sz="1600" b="1" dirty="0"/>
              <a:t>indice che permette di verificare se i dati seguono una distribuzione di tipo Normale (simmetrica)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 dirty="0">
                <a:solidFill>
                  <a:schemeClr val="tx2"/>
                </a:solidFill>
              </a:rPr>
              <a:t>β</a:t>
            </a:r>
            <a:r>
              <a:rPr lang="it-IT" sz="1600" dirty="0">
                <a:solidFill>
                  <a:schemeClr val="tx2"/>
                </a:solidFill>
              </a:rPr>
              <a:t>=3 se la distribuzione è “Normale”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 dirty="0">
                <a:solidFill>
                  <a:schemeClr val="tx2"/>
                </a:solidFill>
              </a:rPr>
              <a:t>β</a:t>
            </a:r>
            <a:r>
              <a:rPr lang="it-IT" sz="1600" dirty="0">
                <a:solidFill>
                  <a:schemeClr val="tx2"/>
                </a:solidFill>
              </a:rPr>
              <a:t>&lt;3 se la distribuzione è iponormale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 dirty="0">
                <a:solidFill>
                  <a:schemeClr val="tx2"/>
                </a:solidFill>
              </a:rPr>
              <a:t>β</a:t>
            </a:r>
            <a:r>
              <a:rPr lang="it-IT" sz="1600" dirty="0">
                <a:solidFill>
                  <a:schemeClr val="tx2"/>
                </a:solidFill>
              </a:rPr>
              <a:t>&gt;3 se la distribuzione è ipernormale</a:t>
            </a:r>
            <a:endParaRPr lang="it-IT" sz="1600" dirty="0"/>
          </a:p>
        </p:txBody>
      </p:sp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471" y="3095625"/>
            <a:ext cx="5253929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" y="-1524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kern="0" dirty="0" smtClean="0">
                <a:solidFill>
                  <a:srgbClr val="FF9900"/>
                </a:solidFill>
              </a:rPr>
              <a:t>Output PROC UNIVARIATE (7/7)</a:t>
            </a:r>
            <a:r>
              <a:rPr lang="it-IT" sz="4000" kern="0" dirty="0" smtClean="0"/>
              <a:t> </a:t>
            </a:r>
            <a:endParaRPr lang="en-GB" sz="4000" kern="0" dirty="0" smtClean="0"/>
          </a:p>
        </p:txBody>
      </p:sp>
      <p:grpSp>
        <p:nvGrpSpPr>
          <p:cNvPr id="5" name="Group 281"/>
          <p:cNvGrpSpPr>
            <a:grpSpLocks/>
          </p:cNvGrpSpPr>
          <p:nvPr/>
        </p:nvGrpSpPr>
        <p:grpSpPr bwMode="auto">
          <a:xfrm>
            <a:off x="607798" y="762000"/>
            <a:ext cx="7621802" cy="2097654"/>
            <a:chOff x="672" y="2496"/>
            <a:chExt cx="4416" cy="1680"/>
          </a:xfrm>
        </p:grpSpPr>
        <p:sp>
          <p:nvSpPr>
            <p:cNvPr id="8" name="Rectangle 155"/>
            <p:cNvSpPr>
              <a:spLocks noChangeArrowheads="1"/>
            </p:cNvSpPr>
            <p:nvPr/>
          </p:nvSpPr>
          <p:spPr bwMode="auto">
            <a:xfrm>
              <a:off x="4196" y="3936"/>
              <a:ext cx="892" cy="24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1.85270242</a:t>
              </a:r>
              <a:endParaRPr lang="en-US"/>
            </a:p>
          </p:txBody>
        </p:sp>
        <p:sp>
          <p:nvSpPr>
            <p:cNvPr id="9" name="Rectangle 154"/>
            <p:cNvSpPr>
              <a:spLocks noChangeArrowheads="1"/>
            </p:cNvSpPr>
            <p:nvPr/>
          </p:nvSpPr>
          <p:spPr bwMode="auto">
            <a:xfrm>
              <a:off x="2782" y="3936"/>
              <a:ext cx="1414" cy="24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Std Error Mean</a:t>
              </a:r>
              <a:endParaRPr lang="en-US"/>
            </a:p>
          </p:txBody>
        </p:sp>
        <p:sp>
          <p:nvSpPr>
            <p:cNvPr id="10" name="Rectangle 153"/>
            <p:cNvSpPr>
              <a:spLocks noChangeArrowheads="1"/>
            </p:cNvSpPr>
            <p:nvPr/>
          </p:nvSpPr>
          <p:spPr bwMode="auto">
            <a:xfrm>
              <a:off x="1890" y="3936"/>
              <a:ext cx="892" cy="24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117.061242</a:t>
              </a:r>
              <a:endParaRPr lang="en-US"/>
            </a:p>
          </p:txBody>
        </p:sp>
        <p:sp>
          <p:nvSpPr>
            <p:cNvPr id="11" name="Rectangle 152"/>
            <p:cNvSpPr>
              <a:spLocks noChangeArrowheads="1"/>
            </p:cNvSpPr>
            <p:nvPr/>
          </p:nvSpPr>
          <p:spPr bwMode="auto">
            <a:xfrm>
              <a:off x="672" y="3936"/>
              <a:ext cx="1218" cy="24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Coeff Variation</a:t>
              </a:r>
              <a:endParaRPr lang="en-US"/>
            </a:p>
          </p:txBody>
        </p:sp>
        <p:sp>
          <p:nvSpPr>
            <p:cNvPr id="12" name="Rectangle 151"/>
            <p:cNvSpPr>
              <a:spLocks noChangeArrowheads="1"/>
            </p:cNvSpPr>
            <p:nvPr/>
          </p:nvSpPr>
          <p:spPr bwMode="auto">
            <a:xfrm>
              <a:off x="4196" y="3700"/>
              <a:ext cx="892" cy="236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190366.797</a:t>
              </a:r>
              <a:endParaRPr lang="en-US"/>
            </a:p>
          </p:txBody>
        </p:sp>
        <p:sp>
          <p:nvSpPr>
            <p:cNvPr id="13" name="Rectangle 150"/>
            <p:cNvSpPr>
              <a:spLocks noChangeArrowheads="1"/>
            </p:cNvSpPr>
            <p:nvPr/>
          </p:nvSpPr>
          <p:spPr bwMode="auto">
            <a:xfrm>
              <a:off x="2782" y="3700"/>
              <a:ext cx="1414" cy="236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Corrected SS</a:t>
              </a:r>
              <a:endParaRPr lang="en-US"/>
            </a:p>
          </p:txBody>
        </p:sp>
        <p:sp>
          <p:nvSpPr>
            <p:cNvPr id="14" name="Rectangle 149"/>
            <p:cNvSpPr>
              <a:spLocks noChangeArrowheads="1"/>
            </p:cNvSpPr>
            <p:nvPr/>
          </p:nvSpPr>
          <p:spPr bwMode="auto">
            <a:xfrm>
              <a:off x="1890" y="3700"/>
              <a:ext cx="892" cy="236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329878</a:t>
              </a:r>
              <a:endParaRPr lang="en-US"/>
            </a:p>
          </p:txBody>
        </p:sp>
        <p:sp>
          <p:nvSpPr>
            <p:cNvPr id="15" name="Rectangle 148"/>
            <p:cNvSpPr>
              <a:spLocks noChangeArrowheads="1"/>
            </p:cNvSpPr>
            <p:nvPr/>
          </p:nvSpPr>
          <p:spPr bwMode="auto">
            <a:xfrm>
              <a:off x="672" y="3700"/>
              <a:ext cx="1218" cy="236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 dirty="0">
                  <a:solidFill>
                    <a:srgbClr val="002288"/>
                  </a:solidFill>
                  <a:cs typeface="Arial" charset="0"/>
                </a:rPr>
                <a:t>Uncorrected </a:t>
              </a:r>
              <a:r>
                <a:rPr lang="en-US" b="1" dirty="0" smtClean="0">
                  <a:solidFill>
                    <a:srgbClr val="002288"/>
                  </a:solidFill>
                  <a:cs typeface="Arial" charset="0"/>
                </a:rPr>
                <a:t>SS</a:t>
              </a:r>
              <a:endParaRPr lang="en-US" dirty="0"/>
            </a:p>
          </p:txBody>
        </p:sp>
        <p:sp>
          <p:nvSpPr>
            <p:cNvPr id="16" name="Rectangle 147"/>
            <p:cNvSpPr>
              <a:spLocks noChangeArrowheads="1"/>
            </p:cNvSpPr>
            <p:nvPr/>
          </p:nvSpPr>
          <p:spPr bwMode="auto">
            <a:xfrm>
              <a:off x="4196" y="3470"/>
              <a:ext cx="892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1.44200254</a:t>
              </a:r>
              <a:endParaRPr lang="en-US"/>
            </a:p>
          </p:txBody>
        </p:sp>
        <p:sp>
          <p:nvSpPr>
            <p:cNvPr id="17" name="Rectangle 146"/>
            <p:cNvSpPr>
              <a:spLocks noChangeArrowheads="1"/>
            </p:cNvSpPr>
            <p:nvPr/>
          </p:nvSpPr>
          <p:spPr bwMode="auto">
            <a:xfrm>
              <a:off x="2782" y="3470"/>
              <a:ext cx="1414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Kurtosis</a:t>
              </a:r>
              <a:endParaRPr lang="en-US"/>
            </a:p>
          </p:txBody>
        </p:sp>
        <p:sp>
          <p:nvSpPr>
            <p:cNvPr id="18" name="Rectangle 145"/>
            <p:cNvSpPr>
              <a:spLocks noChangeArrowheads="1"/>
            </p:cNvSpPr>
            <p:nvPr/>
          </p:nvSpPr>
          <p:spPr bwMode="auto">
            <a:xfrm>
              <a:off x="1890" y="3470"/>
              <a:ext cx="892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dirty="0">
                  <a:solidFill>
                    <a:srgbClr val="002288"/>
                  </a:solidFill>
                  <a:cs typeface="Arial" charset="0"/>
                </a:rPr>
                <a:t>1.59619131</a:t>
              </a:r>
              <a:endParaRPr lang="en-US" dirty="0"/>
            </a:p>
          </p:txBody>
        </p:sp>
        <p:sp>
          <p:nvSpPr>
            <p:cNvPr id="19" name="Rectangle 144"/>
            <p:cNvSpPr>
              <a:spLocks noChangeArrowheads="1"/>
            </p:cNvSpPr>
            <p:nvPr/>
          </p:nvSpPr>
          <p:spPr bwMode="auto">
            <a:xfrm>
              <a:off x="672" y="3470"/>
              <a:ext cx="1218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Skewness</a:t>
              </a:r>
              <a:endParaRPr lang="en-US"/>
            </a:p>
          </p:txBody>
        </p:sp>
        <p:sp>
          <p:nvSpPr>
            <p:cNvPr id="20" name="Rectangle 143"/>
            <p:cNvSpPr>
              <a:spLocks noChangeArrowheads="1"/>
            </p:cNvSpPr>
            <p:nvPr/>
          </p:nvSpPr>
          <p:spPr bwMode="auto">
            <a:xfrm>
              <a:off x="4196" y="3240"/>
              <a:ext cx="892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dirty="0">
                  <a:solidFill>
                    <a:srgbClr val="002288"/>
                  </a:solidFill>
                  <a:cs typeface="Arial" charset="0"/>
                </a:rPr>
                <a:t>810.071475</a:t>
              </a:r>
              <a:endParaRPr lang="en-US" dirty="0"/>
            </a:p>
          </p:txBody>
        </p:sp>
        <p:sp>
          <p:nvSpPr>
            <p:cNvPr id="21" name="Rectangle 142"/>
            <p:cNvSpPr>
              <a:spLocks noChangeArrowheads="1"/>
            </p:cNvSpPr>
            <p:nvPr/>
          </p:nvSpPr>
          <p:spPr bwMode="auto">
            <a:xfrm>
              <a:off x="2782" y="3240"/>
              <a:ext cx="1414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Variance</a:t>
              </a:r>
              <a:endParaRPr lang="en-US"/>
            </a:p>
          </p:txBody>
        </p:sp>
        <p:sp>
          <p:nvSpPr>
            <p:cNvPr id="22" name="Rectangle 141"/>
            <p:cNvSpPr>
              <a:spLocks noChangeArrowheads="1"/>
            </p:cNvSpPr>
            <p:nvPr/>
          </p:nvSpPr>
          <p:spPr bwMode="auto">
            <a:xfrm>
              <a:off x="1890" y="3240"/>
              <a:ext cx="892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28.4617546</a:t>
              </a:r>
              <a:endParaRPr lang="en-US"/>
            </a:p>
          </p:txBody>
        </p:sp>
        <p:sp>
          <p:nvSpPr>
            <p:cNvPr id="23" name="Rectangle 140"/>
            <p:cNvSpPr>
              <a:spLocks noChangeArrowheads="1"/>
            </p:cNvSpPr>
            <p:nvPr/>
          </p:nvSpPr>
          <p:spPr bwMode="auto">
            <a:xfrm>
              <a:off x="672" y="3240"/>
              <a:ext cx="1218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 dirty="0" err="1">
                  <a:solidFill>
                    <a:srgbClr val="002288"/>
                  </a:solidFill>
                  <a:cs typeface="Arial" charset="0"/>
                </a:rPr>
                <a:t>Std</a:t>
              </a:r>
              <a:r>
                <a:rPr lang="en-US" b="1" dirty="0">
                  <a:solidFill>
                    <a:srgbClr val="002288"/>
                  </a:solidFill>
                  <a:cs typeface="Arial" charset="0"/>
                </a:rPr>
                <a:t> Deviation</a:t>
              </a:r>
              <a:endParaRPr lang="en-US" dirty="0"/>
            </a:p>
          </p:txBody>
        </p:sp>
        <p:sp>
          <p:nvSpPr>
            <p:cNvPr id="24" name="Rectangle 139"/>
            <p:cNvSpPr>
              <a:spLocks noChangeArrowheads="1"/>
            </p:cNvSpPr>
            <p:nvPr/>
          </p:nvSpPr>
          <p:spPr bwMode="auto">
            <a:xfrm>
              <a:off x="4196" y="3010"/>
              <a:ext cx="892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5738</a:t>
              </a:r>
              <a:endParaRPr lang="en-US"/>
            </a:p>
          </p:txBody>
        </p:sp>
        <p:sp>
          <p:nvSpPr>
            <p:cNvPr id="25" name="Rectangle 138"/>
            <p:cNvSpPr>
              <a:spLocks noChangeArrowheads="1"/>
            </p:cNvSpPr>
            <p:nvPr/>
          </p:nvSpPr>
          <p:spPr bwMode="auto">
            <a:xfrm>
              <a:off x="2782" y="3010"/>
              <a:ext cx="1414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Sum Observations</a:t>
              </a:r>
              <a:endParaRPr lang="en-US"/>
            </a:p>
          </p:txBody>
        </p:sp>
        <p:sp>
          <p:nvSpPr>
            <p:cNvPr id="26" name="Rectangle 137"/>
            <p:cNvSpPr>
              <a:spLocks noChangeArrowheads="1"/>
            </p:cNvSpPr>
            <p:nvPr/>
          </p:nvSpPr>
          <p:spPr bwMode="auto">
            <a:xfrm>
              <a:off x="1890" y="3010"/>
              <a:ext cx="892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24.3135593</a:t>
              </a:r>
              <a:endParaRPr lang="en-US"/>
            </a:p>
          </p:txBody>
        </p:sp>
        <p:sp>
          <p:nvSpPr>
            <p:cNvPr id="27" name="Rectangle 136"/>
            <p:cNvSpPr>
              <a:spLocks noChangeArrowheads="1"/>
            </p:cNvSpPr>
            <p:nvPr/>
          </p:nvSpPr>
          <p:spPr bwMode="auto">
            <a:xfrm>
              <a:off x="672" y="3010"/>
              <a:ext cx="1218" cy="230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Mean</a:t>
              </a:r>
              <a:endParaRPr lang="en-US"/>
            </a:p>
          </p:txBody>
        </p:sp>
        <p:sp>
          <p:nvSpPr>
            <p:cNvPr id="28" name="Rectangle 135"/>
            <p:cNvSpPr>
              <a:spLocks noChangeArrowheads="1"/>
            </p:cNvSpPr>
            <p:nvPr/>
          </p:nvSpPr>
          <p:spPr bwMode="auto">
            <a:xfrm>
              <a:off x="4196" y="2753"/>
              <a:ext cx="892" cy="257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236</a:t>
              </a:r>
              <a:endParaRPr lang="en-US"/>
            </a:p>
          </p:txBody>
        </p:sp>
        <p:sp>
          <p:nvSpPr>
            <p:cNvPr id="29" name="Rectangle 134"/>
            <p:cNvSpPr>
              <a:spLocks noChangeArrowheads="1"/>
            </p:cNvSpPr>
            <p:nvPr/>
          </p:nvSpPr>
          <p:spPr bwMode="auto">
            <a:xfrm>
              <a:off x="2782" y="2753"/>
              <a:ext cx="1414" cy="257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Sum Weights</a:t>
              </a:r>
              <a:endParaRPr lang="en-US"/>
            </a:p>
          </p:txBody>
        </p:sp>
        <p:sp>
          <p:nvSpPr>
            <p:cNvPr id="30" name="Rectangle 133"/>
            <p:cNvSpPr>
              <a:spLocks noChangeArrowheads="1"/>
            </p:cNvSpPr>
            <p:nvPr/>
          </p:nvSpPr>
          <p:spPr bwMode="auto">
            <a:xfrm>
              <a:off x="1890" y="2753"/>
              <a:ext cx="892" cy="257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>
                  <a:solidFill>
                    <a:srgbClr val="002288"/>
                  </a:solidFill>
                  <a:cs typeface="Arial" charset="0"/>
                </a:rPr>
                <a:t>236</a:t>
              </a:r>
              <a:endParaRPr lang="en-US"/>
            </a:p>
          </p:txBody>
        </p:sp>
        <p:sp>
          <p:nvSpPr>
            <p:cNvPr id="31" name="Rectangle 132"/>
            <p:cNvSpPr>
              <a:spLocks noChangeArrowheads="1"/>
            </p:cNvSpPr>
            <p:nvPr/>
          </p:nvSpPr>
          <p:spPr bwMode="auto">
            <a:xfrm>
              <a:off x="672" y="2753"/>
              <a:ext cx="1218" cy="257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N</a:t>
              </a:r>
              <a:endParaRPr lang="en-US"/>
            </a:p>
          </p:txBody>
        </p:sp>
        <p:sp>
          <p:nvSpPr>
            <p:cNvPr id="32" name="Rectangle 128"/>
            <p:cNvSpPr>
              <a:spLocks noChangeArrowheads="1"/>
            </p:cNvSpPr>
            <p:nvPr/>
          </p:nvSpPr>
          <p:spPr bwMode="auto">
            <a:xfrm>
              <a:off x="672" y="2496"/>
              <a:ext cx="4416" cy="257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t">
                <a:spcBef>
                  <a:spcPct val="0"/>
                </a:spcBef>
              </a:pPr>
              <a:r>
                <a:rPr lang="en-US" b="1" dirty="0">
                  <a:solidFill>
                    <a:srgbClr val="002288"/>
                  </a:solidFill>
                  <a:cs typeface="Arial" charset="0"/>
                </a:rPr>
                <a:t>Moments</a:t>
              </a:r>
              <a:endParaRPr lang="en-US" dirty="0"/>
            </a:p>
          </p:txBody>
        </p:sp>
        <p:sp>
          <p:nvSpPr>
            <p:cNvPr id="33" name="Line 156"/>
            <p:cNvSpPr>
              <a:spLocks noChangeShapeType="1"/>
            </p:cNvSpPr>
            <p:nvPr/>
          </p:nvSpPr>
          <p:spPr bwMode="auto">
            <a:xfrm>
              <a:off x="672" y="2496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" name="Line 157"/>
            <p:cNvSpPr>
              <a:spLocks noChangeShapeType="1"/>
            </p:cNvSpPr>
            <p:nvPr/>
          </p:nvSpPr>
          <p:spPr bwMode="auto">
            <a:xfrm>
              <a:off x="672" y="4176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5" name="Line 158"/>
            <p:cNvSpPr>
              <a:spLocks noChangeShapeType="1"/>
            </p:cNvSpPr>
            <p:nvPr/>
          </p:nvSpPr>
          <p:spPr bwMode="auto">
            <a:xfrm>
              <a:off x="672" y="2496"/>
              <a:ext cx="0" cy="168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Line 159"/>
            <p:cNvSpPr>
              <a:spLocks noChangeShapeType="1"/>
            </p:cNvSpPr>
            <p:nvPr/>
          </p:nvSpPr>
          <p:spPr bwMode="auto">
            <a:xfrm>
              <a:off x="5088" y="2496"/>
              <a:ext cx="0" cy="168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" name="Line 161"/>
            <p:cNvSpPr>
              <a:spLocks noChangeShapeType="1"/>
            </p:cNvSpPr>
            <p:nvPr/>
          </p:nvSpPr>
          <p:spPr bwMode="auto">
            <a:xfrm>
              <a:off x="672" y="2753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" name="Line 168"/>
            <p:cNvSpPr>
              <a:spLocks noChangeShapeType="1"/>
            </p:cNvSpPr>
            <p:nvPr/>
          </p:nvSpPr>
          <p:spPr bwMode="auto">
            <a:xfrm>
              <a:off x="672" y="3010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Line 170"/>
            <p:cNvSpPr>
              <a:spLocks noChangeShapeType="1"/>
            </p:cNvSpPr>
            <p:nvPr/>
          </p:nvSpPr>
          <p:spPr bwMode="auto">
            <a:xfrm>
              <a:off x="1890" y="2753"/>
              <a:ext cx="0" cy="142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" name="Line 174"/>
            <p:cNvSpPr>
              <a:spLocks noChangeShapeType="1"/>
            </p:cNvSpPr>
            <p:nvPr/>
          </p:nvSpPr>
          <p:spPr bwMode="auto">
            <a:xfrm>
              <a:off x="2782" y="2753"/>
              <a:ext cx="0" cy="142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" name="Line 178"/>
            <p:cNvSpPr>
              <a:spLocks noChangeShapeType="1"/>
            </p:cNvSpPr>
            <p:nvPr/>
          </p:nvSpPr>
          <p:spPr bwMode="auto">
            <a:xfrm>
              <a:off x="4196" y="2753"/>
              <a:ext cx="0" cy="142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183"/>
            <p:cNvSpPr>
              <a:spLocks noChangeShapeType="1"/>
            </p:cNvSpPr>
            <p:nvPr/>
          </p:nvSpPr>
          <p:spPr bwMode="auto">
            <a:xfrm>
              <a:off x="672" y="3240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Line 201"/>
            <p:cNvSpPr>
              <a:spLocks noChangeShapeType="1"/>
            </p:cNvSpPr>
            <p:nvPr/>
          </p:nvSpPr>
          <p:spPr bwMode="auto">
            <a:xfrm>
              <a:off x="672" y="3470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" name="Line 219"/>
            <p:cNvSpPr>
              <a:spLocks noChangeShapeType="1"/>
            </p:cNvSpPr>
            <p:nvPr/>
          </p:nvSpPr>
          <p:spPr bwMode="auto">
            <a:xfrm>
              <a:off x="672" y="3700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Line 237"/>
            <p:cNvSpPr>
              <a:spLocks noChangeShapeType="1"/>
            </p:cNvSpPr>
            <p:nvPr/>
          </p:nvSpPr>
          <p:spPr bwMode="auto">
            <a:xfrm>
              <a:off x="672" y="3936"/>
              <a:ext cx="441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" name="Oval 277"/>
          <p:cNvSpPr>
            <a:spLocks noChangeArrowheads="1"/>
          </p:cNvSpPr>
          <p:nvPr/>
        </p:nvSpPr>
        <p:spPr bwMode="auto">
          <a:xfrm>
            <a:off x="2527275" y="1981200"/>
            <a:ext cx="1739925" cy="362553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cxnSp>
        <p:nvCxnSpPr>
          <p:cNvPr id="47" name="Curved Connector 46"/>
          <p:cNvCxnSpPr>
            <a:stCxn id="6" idx="2"/>
            <a:endCxn id="6146" idx="1"/>
          </p:cNvCxnSpPr>
          <p:nvPr/>
        </p:nvCxnSpPr>
        <p:spPr bwMode="auto">
          <a:xfrm rot="10800000" flipH="1" flipV="1">
            <a:off x="2527275" y="2162477"/>
            <a:ext cx="1134196" cy="2623836"/>
          </a:xfrm>
          <a:prstGeom prst="curvedConnector3">
            <a:avLst>
              <a:gd name="adj1" fmla="val -20155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533400" y="3352800"/>
            <a:ext cx="195879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kern="0" dirty="0" err="1" smtClean="0">
                <a:solidFill>
                  <a:schemeClr val="tx2"/>
                </a:solidFill>
                <a:latin typeface="+mn-lt"/>
              </a:rPr>
              <a:t>Histogram</a:t>
            </a:r>
            <a:r>
              <a:rPr lang="it-IT" kern="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AU" kern="0" dirty="0" smtClean="0">
                <a:solidFill>
                  <a:schemeClr val="tx2"/>
                </a:solidFill>
                <a:latin typeface="+mn-lt"/>
              </a:rPr>
              <a:t>(SAS INSIGHT)</a:t>
            </a:r>
            <a:endParaRPr lang="it-IT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6400800" y="35814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b="1" kern="0" dirty="0" smtClean="0">
                <a:solidFill>
                  <a:srgbClr val="FF0000"/>
                </a:solidFill>
                <a:latin typeface="+mn-lt"/>
              </a:rPr>
              <a:t>ASIMMETRIA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b="1" kern="0" dirty="0" smtClean="0">
                <a:solidFill>
                  <a:srgbClr val="FF0000"/>
                </a:solidFill>
                <a:latin typeface="+mn-lt"/>
              </a:rPr>
              <a:t>POSITIVA</a:t>
            </a:r>
          </a:p>
        </p:txBody>
      </p:sp>
    </p:spTree>
    <p:extLst>
      <p:ext uri="{BB962C8B-B14F-4D97-AF65-F5344CB8AC3E}">
        <p14:creationId xmlns:p14="http://schemas.microsoft.com/office/powerpoint/2010/main" val="18538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>
                <a:solidFill>
                  <a:srgbClr val="FF9900"/>
                </a:solidFill>
              </a:rPr>
              <a:t>Lavoro di </a:t>
            </a:r>
            <a:r>
              <a:rPr lang="it-IT" altLang="it-IT" sz="4000" dirty="0" smtClean="0">
                <a:solidFill>
                  <a:srgbClr val="FF9900"/>
                </a:solidFill>
              </a:rPr>
              <a:t>Gruppo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90600"/>
            <a:ext cx="8143875" cy="47704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it-IT" altLang="it-IT" sz="19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200" dirty="0" smtClean="0"/>
              <a:t>Nella sezione </a:t>
            </a:r>
            <a:r>
              <a:rPr lang="it-IT" altLang="it-IT" sz="2200" b="1" dirty="0" smtClean="0"/>
              <a:t>Varie</a:t>
            </a:r>
            <a:r>
              <a:rPr lang="it-IT" altLang="it-IT" sz="2200" dirty="0" smtClean="0"/>
              <a:t> della pagina di insegnamento è stato pubblicato l’elenco dei temi proposti per il lavoro di gruppo </a:t>
            </a:r>
          </a:p>
          <a:p>
            <a:pPr eaLnBrk="1" hangingPunct="1">
              <a:lnSpc>
                <a:spcPct val="90000"/>
              </a:lnSpc>
            </a:pPr>
            <a:endParaRPr lang="it-IT" altLang="it-IT" sz="2200" dirty="0" smtClean="0"/>
          </a:p>
          <a:p>
            <a:pPr eaLnBrk="1" hangingPunct="1">
              <a:lnSpc>
                <a:spcPct val="90000"/>
              </a:lnSpc>
            </a:pPr>
            <a:r>
              <a:rPr lang="it-IT" altLang="it-IT" sz="2200" dirty="0" smtClean="0"/>
              <a:t>Inviare, </a:t>
            </a:r>
            <a:r>
              <a:rPr lang="it-IT" altLang="it-IT" sz="2200" dirty="0"/>
              <a:t>entro il </a:t>
            </a:r>
            <a:r>
              <a:rPr lang="pt-PT" altLang="it-IT" sz="2200" b="1" dirty="0"/>
              <a:t>15/10/2014</a:t>
            </a:r>
            <a:r>
              <a:rPr lang="pt-PT" altLang="it-IT" sz="2200" dirty="0"/>
              <a:t>, a </a:t>
            </a:r>
            <a:r>
              <a:rPr lang="pt-PT" altLang="it-IT" sz="2200" dirty="0">
                <a:hlinkClick r:id="rId3"/>
              </a:rPr>
              <a:t>gmagistrelli@liuc.it</a:t>
            </a:r>
            <a:r>
              <a:rPr lang="pt-PT" altLang="it-IT" sz="2200" dirty="0"/>
              <a:t> e</a:t>
            </a:r>
            <a:r>
              <a:rPr lang="pt-PT" altLang="it-IT" sz="2200" dirty="0">
                <a:solidFill>
                  <a:srgbClr val="FF0000"/>
                </a:solidFill>
              </a:rPr>
              <a:t> </a:t>
            </a:r>
            <a:r>
              <a:rPr lang="pt-PT" altLang="it-IT" sz="2200" dirty="0" smtClean="0">
                <a:solidFill>
                  <a:srgbClr val="FF0000"/>
                </a:solidFill>
                <a:hlinkClick r:id="rId4"/>
              </a:rPr>
              <a:t>gdeppieri@liuc.it</a:t>
            </a:r>
            <a:r>
              <a:rPr lang="pt-PT" altLang="it-IT" sz="2200" dirty="0" smtClean="0"/>
              <a:t>:</a:t>
            </a:r>
          </a:p>
          <a:p>
            <a:pPr marL="952500" lvl="1" indent="-552450" eaLnBrk="1" hangingPunct="1">
              <a:lnSpc>
                <a:spcPct val="90000"/>
              </a:lnSpc>
            </a:pPr>
            <a:r>
              <a:rPr lang="it-IT" altLang="it-IT" sz="2200" dirty="0"/>
              <a:t>nome, cognome e numero di matricola dei partecipanti </a:t>
            </a:r>
            <a:r>
              <a:rPr lang="it-IT" altLang="it-IT" sz="2200" dirty="0" smtClean="0"/>
              <a:t>(</a:t>
            </a:r>
            <a:r>
              <a:rPr lang="it-IT" altLang="it-IT" sz="2200" dirty="0" err="1" smtClean="0"/>
              <a:t>min</a:t>
            </a:r>
            <a:r>
              <a:rPr lang="it-IT" altLang="it-IT" sz="2200" dirty="0" smtClean="0"/>
              <a:t> 3 – </a:t>
            </a:r>
            <a:r>
              <a:rPr lang="it-IT" altLang="it-IT" sz="2200" dirty="0" err="1" smtClean="0"/>
              <a:t>max</a:t>
            </a:r>
            <a:r>
              <a:rPr lang="it-IT" altLang="it-IT" sz="2200" dirty="0" smtClean="0"/>
              <a:t> 4 </a:t>
            </a:r>
            <a:r>
              <a:rPr lang="it-IT" altLang="it-IT" sz="2200" dirty="0"/>
              <a:t>componenti per gruppo</a:t>
            </a:r>
            <a:r>
              <a:rPr lang="it-IT" altLang="it-IT" sz="2200" dirty="0" smtClean="0"/>
              <a:t>)</a:t>
            </a:r>
          </a:p>
          <a:p>
            <a:pPr marL="952500" lvl="1" indent="-552450" eaLnBrk="1" hangingPunct="1">
              <a:lnSpc>
                <a:spcPct val="90000"/>
              </a:lnSpc>
            </a:pPr>
            <a:r>
              <a:rPr lang="it-IT" altLang="it-IT" sz="2200" dirty="0" smtClean="0"/>
              <a:t>nome del gruppo</a:t>
            </a:r>
            <a:endParaRPr lang="it-IT" altLang="it-IT" sz="2200" dirty="0"/>
          </a:p>
          <a:p>
            <a:pPr marL="952500" lvl="1" indent="-552450" eaLnBrk="1" hangingPunct="1">
              <a:lnSpc>
                <a:spcPct val="90000"/>
              </a:lnSpc>
            </a:pPr>
            <a:r>
              <a:rPr lang="it-IT" altLang="it-IT" sz="2200" dirty="0" smtClean="0"/>
              <a:t>titolo/argomento </a:t>
            </a:r>
            <a:r>
              <a:rPr lang="it-IT" altLang="it-IT" sz="2200" dirty="0"/>
              <a:t>del lavoro di </a:t>
            </a:r>
            <a:r>
              <a:rPr lang="it-IT" altLang="it-IT" sz="2200" dirty="0" smtClean="0"/>
              <a:t>gruppo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AU" altLang="it-IT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AU" altLang="it-IT" sz="2200" dirty="0" err="1" smtClean="0"/>
              <a:t>entro</a:t>
            </a:r>
            <a:r>
              <a:rPr lang="en-AU" altLang="it-IT" sz="2200" dirty="0" smtClean="0"/>
              <a:t> </a:t>
            </a:r>
            <a:r>
              <a:rPr lang="en-AU" altLang="it-IT" sz="2200" b="1" dirty="0" smtClean="0"/>
              <a:t>31/10/2014</a:t>
            </a:r>
            <a:r>
              <a:rPr lang="en-AU" altLang="it-IT" sz="2200" dirty="0" smtClean="0"/>
              <a:t> </a:t>
            </a:r>
            <a:r>
              <a:rPr lang="en-AU" altLang="it-IT" sz="2200" dirty="0" err="1" smtClean="0"/>
              <a:t>inviare</a:t>
            </a:r>
            <a:r>
              <a:rPr lang="en-AU" altLang="it-IT" sz="2200" dirty="0" smtClean="0"/>
              <a:t> </a:t>
            </a:r>
            <a:r>
              <a:rPr lang="en-AU" altLang="it-IT" sz="2200" dirty="0"/>
              <a:t>via e-mail </a:t>
            </a:r>
            <a:r>
              <a:rPr lang="en-AU" altLang="it-IT" sz="2200" dirty="0" err="1" smtClean="0"/>
              <a:t>il</a:t>
            </a:r>
            <a:r>
              <a:rPr lang="en-AU" altLang="it-IT" sz="2200" dirty="0" smtClean="0"/>
              <a:t> </a:t>
            </a:r>
            <a:r>
              <a:rPr lang="en-AU" altLang="it-IT" sz="2200" dirty="0" err="1" smtClean="0"/>
              <a:t>questionario</a:t>
            </a:r>
            <a:r>
              <a:rPr lang="en-AU" altLang="it-IT" sz="2200" dirty="0" smtClean="0"/>
              <a:t> </a:t>
            </a:r>
            <a:r>
              <a:rPr lang="en-AU" altLang="it-IT" sz="2200" dirty="0"/>
              <a:t>da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validare</a:t>
            </a:r>
            <a:endParaRPr lang="en-AU" altLang="it-IT" sz="22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AU" altLang="it-IT" sz="2200" b="1" u="sng" dirty="0" smtClean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AU" altLang="it-IT" sz="2200" dirty="0" err="1" smtClean="0">
                <a:solidFill>
                  <a:schemeClr val="tx2"/>
                </a:solidFill>
              </a:rPr>
              <a:t>attendere</a:t>
            </a:r>
            <a:r>
              <a:rPr lang="en-AU" altLang="it-IT" sz="2200" dirty="0" smtClean="0">
                <a:solidFill>
                  <a:schemeClr val="tx2"/>
                </a:solidFill>
              </a:rPr>
              <a:t> la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validazione</a:t>
            </a:r>
            <a:r>
              <a:rPr lang="en-AU" altLang="it-IT" sz="2200" dirty="0" smtClean="0">
                <a:solidFill>
                  <a:schemeClr val="tx2"/>
                </a:solidFill>
              </a:rPr>
              <a:t> con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eventuali</a:t>
            </a:r>
            <a:r>
              <a:rPr lang="en-AU" altLang="it-IT" sz="2200" dirty="0" smtClean="0">
                <a:solidFill>
                  <a:schemeClr val="tx2"/>
                </a:solidFill>
              </a:rPr>
              <a:t>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correzioni</a:t>
            </a:r>
            <a:r>
              <a:rPr lang="en-AU" altLang="it-IT" sz="2200" dirty="0" smtClean="0">
                <a:solidFill>
                  <a:schemeClr val="tx2"/>
                </a:solidFill>
              </a:rPr>
              <a:t> via e-mail prima di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iniziare</a:t>
            </a:r>
            <a:r>
              <a:rPr lang="en-AU" altLang="it-IT" sz="2200" dirty="0" smtClean="0">
                <a:solidFill>
                  <a:schemeClr val="tx2"/>
                </a:solidFill>
              </a:rPr>
              <a:t> la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somministrazione</a:t>
            </a:r>
            <a:endParaRPr lang="it-IT" altLang="it-IT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err="1" smtClean="0">
                <a:solidFill>
                  <a:srgbClr val="FF9900"/>
                </a:solidFill>
              </a:rPr>
              <a:t>Skewness</a:t>
            </a:r>
            <a:r>
              <a:rPr lang="it-IT" sz="4000" dirty="0" smtClean="0">
                <a:solidFill>
                  <a:srgbClr val="FF9900"/>
                </a:solidFill>
              </a:rPr>
              <a:t>: altro esempio</a:t>
            </a:r>
            <a:endParaRPr lang="en-GB" sz="4000" dirty="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dirty="0" smtClean="0"/>
              <a:t>Variabile PERC_SMS del </a:t>
            </a:r>
            <a:r>
              <a:rPr lang="it-IT" sz="2000" dirty="0" err="1" smtClean="0"/>
              <a:t>dataset</a:t>
            </a:r>
            <a:r>
              <a:rPr lang="it-IT" sz="2000" dirty="0" smtClean="0"/>
              <a:t> TELEFONIA</a:t>
            </a:r>
            <a:endParaRPr lang="en-US" sz="2000" dirty="0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5105400" cy="250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30860"/>
            <a:ext cx="5417329" cy="34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277"/>
          <p:cNvSpPr>
            <a:spLocks noChangeArrowheads="1"/>
          </p:cNvSpPr>
          <p:nvPr/>
        </p:nvSpPr>
        <p:spPr bwMode="auto">
          <a:xfrm>
            <a:off x="1676401" y="2644116"/>
            <a:ext cx="1219199" cy="556284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cxnSp>
        <p:nvCxnSpPr>
          <p:cNvPr id="19" name="Curved Connector 18"/>
          <p:cNvCxnSpPr>
            <a:stCxn id="18" idx="2"/>
          </p:cNvCxnSpPr>
          <p:nvPr/>
        </p:nvCxnSpPr>
        <p:spPr bwMode="auto">
          <a:xfrm rot="10800000" flipH="1" flipV="1">
            <a:off x="1676401" y="2884811"/>
            <a:ext cx="2171698" cy="1963760"/>
          </a:xfrm>
          <a:prstGeom prst="curvedConnector3">
            <a:avLst>
              <a:gd name="adj1" fmla="val -10526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552734" y="4906329"/>
            <a:ext cx="3028666" cy="134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Skewness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più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vicina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a 0.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Distribuzione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più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simmetrica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rispetto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all’esempio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precedente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.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Leggera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asimmetria</a:t>
            </a:r>
            <a:r>
              <a:rPr lang="en-AU" sz="20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000" kern="0" dirty="0" err="1" smtClean="0">
                <a:solidFill>
                  <a:schemeClr val="tx2"/>
                </a:solidFill>
                <a:latin typeface="+mn-lt"/>
              </a:rPr>
              <a:t>negativa</a:t>
            </a:r>
            <a:endParaRPr lang="it-IT" sz="2000" kern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122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152400"/>
            <a:ext cx="96774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UNIVARIATE – Esempio 2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Misure di sintesi della variabile quantitativa </a:t>
            </a:r>
            <a:r>
              <a:rPr lang="it-IT" sz="2400" dirty="0" smtClean="0"/>
              <a:t>continua: </a:t>
            </a:r>
            <a:r>
              <a:rPr lang="it-IT" sz="2400" dirty="0"/>
              <a:t>numero medio ore utilizzo al giorno telefono cellulare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38200" y="2867025"/>
            <a:ext cx="754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8437"/>
            <a:ext cx="8991600" cy="715963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UNIVARIATE – Sintassi 2/2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226403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Distribuzione di frequenza </a:t>
            </a:r>
            <a:r>
              <a:rPr lang="it-IT" sz="2400" dirty="0" err="1"/>
              <a:t>univariata</a:t>
            </a:r>
            <a:r>
              <a:rPr lang="it-IT" sz="2400" dirty="0"/>
              <a:t> con variabile di classificazione</a:t>
            </a:r>
            <a:endParaRPr lang="en-US" sz="24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2438400"/>
            <a:ext cx="7772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 err="1">
                <a:solidFill>
                  <a:srgbClr val="000099"/>
                </a:solidFill>
              </a:rPr>
              <a:t>proc</a:t>
            </a:r>
            <a:r>
              <a:rPr lang="en-GB" sz="3200" dirty="0">
                <a:solidFill>
                  <a:srgbClr val="000099"/>
                </a:solidFill>
              </a:rPr>
              <a:t> </a:t>
            </a:r>
            <a:r>
              <a:rPr lang="en-GB" sz="3200" dirty="0" err="1">
                <a:solidFill>
                  <a:srgbClr val="000099"/>
                </a:solidFill>
              </a:rPr>
              <a:t>univariate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00FF"/>
                </a:solidFill>
              </a:rPr>
              <a:t>data</a:t>
            </a:r>
            <a:r>
              <a:rPr lang="en-GB" sz="3200" dirty="0"/>
              <a:t>= </a:t>
            </a:r>
            <a:r>
              <a:rPr lang="en-GB" sz="3200" dirty="0" smtClean="0"/>
              <a:t>dataset;</a:t>
            </a:r>
            <a:endParaRPr lang="en-GB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	</a:t>
            </a:r>
            <a:r>
              <a:rPr lang="en-GB" sz="3200" dirty="0">
                <a:solidFill>
                  <a:srgbClr val="0000FF"/>
                </a:solidFill>
              </a:rPr>
              <a:t>class</a:t>
            </a:r>
            <a:r>
              <a:rPr lang="en-GB" sz="3200" dirty="0"/>
              <a:t> variabile_1</a:t>
            </a:r>
            <a:r>
              <a:rPr lang="en-GB" sz="3200" dirty="0">
                <a:solidFill>
                  <a:srgbClr val="0000CC"/>
                </a:solidFill>
              </a:rPr>
              <a:t> </a:t>
            </a:r>
            <a:r>
              <a:rPr lang="en-GB" sz="3200" dirty="0"/>
              <a:t>(</a:t>
            </a:r>
            <a:r>
              <a:rPr lang="en-GB" sz="3200" i="1" dirty="0"/>
              <a:t>options</a:t>
            </a:r>
            <a:r>
              <a:rPr lang="en-GB" sz="3200" dirty="0"/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	</a:t>
            </a:r>
            <a:r>
              <a:rPr lang="en-GB" sz="3200" dirty="0" err="1">
                <a:solidFill>
                  <a:srgbClr val="0000FF"/>
                </a:solidFill>
              </a:rPr>
              <a:t>var</a:t>
            </a:r>
            <a:r>
              <a:rPr lang="en-GB" sz="3200" dirty="0"/>
              <a:t> variabile_2;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rgbClr val="000099"/>
                </a:solidFill>
              </a:rPr>
              <a:t>run</a:t>
            </a:r>
            <a:r>
              <a:rPr lang="en-GB" sz="3200" dirty="0"/>
              <a:t>;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5181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i="1" dirty="0">
                <a:solidFill>
                  <a:srgbClr val="009900"/>
                </a:solidFill>
              </a:rPr>
              <a:t>OPTIONS</a:t>
            </a:r>
            <a:r>
              <a:rPr lang="it-IT" sz="2000" dirty="0">
                <a:solidFill>
                  <a:srgbClr val="009900"/>
                </a:solidFill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smtClean="0">
                <a:solidFill>
                  <a:srgbClr val="009900"/>
                </a:solidFill>
              </a:rPr>
              <a:t>(</a:t>
            </a:r>
            <a:r>
              <a:rPr lang="it-IT" sz="2000" dirty="0" err="1">
                <a:solidFill>
                  <a:srgbClr val="009900"/>
                </a:solidFill>
              </a:rPr>
              <a:t>missing</a:t>
            </a:r>
            <a:r>
              <a:rPr lang="it-IT" sz="2000" dirty="0">
                <a:solidFill>
                  <a:srgbClr val="009900"/>
                </a:solidFill>
              </a:rPr>
              <a:t>)   </a:t>
            </a:r>
            <a:r>
              <a:rPr lang="it-IT" sz="2000" dirty="0"/>
              <a:t>considera anche la categoria “</a:t>
            </a:r>
            <a:r>
              <a:rPr lang="it-IT" sz="2000" dirty="0" err="1"/>
              <a:t>missing</a:t>
            </a:r>
            <a:r>
              <a:rPr lang="it-IT" sz="2000" dirty="0"/>
              <a:t>” (contenente tutti i valori mancanti) della variabile di classificazione</a:t>
            </a:r>
            <a:endParaRPr lang="it-IT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152400"/>
            <a:ext cx="96774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UNIVARIATE – Esempio 3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Misure di sintesi della </a:t>
            </a:r>
            <a:r>
              <a:rPr lang="it-IT" sz="2400" dirty="0" smtClean="0"/>
              <a:t>variabile:</a:t>
            </a:r>
            <a:br>
              <a:rPr lang="it-IT" sz="2400" dirty="0" smtClean="0"/>
            </a:br>
            <a:r>
              <a:rPr lang="it-IT" sz="2400" dirty="0" smtClean="0"/>
              <a:t>numero </a:t>
            </a:r>
            <a:r>
              <a:rPr lang="it-IT" sz="2400" dirty="0"/>
              <a:t>medio </a:t>
            </a:r>
            <a:r>
              <a:rPr lang="it-IT" sz="2400" dirty="0" smtClean="0"/>
              <a:t>ore </a:t>
            </a:r>
            <a:r>
              <a:rPr lang="it-IT" sz="2400" dirty="0"/>
              <a:t>utilizzo al giorno telefono cellulare suddivisa per sesso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3081337"/>
            <a:ext cx="7543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it-IT" sz="2400" dirty="0" err="1">
                <a:solidFill>
                  <a:srgbClr val="0000FF"/>
                </a:solidFill>
                <a:latin typeface="Courier New" pitchFamily="49" charset="0"/>
              </a:rPr>
              <a:t>class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sesso;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152400"/>
            <a:ext cx="96774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UNIVARIATE – Esempio 4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Misure di sintesi della </a:t>
            </a:r>
            <a:r>
              <a:rPr lang="it-IT" sz="2400" dirty="0" smtClean="0"/>
              <a:t>variabile:</a:t>
            </a:r>
            <a:br>
              <a:rPr lang="it-IT" sz="2400" dirty="0" smtClean="0"/>
            </a:br>
            <a:r>
              <a:rPr lang="it-IT" sz="2400" dirty="0" smtClean="0"/>
              <a:t>numero </a:t>
            </a:r>
            <a:r>
              <a:rPr lang="it-IT" sz="2400" dirty="0"/>
              <a:t>medio ore utilizzo al giorno telefono cellulare suddivisa per hobby con opzione “</a:t>
            </a:r>
            <a:r>
              <a:rPr lang="it-IT" sz="2400" dirty="0" err="1"/>
              <a:t>missing</a:t>
            </a:r>
            <a:r>
              <a:rPr lang="it-IT" sz="2400" dirty="0"/>
              <a:t>”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3081337"/>
            <a:ext cx="7543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it-IT" sz="2400" dirty="0" err="1">
                <a:solidFill>
                  <a:srgbClr val="0000FF"/>
                </a:solidFill>
                <a:latin typeface="Courier New" pitchFamily="49" charset="0"/>
              </a:rPr>
              <a:t>class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hobby_3(</a:t>
            </a:r>
            <a:r>
              <a:rPr lang="it-IT" sz="2400" dirty="0" err="1">
                <a:solidFill>
                  <a:srgbClr val="0000FF"/>
                </a:solidFill>
                <a:latin typeface="Courier New" pitchFamily="49" charset="0"/>
              </a:rPr>
              <a:t>missing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SAS INSIGHT:</a:t>
            </a: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Box Plot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Analisi </a:t>
            </a:r>
            <a:r>
              <a:rPr lang="it-IT" sz="1600" b="1" dirty="0" err="1" smtClean="0">
                <a:solidFill>
                  <a:schemeClr val="bg1"/>
                </a:solidFill>
              </a:rPr>
              <a:t>Univariata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 defTabSz="709613" eaLnBrk="0" hangingPunct="0">
              <a:buClr>
                <a:schemeClr val="tx1"/>
              </a:buClr>
            </a:pPr>
            <a:r>
              <a:rPr lang="en-US" sz="1600" b="1" dirty="0" err="1">
                <a:solidFill>
                  <a:schemeClr val="bg1"/>
                </a:solidFill>
              </a:rPr>
              <a:t>Proc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Univariate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8"/>
          <p:cNvGrpSpPr>
            <a:grpSpLocks/>
          </p:cNvGrpSpPr>
          <p:nvPr/>
        </p:nvGrpSpPr>
        <p:grpSpPr bwMode="auto">
          <a:xfrm>
            <a:off x="1143000" y="1628775"/>
            <a:ext cx="6911975" cy="2895600"/>
            <a:chOff x="830" y="1026"/>
            <a:chExt cx="4354" cy="1824"/>
          </a:xfrm>
        </p:grpSpPr>
        <p:sp>
          <p:nvSpPr>
            <p:cNvPr id="33797" name="Line 3"/>
            <p:cNvSpPr>
              <a:spLocks noChangeShapeType="1"/>
            </p:cNvSpPr>
            <p:nvPr/>
          </p:nvSpPr>
          <p:spPr bwMode="auto">
            <a:xfrm>
              <a:off x="2174" y="2466"/>
              <a:ext cx="158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Freeform 4"/>
            <p:cNvSpPr>
              <a:spLocks/>
            </p:cNvSpPr>
            <p:nvPr/>
          </p:nvSpPr>
          <p:spPr bwMode="auto">
            <a:xfrm>
              <a:off x="2160" y="1536"/>
              <a:ext cx="1585" cy="333"/>
            </a:xfrm>
            <a:custGeom>
              <a:avLst/>
              <a:gdLst>
                <a:gd name="T0" fmla="*/ 0 w 1585"/>
                <a:gd name="T1" fmla="*/ 551832 h 318"/>
                <a:gd name="T2" fmla="*/ 2514600 w 1585"/>
                <a:gd name="T3" fmla="*/ 551832 h 318"/>
                <a:gd name="T4" fmla="*/ 2514600 w 1585"/>
                <a:gd name="T5" fmla="*/ 0 h 318"/>
                <a:gd name="T6" fmla="*/ 0 w 1585"/>
                <a:gd name="T7" fmla="*/ 0 h 318"/>
                <a:gd name="T8" fmla="*/ 0 w 1585"/>
                <a:gd name="T9" fmla="*/ 551832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5"/>
                <a:gd name="T16" fmla="*/ 0 h 318"/>
                <a:gd name="T17" fmla="*/ 1585 w 1585"/>
                <a:gd name="T18" fmla="*/ 318 h 3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5" h="318">
                  <a:moveTo>
                    <a:pt x="0" y="317"/>
                  </a:moveTo>
                  <a:lnTo>
                    <a:pt x="1584" y="317"/>
                  </a:lnTo>
                  <a:lnTo>
                    <a:pt x="1584" y="0"/>
                  </a:lnTo>
                  <a:lnTo>
                    <a:pt x="0" y="0"/>
                  </a:lnTo>
                  <a:lnTo>
                    <a:pt x="0" y="317"/>
                  </a:lnTo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it-IT"/>
            </a:p>
          </p:txBody>
        </p:sp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3086" y="1536"/>
              <a:ext cx="0" cy="33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2649" y="1026"/>
              <a:ext cx="852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Mediana</a:t>
              </a:r>
            </a:p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(Q2)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01" name="Line 7"/>
            <p:cNvSpPr>
              <a:spLocks noChangeShapeType="1"/>
            </p:cNvSpPr>
            <p:nvPr/>
          </p:nvSpPr>
          <p:spPr bwMode="auto">
            <a:xfrm flipV="1">
              <a:off x="3758" y="1746"/>
              <a:ext cx="72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Line 8"/>
            <p:cNvSpPr>
              <a:spLocks noChangeShapeType="1"/>
            </p:cNvSpPr>
            <p:nvPr/>
          </p:nvSpPr>
          <p:spPr bwMode="auto">
            <a:xfrm>
              <a:off x="1070" y="1746"/>
              <a:ext cx="110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Line 9"/>
            <p:cNvSpPr>
              <a:spLocks noChangeShapeType="1"/>
            </p:cNvSpPr>
            <p:nvPr/>
          </p:nvSpPr>
          <p:spPr bwMode="auto">
            <a:xfrm flipV="1">
              <a:off x="4478" y="1506"/>
              <a:ext cx="0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Line 10"/>
            <p:cNvSpPr>
              <a:spLocks noChangeShapeType="1"/>
            </p:cNvSpPr>
            <p:nvPr/>
          </p:nvSpPr>
          <p:spPr bwMode="auto">
            <a:xfrm flipV="1">
              <a:off x="1070" y="1554"/>
              <a:ext cx="0" cy="38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Rectangle 11"/>
            <p:cNvSpPr>
              <a:spLocks noChangeArrowheads="1"/>
            </p:cNvSpPr>
            <p:nvPr/>
          </p:nvSpPr>
          <p:spPr bwMode="auto">
            <a:xfrm>
              <a:off x="4286" y="1074"/>
              <a:ext cx="2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X</a:t>
              </a:r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4430" y="1218"/>
              <a:ext cx="75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000"/>
                <a:t>massimo</a:t>
              </a:r>
              <a:endParaRPr lang="en-US" sz="2000">
                <a:solidFill>
                  <a:srgbClr val="FFFF66"/>
                </a:solidFill>
              </a:endParaRPr>
            </a:p>
          </p:txBody>
        </p:sp>
        <p:sp>
          <p:nvSpPr>
            <p:cNvPr id="33807" name="Rectangle 13"/>
            <p:cNvSpPr>
              <a:spLocks noChangeArrowheads="1"/>
            </p:cNvSpPr>
            <p:nvPr/>
          </p:nvSpPr>
          <p:spPr bwMode="auto">
            <a:xfrm>
              <a:off x="5034" y="1356"/>
              <a:ext cx="11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it-IT"/>
            </a:p>
          </p:txBody>
        </p:sp>
        <p:sp>
          <p:nvSpPr>
            <p:cNvPr id="33808" name="Rectangle 14"/>
            <p:cNvSpPr>
              <a:spLocks noChangeArrowheads="1"/>
            </p:cNvSpPr>
            <p:nvPr/>
          </p:nvSpPr>
          <p:spPr bwMode="auto">
            <a:xfrm>
              <a:off x="830" y="1122"/>
              <a:ext cx="2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X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09" name="Rectangle 15"/>
            <p:cNvSpPr>
              <a:spLocks noChangeArrowheads="1"/>
            </p:cNvSpPr>
            <p:nvPr/>
          </p:nvSpPr>
          <p:spPr bwMode="auto">
            <a:xfrm>
              <a:off x="974" y="1266"/>
              <a:ext cx="6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000"/>
                <a:t>minimo</a:t>
              </a:r>
              <a:endParaRPr lang="en-US" sz="2000">
                <a:solidFill>
                  <a:srgbClr val="FFFF66"/>
                </a:solidFill>
              </a:endParaRPr>
            </a:p>
          </p:txBody>
        </p:sp>
        <p:sp>
          <p:nvSpPr>
            <p:cNvPr id="33810" name="Rectangle 16"/>
            <p:cNvSpPr>
              <a:spLocks noChangeArrowheads="1"/>
            </p:cNvSpPr>
            <p:nvPr/>
          </p:nvSpPr>
          <p:spPr bwMode="auto">
            <a:xfrm>
              <a:off x="1655" y="1418"/>
              <a:ext cx="11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it-IT"/>
            </a:p>
          </p:txBody>
        </p:sp>
        <p:sp>
          <p:nvSpPr>
            <p:cNvPr id="33811" name="Rectangle 17"/>
            <p:cNvSpPr>
              <a:spLocks noChangeArrowheads="1"/>
            </p:cNvSpPr>
            <p:nvPr/>
          </p:nvSpPr>
          <p:spPr bwMode="auto">
            <a:xfrm>
              <a:off x="2030" y="1170"/>
              <a:ext cx="37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Q1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12" name="Rectangle 18"/>
            <p:cNvSpPr>
              <a:spLocks noChangeArrowheads="1"/>
            </p:cNvSpPr>
            <p:nvPr/>
          </p:nvSpPr>
          <p:spPr bwMode="auto">
            <a:xfrm>
              <a:off x="3566" y="1170"/>
              <a:ext cx="37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Q3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13" name="Rectangle 19"/>
            <p:cNvSpPr>
              <a:spLocks noChangeArrowheads="1"/>
            </p:cNvSpPr>
            <p:nvPr/>
          </p:nvSpPr>
          <p:spPr bwMode="auto">
            <a:xfrm>
              <a:off x="1406" y="1554"/>
              <a:ext cx="29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25%                 25%               25%          25%</a:t>
              </a:r>
            </a:p>
          </p:txBody>
        </p:sp>
        <p:sp>
          <p:nvSpPr>
            <p:cNvPr id="33814" name="Rectangle 20"/>
            <p:cNvSpPr>
              <a:spLocks noChangeArrowheads="1"/>
            </p:cNvSpPr>
            <p:nvPr/>
          </p:nvSpPr>
          <p:spPr bwMode="auto">
            <a:xfrm>
              <a:off x="960" y="1922"/>
              <a:ext cx="3682" cy="231"/>
            </a:xfrm>
            <a:prstGeom prst="rect">
              <a:avLst/>
            </a:prstGeom>
            <a:solidFill>
              <a:srgbClr val="FDE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it-IT" b="1"/>
                <a:t>Sequenza ordinata di valori assunti da una variabile</a:t>
              </a:r>
              <a:endParaRPr lang="en-US" b="1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 flipV="1">
              <a:off x="3758" y="2178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 flipV="1">
              <a:off x="2174" y="2178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Rectangle 23"/>
            <p:cNvSpPr>
              <a:spLocks noChangeArrowheads="1"/>
            </p:cNvSpPr>
            <p:nvPr/>
          </p:nvSpPr>
          <p:spPr bwMode="auto">
            <a:xfrm>
              <a:off x="1972" y="2562"/>
              <a:ext cx="2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Differenza Interquartile </a:t>
              </a:r>
            </a:p>
          </p:txBody>
        </p:sp>
      </p:grpSp>
      <p:sp>
        <p:nvSpPr>
          <p:cNvPr id="33795" name="Rectangle 24"/>
          <p:cNvSpPr>
            <a:spLocks noChangeArrowheads="1"/>
          </p:cNvSpPr>
          <p:nvPr/>
        </p:nvSpPr>
        <p:spPr bwMode="auto">
          <a:xfrm>
            <a:off x="1447800" y="5562600"/>
            <a:ext cx="5867400" cy="650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u="sng" dirty="0"/>
              <a:t>OUTLIERS</a:t>
            </a:r>
            <a:r>
              <a:rPr lang="it-IT" sz="2000" dirty="0"/>
              <a:t>:  	</a:t>
            </a:r>
            <a:r>
              <a:rPr lang="it-IT" sz="1600" dirty="0"/>
              <a:t>Q1  - 1,5 * </a:t>
            </a:r>
            <a:r>
              <a:rPr lang="en-US" sz="1600" dirty="0" err="1"/>
              <a:t>Differenza</a:t>
            </a:r>
            <a:r>
              <a:rPr lang="it-IT" sz="1600" dirty="0"/>
              <a:t> interquartile</a:t>
            </a:r>
          </a:p>
          <a:p>
            <a:pPr>
              <a:spcBef>
                <a:spcPct val="0"/>
              </a:spcBef>
            </a:pPr>
            <a:r>
              <a:rPr lang="it-IT" sz="1600" dirty="0"/>
              <a:t>		Q3 + 1,5 * </a:t>
            </a:r>
            <a:r>
              <a:rPr lang="en-US" sz="1600" dirty="0" err="1"/>
              <a:t>Differenza</a:t>
            </a:r>
            <a:r>
              <a:rPr lang="it-IT" sz="1600" dirty="0"/>
              <a:t> interquartile</a:t>
            </a:r>
            <a:endParaRPr lang="en-US" sz="1600" b="1" dirty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81000" y="2286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FF9900"/>
                </a:solidFill>
              </a:rPr>
              <a:t>SAS INSIGHT: Box Plot (</a:t>
            </a:r>
            <a:r>
              <a:rPr lang="it-IT" sz="4000" dirty="0" smtClean="0">
                <a:solidFill>
                  <a:srgbClr val="FF9900"/>
                </a:solidFill>
              </a:rPr>
              <a:t>1/3)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SAS INSIGHT: Box Plot (</a:t>
            </a:r>
            <a:r>
              <a:rPr lang="it-IT" sz="4000" dirty="0">
                <a:solidFill>
                  <a:srgbClr val="FF9900"/>
                </a:solidFill>
              </a:rPr>
              <a:t>2</a:t>
            </a:r>
            <a:r>
              <a:rPr lang="it-IT" sz="4000" dirty="0" smtClean="0">
                <a:solidFill>
                  <a:srgbClr val="FF9900"/>
                </a:solidFill>
              </a:rPr>
              <a:t>/3)</a:t>
            </a:r>
            <a:endParaRPr lang="en-GB" sz="4000" dirty="0" smtClean="0"/>
          </a:p>
        </p:txBody>
      </p:sp>
      <p:grpSp>
        <p:nvGrpSpPr>
          <p:cNvPr id="34819" name="Group 7"/>
          <p:cNvGrpSpPr>
            <a:grpSpLocks/>
          </p:cNvGrpSpPr>
          <p:nvPr/>
        </p:nvGrpSpPr>
        <p:grpSpPr bwMode="auto">
          <a:xfrm>
            <a:off x="123825" y="1152525"/>
            <a:ext cx="8896350" cy="5248275"/>
            <a:chOff x="78" y="870"/>
            <a:chExt cx="5604" cy="3306"/>
          </a:xfrm>
        </p:grpSpPr>
        <p:pic>
          <p:nvPicPr>
            <p:cNvPr id="34820" name="Picture 4" descr="P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" y="870"/>
              <a:ext cx="5604" cy="3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 rot="-1732159">
              <a:off x="1296" y="1584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 rot="-1732159">
              <a:off x="2304" y="2928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SAS INSIGHT: Box Plot (3/3)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pic>
        <p:nvPicPr>
          <p:cNvPr id="35843" name="Picture 7" descr="p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752600"/>
            <a:ext cx="6081712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SAS INSIGHT:</a:t>
            </a:r>
          </a:p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Box </a:t>
            </a:r>
            <a:r>
              <a:rPr lang="en-US" sz="1600" b="1" dirty="0" smtClean="0">
                <a:solidFill>
                  <a:schemeClr val="bg1"/>
                </a:solidFill>
              </a:rPr>
              <a:t>Plot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Analisi </a:t>
            </a:r>
            <a:r>
              <a:rPr lang="it-IT" sz="1600" b="1" dirty="0" err="1">
                <a:solidFill>
                  <a:schemeClr val="bg1"/>
                </a:solidFill>
              </a:rPr>
              <a:t>Univariata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Proc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Univariate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Esercizi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 smtClean="0">
                <a:solidFill>
                  <a:srgbClr val="FF9900"/>
                </a:solidFill>
              </a:rPr>
              <a:t>SAS on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Demand</a:t>
            </a:r>
            <a:r>
              <a:rPr lang="it-IT" altLang="it-IT" sz="4000" dirty="0" smtClean="0">
                <a:solidFill>
                  <a:srgbClr val="FF9900"/>
                </a:solidFill>
              </a:rPr>
              <a:t> for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Academics</a:t>
            </a:r>
            <a:r>
              <a:rPr lang="it-IT" altLang="it-IT" sz="4000" dirty="0" smtClean="0">
                <a:solidFill>
                  <a:srgbClr val="FF9900"/>
                </a:solidFill>
              </a:rPr>
              <a:t> (1/2)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66800"/>
            <a:ext cx="8143875" cy="47704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it-IT" altLang="it-IT" sz="19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AU" sz="2400" dirty="0"/>
              <a:t>N</a:t>
            </a:r>
            <a:r>
              <a:rPr lang="it-IT" sz="2400" dirty="0"/>
              <a:t>ella sezione Varie della pagina di insegnamento </a:t>
            </a:r>
            <a:r>
              <a:rPr lang="it-IT" sz="2400" dirty="0" smtClean="0"/>
              <a:t>verranno pubblicate nei prossimi giorni le istruzioni di utilizzo di SAS on </a:t>
            </a:r>
            <a:r>
              <a:rPr lang="it-IT" sz="2400" dirty="0" err="1" smtClean="0"/>
              <a:t>Demand</a:t>
            </a:r>
            <a:r>
              <a:rPr lang="it-IT" sz="2400" dirty="0" smtClean="0"/>
              <a:t> for </a:t>
            </a:r>
            <a:r>
              <a:rPr lang="it-IT" sz="2400" dirty="0" err="1" smtClean="0"/>
              <a:t>Academics</a:t>
            </a:r>
            <a:r>
              <a:rPr lang="it-IT" sz="2400" dirty="0" smtClean="0"/>
              <a:t>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24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it-IT" sz="2400" dirty="0" smtClean="0"/>
              <a:t>Di cosa si tratta? </a:t>
            </a:r>
            <a:r>
              <a:rPr lang="it-IT" sz="2400" dirty="0" smtClean="0"/>
              <a:t>Punto d’accesso per: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2400" dirty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l’utilizzo di SAS Studio, corrispettivo web del software SAS utilizzato a lezione</a:t>
            </a:r>
          </a:p>
          <a:p>
            <a:pPr marL="400050" lvl="1" indent="0" algn="just">
              <a:lnSpc>
                <a:spcPct val="90000"/>
              </a:lnSpc>
              <a:buNone/>
            </a:pPr>
            <a:endParaRPr lang="it-IT" sz="2000" dirty="0" smtClean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l’attivazione di</a:t>
            </a:r>
            <a:r>
              <a:rPr lang="it-IT" sz="2000" b="1" dirty="0" smtClean="0"/>
              <a:t> </a:t>
            </a:r>
            <a:r>
              <a:rPr lang="it-IT" sz="2000" b="1" dirty="0"/>
              <a:t>SAS e-Learning </a:t>
            </a:r>
            <a:r>
              <a:rPr lang="it-IT" sz="2000" b="1" dirty="0" smtClean="0"/>
              <a:t>Course </a:t>
            </a:r>
            <a:r>
              <a:rPr lang="it-IT" sz="2000" dirty="0" smtClean="0"/>
              <a:t>in parte </a:t>
            </a:r>
            <a:r>
              <a:rPr lang="it-IT" sz="2000" i="1" u="sng" dirty="0"/>
              <a:t>propedeutici</a:t>
            </a:r>
            <a:r>
              <a:rPr lang="it-IT" sz="2000" dirty="0"/>
              <a:t> per </a:t>
            </a:r>
            <a:r>
              <a:rPr lang="it-CH" sz="2000" dirty="0"/>
              <a:t>Metodi Quantitativi per Economia Finanza e Management, in parte da</a:t>
            </a:r>
            <a:r>
              <a:rPr lang="it-IT" sz="2000" dirty="0"/>
              <a:t> utilizzare </a:t>
            </a:r>
            <a:r>
              <a:rPr lang="it-IT" sz="2000" i="1" u="sng" dirty="0"/>
              <a:t>come supporto al </a:t>
            </a:r>
            <a:r>
              <a:rPr lang="it-IT" sz="2000" i="1" u="sng" dirty="0" smtClean="0"/>
              <a:t>corso</a:t>
            </a:r>
            <a:endParaRPr lang="it-IT" sz="2000" i="1" u="sng" dirty="0"/>
          </a:p>
        </p:txBody>
      </p:sp>
    </p:spTree>
    <p:extLst>
      <p:ext uri="{BB962C8B-B14F-4D97-AF65-F5344CB8AC3E}">
        <p14:creationId xmlns:p14="http://schemas.microsoft.com/office/powerpoint/2010/main" val="35004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 smtClean="0">
                <a:solidFill>
                  <a:srgbClr val="FF9900"/>
                </a:solidFill>
              </a:rPr>
              <a:t>Dataset</a:t>
            </a:r>
            <a:endParaRPr lang="en-GB" sz="4000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Il </a:t>
            </a:r>
            <a:r>
              <a:rPr lang="it-IT" sz="2400" dirty="0" err="1"/>
              <a:t>dataset</a:t>
            </a:r>
            <a:r>
              <a:rPr lang="it-IT" sz="2400" dirty="0"/>
              <a:t> DENTI contiene dati sul consumo di dentifricio (di marca A e di marca B). Le variabili sono:</a:t>
            </a:r>
            <a:endParaRPr lang="en-US" sz="2400" dirty="0"/>
          </a:p>
        </p:txBody>
      </p:sp>
      <p:graphicFrame>
        <p:nvGraphicFramePr>
          <p:cNvPr id="1638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12984"/>
              </p:ext>
            </p:extLst>
          </p:nvPr>
        </p:nvGraphicFramePr>
        <p:xfrm>
          <a:off x="1009650" y="1828800"/>
          <a:ext cx="72866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Worksheet" r:id="rId3" imgW="8096337" imgH="5029133" progId="Excel.Sheet.8">
                  <p:embed/>
                </p:oleObj>
              </mc:Choice>
              <mc:Fallback>
                <p:oleObj name="Worksheet" r:id="rId3" imgW="8096337" imgH="502913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828800"/>
                        <a:ext cx="72866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482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Esercizi Analisi </a:t>
            </a:r>
            <a:r>
              <a:rPr lang="it-IT" sz="4000" dirty="0" err="1" smtClean="0">
                <a:solidFill>
                  <a:srgbClr val="FF9900"/>
                </a:solidFill>
              </a:rPr>
              <a:t>univariata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4582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it-IT" sz="2400" dirty="0">
                <a:solidFill>
                  <a:srgbClr val="0000FF"/>
                </a:solidFill>
              </a:rPr>
              <a:t>Allocare la libreria</a:t>
            </a:r>
            <a:r>
              <a:rPr lang="it-IT" sz="2400" dirty="0"/>
              <a:t> CORSO (che punta alla cartella che contiene il file DENTI.XLS)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endParaRPr lang="it-IT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it-IT" sz="2400" dirty="0">
                <a:solidFill>
                  <a:srgbClr val="0000FF"/>
                </a:solidFill>
              </a:rPr>
              <a:t>Importare in formato SAS</a:t>
            </a:r>
            <a:r>
              <a:rPr lang="it-IT" sz="2400" dirty="0"/>
              <a:t> la tabella E</a:t>
            </a:r>
            <a:r>
              <a:rPr lang="it-IT" sz="2400" dirty="0" smtClean="0"/>
              <a:t>xcel </a:t>
            </a:r>
            <a:r>
              <a:rPr lang="it-IT" sz="2400" dirty="0"/>
              <a:t>DENTI.XLS e chiamarla DENTI_NEW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it-IT" sz="2400" dirty="0" smtClean="0"/>
              <a:t>Utilizzare la procedura più opportuna per determinare la modalità con frequenza più alta</a:t>
            </a:r>
            <a:r>
              <a:rPr lang="it-IT" sz="2400" dirty="0" smtClean="0">
                <a:solidFill>
                  <a:srgbClr val="0000FF"/>
                </a:solidFill>
              </a:rPr>
              <a:t> (moda) </a:t>
            </a:r>
            <a:r>
              <a:rPr lang="it-IT" sz="2400" dirty="0" smtClean="0"/>
              <a:t>delle variabili</a:t>
            </a:r>
            <a:endParaRPr lang="it-IT" sz="24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it-IT" sz="2400" dirty="0" smtClean="0"/>
              <a:t>	- AREA</a:t>
            </a:r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	- </a:t>
            </a:r>
            <a:r>
              <a:rPr lang="it-IT" sz="2400" dirty="0" smtClean="0"/>
              <a:t>CONSTOT</a:t>
            </a: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</a:pPr>
            <a:endParaRPr lang="it-IT" sz="2400" dirty="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t-IT" sz="2400" dirty="0" smtClean="0"/>
              <a:t>Determinare </a:t>
            </a:r>
            <a:r>
              <a:rPr lang="it-IT" sz="2400" dirty="0"/>
              <a:t>l’</a:t>
            </a:r>
            <a:r>
              <a:rPr lang="it-IT" sz="2400" dirty="0">
                <a:solidFill>
                  <a:srgbClr val="0000FF"/>
                </a:solidFill>
              </a:rPr>
              <a:t>accumulo medio di dentifrici della marca A</a:t>
            </a: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2400" i="1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z="2400" dirty="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Svolgere i seguenti esercizi utilizzando il </a:t>
            </a:r>
            <a:r>
              <a:rPr lang="it-IT" sz="2400" dirty="0" err="1"/>
              <a:t>dataset</a:t>
            </a:r>
            <a:r>
              <a:rPr lang="it-IT" sz="2400" dirty="0"/>
              <a:t> DENTI: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195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4"/>
              <a:defRPr/>
            </a:pPr>
            <a:endParaRPr lang="it-IT" sz="24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r>
              <a:rPr lang="it-IT" sz="2400" dirty="0" smtClean="0"/>
              <a:t>Determinare la </a:t>
            </a:r>
            <a:r>
              <a:rPr lang="it-IT" sz="2400" dirty="0" smtClean="0">
                <a:solidFill>
                  <a:srgbClr val="0000FF"/>
                </a:solidFill>
              </a:rPr>
              <a:t>percentuale</a:t>
            </a:r>
            <a:r>
              <a:rPr lang="it-IT" sz="2400" dirty="0" smtClean="0"/>
              <a:t> di clienti che hanno ricevuto </a:t>
            </a:r>
            <a:r>
              <a:rPr lang="it-IT" sz="2400" dirty="0" smtClean="0">
                <a:solidFill>
                  <a:srgbClr val="0000FF"/>
                </a:solidFill>
              </a:rPr>
              <a:t>meno di 11 contatti pubblicitari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it-IT" sz="24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it-IT" sz="2400" dirty="0" smtClean="0"/>
              <a:t>Determinare la </a:t>
            </a:r>
            <a:r>
              <a:rPr lang="it-IT" sz="2400" dirty="0" smtClean="0">
                <a:solidFill>
                  <a:srgbClr val="0000FF"/>
                </a:solidFill>
              </a:rPr>
              <a:t>percentuale</a:t>
            </a:r>
            <a:r>
              <a:rPr lang="it-IT" sz="2400" dirty="0" smtClean="0"/>
              <a:t> di clienti che </a:t>
            </a:r>
            <a:r>
              <a:rPr lang="it-IT" sz="2400" dirty="0" smtClean="0"/>
              <a:t>non ha bambini in casa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it-IT" sz="2400" dirty="0" smtClean="0"/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r>
              <a:rPr lang="it-IT" sz="2400" dirty="0" smtClean="0"/>
              <a:t>Verificare se il </a:t>
            </a:r>
            <a:r>
              <a:rPr lang="it-IT" sz="2400" dirty="0" smtClean="0">
                <a:solidFill>
                  <a:srgbClr val="0000FF"/>
                </a:solidFill>
              </a:rPr>
              <a:t>consumo medio totale differisce</a:t>
            </a:r>
            <a:r>
              <a:rPr lang="it-IT" sz="2400" dirty="0" smtClean="0"/>
              <a:t> tra uomini e donne</a:t>
            </a:r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endParaRPr lang="it-IT" sz="2400" dirty="0"/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r>
              <a:rPr lang="it-IT" sz="2400" dirty="0" smtClean="0"/>
              <a:t>Verificare se la </a:t>
            </a:r>
            <a:r>
              <a:rPr lang="it-IT" sz="2400" dirty="0" smtClean="0"/>
              <a:t>presenza </a:t>
            </a:r>
            <a:r>
              <a:rPr lang="it-IT" sz="2400" dirty="0" smtClean="0"/>
              <a:t>di </a:t>
            </a:r>
            <a:r>
              <a:rPr lang="it-IT" sz="2400" dirty="0" smtClean="0"/>
              <a:t>bambini differisce tra uomini e donne</a:t>
            </a:r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endParaRPr lang="it-IT" sz="2400" dirty="0"/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r>
              <a:rPr lang="it-IT" sz="2400" dirty="0"/>
              <a:t>Verificare </a:t>
            </a:r>
            <a:r>
              <a:rPr lang="it-IT" sz="2400" dirty="0">
                <a:solidFill>
                  <a:srgbClr val="0000FF"/>
                </a:solidFill>
              </a:rPr>
              <a:t>simmetria e normalità</a:t>
            </a:r>
            <a:r>
              <a:rPr lang="it-IT" sz="2400" dirty="0"/>
              <a:t> della variabile TATTI_A  e disegnarne il </a:t>
            </a:r>
            <a:r>
              <a:rPr lang="it-IT" sz="2400" dirty="0" err="1"/>
              <a:t>boxplot</a:t>
            </a:r>
            <a:endParaRPr lang="it-IT" sz="2400" dirty="0"/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5"/>
              <a:defRPr/>
            </a:pPr>
            <a:endParaRPr lang="it-IT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Esercizi Analisi </a:t>
            </a:r>
            <a:r>
              <a:rPr lang="it-IT" sz="4000" kern="0" dirty="0" err="1">
                <a:solidFill>
                  <a:srgbClr val="FF9900"/>
                </a:solidFill>
                <a:latin typeface="+mj-lt"/>
                <a:ea typeface="+mj-ea"/>
                <a:cs typeface="+mj-cs"/>
              </a:rPr>
              <a:t>univariata</a:t>
            </a:r>
            <a:endParaRPr lang="en-GB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374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 smtClean="0">
                <a:solidFill>
                  <a:srgbClr val="FF9900"/>
                </a:solidFill>
              </a:rPr>
              <a:t>SAS on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Demand</a:t>
            </a:r>
            <a:r>
              <a:rPr lang="it-IT" altLang="it-IT" sz="4000" dirty="0" smtClean="0">
                <a:solidFill>
                  <a:srgbClr val="FF9900"/>
                </a:solidFill>
              </a:rPr>
              <a:t> for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Academics</a:t>
            </a:r>
            <a:r>
              <a:rPr lang="it-IT" altLang="it-IT" sz="4000" dirty="0" smtClean="0">
                <a:solidFill>
                  <a:srgbClr val="FF9900"/>
                </a:solidFill>
              </a:rPr>
              <a:t> (2/2)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66800"/>
            <a:ext cx="8143875" cy="47704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it-IT" altLang="it-IT" sz="19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AU" sz="2400" dirty="0" smtClean="0"/>
              <a:t>Il </a:t>
            </a:r>
            <a:r>
              <a:rPr lang="en-AU" sz="2400" dirty="0" err="1" smtClean="0"/>
              <a:t>materiale</a:t>
            </a:r>
            <a:r>
              <a:rPr lang="en-AU" sz="2400" dirty="0" smtClean="0"/>
              <a:t> </a:t>
            </a:r>
            <a:r>
              <a:rPr lang="en-AU" sz="2400" dirty="0" err="1" smtClean="0"/>
              <a:t>pubblicato</a:t>
            </a:r>
            <a:r>
              <a:rPr lang="en-AU" sz="2400" dirty="0" smtClean="0"/>
              <a:t> </a:t>
            </a:r>
            <a:r>
              <a:rPr lang="en-AU" sz="2400" dirty="0" err="1" smtClean="0"/>
              <a:t>nella</a:t>
            </a:r>
            <a:r>
              <a:rPr lang="en-AU" sz="2400" dirty="0" smtClean="0"/>
              <a:t> </a:t>
            </a:r>
            <a:r>
              <a:rPr lang="en-AU" sz="2400" dirty="0" err="1" smtClean="0"/>
              <a:t>pagina</a:t>
            </a:r>
            <a:r>
              <a:rPr lang="en-AU" sz="2400" dirty="0" smtClean="0"/>
              <a:t> web del </a:t>
            </a:r>
            <a:r>
              <a:rPr lang="en-AU" sz="2400" dirty="0" err="1" smtClean="0"/>
              <a:t>corso</a:t>
            </a:r>
            <a:r>
              <a:rPr lang="en-AU" sz="2400" dirty="0" smtClean="0"/>
              <a:t> </a:t>
            </a:r>
            <a:r>
              <a:rPr lang="en-AU" sz="2400" dirty="0" err="1" smtClean="0"/>
              <a:t>sarà</a:t>
            </a:r>
            <a:r>
              <a:rPr lang="en-AU" sz="2400" dirty="0" smtClean="0"/>
              <a:t> </a:t>
            </a:r>
            <a:r>
              <a:rPr lang="en-AU" sz="2400" dirty="0" err="1" smtClean="0"/>
              <a:t>costituito</a:t>
            </a:r>
            <a:r>
              <a:rPr lang="en-AU" sz="2400" dirty="0" smtClean="0"/>
              <a:t> da 3 file: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2400" dirty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b="1" dirty="0" err="1" smtClean="0"/>
              <a:t>SASOnDemandForAcademics_registrazione</a:t>
            </a:r>
            <a:endParaRPr lang="it-IT" sz="2000" b="1" dirty="0" smtClean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</a:t>
            </a:r>
            <a:r>
              <a:rPr lang="it-IT" sz="2000" dirty="0" smtClean="0"/>
              <a:t>    Procedure di registrazione e accesso a SAS on </a:t>
            </a:r>
            <a:r>
              <a:rPr lang="it-IT" sz="2000" dirty="0" err="1" smtClean="0"/>
              <a:t>Demand</a:t>
            </a:r>
            <a:endParaRPr lang="it-IT" sz="2000" dirty="0" smtClean="0"/>
          </a:p>
          <a:p>
            <a:pPr marL="400050" lvl="1" indent="0" algn="just">
              <a:lnSpc>
                <a:spcPct val="90000"/>
              </a:lnSpc>
              <a:buNone/>
            </a:pPr>
            <a:endParaRPr lang="it-IT" sz="2000" dirty="0" smtClean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b="1" dirty="0" err="1" smtClean="0"/>
              <a:t>SASOnDemandForAcademics_SASStudio</a:t>
            </a:r>
            <a:endParaRPr lang="it-IT" sz="2000" b="1" dirty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    </a:t>
            </a:r>
            <a:r>
              <a:rPr lang="it-IT" sz="2000" dirty="0" smtClean="0"/>
              <a:t>Breve manuale di utilizzo di SAS Studio predisposto 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</a:t>
            </a:r>
            <a:r>
              <a:rPr lang="it-IT" sz="2000" dirty="0" smtClean="0"/>
              <a:t>    per gli obiettivi del corso</a:t>
            </a:r>
          </a:p>
          <a:p>
            <a:pPr marL="400050" lvl="1" indent="0" algn="just">
              <a:lnSpc>
                <a:spcPct val="90000"/>
              </a:lnSpc>
              <a:buNone/>
            </a:pPr>
            <a:endParaRPr lang="it-IT" sz="2000" dirty="0" smtClean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b="1" dirty="0" err="1" smtClean="0"/>
              <a:t>SASOnDemandForAcademics_ELearnings</a:t>
            </a:r>
            <a:endParaRPr lang="it-IT" sz="2000" b="1" dirty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 smtClean="0"/>
              <a:t>     Illustrazione delle procedure di attivazione dei corsi 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</a:t>
            </a:r>
            <a:r>
              <a:rPr lang="it-IT" sz="2000" dirty="0" smtClean="0"/>
              <a:t>    SAS </a:t>
            </a:r>
            <a:r>
              <a:rPr lang="it-IT" sz="2000" dirty="0" err="1" smtClean="0"/>
              <a:t>E-Learnings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Prima di iniziare..</a:t>
            </a:r>
            <a:endParaRPr lang="en-GB" sz="4000" dirty="0" smtClean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9750" y="1066800"/>
            <a:ext cx="8143875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it-IT" altLang="it-IT" sz="2000" dirty="0"/>
              <a:t>Controllare se sul pc su cui state lavorando esiste già una cartella C:\corso. In tal caso eliminare tutto il contenuto. In caso contrario creare la cartella </a:t>
            </a:r>
            <a:r>
              <a:rPr lang="it-IT" altLang="it-IT" sz="2000" b="1" i="1" dirty="0"/>
              <a:t>corso</a:t>
            </a:r>
            <a:r>
              <a:rPr lang="it-IT" altLang="it-IT" sz="2000" dirty="0"/>
              <a:t> all’interno del disco C</a:t>
            </a:r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>
              <a:lnSpc>
                <a:spcPct val="90000"/>
              </a:lnSpc>
            </a:pPr>
            <a:r>
              <a:rPr lang="it-IT" altLang="it-IT" sz="2000" dirty="0"/>
              <a:t>Andare sul disco condiviso F nel percorso </a:t>
            </a:r>
            <a:r>
              <a:rPr lang="it-IT" altLang="it-IT" sz="2000" b="1" i="1" dirty="0"/>
              <a:t>F:\</a:t>
            </a:r>
            <a:r>
              <a:rPr lang="it-IT" altLang="it-IT" sz="2000" b="1" i="1" dirty="0" smtClean="0"/>
              <a:t>corsi\Metodi_Quantitativi_EFM_1415\esercitazione3 </a:t>
            </a:r>
            <a:r>
              <a:rPr lang="it-IT" altLang="it-IT" sz="2000" dirty="0" smtClean="0"/>
              <a:t>e </a:t>
            </a:r>
            <a:r>
              <a:rPr lang="it-IT" altLang="it-IT" sz="2000" dirty="0"/>
              <a:t>copiare il contenuto nella cartella C:\corso</a:t>
            </a:r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 algn="just">
              <a:lnSpc>
                <a:spcPct val="90000"/>
              </a:lnSpc>
            </a:pPr>
            <a:r>
              <a:rPr lang="it-IT" altLang="it-IT" sz="2000" dirty="0"/>
              <a:t>Aprire il programma SAS (Start </a:t>
            </a:r>
            <a:r>
              <a:rPr lang="it-IT" altLang="it-IT" sz="2000" dirty="0">
                <a:sym typeface="Wingdings" panose="05000000000000000000" pitchFamily="2" charset="2"/>
              </a:rPr>
              <a:t> </a:t>
            </a:r>
            <a:r>
              <a:rPr lang="it-IT" altLang="it-IT" sz="2000" dirty="0" err="1">
                <a:sym typeface="Wingdings" panose="05000000000000000000" pitchFamily="2" charset="2"/>
              </a:rPr>
              <a:t>All</a:t>
            </a:r>
            <a:r>
              <a:rPr lang="it-IT" altLang="it-IT" sz="2000" dirty="0">
                <a:sym typeface="Wingdings" panose="05000000000000000000" pitchFamily="2" charset="2"/>
              </a:rPr>
              <a:t> Programs  SAS  SAS 9.3)</a:t>
            </a:r>
          </a:p>
          <a:p>
            <a:pPr algn="just">
              <a:lnSpc>
                <a:spcPct val="90000"/>
              </a:lnSpc>
            </a:pPr>
            <a:endParaRPr lang="it-IT" altLang="it-IT" sz="2000" dirty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</a:pPr>
            <a:r>
              <a:rPr lang="it-IT" altLang="it-IT" sz="2000" dirty="0">
                <a:sym typeface="Wingdings" panose="05000000000000000000" pitchFamily="2" charset="2"/>
              </a:rPr>
              <a:t>Allocare la libreria</a:t>
            </a:r>
            <a:r>
              <a:rPr lang="it-IT" altLang="it-IT" sz="2000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000" b="1" i="1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corso,</a:t>
            </a:r>
            <a:r>
              <a:rPr lang="it-IT" altLang="it-IT" sz="2000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000" dirty="0">
                <a:sym typeface="Wingdings" panose="05000000000000000000" pitchFamily="2" charset="2"/>
              </a:rPr>
              <a:t>puntando il percorso fisico C:\corso, utilizzando l’istruzione</a:t>
            </a:r>
            <a:r>
              <a:rPr lang="it-IT" altLang="it-IT" sz="2000" dirty="0" smtClean="0">
                <a:sym typeface="Wingdings" panose="05000000000000000000" pitchFamily="2" charset="2"/>
              </a:rPr>
              <a:t>:</a:t>
            </a:r>
            <a:endParaRPr lang="it-IT" altLang="it-IT" sz="2000" kern="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</a:rPr>
              <a:t>libname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corso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000" dirty="0" smtClean="0">
                <a:solidFill>
                  <a:srgbClr val="800080"/>
                </a:solidFill>
                <a:latin typeface="Courier New" pitchFamily="49" charset="0"/>
              </a:rPr>
              <a:t>'</a:t>
            </a: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C:\</a:t>
            </a: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</a:rPr>
              <a:t>corso</a:t>
            </a:r>
            <a:r>
              <a:rPr lang="it-IT" sz="2000" dirty="0" smtClean="0">
                <a:solidFill>
                  <a:srgbClr val="800080"/>
                </a:solidFill>
                <a:latin typeface="Courier New" pitchFamily="49" charset="0"/>
              </a:rPr>
              <a:t>'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0" indent="0" eaLnBrk="1" hangingPunct="1">
              <a:buNone/>
            </a:pPr>
            <a:endParaRPr lang="it-IT" sz="2000" dirty="0">
              <a:solidFill>
                <a:srgbClr val="800080"/>
              </a:solidFill>
              <a:latin typeface="Courier New" pitchFamily="49" charset="0"/>
            </a:endParaRPr>
          </a:p>
          <a:p>
            <a:pPr eaLnBrk="1" hangingPunct="1"/>
            <a:r>
              <a:rPr lang="it-IT" sz="2000" dirty="0"/>
              <a:t>Nella libreria dovreste visualizzare la tabella </a:t>
            </a:r>
            <a:r>
              <a:rPr lang="it-IT" sz="2000" dirty="0" smtClean="0"/>
              <a:t>TELEFONIA, </a:t>
            </a:r>
            <a:r>
              <a:rPr lang="it-IT" sz="2000" dirty="0"/>
              <a:t>utilizzata anche nella scorsa esercitazione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SAS INSIGHT:</a:t>
            </a:r>
          </a:p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Box </a:t>
            </a:r>
            <a:r>
              <a:rPr lang="en-US" sz="1600" b="1" dirty="0" smtClean="0">
                <a:solidFill>
                  <a:schemeClr val="bg1"/>
                </a:solidFill>
              </a:rPr>
              <a:t>Plot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Analisi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Univariata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 defTabSz="709613" eaLnBrk="0" hangingPunct="0">
              <a:buClr>
                <a:schemeClr val="tx1"/>
              </a:buClr>
            </a:pPr>
            <a:r>
              <a:rPr lang="en-US" sz="1600" b="1" dirty="0" err="1">
                <a:solidFill>
                  <a:schemeClr val="bg1"/>
                </a:solidFill>
              </a:rPr>
              <a:t>Proc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Univariate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 smtClean="0">
                <a:solidFill>
                  <a:srgbClr val="FF9900"/>
                </a:solidFill>
              </a:rPr>
              <a:t>Analisi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Univariata</a:t>
            </a:r>
            <a:r>
              <a:rPr lang="it-IT" altLang="it-IT" sz="4000" dirty="0" smtClean="0">
                <a:solidFill>
                  <a:srgbClr val="FF9900"/>
                </a:solidFill>
              </a:rPr>
              <a:t>: Procedure SAS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472" y="1143001"/>
            <a:ext cx="8062728" cy="10667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 smtClean="0"/>
              <a:t>Studio della distribuzione di ogni variabile, singolarmente considerata, all’interno della popolazione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1597" y="2514600"/>
            <a:ext cx="8440003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kern="0" dirty="0" smtClean="0"/>
              <a:t>Procedure SAS per l’analisi </a:t>
            </a:r>
            <a:r>
              <a:rPr lang="it-IT" altLang="it-IT" sz="2200" kern="0" dirty="0" err="1" smtClean="0"/>
              <a:t>univariata</a:t>
            </a:r>
            <a:r>
              <a:rPr lang="it-IT" altLang="it-IT" sz="2200" kern="0" dirty="0" smtClean="0"/>
              <a:t> di una variabile: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200" kern="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200" kern="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20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96429"/>
              </p:ext>
            </p:extLst>
          </p:nvPr>
        </p:nvGraphicFramePr>
        <p:xfrm>
          <a:off x="703674" y="3078777"/>
          <a:ext cx="7754526" cy="243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842"/>
                <a:gridCol w="2584842"/>
                <a:gridCol w="2584842"/>
              </a:tblGrid>
              <a:tr h="381000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PROC SAS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TIPO VARIABILE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FUNZIONE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383">
                <a:tc>
                  <a:txBody>
                    <a:bodyPr/>
                    <a:lstStyle/>
                    <a:p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PROC FREQ</a:t>
                      </a:r>
                    </a:p>
                    <a:p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lezione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scorsa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Variabili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qualitative o quantitative discrete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Distribuzione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di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frequenze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frequenze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assolute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, relative e cumulate)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383">
                <a:tc>
                  <a:txBody>
                    <a:bodyPr/>
                    <a:lstStyle/>
                    <a:p>
                      <a:r>
                        <a:rPr lang="en-AU" b="0" dirty="0" smtClean="0"/>
                        <a:t>PROC UNIVARIATE</a:t>
                      </a:r>
                    </a:p>
                    <a:p>
                      <a:r>
                        <a:rPr lang="en-AU" b="0" dirty="0" smtClean="0"/>
                        <a:t>(</a:t>
                      </a:r>
                      <a:r>
                        <a:rPr lang="en-AU" b="0" dirty="0" err="1" smtClean="0"/>
                        <a:t>argomento</a:t>
                      </a:r>
                      <a:r>
                        <a:rPr lang="en-AU" b="0" dirty="0" smtClean="0"/>
                        <a:t> di </a:t>
                      </a:r>
                      <a:r>
                        <a:rPr lang="en-AU" b="0" dirty="0" err="1" smtClean="0"/>
                        <a:t>oggi</a:t>
                      </a:r>
                      <a:r>
                        <a:rPr lang="en-AU" b="0" dirty="0" smtClean="0"/>
                        <a:t>)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/>
                        <a:t>Variabili</a:t>
                      </a:r>
                      <a:r>
                        <a:rPr lang="en-AU" b="0" dirty="0" smtClean="0"/>
                        <a:t> quantitative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/>
                        <a:t>Calcolo</a:t>
                      </a:r>
                      <a:r>
                        <a:rPr lang="en-AU" b="0" dirty="0" smtClean="0"/>
                        <a:t> </a:t>
                      </a:r>
                      <a:r>
                        <a:rPr lang="en-AU" b="0" dirty="0" err="1" smtClean="0"/>
                        <a:t>misure</a:t>
                      </a:r>
                      <a:r>
                        <a:rPr lang="en-AU" b="0" dirty="0" smtClean="0"/>
                        <a:t> di</a:t>
                      </a:r>
                      <a:r>
                        <a:rPr lang="en-AU" b="0" baseline="0" dirty="0" smtClean="0"/>
                        <a:t> </a:t>
                      </a:r>
                      <a:r>
                        <a:rPr lang="en-AU" b="0" baseline="0" dirty="0" err="1" smtClean="0"/>
                        <a:t>sintesi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tipo</a:t>
                      </a:r>
                      <a:r>
                        <a:rPr lang="en-AU" b="0" baseline="0" dirty="0" smtClean="0"/>
                        <a:t> </a:t>
                      </a:r>
                      <a:r>
                        <a:rPr lang="en-AU" b="0" baseline="0" dirty="0" err="1" smtClean="0"/>
                        <a:t>univariato</a:t>
                      </a:r>
                      <a:endParaRPr lang="en-A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551597" y="4648200"/>
            <a:ext cx="8012077" cy="1143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143000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tendenza centrale</a:t>
            </a:r>
            <a:r>
              <a:rPr lang="it-IT" altLang="it-IT" sz="1800" b="1" i="1" dirty="0" smtClean="0">
                <a:solidFill>
                  <a:srgbClr val="D6A300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tendenza non centrale</a:t>
            </a:r>
            <a:r>
              <a:rPr lang="it-IT" altLang="it-IT" sz="1800" b="1" i="1" dirty="0" smtClean="0">
                <a:solidFill>
                  <a:srgbClr val="FFC000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interquartile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>
                <a:solidFill>
                  <a:schemeClr val="tx2"/>
                </a:solidFill>
              </a:rPr>
              <a:t>Skewness</a:t>
            </a:r>
            <a:endParaRPr lang="it-IT" altLang="it-IT" sz="22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>
                <a:solidFill>
                  <a:schemeClr val="tx2"/>
                </a:solidFill>
              </a:rPr>
              <a:t>Kurtosis</a:t>
            </a:r>
            <a:endParaRPr lang="it-IT" altLang="it-IT" sz="22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2400" y="7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4000" kern="0" dirty="0" smtClean="0">
                <a:solidFill>
                  <a:srgbClr val="FF9900"/>
                </a:solidFill>
              </a:rPr>
              <a:t>Analisi </a:t>
            </a:r>
            <a:r>
              <a:rPr lang="it-IT" altLang="it-IT" sz="4000" kern="0" dirty="0" err="1" smtClean="0">
                <a:solidFill>
                  <a:srgbClr val="FF9900"/>
                </a:solidFill>
              </a:rPr>
              <a:t>Univariata</a:t>
            </a:r>
            <a:r>
              <a:rPr lang="it-IT" altLang="it-IT" sz="4000" kern="0" dirty="0" smtClean="0">
                <a:solidFill>
                  <a:srgbClr val="FF9900"/>
                </a:solidFill>
              </a:rPr>
              <a:t>: Misure di Sintesi</a:t>
            </a:r>
            <a:endParaRPr lang="it-IT" altLang="it-IT" sz="4000" kern="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 smtClean="0">
                <a:solidFill>
                  <a:srgbClr val="FF9900"/>
                </a:solidFill>
              </a:rPr>
              <a:t>Analisi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Univariata</a:t>
            </a:r>
            <a:r>
              <a:rPr lang="it-IT" altLang="it-IT" sz="4000" dirty="0" smtClean="0">
                <a:solidFill>
                  <a:srgbClr val="FF9900"/>
                </a:solidFill>
              </a:rPr>
              <a:t>: SAS INSIGHT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1597" y="1600200"/>
            <a:ext cx="8440003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200" kern="0" dirty="0" smtClean="0"/>
              <a:t>Rappresentazioni grafiche del modulo SAS INSIGHT per l’analisi </a:t>
            </a:r>
            <a:r>
              <a:rPr lang="it-IT" altLang="it-IT" sz="2200" kern="0" dirty="0" err="1" smtClean="0"/>
              <a:t>univariata</a:t>
            </a:r>
            <a:r>
              <a:rPr lang="it-IT" altLang="it-IT" sz="2200" kern="0" dirty="0" smtClean="0"/>
              <a:t> di una variabile: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2200" kern="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2200" kern="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220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16116"/>
              </p:ext>
            </p:extLst>
          </p:nvPr>
        </p:nvGraphicFramePr>
        <p:xfrm>
          <a:off x="703674" y="2469177"/>
          <a:ext cx="7754526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842"/>
                <a:gridCol w="2584842"/>
                <a:gridCol w="2584842"/>
              </a:tblGrid>
              <a:tr h="381000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SAS INSIGHT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TIPO VARIABILE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FUNZIONE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383">
                <a:tc>
                  <a:txBody>
                    <a:bodyPr/>
                    <a:lstStyle/>
                    <a:p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HISTOGRAM / BAR CHART</a:t>
                      </a:r>
                    </a:p>
                    <a:p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lezione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scorsa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Sia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variabili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qualitative </a:t>
                      </a:r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che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quantitative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Istogramma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variabili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numeriche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Bar chart o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diagramma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barre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variabili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alfanumeriche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383">
                <a:tc>
                  <a:txBody>
                    <a:bodyPr/>
                    <a:lstStyle/>
                    <a:p>
                      <a:r>
                        <a:rPr lang="en-AU" b="0" dirty="0" smtClean="0"/>
                        <a:t>BOX</a:t>
                      </a:r>
                      <a:r>
                        <a:rPr lang="en-AU" b="0" baseline="0" dirty="0" smtClean="0"/>
                        <a:t> PLOT </a:t>
                      </a:r>
                    </a:p>
                    <a:p>
                      <a:r>
                        <a:rPr lang="en-AU" b="0" baseline="0" dirty="0" smtClean="0"/>
                        <a:t>(</a:t>
                      </a:r>
                      <a:r>
                        <a:rPr lang="en-AU" b="0" baseline="0" dirty="0" err="1" smtClean="0"/>
                        <a:t>argomento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oggi</a:t>
                      </a:r>
                      <a:r>
                        <a:rPr lang="en-AU" b="0" baseline="0" dirty="0" smtClean="0"/>
                        <a:t>)</a:t>
                      </a:r>
                      <a:endParaRPr lang="en-A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smtClean="0"/>
                        <a:t>Solo per </a:t>
                      </a:r>
                      <a:r>
                        <a:rPr lang="en-AU" b="0" dirty="0" err="1" smtClean="0"/>
                        <a:t>variabili</a:t>
                      </a:r>
                      <a:r>
                        <a:rPr lang="en-AU" b="0" dirty="0" smtClean="0"/>
                        <a:t> quantitative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 err="1" smtClean="0"/>
                        <a:t>Rappresentazione</a:t>
                      </a:r>
                      <a:r>
                        <a:rPr lang="en-AU" b="0" dirty="0" smtClean="0"/>
                        <a:t> </a:t>
                      </a:r>
                      <a:r>
                        <a:rPr lang="en-AU" b="0" dirty="0" err="1" smtClean="0"/>
                        <a:t>grafica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alcune</a:t>
                      </a:r>
                      <a:r>
                        <a:rPr lang="en-AU" b="0" baseline="0" dirty="0" smtClean="0"/>
                        <a:t> </a:t>
                      </a:r>
                      <a:r>
                        <a:rPr lang="en-AU" b="0" baseline="0" dirty="0" err="1" smtClean="0"/>
                        <a:t>misure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sintesi</a:t>
                      </a:r>
                      <a:endParaRPr lang="en-A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551597" y="4267200"/>
            <a:ext cx="8012077" cy="1143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1602</Words>
  <Application>Microsoft Office PowerPoint</Application>
  <PresentationFormat>On-screen Show (4:3)</PresentationFormat>
  <Paragraphs>466</Paragraphs>
  <Slides>32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Default Design</vt:lpstr>
      <vt:lpstr>Equation</vt:lpstr>
      <vt:lpstr>Microsoft Excel 97-2003 Worksheet</vt:lpstr>
      <vt:lpstr> Analisi Univariata &amp; Esercizi   </vt:lpstr>
      <vt:lpstr>Lavoro di Gruppo</vt:lpstr>
      <vt:lpstr>SAS on Demand for Academics (1/2)</vt:lpstr>
      <vt:lpstr>SAS on Demand for Academics (2/2)</vt:lpstr>
      <vt:lpstr>Prima di iniziare..</vt:lpstr>
      <vt:lpstr> Metodi Quantitativi per Economia, Finanza e Management</vt:lpstr>
      <vt:lpstr>Analisi Univariata: Procedure SAS</vt:lpstr>
      <vt:lpstr>PowerPoint Presentation</vt:lpstr>
      <vt:lpstr>Analisi Univariata: SAS INSIGHT</vt:lpstr>
      <vt:lpstr> Metodi Quantitativi per Economia, Finanza e Management</vt:lpstr>
      <vt:lpstr>PowerPoint Presentation</vt:lpstr>
      <vt:lpstr>PROC UNIVARIATE – Esempio 1 </vt:lpstr>
      <vt:lpstr>Output PROC UNIVARIATE (1/7) </vt:lpstr>
      <vt:lpstr>Output PROC UNIVARIATE (2/7) </vt:lpstr>
      <vt:lpstr>Output PROC UNIVARIATE (3/7) </vt:lpstr>
      <vt:lpstr>Output PROC UNIVARIATE (4/7)</vt:lpstr>
      <vt:lpstr>Output PROC UNIVARIATE (5/7) </vt:lpstr>
      <vt:lpstr>Output PROC UNIVARIATE (6/7) </vt:lpstr>
      <vt:lpstr>PowerPoint Presentation</vt:lpstr>
      <vt:lpstr>Skewness: altro esempio</vt:lpstr>
      <vt:lpstr>PROC UNIVARIATE – Esempio 2 </vt:lpstr>
      <vt:lpstr>PROC UNIVARIATE – Sintassi 2/2 </vt:lpstr>
      <vt:lpstr>PROC UNIVARIATE – Esempio 3 </vt:lpstr>
      <vt:lpstr>PROC UNIVARIATE – Esempio 4 </vt:lpstr>
      <vt:lpstr> Metodi Quantitativi per Economia, Finanza e Management</vt:lpstr>
      <vt:lpstr>PowerPoint Presentation</vt:lpstr>
      <vt:lpstr>SAS INSIGHT: Box Plot (2/3)</vt:lpstr>
      <vt:lpstr>SAS INSIGHT: Box Plot (3/3)</vt:lpstr>
      <vt:lpstr> Metodi Quantitativi per Economia, Finanza e Management</vt:lpstr>
      <vt:lpstr>Dataset</vt:lpstr>
      <vt:lpstr>Esercizi Analisi univariata</vt:lpstr>
      <vt:lpstr>PowerPoint Presentation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400</cp:revision>
  <dcterms:created xsi:type="dcterms:W3CDTF">2007-09-04T09:18:53Z</dcterms:created>
  <dcterms:modified xsi:type="dcterms:W3CDTF">2014-10-09T12:27:12Z</dcterms:modified>
</cp:coreProperties>
</file>