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90" r:id="rId2"/>
    <p:sldId id="440" r:id="rId3"/>
    <p:sldId id="387" r:id="rId4"/>
    <p:sldId id="457" r:id="rId5"/>
    <p:sldId id="452" r:id="rId6"/>
    <p:sldId id="439" r:id="rId7"/>
    <p:sldId id="426" r:id="rId8"/>
    <p:sldId id="444" r:id="rId9"/>
    <p:sldId id="445" r:id="rId10"/>
    <p:sldId id="364" r:id="rId11"/>
    <p:sldId id="358" r:id="rId12"/>
    <p:sldId id="360" r:id="rId13"/>
    <p:sldId id="363" r:id="rId14"/>
    <p:sldId id="365" r:id="rId15"/>
    <p:sldId id="442" r:id="rId16"/>
    <p:sldId id="446" r:id="rId17"/>
    <p:sldId id="447" r:id="rId18"/>
    <p:sldId id="448" r:id="rId19"/>
    <p:sldId id="449" r:id="rId20"/>
    <p:sldId id="430" r:id="rId21"/>
    <p:sldId id="431" r:id="rId22"/>
    <p:sldId id="433" r:id="rId23"/>
    <p:sldId id="453" r:id="rId24"/>
    <p:sldId id="450" r:id="rId25"/>
    <p:sldId id="369" r:id="rId26"/>
    <p:sldId id="371" r:id="rId27"/>
    <p:sldId id="373" r:id="rId28"/>
    <p:sldId id="376" r:id="rId29"/>
    <p:sldId id="386" r:id="rId30"/>
    <p:sldId id="454" r:id="rId31"/>
    <p:sldId id="451" r:id="rId32"/>
    <p:sldId id="455" r:id="rId33"/>
    <p:sldId id="456" r:id="rId34"/>
    <p:sldId id="416" r:id="rId35"/>
    <p:sldId id="417" r:id="rId36"/>
    <p:sldId id="418" r:id="rId37"/>
    <p:sldId id="443" r:id="rId38"/>
    <p:sldId id="41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FF"/>
    <a:srgbClr val="CC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2170" autoAdjust="0"/>
  </p:normalViewPr>
  <p:slideViewPr>
    <p:cSldViewPr>
      <p:cViewPr>
        <p:scale>
          <a:sx n="70" d="100"/>
          <a:sy n="7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1.xml"/><Relationship Id="rId13" Type="http://schemas.openxmlformats.org/officeDocument/2006/relationships/slide" Target="slides/slide33.xml"/><Relationship Id="rId3" Type="http://schemas.openxmlformats.org/officeDocument/2006/relationships/slide" Target="slides/slide10.xml"/><Relationship Id="rId7" Type="http://schemas.openxmlformats.org/officeDocument/2006/relationships/slide" Target="slides/slide20.xml"/><Relationship Id="rId12" Type="http://schemas.openxmlformats.org/officeDocument/2006/relationships/slide" Target="slides/slide3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9.xml"/><Relationship Id="rId11" Type="http://schemas.openxmlformats.org/officeDocument/2006/relationships/slide" Target="slides/slide31.xml"/><Relationship Id="rId5" Type="http://schemas.openxmlformats.org/officeDocument/2006/relationships/slide" Target="slides/slide15.xml"/><Relationship Id="rId10" Type="http://schemas.openxmlformats.org/officeDocument/2006/relationships/slide" Target="slides/slide25.xml"/><Relationship Id="rId4" Type="http://schemas.openxmlformats.org/officeDocument/2006/relationships/slide" Target="slides/slide11.xml"/><Relationship Id="rId9" Type="http://schemas.openxmlformats.org/officeDocument/2006/relationships/slide" Target="slides/slide24.xml"/><Relationship Id="rId14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22E0533-A5E2-46E7-954F-FEE2792F4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63909-6882-497E-A612-2629C9AFFE3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2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8040F4-E672-4327-88FD-6C3890425B9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8CE1B3-368C-4FE9-A875-917225D5EEA8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3681-A0AA-4369-ADF7-B9E1CBF81980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F75C7-E0DB-44B3-971B-7523DB92E49E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6BDFFA-3EA0-4A82-8801-31CA80299DCE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5607D4-6956-49C0-B55E-ACA1DC8425CF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90C06-F357-4362-AEB4-FB95B041AEF0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8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61747-F707-469D-9415-9BB97FEB90C2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B734A-EF35-4A1A-ACC0-85FCAF5753B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AD1A24-4BD7-49F5-9FE3-F63D2A21F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5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F7DAF0-EF7E-43EE-ACB6-A8ABCEC8EC3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620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88620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>
              <a:spcBef>
                <a:spcPct val="0"/>
              </a:spcBef>
            </a:pPr>
            <a:r>
              <a:rPr lang="it-IT" sz="1000" i="1">
                <a:latin typeface="Times New Roman" pitchFamily="18" charset="0"/>
              </a:rPr>
              <a:t>1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871378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0" y="-1588"/>
            <a:ext cx="2971800" cy="42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0100"/>
            <a:ext cx="4260850" cy="3195638"/>
          </a:xfrm>
          <a:ln w="12699" cap="flat">
            <a:solidFill>
              <a:schemeClr val="tx1"/>
            </a:solidFill>
          </a:ln>
        </p:spPr>
      </p:sp>
      <p:sp>
        <p:nvSpPr>
          <p:cNvPr id="440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609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E0533-A5E2-46E7-954F-FEE2792F4B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34E58-F8AA-4D44-BF94-68510783B607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F046C4-A337-4D20-8E0B-00CF5928C90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5ACF4-F861-4874-8DA3-178688CB860B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3FBEB-31F5-4D16-ACBC-76B849BB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71AE-7B22-451C-8A9E-A2DF3D501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4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7CCF-A529-47D9-A123-BEFB42821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D77F-7AE8-4C8F-8D28-85FA59721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470BC-16E5-490C-A314-BF28674A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F0FC8-50D7-4A6E-A5DF-98B7ECA1B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4BB9-25CC-4AAF-93B2-ABB35C6C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6BDB-EDA8-43CE-AEC0-03F25C58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614C-8A4B-4211-8E93-3921A24F0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7B79-257D-4FB5-B4BF-79C65730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0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83A1-9550-4E04-B727-C2BCB552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401B-E71E-4401-B5C3-72ACAB733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9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E6F2618-2D16-47B1-B1AA-78C2A7489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pallini@liuc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magistrelli@liuc.i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1.xls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4582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</a:t>
            </a: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Bivariata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95775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n°4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FREQ - Descrizione</a:t>
            </a:r>
            <a:r>
              <a:rPr lang="it-IT" sz="3600" dirty="0" smtClean="0"/>
              <a:t> </a:t>
            </a:r>
            <a:endParaRPr lang="en-GB" sz="36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900291"/>
            <a:ext cx="8305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PROC FREQ permette di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 calcolare le distribuzioni di frequenza </a:t>
            </a:r>
            <a:r>
              <a:rPr lang="it-IT" sz="2400" dirty="0" err="1"/>
              <a:t>univariate</a:t>
            </a:r>
            <a:r>
              <a:rPr lang="it-IT" sz="2400" dirty="0"/>
              <a:t> per variabili qualitative e quantitative </a:t>
            </a:r>
            <a:r>
              <a:rPr lang="it-IT" sz="2400" dirty="0" smtClean="0"/>
              <a:t>discrete</a:t>
            </a:r>
          </a:p>
          <a:p>
            <a:pPr lvl="4" eaLnBrk="1" hangingPunct="1">
              <a:defRPr/>
            </a:pPr>
            <a:r>
              <a:rPr lang="en-GB" sz="2000" b="1" dirty="0" err="1">
                <a:solidFill>
                  <a:srgbClr val="000080"/>
                </a:solidFill>
              </a:rPr>
              <a:t>proc</a:t>
            </a:r>
            <a:r>
              <a:rPr lang="en-GB" sz="2000" b="1" dirty="0">
                <a:solidFill>
                  <a:srgbClr val="000080"/>
                </a:solidFill>
              </a:rPr>
              <a:t> </a:t>
            </a:r>
            <a:r>
              <a:rPr lang="en-GB" sz="2000" b="1" dirty="0" err="1">
                <a:solidFill>
                  <a:srgbClr val="000080"/>
                </a:solidFill>
              </a:rPr>
              <a:t>freq</a:t>
            </a:r>
            <a:r>
              <a:rPr lang="en-GB" sz="2000" b="1" dirty="0">
                <a:solidFill>
                  <a:srgbClr val="000080"/>
                </a:solidFill>
              </a:rPr>
              <a:t> </a:t>
            </a:r>
            <a:r>
              <a:rPr lang="en-GB" sz="2000" dirty="0">
                <a:solidFill>
                  <a:srgbClr val="0000FF"/>
                </a:solidFill>
              </a:rPr>
              <a:t>data=</a:t>
            </a:r>
            <a:r>
              <a:rPr lang="en-GB" sz="2000" kern="0" dirty="0"/>
              <a:t> dataset;</a:t>
            </a:r>
          </a:p>
          <a:p>
            <a:pPr lvl="4" eaLnBrk="1" hangingPunct="1">
              <a:defRPr/>
            </a:pPr>
            <a:r>
              <a:rPr lang="en-GB" sz="2000" kern="0" dirty="0"/>
              <a:t>	</a:t>
            </a:r>
            <a:r>
              <a:rPr lang="en-GB" sz="2000" dirty="0">
                <a:solidFill>
                  <a:srgbClr val="0000FF"/>
                </a:solidFill>
              </a:rPr>
              <a:t>tables</a:t>
            </a:r>
            <a:r>
              <a:rPr lang="en-GB" sz="2000" kern="0" dirty="0"/>
              <a:t> </a:t>
            </a:r>
            <a:r>
              <a:rPr lang="en-GB" sz="2000" kern="0" dirty="0" err="1" smtClean="0"/>
              <a:t>variabile</a:t>
            </a:r>
            <a:r>
              <a:rPr lang="en-GB" sz="2000" kern="0" dirty="0" smtClean="0"/>
              <a:t> /</a:t>
            </a:r>
            <a:r>
              <a:rPr lang="en-GB" sz="2000" kern="0" dirty="0"/>
              <a:t>option(s);</a:t>
            </a:r>
          </a:p>
          <a:p>
            <a:pPr lvl="4" eaLnBrk="1" hangingPunct="1">
              <a:defRPr/>
            </a:pPr>
            <a:r>
              <a:rPr lang="en-GB" sz="2000" b="1" dirty="0">
                <a:solidFill>
                  <a:srgbClr val="000080"/>
                </a:solidFill>
              </a:rPr>
              <a:t>run</a:t>
            </a:r>
            <a:r>
              <a:rPr lang="en-GB" sz="2000" b="1" dirty="0" smtClean="0">
                <a:solidFill>
                  <a:srgbClr val="000080"/>
                </a:solidFill>
              </a:rPr>
              <a:t>;</a:t>
            </a:r>
          </a:p>
          <a:p>
            <a:pPr lvl="4" eaLnBrk="1" hangingPunct="1">
              <a:defRPr/>
            </a:pPr>
            <a:endParaRPr lang="en-GB" sz="2000" b="1" dirty="0">
              <a:solidFill>
                <a:srgbClr val="00008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 smtClean="0"/>
              <a:t> </a:t>
            </a:r>
            <a:r>
              <a:rPr lang="it-IT" sz="2400" dirty="0"/>
              <a:t>creare tabelle di contingenza a due o più dimensioni per variabili qualitative e quantitative </a:t>
            </a:r>
            <a:r>
              <a:rPr lang="it-IT" sz="2400" dirty="0" smtClean="0"/>
              <a:t>discrete</a:t>
            </a:r>
          </a:p>
          <a:p>
            <a:pPr eaLnBrk="1" hangingPunct="1">
              <a:buFontTx/>
              <a:buChar char="•"/>
            </a:pPr>
            <a:endParaRPr lang="it-IT" sz="2400" dirty="0"/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 startAt="3"/>
            </a:pPr>
            <a:r>
              <a:rPr lang="it-IT" sz="2400" dirty="0"/>
              <a:t> calcolare indici di dipendenza relativi a tabelle di </a:t>
            </a:r>
            <a:r>
              <a:rPr lang="it-IT" sz="2400" dirty="0" smtClean="0"/>
              <a:t>contingenza (tra cui </a:t>
            </a:r>
            <a:r>
              <a:rPr lang="it-IT" sz="2400" dirty="0"/>
              <a:t>c</a:t>
            </a:r>
            <a:r>
              <a:rPr lang="it-IT" sz="2400" dirty="0" smtClean="0"/>
              <a:t>hi-quadrato e </a:t>
            </a:r>
            <a:r>
              <a:rPr lang="it-IT" sz="2400" dirty="0" err="1" smtClean="0"/>
              <a:t>Cramer</a:t>
            </a:r>
            <a:r>
              <a:rPr lang="it-IT" sz="2400" dirty="0" smtClean="0"/>
              <a:t> V)</a:t>
            </a:r>
            <a:endParaRPr lang="it-IT" sz="2400" dirty="0"/>
          </a:p>
          <a:p>
            <a:pPr eaLnBrk="1" hangingPunct="1">
              <a:buClr>
                <a:schemeClr val="tx1"/>
              </a:buClr>
            </a:pPr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09800" y="2362200"/>
            <a:ext cx="37338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3676" y="2686756"/>
            <a:ext cx="24710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ESERCITAZIONE 2!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4191000"/>
            <a:ext cx="8458200" cy="914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FREQ – Sintassi generale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6730926" cy="1905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proc freq </a:t>
            </a:r>
            <a:r>
              <a:rPr lang="en-GB" sz="2800" kern="1200" dirty="0" smtClean="0">
                <a:solidFill>
                  <a:srgbClr val="0000FF"/>
                </a:solidFill>
                <a:latin typeface="+mj-lt"/>
              </a:rPr>
              <a:t>data=</a:t>
            </a:r>
            <a:r>
              <a:rPr lang="en-GB" sz="2800" dirty="0" smtClean="0">
                <a:latin typeface="+mj-lt"/>
              </a:rPr>
              <a:t> dataset;</a:t>
            </a:r>
          </a:p>
          <a:p>
            <a:pPr eaLnBrk="1" hangingPunct="1">
              <a:buFontTx/>
              <a:buNone/>
              <a:defRPr/>
            </a:pPr>
            <a:r>
              <a:rPr lang="en-GB" sz="2800" dirty="0" smtClean="0">
                <a:latin typeface="+mj-lt"/>
              </a:rPr>
              <a:t>	</a:t>
            </a:r>
            <a:r>
              <a:rPr lang="en-GB" sz="2800" kern="1200" dirty="0" smtClean="0">
                <a:solidFill>
                  <a:srgbClr val="0000FF"/>
                </a:solidFill>
                <a:latin typeface="+mj-lt"/>
              </a:rPr>
              <a:t>tables</a:t>
            </a:r>
            <a:r>
              <a:rPr lang="en-GB" sz="2800" dirty="0" smtClean="0">
                <a:latin typeface="+mj-lt"/>
              </a:rPr>
              <a:t> variabile1 * variabile2</a:t>
            </a:r>
            <a:r>
              <a:rPr lang="en-GB" sz="2800" i="1" dirty="0" smtClean="0">
                <a:latin typeface="+mj-lt"/>
              </a:rPr>
              <a:t> </a:t>
            </a:r>
            <a:r>
              <a:rPr lang="en-GB" sz="2800" dirty="0" smtClean="0">
                <a:latin typeface="+mj-lt"/>
              </a:rPr>
              <a:t>/option(s);</a:t>
            </a:r>
          </a:p>
          <a:p>
            <a:pPr eaLnBrk="1" hangingPunct="1">
              <a:buFontTx/>
              <a:buNone/>
              <a:defRPr/>
            </a:pP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run;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1367135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Distribuzione di frequenza </a:t>
            </a:r>
            <a:r>
              <a:rPr lang="it-IT" sz="2400" dirty="0" err="1" smtClean="0"/>
              <a:t>bivariata</a:t>
            </a:r>
            <a:r>
              <a:rPr lang="it-IT" sz="2400" dirty="0" smtClean="0"/>
              <a:t> (tabelle di contingenza)</a:t>
            </a:r>
            <a:endParaRPr lang="en-US" sz="24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" y="4419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/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/>
              <a:t>considera anche i </a:t>
            </a:r>
            <a:r>
              <a:rPr lang="it-IT" sz="2000" dirty="0" err="1"/>
              <a:t>missing</a:t>
            </a:r>
            <a:r>
              <a:rPr lang="it-IT" sz="2000" dirty="0"/>
              <a:t> nel calcolo delle frequenze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-2438400" y="8382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4214278" y="2819400"/>
            <a:ext cx="1881722" cy="4572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278" y="5105400"/>
            <a:ext cx="3636000" cy="13388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/>
              <a:t>Rispetto</a:t>
            </a:r>
            <a:r>
              <a:rPr lang="en-AU" dirty="0" smtClean="0"/>
              <a:t> </a:t>
            </a:r>
            <a:r>
              <a:rPr lang="en-AU" dirty="0" err="1" smtClean="0"/>
              <a:t>alla</a:t>
            </a:r>
            <a:r>
              <a:rPr lang="en-AU" dirty="0" smtClean="0"/>
              <a:t> </a:t>
            </a:r>
            <a:r>
              <a:rPr lang="en-AU" dirty="0" err="1" smtClean="0"/>
              <a:t>sintassi</a:t>
            </a:r>
            <a:r>
              <a:rPr lang="en-AU" dirty="0" smtClean="0"/>
              <a:t> </a:t>
            </a:r>
            <a:r>
              <a:rPr lang="en-AU" dirty="0" err="1" smtClean="0"/>
              <a:t>della</a:t>
            </a:r>
            <a:r>
              <a:rPr lang="en-AU" dirty="0" smtClean="0"/>
              <a:t> </a:t>
            </a:r>
            <a:r>
              <a:rPr lang="en-AU" dirty="0" err="1" smtClean="0"/>
              <a:t>distribuzione</a:t>
            </a:r>
            <a:r>
              <a:rPr lang="en-AU" dirty="0" smtClean="0"/>
              <a:t> di </a:t>
            </a:r>
            <a:r>
              <a:rPr lang="en-AU" dirty="0" err="1" smtClean="0"/>
              <a:t>frequenza</a:t>
            </a:r>
            <a:r>
              <a:rPr lang="en-AU" dirty="0" smtClean="0"/>
              <a:t> </a:t>
            </a:r>
            <a:r>
              <a:rPr lang="en-AU" dirty="0" err="1" smtClean="0"/>
              <a:t>univariata</a:t>
            </a:r>
            <a:r>
              <a:rPr lang="en-AU" dirty="0" smtClean="0"/>
              <a:t> </a:t>
            </a:r>
            <a:r>
              <a:rPr lang="en-AU" dirty="0" err="1" smtClean="0"/>
              <a:t>bisogna</a:t>
            </a:r>
            <a:r>
              <a:rPr lang="en-AU" dirty="0" smtClean="0"/>
              <a:t> </a:t>
            </a:r>
            <a:r>
              <a:rPr lang="en-AU" dirty="0" err="1" smtClean="0"/>
              <a:t>aggiungere</a:t>
            </a:r>
            <a:r>
              <a:rPr lang="en-AU" dirty="0" smtClean="0"/>
              <a:t> </a:t>
            </a:r>
          </a:p>
          <a:p>
            <a:pPr algn="ctr"/>
            <a:r>
              <a:rPr lang="en-AU" b="1" dirty="0" smtClean="0">
                <a:solidFill>
                  <a:srgbClr val="FF0000"/>
                </a:solidFill>
              </a:rPr>
              <a:t>* </a:t>
            </a:r>
            <a:r>
              <a:rPr lang="en-AU" b="1" i="1" dirty="0" err="1" smtClean="0">
                <a:solidFill>
                  <a:srgbClr val="FF0000"/>
                </a:solidFill>
              </a:rPr>
              <a:t>nome</a:t>
            </a:r>
            <a:r>
              <a:rPr lang="en-AU" b="1" i="1" dirty="0" smtClean="0">
                <a:solidFill>
                  <a:srgbClr val="FF0000"/>
                </a:solidFill>
              </a:rPr>
              <a:t> variabile2</a:t>
            </a:r>
            <a:endParaRPr lang="en-AU" b="1" i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 bwMode="auto">
          <a:xfrm>
            <a:off x="5155139" y="3276600"/>
            <a:ext cx="877139" cy="200006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FREQ – Esempio 1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77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Variabili qualitative:  sesso e operatore telefonico</a:t>
            </a:r>
            <a:endParaRPr lang="en-US" sz="2400" dirty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108841" y="2604267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*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- Esempio 1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pSp>
        <p:nvGrpSpPr>
          <p:cNvPr id="7171" name="Group 599"/>
          <p:cNvGrpSpPr>
            <a:grpSpLocks/>
          </p:cNvGrpSpPr>
          <p:nvPr/>
        </p:nvGrpSpPr>
        <p:grpSpPr bwMode="auto">
          <a:xfrm>
            <a:off x="838200" y="2210594"/>
            <a:ext cx="6629400" cy="4113212"/>
            <a:chOff x="768" y="868"/>
            <a:chExt cx="4176" cy="2591"/>
          </a:xfrm>
        </p:grpSpPr>
        <p:sp>
          <p:nvSpPr>
            <p:cNvPr id="7183" name="Rectangle 466"/>
            <p:cNvSpPr>
              <a:spLocks noChangeArrowheads="1"/>
            </p:cNvSpPr>
            <p:nvPr/>
          </p:nvSpPr>
          <p:spPr bwMode="auto">
            <a:xfrm>
              <a:off x="768" y="868"/>
              <a:ext cx="878" cy="738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Frequency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Percent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Row Pct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Col Pct </a:t>
              </a:r>
              <a:endParaRPr lang="en-US" sz="1600"/>
            </a:p>
          </p:txBody>
        </p:sp>
        <p:sp>
          <p:nvSpPr>
            <p:cNvPr id="7184" name="Line 467"/>
            <p:cNvSpPr>
              <a:spLocks noChangeShapeType="1"/>
            </p:cNvSpPr>
            <p:nvPr/>
          </p:nvSpPr>
          <p:spPr bwMode="auto">
            <a:xfrm>
              <a:off x="768" y="868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5" name="Line 468"/>
            <p:cNvSpPr>
              <a:spLocks noChangeShapeType="1"/>
            </p:cNvSpPr>
            <p:nvPr/>
          </p:nvSpPr>
          <p:spPr bwMode="auto">
            <a:xfrm>
              <a:off x="768" y="1606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6" name="Line 469"/>
            <p:cNvSpPr>
              <a:spLocks noChangeShapeType="1"/>
            </p:cNvSpPr>
            <p:nvPr/>
          </p:nvSpPr>
          <p:spPr bwMode="auto">
            <a:xfrm>
              <a:off x="768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187" name="Line 470"/>
            <p:cNvSpPr>
              <a:spLocks noChangeShapeType="1"/>
            </p:cNvSpPr>
            <p:nvPr/>
          </p:nvSpPr>
          <p:spPr bwMode="auto">
            <a:xfrm>
              <a:off x="1646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7188" name="Group 598"/>
            <p:cNvGrpSpPr>
              <a:grpSpLocks/>
            </p:cNvGrpSpPr>
            <p:nvPr/>
          </p:nvGrpSpPr>
          <p:grpSpPr bwMode="auto">
            <a:xfrm>
              <a:off x="1646" y="868"/>
              <a:ext cx="3298" cy="2591"/>
              <a:chOff x="1646" y="868"/>
              <a:chExt cx="3298" cy="2591"/>
            </a:xfrm>
          </p:grpSpPr>
          <p:sp>
            <p:nvSpPr>
              <p:cNvPr id="7189" name="Rectangle 509"/>
              <p:cNvSpPr>
                <a:spLocks noChangeArrowheads="1"/>
              </p:cNvSpPr>
              <p:nvPr/>
            </p:nvSpPr>
            <p:spPr bwMode="auto">
              <a:xfrm>
                <a:off x="4368" y="3057"/>
                <a:ext cx="576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100.00</a:t>
                </a:r>
                <a:endParaRPr lang="en-US" sz="1600"/>
              </a:p>
            </p:txBody>
          </p:sp>
          <p:sp>
            <p:nvSpPr>
              <p:cNvPr id="7190" name="Rectangle 508"/>
              <p:cNvSpPr>
                <a:spLocks noChangeArrowheads="1"/>
              </p:cNvSpPr>
              <p:nvPr/>
            </p:nvSpPr>
            <p:spPr bwMode="auto">
              <a:xfrm>
                <a:off x="3840" y="3057"/>
                <a:ext cx="528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6.36</a:t>
                </a:r>
                <a:endParaRPr lang="en-US" sz="1600"/>
              </a:p>
            </p:txBody>
          </p:sp>
          <p:sp>
            <p:nvSpPr>
              <p:cNvPr id="7191" name="Rectangle 507"/>
              <p:cNvSpPr>
                <a:spLocks noChangeArrowheads="1"/>
              </p:cNvSpPr>
              <p:nvPr/>
            </p:nvSpPr>
            <p:spPr bwMode="auto">
              <a:xfrm>
                <a:off x="3119" y="3057"/>
                <a:ext cx="721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65.25</a:t>
                </a:r>
                <a:endParaRPr lang="en-US" sz="1600"/>
              </a:p>
            </p:txBody>
          </p:sp>
          <p:sp>
            <p:nvSpPr>
              <p:cNvPr id="7192" name="Rectangle 506"/>
              <p:cNvSpPr>
                <a:spLocks noChangeArrowheads="1"/>
              </p:cNvSpPr>
              <p:nvPr/>
            </p:nvSpPr>
            <p:spPr bwMode="auto">
              <a:xfrm>
                <a:off x="2644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23.31</a:t>
                </a:r>
                <a:endParaRPr lang="en-US" sz="1600"/>
              </a:p>
            </p:txBody>
          </p:sp>
          <p:sp>
            <p:nvSpPr>
              <p:cNvPr id="7193" name="Rectangle 505"/>
              <p:cNvSpPr>
                <a:spLocks noChangeArrowheads="1"/>
              </p:cNvSpPr>
              <p:nvPr/>
            </p:nvSpPr>
            <p:spPr bwMode="auto">
              <a:xfrm>
                <a:off x="2169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endParaRPr lang="en-US" sz="1600"/>
              </a:p>
            </p:txBody>
          </p:sp>
          <p:sp>
            <p:nvSpPr>
              <p:cNvPr id="7194" name="Rectangle 504"/>
              <p:cNvSpPr>
                <a:spLocks noChangeArrowheads="1"/>
              </p:cNvSpPr>
              <p:nvPr/>
            </p:nvSpPr>
            <p:spPr bwMode="auto">
              <a:xfrm>
                <a:off x="1646" y="3057"/>
                <a:ext cx="523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 </a:t>
                </a:r>
                <a:endParaRPr lang="en-US" sz="1600"/>
              </a:p>
            </p:txBody>
          </p:sp>
          <p:sp>
            <p:nvSpPr>
              <p:cNvPr id="7195" name="Rectangle 503"/>
              <p:cNvSpPr>
                <a:spLocks noChangeArrowheads="1"/>
              </p:cNvSpPr>
              <p:nvPr/>
            </p:nvSpPr>
            <p:spPr bwMode="auto">
              <a:xfrm>
                <a:off x="4368" y="2310"/>
                <a:ext cx="576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57.63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7196" name="Rectangle 502"/>
              <p:cNvSpPr>
                <a:spLocks noChangeArrowheads="1"/>
              </p:cNvSpPr>
              <p:nvPr/>
            </p:nvSpPr>
            <p:spPr bwMode="auto">
              <a:xfrm>
                <a:off x="3840" y="2310"/>
                <a:ext cx="528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8.82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80.00</a:t>
                </a:r>
                <a:endParaRPr lang="en-US" sz="1600"/>
              </a:p>
            </p:txBody>
          </p:sp>
          <p:sp>
            <p:nvSpPr>
              <p:cNvPr id="7197" name="Rectangle 501"/>
              <p:cNvSpPr>
                <a:spLocks noChangeArrowheads="1"/>
              </p:cNvSpPr>
              <p:nvPr/>
            </p:nvSpPr>
            <p:spPr bwMode="auto">
              <a:xfrm>
                <a:off x="3119" y="2310"/>
                <a:ext cx="721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38.56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66.91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59.09</a:t>
                </a:r>
                <a:endParaRPr lang="en-US" sz="1600"/>
              </a:p>
            </p:txBody>
          </p:sp>
          <p:sp>
            <p:nvSpPr>
              <p:cNvPr id="7198" name="Rectangle 500"/>
              <p:cNvSpPr>
                <a:spLocks noChangeArrowheads="1"/>
              </p:cNvSpPr>
              <p:nvPr/>
            </p:nvSpPr>
            <p:spPr bwMode="auto">
              <a:xfrm>
                <a:off x="2644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11.86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20.59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50.91</a:t>
                </a:r>
                <a:endParaRPr lang="en-US" sz="1600"/>
              </a:p>
            </p:txBody>
          </p:sp>
          <p:sp>
            <p:nvSpPr>
              <p:cNvPr id="7199" name="Rectangle 499"/>
              <p:cNvSpPr>
                <a:spLocks noChangeArrowheads="1"/>
              </p:cNvSpPr>
              <p:nvPr/>
            </p:nvSpPr>
            <p:spPr bwMode="auto">
              <a:xfrm>
                <a:off x="2169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3.68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41.67</a:t>
                </a:r>
                <a:endParaRPr lang="en-US" sz="1600"/>
              </a:p>
            </p:txBody>
          </p:sp>
          <p:sp>
            <p:nvSpPr>
              <p:cNvPr id="7200" name="Rectangle 498"/>
              <p:cNvSpPr>
                <a:spLocks noChangeArrowheads="1"/>
              </p:cNvSpPr>
              <p:nvPr/>
            </p:nvSpPr>
            <p:spPr bwMode="auto">
              <a:xfrm>
                <a:off x="1646" y="2310"/>
                <a:ext cx="523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M </a:t>
                </a:r>
                <a:endParaRPr lang="en-US" sz="1600"/>
              </a:p>
            </p:txBody>
          </p:sp>
          <p:sp>
            <p:nvSpPr>
              <p:cNvPr id="7201" name="Rectangle 497"/>
              <p:cNvSpPr>
                <a:spLocks noChangeArrowheads="1"/>
              </p:cNvSpPr>
              <p:nvPr/>
            </p:nvSpPr>
            <p:spPr bwMode="auto">
              <a:xfrm>
                <a:off x="4368" y="1564"/>
                <a:ext cx="576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100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42.37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 dirty="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 dirty="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 dirty="0"/>
              </a:p>
            </p:txBody>
          </p:sp>
          <p:sp>
            <p:nvSpPr>
              <p:cNvPr id="7202" name="Rectangle 496"/>
              <p:cNvSpPr>
                <a:spLocks noChangeArrowheads="1"/>
              </p:cNvSpPr>
              <p:nvPr/>
            </p:nvSpPr>
            <p:spPr bwMode="auto">
              <a:xfrm>
                <a:off x="3840" y="1564"/>
                <a:ext cx="528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1.27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20.00</a:t>
                </a:r>
                <a:endParaRPr lang="en-US" sz="1600"/>
              </a:p>
            </p:txBody>
          </p:sp>
          <p:sp>
            <p:nvSpPr>
              <p:cNvPr id="7203" name="Rectangle 495"/>
              <p:cNvSpPr>
                <a:spLocks noChangeArrowheads="1"/>
              </p:cNvSpPr>
              <p:nvPr/>
            </p:nvSpPr>
            <p:spPr bwMode="auto">
              <a:xfrm>
                <a:off x="3119" y="1564"/>
                <a:ext cx="721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26.69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40.91</a:t>
                </a:r>
                <a:endParaRPr lang="en-US" sz="1600"/>
              </a:p>
            </p:txBody>
          </p:sp>
          <p:sp>
            <p:nvSpPr>
              <p:cNvPr id="7204" name="Rectangle 494"/>
              <p:cNvSpPr>
                <a:spLocks noChangeArrowheads="1"/>
              </p:cNvSpPr>
              <p:nvPr/>
            </p:nvSpPr>
            <p:spPr bwMode="auto">
              <a:xfrm>
                <a:off x="2644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11.44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49.09</a:t>
                </a:r>
                <a:endParaRPr lang="en-US" sz="1600"/>
              </a:p>
            </p:txBody>
          </p:sp>
          <p:sp>
            <p:nvSpPr>
              <p:cNvPr id="7205" name="Rectangle 493"/>
              <p:cNvSpPr>
                <a:spLocks noChangeArrowheads="1"/>
              </p:cNvSpPr>
              <p:nvPr/>
            </p:nvSpPr>
            <p:spPr bwMode="auto">
              <a:xfrm>
                <a:off x="2169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2.97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58.33</a:t>
                </a:r>
                <a:endParaRPr lang="en-US" sz="1600"/>
              </a:p>
            </p:txBody>
          </p:sp>
          <p:sp>
            <p:nvSpPr>
              <p:cNvPr id="7206" name="Rectangle 492"/>
              <p:cNvSpPr>
                <a:spLocks noChangeArrowheads="1"/>
              </p:cNvSpPr>
              <p:nvPr/>
            </p:nvSpPr>
            <p:spPr bwMode="auto">
              <a:xfrm>
                <a:off x="1646" y="1564"/>
                <a:ext cx="523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F </a:t>
                </a:r>
                <a:endParaRPr lang="en-US" sz="1600"/>
              </a:p>
            </p:txBody>
          </p:sp>
          <p:sp>
            <p:nvSpPr>
              <p:cNvPr id="7207" name="Rectangle 490"/>
              <p:cNvSpPr>
                <a:spLocks noChangeArrowheads="1"/>
              </p:cNvSpPr>
              <p:nvPr/>
            </p:nvSpPr>
            <p:spPr bwMode="auto">
              <a:xfrm>
                <a:off x="3840" y="1334"/>
                <a:ext cx="52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Wind </a:t>
                </a:r>
                <a:endParaRPr lang="en-US" sz="1600"/>
              </a:p>
            </p:txBody>
          </p:sp>
          <p:sp>
            <p:nvSpPr>
              <p:cNvPr id="7208" name="Rectangle 489"/>
              <p:cNvSpPr>
                <a:spLocks noChangeArrowheads="1"/>
              </p:cNvSpPr>
              <p:nvPr/>
            </p:nvSpPr>
            <p:spPr bwMode="auto">
              <a:xfrm>
                <a:off x="3119" y="1334"/>
                <a:ext cx="721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Vodafone </a:t>
                </a:r>
                <a:endParaRPr lang="en-US" sz="1600"/>
              </a:p>
            </p:txBody>
          </p:sp>
          <p:sp>
            <p:nvSpPr>
              <p:cNvPr id="7209" name="Rectangle 488"/>
              <p:cNvSpPr>
                <a:spLocks noChangeArrowheads="1"/>
              </p:cNvSpPr>
              <p:nvPr/>
            </p:nvSpPr>
            <p:spPr bwMode="auto">
              <a:xfrm>
                <a:off x="2644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Tim </a:t>
                </a:r>
                <a:endParaRPr lang="en-US" sz="1600"/>
              </a:p>
            </p:txBody>
          </p:sp>
          <p:sp>
            <p:nvSpPr>
              <p:cNvPr id="7210" name="Rectangle 487"/>
              <p:cNvSpPr>
                <a:spLocks noChangeArrowheads="1"/>
              </p:cNvSpPr>
              <p:nvPr/>
            </p:nvSpPr>
            <p:spPr bwMode="auto">
              <a:xfrm>
                <a:off x="2169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Tre </a:t>
                </a:r>
                <a:endParaRPr lang="en-US" sz="1600"/>
              </a:p>
            </p:txBody>
          </p:sp>
          <p:sp>
            <p:nvSpPr>
              <p:cNvPr id="7211" name="Rectangle 485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576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</a:t>
                </a:r>
                <a:endParaRPr lang="en-US" sz="1600"/>
              </a:p>
            </p:txBody>
          </p:sp>
          <p:sp>
            <p:nvSpPr>
              <p:cNvPr id="7212" name="Rectangle 481"/>
              <p:cNvSpPr>
                <a:spLocks noChangeArrowheads="1"/>
              </p:cNvSpPr>
              <p:nvPr/>
            </p:nvSpPr>
            <p:spPr bwMode="auto">
              <a:xfrm>
                <a:off x="2169" y="1104"/>
                <a:ext cx="2199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/>
              </a:p>
            </p:txBody>
          </p:sp>
          <p:sp>
            <p:nvSpPr>
              <p:cNvPr id="7213" name="Rectangle 480"/>
              <p:cNvSpPr>
                <a:spLocks noChangeArrowheads="1"/>
              </p:cNvSpPr>
              <p:nvPr/>
            </p:nvSpPr>
            <p:spPr bwMode="auto">
              <a:xfrm>
                <a:off x="1646" y="1104"/>
                <a:ext cx="523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endParaRPr lang="en-US" sz="1600"/>
              </a:p>
            </p:txBody>
          </p:sp>
          <p:sp>
            <p:nvSpPr>
              <p:cNvPr id="7214" name="Rectangle 474"/>
              <p:cNvSpPr>
                <a:spLocks noChangeArrowheads="1"/>
              </p:cNvSpPr>
              <p:nvPr/>
            </p:nvSpPr>
            <p:spPr bwMode="auto">
              <a:xfrm>
                <a:off x="1646" y="868"/>
                <a:ext cx="329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 dirty="0">
                    <a:solidFill>
                      <a:srgbClr val="002288"/>
                    </a:solidFill>
                    <a:cs typeface="Arial" charset="0"/>
                  </a:rPr>
                  <a:t>Table of </a:t>
                </a:r>
                <a:r>
                  <a:rPr lang="en-US" sz="1600" b="1" dirty="0" err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r>
                  <a:rPr lang="en-US" sz="1600" b="1" dirty="0">
                    <a:solidFill>
                      <a:srgbClr val="002288"/>
                    </a:solidFill>
                    <a:cs typeface="Arial" charset="0"/>
                  </a:rPr>
                  <a:t> by </a:t>
                </a:r>
                <a:r>
                  <a:rPr lang="en-US" sz="1600" b="1" dirty="0" err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 dirty="0"/>
              </a:p>
            </p:txBody>
          </p:sp>
          <p:sp>
            <p:nvSpPr>
              <p:cNvPr id="7215" name="Line 510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6" name="Line 531"/>
              <p:cNvSpPr>
                <a:spLocks noChangeShapeType="1"/>
              </p:cNvSpPr>
              <p:nvPr/>
            </p:nvSpPr>
            <p:spPr bwMode="auto">
              <a:xfrm>
                <a:off x="1646" y="110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7" name="Line 534"/>
              <p:cNvSpPr>
                <a:spLocks noChangeShapeType="1"/>
              </p:cNvSpPr>
              <p:nvPr/>
            </p:nvSpPr>
            <p:spPr bwMode="auto">
              <a:xfrm>
                <a:off x="2169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8" name="Line 536"/>
              <p:cNvSpPr>
                <a:spLocks noChangeShapeType="1"/>
              </p:cNvSpPr>
              <p:nvPr/>
            </p:nvSpPr>
            <p:spPr bwMode="auto">
              <a:xfrm>
                <a:off x="4368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19" name="Line 538"/>
              <p:cNvSpPr>
                <a:spLocks noChangeShapeType="1"/>
              </p:cNvSpPr>
              <p:nvPr/>
            </p:nvSpPr>
            <p:spPr bwMode="auto">
              <a:xfrm>
                <a:off x="2169" y="1334"/>
                <a:ext cx="21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0" name="Line 541"/>
              <p:cNvSpPr>
                <a:spLocks noChangeShapeType="1"/>
              </p:cNvSpPr>
              <p:nvPr/>
            </p:nvSpPr>
            <p:spPr bwMode="auto">
              <a:xfrm>
                <a:off x="2644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1" name="Line 543"/>
              <p:cNvSpPr>
                <a:spLocks noChangeShapeType="1"/>
              </p:cNvSpPr>
              <p:nvPr/>
            </p:nvSpPr>
            <p:spPr bwMode="auto">
              <a:xfrm>
                <a:off x="3119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2" name="Line 545"/>
              <p:cNvSpPr>
                <a:spLocks noChangeShapeType="1"/>
              </p:cNvSpPr>
              <p:nvPr/>
            </p:nvSpPr>
            <p:spPr bwMode="auto">
              <a:xfrm>
                <a:off x="3840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3" name="Line 547"/>
              <p:cNvSpPr>
                <a:spLocks noChangeShapeType="1"/>
              </p:cNvSpPr>
              <p:nvPr/>
            </p:nvSpPr>
            <p:spPr bwMode="auto">
              <a:xfrm>
                <a:off x="1646" y="156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4" name="Line 560"/>
              <p:cNvSpPr>
                <a:spLocks noChangeShapeType="1"/>
              </p:cNvSpPr>
              <p:nvPr/>
            </p:nvSpPr>
            <p:spPr bwMode="auto">
              <a:xfrm>
                <a:off x="1646" y="2310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5" name="Line 512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6" name="Line 513"/>
              <p:cNvSpPr>
                <a:spLocks noChangeShapeType="1"/>
              </p:cNvSpPr>
              <p:nvPr/>
            </p:nvSpPr>
            <p:spPr bwMode="auto">
              <a:xfrm>
                <a:off x="4944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7" name="Line 573"/>
              <p:cNvSpPr>
                <a:spLocks noChangeShapeType="1"/>
              </p:cNvSpPr>
              <p:nvPr/>
            </p:nvSpPr>
            <p:spPr bwMode="auto">
              <a:xfrm>
                <a:off x="1646" y="3057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28" name="Line 511"/>
              <p:cNvSpPr>
                <a:spLocks noChangeShapeType="1"/>
              </p:cNvSpPr>
              <p:nvPr/>
            </p:nvSpPr>
            <p:spPr bwMode="auto">
              <a:xfrm>
                <a:off x="1646" y="3459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7172" name="Text Box 601"/>
          <p:cNvSpPr txBox="1">
            <a:spLocks noChangeArrowheads="1"/>
          </p:cNvSpPr>
          <p:nvPr/>
        </p:nvSpPr>
        <p:spPr bwMode="auto">
          <a:xfrm>
            <a:off x="2487612" y="1457910"/>
            <a:ext cx="2362200" cy="6635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congiunte assolute e relative</a:t>
            </a:r>
            <a:endParaRPr lang="en-US" dirty="0"/>
          </a:p>
        </p:txBody>
      </p:sp>
      <p:sp>
        <p:nvSpPr>
          <p:cNvPr id="7173" name="Line 603"/>
          <p:cNvSpPr>
            <a:spLocks noChangeShapeType="1"/>
          </p:cNvSpPr>
          <p:nvPr/>
        </p:nvSpPr>
        <p:spPr bwMode="auto">
          <a:xfrm rot="16664075" flipH="1" flipV="1">
            <a:off x="2810097" y="2618550"/>
            <a:ext cx="1302606" cy="11917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4" name="Oval 604"/>
          <p:cNvSpPr>
            <a:spLocks noChangeArrowheads="1"/>
          </p:cNvSpPr>
          <p:nvPr/>
        </p:nvSpPr>
        <p:spPr bwMode="auto">
          <a:xfrm>
            <a:off x="2895600" y="3315494"/>
            <a:ext cx="838200" cy="533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5" name="Text Box 605"/>
          <p:cNvSpPr txBox="1">
            <a:spLocks noChangeArrowheads="1"/>
          </p:cNvSpPr>
          <p:nvPr/>
        </p:nvSpPr>
        <p:spPr bwMode="auto">
          <a:xfrm>
            <a:off x="5914945" y="1169194"/>
            <a:ext cx="3200400" cy="938212"/>
          </a:xfrm>
          <a:prstGeom prst="rect">
            <a:avLst/>
          </a:prstGeom>
          <a:solidFill>
            <a:schemeClr val="bg1"/>
          </a:solidFill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Distribuzioni marginali: frequenze marginali assolute e relative </a:t>
            </a:r>
            <a:endParaRPr lang="en-US" dirty="0"/>
          </a:p>
        </p:txBody>
      </p:sp>
      <p:sp>
        <p:nvSpPr>
          <p:cNvPr id="7176" name="Line 606"/>
          <p:cNvSpPr>
            <a:spLocks noChangeShapeType="1"/>
          </p:cNvSpPr>
          <p:nvPr/>
        </p:nvSpPr>
        <p:spPr bwMode="auto">
          <a:xfrm rot="16664075" flipH="1">
            <a:off x="6620985" y="2629375"/>
            <a:ext cx="1412346" cy="9350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7" name="Oval 607"/>
          <p:cNvSpPr>
            <a:spLocks noChangeArrowheads="1"/>
          </p:cNvSpPr>
          <p:nvPr/>
        </p:nvSpPr>
        <p:spPr bwMode="auto">
          <a:xfrm>
            <a:off x="6476998" y="3353482"/>
            <a:ext cx="990600" cy="609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8" name="Text Box 608"/>
          <p:cNvSpPr txBox="1">
            <a:spLocks noChangeArrowheads="1"/>
          </p:cNvSpPr>
          <p:nvPr/>
        </p:nvSpPr>
        <p:spPr bwMode="auto">
          <a:xfrm>
            <a:off x="426677" y="4379957"/>
            <a:ext cx="1447800" cy="120032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/>
              <a:t>Frequenze </a:t>
            </a:r>
            <a:r>
              <a:rPr lang="it-IT" dirty="0" smtClean="0"/>
              <a:t>subordinate di riga e colonna</a:t>
            </a:r>
            <a:endParaRPr lang="en-US" dirty="0"/>
          </a:p>
        </p:txBody>
      </p:sp>
      <p:sp>
        <p:nvSpPr>
          <p:cNvPr id="7179" name="Oval 609"/>
          <p:cNvSpPr>
            <a:spLocks noChangeArrowheads="1"/>
          </p:cNvSpPr>
          <p:nvPr/>
        </p:nvSpPr>
        <p:spPr bwMode="auto">
          <a:xfrm>
            <a:off x="2901951" y="4953000"/>
            <a:ext cx="914400" cy="533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0" name="Line 610"/>
          <p:cNvSpPr>
            <a:spLocks noChangeShapeType="1"/>
          </p:cNvSpPr>
          <p:nvPr/>
        </p:nvSpPr>
        <p:spPr bwMode="auto">
          <a:xfrm rot="10409078" flipH="1" flipV="1">
            <a:off x="1902667" y="4724432"/>
            <a:ext cx="971095" cy="55214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81" name="Oval 611"/>
          <p:cNvSpPr>
            <a:spLocks noChangeArrowheads="1"/>
          </p:cNvSpPr>
          <p:nvPr/>
        </p:nvSpPr>
        <p:spPr bwMode="auto">
          <a:xfrm>
            <a:off x="4495800" y="5685631"/>
            <a:ext cx="990600" cy="6096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616"/>
          <p:cNvSpPr>
            <a:spLocks noChangeShapeType="1"/>
          </p:cNvSpPr>
          <p:nvPr/>
        </p:nvSpPr>
        <p:spPr bwMode="auto">
          <a:xfrm flipH="1">
            <a:off x="4849811" y="1970087"/>
            <a:ext cx="2526060" cy="372983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/>
      <p:bldP spid="7179" grpId="0" animBg="1"/>
      <p:bldP spid="7180" grpId="0" animBg="1"/>
      <p:bldP spid="7181" grpId="0" animBg="1"/>
      <p:bldP spid="71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1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219200" y="2249488"/>
            <a:ext cx="6629400" cy="4113212"/>
            <a:chOff x="768" y="868"/>
            <a:chExt cx="4176" cy="2591"/>
          </a:xfrm>
        </p:grpSpPr>
        <p:sp>
          <p:nvSpPr>
            <p:cNvPr id="8213" name="Rectangle 4"/>
            <p:cNvSpPr>
              <a:spLocks noChangeArrowheads="1"/>
            </p:cNvSpPr>
            <p:nvPr/>
          </p:nvSpPr>
          <p:spPr bwMode="auto">
            <a:xfrm>
              <a:off x="768" y="868"/>
              <a:ext cx="878" cy="738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t">
                <a:spcBef>
                  <a:spcPct val="0"/>
                </a:spcBef>
              </a:pP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Frequency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Percent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Row Pct </a:t>
              </a:r>
              <a:br>
                <a:rPr lang="en-US" sz="1600" b="1">
                  <a:solidFill>
                    <a:srgbClr val="002288"/>
                  </a:solidFill>
                  <a:cs typeface="Arial" charset="0"/>
                </a:rPr>
              </a:br>
              <a:r>
                <a:rPr lang="en-US" sz="1600" b="1">
                  <a:solidFill>
                    <a:srgbClr val="002288"/>
                  </a:solidFill>
                  <a:cs typeface="Arial" charset="0"/>
                </a:rPr>
                <a:t>Col Pct </a:t>
              </a:r>
              <a:endParaRPr lang="en-US" sz="1600"/>
            </a:p>
          </p:txBody>
        </p:sp>
        <p:sp>
          <p:nvSpPr>
            <p:cNvPr id="8214" name="Line 5"/>
            <p:cNvSpPr>
              <a:spLocks noChangeShapeType="1"/>
            </p:cNvSpPr>
            <p:nvPr/>
          </p:nvSpPr>
          <p:spPr bwMode="auto">
            <a:xfrm>
              <a:off x="768" y="868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5" name="Line 6"/>
            <p:cNvSpPr>
              <a:spLocks noChangeShapeType="1"/>
            </p:cNvSpPr>
            <p:nvPr/>
          </p:nvSpPr>
          <p:spPr bwMode="auto">
            <a:xfrm>
              <a:off x="768" y="1606"/>
              <a:ext cx="87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6" name="Line 7"/>
            <p:cNvSpPr>
              <a:spLocks noChangeShapeType="1"/>
            </p:cNvSpPr>
            <p:nvPr/>
          </p:nvSpPr>
          <p:spPr bwMode="auto">
            <a:xfrm>
              <a:off x="768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7" name="Line 8"/>
            <p:cNvSpPr>
              <a:spLocks noChangeShapeType="1"/>
            </p:cNvSpPr>
            <p:nvPr/>
          </p:nvSpPr>
          <p:spPr bwMode="auto">
            <a:xfrm>
              <a:off x="1646" y="868"/>
              <a:ext cx="0" cy="73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8218" name="Group 9"/>
            <p:cNvGrpSpPr>
              <a:grpSpLocks/>
            </p:cNvGrpSpPr>
            <p:nvPr/>
          </p:nvGrpSpPr>
          <p:grpSpPr bwMode="auto">
            <a:xfrm>
              <a:off x="1646" y="868"/>
              <a:ext cx="3298" cy="2591"/>
              <a:chOff x="1646" y="868"/>
              <a:chExt cx="3298" cy="2591"/>
            </a:xfrm>
          </p:grpSpPr>
          <p:sp>
            <p:nvSpPr>
              <p:cNvPr id="8219" name="Rectangle 10"/>
              <p:cNvSpPr>
                <a:spLocks noChangeArrowheads="1"/>
              </p:cNvSpPr>
              <p:nvPr/>
            </p:nvSpPr>
            <p:spPr bwMode="auto">
              <a:xfrm>
                <a:off x="4368" y="3057"/>
                <a:ext cx="576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100.00</a:t>
                </a:r>
                <a:endParaRPr lang="en-US" sz="1600"/>
              </a:p>
            </p:txBody>
          </p:sp>
          <p:sp>
            <p:nvSpPr>
              <p:cNvPr id="8220" name="Rectangle 11"/>
              <p:cNvSpPr>
                <a:spLocks noChangeArrowheads="1"/>
              </p:cNvSpPr>
              <p:nvPr/>
            </p:nvSpPr>
            <p:spPr bwMode="auto">
              <a:xfrm>
                <a:off x="3840" y="3057"/>
                <a:ext cx="528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6.36</a:t>
                </a:r>
                <a:endParaRPr lang="en-US" sz="1600"/>
              </a:p>
            </p:txBody>
          </p:sp>
          <p:sp>
            <p:nvSpPr>
              <p:cNvPr id="8221" name="Rectangle 12"/>
              <p:cNvSpPr>
                <a:spLocks noChangeArrowheads="1"/>
              </p:cNvSpPr>
              <p:nvPr/>
            </p:nvSpPr>
            <p:spPr bwMode="auto">
              <a:xfrm>
                <a:off x="3119" y="3057"/>
                <a:ext cx="721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154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65.25</a:t>
                </a:r>
                <a:endParaRPr lang="en-US" sz="1600"/>
              </a:p>
            </p:txBody>
          </p:sp>
          <p:sp>
            <p:nvSpPr>
              <p:cNvPr id="8222" name="Rectangle 13"/>
              <p:cNvSpPr>
                <a:spLocks noChangeArrowheads="1"/>
              </p:cNvSpPr>
              <p:nvPr/>
            </p:nvSpPr>
            <p:spPr bwMode="auto">
              <a:xfrm>
                <a:off x="2644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23.31</a:t>
                </a:r>
                <a:endParaRPr lang="en-US" sz="1600"/>
              </a:p>
            </p:txBody>
          </p:sp>
          <p:sp>
            <p:nvSpPr>
              <p:cNvPr id="8223" name="Rectangle 14"/>
              <p:cNvSpPr>
                <a:spLocks noChangeArrowheads="1"/>
              </p:cNvSpPr>
              <p:nvPr/>
            </p:nvSpPr>
            <p:spPr bwMode="auto">
              <a:xfrm>
                <a:off x="2169" y="3057"/>
                <a:ext cx="475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endParaRPr lang="en-US" sz="1600"/>
              </a:p>
            </p:txBody>
          </p:sp>
          <p:sp>
            <p:nvSpPr>
              <p:cNvPr id="8224" name="Rectangle 15"/>
              <p:cNvSpPr>
                <a:spLocks noChangeArrowheads="1"/>
              </p:cNvSpPr>
              <p:nvPr/>
            </p:nvSpPr>
            <p:spPr bwMode="auto">
              <a:xfrm>
                <a:off x="1646" y="3057"/>
                <a:ext cx="523" cy="40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 </a:t>
                </a:r>
                <a:endParaRPr lang="en-US" sz="1600"/>
              </a:p>
            </p:txBody>
          </p:sp>
          <p:sp>
            <p:nvSpPr>
              <p:cNvPr id="8225" name="Rectangle 16"/>
              <p:cNvSpPr>
                <a:spLocks noChangeArrowheads="1"/>
              </p:cNvSpPr>
              <p:nvPr/>
            </p:nvSpPr>
            <p:spPr bwMode="auto">
              <a:xfrm>
                <a:off x="4368" y="2310"/>
                <a:ext cx="576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136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57.63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8226" name="Rectangle 17"/>
              <p:cNvSpPr>
                <a:spLocks noChangeArrowheads="1"/>
              </p:cNvSpPr>
              <p:nvPr/>
            </p:nvSpPr>
            <p:spPr bwMode="auto">
              <a:xfrm>
                <a:off x="3840" y="2310"/>
                <a:ext cx="528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5.08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8.82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80.00</a:t>
                </a:r>
                <a:endParaRPr lang="en-US" sz="1600"/>
              </a:p>
            </p:txBody>
          </p:sp>
          <p:sp>
            <p:nvSpPr>
              <p:cNvPr id="8227" name="Rectangle 18"/>
              <p:cNvSpPr>
                <a:spLocks noChangeArrowheads="1"/>
              </p:cNvSpPr>
              <p:nvPr/>
            </p:nvSpPr>
            <p:spPr bwMode="auto">
              <a:xfrm>
                <a:off x="3119" y="2310"/>
                <a:ext cx="721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38.56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66.91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59.09</a:t>
                </a:r>
                <a:endParaRPr lang="en-US" sz="1600"/>
              </a:p>
            </p:txBody>
          </p:sp>
          <p:sp>
            <p:nvSpPr>
              <p:cNvPr id="8228" name="Rectangle 19"/>
              <p:cNvSpPr>
                <a:spLocks noChangeArrowheads="1"/>
              </p:cNvSpPr>
              <p:nvPr/>
            </p:nvSpPr>
            <p:spPr bwMode="auto">
              <a:xfrm>
                <a:off x="2644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11.86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20.59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50.91</a:t>
                </a:r>
                <a:endParaRPr lang="en-US" sz="1600"/>
              </a:p>
            </p:txBody>
          </p:sp>
          <p:sp>
            <p:nvSpPr>
              <p:cNvPr id="8229" name="Rectangle 20"/>
              <p:cNvSpPr>
                <a:spLocks noChangeArrowheads="1"/>
              </p:cNvSpPr>
              <p:nvPr/>
            </p:nvSpPr>
            <p:spPr bwMode="auto">
              <a:xfrm>
                <a:off x="2169" y="2310"/>
                <a:ext cx="475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2.12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3.68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41.67</a:t>
                </a:r>
                <a:endParaRPr lang="en-US" sz="1600"/>
              </a:p>
            </p:txBody>
          </p:sp>
          <p:sp>
            <p:nvSpPr>
              <p:cNvPr id="8230" name="Rectangle 21"/>
              <p:cNvSpPr>
                <a:spLocks noChangeArrowheads="1"/>
              </p:cNvSpPr>
              <p:nvPr/>
            </p:nvSpPr>
            <p:spPr bwMode="auto">
              <a:xfrm>
                <a:off x="1646" y="2310"/>
                <a:ext cx="523" cy="747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M </a:t>
                </a:r>
                <a:endParaRPr lang="en-US" sz="1600"/>
              </a:p>
            </p:txBody>
          </p:sp>
          <p:sp>
            <p:nvSpPr>
              <p:cNvPr id="8231" name="Rectangle 22"/>
              <p:cNvSpPr>
                <a:spLocks noChangeArrowheads="1"/>
              </p:cNvSpPr>
              <p:nvPr/>
            </p:nvSpPr>
            <p:spPr bwMode="auto">
              <a:xfrm>
                <a:off x="4368" y="1564"/>
                <a:ext cx="576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42.37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 </a:t>
                </a:r>
                <a:endParaRPr lang="en-US" sz="1600"/>
              </a:p>
            </p:txBody>
          </p:sp>
          <p:sp>
            <p:nvSpPr>
              <p:cNvPr id="8232" name="Rectangle 23"/>
              <p:cNvSpPr>
                <a:spLocks noChangeArrowheads="1"/>
              </p:cNvSpPr>
              <p:nvPr/>
            </p:nvSpPr>
            <p:spPr bwMode="auto">
              <a:xfrm>
                <a:off x="3840" y="1564"/>
                <a:ext cx="528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1.27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20.00</a:t>
                </a:r>
                <a:endParaRPr lang="en-US" sz="1600"/>
              </a:p>
            </p:txBody>
          </p:sp>
          <p:sp>
            <p:nvSpPr>
              <p:cNvPr id="8233" name="Rectangle 24"/>
              <p:cNvSpPr>
                <a:spLocks noChangeArrowheads="1"/>
              </p:cNvSpPr>
              <p:nvPr/>
            </p:nvSpPr>
            <p:spPr bwMode="auto">
              <a:xfrm>
                <a:off x="3119" y="1564"/>
                <a:ext cx="721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26.69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63.00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40.91</a:t>
                </a:r>
                <a:endParaRPr lang="en-US" sz="1600"/>
              </a:p>
            </p:txBody>
          </p:sp>
          <p:sp>
            <p:nvSpPr>
              <p:cNvPr id="8234" name="Rectangle 25"/>
              <p:cNvSpPr>
                <a:spLocks noChangeArrowheads="1"/>
              </p:cNvSpPr>
              <p:nvPr/>
            </p:nvSpPr>
            <p:spPr bwMode="auto">
              <a:xfrm>
                <a:off x="2644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11.44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49.09</a:t>
                </a:r>
                <a:endParaRPr lang="en-US" sz="1600"/>
              </a:p>
            </p:txBody>
          </p:sp>
          <p:sp>
            <p:nvSpPr>
              <p:cNvPr id="8235" name="Rectangle 26"/>
              <p:cNvSpPr>
                <a:spLocks noChangeArrowheads="1"/>
              </p:cNvSpPr>
              <p:nvPr/>
            </p:nvSpPr>
            <p:spPr bwMode="auto">
              <a:xfrm>
                <a:off x="2169" y="1564"/>
                <a:ext cx="475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2.97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7.00</a:t>
                </a:r>
                <a:br>
                  <a:rPr lang="en-US" sz="1600">
                    <a:solidFill>
                      <a:srgbClr val="002288"/>
                    </a:solidFill>
                    <a:cs typeface="Arial" charset="0"/>
                  </a:rPr>
                </a:br>
                <a:r>
                  <a:rPr lang="en-US" sz="1600">
                    <a:solidFill>
                      <a:srgbClr val="002288"/>
                    </a:solidFill>
                    <a:cs typeface="Arial" charset="0"/>
                  </a:rPr>
                  <a:t>58.33</a:t>
                </a:r>
                <a:endParaRPr lang="en-US" sz="1600"/>
              </a:p>
            </p:txBody>
          </p:sp>
          <p:sp>
            <p:nvSpPr>
              <p:cNvPr id="8236" name="Rectangle 27"/>
              <p:cNvSpPr>
                <a:spLocks noChangeArrowheads="1"/>
              </p:cNvSpPr>
              <p:nvPr/>
            </p:nvSpPr>
            <p:spPr bwMode="auto">
              <a:xfrm>
                <a:off x="1646" y="1564"/>
                <a:ext cx="523" cy="74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F </a:t>
                </a:r>
                <a:endParaRPr lang="en-US" sz="1600"/>
              </a:p>
            </p:txBody>
          </p:sp>
          <p:sp>
            <p:nvSpPr>
              <p:cNvPr id="8237" name="Rectangle 28"/>
              <p:cNvSpPr>
                <a:spLocks noChangeArrowheads="1"/>
              </p:cNvSpPr>
              <p:nvPr/>
            </p:nvSpPr>
            <p:spPr bwMode="auto">
              <a:xfrm>
                <a:off x="3840" y="1334"/>
                <a:ext cx="528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Wind </a:t>
                </a:r>
                <a:endParaRPr lang="en-US" sz="1600"/>
              </a:p>
            </p:txBody>
          </p:sp>
          <p:sp>
            <p:nvSpPr>
              <p:cNvPr id="8238" name="Rectangle 29"/>
              <p:cNvSpPr>
                <a:spLocks noChangeArrowheads="1"/>
              </p:cNvSpPr>
              <p:nvPr/>
            </p:nvSpPr>
            <p:spPr bwMode="auto">
              <a:xfrm>
                <a:off x="3119" y="1334"/>
                <a:ext cx="721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Vodafone </a:t>
                </a:r>
                <a:endParaRPr lang="en-US" sz="1600"/>
              </a:p>
            </p:txBody>
          </p:sp>
          <p:sp>
            <p:nvSpPr>
              <p:cNvPr id="8239" name="Rectangle 30"/>
              <p:cNvSpPr>
                <a:spLocks noChangeArrowheads="1"/>
              </p:cNvSpPr>
              <p:nvPr/>
            </p:nvSpPr>
            <p:spPr bwMode="auto">
              <a:xfrm>
                <a:off x="2644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Tim </a:t>
                </a:r>
                <a:endParaRPr lang="en-US" sz="1600"/>
              </a:p>
            </p:txBody>
          </p:sp>
          <p:sp>
            <p:nvSpPr>
              <p:cNvPr id="8240" name="Rectangle 31"/>
              <p:cNvSpPr>
                <a:spLocks noChangeArrowheads="1"/>
              </p:cNvSpPr>
              <p:nvPr/>
            </p:nvSpPr>
            <p:spPr bwMode="auto">
              <a:xfrm>
                <a:off x="2169" y="1334"/>
                <a:ext cx="475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Tre </a:t>
                </a:r>
                <a:endParaRPr lang="en-US" sz="1600"/>
              </a:p>
            </p:txBody>
          </p:sp>
          <p:sp>
            <p:nvSpPr>
              <p:cNvPr id="8241" name="Rectangle 32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576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Total</a:t>
                </a:r>
                <a:endParaRPr lang="en-US" sz="1600"/>
              </a:p>
            </p:txBody>
          </p:sp>
          <p:sp>
            <p:nvSpPr>
              <p:cNvPr id="8242" name="Rectangle 33"/>
              <p:cNvSpPr>
                <a:spLocks noChangeArrowheads="1"/>
              </p:cNvSpPr>
              <p:nvPr/>
            </p:nvSpPr>
            <p:spPr bwMode="auto">
              <a:xfrm>
                <a:off x="2169" y="1104"/>
                <a:ext cx="2199" cy="23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operatore</a:t>
                </a:r>
                <a:endParaRPr lang="en-US" sz="1600"/>
              </a:p>
            </p:txBody>
          </p:sp>
          <p:sp>
            <p:nvSpPr>
              <p:cNvPr id="8243" name="Rectangle 34"/>
              <p:cNvSpPr>
                <a:spLocks noChangeArrowheads="1"/>
              </p:cNvSpPr>
              <p:nvPr/>
            </p:nvSpPr>
            <p:spPr bwMode="auto">
              <a:xfrm>
                <a:off x="1646" y="1104"/>
                <a:ext cx="523" cy="46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sesso</a:t>
                </a:r>
                <a:endParaRPr lang="en-US" sz="1600"/>
              </a:p>
            </p:txBody>
          </p:sp>
          <p:sp>
            <p:nvSpPr>
              <p:cNvPr id="8244" name="Rectangle 35"/>
              <p:cNvSpPr>
                <a:spLocks noChangeArrowheads="1"/>
              </p:cNvSpPr>
              <p:nvPr/>
            </p:nvSpPr>
            <p:spPr bwMode="auto">
              <a:xfrm>
                <a:off x="1646" y="868"/>
                <a:ext cx="3298" cy="236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t">
                  <a:spcBef>
                    <a:spcPct val="0"/>
                  </a:spcBef>
                </a:pPr>
                <a:r>
                  <a:rPr lang="en-US" sz="1600" b="1">
                    <a:solidFill>
                      <a:srgbClr val="002288"/>
                    </a:solidFill>
                    <a:cs typeface="Arial" charset="0"/>
                  </a:rPr>
                  <a:t>Table of sesso by operatore</a:t>
                </a:r>
                <a:endParaRPr lang="en-US" sz="1600"/>
              </a:p>
            </p:txBody>
          </p:sp>
          <p:sp>
            <p:nvSpPr>
              <p:cNvPr id="8245" name="Line 36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6" name="Line 37"/>
              <p:cNvSpPr>
                <a:spLocks noChangeShapeType="1"/>
              </p:cNvSpPr>
              <p:nvPr/>
            </p:nvSpPr>
            <p:spPr bwMode="auto">
              <a:xfrm>
                <a:off x="1646" y="110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7" name="Line 38"/>
              <p:cNvSpPr>
                <a:spLocks noChangeShapeType="1"/>
              </p:cNvSpPr>
              <p:nvPr/>
            </p:nvSpPr>
            <p:spPr bwMode="auto">
              <a:xfrm>
                <a:off x="2169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8" name="Line 39"/>
              <p:cNvSpPr>
                <a:spLocks noChangeShapeType="1"/>
              </p:cNvSpPr>
              <p:nvPr/>
            </p:nvSpPr>
            <p:spPr bwMode="auto">
              <a:xfrm>
                <a:off x="4368" y="1104"/>
                <a:ext cx="0" cy="23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9" name="Line 40"/>
              <p:cNvSpPr>
                <a:spLocks noChangeShapeType="1"/>
              </p:cNvSpPr>
              <p:nvPr/>
            </p:nvSpPr>
            <p:spPr bwMode="auto">
              <a:xfrm>
                <a:off x="2169" y="1334"/>
                <a:ext cx="21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0" name="Line 41"/>
              <p:cNvSpPr>
                <a:spLocks noChangeShapeType="1"/>
              </p:cNvSpPr>
              <p:nvPr/>
            </p:nvSpPr>
            <p:spPr bwMode="auto">
              <a:xfrm>
                <a:off x="2644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1" name="Line 42"/>
              <p:cNvSpPr>
                <a:spLocks noChangeShapeType="1"/>
              </p:cNvSpPr>
              <p:nvPr/>
            </p:nvSpPr>
            <p:spPr bwMode="auto">
              <a:xfrm>
                <a:off x="3119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2" name="Line 43"/>
              <p:cNvSpPr>
                <a:spLocks noChangeShapeType="1"/>
              </p:cNvSpPr>
              <p:nvPr/>
            </p:nvSpPr>
            <p:spPr bwMode="auto">
              <a:xfrm>
                <a:off x="3840" y="1334"/>
                <a:ext cx="0" cy="21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3" name="Line 44"/>
              <p:cNvSpPr>
                <a:spLocks noChangeShapeType="1"/>
              </p:cNvSpPr>
              <p:nvPr/>
            </p:nvSpPr>
            <p:spPr bwMode="auto">
              <a:xfrm>
                <a:off x="1646" y="1564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4" name="Line 45"/>
              <p:cNvSpPr>
                <a:spLocks noChangeShapeType="1"/>
              </p:cNvSpPr>
              <p:nvPr/>
            </p:nvSpPr>
            <p:spPr bwMode="auto">
              <a:xfrm>
                <a:off x="1646" y="2310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5" name="Line 46"/>
              <p:cNvSpPr>
                <a:spLocks noChangeShapeType="1"/>
              </p:cNvSpPr>
              <p:nvPr/>
            </p:nvSpPr>
            <p:spPr bwMode="auto">
              <a:xfrm>
                <a:off x="1646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6" name="Line 47"/>
              <p:cNvSpPr>
                <a:spLocks noChangeShapeType="1"/>
              </p:cNvSpPr>
              <p:nvPr/>
            </p:nvSpPr>
            <p:spPr bwMode="auto">
              <a:xfrm>
                <a:off x="4944" y="868"/>
                <a:ext cx="0" cy="259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7" name="Line 48"/>
              <p:cNvSpPr>
                <a:spLocks noChangeShapeType="1"/>
              </p:cNvSpPr>
              <p:nvPr/>
            </p:nvSpPr>
            <p:spPr bwMode="auto">
              <a:xfrm>
                <a:off x="1646" y="3057"/>
                <a:ext cx="3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8" name="Line 49"/>
              <p:cNvSpPr>
                <a:spLocks noChangeShapeType="1"/>
              </p:cNvSpPr>
              <p:nvPr/>
            </p:nvSpPr>
            <p:spPr bwMode="auto">
              <a:xfrm>
                <a:off x="1646" y="3459"/>
                <a:ext cx="3298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96" name="Group 69"/>
          <p:cNvGrpSpPr>
            <a:grpSpLocks/>
          </p:cNvGrpSpPr>
          <p:nvPr/>
        </p:nvGrpSpPr>
        <p:grpSpPr bwMode="auto">
          <a:xfrm>
            <a:off x="5029200" y="1477963"/>
            <a:ext cx="4038600" cy="2192337"/>
            <a:chOff x="3168" y="1195"/>
            <a:chExt cx="2544" cy="1381"/>
          </a:xfrm>
        </p:grpSpPr>
        <p:sp>
          <p:nvSpPr>
            <p:cNvPr id="8210" name="Text Box 53"/>
            <p:cNvSpPr txBox="1">
              <a:spLocks noChangeArrowheads="1"/>
            </p:cNvSpPr>
            <p:nvPr/>
          </p:nvSpPr>
          <p:spPr bwMode="auto">
            <a:xfrm>
              <a:off x="3168" y="1195"/>
              <a:ext cx="2544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/>
                <a:t>freq. marginale assoluta=7+27+63+3</a:t>
              </a:r>
              <a:endParaRPr lang="en-US"/>
            </a:p>
          </p:txBody>
        </p:sp>
        <p:sp>
          <p:nvSpPr>
            <p:cNvPr id="8211" name="Line 54"/>
            <p:cNvSpPr>
              <a:spLocks noChangeShapeType="1"/>
            </p:cNvSpPr>
            <p:nvPr/>
          </p:nvSpPr>
          <p:spPr bwMode="auto">
            <a:xfrm rot="16664075" flipH="1">
              <a:off x="4214" y="1874"/>
              <a:ext cx="912" cy="4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Oval 55"/>
            <p:cNvSpPr>
              <a:spLocks noChangeArrowheads="1"/>
            </p:cNvSpPr>
            <p:nvPr/>
          </p:nvSpPr>
          <p:spPr bwMode="auto">
            <a:xfrm>
              <a:off x="4328" y="2384"/>
              <a:ext cx="432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197" name="Group 68"/>
          <p:cNvGrpSpPr>
            <a:grpSpLocks/>
          </p:cNvGrpSpPr>
          <p:nvPr/>
        </p:nvGrpSpPr>
        <p:grpSpPr bwMode="auto">
          <a:xfrm>
            <a:off x="4114800" y="3619500"/>
            <a:ext cx="4953000" cy="846138"/>
            <a:chOff x="2592" y="2544"/>
            <a:chExt cx="3120" cy="533"/>
          </a:xfrm>
        </p:grpSpPr>
        <p:sp>
          <p:nvSpPr>
            <p:cNvPr id="8207" name="Text Box 56"/>
            <p:cNvSpPr txBox="1">
              <a:spLocks noChangeArrowheads="1"/>
            </p:cNvSpPr>
            <p:nvPr/>
          </p:nvSpPr>
          <p:spPr bwMode="auto">
            <a:xfrm>
              <a:off x="2592" y="2832"/>
              <a:ext cx="3120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/>
                <a:t>freq. marginale relativa=(7+27+63+3)/236*100</a:t>
              </a:r>
              <a:endParaRPr lang="en-US"/>
            </a:p>
          </p:txBody>
        </p:sp>
        <p:sp>
          <p:nvSpPr>
            <p:cNvPr id="8208" name="Line 57"/>
            <p:cNvSpPr>
              <a:spLocks noChangeShapeType="1"/>
            </p:cNvSpPr>
            <p:nvPr/>
          </p:nvSpPr>
          <p:spPr bwMode="auto">
            <a:xfrm rot="4673726" flipH="1">
              <a:off x="4813" y="2648"/>
              <a:ext cx="192" cy="19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Oval 58"/>
            <p:cNvSpPr>
              <a:spLocks noChangeArrowheads="1"/>
            </p:cNvSpPr>
            <p:nvPr/>
          </p:nvSpPr>
          <p:spPr bwMode="auto">
            <a:xfrm>
              <a:off x="4368" y="2544"/>
              <a:ext cx="432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8" name="Oval 52"/>
          <p:cNvSpPr>
            <a:spLocks noChangeArrowheads="1"/>
          </p:cNvSpPr>
          <p:nvPr/>
        </p:nvSpPr>
        <p:spPr bwMode="auto">
          <a:xfrm>
            <a:off x="3352800" y="4991100"/>
            <a:ext cx="7620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9" name="Text Box 59"/>
          <p:cNvSpPr txBox="1">
            <a:spLocks noChangeArrowheads="1"/>
          </p:cNvSpPr>
          <p:nvPr/>
        </p:nvSpPr>
        <p:spPr bwMode="auto">
          <a:xfrm>
            <a:off x="152400" y="4640263"/>
            <a:ext cx="2286000" cy="121443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/>
              <a:t>freq</a:t>
            </a:r>
            <a:r>
              <a:rPr lang="it-IT" dirty="0"/>
              <a:t>. subordinate:</a:t>
            </a:r>
          </a:p>
          <a:p>
            <a:pPr eaLnBrk="1" hangingPunct="1"/>
            <a:r>
              <a:rPr lang="it-IT" dirty="0"/>
              <a:t>% di riga=5/136*100</a:t>
            </a:r>
          </a:p>
          <a:p>
            <a:pPr eaLnBrk="1" hangingPunct="1"/>
            <a:r>
              <a:rPr lang="it-IT" dirty="0"/>
              <a:t>% di col=5/12*100</a:t>
            </a:r>
            <a:endParaRPr lang="en-US" dirty="0"/>
          </a:p>
        </p:txBody>
      </p:sp>
      <p:sp>
        <p:nvSpPr>
          <p:cNvPr id="8200" name="Line 61"/>
          <p:cNvSpPr>
            <a:spLocks noChangeShapeType="1"/>
          </p:cNvSpPr>
          <p:nvPr/>
        </p:nvSpPr>
        <p:spPr bwMode="auto">
          <a:xfrm rot="14185667" flipH="1">
            <a:off x="2687638" y="4764087"/>
            <a:ext cx="433388" cy="86201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201" name="Group 65"/>
          <p:cNvGrpSpPr>
            <a:grpSpLocks/>
          </p:cNvGrpSpPr>
          <p:nvPr/>
        </p:nvGrpSpPr>
        <p:grpSpPr bwMode="auto">
          <a:xfrm>
            <a:off x="762000" y="1295400"/>
            <a:ext cx="3962400" cy="2628900"/>
            <a:chOff x="480" y="1080"/>
            <a:chExt cx="2496" cy="1656"/>
          </a:xfrm>
        </p:grpSpPr>
        <p:sp>
          <p:nvSpPr>
            <p:cNvPr id="8204" name="Text Box 50"/>
            <p:cNvSpPr txBox="1">
              <a:spLocks noChangeArrowheads="1"/>
            </p:cNvSpPr>
            <p:nvPr/>
          </p:nvSpPr>
          <p:spPr bwMode="auto">
            <a:xfrm>
              <a:off x="480" y="1080"/>
              <a:ext cx="2496" cy="245"/>
            </a:xfrm>
            <a:prstGeom prst="rect">
              <a:avLst/>
            </a:prstGeom>
            <a:solidFill>
              <a:srgbClr val="FFFF99"/>
            </a:solidFill>
            <a:ln w="222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it-IT" dirty="0" err="1"/>
                <a:t>freq</a:t>
              </a:r>
              <a:r>
                <a:rPr lang="it-IT" dirty="0"/>
                <a:t>. congiunta relativa =(7/236)*100</a:t>
              </a:r>
              <a:endParaRPr lang="en-US" dirty="0"/>
            </a:p>
          </p:txBody>
        </p:sp>
        <p:sp>
          <p:nvSpPr>
            <p:cNvPr id="8205" name="Line 51"/>
            <p:cNvSpPr>
              <a:spLocks noChangeShapeType="1"/>
            </p:cNvSpPr>
            <p:nvPr/>
          </p:nvSpPr>
          <p:spPr bwMode="auto">
            <a:xfrm rot="16664075" flipH="1">
              <a:off x="1419" y="1445"/>
              <a:ext cx="1101" cy="969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6" name="Oval 62"/>
            <p:cNvSpPr>
              <a:spLocks noChangeArrowheads="1"/>
            </p:cNvSpPr>
            <p:nvPr/>
          </p:nvSpPr>
          <p:spPr bwMode="auto">
            <a:xfrm>
              <a:off x="2112" y="2544"/>
              <a:ext cx="480" cy="192"/>
            </a:xfrm>
            <a:prstGeom prst="ellipse">
              <a:avLst/>
            </a:prstGeom>
            <a:noFill/>
            <a:ln w="222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2" name="Oval 63"/>
          <p:cNvSpPr>
            <a:spLocks noChangeArrowheads="1"/>
          </p:cNvSpPr>
          <p:nvPr/>
        </p:nvSpPr>
        <p:spPr bwMode="auto">
          <a:xfrm>
            <a:off x="3378200" y="5295900"/>
            <a:ext cx="7620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3" name="Line 64"/>
          <p:cNvSpPr>
            <a:spLocks noChangeShapeType="1"/>
          </p:cNvSpPr>
          <p:nvPr/>
        </p:nvSpPr>
        <p:spPr bwMode="auto">
          <a:xfrm rot="14185667" flipH="1">
            <a:off x="2547938" y="5056188"/>
            <a:ext cx="609600" cy="609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" name="AutoShape 2"/>
          <p:cNvSpPr>
            <a:spLocks noChangeArrowheads="1"/>
          </p:cNvSpPr>
          <p:nvPr/>
        </p:nvSpPr>
        <p:spPr bwMode="auto">
          <a:xfrm>
            <a:off x="8385948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AutoShape 2"/>
          <p:cNvSpPr>
            <a:spLocks noChangeArrowheads="1"/>
          </p:cNvSpPr>
          <p:nvPr/>
        </p:nvSpPr>
        <p:spPr bwMode="auto">
          <a:xfrm>
            <a:off x="7696200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8055600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0" name="AutoShape 2"/>
          <p:cNvSpPr>
            <a:spLocks noChangeArrowheads="1"/>
          </p:cNvSpPr>
          <p:nvPr/>
        </p:nvSpPr>
        <p:spPr bwMode="auto">
          <a:xfrm>
            <a:off x="8719477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2" grpId="0" animBg="1"/>
      <p:bldP spid="82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* computer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missing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del rispondente (SESSO) e possesso del computer (COMPUTER)?</a:t>
            </a:r>
            <a:endParaRPr lang="en-US" sz="240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7" t="24785" r="29722" b="37608"/>
          <a:stretch/>
        </p:blipFill>
        <p:spPr bwMode="auto">
          <a:xfrm>
            <a:off x="304800" y="1371600"/>
            <a:ext cx="4267200" cy="3939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066800"/>
            <a:ext cx="3810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Da </a:t>
            </a:r>
            <a:r>
              <a:rPr lang="en-AU" sz="2000" b="1" dirty="0" err="1" smtClean="0"/>
              <a:t>cosa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possiamo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dedurre</a:t>
            </a:r>
            <a:r>
              <a:rPr lang="en-AU" sz="2000" b="1" dirty="0" smtClean="0"/>
              <a:t> la </a:t>
            </a:r>
            <a:r>
              <a:rPr lang="en-AU" sz="2000" b="1" dirty="0" err="1" smtClean="0"/>
              <a:t>presenza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dipendenza</a:t>
            </a:r>
            <a:r>
              <a:rPr lang="en-AU" sz="2000" b="1" dirty="0" smtClean="0"/>
              <a:t>/ </a:t>
            </a:r>
            <a:r>
              <a:rPr lang="en-AU" sz="2000" b="1" dirty="0" err="1" smtClean="0"/>
              <a:t>indipendenza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tra</a:t>
            </a:r>
            <a:r>
              <a:rPr lang="en-AU" sz="2000" b="1" dirty="0" smtClean="0"/>
              <a:t> le due </a:t>
            </a:r>
            <a:r>
              <a:rPr lang="en-AU" sz="2000" b="1" dirty="0" err="1" smtClean="0"/>
              <a:t>variabili</a:t>
            </a:r>
            <a:r>
              <a:rPr lang="en-AU" sz="2000" b="1" dirty="0" smtClean="0"/>
              <a:t>?</a:t>
            </a:r>
          </a:p>
          <a:p>
            <a:r>
              <a:rPr lang="en-AU" sz="2000" dirty="0" smtClean="0"/>
              <a:t>Le </a:t>
            </a:r>
            <a:r>
              <a:rPr lang="en-AU" sz="2000" dirty="0" err="1" smtClean="0"/>
              <a:t>variabili</a:t>
            </a:r>
            <a:r>
              <a:rPr lang="en-AU" sz="2000" dirty="0" smtClean="0"/>
              <a:t> </a:t>
            </a:r>
            <a:r>
              <a:rPr lang="en-AU" sz="2000" dirty="0" err="1" smtClean="0"/>
              <a:t>sono</a:t>
            </a:r>
            <a:r>
              <a:rPr lang="en-AU" sz="2000" dirty="0" smtClean="0"/>
              <a:t> </a:t>
            </a:r>
            <a:r>
              <a:rPr lang="en-AU" sz="2000" dirty="0" err="1" smtClean="0"/>
              <a:t>indipendenti</a:t>
            </a:r>
            <a:r>
              <a:rPr lang="en-AU" sz="2000" dirty="0" smtClean="0"/>
              <a:t> se la </a:t>
            </a:r>
            <a:r>
              <a:rPr lang="en-AU" sz="2000" dirty="0" err="1" smtClean="0"/>
              <a:t>distribuzione</a:t>
            </a:r>
            <a:r>
              <a:rPr lang="en-AU" sz="2000" dirty="0" smtClean="0"/>
              <a:t>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variabile</a:t>
            </a:r>
            <a:r>
              <a:rPr lang="en-AU" sz="2000" dirty="0" smtClean="0"/>
              <a:t> “</a:t>
            </a:r>
            <a:r>
              <a:rPr lang="en-AU" sz="2000" dirty="0" err="1" smtClean="0"/>
              <a:t>possesso</a:t>
            </a:r>
            <a:r>
              <a:rPr lang="en-AU" sz="2000" dirty="0" smtClean="0"/>
              <a:t> computer” non è </a:t>
            </a:r>
            <a:r>
              <a:rPr lang="en-AU" sz="2000" dirty="0" err="1" smtClean="0"/>
              <a:t>influenzata</a:t>
            </a:r>
            <a:r>
              <a:rPr lang="en-AU" sz="2000" dirty="0" smtClean="0"/>
              <a:t> dal </a:t>
            </a:r>
            <a:r>
              <a:rPr lang="en-AU" sz="2000" dirty="0" err="1" smtClean="0"/>
              <a:t>sesso</a:t>
            </a:r>
            <a:r>
              <a:rPr lang="en-AU" sz="2000" dirty="0" smtClean="0"/>
              <a:t>..</a:t>
            </a:r>
          </a:p>
          <a:p>
            <a:endParaRPr lang="en-AU" sz="2000" dirty="0" smtClean="0"/>
          </a:p>
          <a:p>
            <a:r>
              <a:rPr lang="en-AU" sz="2000" dirty="0" smtClean="0"/>
              <a:t>.. </a:t>
            </a:r>
            <a:r>
              <a:rPr lang="en-AU" sz="2000" dirty="0" err="1" smtClean="0"/>
              <a:t>Ovvero</a:t>
            </a:r>
            <a:r>
              <a:rPr lang="en-AU" sz="2000" dirty="0" smtClean="0"/>
              <a:t> la </a:t>
            </a:r>
            <a:r>
              <a:rPr lang="en-AU" sz="2000" dirty="0" err="1" smtClean="0"/>
              <a:t>distribuzione</a:t>
            </a:r>
            <a:r>
              <a:rPr lang="en-AU" sz="2000" dirty="0" smtClean="0"/>
              <a:t> di chi </a:t>
            </a:r>
            <a:r>
              <a:rPr lang="en-AU" sz="2000" dirty="0" err="1" smtClean="0"/>
              <a:t>possiede</a:t>
            </a:r>
            <a:r>
              <a:rPr lang="en-AU" sz="2000" dirty="0" smtClean="0"/>
              <a:t> </a:t>
            </a:r>
            <a:r>
              <a:rPr lang="en-AU" sz="2000" dirty="0" err="1" smtClean="0"/>
              <a:t>il</a:t>
            </a:r>
            <a:r>
              <a:rPr lang="en-AU" sz="2000" dirty="0" smtClean="0"/>
              <a:t> computer da chi non lo </a:t>
            </a:r>
            <a:r>
              <a:rPr lang="en-AU" sz="2000" dirty="0" err="1" smtClean="0"/>
              <a:t>possiede</a:t>
            </a:r>
            <a:r>
              <a:rPr lang="en-AU" sz="2000" dirty="0" smtClean="0"/>
              <a:t> non varia </a:t>
            </a:r>
            <a:r>
              <a:rPr lang="en-AU" sz="2000" dirty="0" err="1" smtClean="0"/>
              <a:t>tra</a:t>
            </a:r>
            <a:r>
              <a:rPr lang="en-AU" sz="2000" dirty="0" smtClean="0"/>
              <a:t> </a:t>
            </a:r>
            <a:r>
              <a:rPr lang="en-AU" sz="2000" dirty="0" err="1" smtClean="0"/>
              <a:t>maschi</a:t>
            </a:r>
            <a:r>
              <a:rPr lang="en-AU" sz="2000" dirty="0" smtClean="0"/>
              <a:t> e </a:t>
            </a:r>
            <a:r>
              <a:rPr lang="en-AU" sz="2000" dirty="0" err="1" smtClean="0"/>
              <a:t>femmine</a:t>
            </a:r>
            <a:r>
              <a:rPr lang="en-AU" sz="2000" dirty="0" smtClean="0"/>
              <a:t> e </a:t>
            </a:r>
            <a:r>
              <a:rPr lang="en-AU" sz="2000" dirty="0" err="1" smtClean="0"/>
              <a:t>corrisponde</a:t>
            </a:r>
            <a:r>
              <a:rPr lang="en-AU" sz="2000" dirty="0" smtClean="0"/>
              <a:t> </a:t>
            </a:r>
            <a:r>
              <a:rPr lang="en-AU" sz="2000" dirty="0" err="1" smtClean="0"/>
              <a:t>alla</a:t>
            </a:r>
            <a:r>
              <a:rPr lang="en-AU" sz="2000" dirty="0" smtClean="0"/>
              <a:t> </a:t>
            </a:r>
            <a:r>
              <a:rPr lang="en-AU" sz="2000" dirty="0" err="1" smtClean="0"/>
              <a:t>distribuzione</a:t>
            </a:r>
            <a:r>
              <a:rPr lang="en-AU" sz="2000" dirty="0" smtClean="0"/>
              <a:t> </a:t>
            </a:r>
            <a:r>
              <a:rPr lang="en-AU" sz="2000" dirty="0" err="1" smtClean="0"/>
              <a:t>marginale</a:t>
            </a:r>
            <a:r>
              <a:rPr lang="en-AU" sz="2000" dirty="0" smtClean="0"/>
              <a:t>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variabile</a:t>
            </a:r>
            <a:r>
              <a:rPr lang="en-AU" sz="2000" dirty="0" smtClean="0"/>
              <a:t> computer</a:t>
            </a:r>
            <a:endParaRPr lang="en-AU" sz="2000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6629400" y="3810000"/>
            <a:ext cx="342900" cy="494071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46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7" t="24785" r="29722" b="37608"/>
          <a:stretch/>
        </p:blipFill>
        <p:spPr bwMode="auto">
          <a:xfrm>
            <a:off x="533401" y="1219200"/>
            <a:ext cx="4267200" cy="3939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895601" y="289560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7042" y="1262062"/>
            <a:ext cx="259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rgbClr val="FF0000"/>
                </a:solidFill>
              </a:rPr>
              <a:t>Femmine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16% computer=0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84% computer=1</a:t>
            </a:r>
            <a:endParaRPr lang="en-AU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3" idx="1"/>
          </p:cNvCxnSpPr>
          <p:nvPr/>
        </p:nvCxnSpPr>
        <p:spPr bwMode="auto">
          <a:xfrm flipV="1">
            <a:off x="4114801" y="1862227"/>
            <a:ext cx="1642241" cy="118012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2895601" y="4049890"/>
            <a:ext cx="12192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9083" y="3189110"/>
            <a:ext cx="281151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err="1" smtClean="0">
                <a:solidFill>
                  <a:srgbClr val="0000FF"/>
                </a:solidFill>
              </a:rPr>
              <a:t>Maschi</a:t>
            </a:r>
            <a:r>
              <a:rPr lang="en-AU" b="1" dirty="0" smtClean="0">
                <a:solidFill>
                  <a:srgbClr val="0000FF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29.41% computer=0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70.59% computer=1</a:t>
            </a:r>
            <a:endParaRPr lang="en-AU" b="1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 bwMode="auto">
          <a:xfrm flipV="1">
            <a:off x="4114801" y="3789275"/>
            <a:ext cx="1684282" cy="407370"/>
          </a:xfrm>
          <a:prstGeom prst="straightConnector1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34" y="5715000"/>
            <a:ext cx="838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Le </a:t>
            </a:r>
            <a:r>
              <a:rPr lang="en-AU" sz="2000" b="1" dirty="0" err="1" smtClean="0"/>
              <a:t>distribuzioni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sono</a:t>
            </a:r>
            <a:r>
              <a:rPr lang="en-AU" sz="2000" b="1" dirty="0" smtClean="0"/>
              <a:t> diverse, ci fa </a:t>
            </a:r>
            <a:r>
              <a:rPr lang="en-AU" sz="2000" b="1" dirty="0" err="1" smtClean="0"/>
              <a:t>pensare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alla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presenza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dipendenza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tra</a:t>
            </a:r>
            <a:r>
              <a:rPr lang="en-AU" sz="2000" b="1" dirty="0" smtClean="0"/>
              <a:t> le due </a:t>
            </a:r>
            <a:r>
              <a:rPr lang="en-AU" sz="2000" b="1" dirty="0" err="1" smtClean="0"/>
              <a:t>variabili</a:t>
            </a:r>
            <a:r>
              <a:rPr lang="en-AU" sz="2000" b="1" dirty="0" smtClean="0"/>
              <a:t>!</a:t>
            </a:r>
            <a:endParaRPr lang="en-AU" sz="2000" b="1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00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7" t="24785" r="29722" b="37608"/>
          <a:stretch/>
        </p:blipFill>
        <p:spPr bwMode="auto">
          <a:xfrm>
            <a:off x="609601" y="1775179"/>
            <a:ext cx="4267200" cy="3939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Output PROC FREQ – Esempio 2 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971801" y="3715117"/>
            <a:ext cx="6096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0842" y="2297820"/>
            <a:ext cx="259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Computer=0: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28.57% F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FF0000"/>
                </a:solidFill>
              </a:rPr>
              <a:t>71.43% M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581401" y="3715117"/>
            <a:ext cx="5334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2883" y="4224868"/>
            <a:ext cx="281151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0000FF"/>
                </a:solidFill>
              </a:rPr>
              <a:t>Computer=1:</a:t>
            </a:r>
            <a:endParaRPr lang="en-AU" b="1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46.67% </a:t>
            </a:r>
            <a:r>
              <a:rPr lang="en-AU" b="1" dirty="0">
                <a:solidFill>
                  <a:srgbClr val="0000FF"/>
                </a:solidFill>
              </a:rPr>
              <a:t>F</a:t>
            </a:r>
          </a:p>
          <a:p>
            <a:pPr marL="285750" indent="-285750">
              <a:buFontTx/>
              <a:buChar char="-"/>
            </a:pPr>
            <a:r>
              <a:rPr lang="en-AU" b="1" dirty="0" smtClean="0">
                <a:solidFill>
                  <a:srgbClr val="0000FF"/>
                </a:solidFill>
              </a:rPr>
              <a:t>53.33</a:t>
            </a:r>
            <a:r>
              <a:rPr lang="en-AU" b="1" dirty="0">
                <a:solidFill>
                  <a:srgbClr val="0000FF"/>
                </a:solidFill>
              </a:rPr>
              <a:t>% 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838200"/>
            <a:ext cx="838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NB: </a:t>
            </a:r>
            <a:r>
              <a:rPr lang="en-AU" sz="2000" b="1" u="sng" dirty="0" smtClean="0"/>
              <a:t>la </a:t>
            </a:r>
            <a:r>
              <a:rPr lang="en-AU" sz="2000" b="1" u="sng" dirty="0" err="1" smtClean="0"/>
              <a:t>relazione</a:t>
            </a:r>
            <a:r>
              <a:rPr lang="en-AU" sz="2000" b="1" u="sng" dirty="0" smtClean="0"/>
              <a:t> di </a:t>
            </a:r>
            <a:r>
              <a:rPr lang="en-AU" sz="2000" b="1" u="sng" dirty="0" err="1" smtClean="0"/>
              <a:t>dipendenza</a:t>
            </a:r>
            <a:r>
              <a:rPr lang="en-AU" sz="2000" b="1" u="sng" dirty="0" smtClean="0"/>
              <a:t> è </a:t>
            </a:r>
            <a:r>
              <a:rPr lang="en-AU" sz="2000" b="1" u="sng" dirty="0" err="1" smtClean="0"/>
              <a:t>simmetrica</a:t>
            </a:r>
            <a:r>
              <a:rPr lang="en-AU" sz="2000" dirty="0" smtClean="0"/>
              <a:t>. </a:t>
            </a:r>
            <a:r>
              <a:rPr lang="en-AU" sz="2000" dirty="0" err="1" smtClean="0"/>
              <a:t>Anche</a:t>
            </a:r>
            <a:r>
              <a:rPr lang="en-AU" sz="2000" dirty="0" smtClean="0"/>
              <a:t> </a:t>
            </a:r>
            <a:r>
              <a:rPr lang="en-AU" sz="2000" dirty="0" err="1" smtClean="0"/>
              <a:t>analizzando</a:t>
            </a:r>
            <a:r>
              <a:rPr lang="en-AU" sz="2000" dirty="0" smtClean="0"/>
              <a:t> la </a:t>
            </a:r>
            <a:r>
              <a:rPr lang="en-AU" sz="2000" dirty="0" err="1" smtClean="0"/>
              <a:t>dipendenza</a:t>
            </a:r>
            <a:r>
              <a:rPr lang="en-AU" sz="2000" dirty="0" smtClean="0"/>
              <a:t> del </a:t>
            </a:r>
            <a:r>
              <a:rPr lang="en-AU" sz="2000" dirty="0" err="1" smtClean="0"/>
              <a:t>sesso</a:t>
            </a:r>
            <a:r>
              <a:rPr lang="en-AU" sz="2000" dirty="0" smtClean="0"/>
              <a:t> </a:t>
            </a:r>
            <a:r>
              <a:rPr lang="en-AU" sz="2000" dirty="0" err="1" smtClean="0"/>
              <a:t>dalla</a:t>
            </a:r>
            <a:r>
              <a:rPr lang="en-AU" sz="2000" dirty="0" smtClean="0"/>
              <a:t> </a:t>
            </a:r>
            <a:r>
              <a:rPr lang="en-AU" sz="2000" dirty="0" err="1" smtClean="0"/>
              <a:t>variabile</a:t>
            </a:r>
            <a:r>
              <a:rPr lang="en-AU" sz="2000" dirty="0" smtClean="0"/>
              <a:t> computer </a:t>
            </a:r>
            <a:r>
              <a:rPr lang="en-AU" sz="2000" dirty="0" err="1" smtClean="0"/>
              <a:t>osserviamo</a:t>
            </a:r>
            <a:r>
              <a:rPr lang="en-AU" sz="2000" dirty="0" smtClean="0"/>
              <a:t> </a:t>
            </a:r>
            <a:r>
              <a:rPr lang="en-AU" sz="2000" dirty="0" err="1" smtClean="0"/>
              <a:t>un’influenza</a:t>
            </a:r>
            <a:endParaRPr lang="en-AU" sz="20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971801" y="4834469"/>
            <a:ext cx="609600" cy="29351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81401" y="4834469"/>
            <a:ext cx="533400" cy="293510"/>
          </a:xfrm>
          <a:prstGeom prst="roundRect">
            <a:avLst/>
          </a:prstGeom>
          <a:noFill/>
          <a:ln w="254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352" y="5867400"/>
            <a:ext cx="838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Per </a:t>
            </a:r>
            <a:r>
              <a:rPr lang="en-AU" sz="2000" b="1" dirty="0" err="1" smtClean="0"/>
              <a:t>quantificare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il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grado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connessione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tra</a:t>
            </a:r>
            <a:r>
              <a:rPr lang="en-AU" sz="2000" b="1" dirty="0" smtClean="0"/>
              <a:t> le due </a:t>
            </a:r>
            <a:r>
              <a:rPr lang="en-AU" sz="2000" b="1" dirty="0" err="1" smtClean="0"/>
              <a:t>variabili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calcoliamo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gli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indici</a:t>
            </a:r>
            <a:r>
              <a:rPr lang="en-AU" sz="2000" b="1" dirty="0" smtClean="0"/>
              <a:t> di </a:t>
            </a:r>
            <a:r>
              <a:rPr lang="en-AU" sz="2000" b="1" dirty="0" err="1" smtClean="0"/>
              <a:t>connessione</a:t>
            </a:r>
            <a:endParaRPr lang="en-AU" sz="2000" b="1" dirty="0"/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3" grpId="0" animBg="1"/>
      <p:bldP spid="14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FREQ - Descrizione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900291"/>
            <a:ext cx="8305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PROC FREQ permette di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/>
              <a:t> calcolare le distribuzioni di frequenza </a:t>
            </a:r>
            <a:r>
              <a:rPr lang="it-IT" sz="2400" dirty="0" err="1"/>
              <a:t>univariate</a:t>
            </a:r>
            <a:r>
              <a:rPr lang="it-IT" sz="2400" dirty="0"/>
              <a:t> per variabili qualitative e quantitative </a:t>
            </a:r>
            <a:r>
              <a:rPr lang="it-IT" sz="2400" dirty="0" smtClean="0"/>
              <a:t>discrete</a:t>
            </a:r>
          </a:p>
          <a:p>
            <a:pPr lvl="4" eaLnBrk="1" hangingPunct="1">
              <a:defRPr/>
            </a:pPr>
            <a:r>
              <a:rPr lang="en-GB" sz="2000" b="1" dirty="0" err="1">
                <a:solidFill>
                  <a:srgbClr val="000080"/>
                </a:solidFill>
              </a:rPr>
              <a:t>proc</a:t>
            </a:r>
            <a:r>
              <a:rPr lang="en-GB" sz="2000" b="1" dirty="0">
                <a:solidFill>
                  <a:srgbClr val="000080"/>
                </a:solidFill>
              </a:rPr>
              <a:t> </a:t>
            </a:r>
            <a:r>
              <a:rPr lang="en-GB" sz="2000" b="1" dirty="0" err="1">
                <a:solidFill>
                  <a:srgbClr val="000080"/>
                </a:solidFill>
              </a:rPr>
              <a:t>freq</a:t>
            </a:r>
            <a:r>
              <a:rPr lang="en-GB" sz="2000" b="1" dirty="0">
                <a:solidFill>
                  <a:srgbClr val="000080"/>
                </a:solidFill>
              </a:rPr>
              <a:t> </a:t>
            </a:r>
            <a:r>
              <a:rPr lang="en-GB" sz="2000" dirty="0">
                <a:solidFill>
                  <a:srgbClr val="0000FF"/>
                </a:solidFill>
              </a:rPr>
              <a:t>data=</a:t>
            </a:r>
            <a:r>
              <a:rPr lang="en-GB" sz="2000" kern="0" dirty="0"/>
              <a:t> dataset;</a:t>
            </a:r>
          </a:p>
          <a:p>
            <a:pPr lvl="4" eaLnBrk="1" hangingPunct="1">
              <a:defRPr/>
            </a:pPr>
            <a:r>
              <a:rPr lang="en-GB" sz="2000" kern="0" dirty="0"/>
              <a:t>	</a:t>
            </a:r>
            <a:r>
              <a:rPr lang="en-GB" sz="2000" dirty="0">
                <a:solidFill>
                  <a:srgbClr val="0000FF"/>
                </a:solidFill>
              </a:rPr>
              <a:t>tables</a:t>
            </a:r>
            <a:r>
              <a:rPr lang="en-GB" sz="2000" kern="0" dirty="0"/>
              <a:t> </a:t>
            </a:r>
            <a:r>
              <a:rPr lang="en-GB" sz="2000" kern="0" dirty="0" err="1" smtClean="0"/>
              <a:t>variabile</a:t>
            </a:r>
            <a:r>
              <a:rPr lang="en-GB" sz="2000" kern="0" dirty="0" smtClean="0"/>
              <a:t> /</a:t>
            </a:r>
            <a:r>
              <a:rPr lang="en-GB" sz="2000" kern="0" dirty="0"/>
              <a:t>option(s);</a:t>
            </a:r>
          </a:p>
          <a:p>
            <a:pPr lvl="4" eaLnBrk="1" hangingPunct="1">
              <a:defRPr/>
            </a:pPr>
            <a:r>
              <a:rPr lang="en-GB" sz="2000" b="1" dirty="0">
                <a:solidFill>
                  <a:srgbClr val="000080"/>
                </a:solidFill>
              </a:rPr>
              <a:t>run</a:t>
            </a:r>
            <a:r>
              <a:rPr lang="en-GB" sz="2000" b="1" dirty="0" smtClean="0">
                <a:solidFill>
                  <a:srgbClr val="000080"/>
                </a:solidFill>
              </a:rPr>
              <a:t>;</a:t>
            </a:r>
          </a:p>
          <a:p>
            <a:pPr lvl="4" eaLnBrk="1" hangingPunct="1">
              <a:defRPr/>
            </a:pPr>
            <a:endParaRPr lang="en-GB" sz="2000" b="1" dirty="0">
              <a:solidFill>
                <a:srgbClr val="00008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sz="2400" dirty="0" smtClean="0"/>
              <a:t> </a:t>
            </a:r>
            <a:r>
              <a:rPr lang="it-IT" sz="2400" dirty="0"/>
              <a:t>creare tabelle di contingenza a due o più dimensioni per variabili qualitative e quantitative </a:t>
            </a:r>
            <a:r>
              <a:rPr lang="it-IT" sz="2400" dirty="0" smtClean="0"/>
              <a:t>discrete</a:t>
            </a:r>
          </a:p>
          <a:p>
            <a:pPr eaLnBrk="1" hangingPunct="1">
              <a:buFontTx/>
              <a:buChar char="•"/>
            </a:pPr>
            <a:endParaRPr lang="it-IT" sz="2400" dirty="0"/>
          </a:p>
          <a:p>
            <a:pPr marL="457200" indent="-457200" eaLnBrk="1" hangingPunct="1">
              <a:buClr>
                <a:schemeClr val="tx1"/>
              </a:buClr>
              <a:buFont typeface="+mj-lt"/>
              <a:buAutoNum type="arabicPeriod" startAt="3"/>
            </a:pPr>
            <a:r>
              <a:rPr lang="it-IT" sz="2400" dirty="0"/>
              <a:t> calcolare indici di dipendenza relativi a tabelle di </a:t>
            </a:r>
            <a:r>
              <a:rPr lang="it-IT" sz="2400" dirty="0" smtClean="0"/>
              <a:t>contingenza (tra cui chi-quadrato e </a:t>
            </a:r>
            <a:r>
              <a:rPr lang="it-IT" sz="2400" dirty="0" err="1" smtClean="0"/>
              <a:t>Cramer</a:t>
            </a:r>
            <a:r>
              <a:rPr lang="it-IT" sz="2400" dirty="0" smtClean="0"/>
              <a:t> V)</a:t>
            </a:r>
            <a:endParaRPr lang="it-IT" sz="2400" dirty="0"/>
          </a:p>
          <a:p>
            <a:pPr eaLnBrk="1" hangingPunct="1">
              <a:buClr>
                <a:schemeClr val="tx1"/>
              </a:buClr>
            </a:pPr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209800" y="2362200"/>
            <a:ext cx="37338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3676" y="2686756"/>
            <a:ext cx="24710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0000"/>
                </a:solidFill>
              </a:rPr>
              <a:t>ESERCITAZIONE 2!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" y="5638800"/>
            <a:ext cx="7315200" cy="914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SAS on </a:t>
            </a:r>
            <a:r>
              <a:rPr lang="it-IT" altLang="it-IT" sz="4000" dirty="0" err="1">
                <a:solidFill>
                  <a:srgbClr val="FF9900"/>
                </a:solidFill>
              </a:rPr>
              <a:t>Demand</a:t>
            </a:r>
            <a:r>
              <a:rPr lang="it-IT" altLang="it-IT" sz="4000" dirty="0">
                <a:solidFill>
                  <a:srgbClr val="FF9900"/>
                </a:solidFill>
              </a:rPr>
              <a:t> for </a:t>
            </a:r>
            <a:r>
              <a:rPr lang="it-IT" altLang="it-IT" sz="4000" dirty="0" err="1" smtClean="0">
                <a:solidFill>
                  <a:srgbClr val="FF9900"/>
                </a:solidFill>
              </a:rPr>
              <a:t>Academics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en-AU" sz="2000" dirty="0"/>
              <a:t>N</a:t>
            </a:r>
            <a:r>
              <a:rPr lang="it-IT" sz="2000" dirty="0"/>
              <a:t>ella sezione </a:t>
            </a:r>
            <a:r>
              <a:rPr lang="it-IT" sz="2000" b="1" dirty="0"/>
              <a:t>Varie</a:t>
            </a:r>
            <a:r>
              <a:rPr lang="it-IT" sz="2000" dirty="0"/>
              <a:t> della pagina di insegnamento </a:t>
            </a:r>
            <a:r>
              <a:rPr lang="it-IT" sz="2000" dirty="0" smtClean="0"/>
              <a:t>sono state pubblicate </a:t>
            </a:r>
            <a:r>
              <a:rPr lang="it-IT" sz="2000" dirty="0"/>
              <a:t>le istruzioni di utilizzo di SAS on </a:t>
            </a:r>
            <a:r>
              <a:rPr lang="it-IT" sz="2000" dirty="0" err="1"/>
              <a:t>Demand</a:t>
            </a:r>
            <a:r>
              <a:rPr lang="it-IT" sz="2000" dirty="0"/>
              <a:t> for </a:t>
            </a:r>
            <a:r>
              <a:rPr lang="it-IT" sz="2000" dirty="0" err="1" smtClean="0"/>
              <a:t>Academics</a:t>
            </a:r>
            <a:r>
              <a:rPr lang="it-IT" sz="2000" dirty="0"/>
              <a:t>:</a:t>
            </a:r>
            <a:endParaRPr lang="it-IT" sz="2000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it-IT" sz="2000" dirty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/>
              <a:t>SASOnDemandForAcademics_registrazione</a:t>
            </a:r>
            <a:endParaRPr lang="it-IT" sz="2000" b="1" dirty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    Procedure di registrazione e accesso a SAS on </a:t>
            </a:r>
            <a:r>
              <a:rPr lang="it-IT" sz="2000" dirty="0" err="1"/>
              <a:t>Demand</a:t>
            </a:r>
            <a:endParaRPr lang="it-IT" sz="2000" dirty="0"/>
          </a:p>
          <a:p>
            <a:pPr marL="400050" lvl="1" indent="0" algn="just">
              <a:lnSpc>
                <a:spcPct val="90000"/>
              </a:lnSpc>
              <a:buNone/>
            </a:pPr>
            <a:endParaRPr lang="it-IT" sz="2000" dirty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 smtClean="0"/>
              <a:t>SASOnDemandForAcademics_SASStudio</a:t>
            </a:r>
            <a:endParaRPr lang="it-IT" sz="2000" b="1" dirty="0" smtClean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 smtClean="0"/>
              <a:t>     Breve manuale di utilizzo di SAS Studio (corrispettivo web del   </a:t>
            </a:r>
            <a:br>
              <a:rPr lang="it-IT" sz="2000" dirty="0" smtClean="0"/>
            </a:br>
            <a:r>
              <a:rPr lang="it-IT" sz="2000" dirty="0" smtClean="0"/>
              <a:t>     </a:t>
            </a:r>
            <a:r>
              <a:rPr lang="it-IT" sz="2000" dirty="0" err="1" smtClean="0"/>
              <a:t>tool</a:t>
            </a:r>
            <a:r>
              <a:rPr lang="it-IT" sz="2000" dirty="0" smtClean="0"/>
              <a:t> utilizzato a lezione) predisposto per gli obiettivi del corso</a:t>
            </a:r>
          </a:p>
          <a:p>
            <a:pPr marL="400050" lvl="1" indent="0" algn="just">
              <a:lnSpc>
                <a:spcPct val="90000"/>
              </a:lnSpc>
              <a:buNone/>
            </a:pPr>
            <a:endParaRPr lang="it-IT" sz="2000" dirty="0"/>
          </a:p>
          <a:p>
            <a:pPr lvl="1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sz="2000" b="1" dirty="0" err="1"/>
              <a:t>SASOnDemandForAcademics_ELearnings</a:t>
            </a:r>
            <a:endParaRPr lang="it-IT" sz="2000" b="1" dirty="0"/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    Illustrazione delle procedure di attivazione dei corsi </a:t>
            </a: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it-IT" sz="2000" dirty="0"/>
              <a:t>     SAS </a:t>
            </a:r>
            <a:r>
              <a:rPr lang="it-IT" sz="2000" dirty="0" err="1"/>
              <a:t>E-Learnings</a:t>
            </a:r>
            <a:endParaRPr lang="it-IT" sz="2000" dirty="0"/>
          </a:p>
          <a:p>
            <a:pPr marL="0" indent="0" algn="just">
              <a:lnSpc>
                <a:spcPct val="90000"/>
              </a:lnSpc>
              <a:buNone/>
            </a:pPr>
            <a:endParaRPr lang="it-IT" sz="2000" dirty="0"/>
          </a:p>
          <a:p>
            <a:pPr marL="0" indent="0" algn="just">
              <a:lnSpc>
                <a:spcPct val="9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525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FREQ – Sintassi generale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543800" cy="1981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err="1" smtClean="0"/>
              <a:t>proc</a:t>
            </a:r>
            <a:r>
              <a:rPr lang="en-GB" sz="2800" dirty="0" smtClean="0"/>
              <a:t> </a:t>
            </a:r>
            <a:r>
              <a:rPr lang="en-GB" sz="2800" dirty="0" err="1" smtClean="0"/>
              <a:t>freq</a:t>
            </a:r>
            <a:r>
              <a:rPr lang="en-GB" sz="2800" dirty="0" smtClean="0"/>
              <a:t> data= </a:t>
            </a:r>
            <a:r>
              <a:rPr lang="en-GB" sz="2800" dirty="0" smtClean="0">
                <a:solidFill>
                  <a:srgbClr val="0000CC"/>
                </a:solidFill>
              </a:rPr>
              <a:t>dataset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	tables </a:t>
            </a:r>
            <a:r>
              <a:rPr lang="en-GB" sz="2800" dirty="0" smtClean="0">
                <a:solidFill>
                  <a:srgbClr val="0000CC"/>
                </a:solidFill>
              </a:rPr>
              <a:t>variabile1 </a:t>
            </a:r>
            <a:r>
              <a:rPr lang="en-GB" sz="2800" dirty="0" smtClean="0"/>
              <a:t>*</a:t>
            </a:r>
            <a:r>
              <a:rPr lang="en-GB" sz="2800" dirty="0" smtClean="0">
                <a:solidFill>
                  <a:srgbClr val="0000CC"/>
                </a:solidFill>
              </a:rPr>
              <a:t> variabile2</a:t>
            </a:r>
            <a:r>
              <a:rPr lang="en-GB" sz="2800" i="1" dirty="0" smtClean="0"/>
              <a:t> </a:t>
            </a:r>
            <a:r>
              <a:rPr lang="en-GB" sz="2800" dirty="0" smtClean="0">
                <a:solidFill>
                  <a:srgbClr val="009900"/>
                </a:solidFill>
              </a:rPr>
              <a:t>/option(s)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run;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290935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Calcolo dell’indice </a:t>
            </a:r>
            <a:r>
              <a:rPr lang="it-IT" sz="2400" dirty="0" smtClean="0"/>
              <a:t>chi-quadro e </a:t>
            </a:r>
            <a:r>
              <a:rPr lang="it-IT" sz="2400" dirty="0" err="1" smtClean="0"/>
              <a:t>Cramer</a:t>
            </a:r>
            <a:r>
              <a:rPr lang="it-IT" sz="2400" dirty="0" smtClean="0"/>
              <a:t> V</a:t>
            </a:r>
            <a:endParaRPr lang="en-US" sz="24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4419600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smtClean="0">
                <a:solidFill>
                  <a:srgbClr val="009900"/>
                </a:solidFill>
              </a:rPr>
              <a:t>/</a:t>
            </a:r>
            <a:r>
              <a:rPr lang="it-IT" sz="2000" dirty="0" err="1">
                <a:solidFill>
                  <a:srgbClr val="009900"/>
                </a:solidFill>
              </a:rPr>
              <a:t>missing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/>
              <a:t>considera anche i </a:t>
            </a:r>
            <a:r>
              <a:rPr lang="it-IT" sz="2000" dirty="0" err="1"/>
              <a:t>missing</a:t>
            </a:r>
            <a:r>
              <a:rPr lang="it-IT" sz="2000" dirty="0"/>
              <a:t> nel calcolo delle frequenze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1" dirty="0">
                <a:solidFill>
                  <a:srgbClr val="009900"/>
                </a:solidFill>
              </a:rPr>
              <a:t>/</a:t>
            </a:r>
            <a:r>
              <a:rPr lang="it-IT" sz="2000" b="1" dirty="0" err="1">
                <a:solidFill>
                  <a:srgbClr val="009900"/>
                </a:solidFill>
              </a:rPr>
              <a:t>chisq</a:t>
            </a:r>
            <a:r>
              <a:rPr lang="it-IT" sz="2000" dirty="0"/>
              <a:t>    </a:t>
            </a:r>
            <a:r>
              <a:rPr lang="it-IT" sz="2000" b="1" dirty="0">
                <a:solidFill>
                  <a:srgbClr val="FF0000"/>
                </a:solidFill>
              </a:rPr>
              <a:t>calcola l’indice chi-quadro e altre misure di associazione basate sul chi-quadro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H="1" flipV="1">
            <a:off x="5943600" y="5486400"/>
            <a:ext cx="1866900" cy="572814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0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Esempio n°1- Indici Chi-Quadro e </a:t>
            </a:r>
            <a:r>
              <a:rPr lang="it-IT" sz="4000" dirty="0" err="1" smtClean="0">
                <a:solidFill>
                  <a:srgbClr val="FF9900"/>
                </a:solidFill>
              </a:rPr>
              <a:t>Cramer</a:t>
            </a:r>
            <a:r>
              <a:rPr lang="it-IT" sz="4000" dirty="0" smtClean="0">
                <a:solidFill>
                  <a:srgbClr val="FF9900"/>
                </a:solidFill>
              </a:rPr>
              <a:t> V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3248025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tables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sesso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* computer /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chisq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C’è indipendenza statistica tra le variabili sesso del rispondente (SESSO) e possesso del computer (COMPUTER)?</a:t>
            </a:r>
            <a:endParaRPr lang="en-US" sz="240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105400" y="3505200"/>
            <a:ext cx="1676400" cy="9144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96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Esempio n°1- Indici Chi-Quadro e </a:t>
            </a:r>
            <a:r>
              <a:rPr lang="it-IT" sz="4000" dirty="0" err="1" smtClean="0">
                <a:solidFill>
                  <a:srgbClr val="FF9900"/>
                </a:solidFill>
              </a:rPr>
              <a:t>Cramer</a:t>
            </a:r>
            <a:r>
              <a:rPr lang="it-IT" sz="4000" dirty="0" smtClean="0">
                <a:solidFill>
                  <a:srgbClr val="FF9900"/>
                </a:solidFill>
              </a:rPr>
              <a:t> V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0" t="28017" r="28752" b="43319"/>
          <a:stretch/>
        </p:blipFill>
        <p:spPr bwMode="auto">
          <a:xfrm>
            <a:off x="1066800" y="1497449"/>
            <a:ext cx="5029200" cy="329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 bwMode="auto">
          <a:xfrm>
            <a:off x="1066800" y="1954649"/>
            <a:ext cx="4114800" cy="3810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078849"/>
            <a:ext cx="73953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Come </a:t>
            </a:r>
            <a:r>
              <a:rPr lang="en-AU" sz="2000" dirty="0" err="1" smtClean="0"/>
              <a:t>valutiamo</a:t>
            </a:r>
            <a:r>
              <a:rPr lang="en-AU" sz="2000" dirty="0" smtClean="0"/>
              <a:t> la </a:t>
            </a:r>
            <a:r>
              <a:rPr lang="en-AU" sz="2000" dirty="0" err="1" smtClean="0"/>
              <a:t>presenza</a:t>
            </a:r>
            <a:r>
              <a:rPr lang="en-AU" sz="2000" dirty="0" smtClean="0"/>
              <a:t> di </a:t>
            </a:r>
            <a:r>
              <a:rPr lang="en-AU" sz="2000" dirty="0" err="1" smtClean="0"/>
              <a:t>indipendenza</a:t>
            </a:r>
            <a:r>
              <a:rPr lang="en-AU" sz="2000" dirty="0" smtClean="0"/>
              <a:t> a </a:t>
            </a:r>
            <a:r>
              <a:rPr lang="en-AU" sz="2000" dirty="0" err="1" smtClean="0"/>
              <a:t>partire</a:t>
            </a:r>
            <a:r>
              <a:rPr lang="en-AU" sz="2000" dirty="0" smtClean="0"/>
              <a:t> </a:t>
            </a:r>
            <a:r>
              <a:rPr lang="en-AU" sz="2000" dirty="0" err="1" smtClean="0"/>
              <a:t>dagli</a:t>
            </a:r>
            <a:r>
              <a:rPr lang="en-AU" sz="2000" dirty="0" smtClean="0"/>
              <a:t> </a:t>
            </a:r>
            <a:r>
              <a:rPr lang="en-AU" sz="2000" dirty="0" err="1" smtClean="0"/>
              <a:t>indici</a:t>
            </a:r>
            <a:r>
              <a:rPr lang="en-AU" sz="2000" dirty="0" smtClean="0"/>
              <a:t> </a:t>
            </a:r>
            <a:r>
              <a:rPr lang="en-AU" sz="2000" dirty="0" err="1" smtClean="0"/>
              <a:t>calcolati</a:t>
            </a:r>
            <a:r>
              <a:rPr lang="en-AU" sz="2000" dirty="0" smtClean="0"/>
              <a:t>?</a:t>
            </a:r>
          </a:p>
          <a:p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b="1" dirty="0" smtClean="0">
                <a:sym typeface="Wingdings" panose="05000000000000000000" pitchFamily="2" charset="2"/>
              </a:rPr>
              <a:t>Test </a:t>
            </a:r>
            <a:r>
              <a:rPr lang="en-AU" sz="2000" b="1" dirty="0" err="1" smtClean="0">
                <a:sym typeface="Wingdings" panose="05000000000000000000" pitchFamily="2" charset="2"/>
              </a:rPr>
              <a:t>d’ipotesi</a:t>
            </a:r>
            <a:r>
              <a:rPr lang="en-AU" sz="2000" b="1" dirty="0" smtClean="0">
                <a:sym typeface="Wingdings" panose="05000000000000000000" pitchFamily="2" charset="2"/>
              </a:rPr>
              <a:t> (PROSSIMA LEZIONE)</a:t>
            </a:r>
            <a:r>
              <a:rPr lang="en-AU" sz="2000" b="1" dirty="0" smtClean="0"/>
              <a:t> </a:t>
            </a:r>
            <a:endParaRPr lang="en-AU" sz="2000" b="1" dirty="0"/>
          </a:p>
        </p:txBody>
      </p:sp>
      <p:sp>
        <p:nvSpPr>
          <p:cNvPr id="11" name="Text Box 235"/>
          <p:cNvSpPr txBox="1">
            <a:spLocks noChangeArrowheads="1"/>
          </p:cNvSpPr>
          <p:nvPr/>
        </p:nvSpPr>
        <p:spPr bwMode="auto">
          <a:xfrm>
            <a:off x="6477000" y="3469005"/>
            <a:ext cx="2597929" cy="1323439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1600" b="1" u="sng" dirty="0" smtClean="0">
                <a:sym typeface="MT Symbol" pitchFamily="82" charset="2"/>
              </a:rPr>
              <a:t>Solo con </a:t>
            </a:r>
            <a:r>
              <a:rPr lang="en-AU" sz="1600" b="1" u="sng" dirty="0" err="1" smtClean="0">
                <a:sym typeface="MT Symbol" pitchFamily="82" charset="2"/>
              </a:rPr>
              <a:t>tabelle</a:t>
            </a:r>
            <a:r>
              <a:rPr lang="en-AU" sz="1600" b="1" u="sng" dirty="0" smtClean="0">
                <a:sym typeface="MT Symbol" pitchFamily="82" charset="2"/>
              </a:rPr>
              <a:t> 2X2</a:t>
            </a:r>
            <a:r>
              <a:rPr lang="en-AU" sz="1600" dirty="0" smtClean="0">
                <a:sym typeface="MT Symbol" pitchFamily="82" charset="2"/>
              </a:rPr>
              <a:t>: SAS </a:t>
            </a:r>
            <a:r>
              <a:rPr lang="en-AU" sz="1600" dirty="0" err="1" smtClean="0">
                <a:sym typeface="MT Symbol" pitchFamily="82" charset="2"/>
              </a:rPr>
              <a:t>utilizza</a:t>
            </a:r>
            <a:r>
              <a:rPr lang="en-AU" sz="1600" dirty="0" smtClean="0">
                <a:sym typeface="MT Symbol" pitchFamily="82" charset="2"/>
              </a:rPr>
              <a:t> </a:t>
            </a:r>
            <a:r>
              <a:rPr lang="en-AU" sz="1600" dirty="0" err="1" smtClean="0">
                <a:sym typeface="MT Symbol" pitchFamily="82" charset="2"/>
              </a:rPr>
              <a:t>una</a:t>
            </a:r>
            <a:r>
              <a:rPr lang="en-AU" sz="1600" dirty="0" smtClean="0">
                <a:sym typeface="MT Symbol" pitchFamily="82" charset="2"/>
              </a:rPr>
              <a:t> formula per </a:t>
            </a:r>
            <a:r>
              <a:rPr lang="en-AU" sz="1600" dirty="0" err="1" smtClean="0">
                <a:sym typeface="MT Symbol" pitchFamily="82" charset="2"/>
              </a:rPr>
              <a:t>il</a:t>
            </a:r>
            <a:r>
              <a:rPr lang="en-AU" sz="1600" dirty="0" smtClean="0">
                <a:sym typeface="MT Symbol" pitchFamily="82" charset="2"/>
              </a:rPr>
              <a:t> Cramer V </a:t>
            </a:r>
            <a:r>
              <a:rPr lang="en-AU" sz="1600" dirty="0" err="1" smtClean="0">
                <a:sym typeface="MT Symbol" pitchFamily="82" charset="2"/>
              </a:rPr>
              <a:t>leggermente</a:t>
            </a:r>
            <a:r>
              <a:rPr lang="en-AU" sz="1600" dirty="0" smtClean="0">
                <a:sym typeface="MT Symbol" pitchFamily="82" charset="2"/>
              </a:rPr>
              <a:t> </a:t>
            </a:r>
            <a:r>
              <a:rPr lang="en-AU" sz="1600" dirty="0" err="1" smtClean="0">
                <a:sym typeface="MT Symbol" pitchFamily="82" charset="2"/>
              </a:rPr>
              <a:t>modificata</a:t>
            </a:r>
            <a:r>
              <a:rPr lang="en-AU" sz="1600" dirty="0" smtClean="0">
                <a:sym typeface="MT Symbol" pitchFamily="82" charset="2"/>
              </a:rPr>
              <a:t> </a:t>
            </a:r>
            <a:r>
              <a:rPr lang="en-AU" sz="1600" dirty="0" smtClean="0">
                <a:sym typeface="Wingdings" panose="05000000000000000000" pitchFamily="2" charset="2"/>
              </a:rPr>
              <a:t> </a:t>
            </a:r>
            <a:r>
              <a:rPr lang="en-AU" sz="1600" dirty="0" err="1" smtClean="0">
                <a:sym typeface="Wingdings" panose="05000000000000000000" pitchFamily="2" charset="2"/>
              </a:rPr>
              <a:t>l’indice</a:t>
            </a:r>
            <a:r>
              <a:rPr lang="en-AU" sz="1600" dirty="0">
                <a:sym typeface="Wingdings" panose="05000000000000000000" pitchFamily="2" charset="2"/>
              </a:rPr>
              <a:t> </a:t>
            </a:r>
            <a:r>
              <a:rPr lang="en-AU" sz="1600" dirty="0" smtClean="0">
                <a:sym typeface="Wingdings" panose="05000000000000000000" pitchFamily="2" charset="2"/>
              </a:rPr>
              <a:t>varia </a:t>
            </a:r>
            <a:r>
              <a:rPr lang="en-AU" sz="1600" dirty="0" err="1" smtClean="0">
                <a:sym typeface="Wingdings" panose="05000000000000000000" pitchFamily="2" charset="2"/>
              </a:rPr>
              <a:t>tra</a:t>
            </a:r>
            <a:r>
              <a:rPr lang="en-AU" sz="1600" dirty="0" smtClean="0">
                <a:sym typeface="Wingdings" panose="05000000000000000000" pitchFamily="2" charset="2"/>
              </a:rPr>
              <a:t> -1 e 1</a:t>
            </a:r>
            <a:endParaRPr lang="en-US" sz="1600" dirty="0">
              <a:sym typeface="MT Symbol" pitchFamily="82" charset="2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5334000" y="4611588"/>
            <a:ext cx="876300" cy="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4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</a:t>
            </a:r>
            <a:r>
              <a:rPr lang="it-IT" sz="4000" dirty="0" smtClean="0">
                <a:solidFill>
                  <a:srgbClr val="FF9900"/>
                </a:solidFill>
              </a:rPr>
              <a:t>iepilogo teorico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492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e Y due variabili quantitative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dirty="0" smtClean="0"/>
              <a:t>Indaghiamo la presenza di una relazione lineare tra le due variabili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000" i="1" dirty="0" smtClean="0">
                <a:solidFill>
                  <a:srgbClr val="FF0000"/>
                </a:solidFill>
              </a:rPr>
              <a:t>Coefficiente </a:t>
            </a:r>
            <a:r>
              <a:rPr lang="it-IT" altLang="it-IT" sz="2000" i="1" dirty="0">
                <a:solidFill>
                  <a:srgbClr val="FF0000"/>
                </a:solidFill>
              </a:rPr>
              <a:t>di correlazione lineare</a:t>
            </a:r>
            <a:r>
              <a:rPr lang="it-IT" altLang="it-IT" sz="2000" dirty="0">
                <a:solidFill>
                  <a:srgbClr val="FF0000"/>
                </a:solidFill>
              </a:rPr>
              <a:t> </a:t>
            </a:r>
            <a:r>
              <a:rPr lang="el-GR" altLang="it-IT" sz="2000" b="1" i="1" dirty="0">
                <a:solidFill>
                  <a:srgbClr val="FF0000"/>
                </a:solidFill>
              </a:rPr>
              <a:t>ρ</a:t>
            </a:r>
            <a:r>
              <a:rPr lang="it-IT" altLang="it-IT" sz="2000" b="1" i="1" dirty="0">
                <a:solidFill>
                  <a:srgbClr val="FF0000"/>
                </a:solidFill>
              </a:rPr>
              <a:t>(X,Y)</a:t>
            </a:r>
            <a:r>
              <a:rPr lang="it-IT" altLang="it-IT" sz="2800" dirty="0">
                <a:solidFill>
                  <a:srgbClr val="008080"/>
                </a:solidFill>
              </a:rPr>
              <a:t> </a:t>
            </a:r>
            <a:r>
              <a:rPr lang="en-US" altLang="it-IT" sz="2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AU" altLang="it-IT" sz="20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it-IT" sz="2000" dirty="0" smtClean="0">
                <a:cs typeface="Arial" charset="0"/>
              </a:rPr>
              <a:t>ρ</a:t>
            </a:r>
            <a:r>
              <a:rPr lang="en-US" altLang="it-IT" sz="2000" dirty="0" smtClean="0">
                <a:cs typeface="Arial" charset="0"/>
              </a:rPr>
              <a:t> </a:t>
            </a:r>
            <a:r>
              <a:rPr lang="en-US" altLang="it-IT" sz="2000" dirty="0">
                <a:cs typeface="Arial" charset="0"/>
              </a:rPr>
              <a:t>= </a:t>
            </a:r>
            <a:r>
              <a:rPr lang="en-US" altLang="it-IT" sz="2000" dirty="0" smtClean="0">
                <a:cs typeface="Arial" charset="0"/>
              </a:rPr>
              <a:t>0 </a:t>
            </a:r>
            <a:r>
              <a:rPr lang="en-US" altLang="it-IT" sz="2000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sz="2000" dirty="0" smtClean="0">
                <a:cs typeface="Arial" charset="0"/>
                <a:sym typeface="MT Symbol" pitchFamily="82" charset="2"/>
              </a:rPr>
              <a:t>non 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c’</a:t>
            </a:r>
            <a:r>
              <a:rPr lang="it-IT" altLang="it-IT" sz="2000" dirty="0">
                <a:sym typeface="MT Symbol" pitchFamily="82" charset="2"/>
              </a:rPr>
              <a:t>è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relazione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 X  e  Y</a:t>
            </a:r>
          </a:p>
          <a:p>
            <a:pPr eaLnBrk="1" hangingPunct="1">
              <a:lnSpc>
                <a:spcPct val="80000"/>
              </a:lnSpc>
            </a:pPr>
            <a:r>
              <a:rPr lang="el-GR" altLang="it-IT" sz="2000" dirty="0">
                <a:cs typeface="Arial" charset="0"/>
              </a:rPr>
              <a:t>ρ</a:t>
            </a:r>
            <a:r>
              <a:rPr lang="en-US" altLang="it-IT" sz="2000" dirty="0">
                <a:cs typeface="Arial" charset="0"/>
              </a:rPr>
              <a:t> &gt; </a:t>
            </a:r>
            <a:r>
              <a:rPr lang="en-US" altLang="it-IT" sz="2000" dirty="0" smtClean="0">
                <a:cs typeface="Arial" charset="0"/>
              </a:rPr>
              <a:t>0 </a:t>
            </a:r>
            <a:r>
              <a:rPr lang="en-US" altLang="it-IT" sz="2000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sz="2000" dirty="0" err="1" smtClean="0">
                <a:cs typeface="Arial" charset="0"/>
                <a:sym typeface="MT Symbol" pitchFamily="82" charset="2"/>
              </a:rPr>
              <a:t>relazione</a:t>
            </a:r>
            <a:r>
              <a:rPr lang="en-US" altLang="it-IT" sz="2000" dirty="0" smtClean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positiva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 X  e  </a:t>
            </a:r>
            <a:r>
              <a:rPr lang="en-US" altLang="it-IT" sz="2000" dirty="0" smtClean="0">
                <a:cs typeface="Arial" charset="0"/>
                <a:sym typeface="MT Symbol" pitchFamily="82" charset="2"/>
              </a:rPr>
              <a:t>Y</a:t>
            </a:r>
          </a:p>
          <a:p>
            <a:pPr eaLnBrk="1" hangingPunct="1">
              <a:lnSpc>
                <a:spcPct val="80000"/>
              </a:lnSpc>
            </a:pPr>
            <a:endParaRPr lang="en-US" altLang="it-IT" sz="2000" dirty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it-IT" sz="2000" dirty="0" smtClean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it-IT" sz="2000" dirty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it-IT" sz="2000" dirty="0" smtClean="0">
                <a:cs typeface="Arial" charset="0"/>
              </a:rPr>
              <a:t>ρ</a:t>
            </a:r>
            <a:r>
              <a:rPr lang="en-US" altLang="it-IT" sz="2000" dirty="0" smtClean="0">
                <a:cs typeface="Arial" charset="0"/>
              </a:rPr>
              <a:t> </a:t>
            </a:r>
            <a:r>
              <a:rPr lang="en-US" altLang="it-IT" sz="2000" dirty="0">
                <a:cs typeface="Arial" charset="0"/>
              </a:rPr>
              <a:t>&lt; </a:t>
            </a:r>
            <a:r>
              <a:rPr lang="en-US" altLang="it-IT" sz="2000" dirty="0" smtClean="0">
                <a:cs typeface="Arial" charset="0"/>
              </a:rPr>
              <a:t>0 </a:t>
            </a:r>
            <a:r>
              <a:rPr lang="en-US" altLang="it-IT" sz="2000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it-IT" sz="2000" dirty="0" err="1" smtClean="0">
                <a:cs typeface="Arial" charset="0"/>
                <a:sym typeface="MT Symbol" pitchFamily="82" charset="2"/>
              </a:rPr>
              <a:t>relazione</a:t>
            </a:r>
            <a:r>
              <a:rPr lang="en-US" altLang="it-IT" sz="2000" dirty="0" smtClean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lineare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negativa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</a:t>
            </a:r>
            <a:r>
              <a:rPr lang="en-US" altLang="it-IT" sz="2000" dirty="0" err="1">
                <a:cs typeface="Arial" charset="0"/>
                <a:sym typeface="MT Symbol" pitchFamily="82" charset="2"/>
              </a:rPr>
              <a:t>tra</a:t>
            </a:r>
            <a:r>
              <a:rPr lang="en-US" altLang="it-IT" sz="2000" dirty="0">
                <a:cs typeface="Arial" charset="0"/>
                <a:sym typeface="MT Symbol" pitchFamily="82" charset="2"/>
              </a:rPr>
              <a:t>  X  e  Y</a:t>
            </a:r>
          </a:p>
          <a:p>
            <a:pPr lvl="4" eaLnBrk="1" hangingPunct="1">
              <a:lnSpc>
                <a:spcPct val="80000"/>
              </a:lnSpc>
            </a:pPr>
            <a:endParaRPr lang="en-US" altLang="it-IT" dirty="0">
              <a:cs typeface="Arial" charset="0"/>
              <a:sym typeface="MT Symbol" pitchFamily="82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it-IT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936621"/>
              </p:ext>
            </p:extLst>
          </p:nvPr>
        </p:nvGraphicFramePr>
        <p:xfrm>
          <a:off x="5427354" y="1524000"/>
          <a:ext cx="3246308" cy="80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4" imgW="1714500" imgH="431800" progId="Equation.3">
                  <p:embed/>
                </p:oleObj>
              </mc:Choice>
              <mc:Fallback>
                <p:oleObj name="Equation" r:id="rId4" imgW="1714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354" y="1524000"/>
                        <a:ext cx="3246308" cy="80097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58581" y="4495800"/>
            <a:ext cx="1755664" cy="1722490"/>
            <a:chOff x="3124200" y="1524000"/>
            <a:chExt cx="2878138" cy="2823754"/>
          </a:xfrm>
        </p:grpSpPr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3368675" y="1985963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 flipV="1">
              <a:off x="3368675" y="2133600"/>
              <a:ext cx="2574925" cy="873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 rot="14317620">
              <a:off x="5486400" y="3124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 rot="14317620">
              <a:off x="54102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 rot="14317620">
              <a:off x="3581400" y="1752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 rot="14317620">
              <a:off x="3733800" y="2133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 rot="14317620">
              <a:off x="5105400" y="29718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7" name="Oval 24"/>
            <p:cNvSpPr>
              <a:spLocks noChangeArrowheads="1"/>
            </p:cNvSpPr>
            <p:nvPr/>
          </p:nvSpPr>
          <p:spPr bwMode="auto">
            <a:xfrm rot="14317620">
              <a:off x="34290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8" name="Oval 25"/>
            <p:cNvSpPr>
              <a:spLocks noChangeArrowheads="1"/>
            </p:cNvSpPr>
            <p:nvPr/>
          </p:nvSpPr>
          <p:spPr bwMode="auto">
            <a:xfrm rot="14317620">
              <a:off x="47244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19" name="Oval 26"/>
            <p:cNvSpPr>
              <a:spLocks noChangeArrowheads="1"/>
            </p:cNvSpPr>
            <p:nvPr/>
          </p:nvSpPr>
          <p:spPr bwMode="auto">
            <a:xfrm rot="14317620">
              <a:off x="4191000" y="2133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 rot="14317620">
              <a:off x="4419600" y="1981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 rot="14317620">
              <a:off x="5257800" y="2514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 rot="14317620">
              <a:off x="38100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 rot="14317620">
              <a:off x="5029200" y="22860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>
                <a:solidFill>
                  <a:schemeClr val="tx2"/>
                </a:solidFill>
              </a:endParaRPr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 rot="14317620">
              <a:off x="4114800" y="24384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 rot="14317620">
              <a:off x="4495800" y="25146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 rot="14317620">
              <a:off x="4267200" y="2743200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3124200" y="15240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3352800" y="3505200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5614988" y="3276600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52" name="Text Box 88"/>
            <p:cNvSpPr txBox="1">
              <a:spLocks noChangeArrowheads="1"/>
            </p:cNvSpPr>
            <p:nvPr/>
          </p:nvSpPr>
          <p:spPr bwMode="auto">
            <a:xfrm>
              <a:off x="3367200" y="3590926"/>
              <a:ext cx="1973262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dirty="0">
                  <a:solidFill>
                    <a:schemeClr val="tx2"/>
                  </a:solidFill>
                </a:rPr>
                <a:t>r = -0.6</a:t>
              </a:r>
            </a:p>
          </p:txBody>
        </p:sp>
      </p:grpSp>
      <p:sp>
        <p:nvSpPr>
          <p:cNvPr id="5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6096000" y="2514600"/>
            <a:ext cx="1998723" cy="1752600"/>
            <a:chOff x="5486592" y="3852794"/>
            <a:chExt cx="3276600" cy="2873115"/>
          </a:xfrm>
        </p:grpSpPr>
        <p:sp>
          <p:nvSpPr>
            <p:cNvPr id="63" name="Line 53"/>
            <p:cNvSpPr>
              <a:spLocks noChangeShapeType="1"/>
            </p:cNvSpPr>
            <p:nvPr/>
          </p:nvSpPr>
          <p:spPr bwMode="auto">
            <a:xfrm>
              <a:off x="6129530" y="4314757"/>
              <a:ext cx="0" cy="15192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4" name="Line 54"/>
            <p:cNvSpPr>
              <a:spLocks noChangeAspect="1" noChangeShapeType="1"/>
            </p:cNvSpPr>
            <p:nvPr/>
          </p:nvSpPr>
          <p:spPr bwMode="auto">
            <a:xfrm flipV="1">
              <a:off x="6129530" y="4462394"/>
              <a:ext cx="2574925" cy="8731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5" name="Oval 55"/>
            <p:cNvSpPr>
              <a:spLocks noChangeArrowheads="1"/>
            </p:cNvSpPr>
            <p:nvPr/>
          </p:nvSpPr>
          <p:spPr bwMode="auto">
            <a:xfrm rot="14317620">
              <a:off x="6189855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6" name="Oval 56"/>
            <p:cNvSpPr>
              <a:spLocks noChangeArrowheads="1"/>
            </p:cNvSpPr>
            <p:nvPr/>
          </p:nvSpPr>
          <p:spPr bwMode="auto">
            <a:xfrm rot="14317620">
              <a:off x="6418455" y="5148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 rot="14317620">
              <a:off x="8077392" y="3852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8" name="Oval 58"/>
            <p:cNvSpPr>
              <a:spLocks noChangeArrowheads="1"/>
            </p:cNvSpPr>
            <p:nvPr/>
          </p:nvSpPr>
          <p:spPr bwMode="auto">
            <a:xfrm rot="14317620">
              <a:off x="8247255" y="4462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69" name="Oval 59"/>
            <p:cNvSpPr>
              <a:spLocks noChangeArrowheads="1"/>
            </p:cNvSpPr>
            <p:nvPr/>
          </p:nvSpPr>
          <p:spPr bwMode="auto">
            <a:xfrm rot="14317620">
              <a:off x="6705792" y="5452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 rot="14317620">
              <a:off x="8458392" y="4919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1" name="Oval 61"/>
            <p:cNvSpPr>
              <a:spLocks noChangeArrowheads="1"/>
            </p:cNvSpPr>
            <p:nvPr/>
          </p:nvSpPr>
          <p:spPr bwMode="auto">
            <a:xfrm rot="14317620">
              <a:off x="7620192" y="5300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2" name="Oval 62"/>
            <p:cNvSpPr>
              <a:spLocks noChangeArrowheads="1"/>
            </p:cNvSpPr>
            <p:nvPr/>
          </p:nvSpPr>
          <p:spPr bwMode="auto">
            <a:xfrm rot="14317620">
              <a:off x="7696392" y="4157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 rot="14317620">
              <a:off x="7086792" y="41575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 rot="14317620">
              <a:off x="6248592" y="4767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5" name="Oval 65"/>
            <p:cNvSpPr>
              <a:spLocks noChangeArrowheads="1"/>
            </p:cNvSpPr>
            <p:nvPr/>
          </p:nvSpPr>
          <p:spPr bwMode="auto">
            <a:xfrm rot="14317620">
              <a:off x="6477192" y="4309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6" name="Oval 66"/>
            <p:cNvSpPr>
              <a:spLocks noChangeArrowheads="1"/>
            </p:cNvSpPr>
            <p:nvPr/>
          </p:nvSpPr>
          <p:spPr bwMode="auto">
            <a:xfrm rot="14317620">
              <a:off x="6858192" y="46909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it-IT" sz="2400">
                <a:solidFill>
                  <a:schemeClr val="tx2"/>
                </a:solidFill>
              </a:endParaRPr>
            </a:p>
          </p:txBody>
        </p:sp>
        <p:sp>
          <p:nvSpPr>
            <p:cNvPr id="77" name="Oval 67"/>
            <p:cNvSpPr>
              <a:spLocks noChangeArrowheads="1"/>
            </p:cNvSpPr>
            <p:nvPr/>
          </p:nvSpPr>
          <p:spPr bwMode="auto">
            <a:xfrm rot="14317620">
              <a:off x="8001192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8" name="Oval 68"/>
            <p:cNvSpPr>
              <a:spLocks noChangeArrowheads="1"/>
            </p:cNvSpPr>
            <p:nvPr/>
          </p:nvSpPr>
          <p:spPr bwMode="auto">
            <a:xfrm rot="14317620">
              <a:off x="7256655" y="4843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79" name="Oval 69"/>
            <p:cNvSpPr>
              <a:spLocks noChangeArrowheads="1"/>
            </p:cNvSpPr>
            <p:nvPr/>
          </p:nvSpPr>
          <p:spPr bwMode="auto">
            <a:xfrm rot="14317620">
              <a:off x="7239192" y="5529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0" name="Text Box 70"/>
            <p:cNvSpPr txBox="1">
              <a:spLocks noChangeArrowheads="1"/>
            </p:cNvSpPr>
            <p:nvPr/>
          </p:nvSpPr>
          <p:spPr bwMode="auto">
            <a:xfrm>
              <a:off x="5861242" y="4081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Y</a:t>
              </a:r>
            </a:p>
          </p:txBody>
        </p:sp>
        <p:sp>
          <p:nvSpPr>
            <p:cNvPr id="81" name="Line 71"/>
            <p:cNvSpPr>
              <a:spLocks noChangeShapeType="1"/>
            </p:cNvSpPr>
            <p:nvPr/>
          </p:nvSpPr>
          <p:spPr bwMode="auto">
            <a:xfrm>
              <a:off x="6113655" y="5833994"/>
              <a:ext cx="228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2" name="Oval 72"/>
            <p:cNvSpPr>
              <a:spLocks noChangeArrowheads="1"/>
            </p:cNvSpPr>
            <p:nvPr/>
          </p:nvSpPr>
          <p:spPr bwMode="auto">
            <a:xfrm rot="14317620">
              <a:off x="80011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8375842" y="5605394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84" name="Oval 78"/>
            <p:cNvSpPr>
              <a:spLocks noChangeArrowheads="1"/>
            </p:cNvSpPr>
            <p:nvPr/>
          </p:nvSpPr>
          <p:spPr bwMode="auto">
            <a:xfrm rot="14317620">
              <a:off x="5486592" y="43861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5" name="Text Box 90"/>
            <p:cNvSpPr txBox="1">
              <a:spLocks noChangeArrowheads="1"/>
            </p:cNvSpPr>
            <p:nvPr/>
          </p:nvSpPr>
          <p:spPr bwMode="auto">
            <a:xfrm>
              <a:off x="6158868" y="5969081"/>
              <a:ext cx="2223462" cy="756828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400" dirty="0">
                  <a:solidFill>
                    <a:schemeClr val="tx2"/>
                  </a:solidFill>
                </a:rPr>
                <a:t>r = +0.3</a:t>
              </a:r>
            </a:p>
          </p:txBody>
        </p:sp>
        <p:sp>
          <p:nvSpPr>
            <p:cNvPr id="86" name="Oval 103"/>
            <p:cNvSpPr>
              <a:spLocks noChangeArrowheads="1"/>
            </p:cNvSpPr>
            <p:nvPr/>
          </p:nvSpPr>
          <p:spPr bwMode="auto">
            <a:xfrm rot="14317620">
              <a:off x="7620192" y="4614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7" name="Oval 104"/>
            <p:cNvSpPr>
              <a:spLocks noChangeArrowheads="1"/>
            </p:cNvSpPr>
            <p:nvPr/>
          </p:nvSpPr>
          <p:spPr bwMode="auto">
            <a:xfrm rot="14317620">
              <a:off x="7010592" y="52243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  <p:sp>
          <p:nvSpPr>
            <p:cNvPr id="88" name="Oval 105"/>
            <p:cNvSpPr>
              <a:spLocks noChangeArrowheads="1"/>
            </p:cNvSpPr>
            <p:nvPr/>
          </p:nvSpPr>
          <p:spPr bwMode="auto">
            <a:xfrm rot="14317620">
              <a:off x="7391592" y="4233794"/>
              <a:ext cx="228600" cy="228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it-IT" sz="1800"/>
            </a:p>
          </p:txBody>
        </p:sp>
      </p:grpSp>
    </p:spTree>
    <p:extLst>
      <p:ext uri="{BB962C8B-B14F-4D97-AF65-F5344CB8AC3E}">
        <p14:creationId xmlns:p14="http://schemas.microsoft.com/office/powerpoint/2010/main" val="38683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CORR - Descrizione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PROC CORR permette di </a:t>
            </a:r>
          </a:p>
          <a:p>
            <a:pPr eaLnBrk="1" hangingPunct="1">
              <a:buFontTx/>
              <a:buChar char="•"/>
            </a:pPr>
            <a:r>
              <a:rPr lang="it-IT" sz="2400" dirty="0" smtClean="0"/>
              <a:t> calcolare la correlazione tra due o più variabili quantitative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37338" y="2819400"/>
            <a:ext cx="7543800" cy="175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2800" b="1" kern="1200" dirty="0" err="1" smtClean="0">
                <a:solidFill>
                  <a:srgbClr val="000080"/>
                </a:solidFill>
                <a:latin typeface="+mj-lt"/>
              </a:rPr>
              <a:t>proc</a:t>
            </a: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 </a:t>
            </a:r>
            <a:r>
              <a:rPr lang="en-GB" sz="2800" b="1" kern="1200" dirty="0" err="1" smtClean="0">
                <a:solidFill>
                  <a:srgbClr val="000080"/>
                </a:solidFill>
                <a:latin typeface="+mj-lt"/>
              </a:rPr>
              <a:t>corr</a:t>
            </a: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 </a:t>
            </a:r>
            <a:r>
              <a:rPr lang="en-GB" sz="2800" kern="1200" dirty="0" smtClean="0">
                <a:solidFill>
                  <a:srgbClr val="0000FF"/>
                </a:solidFill>
                <a:latin typeface="+mj-lt"/>
              </a:rPr>
              <a:t>data=</a:t>
            </a:r>
            <a:r>
              <a:rPr lang="en-GB" sz="2800" dirty="0" smtClean="0"/>
              <a:t> dataset;</a:t>
            </a:r>
          </a:p>
          <a:p>
            <a:pPr eaLnBrk="1" hangingPunct="1">
              <a:buFontTx/>
              <a:buNone/>
              <a:defRPr/>
            </a:pPr>
            <a:r>
              <a:rPr lang="en-GB" sz="2800" dirty="0" smtClean="0"/>
              <a:t>	</a:t>
            </a:r>
            <a:r>
              <a:rPr lang="en-GB" sz="2800" kern="1200" dirty="0" err="1" smtClean="0">
                <a:solidFill>
                  <a:srgbClr val="0000FF"/>
                </a:solidFill>
                <a:latin typeface="+mj-lt"/>
              </a:rPr>
              <a:t>var</a:t>
            </a:r>
            <a:r>
              <a:rPr lang="en-GB" sz="2800" dirty="0" smtClean="0"/>
              <a:t> variabile</a:t>
            </a:r>
            <a:r>
              <a:rPr lang="en-GB" sz="2800" i="1" dirty="0" smtClean="0"/>
              <a:t>1</a:t>
            </a:r>
            <a:r>
              <a:rPr lang="en-GB" sz="2800" dirty="0" smtClean="0"/>
              <a:t> variabile</a:t>
            </a:r>
            <a:r>
              <a:rPr lang="en-GB" sz="2800" i="1" dirty="0" smtClean="0"/>
              <a:t>2</a:t>
            </a:r>
            <a:r>
              <a:rPr lang="en-GB" sz="2800" dirty="0" smtClean="0"/>
              <a:t> … </a:t>
            </a:r>
            <a:r>
              <a:rPr lang="en-GB" sz="2800" dirty="0" err="1" smtClean="0"/>
              <a:t>variabile</a:t>
            </a:r>
            <a:r>
              <a:rPr lang="en-GB" sz="2800" i="1" dirty="0" err="1" smtClean="0"/>
              <a:t>n</a:t>
            </a:r>
            <a:r>
              <a:rPr lang="en-GB" sz="2800" dirty="0" smtClean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GB" sz="2800" b="1" kern="1200" dirty="0" smtClean="0">
                <a:solidFill>
                  <a:srgbClr val="000080"/>
                </a:solidFill>
                <a:latin typeface="+mj-lt"/>
              </a:rPr>
              <a:t>run;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1836003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Correlazione tra il numero medio di ore di utilizzo del telefono </a:t>
            </a:r>
            <a:r>
              <a:rPr lang="it-IT" sz="2400" dirty="0" smtClean="0"/>
              <a:t>cellulare e </a:t>
            </a:r>
            <a:r>
              <a:rPr lang="it-IT" sz="2400" dirty="0"/>
              <a:t>del fisso al </a:t>
            </a:r>
            <a:r>
              <a:rPr lang="it-IT" sz="2400" dirty="0" smtClean="0"/>
              <a:t>giorno</a:t>
            </a:r>
            <a:endParaRPr lang="en-US" sz="2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3459163"/>
            <a:ext cx="7315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fisso_h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2291" name="Text Box 235"/>
          <p:cNvSpPr txBox="1">
            <a:spLocks noChangeArrowheads="1"/>
          </p:cNvSpPr>
          <p:nvPr/>
        </p:nvSpPr>
        <p:spPr bwMode="auto">
          <a:xfrm>
            <a:off x="4572000" y="4563070"/>
            <a:ext cx="3124200" cy="92333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i="1" dirty="0">
                <a:solidFill>
                  <a:srgbClr val="FF0000"/>
                </a:solidFill>
              </a:rPr>
              <a:t>Coefficiente di correlazione lineare </a:t>
            </a:r>
            <a:r>
              <a:rPr lang="el-GR" i="1" dirty="0">
                <a:solidFill>
                  <a:srgbClr val="FF0000"/>
                </a:solidFill>
              </a:rPr>
              <a:t>ρ</a:t>
            </a:r>
            <a:r>
              <a:rPr lang="it-IT" i="1" dirty="0">
                <a:solidFill>
                  <a:srgbClr val="FF0000"/>
                </a:solidFill>
              </a:rPr>
              <a:t>(X,Y):</a:t>
            </a:r>
            <a:r>
              <a:rPr lang="it-IT" dirty="0">
                <a:solidFill>
                  <a:srgbClr val="008080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presenza</a:t>
            </a:r>
            <a:r>
              <a:rPr lang="en-AU" dirty="0" smtClean="0">
                <a:solidFill>
                  <a:schemeClr val="tx2"/>
                </a:solidFill>
              </a:rPr>
              <a:t> di </a:t>
            </a:r>
            <a:r>
              <a:rPr lang="en-AU" dirty="0" err="1" smtClean="0">
                <a:solidFill>
                  <a:schemeClr val="tx2"/>
                </a:solidFill>
              </a:rPr>
              <a:t>relazione</a:t>
            </a:r>
            <a:r>
              <a:rPr lang="en-AU" dirty="0" smtClean="0">
                <a:solidFill>
                  <a:schemeClr val="tx2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lineare</a:t>
            </a:r>
            <a:r>
              <a:rPr lang="en-AU" dirty="0" smtClean="0">
                <a:solidFill>
                  <a:schemeClr val="tx2"/>
                </a:solidFill>
              </a:rPr>
              <a:t> </a:t>
            </a:r>
            <a:r>
              <a:rPr lang="en-AU" dirty="0" err="1" smtClean="0">
                <a:solidFill>
                  <a:schemeClr val="tx2"/>
                </a:solidFill>
              </a:rPr>
              <a:t>positiva</a:t>
            </a:r>
            <a:endParaRPr lang="en-US" dirty="0">
              <a:sym typeface="MT Symbol" pitchFamily="82" charset="2"/>
            </a:endParaRPr>
          </a:p>
        </p:txBody>
      </p:sp>
      <p:pic>
        <p:nvPicPr>
          <p:cNvPr id="204018" name="Picture 2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4724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56235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Triangle 12"/>
          <p:cNvSpPr/>
          <p:nvPr/>
        </p:nvSpPr>
        <p:spPr bwMode="auto">
          <a:xfrm rot="10800000">
            <a:off x="1600200" y="2438400"/>
            <a:ext cx="2438400" cy="1600200"/>
          </a:xfrm>
          <a:prstGeom prst="rtTriangle">
            <a:avLst/>
          </a:prstGeom>
          <a:solidFill>
            <a:schemeClr val="bg1">
              <a:lumMod val="50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295" name="Oval 237"/>
          <p:cNvSpPr>
            <a:spLocks noChangeArrowheads="1"/>
          </p:cNvSpPr>
          <p:nvPr/>
        </p:nvSpPr>
        <p:spPr bwMode="auto">
          <a:xfrm>
            <a:off x="1905000" y="32004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Line 234"/>
          <p:cNvSpPr>
            <a:spLocks noChangeShapeType="1"/>
          </p:cNvSpPr>
          <p:nvPr/>
        </p:nvSpPr>
        <p:spPr bwMode="auto">
          <a:xfrm flipH="1" flipV="1">
            <a:off x="2514600" y="3657600"/>
            <a:ext cx="2057400" cy="1524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237"/>
          <p:cNvSpPr>
            <a:spLocks noChangeArrowheads="1"/>
          </p:cNvSpPr>
          <p:nvPr/>
        </p:nvSpPr>
        <p:spPr bwMode="auto">
          <a:xfrm>
            <a:off x="3124200" y="2362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234"/>
          <p:cNvSpPr>
            <a:spLocks noChangeShapeType="1"/>
          </p:cNvSpPr>
          <p:nvPr/>
        </p:nvSpPr>
        <p:spPr bwMode="auto">
          <a:xfrm flipH="1" flipV="1">
            <a:off x="3581400" y="2819400"/>
            <a:ext cx="990600" cy="1905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455738"/>
            <a:ext cx="89154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it-IT" sz="2400"/>
              <a:t>Correlazione tra la durata media delle chiamate effettuate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durata_chiamate_e]</a:t>
            </a:r>
            <a:r>
              <a:rPr lang="it-IT" sz="2400"/>
              <a:t> e: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durata media delle chiamate ricevute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durata_chiamate_r]</a:t>
            </a:r>
            <a:endParaRPr lang="it-IT" sz="2400"/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numero medio di ore di utilizzo del telefono cellulare al giorno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cell_h]</a:t>
            </a:r>
            <a:r>
              <a:rPr lang="it-IT" sz="2400"/>
              <a:t>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•"/>
            </a:pPr>
            <a:r>
              <a:rPr lang="it-IT" sz="2400"/>
              <a:t>numero medio di ore di utilizzo del telefono fisso al giorno 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fisso_h]</a:t>
            </a:r>
            <a:endParaRPr 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620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corr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=corso.telefonia;</a:t>
            </a:r>
          </a:p>
          <a:p>
            <a:pPr eaLnBrk="1" hangingPunct="1"/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durata_chiamate_e durata_chiamate_r 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cell_h</a:t>
            </a:r>
            <a:r>
              <a:rPr lang="en-US" sz="2400"/>
              <a:t> 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fisso_h;</a:t>
            </a:r>
          </a:p>
          <a:p>
            <a:pPr eaLnBrk="1" hangingPunct="1"/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90700"/>
            <a:ext cx="73247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CORR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4340" name="Oval 8"/>
          <p:cNvSpPr>
            <a:spLocks noChangeArrowheads="1"/>
          </p:cNvSpPr>
          <p:nvPr/>
        </p:nvSpPr>
        <p:spPr bwMode="auto">
          <a:xfrm>
            <a:off x="3124200" y="3124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Oval 9"/>
          <p:cNvSpPr>
            <a:spLocks noChangeArrowheads="1"/>
          </p:cNvSpPr>
          <p:nvPr/>
        </p:nvSpPr>
        <p:spPr bwMode="auto">
          <a:xfrm>
            <a:off x="3124200" y="37338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Oval 10"/>
          <p:cNvSpPr>
            <a:spLocks noChangeArrowheads="1"/>
          </p:cNvSpPr>
          <p:nvPr/>
        </p:nvSpPr>
        <p:spPr bwMode="auto">
          <a:xfrm>
            <a:off x="3124200" y="4267200"/>
            <a:ext cx="914400" cy="381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ight Triangle 12"/>
          <p:cNvSpPr/>
          <p:nvPr/>
        </p:nvSpPr>
        <p:spPr bwMode="auto">
          <a:xfrm rot="10800000">
            <a:off x="2438400" y="2590800"/>
            <a:ext cx="5791200" cy="2362200"/>
          </a:xfrm>
          <a:prstGeom prst="rtTriangle">
            <a:avLst/>
          </a:prstGeom>
          <a:solidFill>
            <a:schemeClr val="bg1">
              <a:lumMod val="50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33800" y="3390900"/>
            <a:ext cx="5335588" cy="2819400"/>
            <a:chOff x="3733800" y="4038600"/>
            <a:chExt cx="5335588" cy="2819400"/>
          </a:xfrm>
        </p:grpSpPr>
        <p:pic>
          <p:nvPicPr>
            <p:cNvPr id="14346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4038600"/>
              <a:ext cx="4421188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Line 12"/>
            <p:cNvSpPr>
              <a:spLocks noChangeShapeType="1"/>
            </p:cNvSpPr>
            <p:nvPr/>
          </p:nvSpPr>
          <p:spPr bwMode="auto">
            <a:xfrm>
              <a:off x="3733800" y="4073004"/>
              <a:ext cx="1219200" cy="5334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Lavoro di gruppo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fontAlgn="ctr">
              <a:defRPr/>
            </a:pPr>
            <a:r>
              <a:rPr lang="en-AU" sz="2000" dirty="0" err="1" smtClean="0">
                <a:solidFill>
                  <a:schemeClr val="tx2"/>
                </a:solidFill>
              </a:rPr>
              <a:t>Inviare</a:t>
            </a:r>
            <a:r>
              <a:rPr lang="en-AU" sz="2000" dirty="0" smtClean="0">
                <a:solidFill>
                  <a:schemeClr val="tx2"/>
                </a:solidFill>
              </a:rPr>
              <a:t> </a:t>
            </a:r>
            <a:r>
              <a:rPr lang="en-AU" sz="2000" dirty="0" err="1" smtClean="0">
                <a:solidFill>
                  <a:schemeClr val="tx2"/>
                </a:solidFill>
              </a:rPr>
              <a:t>il</a:t>
            </a:r>
            <a:r>
              <a:rPr lang="en-AU" sz="2000" dirty="0" smtClean="0">
                <a:solidFill>
                  <a:schemeClr val="tx2"/>
                </a:solidFill>
              </a:rPr>
              <a:t> </a:t>
            </a:r>
            <a:r>
              <a:rPr lang="en-AU" sz="2000" dirty="0" err="1" smtClean="0">
                <a:solidFill>
                  <a:schemeClr val="tx2"/>
                </a:solidFill>
              </a:rPr>
              <a:t>questionario</a:t>
            </a:r>
            <a:r>
              <a:rPr lang="en-AU" sz="2000" dirty="0" smtClean="0">
                <a:solidFill>
                  <a:schemeClr val="tx2"/>
                </a:solidFill>
              </a:rPr>
              <a:t> via mail a </a:t>
            </a:r>
            <a:r>
              <a:rPr lang="en-US" sz="2000" dirty="0" smtClean="0">
                <a:solidFill>
                  <a:schemeClr val="tx2"/>
                </a:solidFill>
                <a:hlinkClick r:id="rId3"/>
              </a:rPr>
              <a:t>gdeppieri@liuc.it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e </a:t>
            </a:r>
            <a:r>
              <a:rPr lang="en-US" sz="2000" dirty="0" smtClean="0">
                <a:solidFill>
                  <a:schemeClr val="tx2"/>
                </a:solidFill>
                <a:hlinkClick r:id="rId4"/>
              </a:rPr>
              <a:t>gmagistrelli@liuc.it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entro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il</a:t>
            </a:r>
            <a:r>
              <a:rPr lang="en-US" sz="2000" dirty="0" smtClean="0">
                <a:solidFill>
                  <a:schemeClr val="tx2"/>
                </a:solidFill>
              </a:rPr>
              <a:t> 31/10/2014</a:t>
            </a:r>
          </a:p>
          <a:p>
            <a:pPr fontAlgn="ctr"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en-US" sz="2000" dirty="0" err="1">
                <a:solidFill>
                  <a:schemeClr val="tx2"/>
                </a:solidFill>
              </a:rPr>
              <a:t>Attendere</a:t>
            </a:r>
            <a:r>
              <a:rPr lang="en-US" sz="2000" dirty="0">
                <a:solidFill>
                  <a:schemeClr val="tx2"/>
                </a:solidFill>
              </a:rPr>
              <a:t> la </a:t>
            </a:r>
            <a:r>
              <a:rPr lang="en-US" sz="2000" dirty="0" err="1">
                <a:solidFill>
                  <a:schemeClr val="tx2"/>
                </a:solidFill>
              </a:rPr>
              <a:t>validazione</a:t>
            </a:r>
            <a:r>
              <a:rPr lang="en-US" sz="2000" dirty="0">
                <a:solidFill>
                  <a:schemeClr val="tx2"/>
                </a:solidFill>
              </a:rPr>
              <a:t> del </a:t>
            </a:r>
            <a:r>
              <a:rPr lang="en-US" sz="2000" dirty="0" err="1">
                <a:solidFill>
                  <a:schemeClr val="tx2"/>
                </a:solidFill>
              </a:rPr>
              <a:t>questionario</a:t>
            </a:r>
            <a:r>
              <a:rPr lang="en-US" sz="2000" dirty="0">
                <a:solidFill>
                  <a:schemeClr val="tx2"/>
                </a:solidFill>
              </a:rPr>
              <a:t> e </a:t>
            </a:r>
            <a:r>
              <a:rPr lang="en-US" sz="2000" dirty="0" err="1" smtClean="0">
                <a:solidFill>
                  <a:schemeClr val="tx2"/>
                </a:solidFill>
              </a:rPr>
              <a:t>procedere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alla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somministrazione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dello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stesso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fontAlgn="ctr"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fontAlgn="ctr">
              <a:defRPr/>
            </a:pPr>
            <a:r>
              <a:rPr lang="it-IT" sz="2000" dirty="0" smtClean="0">
                <a:solidFill>
                  <a:schemeClr val="tx2"/>
                </a:solidFill>
              </a:rPr>
              <a:t>Argomenti da trattare nel lavoro di gruppo: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</a:t>
            </a:r>
            <a:r>
              <a:rPr lang="it-IT" sz="1800" dirty="0" err="1" smtClean="0">
                <a:solidFill>
                  <a:schemeClr val="tx2"/>
                </a:solidFill>
              </a:rPr>
              <a:t>univariata</a:t>
            </a:r>
            <a:endParaRPr lang="it-IT" sz="1800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</a:t>
            </a:r>
            <a:r>
              <a:rPr lang="it-IT" sz="1800" dirty="0" err="1" smtClean="0">
                <a:solidFill>
                  <a:schemeClr val="tx2"/>
                </a:solidFill>
              </a:rPr>
              <a:t>bivariata</a:t>
            </a:r>
            <a:endParaRPr lang="it-IT" sz="1800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Test statistici</a:t>
            </a:r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Tre argomenti a scelta tra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Analisi fattoriale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Regressione lineare, utilizzando come </a:t>
            </a:r>
            <a:r>
              <a:rPr lang="it-IT" sz="1800" dirty="0" err="1" smtClean="0">
                <a:solidFill>
                  <a:schemeClr val="tx2"/>
                </a:solidFill>
              </a:rPr>
              <a:t>regressori</a:t>
            </a:r>
            <a:r>
              <a:rPr lang="it-IT" sz="1800" dirty="0" smtClean="0">
                <a:solidFill>
                  <a:schemeClr val="tx2"/>
                </a:solidFill>
              </a:rPr>
              <a:t> i fattori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Regressione Logistica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1800" dirty="0" smtClean="0">
                <a:solidFill>
                  <a:schemeClr val="tx2"/>
                </a:solidFill>
              </a:rPr>
              <a:t>Serie storiche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4374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</a:t>
            </a:r>
            <a:r>
              <a:rPr lang="it-IT" sz="4000" dirty="0" smtClean="0">
                <a:solidFill>
                  <a:srgbClr val="FF9900"/>
                </a:solidFill>
              </a:rPr>
              <a:t>iepilogo teorico (1/3)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variabile qualitativa e Y variabili quantitativa</a:t>
            </a:r>
          </a:p>
          <a:p>
            <a:pPr algn="just" eaLnBrk="1" hangingPunct="1"/>
            <a:r>
              <a:rPr lang="it-IT" sz="2000" dirty="0" smtClean="0"/>
              <a:t>Indaghiamo la </a:t>
            </a:r>
            <a:r>
              <a:rPr lang="it-IT" sz="2000" dirty="0"/>
              <a:t>relazione esistente </a:t>
            </a:r>
            <a:r>
              <a:rPr lang="it-IT" sz="2000" dirty="0" smtClean="0"/>
              <a:t>confrontando le </a:t>
            </a:r>
            <a:r>
              <a:rPr lang="it-IT" sz="2000" dirty="0"/>
              <a:t>medie aritmetiche della variabile </a:t>
            </a:r>
            <a:r>
              <a:rPr lang="it-IT" sz="2000" dirty="0" smtClean="0"/>
              <a:t>Y (quantitativa) sui </a:t>
            </a:r>
            <a:r>
              <a:rPr lang="en-US" sz="2000" dirty="0" err="1"/>
              <a:t>gruppi</a:t>
            </a:r>
            <a:r>
              <a:rPr lang="en-US" sz="2000" dirty="0"/>
              <a:t> di </a:t>
            </a:r>
            <a:r>
              <a:rPr lang="en-US" sz="2000" dirty="0" err="1"/>
              <a:t>osservazioni</a:t>
            </a:r>
            <a:r>
              <a:rPr lang="en-US" sz="2000" dirty="0"/>
              <a:t> </a:t>
            </a:r>
            <a:r>
              <a:rPr lang="en-US" sz="2000" dirty="0" err="1"/>
              <a:t>generati</a:t>
            </a:r>
            <a:r>
              <a:rPr lang="en-US" sz="2000" dirty="0"/>
              <a:t> </a:t>
            </a:r>
            <a:r>
              <a:rPr lang="en-US" sz="2000" dirty="0" err="1"/>
              <a:t>dalle</a:t>
            </a:r>
            <a:r>
              <a:rPr lang="en-US" sz="2000" dirty="0"/>
              <a:t> </a:t>
            </a:r>
            <a:r>
              <a:rPr lang="en-US" sz="2000" dirty="0" err="1"/>
              <a:t>modalità</a:t>
            </a:r>
            <a:r>
              <a:rPr lang="en-US" sz="2000" dirty="0"/>
              <a:t> </a:t>
            </a:r>
            <a:r>
              <a:rPr lang="en-US" sz="2000" dirty="0" err="1"/>
              <a:t>assunte</a:t>
            </a:r>
            <a:r>
              <a:rPr lang="en-US" sz="2000" dirty="0"/>
              <a:t> </a:t>
            </a:r>
            <a:r>
              <a:rPr lang="en-US" sz="2000" dirty="0" err="1"/>
              <a:t>dalla</a:t>
            </a:r>
            <a:r>
              <a:rPr lang="en-US" sz="2000" dirty="0"/>
              <a:t> </a:t>
            </a:r>
            <a:r>
              <a:rPr lang="en-US" sz="2000" dirty="0" err="1"/>
              <a:t>variabile</a:t>
            </a:r>
            <a:r>
              <a:rPr lang="en-US" sz="2000" dirty="0"/>
              <a:t> </a:t>
            </a:r>
            <a:r>
              <a:rPr lang="en-US" sz="2000" dirty="0" smtClean="0"/>
              <a:t>X (</a:t>
            </a:r>
            <a:r>
              <a:rPr lang="en-US" sz="2000" dirty="0" err="1" smtClean="0"/>
              <a:t>qualitativa</a:t>
            </a:r>
            <a:r>
              <a:rPr lang="en-US" sz="2000" dirty="0" smtClean="0"/>
              <a:t>)</a:t>
            </a:r>
          </a:p>
          <a:p>
            <a:pPr algn="just" eaLnBrk="1" hangingPunct="1"/>
            <a:endParaRPr lang="en-US" sz="2000" dirty="0"/>
          </a:p>
          <a:p>
            <a:pPr algn="ctr" eaLnBrk="1" hangingPunct="1"/>
            <a:r>
              <a:rPr lang="en-US" sz="2000" dirty="0" err="1" smtClean="0"/>
              <a:t>Esempio</a:t>
            </a:r>
            <a:r>
              <a:rPr lang="en-US" sz="2000" dirty="0" smtClean="0"/>
              <a:t>:</a:t>
            </a:r>
          </a:p>
          <a:p>
            <a:pPr algn="ctr" eaLnBrk="1" hangingPunct="1"/>
            <a:r>
              <a:rPr lang="en-US" sz="2000" dirty="0" smtClean="0"/>
              <a:t>X: </a:t>
            </a:r>
            <a:r>
              <a:rPr lang="en-US" sz="2000" dirty="0" err="1" smtClean="0"/>
              <a:t>sesso</a:t>
            </a:r>
            <a:endParaRPr lang="en-US" sz="2000" dirty="0" smtClean="0"/>
          </a:p>
          <a:p>
            <a:pPr algn="ctr" eaLnBrk="1" hangingPunct="1"/>
            <a:r>
              <a:rPr lang="en-US" sz="2000" dirty="0" smtClean="0"/>
              <a:t>Y: </a:t>
            </a:r>
            <a:r>
              <a:rPr lang="en-US" sz="2000" dirty="0" err="1" smtClean="0"/>
              <a:t>reddito</a:t>
            </a:r>
            <a:endParaRPr lang="en-US" sz="2000" dirty="0" smtClean="0"/>
          </a:p>
          <a:p>
            <a:pPr algn="ctr" eaLnBrk="1" hangingPunct="1"/>
            <a:endParaRPr lang="en-US" sz="2000" dirty="0" smtClean="0"/>
          </a:p>
          <a:p>
            <a:pPr algn="just" eaLnBrk="1" hangingPunct="1"/>
            <a:r>
              <a:rPr lang="en-US" sz="2000" dirty="0" smtClean="0"/>
              <a:t>Le due </a:t>
            </a:r>
            <a:r>
              <a:rPr lang="en-US" sz="2000" dirty="0" err="1" smtClean="0"/>
              <a:t>variabili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indipendenti</a:t>
            </a:r>
            <a:r>
              <a:rPr lang="en-US" sz="2000" b="1" i="1" dirty="0" smtClean="0"/>
              <a:t> in media </a:t>
            </a:r>
            <a:r>
              <a:rPr lang="en-US" sz="2000" dirty="0" smtClean="0"/>
              <a:t>se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reddito</a:t>
            </a:r>
            <a:r>
              <a:rPr lang="en-US" sz="2000" dirty="0" smtClean="0"/>
              <a:t> </a:t>
            </a:r>
            <a:r>
              <a:rPr lang="en-US" sz="2000" dirty="0" err="1" smtClean="0"/>
              <a:t>medio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donne</a:t>
            </a:r>
            <a:r>
              <a:rPr lang="en-US" sz="2000" dirty="0" smtClean="0"/>
              <a:t> non è </a:t>
            </a:r>
            <a:r>
              <a:rPr lang="en-US" sz="2000" dirty="0" err="1" smtClean="0"/>
              <a:t>significativamente</a:t>
            </a:r>
            <a:r>
              <a:rPr lang="en-US" sz="2000" dirty="0" smtClean="0"/>
              <a:t> </a:t>
            </a:r>
            <a:r>
              <a:rPr lang="en-US" sz="2000" dirty="0" err="1" smtClean="0"/>
              <a:t>diverso</a:t>
            </a:r>
            <a:r>
              <a:rPr lang="en-US" sz="2000" dirty="0" smtClean="0"/>
              <a:t> dal </a:t>
            </a:r>
            <a:r>
              <a:rPr lang="en-US" sz="2000" dirty="0" err="1" smtClean="0"/>
              <a:t>reddito</a:t>
            </a:r>
            <a:r>
              <a:rPr lang="en-US" sz="2000" dirty="0" smtClean="0"/>
              <a:t> </a:t>
            </a:r>
            <a:r>
              <a:rPr lang="en-US" sz="2000" dirty="0" err="1" smtClean="0"/>
              <a:t>medio</a:t>
            </a:r>
            <a:r>
              <a:rPr lang="en-US" sz="2000" dirty="0" smtClean="0"/>
              <a:t> </a:t>
            </a:r>
            <a:r>
              <a:rPr lang="en-US" sz="2000" dirty="0" err="1" smtClean="0"/>
              <a:t>degli</a:t>
            </a:r>
            <a:r>
              <a:rPr lang="en-US" sz="2000" dirty="0" smtClean="0"/>
              <a:t> </a:t>
            </a:r>
            <a:r>
              <a:rPr lang="en-US" sz="2000" dirty="0" err="1" smtClean="0"/>
              <a:t>uomini</a:t>
            </a:r>
            <a:endParaRPr lang="en-US" sz="2000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85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</a:t>
            </a:r>
            <a:r>
              <a:rPr lang="it-IT" sz="4000" dirty="0" smtClean="0">
                <a:solidFill>
                  <a:srgbClr val="FF9900"/>
                </a:solidFill>
              </a:rPr>
              <a:t>iepilogo teorico (2/3)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variabile qualitativa e Y variabili quantitativa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algn="ctr" eaLnBrk="1" hangingPunct="1">
              <a:buClr>
                <a:schemeClr val="tx2"/>
              </a:buClr>
              <a:buSzPct val="70000"/>
            </a:pPr>
            <a:r>
              <a:rPr lang="it-IT" altLang="it-IT" sz="2000" b="1" dirty="0"/>
              <a:t> </a:t>
            </a:r>
            <a:r>
              <a:rPr lang="it-IT" altLang="it-IT" sz="2000" b="1" dirty="0" err="1">
                <a:solidFill>
                  <a:srgbClr val="FF0000"/>
                </a:solidFill>
              </a:rPr>
              <a:t>SQT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y</a:t>
            </a:r>
            <a:r>
              <a:rPr lang="it-IT" altLang="it-IT" sz="2000" b="1" dirty="0">
                <a:solidFill>
                  <a:srgbClr val="FF0000"/>
                </a:solidFill>
              </a:rPr>
              <a:t>=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tra</a:t>
            </a:r>
            <a:r>
              <a:rPr lang="it-IT" altLang="it-IT" sz="2000" b="1" dirty="0">
                <a:solidFill>
                  <a:srgbClr val="FF0000"/>
                </a:solidFill>
              </a:rPr>
              <a:t> + </a:t>
            </a:r>
            <a:r>
              <a:rPr lang="it-IT" altLang="it-IT" sz="2000" b="1" dirty="0" err="1">
                <a:solidFill>
                  <a:srgbClr val="FF0000"/>
                </a:solidFill>
              </a:rPr>
              <a:t>SQ</a:t>
            </a:r>
            <a:r>
              <a:rPr lang="it-IT" altLang="it-IT" sz="2000" b="1" baseline="-25000" dirty="0" err="1">
                <a:solidFill>
                  <a:srgbClr val="FF0000"/>
                </a:solidFill>
              </a:rPr>
              <a:t>nei</a:t>
            </a:r>
            <a:endParaRPr lang="it-IT" altLang="it-IT" sz="2000" b="1" baseline="-25000" dirty="0">
              <a:solidFill>
                <a:srgbClr val="FF0000"/>
              </a:solidFill>
            </a:endParaRP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dirty="0"/>
              <a:t>dove </a:t>
            </a:r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baseline="-25000" dirty="0"/>
              <a:t> </a:t>
            </a:r>
            <a:r>
              <a:rPr lang="it-IT" sz="2000" dirty="0">
                <a:solidFill>
                  <a:srgbClr val="000000"/>
                </a:solidFill>
              </a:rPr>
              <a:t>somma dei quadrati degli scarti di ogni valore dalla media </a:t>
            </a:r>
            <a:r>
              <a:rPr lang="it-IT" sz="2000" dirty="0" smtClean="0">
                <a:solidFill>
                  <a:srgbClr val="000000"/>
                </a:solidFill>
              </a:rPr>
              <a:t>generale </a:t>
            </a:r>
            <a:r>
              <a:rPr lang="it-IT" sz="2000" i="1" dirty="0" smtClean="0">
                <a:solidFill>
                  <a:srgbClr val="000000"/>
                </a:solidFill>
              </a:rPr>
              <a:t>(media reddito generale)</a:t>
            </a:r>
            <a:endParaRPr lang="it-IT" altLang="it-IT" sz="2000" i="1" dirty="0"/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tra</a:t>
            </a:r>
            <a:r>
              <a:rPr lang="it-IT" altLang="it-IT" sz="2000" dirty="0"/>
              <a:t> </a:t>
            </a:r>
            <a:r>
              <a:rPr lang="it-IT" sz="2000" dirty="0"/>
              <a:t>somma dei quadrati degli scarti di ogni </a:t>
            </a:r>
            <a:r>
              <a:rPr lang="it-IT" sz="2000" dirty="0" smtClean="0"/>
              <a:t>media </a:t>
            </a:r>
            <a:r>
              <a:rPr lang="it-IT" sz="2000" dirty="0"/>
              <a:t>di </a:t>
            </a:r>
            <a:r>
              <a:rPr lang="it-IT" sz="2000" dirty="0" smtClean="0"/>
              <a:t>gruppo </a:t>
            </a:r>
            <a:r>
              <a:rPr lang="it-IT" sz="2000" i="1" dirty="0" smtClean="0"/>
              <a:t>(</a:t>
            </a:r>
            <a:r>
              <a:rPr lang="it-IT" sz="2000" i="1" dirty="0"/>
              <a:t>media reddito donne, media reddito </a:t>
            </a:r>
            <a:r>
              <a:rPr lang="it-IT" sz="2000" i="1" dirty="0" smtClean="0"/>
              <a:t>uomini</a:t>
            </a:r>
            <a:r>
              <a:rPr lang="it-IT" sz="2000" i="1" dirty="0"/>
              <a:t>)</a:t>
            </a:r>
            <a:r>
              <a:rPr lang="it-IT" sz="2000" dirty="0" smtClean="0"/>
              <a:t> </a:t>
            </a:r>
            <a:r>
              <a:rPr lang="en-US" sz="2000" dirty="0" err="1"/>
              <a:t>dalla</a:t>
            </a:r>
            <a:r>
              <a:rPr lang="en-US" sz="2000" dirty="0"/>
              <a:t> media </a:t>
            </a:r>
            <a:r>
              <a:rPr lang="en-US" sz="2000" dirty="0" err="1" smtClean="0"/>
              <a:t>generale</a:t>
            </a:r>
            <a:r>
              <a:rPr lang="en-US" sz="2000" dirty="0" smtClean="0"/>
              <a:t> </a:t>
            </a:r>
            <a:r>
              <a:rPr lang="it-IT" sz="2000" i="1" dirty="0">
                <a:solidFill>
                  <a:srgbClr val="000000"/>
                </a:solidFill>
              </a:rPr>
              <a:t>(media reddito generale</a:t>
            </a:r>
            <a:r>
              <a:rPr lang="it-IT" sz="2000" i="1" dirty="0" smtClean="0">
                <a:solidFill>
                  <a:srgbClr val="000000"/>
                </a:solidFill>
              </a:rPr>
              <a:t>)</a:t>
            </a:r>
            <a:endParaRPr lang="it-IT" altLang="it-IT" sz="2000" dirty="0"/>
          </a:p>
          <a:p>
            <a:pPr algn="just" eaLnBrk="1" hangingPunct="1">
              <a:buClr>
                <a:schemeClr val="tx2"/>
              </a:buClr>
              <a:buSzPct val="70000"/>
            </a:pP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nei</a:t>
            </a:r>
            <a:r>
              <a:rPr lang="it-IT" altLang="it-IT" sz="2000" baseline="-25000" dirty="0"/>
              <a:t> </a:t>
            </a:r>
            <a:r>
              <a:rPr lang="it-IT" sz="2000" dirty="0"/>
              <a:t>somma degli scarti al quadrato di ogni valore dalla media del suo </a:t>
            </a:r>
            <a:r>
              <a:rPr lang="it-IT" sz="2000" dirty="0" smtClean="0"/>
              <a:t>gruppo</a:t>
            </a:r>
            <a:r>
              <a:rPr lang="it-IT" sz="2000" i="1" dirty="0"/>
              <a:t> (media reddito </a:t>
            </a:r>
            <a:r>
              <a:rPr lang="it-IT" sz="2000" i="1" dirty="0" smtClean="0"/>
              <a:t>donne o </a:t>
            </a:r>
            <a:r>
              <a:rPr lang="it-IT" sz="2000" i="1" dirty="0"/>
              <a:t>media reddito </a:t>
            </a:r>
            <a:r>
              <a:rPr lang="it-IT" sz="2000" i="1" dirty="0" smtClean="0"/>
              <a:t>uomini)</a:t>
            </a:r>
            <a:endParaRPr lang="en-US" sz="2000" b="1" dirty="0">
              <a:solidFill>
                <a:srgbClr val="000000"/>
              </a:solidFill>
            </a:endParaRPr>
          </a:p>
          <a:p>
            <a:pPr algn="just" eaLnBrk="1" hangingPunct="1">
              <a:buClr>
                <a:schemeClr val="tx2"/>
              </a:buClr>
              <a:buSzPct val="70000"/>
            </a:pPr>
            <a:endParaRPr lang="it-IT" sz="2000" dirty="0"/>
          </a:p>
          <a:p>
            <a:pPr eaLnBrk="1" hangingPunct="1"/>
            <a:endParaRPr lang="it-IT" altLang="it-IT" sz="2000" b="1" dirty="0"/>
          </a:p>
          <a:p>
            <a:pPr eaLnBrk="1" hangingPunct="1"/>
            <a:endParaRPr lang="it-IT" altLang="it-IT" sz="2000" b="1" dirty="0" smtClean="0"/>
          </a:p>
          <a:p>
            <a:pPr eaLnBrk="1" hangingPunct="1"/>
            <a:endParaRPr lang="en-US" altLang="it-IT" sz="20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42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</a:t>
            </a:r>
            <a:r>
              <a:rPr lang="it-IT" sz="4000" dirty="0" smtClean="0">
                <a:solidFill>
                  <a:srgbClr val="FF9900"/>
                </a:solidFill>
              </a:rPr>
              <a:t>iepilogo teorico (3/3)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variabile qualitativa e Y variabili quantitativa</a:t>
            </a:r>
          </a:p>
          <a:p>
            <a:pPr eaLnBrk="1" hangingPunct="1">
              <a:spcBef>
                <a:spcPct val="0"/>
              </a:spcBef>
            </a:pPr>
            <a:endParaRPr 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Indice </a:t>
            </a:r>
            <a:r>
              <a:rPr lang="it-IT" altLang="it-IT" sz="2000" dirty="0"/>
              <a:t>relativo per misurare la dipendenza in </a:t>
            </a:r>
            <a:r>
              <a:rPr lang="it-IT" altLang="it-IT" sz="2000" dirty="0" smtClean="0"/>
              <a:t>media: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		</a:t>
            </a:r>
            <a:r>
              <a:rPr lang="el-GR" altLang="it-IT" sz="2000" b="1" dirty="0"/>
              <a:t>η</a:t>
            </a:r>
            <a:r>
              <a:rPr lang="it-IT" altLang="it-IT" sz="2000" b="1" baseline="30000" dirty="0"/>
              <a:t>2</a:t>
            </a:r>
            <a:r>
              <a:rPr lang="it-IT" altLang="it-IT" sz="2000" b="1" dirty="0"/>
              <a:t>= 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tra</a:t>
            </a:r>
            <a:r>
              <a:rPr lang="it-IT" altLang="it-IT" sz="2000" b="1" dirty="0"/>
              <a:t> 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=1-(</a:t>
            </a:r>
            <a:r>
              <a:rPr lang="it-IT" altLang="it-IT" sz="2000" b="1" dirty="0" err="1"/>
              <a:t>SQ</a:t>
            </a:r>
            <a:r>
              <a:rPr lang="it-IT" altLang="it-IT" sz="2000" b="1" baseline="-25000" dirty="0" err="1"/>
              <a:t>nei</a:t>
            </a:r>
            <a:r>
              <a:rPr lang="it-IT" altLang="it-IT" sz="2000" b="1" baseline="-25000" dirty="0"/>
              <a:t> </a:t>
            </a:r>
            <a:r>
              <a:rPr lang="it-IT" altLang="it-IT" sz="2000" b="1" dirty="0"/>
              <a:t>/</a:t>
            </a:r>
            <a:r>
              <a:rPr lang="it-IT" altLang="it-IT" sz="2000" b="1" dirty="0" err="1"/>
              <a:t>SQT</a:t>
            </a:r>
            <a:r>
              <a:rPr lang="it-IT" altLang="it-IT" sz="2000" b="1" baseline="-25000" dirty="0" err="1"/>
              <a:t>y</a:t>
            </a:r>
            <a:r>
              <a:rPr lang="it-IT" altLang="it-IT" sz="20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it-IT" sz="2000" dirty="0" smtClean="0"/>
              <a:t>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 smtClean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0 ⇒ indipendenza in media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 smtClean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&gt; 0 ⇒ dipendenza in media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it-IT" sz="2000" dirty="0" smtClean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= 1 ⇒ massima dipendenza in media</a:t>
            </a:r>
          </a:p>
          <a:p>
            <a:pPr eaLnBrk="1" hangingPunct="1">
              <a:spcBef>
                <a:spcPct val="0"/>
              </a:spcBef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</a:pPr>
            <a:endParaRPr lang="it-IT" altLang="it-IT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it-IT" sz="2000" dirty="0"/>
              <a:t>η</a:t>
            </a:r>
            <a:r>
              <a:rPr lang="it-IT" altLang="it-IT" sz="2000" baseline="30000" dirty="0"/>
              <a:t>2</a:t>
            </a:r>
            <a:r>
              <a:rPr lang="it-IT" altLang="it-IT" sz="2000" dirty="0"/>
              <a:t> è sempre compreso tra 0 e 1.</a:t>
            </a:r>
          </a:p>
          <a:p>
            <a:pPr algn="just" eaLnBrk="1" hangingPunct="1">
              <a:buClr>
                <a:schemeClr val="tx2"/>
              </a:buClr>
              <a:buSzPct val="70000"/>
            </a:pPr>
            <a:endParaRPr lang="it-IT" sz="2000" dirty="0"/>
          </a:p>
          <a:p>
            <a:pPr eaLnBrk="1" hangingPunct="1"/>
            <a:endParaRPr lang="it-IT" altLang="it-IT" sz="2000" b="1" dirty="0"/>
          </a:p>
          <a:p>
            <a:pPr eaLnBrk="1" hangingPunct="1"/>
            <a:endParaRPr lang="it-IT" altLang="it-IT" sz="2000" b="1" dirty="0" smtClean="0"/>
          </a:p>
          <a:p>
            <a:pPr eaLnBrk="1" hangingPunct="1"/>
            <a:endParaRPr lang="en-US" altLang="it-IT" sz="20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186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91600" cy="1143000"/>
          </a:xfrm>
        </p:spPr>
        <p:txBody>
          <a:bodyPr/>
          <a:lstStyle/>
          <a:p>
            <a:pPr algn="l" eaLnBrk="1" hangingPunct="1"/>
            <a:r>
              <a:rPr lang="it-IT" smtClean="0">
                <a:solidFill>
                  <a:srgbClr val="FF9900"/>
                </a:solidFill>
              </a:rPr>
              <a:t>PROC ANOVA – Sintassi generale</a:t>
            </a:r>
            <a:r>
              <a:rPr lang="it-IT" smtClean="0"/>
              <a:t> </a:t>
            </a:r>
            <a:endParaRPr lang="en-GB" sz="4000" smtClean="0"/>
          </a:p>
        </p:txBody>
      </p:sp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685800" y="121920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</a:rPr>
              <a:t>Sia Y una variabile quantitativa e X una variabile qualitativa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600200" y="2438401"/>
            <a:ext cx="5486400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=dataset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X; 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Y=X;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X;</a:t>
            </a:r>
          </a:p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Esempio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838200" y="2895600"/>
            <a:ext cx="7391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ANOVA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DATA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CLASS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MEANS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operatore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33400" y="1435100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C’è relazione tra la soddisfazione del cliente (SODDISFAZIONE_GLOBALE) e l’operatore telefonico da lui scelto (OPERATORE)?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66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Esempio: Output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rIns="50784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>
              <a:solidFill>
                <a:srgbClr val="002288"/>
              </a:solidFill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63798"/>
              </p:ext>
            </p:extLst>
          </p:nvPr>
        </p:nvGraphicFramePr>
        <p:xfrm>
          <a:off x="2038350" y="990600"/>
          <a:ext cx="4991100" cy="1337184"/>
        </p:xfrm>
        <a:graphic>
          <a:graphicData uri="http://schemas.openxmlformats.org/drawingml/2006/table">
            <a:tbl>
              <a:tblPr/>
              <a:tblGrid>
                <a:gridCol w="1511300"/>
                <a:gridCol w="812800"/>
                <a:gridCol w="1371600"/>
                <a:gridCol w="1295400"/>
              </a:tblGrid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Level of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operatore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Std Dev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Tim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6.16363636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1.33004645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Tre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6.41666667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1.31137217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Vodafone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6.62745098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1.29209313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22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Wind</a:t>
                      </a:r>
                    </a:p>
                  </a:txBody>
                  <a:tcPr marL="9525" marR="9525" marT="95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2.06328448</a:t>
                      </a:r>
                    </a:p>
                  </a:txBody>
                  <a:tcPr marL="9525" marR="9525" marT="9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el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55946"/>
              </p:ext>
            </p:extLst>
          </p:nvPr>
        </p:nvGraphicFramePr>
        <p:xfrm>
          <a:off x="1885950" y="3471862"/>
          <a:ext cx="5295900" cy="676275"/>
        </p:xfrm>
        <a:graphic>
          <a:graphicData uri="http://schemas.openxmlformats.org/drawingml/2006/table">
            <a:tbl>
              <a:tblPr/>
              <a:tblGrid>
                <a:gridCol w="929050"/>
                <a:gridCol w="1014050"/>
                <a:gridCol w="1250706"/>
                <a:gridCol w="2102094"/>
              </a:tblGrid>
              <a:tr h="4381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R-Square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Coeff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Var</a:t>
                      </a:r>
                      <a:endParaRPr lang="en-US" sz="1400" b="1" i="0" u="none" strike="noStrike" dirty="0">
                        <a:solidFill>
                          <a:srgbClr val="002288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Root MSE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rgbClr val="002288"/>
                          </a:solidFill>
                          <a:latin typeface="Arial"/>
                        </a:rPr>
                        <a:t>soddisfazione_globale</a:t>
                      </a:r>
                      <a:r>
                        <a:rPr lang="en-US" sz="1400" b="1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 Mean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0.020451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20.9571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2288"/>
                          </a:solidFill>
                          <a:latin typeface="Arial"/>
                        </a:rPr>
                        <a:t>1.360877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2288"/>
                          </a:solidFill>
                          <a:latin typeface="Arial"/>
                        </a:rPr>
                        <a:t>6.493617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34922" name="Ovale 42"/>
          <p:cNvSpPr>
            <a:spLocks noChangeArrowheads="1"/>
          </p:cNvSpPr>
          <p:nvPr/>
        </p:nvSpPr>
        <p:spPr bwMode="auto">
          <a:xfrm>
            <a:off x="1847850" y="3929062"/>
            <a:ext cx="1066800" cy="228600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34923" name="Connettore 2 43"/>
          <p:cNvCxnSpPr>
            <a:cxnSpLocks noChangeShapeType="1"/>
          </p:cNvCxnSpPr>
          <p:nvPr/>
        </p:nvCxnSpPr>
        <p:spPr bwMode="auto">
          <a:xfrm flipV="1">
            <a:off x="2094914" y="4157662"/>
            <a:ext cx="286336" cy="47783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924" name="CasellaDiTesto 44"/>
          <p:cNvSpPr txBox="1">
            <a:spLocks noChangeArrowheads="1"/>
          </p:cNvSpPr>
          <p:nvPr/>
        </p:nvSpPr>
        <p:spPr bwMode="auto">
          <a:xfrm>
            <a:off x="875714" y="44196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err="1">
                <a:solidFill>
                  <a:srgbClr val="0000FF"/>
                </a:solidFill>
              </a:rPr>
              <a:t>eta</a:t>
            </a:r>
            <a:r>
              <a:rPr lang="it-IT" dirty="0">
                <a:solidFill>
                  <a:srgbClr val="0000FF"/>
                </a:solidFill>
              </a:rPr>
              <a:t> quadro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925" name="CasellaDiTesto 46"/>
          <p:cNvSpPr txBox="1">
            <a:spLocks noChangeArrowheads="1"/>
          </p:cNvSpPr>
          <p:nvPr/>
        </p:nvSpPr>
        <p:spPr bwMode="auto">
          <a:xfrm>
            <a:off x="381000" y="5029200"/>
            <a:ext cx="8686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sz="2000" dirty="0" err="1" smtClean="0"/>
              <a:t>Anche</a:t>
            </a:r>
            <a:r>
              <a:rPr lang="en-AU" sz="2000" dirty="0" smtClean="0"/>
              <a:t> </a:t>
            </a:r>
            <a:r>
              <a:rPr lang="en-AU" sz="2000" dirty="0" err="1" smtClean="0"/>
              <a:t>il</a:t>
            </a:r>
            <a:r>
              <a:rPr lang="en-AU" sz="2000" dirty="0" smtClean="0"/>
              <a:t> </a:t>
            </a:r>
            <a:r>
              <a:rPr lang="en-AU" sz="2000" dirty="0" err="1" smtClean="0"/>
              <a:t>valore</a:t>
            </a:r>
            <a:r>
              <a:rPr lang="en-AU" sz="2000" dirty="0" smtClean="0"/>
              <a:t> di eta-</a:t>
            </a:r>
            <a:r>
              <a:rPr lang="en-AU" sz="2000" dirty="0" err="1" smtClean="0"/>
              <a:t>quadro</a:t>
            </a:r>
            <a:r>
              <a:rPr lang="en-AU" sz="2000" dirty="0" smtClean="0"/>
              <a:t> è molto </a:t>
            </a:r>
            <a:r>
              <a:rPr lang="en-AU" sz="2000" dirty="0" err="1" smtClean="0"/>
              <a:t>vicino</a:t>
            </a:r>
            <a:r>
              <a:rPr lang="en-AU" sz="2000" dirty="0" smtClean="0"/>
              <a:t> a 0 </a:t>
            </a:r>
            <a:r>
              <a:rPr lang="en-AU" sz="2000" dirty="0" smtClean="0">
                <a:sym typeface="Wingdings" panose="05000000000000000000" pitchFamily="2" charset="2"/>
              </a:rPr>
              <a:t></a:t>
            </a:r>
            <a:r>
              <a:rPr lang="en-AU" sz="2000" dirty="0" err="1" smtClean="0">
                <a:sym typeface="Wingdings" panose="05000000000000000000" pitchFamily="2" charset="2"/>
              </a:rPr>
              <a:t>avvalora</a:t>
            </a:r>
            <a:r>
              <a:rPr lang="en-AU" sz="2000" dirty="0" smtClean="0">
                <a:sym typeface="Wingdings" panose="05000000000000000000" pitchFamily="2" charset="2"/>
              </a:rPr>
              <a:t> </a:t>
            </a:r>
            <a:r>
              <a:rPr lang="en-AU" sz="2000" dirty="0" err="1" smtClean="0">
                <a:sym typeface="Wingdings" panose="05000000000000000000" pitchFamily="2" charset="2"/>
              </a:rPr>
              <a:t>l’ipotesi</a:t>
            </a:r>
            <a:r>
              <a:rPr lang="en-AU" sz="2000" dirty="0" smtClean="0">
                <a:sym typeface="Wingdings" panose="05000000000000000000" pitchFamily="2" charset="2"/>
              </a:rPr>
              <a:t> di </a:t>
            </a:r>
            <a:r>
              <a:rPr lang="en-AU" sz="2000" dirty="0" err="1" smtClean="0">
                <a:sym typeface="Wingdings" panose="05000000000000000000" pitchFamily="2" charset="2"/>
              </a:rPr>
              <a:t>indipendenza</a:t>
            </a:r>
            <a:r>
              <a:rPr lang="en-AU" sz="2000" dirty="0" smtClean="0">
                <a:sym typeface="Wingdings" panose="05000000000000000000" pitchFamily="2" charset="2"/>
              </a:rPr>
              <a:t> in media</a:t>
            </a:r>
          </a:p>
          <a:p>
            <a:pPr eaLnBrk="1" hangingPunct="1"/>
            <a:r>
              <a:rPr lang="en-AU" sz="2000" b="1" dirty="0" smtClean="0">
                <a:sym typeface="Wingdings" panose="05000000000000000000" pitchFamily="2" charset="2"/>
              </a:rPr>
              <a:t>NB: per </a:t>
            </a:r>
            <a:r>
              <a:rPr lang="en-AU" sz="2000" b="1" dirty="0" err="1" smtClean="0">
                <a:sym typeface="Wingdings" panose="05000000000000000000" pitchFamily="2" charset="2"/>
              </a:rPr>
              <a:t>una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valutazione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più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oggettiva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rimandiamo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alla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prossima</a:t>
            </a:r>
            <a:r>
              <a:rPr lang="en-AU" sz="2000" b="1" dirty="0" smtClean="0">
                <a:sym typeface="Wingdings" panose="05000000000000000000" pitchFamily="2" charset="2"/>
              </a:rPr>
              <a:t> </a:t>
            </a:r>
            <a:r>
              <a:rPr lang="en-AU" sz="2000" b="1" dirty="0" err="1" smtClean="0">
                <a:sym typeface="Wingdings" panose="05000000000000000000" pitchFamily="2" charset="2"/>
              </a:rPr>
              <a:t>lezione</a:t>
            </a:r>
            <a:r>
              <a:rPr lang="en-AU" sz="2000" b="1" dirty="0" smtClean="0">
                <a:sym typeface="Wingdings" panose="05000000000000000000" pitchFamily="2" charset="2"/>
              </a:rPr>
              <a:t> (test </a:t>
            </a:r>
            <a:r>
              <a:rPr lang="en-AU" sz="2000" b="1" dirty="0" err="1" smtClean="0">
                <a:sym typeface="Wingdings" panose="05000000000000000000" pitchFamily="2" charset="2"/>
              </a:rPr>
              <a:t>d’ipotesi</a:t>
            </a:r>
            <a:r>
              <a:rPr lang="en-AU" sz="2000" b="1" dirty="0" smtClean="0">
                <a:sym typeface="Wingdings" panose="05000000000000000000" pitchFamily="2" charset="2"/>
              </a:rPr>
              <a:t>)</a:t>
            </a:r>
          </a:p>
          <a:p>
            <a:pPr eaLnBrk="1" hangingPunct="1"/>
            <a:endParaRPr lang="en-US" sz="2000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CasellaDiTesto 46"/>
          <p:cNvSpPr txBox="1">
            <a:spLocks noChangeArrowheads="1"/>
          </p:cNvSpPr>
          <p:nvPr/>
        </p:nvSpPr>
        <p:spPr bwMode="auto">
          <a:xfrm>
            <a:off x="152401" y="2438400"/>
            <a:ext cx="87448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sz="2000" dirty="0" smtClean="0"/>
              <a:t>La media </a:t>
            </a:r>
            <a:r>
              <a:rPr lang="en-AU" sz="2000" dirty="0" err="1" smtClean="0"/>
              <a:t>della</a:t>
            </a:r>
            <a:r>
              <a:rPr lang="en-AU" sz="2000" dirty="0" smtClean="0"/>
              <a:t> </a:t>
            </a:r>
            <a:r>
              <a:rPr lang="en-AU" sz="2000" dirty="0" err="1" smtClean="0"/>
              <a:t>soddisfazione</a:t>
            </a:r>
            <a:r>
              <a:rPr lang="en-AU" sz="2000" dirty="0" smtClean="0"/>
              <a:t> </a:t>
            </a:r>
            <a:r>
              <a:rPr lang="en-AU" sz="2000" dirty="0" err="1" smtClean="0"/>
              <a:t>globale</a:t>
            </a:r>
            <a:r>
              <a:rPr lang="en-AU" sz="2000" dirty="0" smtClean="0"/>
              <a:t> </a:t>
            </a:r>
            <a:r>
              <a:rPr lang="en-AU" sz="2000" dirty="0" err="1" smtClean="0"/>
              <a:t>sembra</a:t>
            </a:r>
            <a:r>
              <a:rPr lang="en-AU" sz="2000" dirty="0" smtClean="0"/>
              <a:t> molto </a:t>
            </a:r>
            <a:r>
              <a:rPr lang="en-AU" sz="2000" dirty="0" err="1" smtClean="0"/>
              <a:t>vicina</a:t>
            </a:r>
            <a:r>
              <a:rPr lang="en-AU" sz="2000" dirty="0" smtClean="0"/>
              <a:t> </a:t>
            </a:r>
            <a:r>
              <a:rPr lang="en-AU" sz="2000" dirty="0" err="1" smtClean="0"/>
              <a:t>tra</a:t>
            </a:r>
            <a:r>
              <a:rPr lang="en-AU" sz="2000" dirty="0" smtClean="0"/>
              <a:t> </a:t>
            </a:r>
            <a:r>
              <a:rPr lang="en-AU" sz="2000" dirty="0" err="1" smtClean="0"/>
              <a:t>i</a:t>
            </a:r>
            <a:r>
              <a:rPr lang="en-AU" sz="2000" dirty="0" smtClean="0"/>
              <a:t> </a:t>
            </a:r>
            <a:r>
              <a:rPr lang="en-AU" sz="2000" dirty="0" err="1" smtClean="0"/>
              <a:t>diversi</a:t>
            </a:r>
            <a:r>
              <a:rPr lang="en-AU" sz="2000" dirty="0" smtClean="0"/>
              <a:t> </a:t>
            </a:r>
            <a:r>
              <a:rPr lang="en-AU" sz="2000" dirty="0" err="1" smtClean="0"/>
              <a:t>gruppi</a:t>
            </a:r>
            <a:endParaRPr lang="en-US" sz="20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419600" y="1371600"/>
            <a:ext cx="1447800" cy="1066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Dataset</a:t>
            </a:r>
            <a:endParaRPr lang="en-GB" sz="400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Il dataset DENTI contiene dati sul consumo di dentifricio (di marca A e di marca B). Le variabili sono:</a:t>
            </a:r>
            <a:endParaRPr lang="en-US" sz="240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3827869"/>
              </p:ext>
            </p:extLst>
          </p:nvPr>
        </p:nvGraphicFramePr>
        <p:xfrm>
          <a:off x="1009650" y="1981200"/>
          <a:ext cx="7286625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Worksheet" r:id="rId4" imgW="8096337" imgH="5029133" progId="Excel.Sheet.8">
                  <p:embed/>
                </p:oleObj>
              </mc:Choice>
              <mc:Fallback>
                <p:oleObj name="Worksheet" r:id="rId4" imgW="8096337" imgH="5029133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981200"/>
                        <a:ext cx="7286625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0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 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35843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77724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it-IT" sz="2400" dirty="0"/>
              <a:t>Allocare la libreria </a:t>
            </a:r>
            <a:r>
              <a:rPr lang="it-IT" sz="2400" dirty="0" smtClean="0"/>
              <a:t>CORSO, in modo che punti </a:t>
            </a:r>
            <a:r>
              <a:rPr lang="it-IT" sz="2400" dirty="0"/>
              <a:t>alla </a:t>
            </a:r>
            <a:r>
              <a:rPr lang="it-IT" sz="2400" dirty="0" smtClean="0"/>
              <a:t>cartella fisica dove è contenuta la tabella SAS «DENTI_NEW»</a:t>
            </a:r>
          </a:p>
          <a:p>
            <a:pPr eaLnBrk="1" hangingPunct="1">
              <a:buFontTx/>
              <a:buAutoNum type="arabicPeriod"/>
            </a:pPr>
            <a:r>
              <a:rPr lang="it-IT" sz="2400" dirty="0" smtClean="0"/>
              <a:t>Utilizzare la procedura corretta per analizzare la relazione di indipendenza tra </a:t>
            </a:r>
            <a:r>
              <a:rPr lang="it-IT" sz="2400" u="sng" dirty="0" smtClean="0"/>
              <a:t>area </a:t>
            </a:r>
            <a:r>
              <a:rPr lang="it-IT" sz="2400" u="sng" dirty="0"/>
              <a:t>geografica </a:t>
            </a:r>
            <a:r>
              <a:rPr lang="it-IT" sz="2400" dirty="0"/>
              <a:t>e</a:t>
            </a:r>
            <a:r>
              <a:rPr lang="it-IT" sz="2400" u="sng" dirty="0"/>
              <a:t> </a:t>
            </a:r>
            <a:r>
              <a:rPr lang="it-IT" sz="2400" u="sng" dirty="0" smtClean="0"/>
              <a:t>sesso</a:t>
            </a:r>
            <a:endParaRPr lang="it-IT" sz="2400" u="sng" dirty="0"/>
          </a:p>
          <a:p>
            <a:pPr eaLnBrk="1" hangingPunct="1">
              <a:buFontTx/>
              <a:buAutoNum type="arabicPeriod"/>
            </a:pPr>
            <a:r>
              <a:rPr lang="it-IT" sz="2400" dirty="0"/>
              <a:t>Utilizzare la procedura corretta per analizzare la relazione di indipendenza tra le variabili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numero di contatti pubblicitari totali </a:t>
            </a:r>
            <a:endParaRPr lang="it-IT" sz="2400" u="sng" dirty="0" smtClean="0"/>
          </a:p>
          <a:p>
            <a:pPr eaLnBrk="1" hangingPunct="1">
              <a:buFontTx/>
              <a:buAutoNum type="arabicPeriod"/>
            </a:pPr>
            <a:r>
              <a:rPr lang="it-IT" sz="2400" dirty="0"/>
              <a:t>Utilizzare la procedura corretta per analizzare la relazione di indipendenza tra </a:t>
            </a:r>
            <a:r>
              <a:rPr lang="it-IT" sz="2400" dirty="0" smtClean="0"/>
              <a:t>la </a:t>
            </a:r>
            <a:r>
              <a:rPr lang="it-IT" sz="2400" dirty="0"/>
              <a:t>variabile </a:t>
            </a:r>
            <a:r>
              <a:rPr lang="it-IT" sz="2400" u="sng" dirty="0"/>
              <a:t>consumo di dentifrici della marca A</a:t>
            </a:r>
            <a:r>
              <a:rPr lang="it-IT" sz="2400" dirty="0"/>
              <a:t> e </a:t>
            </a:r>
            <a:r>
              <a:rPr lang="it-IT" sz="2400" u="sng" dirty="0"/>
              <a:t>area geografica </a:t>
            </a:r>
            <a:r>
              <a:rPr lang="it-IT" sz="2400" dirty="0"/>
              <a:t>e confrontarla con quella tra consumo di dentifrici della marca A e </a:t>
            </a:r>
            <a:r>
              <a:rPr lang="it-IT" sz="2400" u="sng" dirty="0"/>
              <a:t>dimensione della città di residenza</a:t>
            </a:r>
            <a:r>
              <a:rPr lang="it-IT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0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Prima di iniziare..</a:t>
            </a:r>
            <a:endParaRPr lang="en-GB" sz="40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9750" y="1066800"/>
            <a:ext cx="8143875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it-IT" altLang="it-IT" sz="2000" dirty="0"/>
              <a:t>Controllare se sul pc su cui state lavorando esiste già una cartella C:\corso. In tal caso eliminare tutto il contenuto. In caso contrario creare la cartella </a:t>
            </a:r>
            <a:r>
              <a:rPr lang="it-IT" altLang="it-IT" sz="2000" b="1" i="1" dirty="0"/>
              <a:t>corso</a:t>
            </a:r>
            <a:r>
              <a:rPr lang="it-IT" altLang="it-IT" sz="2000" dirty="0"/>
              <a:t> all’interno del disco C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>
              <a:lnSpc>
                <a:spcPct val="90000"/>
              </a:lnSpc>
            </a:pPr>
            <a:r>
              <a:rPr lang="it-IT" altLang="it-IT" sz="2000" dirty="0"/>
              <a:t>Andare sul disco condiviso F nel percorso </a:t>
            </a:r>
            <a:r>
              <a:rPr lang="it-IT" altLang="it-IT" sz="2000" b="1" i="1" dirty="0"/>
              <a:t>F:\</a:t>
            </a:r>
            <a:r>
              <a:rPr lang="it-IT" altLang="it-IT" sz="2000" b="1" i="1" dirty="0" smtClean="0"/>
              <a:t>corsi\Metodi_Quantitativi_EFM_1415\esercitazione4  </a:t>
            </a:r>
            <a:r>
              <a:rPr lang="it-IT" altLang="it-IT" sz="2000" dirty="0" smtClean="0"/>
              <a:t>e </a:t>
            </a:r>
            <a:r>
              <a:rPr lang="it-IT" altLang="it-IT" sz="2000" dirty="0"/>
              <a:t>copiare il contenuto nella cartella C:\corso</a:t>
            </a:r>
          </a:p>
          <a:p>
            <a:pPr algn="just">
              <a:lnSpc>
                <a:spcPct val="90000"/>
              </a:lnSpc>
            </a:pPr>
            <a:endParaRPr lang="it-IT" altLang="it-IT" sz="2000" dirty="0"/>
          </a:p>
          <a:p>
            <a:pPr algn="just">
              <a:lnSpc>
                <a:spcPct val="90000"/>
              </a:lnSpc>
            </a:pPr>
            <a:r>
              <a:rPr lang="it-IT" altLang="it-IT" sz="2000" dirty="0"/>
              <a:t>Aprire il programma SAS (Start </a:t>
            </a:r>
            <a:r>
              <a:rPr lang="it-IT" altLang="it-IT" sz="2000" dirty="0">
                <a:sym typeface="Wingdings" panose="05000000000000000000" pitchFamily="2" charset="2"/>
              </a:rPr>
              <a:t> </a:t>
            </a:r>
            <a:r>
              <a:rPr lang="it-IT" altLang="it-IT" sz="2000" dirty="0" err="1">
                <a:sym typeface="Wingdings" panose="05000000000000000000" pitchFamily="2" charset="2"/>
              </a:rPr>
              <a:t>All</a:t>
            </a:r>
            <a:r>
              <a:rPr lang="it-IT" altLang="it-IT" sz="2000" dirty="0">
                <a:sym typeface="Wingdings" panose="05000000000000000000" pitchFamily="2" charset="2"/>
              </a:rPr>
              <a:t> Programs  SAS  SAS 9.3)</a:t>
            </a:r>
          </a:p>
          <a:p>
            <a:pPr algn="just">
              <a:lnSpc>
                <a:spcPct val="90000"/>
              </a:lnSpc>
            </a:pPr>
            <a:endParaRPr lang="it-IT" altLang="it-IT" sz="2000" dirty="0">
              <a:sym typeface="Wingdings" panose="05000000000000000000" pitchFamily="2" charset="2"/>
            </a:endParaRPr>
          </a:p>
          <a:p>
            <a:pPr algn="just">
              <a:lnSpc>
                <a:spcPct val="90000"/>
              </a:lnSpc>
            </a:pPr>
            <a:r>
              <a:rPr lang="it-IT" altLang="it-IT" sz="2000" dirty="0">
                <a:sym typeface="Wingdings" panose="05000000000000000000" pitchFamily="2" charset="2"/>
              </a:rPr>
              <a:t>Allocare la libreria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b="1" i="1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corso,</a:t>
            </a:r>
            <a:r>
              <a:rPr lang="it-IT" altLang="it-IT" sz="2000" kern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it-IT" altLang="it-IT" sz="2000" dirty="0">
                <a:sym typeface="Wingdings" panose="05000000000000000000" pitchFamily="2" charset="2"/>
              </a:rPr>
              <a:t>puntando il percorso fisico C:\corso, utilizzando l’istruzione</a:t>
            </a:r>
            <a:r>
              <a:rPr lang="it-IT" altLang="it-IT" sz="2000" dirty="0" smtClean="0">
                <a:sym typeface="Wingdings" panose="05000000000000000000" pitchFamily="2" charset="2"/>
              </a:rPr>
              <a:t>:</a:t>
            </a:r>
            <a:endParaRPr lang="it-IT" altLang="it-IT" sz="2000" kern="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</a:rPr>
              <a:t>libname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corso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C:\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corso</a:t>
            </a:r>
            <a:r>
              <a:rPr lang="it-IT" sz="2000" dirty="0" smtClean="0">
                <a:solidFill>
                  <a:srgbClr val="800080"/>
                </a:solidFill>
                <a:latin typeface="Courier New" pitchFamily="49" charset="0"/>
              </a:rPr>
              <a:t>'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0" indent="0" eaLnBrk="1" hangingPunct="1">
              <a:buNone/>
            </a:pPr>
            <a:endParaRPr lang="it-IT" sz="2000" dirty="0">
              <a:solidFill>
                <a:srgbClr val="800080"/>
              </a:solidFill>
              <a:latin typeface="Courier New" pitchFamily="49" charset="0"/>
            </a:endParaRPr>
          </a:p>
          <a:p>
            <a:pPr eaLnBrk="1" hangingPunct="1"/>
            <a:r>
              <a:rPr lang="it-IT" sz="2000" dirty="0"/>
              <a:t>Nella libreria dovreste visualizzare la tabella </a:t>
            </a:r>
            <a:r>
              <a:rPr lang="it-IT" sz="2000" dirty="0" smtClean="0"/>
              <a:t>TELEFONIA, </a:t>
            </a:r>
            <a:r>
              <a:rPr lang="it-IT" sz="2000" dirty="0"/>
              <a:t>utilizzata anche </a:t>
            </a:r>
            <a:r>
              <a:rPr lang="it-IT" sz="2000" dirty="0" smtClean="0"/>
              <a:t>nelle scorse esercitazioni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202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4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2075" y="0"/>
            <a:ext cx="8931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000" dirty="0" smtClean="0">
                <a:solidFill>
                  <a:srgbClr val="FF9900"/>
                </a:solidFill>
              </a:rPr>
              <a:t>Analisi </a:t>
            </a:r>
            <a:r>
              <a:rPr lang="it-IT" sz="4000" dirty="0" err="1" smtClean="0">
                <a:solidFill>
                  <a:srgbClr val="FF9900"/>
                </a:solidFill>
              </a:rPr>
              <a:t>Bivariata</a:t>
            </a:r>
            <a:endParaRPr lang="it-IT" sz="4000" dirty="0">
              <a:solidFill>
                <a:srgbClr val="FF9900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319976" y="816114"/>
            <a:ext cx="85192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i="1" dirty="0" smtClean="0">
                <a:latin typeface="+mj-lt"/>
                <a:sym typeface="Symbol" pitchFamily="18" charset="2"/>
              </a:rPr>
              <a:t>Studio della distribuzione di due variabili congiuntamente considerate e delle relazioni esistenti tra esse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52811" y="3433160"/>
            <a:ext cx="2743189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</a:t>
            </a:r>
            <a:r>
              <a:rPr lang="en-US" sz="1600" kern="1200" dirty="0" err="1" smtClean="0"/>
              <a:t>ndipendenza</a:t>
            </a:r>
            <a:r>
              <a:rPr lang="en-US" sz="1600" kern="1200" dirty="0" smtClean="0"/>
              <a:t> </a:t>
            </a:r>
            <a:r>
              <a:rPr lang="en-US" sz="1600" kern="1200" dirty="0" err="1" smtClean="0"/>
              <a:t>Statistica</a:t>
            </a:r>
            <a:endParaRPr lang="en-US" sz="1600" kern="1200" dirty="0" smtClean="0"/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(</a:t>
            </a:r>
            <a:r>
              <a:rPr lang="en-US" sz="1600" dirty="0" err="1" smtClean="0"/>
              <a:t>indici</a:t>
            </a:r>
            <a:r>
              <a:rPr lang="en-US" sz="1600" dirty="0" smtClean="0"/>
              <a:t> Chi </a:t>
            </a:r>
            <a:r>
              <a:rPr lang="en-US" sz="1600" dirty="0" err="1" smtClean="0"/>
              <a:t>Quadro</a:t>
            </a:r>
            <a:r>
              <a:rPr lang="en-US" sz="1600" dirty="0" smtClean="0"/>
              <a:t>, Cramer V)</a:t>
            </a:r>
            <a:endParaRPr lang="en-US" sz="1600" kern="1200" dirty="0"/>
          </a:p>
        </p:txBody>
      </p:sp>
      <p:sp>
        <p:nvSpPr>
          <p:cNvPr id="5" name="Freeform 4"/>
          <p:cNvSpPr/>
          <p:nvPr/>
        </p:nvSpPr>
        <p:spPr>
          <a:xfrm>
            <a:off x="609600" y="3361936"/>
            <a:ext cx="2560314" cy="905264"/>
          </a:xfrm>
          <a:custGeom>
            <a:avLst/>
            <a:gdLst>
              <a:gd name="connsiteX0" fmla="*/ 0 w 2560314"/>
              <a:gd name="connsiteY0" fmla="*/ 214382 h 1286264"/>
              <a:gd name="connsiteX1" fmla="*/ 214382 w 2560314"/>
              <a:gd name="connsiteY1" fmla="*/ 0 h 1286264"/>
              <a:gd name="connsiteX2" fmla="*/ 2345932 w 2560314"/>
              <a:gd name="connsiteY2" fmla="*/ 0 h 1286264"/>
              <a:gd name="connsiteX3" fmla="*/ 2560314 w 2560314"/>
              <a:gd name="connsiteY3" fmla="*/ 214382 h 1286264"/>
              <a:gd name="connsiteX4" fmla="*/ 2560314 w 2560314"/>
              <a:gd name="connsiteY4" fmla="*/ 1071882 h 1286264"/>
              <a:gd name="connsiteX5" fmla="*/ 2345932 w 2560314"/>
              <a:gd name="connsiteY5" fmla="*/ 1286264 h 1286264"/>
              <a:gd name="connsiteX6" fmla="*/ 214382 w 2560314"/>
              <a:gd name="connsiteY6" fmla="*/ 1286264 h 1286264"/>
              <a:gd name="connsiteX7" fmla="*/ 0 w 2560314"/>
              <a:gd name="connsiteY7" fmla="*/ 1071882 h 1286264"/>
              <a:gd name="connsiteX8" fmla="*/ 0 w 2560314"/>
              <a:gd name="connsiteY8" fmla="*/ 214382 h 12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86264">
                <a:moveTo>
                  <a:pt x="0" y="214382"/>
                </a:moveTo>
                <a:cubicBezTo>
                  <a:pt x="0" y="95982"/>
                  <a:pt x="95982" y="0"/>
                  <a:pt x="214382" y="0"/>
                </a:cubicBezTo>
                <a:lnTo>
                  <a:pt x="2345932" y="0"/>
                </a:lnTo>
                <a:cubicBezTo>
                  <a:pt x="2464332" y="0"/>
                  <a:pt x="2560314" y="95982"/>
                  <a:pt x="2560314" y="214382"/>
                </a:cubicBezTo>
                <a:lnTo>
                  <a:pt x="2560314" y="1071882"/>
                </a:lnTo>
                <a:cubicBezTo>
                  <a:pt x="2560314" y="1190282"/>
                  <a:pt x="2464332" y="1286264"/>
                  <a:pt x="2345932" y="1286264"/>
                </a:cubicBezTo>
                <a:lnTo>
                  <a:pt x="214382" y="1286264"/>
                </a:lnTo>
                <a:cubicBezTo>
                  <a:pt x="95982" y="1286264"/>
                  <a:pt x="0" y="1190282"/>
                  <a:pt x="0" y="1071882"/>
                </a:cubicBezTo>
                <a:lnTo>
                  <a:pt x="0" y="214382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70" tIns="97080" rIns="131370" bIns="970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Qualitative</a:t>
            </a:r>
            <a:endParaRPr lang="en-US" sz="1800" b="1" kern="1200" dirty="0"/>
          </a:p>
        </p:txBody>
      </p:sp>
      <p:sp>
        <p:nvSpPr>
          <p:cNvPr id="6" name="Freeform 5"/>
          <p:cNvSpPr/>
          <p:nvPr/>
        </p:nvSpPr>
        <p:spPr>
          <a:xfrm>
            <a:off x="3352811" y="4414558"/>
            <a:ext cx="2743189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err="1" smtClean="0"/>
              <a:t>Indipendenza</a:t>
            </a:r>
            <a:r>
              <a:rPr lang="en-US" sz="1600" dirty="0" smtClean="0"/>
              <a:t> </a:t>
            </a:r>
            <a:r>
              <a:rPr lang="en-US" sz="1600" dirty="0" err="1" smtClean="0"/>
              <a:t>Lineare</a:t>
            </a:r>
            <a:endParaRPr lang="en-US" sz="1600" dirty="0" smtClean="0"/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(</a:t>
            </a:r>
            <a:r>
              <a:rPr lang="en-US" sz="1600" dirty="0" err="1" smtClean="0"/>
              <a:t>indice</a:t>
            </a:r>
            <a:r>
              <a:rPr lang="en-US" sz="1600" dirty="0" smtClean="0"/>
              <a:t>: </a:t>
            </a:r>
            <a:r>
              <a:rPr lang="en-US" sz="1600" dirty="0" err="1" smtClean="0"/>
              <a:t>coeff</a:t>
            </a:r>
            <a:r>
              <a:rPr lang="en-US" sz="1600" dirty="0" smtClean="0"/>
              <a:t>. di </a:t>
            </a:r>
            <a:r>
              <a:rPr lang="en-US" sz="1600" dirty="0" err="1" smtClean="0"/>
              <a:t>correlazione</a:t>
            </a:r>
            <a:r>
              <a:rPr lang="en-US" sz="1600" dirty="0" smtClean="0"/>
              <a:t> </a:t>
            </a:r>
            <a:r>
              <a:rPr lang="en-US" sz="1600" dirty="0" err="1" smtClean="0"/>
              <a:t>lineare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7" name="Freeform 6"/>
          <p:cNvSpPr/>
          <p:nvPr/>
        </p:nvSpPr>
        <p:spPr>
          <a:xfrm>
            <a:off x="609600" y="4374234"/>
            <a:ext cx="2560314" cy="799852"/>
          </a:xfrm>
          <a:custGeom>
            <a:avLst/>
            <a:gdLst>
              <a:gd name="connsiteX0" fmla="*/ 0 w 2560314"/>
              <a:gd name="connsiteY0" fmla="*/ 189418 h 1136487"/>
              <a:gd name="connsiteX1" fmla="*/ 189418 w 2560314"/>
              <a:gd name="connsiteY1" fmla="*/ 0 h 1136487"/>
              <a:gd name="connsiteX2" fmla="*/ 2370896 w 2560314"/>
              <a:gd name="connsiteY2" fmla="*/ 0 h 1136487"/>
              <a:gd name="connsiteX3" fmla="*/ 2560314 w 2560314"/>
              <a:gd name="connsiteY3" fmla="*/ 189418 h 1136487"/>
              <a:gd name="connsiteX4" fmla="*/ 2560314 w 2560314"/>
              <a:gd name="connsiteY4" fmla="*/ 947069 h 1136487"/>
              <a:gd name="connsiteX5" fmla="*/ 2370896 w 2560314"/>
              <a:gd name="connsiteY5" fmla="*/ 1136487 h 1136487"/>
              <a:gd name="connsiteX6" fmla="*/ 189418 w 2560314"/>
              <a:gd name="connsiteY6" fmla="*/ 1136487 h 1136487"/>
              <a:gd name="connsiteX7" fmla="*/ 0 w 2560314"/>
              <a:gd name="connsiteY7" fmla="*/ 947069 h 1136487"/>
              <a:gd name="connsiteX8" fmla="*/ 0 w 2560314"/>
              <a:gd name="connsiteY8" fmla="*/ 189418 h 113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136487">
                <a:moveTo>
                  <a:pt x="0" y="189418"/>
                </a:moveTo>
                <a:cubicBezTo>
                  <a:pt x="0" y="84805"/>
                  <a:pt x="84805" y="0"/>
                  <a:pt x="189418" y="0"/>
                </a:cubicBezTo>
                <a:lnTo>
                  <a:pt x="2370896" y="0"/>
                </a:lnTo>
                <a:cubicBezTo>
                  <a:pt x="2475509" y="0"/>
                  <a:pt x="2560314" y="84805"/>
                  <a:pt x="2560314" y="189418"/>
                </a:cubicBezTo>
                <a:lnTo>
                  <a:pt x="2560314" y="947069"/>
                </a:lnTo>
                <a:cubicBezTo>
                  <a:pt x="2560314" y="1051682"/>
                  <a:pt x="2475509" y="1136487"/>
                  <a:pt x="2370896" y="1136487"/>
                </a:cubicBezTo>
                <a:lnTo>
                  <a:pt x="189418" y="1136487"/>
                </a:lnTo>
                <a:cubicBezTo>
                  <a:pt x="84805" y="1136487"/>
                  <a:pt x="0" y="1051682"/>
                  <a:pt x="0" y="947069"/>
                </a:cubicBezTo>
                <a:lnTo>
                  <a:pt x="0" y="18941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059" tIns="89769" rIns="124059" bIns="8976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/>
              <a:t>Due </a:t>
            </a:r>
            <a:r>
              <a:rPr lang="en-US" sz="1800" b="1" kern="1200" dirty="0" err="1" smtClean="0"/>
              <a:t>Variabili</a:t>
            </a:r>
            <a:r>
              <a:rPr lang="en-US" sz="1800" b="1" kern="1200" dirty="0" smtClean="0"/>
              <a:t> Quantitative</a:t>
            </a:r>
            <a:endParaRPr lang="en-US" sz="18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352801" y="5362200"/>
            <a:ext cx="2743132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err="1" smtClean="0"/>
              <a:t>Indipendenza</a:t>
            </a:r>
            <a:r>
              <a:rPr lang="en-US" sz="1600" kern="1200" dirty="0" smtClean="0"/>
              <a:t> in media</a:t>
            </a: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(</a:t>
            </a:r>
            <a:r>
              <a:rPr lang="en-US" sz="1600" dirty="0" err="1" smtClean="0"/>
              <a:t>indice</a:t>
            </a:r>
            <a:r>
              <a:rPr lang="en-US" sz="1600" dirty="0" smtClean="0"/>
              <a:t>: eta-</a:t>
            </a:r>
            <a:r>
              <a:rPr lang="en-US" sz="1600" dirty="0" err="1" smtClean="0"/>
              <a:t>quadro</a:t>
            </a:r>
            <a:r>
              <a:rPr lang="en-US" sz="1600" dirty="0"/>
              <a:t>)</a:t>
            </a:r>
            <a:endParaRPr lang="en-US" sz="1600" kern="1200" dirty="0"/>
          </a:p>
        </p:txBody>
      </p:sp>
      <p:sp>
        <p:nvSpPr>
          <p:cNvPr id="9" name="Freeform 8"/>
          <p:cNvSpPr/>
          <p:nvPr/>
        </p:nvSpPr>
        <p:spPr>
          <a:xfrm>
            <a:off x="609600" y="5298536"/>
            <a:ext cx="2560314" cy="873664"/>
          </a:xfrm>
          <a:custGeom>
            <a:avLst/>
            <a:gdLst>
              <a:gd name="connsiteX0" fmla="*/ 0 w 2560314"/>
              <a:gd name="connsiteY0" fmla="*/ 206898 h 1241365"/>
              <a:gd name="connsiteX1" fmla="*/ 206898 w 2560314"/>
              <a:gd name="connsiteY1" fmla="*/ 0 h 1241365"/>
              <a:gd name="connsiteX2" fmla="*/ 2353416 w 2560314"/>
              <a:gd name="connsiteY2" fmla="*/ 0 h 1241365"/>
              <a:gd name="connsiteX3" fmla="*/ 2560314 w 2560314"/>
              <a:gd name="connsiteY3" fmla="*/ 206898 h 1241365"/>
              <a:gd name="connsiteX4" fmla="*/ 2560314 w 2560314"/>
              <a:gd name="connsiteY4" fmla="*/ 1034467 h 1241365"/>
              <a:gd name="connsiteX5" fmla="*/ 2353416 w 2560314"/>
              <a:gd name="connsiteY5" fmla="*/ 1241365 h 1241365"/>
              <a:gd name="connsiteX6" fmla="*/ 206898 w 2560314"/>
              <a:gd name="connsiteY6" fmla="*/ 1241365 h 1241365"/>
              <a:gd name="connsiteX7" fmla="*/ 0 w 2560314"/>
              <a:gd name="connsiteY7" fmla="*/ 1034467 h 1241365"/>
              <a:gd name="connsiteX8" fmla="*/ 0 w 2560314"/>
              <a:gd name="connsiteY8" fmla="*/ 206898 h 124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0314" h="1241365">
                <a:moveTo>
                  <a:pt x="0" y="206898"/>
                </a:moveTo>
                <a:cubicBezTo>
                  <a:pt x="0" y="92631"/>
                  <a:pt x="92631" y="0"/>
                  <a:pt x="206898" y="0"/>
                </a:cubicBezTo>
                <a:lnTo>
                  <a:pt x="2353416" y="0"/>
                </a:lnTo>
                <a:cubicBezTo>
                  <a:pt x="2467683" y="0"/>
                  <a:pt x="2560314" y="92631"/>
                  <a:pt x="2560314" y="206898"/>
                </a:cubicBezTo>
                <a:lnTo>
                  <a:pt x="2560314" y="1034467"/>
                </a:lnTo>
                <a:cubicBezTo>
                  <a:pt x="2560314" y="1148734"/>
                  <a:pt x="2467683" y="1241365"/>
                  <a:pt x="2353416" y="1241365"/>
                </a:cubicBezTo>
                <a:lnTo>
                  <a:pt x="206898" y="1241365"/>
                </a:lnTo>
                <a:cubicBezTo>
                  <a:pt x="92631" y="1241365"/>
                  <a:pt x="0" y="1148734"/>
                  <a:pt x="0" y="1034467"/>
                </a:cubicBezTo>
                <a:lnTo>
                  <a:pt x="0" y="20689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178" tIns="94888" rIns="129178" bIns="9488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Qualitative e </a:t>
            </a:r>
            <a:r>
              <a:rPr lang="en-US" sz="1800" b="1" kern="1200" dirty="0" err="1" smtClean="0"/>
              <a:t>Una</a:t>
            </a:r>
            <a:r>
              <a:rPr lang="en-US" sz="1800" b="1" kern="1200" dirty="0" smtClean="0"/>
              <a:t> </a:t>
            </a:r>
            <a:r>
              <a:rPr lang="en-US" sz="1800" b="1" kern="1200" dirty="0" err="1" smtClean="0"/>
              <a:t>Quantitativa</a:t>
            </a:r>
            <a:r>
              <a:rPr lang="en-US" sz="1800" b="1" kern="1200" dirty="0" smtClean="0"/>
              <a:t> continua</a:t>
            </a:r>
            <a:endParaRPr lang="en-US" sz="1800" b="1" kern="12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04800" y="1752600"/>
            <a:ext cx="85192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 b="1" dirty="0" smtClean="0">
                <a:latin typeface="+mj-lt"/>
                <a:sym typeface="Symbol" pitchFamily="18" charset="2"/>
              </a:rPr>
              <a:t>OBIETTIVO: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000" dirty="0" smtClean="0">
                <a:latin typeface="+mj-lt"/>
                <a:sym typeface="Symbol" pitchFamily="18" charset="2"/>
              </a:rPr>
              <a:t>studiare la relazione di dipendenza/indipendenza tra due variabili.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000" dirty="0" smtClean="0">
                <a:latin typeface="+mj-lt"/>
                <a:sym typeface="Symbol" pitchFamily="18" charset="2"/>
              </a:rPr>
              <a:t>L’analisi d’indipendenza dipende dalla natura delle variabili:</a:t>
            </a:r>
          </a:p>
        </p:txBody>
      </p:sp>
      <p:sp>
        <p:nvSpPr>
          <p:cNvPr id="19" name="Freeform 18"/>
          <p:cNvSpPr/>
          <p:nvPr/>
        </p:nvSpPr>
        <p:spPr>
          <a:xfrm>
            <a:off x="6324611" y="3429000"/>
            <a:ext cx="2006515" cy="809676"/>
          </a:xfrm>
          <a:custGeom>
            <a:avLst/>
            <a:gdLst>
              <a:gd name="connsiteX0" fmla="*/ 136206 w 817218"/>
              <a:gd name="connsiteY0" fmla="*/ 0 h 3737248"/>
              <a:gd name="connsiteX1" fmla="*/ 681012 w 817218"/>
              <a:gd name="connsiteY1" fmla="*/ 0 h 3737248"/>
              <a:gd name="connsiteX2" fmla="*/ 817218 w 817218"/>
              <a:gd name="connsiteY2" fmla="*/ 136206 h 3737248"/>
              <a:gd name="connsiteX3" fmla="*/ 817218 w 817218"/>
              <a:gd name="connsiteY3" fmla="*/ 3737248 h 3737248"/>
              <a:gd name="connsiteX4" fmla="*/ 817218 w 817218"/>
              <a:gd name="connsiteY4" fmla="*/ 3737248 h 3737248"/>
              <a:gd name="connsiteX5" fmla="*/ 0 w 817218"/>
              <a:gd name="connsiteY5" fmla="*/ 3737248 h 3737248"/>
              <a:gd name="connsiteX6" fmla="*/ 0 w 817218"/>
              <a:gd name="connsiteY6" fmla="*/ 3737248 h 3737248"/>
              <a:gd name="connsiteX7" fmla="*/ 0 w 817218"/>
              <a:gd name="connsiteY7" fmla="*/ 136206 h 3737248"/>
              <a:gd name="connsiteX8" fmla="*/ 136206 w 817218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7218" h="3737248">
                <a:moveTo>
                  <a:pt x="817218" y="622888"/>
                </a:moveTo>
                <a:lnTo>
                  <a:pt x="817218" y="3114360"/>
                </a:lnTo>
                <a:cubicBezTo>
                  <a:pt x="817218" y="3458369"/>
                  <a:pt x="803883" y="3737248"/>
                  <a:pt x="787434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7434" y="0"/>
                </a:lnTo>
                <a:cubicBezTo>
                  <a:pt x="803883" y="0"/>
                  <a:pt x="817218" y="278879"/>
                  <a:pt x="817218" y="622888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/>
              <a:t>PROC FREQ</a:t>
            </a:r>
            <a:endParaRPr lang="en-US" sz="16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6324611" y="4410398"/>
            <a:ext cx="2006515" cy="810000"/>
          </a:xfrm>
          <a:custGeom>
            <a:avLst/>
            <a:gdLst>
              <a:gd name="connsiteX0" fmla="*/ 136507 w 819026"/>
              <a:gd name="connsiteY0" fmla="*/ 0 h 3737248"/>
              <a:gd name="connsiteX1" fmla="*/ 682519 w 819026"/>
              <a:gd name="connsiteY1" fmla="*/ 0 h 3737248"/>
              <a:gd name="connsiteX2" fmla="*/ 819026 w 819026"/>
              <a:gd name="connsiteY2" fmla="*/ 136507 h 3737248"/>
              <a:gd name="connsiteX3" fmla="*/ 819026 w 819026"/>
              <a:gd name="connsiteY3" fmla="*/ 3737248 h 3737248"/>
              <a:gd name="connsiteX4" fmla="*/ 819026 w 819026"/>
              <a:gd name="connsiteY4" fmla="*/ 3737248 h 3737248"/>
              <a:gd name="connsiteX5" fmla="*/ 0 w 819026"/>
              <a:gd name="connsiteY5" fmla="*/ 3737248 h 3737248"/>
              <a:gd name="connsiteX6" fmla="*/ 0 w 819026"/>
              <a:gd name="connsiteY6" fmla="*/ 3737248 h 3737248"/>
              <a:gd name="connsiteX7" fmla="*/ 0 w 819026"/>
              <a:gd name="connsiteY7" fmla="*/ 136507 h 3737248"/>
              <a:gd name="connsiteX8" fmla="*/ 136507 w 819026"/>
              <a:gd name="connsiteY8" fmla="*/ 0 h 373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026" h="3737248">
                <a:moveTo>
                  <a:pt x="819026" y="622887"/>
                </a:moveTo>
                <a:lnTo>
                  <a:pt x="819026" y="3114361"/>
                </a:lnTo>
                <a:cubicBezTo>
                  <a:pt x="819026" y="3458373"/>
                  <a:pt x="805632" y="3737248"/>
                  <a:pt x="789110" y="3737248"/>
                </a:cubicBezTo>
                <a:lnTo>
                  <a:pt x="0" y="3737248"/>
                </a:lnTo>
                <a:lnTo>
                  <a:pt x="0" y="3737248"/>
                </a:lnTo>
                <a:lnTo>
                  <a:pt x="0" y="0"/>
                </a:lnTo>
                <a:lnTo>
                  <a:pt x="0" y="0"/>
                </a:lnTo>
                <a:lnTo>
                  <a:pt x="789110" y="0"/>
                </a:lnTo>
                <a:cubicBezTo>
                  <a:pt x="805632" y="0"/>
                  <a:pt x="819026" y="278875"/>
                  <a:pt x="819026" y="62288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717" rIns="287542" bIns="163719" numCol="1" spcCol="1270" anchor="ctr" anchorCtr="0">
            <a:noAutofit/>
          </a:bodyPr>
          <a:lstStyle/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CORR</a:t>
            </a:r>
            <a:endParaRPr lang="en-US" sz="1600" dirty="0"/>
          </a:p>
        </p:txBody>
      </p:sp>
      <p:sp>
        <p:nvSpPr>
          <p:cNvPr id="21" name="Freeform 20"/>
          <p:cNvSpPr/>
          <p:nvPr/>
        </p:nvSpPr>
        <p:spPr>
          <a:xfrm>
            <a:off x="6324601" y="5358040"/>
            <a:ext cx="2006473" cy="810000"/>
          </a:xfrm>
          <a:custGeom>
            <a:avLst/>
            <a:gdLst>
              <a:gd name="connsiteX0" fmla="*/ 134904 w 809405"/>
              <a:gd name="connsiteY0" fmla="*/ 0 h 3737168"/>
              <a:gd name="connsiteX1" fmla="*/ 674501 w 809405"/>
              <a:gd name="connsiteY1" fmla="*/ 0 h 3737168"/>
              <a:gd name="connsiteX2" fmla="*/ 809405 w 809405"/>
              <a:gd name="connsiteY2" fmla="*/ 134904 h 3737168"/>
              <a:gd name="connsiteX3" fmla="*/ 809405 w 809405"/>
              <a:gd name="connsiteY3" fmla="*/ 3737168 h 3737168"/>
              <a:gd name="connsiteX4" fmla="*/ 809405 w 809405"/>
              <a:gd name="connsiteY4" fmla="*/ 3737168 h 3737168"/>
              <a:gd name="connsiteX5" fmla="*/ 0 w 809405"/>
              <a:gd name="connsiteY5" fmla="*/ 3737168 h 3737168"/>
              <a:gd name="connsiteX6" fmla="*/ 0 w 809405"/>
              <a:gd name="connsiteY6" fmla="*/ 3737168 h 3737168"/>
              <a:gd name="connsiteX7" fmla="*/ 0 w 809405"/>
              <a:gd name="connsiteY7" fmla="*/ 134904 h 3737168"/>
              <a:gd name="connsiteX8" fmla="*/ 134904 w 809405"/>
              <a:gd name="connsiteY8" fmla="*/ 0 h 373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05" h="3737168">
                <a:moveTo>
                  <a:pt x="809405" y="622877"/>
                </a:moveTo>
                <a:lnTo>
                  <a:pt x="809405" y="3114291"/>
                </a:lnTo>
                <a:cubicBezTo>
                  <a:pt x="809405" y="3458293"/>
                  <a:pt x="796324" y="3737166"/>
                  <a:pt x="780187" y="3737166"/>
                </a:cubicBezTo>
                <a:lnTo>
                  <a:pt x="0" y="3737166"/>
                </a:lnTo>
                <a:lnTo>
                  <a:pt x="0" y="3737166"/>
                </a:lnTo>
                <a:lnTo>
                  <a:pt x="0" y="2"/>
                </a:lnTo>
                <a:lnTo>
                  <a:pt x="0" y="2"/>
                </a:lnTo>
                <a:lnTo>
                  <a:pt x="780187" y="2"/>
                </a:lnTo>
                <a:cubicBezTo>
                  <a:pt x="796324" y="2"/>
                  <a:pt x="809405" y="278875"/>
                  <a:pt x="809405" y="622877"/>
                </a:cubicBezTo>
                <a:close/>
              </a:path>
            </a:pathLst>
          </a:custGeom>
          <a:scene3d>
            <a:camera prst="orthographicFront"/>
            <a:lightRig rig="chilly" dir="t"/>
          </a:scene3d>
          <a:sp3d extrusionH="1700" prstMaterial="dkEdge">
            <a:bevelT w="25400" h="6350" prst="softRound"/>
            <a:bevelB w="0" h="0" prst="convex"/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3337" rIns="287162" bIns="163338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 smtClean="0"/>
              <a:t>PROC ANOVA</a:t>
            </a:r>
            <a:endParaRPr lang="en-US" sz="1600" kern="1200" dirty="0"/>
          </a:p>
        </p:txBody>
      </p:sp>
    </p:spTree>
    <p:extLst>
      <p:ext uri="{BB962C8B-B14F-4D97-AF65-F5344CB8AC3E}">
        <p14:creationId xmlns:p14="http://schemas.microsoft.com/office/powerpoint/2010/main" val="200389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Due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quantitative:PROC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CORR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Dipendenza tra due variabili (schema di analisi)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Due  qualitative: PROC FREQ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Qualitativa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e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quantitativa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: PROC ANOVA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Riepilogo teorico (1/2)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 smtClean="0"/>
              <a:t>X e Y due variabili qualitative/quantitative discrete</a:t>
            </a:r>
          </a:p>
          <a:p>
            <a:pPr eaLnBrk="1" hangingPunct="1"/>
            <a:r>
              <a:rPr lang="it-IT" sz="2000" b="1" i="1" u="sng" dirty="0" smtClean="0">
                <a:solidFill>
                  <a:srgbClr val="FF0000"/>
                </a:solidFill>
              </a:rPr>
              <a:t>Tabelle di Contingenza:</a:t>
            </a:r>
          </a:p>
          <a:p>
            <a:pPr algn="just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tabelle a doppia </a:t>
            </a:r>
            <a:r>
              <a:rPr lang="it-IT" altLang="it-IT" sz="2000" dirty="0" smtClean="0">
                <a:solidFill>
                  <a:schemeClr val="tx2"/>
                </a:solidFill>
              </a:rPr>
              <a:t>entrata; </a:t>
            </a:r>
            <a:r>
              <a:rPr lang="it-IT" altLang="it-IT" sz="2000" dirty="0">
                <a:solidFill>
                  <a:schemeClr val="tx2"/>
                </a:solidFill>
              </a:rPr>
              <a:t>i valori riportati all’interno della tabella sono le frequenze congiunte </a:t>
            </a:r>
            <a:r>
              <a:rPr lang="it-IT" altLang="it-IT" sz="2000" dirty="0" smtClean="0">
                <a:solidFill>
                  <a:schemeClr val="tx2"/>
                </a:solidFill>
              </a:rPr>
              <a:t>assolute (numero di osservazioni per ogni combinazione di modalità di X e Y). </a:t>
            </a:r>
          </a:p>
          <a:p>
            <a:pPr algn="just" eaLnBrk="1" hangingPunct="1">
              <a:buFontTx/>
              <a:buNone/>
            </a:pPr>
            <a:endParaRPr lang="it-IT" alt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 smtClean="0">
              <a:solidFill>
                <a:schemeClr val="tx2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0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it-IT" altLang="it-IT" sz="2000" dirty="0" smtClean="0">
                <a:solidFill>
                  <a:schemeClr val="tx2"/>
                </a:solidFill>
              </a:rPr>
              <a:t>NB: come vedremo SAS </a:t>
            </a:r>
            <a:r>
              <a:rPr lang="it-IT" altLang="it-IT" sz="2000" dirty="0">
                <a:solidFill>
                  <a:schemeClr val="tx2"/>
                </a:solidFill>
              </a:rPr>
              <a:t>riporta nell’output anche le distribuzioni marginali </a:t>
            </a:r>
            <a:r>
              <a:rPr lang="it-IT" altLang="it-IT" sz="2000" dirty="0" smtClean="0">
                <a:solidFill>
                  <a:schemeClr val="tx2"/>
                </a:solidFill>
              </a:rPr>
              <a:t>(somme per riga e per colonna) e </a:t>
            </a:r>
            <a:r>
              <a:rPr lang="it-IT" altLang="it-IT" sz="2000" dirty="0">
                <a:solidFill>
                  <a:schemeClr val="tx2"/>
                </a:solidFill>
              </a:rPr>
              <a:t>le frequenze relative </a:t>
            </a:r>
            <a:r>
              <a:rPr lang="it-IT" altLang="it-IT" sz="2000" dirty="0" smtClean="0">
                <a:solidFill>
                  <a:schemeClr val="tx2"/>
                </a:solidFill>
              </a:rPr>
              <a:t>congiunte (frequenza assoluta congiunta/ numero di osservazioni totali)</a:t>
            </a:r>
            <a:endParaRPr lang="it-IT" altLang="it-IT" sz="2000" dirty="0">
              <a:solidFill>
                <a:schemeClr val="tx2"/>
              </a:solidFill>
            </a:endParaRPr>
          </a:p>
          <a:p>
            <a:pPr eaLnBrk="1" hangingPunct="1">
              <a:buClr>
                <a:schemeClr val="tx1"/>
              </a:buClr>
            </a:pPr>
            <a:endParaRPr lang="it-IT" sz="20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2" t="41595" r="25602" b="43103"/>
          <a:stretch/>
        </p:blipFill>
        <p:spPr bwMode="auto">
          <a:xfrm>
            <a:off x="1614789" y="3196364"/>
            <a:ext cx="5563777" cy="129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96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9372600" cy="838200"/>
          </a:xfrm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R</a:t>
            </a:r>
            <a:r>
              <a:rPr lang="it-IT" sz="4000" dirty="0" smtClean="0">
                <a:solidFill>
                  <a:srgbClr val="FF9900"/>
                </a:solidFill>
              </a:rPr>
              <a:t>iepilogo teorico (2/2)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it-IT" sz="2000" b="1" i="1" u="sng" dirty="0" smtClean="0">
                <a:solidFill>
                  <a:srgbClr val="FF0000"/>
                </a:solidFill>
              </a:rPr>
              <a:t>Indipendenza Statistica:</a:t>
            </a:r>
            <a:endParaRPr lang="it-IT" sz="2000" b="1" i="1" u="sng" dirty="0">
              <a:solidFill>
                <a:srgbClr val="FF0000"/>
              </a:solidFill>
            </a:endParaRPr>
          </a:p>
          <a:p>
            <a:pPr eaLnBrk="1" hangingPunct="1"/>
            <a:r>
              <a:rPr lang="it-IT" altLang="it-IT" sz="2000" dirty="0">
                <a:solidFill>
                  <a:schemeClr val="tx2"/>
                </a:solidFill>
              </a:rPr>
              <a:t>se al variare di X le distribuzioni subordinate (Y|X= 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i</a:t>
            </a:r>
            <a:r>
              <a:rPr lang="it-IT" altLang="it-IT" sz="2000" dirty="0">
                <a:solidFill>
                  <a:schemeClr val="tx2"/>
                </a:solidFill>
              </a:rPr>
              <a:t>) sono tutte uguali tra loro, si può concludere che la distribuzione di Y non dipende da X. Nel caso di indipendenza statistica, la frequenza relativa congiunta è pari al prodotto delle marginali corrispondenti</a:t>
            </a:r>
          </a:p>
          <a:p>
            <a:pPr lvl="1" algn="just" eaLnBrk="1" hangingPunct="1">
              <a:buFontTx/>
              <a:buNone/>
            </a:pPr>
            <a:r>
              <a:rPr lang="it-IT" altLang="it-IT" sz="2000" i="1" dirty="0">
                <a:solidFill>
                  <a:srgbClr val="008080"/>
                </a:solidFill>
              </a:rPr>
              <a:t>                          </a:t>
            </a:r>
            <a:r>
              <a:rPr lang="it-IT" altLang="it-IT" sz="2000" dirty="0">
                <a:solidFill>
                  <a:schemeClr val="tx2"/>
                </a:solidFill>
              </a:rPr>
              <a:t>P(</a:t>
            </a:r>
            <a:r>
              <a:rPr lang="it-IT" altLang="it-IT" sz="2000" dirty="0" err="1">
                <a:solidFill>
                  <a:schemeClr val="tx2"/>
                </a:solidFill>
              </a:rPr>
              <a:t>x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i</a:t>
            </a:r>
            <a:r>
              <a:rPr lang="it-IT" altLang="it-IT" sz="2000" dirty="0" err="1">
                <a:solidFill>
                  <a:schemeClr val="tx2"/>
                </a:solidFill>
              </a:rPr>
              <a:t>,y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j</a:t>
            </a:r>
            <a:r>
              <a:rPr lang="it-IT" altLang="it-IT" sz="2000" dirty="0">
                <a:solidFill>
                  <a:schemeClr val="tx2"/>
                </a:solidFill>
              </a:rPr>
              <a:t>)=</a:t>
            </a:r>
            <a:r>
              <a:rPr lang="it-IT" altLang="it-IT" sz="2000" dirty="0" err="1">
                <a:solidFill>
                  <a:schemeClr val="tx2"/>
                </a:solidFill>
              </a:rPr>
              <a:t>P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 </a:t>
            </a:r>
            <a:r>
              <a:rPr lang="it-IT" altLang="it-IT" sz="2000" dirty="0">
                <a:solidFill>
                  <a:schemeClr val="tx2"/>
                </a:solidFill>
              </a:rPr>
              <a:t>(x</a:t>
            </a:r>
            <a:r>
              <a:rPr lang="it-IT" altLang="it-IT" sz="2000" baseline="-25000" dirty="0">
                <a:solidFill>
                  <a:schemeClr val="tx2"/>
                </a:solidFill>
              </a:rPr>
              <a:t>i</a:t>
            </a:r>
            <a:r>
              <a:rPr lang="it-IT" altLang="it-IT" sz="2000" dirty="0">
                <a:solidFill>
                  <a:schemeClr val="tx2"/>
                </a:solidFill>
              </a:rPr>
              <a:t>)</a:t>
            </a:r>
            <a:r>
              <a:rPr lang="it-IT" altLang="it-IT" sz="2000" dirty="0" err="1">
                <a:solidFill>
                  <a:schemeClr val="tx2"/>
                </a:solidFill>
              </a:rPr>
              <a:t>P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y</a:t>
            </a:r>
            <a:r>
              <a:rPr lang="it-IT" altLang="it-IT" sz="2000" dirty="0">
                <a:solidFill>
                  <a:schemeClr val="tx2"/>
                </a:solidFill>
              </a:rPr>
              <a:t>(</a:t>
            </a:r>
            <a:r>
              <a:rPr lang="it-IT" altLang="it-IT" sz="2000" dirty="0" err="1">
                <a:solidFill>
                  <a:schemeClr val="tx2"/>
                </a:solidFill>
              </a:rPr>
              <a:t>y</a:t>
            </a:r>
            <a:r>
              <a:rPr lang="it-IT" altLang="it-IT" sz="2000" baseline="-25000" dirty="0" err="1">
                <a:solidFill>
                  <a:schemeClr val="tx2"/>
                </a:solidFill>
              </a:rPr>
              <a:t>j</a:t>
            </a:r>
            <a:r>
              <a:rPr lang="it-IT" altLang="it-IT" sz="2000" dirty="0" smtClean="0">
                <a:solidFill>
                  <a:schemeClr val="tx2"/>
                </a:solidFill>
              </a:rPr>
              <a:t>)</a:t>
            </a:r>
          </a:p>
          <a:p>
            <a:pPr lvl="1" algn="just" eaLnBrk="1" hangingPunct="1">
              <a:buFontTx/>
              <a:buNone/>
            </a:pPr>
            <a:endParaRPr lang="it-IT" altLang="it-IT" sz="2000" dirty="0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it-IT" altLang="it-IT" sz="2000" b="1" i="1" u="sng" dirty="0">
                <a:solidFill>
                  <a:srgbClr val="FF0000"/>
                </a:solidFill>
              </a:rPr>
              <a:t>Indici di connessione: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altLang="it-IT" sz="2000" i="1" dirty="0" smtClean="0">
                <a:solidFill>
                  <a:srgbClr val="FF0000"/>
                </a:solidFill>
              </a:rPr>
              <a:t>χ² </a:t>
            </a:r>
            <a:r>
              <a:rPr lang="it-IT" altLang="it-IT" sz="2000" i="1" dirty="0">
                <a:solidFill>
                  <a:srgbClr val="FF0000"/>
                </a:solidFill>
              </a:rPr>
              <a:t>(chi-quadrato) </a:t>
            </a:r>
            <a:r>
              <a:rPr lang="it-IT" altLang="it-IT" sz="2000" dirty="0">
                <a:solidFill>
                  <a:schemeClr val="tx2"/>
                </a:solidFill>
              </a:rPr>
              <a:t>assume valore nullo se i fenomeni X e Y sono </a:t>
            </a:r>
            <a:r>
              <a:rPr lang="it-IT" altLang="it-IT" sz="2000" dirty="0" smtClean="0">
                <a:solidFill>
                  <a:schemeClr val="tx2"/>
                </a:solidFill>
              </a:rPr>
              <a:t>indipendenti. Tende </a:t>
            </a:r>
            <a:r>
              <a:rPr lang="it-IT" altLang="it-IT" sz="2000" dirty="0">
                <a:solidFill>
                  <a:schemeClr val="tx2"/>
                </a:solidFill>
              </a:rPr>
              <a:t>a </a:t>
            </a:r>
            <a:r>
              <a:rPr lang="it-IT" altLang="it-IT" sz="2000" dirty="0" smtClean="0">
                <a:solidFill>
                  <a:schemeClr val="tx2"/>
                </a:solidFill>
              </a:rPr>
              <a:t>crescere, al crescere del </a:t>
            </a:r>
            <a:r>
              <a:rPr lang="it-IT" altLang="it-IT" sz="2000" dirty="0">
                <a:solidFill>
                  <a:schemeClr val="tx2"/>
                </a:solidFill>
              </a:rPr>
              <a:t>numero </a:t>
            </a:r>
            <a:r>
              <a:rPr lang="it-IT" altLang="it-IT" sz="2000" dirty="0" smtClean="0">
                <a:solidFill>
                  <a:schemeClr val="tx2"/>
                </a:solidFill>
              </a:rPr>
              <a:t>di osservazioni.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altLang="it-IT" sz="2000" i="1" dirty="0" err="1">
                <a:solidFill>
                  <a:srgbClr val="FF0000"/>
                </a:solidFill>
              </a:rPr>
              <a:t>Cramer</a:t>
            </a:r>
            <a:r>
              <a:rPr lang="it-IT" altLang="it-IT" sz="2000" i="1" dirty="0">
                <a:solidFill>
                  <a:srgbClr val="FF0000"/>
                </a:solidFill>
              </a:rPr>
              <a:t> </a:t>
            </a:r>
            <a:r>
              <a:rPr lang="it-IT" altLang="it-IT" sz="2000" i="1" dirty="0" smtClean="0">
                <a:solidFill>
                  <a:srgbClr val="FF0000"/>
                </a:solidFill>
              </a:rPr>
              <a:t>V</a:t>
            </a:r>
            <a:r>
              <a:rPr lang="it-IT" altLang="it-IT" sz="2000" i="1" dirty="0" smtClean="0">
                <a:solidFill>
                  <a:schemeClr val="tx2"/>
                </a:solidFill>
              </a:rPr>
              <a:t>: </a:t>
            </a:r>
            <a:r>
              <a:rPr lang="it-IT" altLang="it-IT" sz="2000" dirty="0" smtClean="0">
                <a:solidFill>
                  <a:schemeClr val="tx2"/>
                </a:solidFill>
              </a:rPr>
              <a:t>basato </a:t>
            </a:r>
            <a:r>
              <a:rPr lang="it-IT" altLang="it-IT" sz="2000" dirty="0">
                <a:solidFill>
                  <a:schemeClr val="tx2"/>
                </a:solidFill>
              </a:rPr>
              <a:t>sul </a:t>
            </a:r>
            <a:r>
              <a:rPr lang="it-IT" altLang="it-IT" sz="2000" dirty="0" smtClean="0">
                <a:solidFill>
                  <a:schemeClr val="tx2"/>
                </a:solidFill>
              </a:rPr>
              <a:t>χ², è un indice relativo (non </a:t>
            </a:r>
            <a:r>
              <a:rPr lang="it-IT" altLang="it-IT" sz="2000" dirty="0">
                <a:solidFill>
                  <a:schemeClr val="tx2"/>
                </a:solidFill>
              </a:rPr>
              <a:t>risente del numero di </a:t>
            </a:r>
            <a:r>
              <a:rPr lang="it-IT" altLang="it-IT" sz="2000" dirty="0" smtClean="0">
                <a:solidFill>
                  <a:schemeClr val="tx2"/>
                </a:solidFill>
              </a:rPr>
              <a:t>osservazioni). Assume </a:t>
            </a:r>
            <a:r>
              <a:rPr lang="it-IT" altLang="it-IT" sz="2000" dirty="0">
                <a:solidFill>
                  <a:schemeClr val="tx2"/>
                </a:solidFill>
              </a:rPr>
              <a:t>valori compresi tra 0 e 1: 0 nel caso di indipendenza statistica, </a:t>
            </a:r>
            <a:r>
              <a:rPr lang="it-IT" altLang="it-IT" sz="2000" dirty="0" smtClean="0">
                <a:solidFill>
                  <a:schemeClr val="tx2"/>
                </a:solidFill>
              </a:rPr>
              <a:t>e </a:t>
            </a:r>
            <a:r>
              <a:rPr lang="it-IT" altLang="it-IT" sz="2000" dirty="0">
                <a:solidFill>
                  <a:schemeClr val="tx2"/>
                </a:solidFill>
              </a:rPr>
              <a:t>tende a crescere all’aumentare del grado di dipendenza delle variabili considerate.</a:t>
            </a:r>
          </a:p>
          <a:p>
            <a:pPr eaLnBrk="1" hangingPunct="1">
              <a:buClr>
                <a:schemeClr val="tx1"/>
              </a:buClr>
            </a:pPr>
            <a:endParaRPr lang="it-IT" sz="2000" dirty="0">
              <a:solidFill>
                <a:schemeClr val="tx2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08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1959</Words>
  <Application>Microsoft Office PowerPoint</Application>
  <PresentationFormat>On-screen Show (4:3)</PresentationFormat>
  <Paragraphs>436</Paragraphs>
  <Slides>38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Default Design</vt:lpstr>
      <vt:lpstr>Equation</vt:lpstr>
      <vt:lpstr>Worksheet</vt:lpstr>
      <vt:lpstr>Analisi Bivariata</vt:lpstr>
      <vt:lpstr>SAS on Demand for Academics</vt:lpstr>
      <vt:lpstr>Lavoro di gruppo</vt:lpstr>
      <vt:lpstr>Prima di iniziare..</vt:lpstr>
      <vt:lpstr> Metodi Quantitativi per Economia, Finanza e Management</vt:lpstr>
      <vt:lpstr>PowerPoint Presentation</vt:lpstr>
      <vt:lpstr> Metodi Quantitativi per Economia, Finanza e Management</vt:lpstr>
      <vt:lpstr>Riepilogo teorico (1/2)</vt:lpstr>
      <vt:lpstr>Riepilogo teorico (2/2)</vt:lpstr>
      <vt:lpstr>PROC FREQ - Descrizione </vt:lpstr>
      <vt:lpstr>PROC FREQ – Sintassi generale  </vt:lpstr>
      <vt:lpstr>PROC FREQ – Esempio 1 </vt:lpstr>
      <vt:lpstr>Output PROC FREQ - Esempio 1</vt:lpstr>
      <vt:lpstr>Output PROC FREQ – Esempio 1 </vt:lpstr>
      <vt:lpstr>PowerPoint Presentation</vt:lpstr>
      <vt:lpstr>PowerPoint Presentation</vt:lpstr>
      <vt:lpstr>PowerPoint Presentation</vt:lpstr>
      <vt:lpstr>PowerPoint Presentation</vt:lpstr>
      <vt:lpstr>PROC FREQ - Descrizione </vt:lpstr>
      <vt:lpstr>PROC FREQ – Sintassi generale </vt:lpstr>
      <vt:lpstr>Esempio n°1- Indici Chi-Quadro e Cramer V</vt:lpstr>
      <vt:lpstr>Esempio n°1- Indici Chi-Quadro e Cramer V</vt:lpstr>
      <vt:lpstr> Metodi Quantitativi per Economia, Finanza e Management</vt:lpstr>
      <vt:lpstr>Riepilogo teorico</vt:lpstr>
      <vt:lpstr>PROC CORR - Descrizione </vt:lpstr>
      <vt:lpstr>PROC CORR - Esempio </vt:lpstr>
      <vt:lpstr>Output PROC CORR - Esempio </vt:lpstr>
      <vt:lpstr>PROC CORR - Esempio </vt:lpstr>
      <vt:lpstr>Output PROC CORR - Esempio </vt:lpstr>
      <vt:lpstr> Metodi Quantitativi per Economia, Finanza e Management</vt:lpstr>
      <vt:lpstr>Riepilogo teorico (1/3)</vt:lpstr>
      <vt:lpstr>Riepilogo teorico (2/3)</vt:lpstr>
      <vt:lpstr>Riepilogo teorico (3/3)</vt:lpstr>
      <vt:lpstr>PROC ANOVA – Sintassi generale </vt:lpstr>
      <vt:lpstr>Esempio</vt:lpstr>
      <vt:lpstr>Esempio: Output</vt:lpstr>
      <vt:lpstr>Dataset</vt:lpstr>
      <vt:lpstr>Esercizi 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493</cp:revision>
  <dcterms:created xsi:type="dcterms:W3CDTF">2007-09-04T09:18:53Z</dcterms:created>
  <dcterms:modified xsi:type="dcterms:W3CDTF">2014-10-16T21:05:12Z</dcterms:modified>
</cp:coreProperties>
</file>