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90" r:id="rId2"/>
    <p:sldId id="387" r:id="rId3"/>
    <p:sldId id="457" r:id="rId4"/>
    <p:sldId id="452" r:id="rId5"/>
    <p:sldId id="470" r:id="rId6"/>
    <p:sldId id="463" r:id="rId7"/>
    <p:sldId id="464" r:id="rId8"/>
    <p:sldId id="466" r:id="rId9"/>
    <p:sldId id="467" r:id="rId10"/>
    <p:sldId id="481" r:id="rId11"/>
    <p:sldId id="480" r:id="rId12"/>
    <p:sldId id="483" r:id="rId13"/>
    <p:sldId id="439" r:id="rId14"/>
    <p:sldId id="426" r:id="rId15"/>
    <p:sldId id="444" r:id="rId16"/>
    <p:sldId id="430" r:id="rId17"/>
    <p:sldId id="442" r:id="rId18"/>
    <p:sldId id="447" r:id="rId19"/>
    <p:sldId id="433" r:id="rId20"/>
    <p:sldId id="471" r:id="rId21"/>
    <p:sldId id="476" r:id="rId22"/>
    <p:sldId id="477" r:id="rId23"/>
    <p:sldId id="478" r:id="rId24"/>
    <p:sldId id="453" r:id="rId25"/>
    <p:sldId id="472" r:id="rId26"/>
    <p:sldId id="369" r:id="rId27"/>
    <p:sldId id="371" r:id="rId28"/>
    <p:sldId id="373" r:id="rId29"/>
    <p:sldId id="473" r:id="rId30"/>
    <p:sldId id="454" r:id="rId31"/>
    <p:sldId id="474" r:id="rId32"/>
    <p:sldId id="416" r:id="rId33"/>
    <p:sldId id="417" r:id="rId34"/>
    <p:sldId id="418" r:id="rId35"/>
    <p:sldId id="475" r:id="rId36"/>
    <p:sldId id="443" r:id="rId37"/>
    <p:sldId id="41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99"/>
    <a:srgbClr val="0000FF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4" autoAdjust="0"/>
    <p:restoredTop sz="91829" autoAdjust="0"/>
  </p:normalViewPr>
  <p:slideViewPr>
    <p:cSldViewPr>
      <p:cViewPr>
        <p:scale>
          <a:sx n="70" d="100"/>
          <a:sy n="70" d="100"/>
        </p:scale>
        <p:origin x="-16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7.xml"/><Relationship Id="rId7" Type="http://schemas.openxmlformats.org/officeDocument/2006/relationships/slide" Target="slides/slide25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6" Type="http://schemas.openxmlformats.org/officeDocument/2006/relationships/slide" Target="slides/slide23.xml"/><Relationship Id="rId5" Type="http://schemas.openxmlformats.org/officeDocument/2006/relationships/slide" Target="slides/slide22.xml"/><Relationship Id="rId10" Type="http://schemas.openxmlformats.org/officeDocument/2006/relationships/slide" Target="slides/slide32.xml"/><Relationship Id="rId4" Type="http://schemas.openxmlformats.org/officeDocument/2006/relationships/slide" Target="slides/slide21.xml"/><Relationship Id="rId9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22E0533-A5E2-46E7-954F-FEE2792F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63909-6882-497E-A612-2629C9AFFE3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53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CE1B3-368C-4FE9-A875-917225D5EEA8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105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3681-A0AA-4369-ADF7-B9E1CBF81980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3681-A0AA-4369-ADF7-B9E1CBF81980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607D4-6956-49C0-B55E-ACA1DC8425CF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u="sng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8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61747-F707-469D-9415-9BB97FEB90C2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53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it-IT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it-IT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3FBEB-31F5-4D16-ACBC-76B849BB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71AE-7B22-451C-8A9E-A2DF3D50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7CCF-A529-47D9-A123-BEFB42821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D77F-7AE8-4C8F-8D28-85FA5972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470BC-16E5-490C-A314-BF28674A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0FC8-50D7-4A6E-A5DF-98B7ECA1B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4BB9-25CC-4AAF-93B2-ABB35C6C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6BDB-EDA8-43CE-AEC0-03F25C58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614C-8A4B-4211-8E93-3921A24F0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7B79-257D-4FB5-B4BF-79C65730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0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83A1-9550-4E04-B727-C2BCB552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401B-E71E-4401-B5C3-72ACAB733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E6F2618-2D16-47B1-B1AA-78C2A7489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pallini@liuc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magistrelli@liuc.i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 Statistici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95775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n°5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(5/6)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9144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Il </a:t>
            </a:r>
            <a:r>
              <a:rPr lang="en-AU" sz="2000" dirty="0" err="1"/>
              <a:t>ricercatore</a:t>
            </a:r>
            <a:r>
              <a:rPr lang="en-AU" sz="2000" dirty="0"/>
              <a:t> </a:t>
            </a:r>
            <a:r>
              <a:rPr lang="en-AU" sz="2000" dirty="0" err="1"/>
              <a:t>fissa</a:t>
            </a:r>
            <a:r>
              <a:rPr lang="en-AU" sz="2000" dirty="0"/>
              <a:t> a priori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livello</a:t>
            </a:r>
            <a:r>
              <a:rPr lang="en-AU" sz="2000" dirty="0"/>
              <a:t> di </a:t>
            </a:r>
            <a:r>
              <a:rPr lang="en-AU" sz="2000" dirty="0" err="1"/>
              <a:t>significatività</a:t>
            </a:r>
            <a:r>
              <a:rPr lang="en-AU" sz="2000" dirty="0"/>
              <a:t> del test 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valori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sono</a:t>
            </a:r>
            <a:r>
              <a:rPr lang="en-US" altLang="en-US" sz="2000" dirty="0"/>
              <a:t> 0.01, 0.05, 0.10</a:t>
            </a:r>
            <a:r>
              <a:rPr lang="en-US" alt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err="1" smtClean="0"/>
              <a:t>L’obiettivo</a:t>
            </a:r>
            <a:r>
              <a:rPr lang="en-US" altLang="en-US" sz="2000" dirty="0" smtClean="0"/>
              <a:t> è </a:t>
            </a:r>
            <a:r>
              <a:rPr lang="en-US" altLang="en-US" sz="2000" dirty="0" err="1" smtClean="0"/>
              <a:t>quello</a:t>
            </a:r>
            <a:r>
              <a:rPr lang="en-US" altLang="en-US" sz="2000" dirty="0" smtClean="0"/>
              <a:t> di </a:t>
            </a:r>
            <a:r>
              <a:rPr lang="en-US" altLang="en-US" sz="2000" dirty="0" err="1" smtClean="0"/>
              <a:t>scegliere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delle</a:t>
            </a:r>
            <a:r>
              <a:rPr lang="en-US" altLang="en-US" sz="2000" dirty="0" smtClean="0"/>
              <a:t> due </a:t>
            </a:r>
            <a:r>
              <a:rPr lang="en-US" altLang="en-US" sz="2000" dirty="0" err="1" smtClean="0"/>
              <a:t>ipotesi</a:t>
            </a:r>
            <a:r>
              <a:rPr lang="en-US" altLang="en-US" sz="2000" dirty="0" smtClean="0"/>
              <a:t>, in </a:t>
            </a:r>
            <a:r>
              <a:rPr lang="en-US" altLang="en-US" sz="2000" dirty="0" err="1" smtClean="0"/>
              <a:t>modo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che</a:t>
            </a:r>
            <a:r>
              <a:rPr lang="en-US" altLang="en-US" sz="2000" dirty="0" smtClean="0"/>
              <a:t> la </a:t>
            </a:r>
            <a:r>
              <a:rPr lang="en-US" altLang="en-US" sz="2000" dirty="0" err="1" smtClean="0"/>
              <a:t>probabilità</a:t>
            </a:r>
            <a:r>
              <a:rPr lang="en-US" altLang="en-US" sz="2000" dirty="0" smtClean="0"/>
              <a:t> di </a:t>
            </a:r>
            <a:r>
              <a:rPr lang="en-US" altLang="en-US" sz="2000" dirty="0" err="1" smtClean="0"/>
              <a:t>commettere</a:t>
            </a:r>
            <a:r>
              <a:rPr lang="en-US" altLang="en-US" sz="2000" dirty="0" smtClean="0"/>
              <a:t> un </a:t>
            </a:r>
            <a:r>
              <a:rPr lang="en-US" altLang="en-US" sz="2000" dirty="0" err="1" smtClean="0"/>
              <a:t>errore</a:t>
            </a:r>
            <a:r>
              <a:rPr lang="en-US" altLang="en-US" sz="2000" dirty="0" smtClean="0"/>
              <a:t> del</a:t>
            </a:r>
            <a:r>
              <a:rPr lang="en-AU" sz="2000" dirty="0" smtClean="0"/>
              <a:t> primo </a:t>
            </a:r>
            <a:r>
              <a:rPr lang="en-AU" sz="2000" dirty="0" err="1" smtClean="0"/>
              <a:t>tipo</a:t>
            </a:r>
            <a:r>
              <a:rPr lang="en-AU" sz="2000" dirty="0" smtClean="0"/>
              <a:t>, </a:t>
            </a:r>
            <a:r>
              <a:rPr lang="en-US" altLang="en-US" sz="2000" dirty="0" err="1"/>
              <a:t>sulla</a:t>
            </a:r>
            <a:r>
              <a:rPr lang="en-US" altLang="en-US" sz="2000" dirty="0"/>
              <a:t> base </a:t>
            </a:r>
            <a:r>
              <a:rPr lang="en-US" altLang="en-US" sz="2000" dirty="0" err="1"/>
              <a:t>dei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dati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campionari</a:t>
            </a:r>
            <a:r>
              <a:rPr lang="en-US" altLang="en-US" sz="2000" dirty="0" smtClean="0"/>
              <a:t>,</a:t>
            </a:r>
            <a:r>
              <a:rPr lang="en-AU" sz="2000" dirty="0" smtClean="0"/>
              <a:t> </a:t>
            </a:r>
            <a:r>
              <a:rPr lang="en-AU" sz="2000" dirty="0" err="1" smtClean="0"/>
              <a:t>sia</a:t>
            </a:r>
            <a:r>
              <a:rPr lang="en-AU" sz="2000" dirty="0" smtClean="0"/>
              <a:t> </a:t>
            </a:r>
            <a:r>
              <a:rPr lang="en-AU" sz="2000" dirty="0" err="1" smtClean="0"/>
              <a:t>bassa</a:t>
            </a:r>
            <a:r>
              <a:rPr lang="en-AU" sz="2000" dirty="0" smtClean="0"/>
              <a:t>, o </a:t>
            </a:r>
            <a:r>
              <a:rPr lang="en-AU" sz="2000" dirty="0" err="1" smtClean="0"/>
              <a:t>meglio</a:t>
            </a:r>
            <a:r>
              <a:rPr lang="en-AU" sz="2000" dirty="0" smtClean="0"/>
              <a:t> </a:t>
            </a:r>
            <a:r>
              <a:rPr lang="en-AU" sz="2000" dirty="0" err="1" smtClean="0"/>
              <a:t>inferiore</a:t>
            </a:r>
            <a:r>
              <a:rPr lang="en-AU" sz="2000" dirty="0" smtClean="0"/>
              <a:t> al </a:t>
            </a:r>
            <a:r>
              <a:rPr lang="en-AU" sz="2000" dirty="0" err="1" smtClean="0"/>
              <a:t>livello</a:t>
            </a:r>
            <a:r>
              <a:rPr lang="en-AU" sz="2000" dirty="0" smtClean="0"/>
              <a:t> di </a:t>
            </a:r>
            <a:r>
              <a:rPr lang="en-AU" sz="2000" dirty="0" err="1" smtClean="0"/>
              <a:t>significatività</a:t>
            </a:r>
            <a:r>
              <a:rPr lang="en-AU" sz="2000" dirty="0" smtClean="0"/>
              <a:t> </a:t>
            </a:r>
            <a:r>
              <a:rPr lang="en-AU" sz="2000" dirty="0" err="1" smtClean="0"/>
              <a:t>scelto</a:t>
            </a:r>
            <a:r>
              <a:rPr lang="en-AU" sz="2000" dirty="0" smtClean="0"/>
              <a:t>:</a:t>
            </a:r>
          </a:p>
          <a:p>
            <a:pPr algn="ctr"/>
            <a:r>
              <a:rPr lang="en-AU" sz="2000" dirty="0" smtClean="0"/>
              <a:t>P(</a:t>
            </a:r>
            <a:r>
              <a:rPr lang="en-AU" sz="2000" dirty="0" err="1" smtClean="0"/>
              <a:t>rifiutare</a:t>
            </a:r>
            <a:r>
              <a:rPr lang="en-AU" sz="2000" dirty="0" smtClean="0"/>
              <a:t> H0 | H0 </a:t>
            </a:r>
            <a:r>
              <a:rPr lang="en-AU" sz="2000" dirty="0" err="1" smtClean="0"/>
              <a:t>vera</a:t>
            </a:r>
            <a:r>
              <a:rPr lang="en-AU" sz="2000" dirty="0" smtClean="0"/>
              <a:t>) &lt; </a:t>
            </a:r>
            <a:r>
              <a:rPr lang="el-GR" sz="2000" dirty="0"/>
              <a:t>α</a:t>
            </a:r>
            <a:r>
              <a:rPr lang="en-AU" sz="2000" dirty="0" smtClean="0"/>
              <a:t> </a:t>
            </a:r>
            <a:endParaRPr lang="en-AU" sz="2000" strike="sngStrike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819400" y="2971800"/>
            <a:ext cx="2895600" cy="521467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4114800"/>
            <a:ext cx="8262277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rgbClr val="FF0000"/>
                </a:solidFill>
              </a:rPr>
              <a:t>P-value </a:t>
            </a:r>
            <a:r>
              <a:rPr lang="en-AU" sz="2000" dirty="0" smtClean="0"/>
              <a:t>(</a:t>
            </a:r>
            <a:r>
              <a:rPr lang="it-IT" altLang="en-US" sz="2000" b="1" dirty="0" smtClean="0"/>
              <a:t>«livello </a:t>
            </a:r>
            <a:r>
              <a:rPr lang="it-IT" altLang="en-US" sz="2000" b="1" dirty="0"/>
              <a:t>di significatività osservato</a:t>
            </a:r>
            <a:r>
              <a:rPr lang="it-IT" altLang="en-US" sz="2000" dirty="0" smtClean="0"/>
              <a:t>»)</a:t>
            </a:r>
            <a:endParaRPr lang="it-IT" altLang="en-US" sz="2000" dirty="0"/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it-IT" altLang="en-US" sz="2000" dirty="0" smtClean="0"/>
              <a:t>Viene determinato sulla base di una statistica </a:t>
            </a:r>
            <a:r>
              <a:rPr lang="it-IT" altLang="en-US" sz="2000" dirty="0"/>
              <a:t>calcolata sui dati </a:t>
            </a:r>
            <a:r>
              <a:rPr lang="it-IT" altLang="en-US" sz="2000" dirty="0" smtClean="0"/>
              <a:t>campionari (</a:t>
            </a:r>
            <a:r>
              <a:rPr lang="it-IT" altLang="en-US" sz="2000" b="1" dirty="0"/>
              <a:t>statistica test</a:t>
            </a:r>
            <a:r>
              <a:rPr lang="it-IT" altLang="en-US" sz="2000" dirty="0"/>
              <a:t>), </a:t>
            </a:r>
            <a:r>
              <a:rPr lang="it-IT" altLang="en-US" sz="2000" dirty="0" smtClean="0"/>
              <a:t>che dipende dal test che si sta conducendo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it-IT" altLang="en-US" sz="2000" dirty="0"/>
              <a:t>Rappresenta </a:t>
            </a:r>
            <a:r>
              <a:rPr lang="it-IT" altLang="en-US" sz="2000" dirty="0" smtClean="0"/>
              <a:t>la </a:t>
            </a:r>
            <a:r>
              <a:rPr lang="it-IT" altLang="en-US" sz="2000" dirty="0"/>
              <a:t>probabilità di commettere l’errore di primo </a:t>
            </a:r>
            <a:r>
              <a:rPr lang="it-IT" altLang="en-US" sz="2000" dirty="0" smtClean="0"/>
              <a:t>tipo sulla base del campione</a:t>
            </a:r>
            <a:endParaRPr lang="it-IT" altLang="en-US" sz="2000" dirty="0"/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it-IT" altLang="en-US" sz="2000" dirty="0" smtClean="0"/>
              <a:t>Deve essere confrontato con il valore di significatività scelto a monte</a:t>
            </a:r>
            <a:endParaRPr lang="it-IT" altLang="en-US" sz="2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267200" y="3499267"/>
            <a:ext cx="0" cy="61553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105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(6/6)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6063" y="990600"/>
            <a:ext cx="31242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u="sng" kern="1200" dirty="0" smtClean="0"/>
              <a:t>1) Sistema di Ipotesi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800" kern="1200" dirty="0" smtClean="0"/>
          </a:p>
        </p:txBody>
      </p:sp>
      <p:sp>
        <p:nvSpPr>
          <p:cNvPr id="8" name="Down Arrow 7"/>
          <p:cNvSpPr/>
          <p:nvPr/>
        </p:nvSpPr>
        <p:spPr bwMode="auto">
          <a:xfrm>
            <a:off x="1905000" y="22098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063" y="2819400"/>
            <a:ext cx="3124199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ctr"/>
            <a:r>
              <a:rPr lang="en-AU" b="1" dirty="0" smtClean="0"/>
              <a:t>2)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err="1" smtClean="0"/>
              <a:t>Statistica</a:t>
            </a:r>
            <a:r>
              <a:rPr lang="en-AU" b="1" u="sng" dirty="0" smtClean="0"/>
              <a:t> </a:t>
            </a:r>
            <a:r>
              <a:rPr lang="en-AU" b="1" u="sng" dirty="0"/>
              <a:t>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062" y="3901589"/>
            <a:ext cx="3124199" cy="3656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AU" b="1" dirty="0" smtClean="0"/>
              <a:t>3)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smtClean="0"/>
              <a:t>P-value</a:t>
            </a:r>
            <a:endParaRPr lang="en-AU" b="1" u="sng" dirty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990600"/>
            <a:ext cx="4630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F</a:t>
            </a:r>
            <a:r>
              <a:rPr lang="en-AU" sz="1600" dirty="0" err="1" smtClean="0"/>
              <a:t>ormulazione</a:t>
            </a:r>
            <a:r>
              <a:rPr lang="en-AU" sz="1600" dirty="0" smtClean="0"/>
              <a:t> </a:t>
            </a:r>
            <a:r>
              <a:rPr lang="en-AU" sz="1600" dirty="0" err="1" smtClean="0"/>
              <a:t>ipotesi</a:t>
            </a:r>
            <a:r>
              <a:rPr lang="en-AU" sz="1600" dirty="0" smtClean="0"/>
              <a:t> </a:t>
            </a:r>
            <a:r>
              <a:rPr lang="en-AU" sz="1600" dirty="0" err="1" smtClean="0"/>
              <a:t>nulla</a:t>
            </a:r>
            <a:r>
              <a:rPr lang="en-AU" sz="1600" dirty="0" smtClean="0"/>
              <a:t> e </a:t>
            </a:r>
            <a:r>
              <a:rPr lang="en-AU" sz="1600" dirty="0" err="1" smtClean="0"/>
              <a:t>ipotesi</a:t>
            </a:r>
            <a:r>
              <a:rPr lang="en-AU" sz="1600" dirty="0" smtClean="0"/>
              <a:t> </a:t>
            </a:r>
            <a:r>
              <a:rPr lang="en-AU" sz="1600" dirty="0" err="1" smtClean="0"/>
              <a:t>alternativa</a:t>
            </a:r>
            <a:endParaRPr lang="en-A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Impostazione</a:t>
            </a:r>
            <a:r>
              <a:rPr lang="en-AU" sz="1600" dirty="0" smtClean="0"/>
              <a:t> a priori del </a:t>
            </a:r>
            <a:r>
              <a:rPr lang="en-AU" sz="1600" dirty="0" err="1" smtClean="0"/>
              <a:t>livello</a:t>
            </a:r>
            <a:r>
              <a:rPr lang="en-AU" sz="1600" dirty="0" smtClean="0"/>
              <a:t> di </a:t>
            </a:r>
            <a:r>
              <a:rPr lang="en-AU" sz="1600" dirty="0" err="1" smtClean="0"/>
              <a:t>significatività</a:t>
            </a:r>
            <a:r>
              <a:rPr lang="en-AU" sz="1600" dirty="0" smtClean="0"/>
              <a:t> </a:t>
            </a:r>
            <a:r>
              <a:rPr lang="el-GR" sz="1600" dirty="0" smtClean="0"/>
              <a:t>α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2819400"/>
            <a:ext cx="4630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Calcolo</a:t>
            </a:r>
            <a:r>
              <a:rPr lang="en-AU" sz="1600" dirty="0" smtClean="0"/>
              <a:t> del </a:t>
            </a:r>
            <a:r>
              <a:rPr lang="en-AU" sz="1600" dirty="0" err="1" smtClean="0"/>
              <a:t>valore</a:t>
            </a:r>
            <a:r>
              <a:rPr lang="en-AU" sz="1600" dirty="0" smtClean="0"/>
              <a:t> </a:t>
            </a:r>
            <a:r>
              <a:rPr lang="en-AU" sz="1600" dirty="0" err="1" smtClean="0"/>
              <a:t>della</a:t>
            </a:r>
            <a:r>
              <a:rPr lang="en-AU" sz="1600" dirty="0" smtClean="0"/>
              <a:t> </a:t>
            </a:r>
            <a:r>
              <a:rPr lang="en-AU" sz="1600" dirty="0" err="1" smtClean="0"/>
              <a:t>statistica</a:t>
            </a:r>
            <a:r>
              <a:rPr lang="en-AU" sz="1600" dirty="0" smtClean="0"/>
              <a:t> test (</a:t>
            </a:r>
            <a:r>
              <a:rPr lang="en-AU" sz="1600" dirty="0" err="1" smtClean="0"/>
              <a:t>specifica</a:t>
            </a:r>
            <a:r>
              <a:rPr lang="en-AU" sz="1600" dirty="0" smtClean="0"/>
              <a:t> del test </a:t>
            </a:r>
            <a:r>
              <a:rPr lang="en-AU" sz="1600" dirty="0" err="1" smtClean="0"/>
              <a:t>che</a:t>
            </a:r>
            <a:r>
              <a:rPr lang="en-AU" sz="1600" dirty="0" smtClean="0"/>
              <a:t> </a:t>
            </a:r>
            <a:r>
              <a:rPr lang="en-AU" sz="1600" dirty="0" err="1" smtClean="0"/>
              <a:t>si</a:t>
            </a:r>
            <a:r>
              <a:rPr lang="en-AU" sz="1600" dirty="0" smtClean="0"/>
              <a:t> </a:t>
            </a:r>
            <a:r>
              <a:rPr lang="en-AU" sz="1600" dirty="0" err="1" smtClean="0"/>
              <a:t>sta</a:t>
            </a:r>
            <a:r>
              <a:rPr lang="en-AU" sz="1600" dirty="0" smtClean="0"/>
              <a:t> </a:t>
            </a:r>
            <a:r>
              <a:rPr lang="en-AU" sz="1600" dirty="0" err="1" smtClean="0"/>
              <a:t>conducendo</a:t>
            </a:r>
            <a:r>
              <a:rPr lang="en-AU" sz="1600" dirty="0" smtClean="0"/>
              <a:t>) </a:t>
            </a:r>
            <a:r>
              <a:rPr lang="en-AU" sz="1600" dirty="0" err="1" smtClean="0"/>
              <a:t>sulla</a:t>
            </a:r>
            <a:r>
              <a:rPr lang="en-AU" sz="1600" dirty="0" smtClean="0"/>
              <a:t> base </a:t>
            </a:r>
            <a:r>
              <a:rPr lang="en-AU" sz="1600" dirty="0" err="1" smtClean="0"/>
              <a:t>dei</a:t>
            </a:r>
            <a:r>
              <a:rPr lang="en-AU" sz="1600" dirty="0" smtClean="0"/>
              <a:t> </a:t>
            </a:r>
            <a:r>
              <a:rPr lang="en-AU" sz="1600" dirty="0" err="1" smtClean="0"/>
              <a:t>dati</a:t>
            </a:r>
            <a:r>
              <a:rPr lang="en-AU" sz="1600" dirty="0" smtClean="0"/>
              <a:t> </a:t>
            </a:r>
            <a:r>
              <a:rPr lang="en-AU" sz="1600" dirty="0" err="1" smtClean="0"/>
              <a:t>campionari</a:t>
            </a:r>
            <a:endParaRPr lang="en-AU" sz="16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896892"/>
            <a:ext cx="2668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 </a:t>
            </a:r>
            <a:r>
              <a:rPr lang="en-AU" b="1" dirty="0"/>
              <a:t>p-value &lt; </a:t>
            </a:r>
            <a:r>
              <a:rPr lang="el-GR" b="1" dirty="0"/>
              <a:t>α</a:t>
            </a:r>
            <a:r>
              <a:rPr lang="en-AU" b="1" dirty="0"/>
              <a:t>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Se </a:t>
            </a:r>
            <a:r>
              <a:rPr lang="en-AU" b="1" dirty="0"/>
              <a:t>p-value ≥ </a:t>
            </a:r>
            <a:r>
              <a:rPr lang="el-GR" b="1" dirty="0"/>
              <a:t>α</a:t>
            </a:r>
            <a:r>
              <a:rPr lang="en-AU" b="1" dirty="0"/>
              <a:t> </a:t>
            </a:r>
            <a:r>
              <a:rPr lang="en-AU" dirty="0" smtClean="0">
                <a:sym typeface="Wingdings" panose="05000000000000000000" pitchFamily="2" charset="2"/>
              </a:rPr>
              <a:t></a:t>
            </a:r>
            <a:endParaRPr lang="en-AU" sz="1600" dirty="0" smtClean="0"/>
          </a:p>
        </p:txBody>
      </p:sp>
      <p:sp>
        <p:nvSpPr>
          <p:cNvPr id="24" name="Down Arrow 23"/>
          <p:cNvSpPr/>
          <p:nvPr/>
        </p:nvSpPr>
        <p:spPr bwMode="auto">
          <a:xfrm>
            <a:off x="1905000" y="33018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4038600" y="43434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21669" y="4876800"/>
            <a:ext cx="62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>
                <a:sym typeface="Wingdings" panose="05000000000000000000" pitchFamily="2" charset="2"/>
              </a:rPr>
              <a:t>sulla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base </a:t>
            </a:r>
            <a:r>
              <a:rPr lang="en-AU" dirty="0" err="1">
                <a:sym typeface="Wingdings" panose="05000000000000000000" pitchFamily="2" charset="2"/>
              </a:rPr>
              <a:t>dei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dati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campionari</a:t>
            </a:r>
            <a:r>
              <a:rPr lang="en-AU" dirty="0" smtClean="0">
                <a:sym typeface="Wingdings" panose="05000000000000000000" pitchFamily="2" charset="2"/>
              </a:rPr>
              <a:t>, </a:t>
            </a:r>
            <a:r>
              <a:rPr lang="en-AU" dirty="0">
                <a:sym typeface="Wingdings" panose="05000000000000000000" pitchFamily="2" charset="2"/>
              </a:rPr>
              <a:t>la </a:t>
            </a:r>
            <a:r>
              <a:rPr lang="en-AU" dirty="0" err="1">
                <a:sym typeface="Wingdings" panose="05000000000000000000" pitchFamily="2" charset="2"/>
              </a:rPr>
              <a:t>probabilità</a:t>
            </a:r>
            <a:r>
              <a:rPr lang="en-AU" dirty="0">
                <a:sym typeface="Wingdings" panose="05000000000000000000" pitchFamily="2" charset="2"/>
              </a:rPr>
              <a:t> di </a:t>
            </a:r>
            <a:r>
              <a:rPr lang="en-AU" dirty="0" err="1" smtClean="0">
                <a:sym typeface="Wingdings" panose="05000000000000000000" pitchFamily="2" charset="2"/>
              </a:rPr>
              <a:t>rifiutare</a:t>
            </a:r>
            <a:r>
              <a:rPr lang="en-AU" dirty="0" smtClean="0">
                <a:sym typeface="Wingdings" panose="05000000000000000000" pitchFamily="2" charset="2"/>
              </a:rPr>
              <a:t> H0 </a:t>
            </a:r>
            <a:r>
              <a:rPr lang="en-AU" dirty="0" err="1">
                <a:sym typeface="Wingdings" panose="05000000000000000000" pitchFamily="2" charset="2"/>
              </a:rPr>
              <a:t>quando</a:t>
            </a:r>
            <a:r>
              <a:rPr lang="en-AU" dirty="0">
                <a:sym typeface="Wingdings" panose="05000000000000000000" pitchFamily="2" charset="2"/>
              </a:rPr>
              <a:t> H0 è </a:t>
            </a:r>
            <a:r>
              <a:rPr lang="en-AU" dirty="0" err="1">
                <a:sym typeface="Wingdings" panose="05000000000000000000" pitchFamily="2" charset="2"/>
              </a:rPr>
              <a:t>vera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smtClean="0">
                <a:sym typeface="Wingdings" panose="05000000000000000000" pitchFamily="2" charset="2"/>
              </a:rPr>
              <a:t>è </a:t>
            </a:r>
            <a:r>
              <a:rPr lang="en-AU" dirty="0" err="1" smtClean="0">
                <a:sym typeface="Wingdings" panose="05000000000000000000" pitchFamily="2" charset="2"/>
              </a:rPr>
              <a:t>inferiore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alla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soglia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scelta</a:t>
            </a:r>
            <a:r>
              <a:rPr lang="en-AU" dirty="0" smtClean="0">
                <a:sym typeface="Wingdings" panose="05000000000000000000" pitchFamily="2" charset="2"/>
              </a:rPr>
              <a:t>  </a:t>
            </a:r>
            <a:r>
              <a:rPr lang="en-AU" b="1" dirty="0" err="1" smtClean="0">
                <a:sym typeface="Wingdings" panose="05000000000000000000" pitchFamily="2" charset="2"/>
              </a:rPr>
              <a:t>rifiuto</a:t>
            </a:r>
            <a:r>
              <a:rPr lang="en-AU" b="1" dirty="0" smtClean="0">
                <a:sym typeface="Wingdings" panose="05000000000000000000" pitchFamily="2" charset="2"/>
              </a:rPr>
              <a:t> H0 </a:t>
            </a:r>
            <a:endParaRPr lang="en-A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820537" y="5735092"/>
            <a:ext cx="670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ym typeface="Wingdings" panose="05000000000000000000" pitchFamily="2" charset="2"/>
              </a:rPr>
              <a:t>accetto</a:t>
            </a:r>
            <a:r>
              <a:rPr lang="en-AU" b="1" dirty="0" smtClean="0">
                <a:sym typeface="Wingdings" panose="05000000000000000000" pitchFamily="2" charset="2"/>
              </a:rPr>
              <a:t> H0</a:t>
            </a:r>
            <a:endParaRPr lang="en-AU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4775400"/>
            <a:ext cx="8839200" cy="170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876800"/>
            <a:ext cx="8693929" cy="1504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3893403"/>
            <a:ext cx="4630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Calcolo</a:t>
            </a:r>
            <a:r>
              <a:rPr lang="en-AU" sz="1600" dirty="0" smtClean="0"/>
              <a:t> del </a:t>
            </a:r>
            <a:r>
              <a:rPr lang="en-AU" sz="1600" dirty="0" err="1" smtClean="0"/>
              <a:t>livello</a:t>
            </a:r>
            <a:r>
              <a:rPr lang="en-AU" sz="1600" dirty="0" smtClean="0"/>
              <a:t> di </a:t>
            </a:r>
            <a:r>
              <a:rPr lang="en-AU" sz="1600" dirty="0" err="1" smtClean="0"/>
              <a:t>significatività</a:t>
            </a:r>
            <a:r>
              <a:rPr lang="en-AU" sz="1600" dirty="0" smtClean="0"/>
              <a:t> </a:t>
            </a:r>
            <a:r>
              <a:rPr lang="en-AU" sz="1600" dirty="0" err="1" smtClean="0"/>
              <a:t>osservato</a:t>
            </a: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336518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1" grpId="0" animBg="1"/>
      <p:bldP spid="23" grpId="0"/>
      <p:bldP spid="24" grpId="0" animBg="1"/>
      <p:bldP spid="25" grpId="0" animBg="1"/>
      <p:bldP spid="27" grpId="0"/>
      <p:bldP spid="28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- Esempio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063" y="2590800"/>
            <a:ext cx="3124199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ctr"/>
            <a:r>
              <a:rPr lang="en-AU" b="1" dirty="0" smtClean="0"/>
              <a:t>2)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err="1" smtClean="0"/>
              <a:t>Statistica</a:t>
            </a:r>
            <a:r>
              <a:rPr lang="en-AU" b="1" u="sng" dirty="0" smtClean="0"/>
              <a:t> </a:t>
            </a:r>
            <a:r>
              <a:rPr lang="en-AU" b="1" u="sng" dirty="0"/>
              <a:t>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062" y="3657600"/>
            <a:ext cx="3124199" cy="3656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AU" b="1" dirty="0" smtClean="0"/>
              <a:t>3)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smtClean="0"/>
              <a:t>P-value</a:t>
            </a:r>
            <a:endParaRPr lang="en-AU" b="1" u="sng" dirty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7200" y="990600"/>
                <a:ext cx="4630003" cy="97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  <a:defRPr/>
                </a:pPr>
                <a:endParaRPr lang="it-IT" sz="1100" i="1" dirty="0"/>
              </a:p>
              <a:p>
                <a:pPr marL="0" indent="0" eaLnBrk="1" hangingPunct="1">
                  <a:lnSpc>
                    <a:spcPct val="80000"/>
                  </a:lnSpc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6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it-IT" sz="1600" dirty="0"/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0: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sono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indipendenti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it-IT" sz="1600" dirty="0"/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1: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dipendenti</m:t>
                              </m:r>
                              <m:r>
                                <m:rPr>
                                  <m:nor/>
                                </m:rPr>
                                <a:rPr lang="en-AU" sz="1600" dirty="0"/>
                                <m:t>          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AU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dirty="0" err="1" smtClean="0"/>
                  <a:t>Fissiamo</a:t>
                </a:r>
                <a:r>
                  <a:rPr lang="en-AU" sz="1600" dirty="0" smtClean="0"/>
                  <a:t> </a:t>
                </a:r>
                <a:r>
                  <a:rPr lang="el-GR" sz="1600" dirty="0" smtClean="0"/>
                  <a:t>α</a:t>
                </a:r>
                <a:r>
                  <a:rPr lang="en-AU" sz="1600" dirty="0" smtClean="0"/>
                  <a:t> = 0.05</a:t>
                </a:r>
                <a:endParaRPr lang="en-AU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990600"/>
                <a:ext cx="4630003" cy="974754"/>
              </a:xfrm>
              <a:prstGeom prst="rect">
                <a:avLst/>
              </a:prstGeom>
              <a:blipFill rotWithShape="1">
                <a:blip r:embed="rId3"/>
                <a:stretch>
                  <a:fillRect l="-15132" t="-84906" b="-1012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08089" y="4820692"/>
            <a:ext cx="2693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 </a:t>
            </a:r>
            <a:r>
              <a:rPr lang="en-AU" b="1" dirty="0"/>
              <a:t>p-value &lt; </a:t>
            </a:r>
            <a:r>
              <a:rPr lang="en-AU" b="1" dirty="0" smtClean="0"/>
              <a:t>0.05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Se </a:t>
            </a:r>
            <a:r>
              <a:rPr lang="en-AU" b="1" dirty="0"/>
              <a:t>p-value ≥ </a:t>
            </a:r>
            <a:r>
              <a:rPr lang="en-AU" b="1" dirty="0" smtClean="0"/>
              <a:t>0.05 </a:t>
            </a:r>
            <a:r>
              <a:rPr lang="en-AU" dirty="0" smtClean="0">
                <a:sym typeface="Wingdings" panose="05000000000000000000" pitchFamily="2" charset="2"/>
              </a:rPr>
              <a:t></a:t>
            </a:r>
            <a:endParaRPr lang="en-AU" sz="1600" dirty="0" smtClean="0"/>
          </a:p>
        </p:txBody>
      </p:sp>
      <p:sp>
        <p:nvSpPr>
          <p:cNvPr id="24" name="Down Arrow 23"/>
          <p:cNvSpPr/>
          <p:nvPr/>
        </p:nvSpPr>
        <p:spPr bwMode="auto">
          <a:xfrm>
            <a:off x="1905000" y="30480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4038600" y="41910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4753" y="4800600"/>
            <a:ext cx="63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b="1" dirty="0" err="1" smtClean="0">
                <a:sym typeface="Wingdings" panose="05000000000000000000" pitchFamily="2" charset="2"/>
              </a:rPr>
              <a:t>rifiuto</a:t>
            </a:r>
            <a:r>
              <a:rPr lang="en-AU" b="1" dirty="0" smtClean="0">
                <a:sym typeface="Wingdings" panose="05000000000000000000" pitchFamily="2" charset="2"/>
              </a:rPr>
              <a:t> </a:t>
            </a:r>
            <a:r>
              <a:rPr lang="en-AU" b="1" dirty="0">
                <a:sym typeface="Wingdings" panose="05000000000000000000" pitchFamily="2" charset="2"/>
              </a:rPr>
              <a:t>H0 </a:t>
            </a:r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  <a:r>
              <a:rPr lang="en-AU" i="1" dirty="0" err="1" smtClean="0">
                <a:sym typeface="Wingdings" panose="05000000000000000000" pitchFamily="2" charset="2"/>
              </a:rPr>
              <a:t>concludo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che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>
                <a:sym typeface="Wingdings" panose="05000000000000000000" pitchFamily="2" charset="2"/>
              </a:rPr>
              <a:t>X e Y </a:t>
            </a:r>
            <a:r>
              <a:rPr lang="en-AU" i="1" dirty="0" err="1">
                <a:sym typeface="Wingdings" panose="05000000000000000000" pitchFamily="2" charset="2"/>
              </a:rPr>
              <a:t>sono</a:t>
            </a:r>
            <a:r>
              <a:rPr lang="en-AU" i="1" dirty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dipendenti</a:t>
            </a:r>
            <a:endParaRPr lang="en-A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09341" y="5658892"/>
            <a:ext cx="6768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b="1" dirty="0" err="1" smtClean="0">
                <a:sym typeface="Wingdings" panose="05000000000000000000" pitchFamily="2" charset="2"/>
              </a:rPr>
              <a:t>accetto</a:t>
            </a:r>
            <a:r>
              <a:rPr lang="en-AU" b="1" dirty="0" smtClean="0">
                <a:sym typeface="Wingdings" panose="05000000000000000000" pitchFamily="2" charset="2"/>
              </a:rPr>
              <a:t> </a:t>
            </a:r>
            <a:r>
              <a:rPr lang="en-AU" b="1" dirty="0">
                <a:sym typeface="Wingdings" panose="05000000000000000000" pitchFamily="2" charset="2"/>
              </a:rPr>
              <a:t>H0  </a:t>
            </a:r>
            <a:r>
              <a:rPr lang="en-AU" dirty="0">
                <a:sym typeface="Wingdings" panose="05000000000000000000" pitchFamily="2" charset="2"/>
              </a:rPr>
              <a:t> </a:t>
            </a:r>
            <a:r>
              <a:rPr lang="en-AU" i="1" dirty="0" err="1" smtClean="0">
                <a:sym typeface="Wingdings" panose="05000000000000000000" pitchFamily="2" charset="2"/>
              </a:rPr>
              <a:t>concludo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che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>
                <a:sym typeface="Wingdings" panose="05000000000000000000" pitchFamily="2" charset="2"/>
              </a:rPr>
              <a:t>X e Y </a:t>
            </a:r>
            <a:r>
              <a:rPr lang="en-AU" i="1" dirty="0" err="1">
                <a:sym typeface="Wingdings" panose="05000000000000000000" pitchFamily="2" charset="2"/>
              </a:rPr>
              <a:t>sono</a:t>
            </a:r>
            <a:r>
              <a:rPr lang="en-AU" i="1" dirty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indipendenti</a:t>
            </a:r>
            <a:endParaRPr lang="en-AU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449556" y="4699200"/>
            <a:ext cx="8923039" cy="170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6062" y="4800600"/>
            <a:ext cx="8230734" cy="1504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6063" y="1050954"/>
            <a:ext cx="3124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u="sng" kern="1200" dirty="0" smtClean="0"/>
              <a:t>1) Sistema di Ipotesi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800" kern="1200" dirty="0" smtClean="0"/>
          </a:p>
        </p:txBody>
      </p:sp>
      <p:sp>
        <p:nvSpPr>
          <p:cNvPr id="21" name="Down Arrow 20"/>
          <p:cNvSpPr/>
          <p:nvPr/>
        </p:nvSpPr>
        <p:spPr bwMode="auto">
          <a:xfrm>
            <a:off x="1905000" y="1990554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3" grpId="0"/>
      <p:bldP spid="24" grpId="0" animBg="1"/>
      <p:bldP spid="25" grpId="0" animBg="1"/>
      <p:bldP spid="27" grpId="0"/>
      <p:bldP spid="28" grpId="0"/>
      <p:bldP spid="5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 smtClean="0">
                <a:solidFill>
                  <a:srgbClr val="FF9900"/>
                </a:solidFill>
              </a:rPr>
              <a:t>Test per l’indipendenza statistica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319976" y="1434850"/>
            <a:ext cx="85192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i="1" dirty="0" smtClean="0">
                <a:latin typeface="+mj-lt"/>
                <a:sym typeface="Symbol" pitchFamily="18" charset="2"/>
              </a:rPr>
              <a:t>Il test per la valutazione dell’indipendenza di due variabili dipende dalla natura delle variabili considerate: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52811" y="2671160"/>
            <a:ext cx="2743189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Test per </a:t>
            </a:r>
            <a:r>
              <a:rPr lang="en-US" sz="1600" dirty="0" err="1" smtClean="0"/>
              <a:t>l’I</a:t>
            </a:r>
            <a:r>
              <a:rPr lang="en-US" sz="1600" kern="1200" dirty="0" err="1" smtClean="0"/>
              <a:t>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 smtClean="0"/>
          </a:p>
        </p:txBody>
      </p:sp>
      <p:sp>
        <p:nvSpPr>
          <p:cNvPr id="5" name="Freeform 4"/>
          <p:cNvSpPr/>
          <p:nvPr/>
        </p:nvSpPr>
        <p:spPr>
          <a:xfrm>
            <a:off x="609600" y="2599936"/>
            <a:ext cx="2560314" cy="905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3352811" y="3652558"/>
            <a:ext cx="2743189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Test per </a:t>
            </a:r>
            <a:r>
              <a:rPr lang="en-US" sz="1600" dirty="0" err="1" smtClean="0"/>
              <a:t>l’Indipendenza</a:t>
            </a:r>
            <a:r>
              <a:rPr lang="en-US" sz="1600" dirty="0" smtClean="0"/>
              <a:t> </a:t>
            </a:r>
            <a:r>
              <a:rPr lang="en-US" sz="1600" dirty="0" err="1" smtClean="0"/>
              <a:t>Lineare</a:t>
            </a:r>
            <a:endParaRPr lang="en-US" sz="1600" dirty="0"/>
          </a:p>
        </p:txBody>
      </p:sp>
      <p:sp>
        <p:nvSpPr>
          <p:cNvPr id="7" name="Freeform 6"/>
          <p:cNvSpPr/>
          <p:nvPr/>
        </p:nvSpPr>
        <p:spPr>
          <a:xfrm>
            <a:off x="609600" y="3612234"/>
            <a:ext cx="2560314" cy="799852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352801" y="4600200"/>
            <a:ext cx="2743132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/>
              <a:t>Test per </a:t>
            </a:r>
            <a:r>
              <a:rPr lang="en-US" sz="1600" kern="1200" dirty="0" err="1" smtClean="0"/>
              <a:t>l’Indipendenza</a:t>
            </a:r>
            <a:r>
              <a:rPr lang="en-US" sz="1600" kern="1200" dirty="0" smtClean="0"/>
              <a:t> in media</a:t>
            </a:r>
          </a:p>
        </p:txBody>
      </p:sp>
      <p:sp>
        <p:nvSpPr>
          <p:cNvPr id="9" name="Freeform 8"/>
          <p:cNvSpPr/>
          <p:nvPr/>
        </p:nvSpPr>
        <p:spPr>
          <a:xfrm>
            <a:off x="609600" y="4536536"/>
            <a:ext cx="2560314" cy="873664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6324611" y="2667000"/>
            <a:ext cx="2006515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/>
              <a:t>PROC FREQ</a:t>
            </a:r>
            <a:endParaRPr lang="en-US" sz="16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6324611" y="3648398"/>
            <a:ext cx="2006515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CORR</a:t>
            </a:r>
            <a:endParaRPr lang="en-US" sz="1600" dirty="0"/>
          </a:p>
        </p:txBody>
      </p:sp>
      <p:sp>
        <p:nvSpPr>
          <p:cNvPr id="21" name="Freeform 20"/>
          <p:cNvSpPr/>
          <p:nvPr/>
        </p:nvSpPr>
        <p:spPr>
          <a:xfrm>
            <a:off x="6324601" y="4596040"/>
            <a:ext cx="2006473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ANOVA</a:t>
            </a:r>
            <a:endParaRPr lang="en-US" sz="1600" kern="1200" dirty="0"/>
          </a:p>
        </p:txBody>
      </p:sp>
    </p:spTree>
    <p:extLst>
      <p:ext uri="{BB962C8B-B14F-4D97-AF65-F5344CB8AC3E}">
        <p14:creationId xmlns:p14="http://schemas.microsoft.com/office/powerpoint/2010/main" val="200389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Test per l’indipendenza statistica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e Y due variabili qualitative/quantitative discrete</a:t>
            </a:r>
          </a:p>
          <a:p>
            <a:pPr eaLnBrk="1" hangingPunct="1"/>
            <a:r>
              <a:rPr lang="it-IT" sz="2000" i="1" u="sng" dirty="0" smtClean="0"/>
              <a:t>Ipotesi:</a:t>
            </a:r>
          </a:p>
          <a:p>
            <a:pPr eaLnBrk="1" hangingPunct="1"/>
            <a:endParaRPr lang="it-IT" sz="2000" i="1" dirty="0"/>
          </a:p>
          <a:p>
            <a:pPr eaLnBrk="1" hangingPunct="1"/>
            <a:endParaRPr lang="it-IT" sz="2000" i="1" dirty="0" smtClean="0"/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it-IT" sz="2000" i="1" u="sng" dirty="0" smtClean="0"/>
              <a:t>Statistica test:  </a:t>
            </a:r>
          </a:p>
          <a:p>
            <a:pPr eaLnBrk="1" hangingPunct="1"/>
            <a:r>
              <a:rPr lang="it-IT" sz="2000" i="1" dirty="0"/>
              <a:t>	</a:t>
            </a:r>
            <a:r>
              <a:rPr lang="it-IT" sz="2000" i="1" dirty="0" smtClean="0"/>
              <a:t>		</a:t>
            </a:r>
            <a:r>
              <a:rPr lang="it-IT" sz="2000" dirty="0" smtClean="0"/>
              <a:t>Statistica Chi-Quadro</a:t>
            </a:r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it-IT" sz="2000" i="1" u="sng" dirty="0" smtClean="0"/>
              <a:t>Regola di decisione:</a:t>
            </a:r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en-AU" sz="2000" dirty="0"/>
              <a:t>Se p-value &lt;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rigetto</a:t>
            </a:r>
            <a:r>
              <a:rPr lang="en-AU" sz="2000" dirty="0" smtClean="0">
                <a:sym typeface="Wingdings" panose="05000000000000000000" pitchFamily="2" charset="2"/>
              </a:rPr>
              <a:t> H0  X e Y </a:t>
            </a:r>
            <a:r>
              <a:rPr lang="en-AU" sz="2000" dirty="0" err="1" smtClean="0">
                <a:sym typeface="Wingdings" panose="05000000000000000000" pitchFamily="2" charset="2"/>
              </a:rPr>
              <a:t>sono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statisticamente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dipendenti</a:t>
            </a:r>
            <a:endParaRPr lang="en-AU" sz="20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AU" sz="2000" dirty="0"/>
              <a:t>Se p-value </a:t>
            </a:r>
            <a:r>
              <a:rPr lang="en-AU" sz="2000" dirty="0" smtClean="0"/>
              <a:t>≥ </a:t>
            </a:r>
            <a:r>
              <a:rPr lang="el-GR" sz="2000" dirty="0" smtClean="0"/>
              <a:t>α</a:t>
            </a:r>
            <a:r>
              <a:rPr lang="en-AU" sz="2000" dirty="0" smtClean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accetto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>
                <a:sym typeface="Wingdings" panose="05000000000000000000" pitchFamily="2" charset="2"/>
              </a:rPr>
              <a:t>H0  X 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>
                <a:sym typeface="Wingdings" panose="05000000000000000000" pitchFamily="2" charset="2"/>
              </a:rPr>
              <a:t>statisticamente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indipendenti</a:t>
            </a:r>
            <a:endParaRPr lang="en-AU" sz="20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1676400"/>
            <a:ext cx="46482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H0: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statisticamente</a:t>
            </a:r>
            <a:r>
              <a:rPr lang="en-AU" dirty="0" smtClean="0"/>
              <a:t> </a:t>
            </a:r>
            <a:r>
              <a:rPr lang="en-AU" dirty="0" err="1" smtClean="0"/>
              <a:t>indipendenti</a:t>
            </a:r>
            <a:endParaRPr lang="en-AU" dirty="0" smtClean="0"/>
          </a:p>
          <a:p>
            <a:r>
              <a:rPr lang="en-AU" dirty="0" smtClean="0"/>
              <a:t>H1: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statisticamente</a:t>
            </a:r>
            <a:r>
              <a:rPr lang="en-AU" dirty="0" smtClean="0"/>
              <a:t> </a:t>
            </a:r>
            <a:r>
              <a:rPr lang="en-AU" dirty="0" err="1" smtClean="0"/>
              <a:t>dipendenti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96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FREQ</a:t>
            </a:r>
            <a:endParaRPr lang="en-GB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6400800" cy="1828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/>
              <a:t>proc </a:t>
            </a:r>
            <a:r>
              <a:rPr lang="en-GB" sz="2800" dirty="0" err="1" smtClean="0"/>
              <a:t>freq</a:t>
            </a:r>
            <a:r>
              <a:rPr lang="en-GB" sz="2800" dirty="0" smtClean="0"/>
              <a:t> data= </a:t>
            </a:r>
            <a:r>
              <a:rPr lang="en-GB" sz="2800" dirty="0" smtClean="0">
                <a:solidFill>
                  <a:srgbClr val="0000CC"/>
                </a:solidFill>
              </a:rPr>
              <a:t>dataset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	tables </a:t>
            </a:r>
            <a:r>
              <a:rPr lang="en-GB" sz="2800" dirty="0" smtClean="0">
                <a:solidFill>
                  <a:srgbClr val="0000CC"/>
                </a:solidFill>
              </a:rPr>
              <a:t>variabile1 </a:t>
            </a:r>
            <a:r>
              <a:rPr lang="en-GB" sz="2800" dirty="0" smtClean="0"/>
              <a:t>*</a:t>
            </a:r>
            <a:r>
              <a:rPr lang="en-GB" sz="2800" dirty="0" smtClean="0">
                <a:solidFill>
                  <a:srgbClr val="0000CC"/>
                </a:solidFill>
              </a:rPr>
              <a:t> variabile2</a:t>
            </a:r>
            <a:r>
              <a:rPr lang="en-GB" sz="2800" i="1" dirty="0" smtClean="0"/>
              <a:t> </a:t>
            </a:r>
            <a:r>
              <a:rPr lang="en-GB" sz="2800" dirty="0" smtClean="0">
                <a:solidFill>
                  <a:srgbClr val="009900"/>
                </a:solidFill>
              </a:rPr>
              <a:t>/</a:t>
            </a:r>
            <a:r>
              <a:rPr lang="en-GB" sz="2800" dirty="0" err="1" smtClean="0">
                <a:solidFill>
                  <a:srgbClr val="009900"/>
                </a:solidFill>
              </a:rPr>
              <a:t>chisq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run;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 smtClean="0"/>
              <a:t>Test d’indipendenza statistica tra due variabili qualitative o quantitative discrete</a:t>
            </a:r>
            <a:endParaRPr lang="en-US" sz="24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4419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 smtClean="0"/>
              <a:t>NB: tra le opzioni posso sempre inserire l’opzione </a:t>
            </a:r>
            <a:r>
              <a:rPr lang="it-IT" sz="2000" dirty="0" err="1" smtClean="0"/>
              <a:t>missing</a:t>
            </a:r>
            <a:r>
              <a:rPr lang="it-IT" sz="2000" dirty="0" smtClean="0"/>
              <a:t>, per considerare anche i </a:t>
            </a:r>
            <a:r>
              <a:rPr lang="it-IT" sz="2000" dirty="0" err="1" smtClean="0"/>
              <a:t>missing</a:t>
            </a:r>
            <a:r>
              <a:rPr lang="it-IT" sz="2000" dirty="0" smtClean="0"/>
              <a:t> nel calcolo delle frequenze: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dirty="0"/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000" dirty="0"/>
              <a:t>	tables variabile1 * variabile2</a:t>
            </a:r>
            <a:r>
              <a:rPr lang="en-GB" sz="2000" i="1" dirty="0"/>
              <a:t> </a:t>
            </a:r>
            <a:r>
              <a:rPr lang="en-GB" sz="2800" dirty="0">
                <a:solidFill>
                  <a:srgbClr val="009900"/>
                </a:solidFill>
                <a:latin typeface="+mn-lt"/>
              </a:rPr>
              <a:t>/missing </a:t>
            </a:r>
            <a:r>
              <a:rPr lang="en-GB" sz="2800" dirty="0" err="1">
                <a:solidFill>
                  <a:srgbClr val="009900"/>
                </a:solidFill>
                <a:latin typeface="+mn-lt"/>
              </a:rPr>
              <a:t>chisq</a:t>
            </a:r>
            <a:r>
              <a:rPr lang="en-GB" sz="2800" dirty="0">
                <a:solidFill>
                  <a:srgbClr val="009900"/>
                </a:solidFill>
                <a:latin typeface="+mn-lt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0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* computer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</a:rPr>
              <a:t>chisq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399" y="1676400"/>
            <a:ext cx="81860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C’è indipendenza statistica tra le variabili sesso del rispondente (SESSO) e possesso del computer (COMPUTER)?</a:t>
            </a:r>
            <a:endParaRPr lang="en-US" sz="24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FREQ – Esempio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7" t="24785" r="29722" b="37608"/>
          <a:stretch/>
        </p:blipFill>
        <p:spPr bwMode="auto">
          <a:xfrm>
            <a:off x="533401" y="990600"/>
            <a:ext cx="4267200" cy="3939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2895601" y="266700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7042" y="1033462"/>
            <a:ext cx="259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rgbClr val="FF0000"/>
                </a:solidFill>
              </a:rPr>
              <a:t>Femmine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16% computer=0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84% computer=1</a:t>
            </a:r>
            <a:endParaRPr lang="en-AU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3" idx="1"/>
          </p:cNvCxnSpPr>
          <p:nvPr/>
        </p:nvCxnSpPr>
        <p:spPr bwMode="auto">
          <a:xfrm flipV="1">
            <a:off x="4114801" y="1633627"/>
            <a:ext cx="1642241" cy="118012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2895601" y="382129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9083" y="2960510"/>
            <a:ext cx="281151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rgbClr val="0000FF"/>
                </a:solidFill>
              </a:rPr>
              <a:t>Maschi</a:t>
            </a:r>
            <a:r>
              <a:rPr lang="en-AU" b="1" dirty="0" smtClean="0">
                <a:solidFill>
                  <a:srgbClr val="0000FF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29.41% computer=0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70.59% computer=1</a:t>
            </a:r>
            <a:endParaRPr lang="en-AU" b="1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 bwMode="auto">
          <a:xfrm flipV="1">
            <a:off x="4114801" y="3560675"/>
            <a:ext cx="1684282" cy="407370"/>
          </a:xfrm>
          <a:prstGeom prst="straightConnector1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8600" y="5257800"/>
            <a:ext cx="87096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Le </a:t>
            </a:r>
            <a:r>
              <a:rPr lang="en-AU" sz="2000" dirty="0" err="1" smtClean="0"/>
              <a:t>distribuzioni</a:t>
            </a:r>
            <a:r>
              <a:rPr lang="en-AU" sz="2000" dirty="0" smtClean="0"/>
              <a:t>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variabile</a:t>
            </a:r>
            <a:r>
              <a:rPr lang="en-AU" sz="2000" dirty="0" smtClean="0"/>
              <a:t> computer, </a:t>
            </a:r>
            <a:r>
              <a:rPr lang="en-AU" sz="2000" dirty="0" err="1" smtClean="0"/>
              <a:t>condizionate</a:t>
            </a:r>
            <a:r>
              <a:rPr lang="en-AU" sz="2000" dirty="0" smtClean="0"/>
              <a:t> al </a:t>
            </a:r>
            <a:r>
              <a:rPr lang="en-AU" sz="2000" dirty="0" err="1" smtClean="0"/>
              <a:t>sesso</a:t>
            </a:r>
            <a:r>
              <a:rPr lang="en-AU" sz="2000" dirty="0" smtClean="0"/>
              <a:t>, </a:t>
            </a:r>
            <a:r>
              <a:rPr lang="en-AU" sz="2000" dirty="0" err="1" smtClean="0"/>
              <a:t>sono</a:t>
            </a:r>
            <a:r>
              <a:rPr lang="en-AU" sz="2000" dirty="0" smtClean="0"/>
              <a:t> diverse (</a:t>
            </a:r>
            <a:r>
              <a:rPr lang="en-AU" sz="2000" dirty="0" err="1" smtClean="0"/>
              <a:t>viceversa</a:t>
            </a:r>
            <a:r>
              <a:rPr lang="en-AU" sz="2000" dirty="0" smtClean="0"/>
              <a:t> </a:t>
            </a:r>
            <a:r>
              <a:rPr lang="en-AU" sz="2000" dirty="0" err="1" smtClean="0"/>
              <a:t>quelle</a:t>
            </a:r>
            <a:r>
              <a:rPr lang="en-AU" sz="2000" dirty="0" smtClean="0"/>
              <a:t> del </a:t>
            </a:r>
            <a:r>
              <a:rPr lang="en-AU" sz="2000" dirty="0" err="1" smtClean="0"/>
              <a:t>sesso</a:t>
            </a:r>
            <a:r>
              <a:rPr lang="en-AU" sz="2000" dirty="0" smtClean="0"/>
              <a:t> </a:t>
            </a:r>
            <a:r>
              <a:rPr lang="en-AU" sz="2000" dirty="0" err="1" smtClean="0"/>
              <a:t>condizionate</a:t>
            </a:r>
            <a:r>
              <a:rPr lang="en-AU" sz="2000" dirty="0" smtClean="0"/>
              <a:t> al </a:t>
            </a:r>
            <a:r>
              <a:rPr lang="en-AU" sz="2000" dirty="0" err="1" smtClean="0"/>
              <a:t>possesso</a:t>
            </a:r>
            <a:r>
              <a:rPr lang="en-AU" sz="2000" dirty="0" smtClean="0"/>
              <a:t> del computer)</a:t>
            </a:r>
          </a:p>
          <a:p>
            <a:pPr algn="ctr"/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smtClean="0"/>
              <a:t>ci fa </a:t>
            </a:r>
            <a:r>
              <a:rPr lang="en-AU" sz="2000" dirty="0" err="1" smtClean="0"/>
              <a:t>pensare</a:t>
            </a:r>
            <a:r>
              <a:rPr lang="en-AU" sz="2000" dirty="0" smtClean="0"/>
              <a:t> </a:t>
            </a:r>
            <a:r>
              <a:rPr lang="en-AU" sz="2000" dirty="0" err="1" smtClean="0"/>
              <a:t>alla</a:t>
            </a:r>
            <a:r>
              <a:rPr lang="en-AU" sz="2000" dirty="0" smtClean="0"/>
              <a:t> </a:t>
            </a:r>
            <a:r>
              <a:rPr lang="en-AU" sz="2000" dirty="0" err="1" smtClean="0"/>
              <a:t>presenza</a:t>
            </a:r>
            <a:r>
              <a:rPr lang="en-AU" sz="2000" dirty="0" smtClean="0"/>
              <a:t> di </a:t>
            </a:r>
            <a:r>
              <a:rPr lang="en-AU" sz="2000" dirty="0" err="1" smtClean="0"/>
              <a:t>dipendenza</a:t>
            </a:r>
            <a:r>
              <a:rPr lang="en-AU" sz="2000" dirty="0" smtClean="0"/>
              <a:t> </a:t>
            </a:r>
            <a:r>
              <a:rPr lang="en-AU" sz="2000" dirty="0" err="1" smtClean="0"/>
              <a:t>tra</a:t>
            </a:r>
            <a:r>
              <a:rPr lang="en-AU" sz="2000" dirty="0" smtClean="0"/>
              <a:t> le due </a:t>
            </a:r>
            <a:r>
              <a:rPr lang="en-AU" sz="2000" dirty="0" err="1" smtClean="0"/>
              <a:t>variabili</a:t>
            </a:r>
            <a:r>
              <a:rPr lang="en-AU" sz="2000" dirty="0" smtClean="0"/>
              <a:t>!</a:t>
            </a:r>
            <a:endParaRPr lang="en-AU" sz="20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52400" y="-762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4000" dirty="0" err="1">
                <a:solidFill>
                  <a:srgbClr val="FF9900"/>
                </a:solidFill>
              </a:rPr>
              <a:t>Scorsa</a:t>
            </a:r>
            <a:r>
              <a:rPr lang="en-AU" sz="4000" dirty="0">
                <a:solidFill>
                  <a:srgbClr val="FF9900"/>
                </a:solidFill>
              </a:rPr>
              <a:t> </a:t>
            </a:r>
            <a:r>
              <a:rPr lang="en-AU" sz="4000" dirty="0" err="1" smtClean="0">
                <a:solidFill>
                  <a:srgbClr val="FF9900"/>
                </a:solidFill>
              </a:rPr>
              <a:t>lezione</a:t>
            </a:r>
            <a:r>
              <a:rPr lang="en-AU" sz="4000" dirty="0" smtClean="0">
                <a:solidFill>
                  <a:srgbClr val="FF9900"/>
                </a:solidFill>
              </a:rPr>
              <a:t>: </a:t>
            </a:r>
            <a:r>
              <a:rPr lang="en-AU" sz="4000" dirty="0" err="1" smtClean="0">
                <a:solidFill>
                  <a:srgbClr val="FF9900"/>
                </a:solidFill>
              </a:rPr>
              <a:t>tabella</a:t>
            </a:r>
            <a:r>
              <a:rPr lang="en-AU" sz="4000" dirty="0" smtClean="0">
                <a:solidFill>
                  <a:srgbClr val="FF9900"/>
                </a:solidFill>
              </a:rPr>
              <a:t> di </a:t>
            </a:r>
            <a:r>
              <a:rPr lang="en-AU" sz="4000" dirty="0" err="1" smtClean="0">
                <a:solidFill>
                  <a:srgbClr val="FF9900"/>
                </a:solidFill>
              </a:rPr>
              <a:t>contingenza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7139" cy="8382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Scorsa lezione: Indici di connessione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0" t="28017" r="28752" b="43319"/>
          <a:stretch/>
        </p:blipFill>
        <p:spPr bwMode="auto">
          <a:xfrm>
            <a:off x="1066800" y="1497449"/>
            <a:ext cx="5029200" cy="329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 bwMode="auto">
          <a:xfrm>
            <a:off x="1066800" y="1954649"/>
            <a:ext cx="4114800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078849"/>
            <a:ext cx="73953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Come </a:t>
            </a:r>
            <a:r>
              <a:rPr lang="en-AU" sz="2000" dirty="0" err="1" smtClean="0"/>
              <a:t>valutiamo</a:t>
            </a:r>
            <a:r>
              <a:rPr lang="en-AU" sz="2000" dirty="0" smtClean="0"/>
              <a:t> la </a:t>
            </a:r>
            <a:r>
              <a:rPr lang="en-AU" sz="2000" dirty="0" err="1" smtClean="0"/>
              <a:t>presenza</a:t>
            </a:r>
            <a:r>
              <a:rPr lang="en-AU" sz="2000" dirty="0" smtClean="0"/>
              <a:t> di </a:t>
            </a:r>
            <a:r>
              <a:rPr lang="en-AU" sz="2000" dirty="0" err="1" smtClean="0"/>
              <a:t>indipendenza</a:t>
            </a:r>
            <a:r>
              <a:rPr lang="en-AU" sz="2000" dirty="0" smtClean="0"/>
              <a:t> a </a:t>
            </a:r>
            <a:r>
              <a:rPr lang="en-AU" sz="2000" dirty="0" err="1" smtClean="0"/>
              <a:t>partire</a:t>
            </a:r>
            <a:r>
              <a:rPr lang="en-AU" sz="2000" dirty="0" smtClean="0"/>
              <a:t> </a:t>
            </a:r>
            <a:r>
              <a:rPr lang="en-AU" sz="2000" dirty="0" err="1" smtClean="0"/>
              <a:t>dagli</a:t>
            </a:r>
            <a:r>
              <a:rPr lang="en-AU" sz="2000" dirty="0" smtClean="0"/>
              <a:t> </a:t>
            </a:r>
            <a:r>
              <a:rPr lang="en-AU" sz="2000" dirty="0" err="1" smtClean="0"/>
              <a:t>indici</a:t>
            </a:r>
            <a:r>
              <a:rPr lang="en-AU" sz="2000" dirty="0" smtClean="0"/>
              <a:t> </a:t>
            </a:r>
            <a:r>
              <a:rPr lang="en-AU" sz="2000" dirty="0" err="1" smtClean="0"/>
              <a:t>calcolati</a:t>
            </a:r>
            <a:r>
              <a:rPr lang="en-AU" sz="2000" dirty="0" smtClean="0"/>
              <a:t>? Chi-</a:t>
            </a:r>
            <a:r>
              <a:rPr lang="en-AU" sz="2000" dirty="0" err="1" smtClean="0"/>
              <a:t>quadro</a:t>
            </a:r>
            <a:r>
              <a:rPr lang="en-AU" sz="2000" dirty="0" smtClean="0"/>
              <a:t> “</a:t>
            </a:r>
            <a:r>
              <a:rPr lang="en-AU" sz="2000" dirty="0" err="1" smtClean="0"/>
              <a:t>lontano</a:t>
            </a:r>
            <a:r>
              <a:rPr lang="en-AU" sz="2000" dirty="0" smtClean="0"/>
              <a:t>” da 0, Cramer V “</a:t>
            </a:r>
            <a:r>
              <a:rPr lang="en-AU" sz="2000" dirty="0" err="1" smtClean="0"/>
              <a:t>vicino</a:t>
            </a:r>
            <a:r>
              <a:rPr lang="en-AU" sz="2000" dirty="0" smtClean="0"/>
              <a:t>” a 0</a:t>
            </a:r>
          </a:p>
          <a:p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Vediamo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cosa</a:t>
            </a:r>
            <a:r>
              <a:rPr lang="en-AU" sz="2000" dirty="0" smtClean="0">
                <a:sym typeface="Wingdings" panose="05000000000000000000" pitchFamily="2" charset="2"/>
              </a:rPr>
              <a:t> dice </a:t>
            </a:r>
            <a:r>
              <a:rPr lang="en-AU" sz="2000" dirty="0" err="1" smtClean="0">
                <a:sym typeface="Wingdings" panose="05000000000000000000" pitchFamily="2" charset="2"/>
              </a:rPr>
              <a:t>il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b="1" dirty="0" smtClean="0">
                <a:sym typeface="Wingdings" panose="05000000000000000000" pitchFamily="2" charset="2"/>
              </a:rPr>
              <a:t>Test </a:t>
            </a:r>
            <a:r>
              <a:rPr lang="en-AU" sz="2000" b="1" dirty="0" err="1" smtClean="0">
                <a:sym typeface="Wingdings" panose="05000000000000000000" pitchFamily="2" charset="2"/>
              </a:rPr>
              <a:t>d’ipotesi</a:t>
            </a:r>
            <a:endParaRPr lang="en-AU" sz="2000" b="1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066800" y="4419600"/>
            <a:ext cx="4114800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4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Lavoro di gruppo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fontAlgn="ctr">
              <a:defRPr/>
            </a:pPr>
            <a:endParaRPr lang="en-AU" sz="2400" dirty="0" smtClean="0">
              <a:solidFill>
                <a:schemeClr val="tx2"/>
              </a:solidFill>
            </a:endParaRPr>
          </a:p>
          <a:p>
            <a:pPr fontAlgn="ctr">
              <a:defRPr/>
            </a:pPr>
            <a:endParaRPr lang="en-AU" sz="2400" dirty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en-AU" sz="2400" dirty="0" err="1" smtClean="0">
                <a:solidFill>
                  <a:schemeClr val="tx2"/>
                </a:solidFill>
              </a:rPr>
              <a:t>Inviare</a:t>
            </a:r>
            <a:r>
              <a:rPr lang="en-AU" sz="2400" dirty="0" smtClean="0">
                <a:solidFill>
                  <a:schemeClr val="tx2"/>
                </a:solidFill>
              </a:rPr>
              <a:t> </a:t>
            </a:r>
            <a:r>
              <a:rPr lang="en-AU" sz="2400" dirty="0" err="1" smtClean="0">
                <a:solidFill>
                  <a:schemeClr val="tx2"/>
                </a:solidFill>
              </a:rPr>
              <a:t>il</a:t>
            </a:r>
            <a:r>
              <a:rPr lang="en-AU" sz="2400" dirty="0" smtClean="0">
                <a:solidFill>
                  <a:schemeClr val="tx2"/>
                </a:solidFill>
              </a:rPr>
              <a:t> </a:t>
            </a:r>
            <a:r>
              <a:rPr lang="en-AU" sz="2400" dirty="0" err="1" smtClean="0">
                <a:solidFill>
                  <a:schemeClr val="tx2"/>
                </a:solidFill>
              </a:rPr>
              <a:t>questionario</a:t>
            </a:r>
            <a:r>
              <a:rPr lang="en-AU" sz="2400" dirty="0" smtClean="0">
                <a:solidFill>
                  <a:schemeClr val="tx2"/>
                </a:solidFill>
              </a:rPr>
              <a:t> via mail a </a:t>
            </a:r>
            <a:r>
              <a:rPr lang="en-US" sz="2400" dirty="0" smtClean="0">
                <a:solidFill>
                  <a:schemeClr val="tx2"/>
                </a:solidFill>
                <a:hlinkClick r:id="rId3"/>
              </a:rPr>
              <a:t>gdeppieri@liuc.it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e </a:t>
            </a:r>
            <a:r>
              <a:rPr lang="en-US" sz="2400" dirty="0" smtClean="0">
                <a:solidFill>
                  <a:schemeClr val="tx2"/>
                </a:solidFill>
                <a:hlinkClick r:id="rId4"/>
              </a:rPr>
              <a:t>gmagistrelli@liuc.it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2"/>
                </a:solidFill>
              </a:rPr>
              <a:t>entro</a:t>
            </a:r>
            <a:r>
              <a:rPr lang="en-US" sz="2400" b="1" u="sng" dirty="0" smtClean="0">
                <a:solidFill>
                  <a:schemeClr val="tx2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2"/>
                </a:solidFill>
              </a:rPr>
              <a:t>il</a:t>
            </a:r>
            <a:r>
              <a:rPr lang="en-US" sz="2400" b="1" u="sng" dirty="0" smtClean="0">
                <a:solidFill>
                  <a:schemeClr val="tx2"/>
                </a:solidFill>
              </a:rPr>
              <a:t> 31/10/2014</a:t>
            </a:r>
          </a:p>
          <a:p>
            <a:pPr fontAlgn="ctr"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fontAlgn="ctr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fontAlgn="ctr"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en-US" sz="2400" dirty="0" err="1">
                <a:solidFill>
                  <a:schemeClr val="tx2"/>
                </a:solidFill>
              </a:rPr>
              <a:t>Attendere</a:t>
            </a:r>
            <a:r>
              <a:rPr lang="en-US" sz="2400" dirty="0">
                <a:solidFill>
                  <a:schemeClr val="tx2"/>
                </a:solidFill>
              </a:rPr>
              <a:t> la </a:t>
            </a:r>
            <a:r>
              <a:rPr lang="en-US" sz="2400" dirty="0" err="1">
                <a:solidFill>
                  <a:schemeClr val="tx2"/>
                </a:solidFill>
              </a:rPr>
              <a:t>validazione</a:t>
            </a:r>
            <a:r>
              <a:rPr lang="en-US" sz="2400" dirty="0">
                <a:solidFill>
                  <a:schemeClr val="tx2"/>
                </a:solidFill>
              </a:rPr>
              <a:t> del </a:t>
            </a:r>
            <a:r>
              <a:rPr lang="en-US" sz="2400" dirty="0" err="1">
                <a:solidFill>
                  <a:schemeClr val="tx2"/>
                </a:solidFill>
              </a:rPr>
              <a:t>questionario</a:t>
            </a:r>
            <a:r>
              <a:rPr lang="en-US" sz="2400" dirty="0">
                <a:solidFill>
                  <a:schemeClr val="tx2"/>
                </a:solidFill>
              </a:rPr>
              <a:t> e </a:t>
            </a:r>
            <a:r>
              <a:rPr lang="en-US" sz="2400" dirty="0" err="1" smtClean="0">
                <a:solidFill>
                  <a:schemeClr val="tx2"/>
                </a:solidFill>
              </a:rPr>
              <a:t>procedere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alla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somministrazione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dello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stesso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fontAlgn="ctr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fontAlgn="ctr">
              <a:buNone/>
              <a:defRPr/>
            </a:pPr>
            <a:endParaRPr lang="it-IT" sz="20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37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Risultato del Test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0" t="28017" r="28752" b="43319"/>
          <a:stretch/>
        </p:blipFill>
        <p:spPr bwMode="auto">
          <a:xfrm>
            <a:off x="457200" y="838200"/>
            <a:ext cx="4160628" cy="272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 bwMode="auto">
          <a:xfrm>
            <a:off x="3810000" y="914400"/>
            <a:ext cx="731628" cy="685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267200"/>
            <a:ext cx="836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…con </a:t>
            </a:r>
            <a:r>
              <a:rPr lang="el-GR" u="sng" dirty="0" smtClean="0"/>
              <a:t>α </a:t>
            </a:r>
            <a:r>
              <a:rPr lang="en-AU" u="sng" dirty="0"/>
              <a:t>=</a:t>
            </a:r>
            <a:r>
              <a:rPr lang="en-AU" u="sng" dirty="0" smtClean="0"/>
              <a:t>0.01:  </a:t>
            </a:r>
            <a:br>
              <a:rPr lang="en-AU" u="sng" dirty="0" smtClean="0"/>
            </a:br>
            <a:r>
              <a:rPr lang="en-AU" dirty="0" smtClean="0"/>
              <a:t>p-value </a:t>
            </a:r>
            <a:r>
              <a:rPr lang="en-AU" dirty="0"/>
              <a:t>≥ </a:t>
            </a:r>
            <a:r>
              <a:rPr lang="el-GR" dirty="0"/>
              <a:t>α</a:t>
            </a:r>
            <a:r>
              <a:rPr lang="en-AU" dirty="0"/>
              <a:t> </a:t>
            </a:r>
            <a:r>
              <a:rPr lang="en-AU" dirty="0">
                <a:sym typeface="Wingdings" panose="05000000000000000000" pitchFamily="2" charset="2"/>
              </a:rPr>
              <a:t> </a:t>
            </a:r>
            <a:r>
              <a:rPr lang="en-AU" dirty="0" err="1" smtClean="0">
                <a:sym typeface="Wingdings" panose="05000000000000000000" pitchFamily="2" charset="2"/>
              </a:rPr>
              <a:t>accetto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H0 </a:t>
            </a:r>
            <a:r>
              <a:rPr lang="en-AU" dirty="0" smtClean="0">
                <a:sym typeface="Wingdings" panose="05000000000000000000" pitchFamily="2" charset="2"/>
              </a:rPr>
              <a:t> X </a:t>
            </a:r>
            <a:r>
              <a:rPr lang="en-AU" dirty="0">
                <a:sym typeface="Wingdings" panose="05000000000000000000" pitchFamily="2" charset="2"/>
              </a:rPr>
              <a:t>e Y </a:t>
            </a:r>
            <a:r>
              <a:rPr lang="en-AU" dirty="0" err="1">
                <a:sym typeface="Wingdings" panose="05000000000000000000" pitchFamily="2" charset="2"/>
              </a:rPr>
              <a:t>sono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statisticamente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indipendenti</a:t>
            </a:r>
            <a:endParaRPr lang="en-A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80299" y="917644"/>
            <a:ext cx="3840703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</a:rPr>
              <a:t>P-value=0.0167</a:t>
            </a:r>
          </a:p>
          <a:p>
            <a:pPr eaLnBrk="1" hangingPunct="1"/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err="1" smtClean="0"/>
              <a:t>Sia</a:t>
            </a:r>
            <a:r>
              <a:rPr lang="en-AU" sz="2000" dirty="0" smtClean="0"/>
              <a:t> </a:t>
            </a:r>
            <a:r>
              <a:rPr lang="el-GR" sz="2000" u="sng" dirty="0" smtClean="0"/>
              <a:t>α </a:t>
            </a:r>
            <a:r>
              <a:rPr lang="en-AU" sz="2000" u="sng" dirty="0"/>
              <a:t>=</a:t>
            </a:r>
            <a:r>
              <a:rPr lang="en-AU" sz="2000" u="sng" dirty="0" smtClean="0"/>
              <a:t>0.05:</a:t>
            </a:r>
            <a:endParaRPr lang="en-AU" sz="2000" u="sng" dirty="0">
              <a:sym typeface="Wingdings" panose="05000000000000000000" pitchFamily="2" charset="2"/>
            </a:endParaRPr>
          </a:p>
          <a:p>
            <a:pPr eaLnBrk="1" hangingPunct="1"/>
            <a:r>
              <a:rPr lang="en-AU" sz="2000" dirty="0"/>
              <a:t>p-value &lt;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>
                <a:sym typeface="Wingdings" panose="05000000000000000000" pitchFamily="2" charset="2"/>
              </a:rPr>
              <a:t>rigetto</a:t>
            </a:r>
            <a:r>
              <a:rPr lang="en-AU" sz="2000" dirty="0">
                <a:sym typeface="Wingdings" panose="05000000000000000000" pitchFamily="2" charset="2"/>
              </a:rPr>
              <a:t> H0  </a:t>
            </a:r>
            <a:endParaRPr lang="en-AU" sz="20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AU" sz="2000" dirty="0" err="1">
                <a:sym typeface="Wingdings" panose="05000000000000000000" pitchFamily="2" charset="2"/>
              </a:rPr>
              <a:t>c</a:t>
            </a:r>
            <a:r>
              <a:rPr lang="en-AU" sz="2000" dirty="0" err="1" smtClean="0">
                <a:sym typeface="Wingdings" panose="05000000000000000000" pitchFamily="2" charset="2"/>
              </a:rPr>
              <a:t>oncludo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che</a:t>
            </a:r>
            <a:r>
              <a:rPr lang="en-AU" sz="2000" dirty="0" smtClean="0">
                <a:sym typeface="Wingdings" panose="05000000000000000000" pitchFamily="2" charset="2"/>
              </a:rPr>
              <a:t> X </a:t>
            </a:r>
            <a:r>
              <a:rPr lang="en-AU" sz="2000" dirty="0">
                <a:sym typeface="Wingdings" panose="05000000000000000000" pitchFamily="2" charset="2"/>
              </a:rPr>
              <a:t>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>
                <a:sym typeface="Wingdings" panose="05000000000000000000" pitchFamily="2" charset="2"/>
              </a:rPr>
              <a:t>statisticamente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dipendenti</a:t>
            </a:r>
            <a:endParaRPr lang="en-AU" sz="2000" dirty="0" smtClean="0">
              <a:sym typeface="Wingdings" panose="05000000000000000000" pitchFamily="2" charset="2"/>
            </a:endParaRPr>
          </a:p>
          <a:p>
            <a:pPr eaLnBrk="1" hangingPunct="1"/>
            <a:endParaRPr lang="en-AU" dirty="0">
              <a:sym typeface="Wingdings" panose="05000000000000000000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953000"/>
            <a:ext cx="828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 </a:t>
            </a:r>
            <a:r>
              <a:rPr lang="en-AU" b="1" dirty="0" err="1"/>
              <a:t>seconda</a:t>
            </a:r>
            <a:r>
              <a:rPr lang="en-AU" b="1" dirty="0"/>
              <a:t> del </a:t>
            </a:r>
            <a:r>
              <a:rPr lang="en-AU" b="1" dirty="0" err="1"/>
              <a:t>livello</a:t>
            </a:r>
            <a:r>
              <a:rPr lang="en-AU" b="1" dirty="0"/>
              <a:t> di </a:t>
            </a:r>
            <a:r>
              <a:rPr lang="en-AU" b="1" dirty="0" err="1"/>
              <a:t>significatività</a:t>
            </a:r>
            <a:r>
              <a:rPr lang="en-AU" b="1" dirty="0"/>
              <a:t> </a:t>
            </a:r>
            <a:r>
              <a:rPr lang="en-AU" b="1" dirty="0" err="1"/>
              <a:t>fissato</a:t>
            </a:r>
            <a:r>
              <a:rPr lang="en-AU" b="1" dirty="0"/>
              <a:t> </a:t>
            </a:r>
            <a:r>
              <a:rPr lang="en-AU" b="1" dirty="0" err="1" smtClean="0"/>
              <a:t>possiamo</a:t>
            </a:r>
            <a:r>
              <a:rPr lang="en-AU" b="1" dirty="0" smtClean="0"/>
              <a:t> </a:t>
            </a:r>
            <a:r>
              <a:rPr lang="en-AU" b="1" dirty="0" err="1"/>
              <a:t>raggiungere</a:t>
            </a:r>
            <a:r>
              <a:rPr lang="en-AU" b="1" dirty="0"/>
              <a:t> </a:t>
            </a:r>
            <a:r>
              <a:rPr lang="en-AU" b="1" dirty="0" err="1"/>
              <a:t>conclusioni</a:t>
            </a:r>
            <a:r>
              <a:rPr lang="en-AU" b="1" dirty="0"/>
              <a:t> </a:t>
            </a:r>
            <a:r>
              <a:rPr lang="en-AU" b="1" dirty="0" err="1" smtClean="0"/>
              <a:t>differenti</a:t>
            </a:r>
            <a:r>
              <a:rPr lang="en-AU" b="1" dirty="0" smtClean="0"/>
              <a:t>!</a:t>
            </a:r>
          </a:p>
          <a:p>
            <a:r>
              <a:rPr lang="en-AU" b="1" dirty="0" smtClean="0"/>
              <a:t>NB. </a:t>
            </a:r>
            <a:r>
              <a:rPr lang="en-AU" dirty="0" smtClean="0"/>
              <a:t>Se </a:t>
            </a:r>
            <a:r>
              <a:rPr lang="en-AU" dirty="0" err="1" smtClean="0"/>
              <a:t>considerando</a:t>
            </a:r>
            <a:r>
              <a:rPr lang="en-AU" dirty="0" smtClean="0"/>
              <a:t> </a:t>
            </a:r>
            <a:r>
              <a:rPr lang="en-AU" dirty="0" err="1" smtClean="0"/>
              <a:t>i</a:t>
            </a:r>
            <a:r>
              <a:rPr lang="en-AU" dirty="0" smtClean="0"/>
              <a:t> </a:t>
            </a:r>
            <a:r>
              <a:rPr lang="en-AU" dirty="0" err="1" smtClean="0"/>
              <a:t>valori</a:t>
            </a:r>
            <a:r>
              <a:rPr lang="en-AU" dirty="0" smtClean="0"/>
              <a:t> </a:t>
            </a:r>
            <a:r>
              <a:rPr lang="en-AU" dirty="0" err="1" smtClean="0"/>
              <a:t>più</a:t>
            </a:r>
            <a:r>
              <a:rPr lang="en-AU" dirty="0" smtClean="0"/>
              <a:t> </a:t>
            </a:r>
            <a:r>
              <a:rPr lang="en-AU" dirty="0" err="1" smtClean="0"/>
              <a:t>comuni</a:t>
            </a:r>
            <a:r>
              <a:rPr lang="en-AU" dirty="0" smtClean="0"/>
              <a:t> di </a:t>
            </a:r>
            <a:r>
              <a:rPr lang="el-GR" dirty="0" smtClean="0"/>
              <a:t>α</a:t>
            </a:r>
            <a:r>
              <a:rPr lang="en-AU" dirty="0" smtClean="0"/>
              <a:t> (0.01, 0.05, 0.1), </a:t>
            </a:r>
            <a:r>
              <a:rPr lang="en-AU" dirty="0" err="1" smtClean="0"/>
              <a:t>si</a:t>
            </a:r>
            <a:r>
              <a:rPr lang="en-AU" dirty="0" smtClean="0"/>
              <a:t> </a:t>
            </a:r>
            <a:r>
              <a:rPr lang="en-AU" dirty="0" err="1" smtClean="0"/>
              <a:t>ottengono</a:t>
            </a:r>
            <a:r>
              <a:rPr lang="en-AU" dirty="0" smtClean="0"/>
              <a:t> </a:t>
            </a:r>
            <a:r>
              <a:rPr lang="en-AU" dirty="0" err="1" smtClean="0"/>
              <a:t>conclusioni</a:t>
            </a:r>
            <a:r>
              <a:rPr lang="en-AU" dirty="0" smtClean="0"/>
              <a:t> diverse, </a:t>
            </a:r>
            <a:r>
              <a:rPr lang="en-AU" dirty="0" err="1" smtClean="0"/>
              <a:t>si</a:t>
            </a:r>
            <a:r>
              <a:rPr lang="en-AU" dirty="0" smtClean="0"/>
              <a:t> </a:t>
            </a:r>
            <a:r>
              <a:rPr lang="en-AU" dirty="0" err="1" smtClean="0"/>
              <a:t>può</a:t>
            </a:r>
            <a:r>
              <a:rPr lang="en-AU" dirty="0" smtClean="0"/>
              <a:t> dire </a:t>
            </a:r>
            <a:r>
              <a:rPr lang="en-AU" dirty="0" err="1" smtClean="0"/>
              <a:t>che</a:t>
            </a:r>
            <a:r>
              <a:rPr lang="en-AU" dirty="0" smtClean="0"/>
              <a:t> </a:t>
            </a:r>
            <a:r>
              <a:rPr lang="en-AU" u="sng" dirty="0" err="1" smtClean="0"/>
              <a:t>sulla</a:t>
            </a:r>
            <a:r>
              <a:rPr lang="en-AU" u="sng" dirty="0" smtClean="0"/>
              <a:t> base del </a:t>
            </a:r>
            <a:r>
              <a:rPr lang="en-AU" u="sng" dirty="0" err="1" smtClean="0"/>
              <a:t>campione</a:t>
            </a:r>
            <a:r>
              <a:rPr lang="en-AU" u="sng" dirty="0"/>
              <a:t> </a:t>
            </a:r>
            <a:r>
              <a:rPr lang="en-AU" dirty="0" smtClean="0"/>
              <a:t>la </a:t>
            </a:r>
            <a:r>
              <a:rPr lang="en-AU" dirty="0" err="1" smtClean="0"/>
              <a:t>presunta</a:t>
            </a:r>
            <a:r>
              <a:rPr lang="en-AU" dirty="0" smtClean="0"/>
              <a:t> </a:t>
            </a:r>
            <a:r>
              <a:rPr lang="en-AU" dirty="0" err="1" smtClean="0"/>
              <a:t>relazione</a:t>
            </a:r>
            <a:r>
              <a:rPr lang="en-AU" dirty="0" smtClean="0"/>
              <a:t> di </a:t>
            </a:r>
            <a:r>
              <a:rPr lang="en-AU" dirty="0" err="1" smtClean="0"/>
              <a:t>dipendenza</a:t>
            </a:r>
            <a:r>
              <a:rPr lang="en-AU" dirty="0" smtClean="0"/>
              <a:t> non è </a:t>
            </a:r>
            <a:r>
              <a:rPr lang="en-AU" dirty="0" err="1" smtClean="0"/>
              <a:t>così</a:t>
            </a:r>
            <a:r>
              <a:rPr lang="en-AU" dirty="0" smtClean="0"/>
              <a:t> forte.</a:t>
            </a:r>
            <a:endParaRPr lang="en-AU" u="sng" dirty="0">
              <a:sym typeface="Wingdings" panose="05000000000000000000" pitchFamily="2" charset="2"/>
            </a:endParaRPr>
          </a:p>
          <a:p>
            <a:endParaRPr lang="en-AU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60214" y="3810000"/>
            <a:ext cx="828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Se </a:t>
            </a:r>
            <a:r>
              <a:rPr lang="en-AU" sz="2000" b="1" dirty="0" err="1" smtClean="0"/>
              <a:t>avessimo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scelto</a:t>
            </a:r>
            <a:r>
              <a:rPr lang="en-AU" sz="2000" b="1" dirty="0" smtClean="0"/>
              <a:t> un </a:t>
            </a:r>
            <a:r>
              <a:rPr lang="en-AU" sz="2000" b="1" dirty="0" err="1" smtClean="0"/>
              <a:t>livello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significatività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diverso</a:t>
            </a:r>
            <a:r>
              <a:rPr lang="en-AU" sz="2000" b="1" dirty="0" smtClean="0"/>
              <a:t>?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13649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 * </a:t>
            </a:r>
            <a:r>
              <a:rPr lang="en-US" altLang="en-US" sz="2400" dirty="0" err="1">
                <a:solidFill>
                  <a:srgbClr val="000000"/>
                </a:solidFill>
                <a:latin typeface="Courier New" pitchFamily="49" charset="0"/>
              </a:rPr>
              <a:t>marca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 /</a:t>
            </a:r>
            <a:r>
              <a:rPr lang="en-US" altLang="en-US" sz="2400" dirty="0" err="1">
                <a:solidFill>
                  <a:srgbClr val="0000FF"/>
                </a:solidFill>
                <a:latin typeface="Courier New" pitchFamily="49" charset="0"/>
              </a:rPr>
              <a:t>chisq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/>
            <a:r>
              <a:rPr lang="en-US" alt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alt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sz="2400"/>
              <a:t>C’è indipendenza statistica tra le variabili SESSO e MARCA?</a:t>
            </a:r>
            <a:endParaRPr lang="en-US" altLang="en-US" sz="240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en-US" sz="4000" dirty="0" smtClean="0">
                <a:solidFill>
                  <a:srgbClr val="FF9900"/>
                </a:solidFill>
              </a:rPr>
              <a:t>PROC FREQ: Esempio 2</a:t>
            </a:r>
            <a:endParaRPr lang="en-GB" altLang="en-US" sz="4000" dirty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65739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5029200"/>
            <a:ext cx="784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en-US" sz="2000" b="1" u="sng" dirty="0" smtClean="0">
                <a:solidFill>
                  <a:srgbClr val="FF0000"/>
                </a:solidFill>
              </a:rPr>
              <a:t>Attenzione:</a:t>
            </a:r>
            <a:r>
              <a:rPr lang="it-IT" altLang="en-US" sz="2000" dirty="0"/>
              <a:t> </a:t>
            </a:r>
            <a:endParaRPr lang="it-IT" altLang="en-US" sz="2000" dirty="0" smtClean="0"/>
          </a:p>
          <a:p>
            <a:pPr algn="ctr" eaLnBrk="1" hangingPunct="1"/>
            <a:r>
              <a:rPr lang="it-IT" altLang="en-US" sz="2000" dirty="0" smtClean="0"/>
              <a:t>molte </a:t>
            </a:r>
            <a:r>
              <a:rPr lang="it-IT" altLang="en-US" sz="2000" dirty="0"/>
              <a:t>celle con frequenze congiunte assolute molto </a:t>
            </a:r>
            <a:r>
              <a:rPr lang="it-IT" altLang="en-US" sz="2000" dirty="0" smtClean="0"/>
              <a:t>basse </a:t>
            </a:r>
            <a:r>
              <a:rPr lang="it-IT" altLang="en-US" sz="2000" b="1" dirty="0" smtClean="0"/>
              <a:t>(&lt;5)</a:t>
            </a:r>
            <a:r>
              <a:rPr lang="it-IT" altLang="en-US" sz="2000" dirty="0" smtClean="0">
                <a:sym typeface="Wingdings" pitchFamily="2" charset="2"/>
              </a:rPr>
              <a:t></a:t>
            </a:r>
            <a:r>
              <a:rPr lang="it-IT" altLang="en-US" sz="2000" dirty="0">
                <a:sym typeface="Wingdings" pitchFamily="2" charset="2"/>
              </a:rPr>
              <a:t>test non </a:t>
            </a:r>
            <a:r>
              <a:rPr lang="it-IT" altLang="en-US" sz="2000" dirty="0" smtClean="0">
                <a:sym typeface="Wingdings" pitchFamily="2" charset="2"/>
              </a:rPr>
              <a:t>affidabile</a:t>
            </a:r>
            <a:r>
              <a:rPr lang="it-IT" altLang="en-US" sz="2000" dirty="0" smtClean="0"/>
              <a:t> </a:t>
            </a:r>
            <a:endParaRPr lang="en-US" altLang="en-US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4267200"/>
            <a:ext cx="91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en-US" sz="4000" dirty="0" smtClean="0">
                <a:solidFill>
                  <a:srgbClr val="FF9900"/>
                </a:solidFill>
              </a:rPr>
              <a:t>PROC FREQ: Esempio 2</a:t>
            </a:r>
            <a:endParaRPr lang="en-GB" altLang="en-US" sz="4000" dirty="0">
              <a:solidFill>
                <a:srgbClr val="FF99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30" t="26492" r="12485" b="34577"/>
          <a:stretch/>
        </p:blipFill>
        <p:spPr bwMode="auto">
          <a:xfrm>
            <a:off x="228600" y="1066800"/>
            <a:ext cx="8680501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1401000" y="21336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52800" y="21336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830000" y="21336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01000" y="31242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352800" y="32004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753800" y="32004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506400" y="32004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77000" y="2133600"/>
            <a:ext cx="5040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28419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en-US" sz="4000" dirty="0" smtClean="0">
                <a:solidFill>
                  <a:srgbClr val="FF9900"/>
                </a:solidFill>
              </a:rPr>
              <a:t>PROC FREQ: Esempio 2</a:t>
            </a:r>
            <a:endParaRPr lang="en-GB" altLang="en-US" sz="4000" dirty="0">
              <a:solidFill>
                <a:srgbClr val="FF99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9" t="41977" r="27874" b="26633"/>
          <a:stretch/>
        </p:blipFill>
        <p:spPr bwMode="auto">
          <a:xfrm>
            <a:off x="2001294" y="990600"/>
            <a:ext cx="5141411" cy="3424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2001294" y="3657600"/>
            <a:ext cx="5237706" cy="75745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953000"/>
            <a:ext cx="8284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b="1" dirty="0" smtClean="0"/>
              <a:t>Se più del 20% delle celle ha frequenza assoluta &lt; 5, SAS lo segnala e il </a:t>
            </a:r>
            <a:r>
              <a:rPr lang="it-IT" altLang="en-US" sz="2000" b="1" dirty="0"/>
              <a:t>test non è </a:t>
            </a:r>
            <a:r>
              <a:rPr lang="it-IT" altLang="en-US" sz="2000" b="1" dirty="0" smtClean="0"/>
              <a:t>affidabile!</a:t>
            </a:r>
          </a:p>
          <a:p>
            <a:pPr algn="ctr"/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65475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4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Test per l’indipendenza lineare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e Y due variabili quantitative</a:t>
            </a:r>
          </a:p>
          <a:p>
            <a:pPr eaLnBrk="1" hangingPunct="1"/>
            <a:r>
              <a:rPr lang="it-IT" sz="2000" i="1" u="sng" dirty="0" smtClean="0"/>
              <a:t>Ipotesi:</a:t>
            </a:r>
          </a:p>
          <a:p>
            <a:pPr eaLnBrk="1" hangingPunct="1"/>
            <a:endParaRPr lang="it-IT" sz="2000" i="1" dirty="0"/>
          </a:p>
          <a:p>
            <a:pPr eaLnBrk="1" hangingPunct="1"/>
            <a:endParaRPr lang="it-IT" sz="2000" i="1" dirty="0" smtClean="0"/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it-IT" sz="2000" i="1" u="sng" dirty="0" smtClean="0"/>
              <a:t>Statistica test:  </a:t>
            </a:r>
          </a:p>
          <a:p>
            <a:pPr eaLnBrk="1" hangingPunct="1"/>
            <a:r>
              <a:rPr lang="it-IT" sz="2000" i="1" dirty="0"/>
              <a:t>	</a:t>
            </a:r>
            <a:r>
              <a:rPr lang="it-IT" sz="2000" i="1" dirty="0" smtClean="0"/>
              <a:t>		</a:t>
            </a:r>
            <a:r>
              <a:rPr lang="it-IT" sz="2000" dirty="0" smtClean="0"/>
              <a:t>Statistica t di </a:t>
            </a:r>
            <a:r>
              <a:rPr lang="it-IT" sz="2000" dirty="0" err="1" smtClean="0"/>
              <a:t>Student</a:t>
            </a:r>
            <a:endParaRPr lang="it-IT" sz="2000" i="1" dirty="0"/>
          </a:p>
          <a:p>
            <a:pPr eaLnBrk="1" hangingPunct="1"/>
            <a:r>
              <a:rPr lang="it-IT" sz="2000" i="1" u="sng" dirty="0" smtClean="0"/>
              <a:t>Regola di decisione:</a:t>
            </a:r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en-AU" sz="2000" dirty="0"/>
              <a:t>Se p-value &lt;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rigetto</a:t>
            </a:r>
            <a:r>
              <a:rPr lang="en-AU" sz="2000" dirty="0" smtClean="0">
                <a:sym typeface="Wingdings" panose="05000000000000000000" pitchFamily="2" charset="2"/>
              </a:rPr>
              <a:t> H0  X e Y </a:t>
            </a:r>
            <a:r>
              <a:rPr lang="en-AU" sz="2000" dirty="0" err="1" smtClean="0">
                <a:sym typeface="Wingdings" panose="05000000000000000000" pitchFamily="2" charset="2"/>
              </a:rPr>
              <a:t>sono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linearmente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dipendenti</a:t>
            </a:r>
            <a:endParaRPr lang="en-AU" sz="20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AU" sz="2000" dirty="0"/>
              <a:t>Se p-value </a:t>
            </a:r>
            <a:r>
              <a:rPr lang="en-AU" sz="2000" dirty="0" smtClean="0"/>
              <a:t>≥ </a:t>
            </a:r>
            <a:r>
              <a:rPr lang="el-GR" sz="2000" dirty="0" smtClean="0"/>
              <a:t>α</a:t>
            </a:r>
            <a:r>
              <a:rPr lang="en-AU" sz="2000" dirty="0" smtClean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accetto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>
                <a:sym typeface="Wingdings" panose="05000000000000000000" pitchFamily="2" charset="2"/>
              </a:rPr>
              <a:t>H0  X 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linearmente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>
                <a:sym typeface="Wingdings" panose="05000000000000000000" pitchFamily="2" charset="2"/>
              </a:rPr>
              <a:t>indipendenti</a:t>
            </a:r>
            <a:endParaRPr lang="en-AU" sz="2000" dirty="0"/>
          </a:p>
          <a:p>
            <a:pPr eaLnBrk="1" hangingPunct="1"/>
            <a:endParaRPr lang="it-IT" sz="20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676400"/>
            <a:ext cx="55626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H0: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linearemente</a:t>
            </a:r>
            <a:r>
              <a:rPr lang="en-AU" dirty="0" smtClean="0"/>
              <a:t> </a:t>
            </a:r>
            <a:r>
              <a:rPr lang="en-AU" dirty="0" err="1" smtClean="0"/>
              <a:t>indipendenti</a:t>
            </a:r>
            <a:r>
              <a:rPr lang="en-AU" dirty="0" smtClean="0"/>
              <a:t> (</a:t>
            </a:r>
            <a:r>
              <a:rPr lang="el-GR" altLang="it-IT" dirty="0"/>
              <a:t>ρ</a:t>
            </a:r>
            <a:r>
              <a:rPr lang="it-IT" altLang="it-IT" baseline="-25000" dirty="0" err="1" smtClean="0"/>
              <a:t>popolaz</a:t>
            </a:r>
            <a:r>
              <a:rPr lang="en-AU" dirty="0" smtClean="0"/>
              <a:t>=0)</a:t>
            </a:r>
          </a:p>
          <a:p>
            <a:r>
              <a:rPr lang="en-AU" dirty="0" smtClean="0"/>
              <a:t>H1: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linearmente</a:t>
            </a:r>
            <a:r>
              <a:rPr lang="en-AU" dirty="0" smtClean="0"/>
              <a:t> </a:t>
            </a:r>
            <a:r>
              <a:rPr lang="en-AU" dirty="0" err="1" smtClean="0"/>
              <a:t>dipendenti</a:t>
            </a:r>
            <a:r>
              <a:rPr lang="en-AU" dirty="0" smtClean="0"/>
              <a:t> (</a:t>
            </a:r>
            <a:r>
              <a:rPr lang="el-GR" altLang="it-IT" dirty="0"/>
              <a:t>ρ</a:t>
            </a:r>
            <a:r>
              <a:rPr lang="it-IT" altLang="it-IT" baseline="-25000" dirty="0" err="1" smtClean="0"/>
              <a:t>popolaz</a:t>
            </a:r>
            <a:r>
              <a:rPr lang="it-IT" altLang="it-IT" dirty="0" smtClean="0"/>
              <a:t>≠</a:t>
            </a:r>
            <a:r>
              <a:rPr lang="en-AU" dirty="0" smtClean="0"/>
              <a:t>0</a:t>
            </a:r>
            <a:r>
              <a:rPr lang="en-AU" dirty="0"/>
              <a:t>)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CORR</a:t>
            </a:r>
            <a:endParaRPr lang="en-GB" sz="3600" dirty="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 smtClean="0"/>
              <a:t>Test per la correlazione tra due o più variabili quantitative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94538" y="2590800"/>
            <a:ext cx="6601662" cy="175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proc </a:t>
            </a:r>
            <a:r>
              <a:rPr lang="en-GB" sz="2800" b="1" kern="1200" dirty="0" err="1" smtClean="0">
                <a:solidFill>
                  <a:srgbClr val="000080"/>
                </a:solidFill>
                <a:latin typeface="+mj-lt"/>
              </a:rPr>
              <a:t>corr</a:t>
            </a: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 </a:t>
            </a:r>
            <a:r>
              <a:rPr lang="en-GB" sz="2800" kern="1200" dirty="0" smtClean="0">
                <a:solidFill>
                  <a:srgbClr val="0000FF"/>
                </a:solidFill>
                <a:latin typeface="+mj-lt"/>
              </a:rPr>
              <a:t>data=</a:t>
            </a:r>
            <a:r>
              <a:rPr lang="en-GB" sz="2800" dirty="0" smtClean="0"/>
              <a:t> dataset;</a:t>
            </a:r>
          </a:p>
          <a:p>
            <a:pPr eaLnBrk="1" hangingPunct="1">
              <a:buFontTx/>
              <a:buNone/>
              <a:defRPr/>
            </a:pPr>
            <a:r>
              <a:rPr lang="en-GB" sz="2800" dirty="0" smtClean="0"/>
              <a:t>	</a:t>
            </a:r>
            <a:r>
              <a:rPr lang="en-GB" sz="2800" kern="1200" dirty="0" err="1" smtClean="0">
                <a:solidFill>
                  <a:srgbClr val="0000FF"/>
                </a:solidFill>
                <a:latin typeface="+mj-lt"/>
              </a:rPr>
              <a:t>var</a:t>
            </a:r>
            <a:r>
              <a:rPr lang="en-GB" sz="2800" dirty="0" smtClean="0"/>
              <a:t> variabile</a:t>
            </a:r>
            <a:r>
              <a:rPr lang="en-GB" sz="2800" i="1" dirty="0" smtClean="0"/>
              <a:t>1</a:t>
            </a:r>
            <a:r>
              <a:rPr lang="en-GB" sz="2800" dirty="0" smtClean="0"/>
              <a:t> variabile</a:t>
            </a:r>
            <a:r>
              <a:rPr lang="en-GB" sz="2800" i="1" dirty="0" smtClean="0"/>
              <a:t>2</a:t>
            </a:r>
            <a:r>
              <a:rPr lang="en-GB" sz="2800" dirty="0" smtClean="0"/>
              <a:t> … </a:t>
            </a:r>
            <a:r>
              <a:rPr lang="en-GB" sz="2800" dirty="0" err="1" smtClean="0"/>
              <a:t>variabile</a:t>
            </a:r>
            <a:r>
              <a:rPr lang="en-GB" sz="2800" i="1" dirty="0" err="1" smtClean="0"/>
              <a:t>n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run;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CORR - Esempio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836003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Correlazione tra il numero medio di ore di utilizzo del telefono </a:t>
            </a:r>
            <a:r>
              <a:rPr lang="it-IT" sz="2400" dirty="0" smtClean="0"/>
              <a:t>cellulare e </a:t>
            </a:r>
            <a:r>
              <a:rPr lang="it-IT" sz="2400" dirty="0"/>
              <a:t>del fisso al </a:t>
            </a:r>
            <a:r>
              <a:rPr lang="it-IT" sz="2400" dirty="0" smtClean="0"/>
              <a:t>giorno</a:t>
            </a:r>
            <a:endParaRPr lang="en-US" sz="2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3459163"/>
            <a:ext cx="7315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fisso_h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372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Scorsa Lezione: Indice di correlazione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235"/>
          <p:cNvSpPr txBox="1">
            <a:spLocks noChangeArrowheads="1"/>
          </p:cNvSpPr>
          <p:nvPr/>
        </p:nvSpPr>
        <p:spPr bwMode="auto">
          <a:xfrm>
            <a:off x="4572000" y="4563070"/>
            <a:ext cx="3124200" cy="92333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i="1" dirty="0">
                <a:solidFill>
                  <a:srgbClr val="FF0000"/>
                </a:solidFill>
              </a:rPr>
              <a:t>Coefficiente di correlazione lineare </a:t>
            </a:r>
            <a:r>
              <a:rPr lang="el-GR" i="1" dirty="0">
                <a:solidFill>
                  <a:srgbClr val="FF0000"/>
                </a:solidFill>
              </a:rPr>
              <a:t>ρ</a:t>
            </a:r>
            <a:r>
              <a:rPr lang="it-IT" i="1" dirty="0">
                <a:solidFill>
                  <a:srgbClr val="FF0000"/>
                </a:solidFill>
              </a:rPr>
              <a:t>(X,Y):</a:t>
            </a:r>
            <a:r>
              <a:rPr lang="it-IT" dirty="0">
                <a:solidFill>
                  <a:srgbClr val="008080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presenza</a:t>
            </a:r>
            <a:r>
              <a:rPr lang="en-AU" dirty="0" smtClean="0">
                <a:solidFill>
                  <a:schemeClr val="tx2"/>
                </a:solidFill>
              </a:rPr>
              <a:t> di </a:t>
            </a:r>
            <a:r>
              <a:rPr lang="en-AU" dirty="0" err="1" smtClean="0">
                <a:solidFill>
                  <a:schemeClr val="tx2"/>
                </a:solidFill>
              </a:rPr>
              <a:t>relazione</a:t>
            </a:r>
            <a:r>
              <a:rPr lang="en-AU" dirty="0" smtClean="0">
                <a:solidFill>
                  <a:schemeClr val="tx2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lineare</a:t>
            </a:r>
            <a:r>
              <a:rPr lang="en-AU" dirty="0" smtClean="0">
                <a:solidFill>
                  <a:schemeClr val="tx2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positiva</a:t>
            </a:r>
            <a:endParaRPr lang="en-US" dirty="0">
              <a:sym typeface="MT Symbol" pitchFamily="82" charset="2"/>
            </a:endParaRPr>
          </a:p>
        </p:txBody>
      </p:sp>
      <p:pic>
        <p:nvPicPr>
          <p:cNvPr id="204018" name="Picture 2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4724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56235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Triangle 12"/>
          <p:cNvSpPr/>
          <p:nvPr/>
        </p:nvSpPr>
        <p:spPr bwMode="auto">
          <a:xfrm rot="10800000">
            <a:off x="1600200" y="2438400"/>
            <a:ext cx="2438400" cy="1600200"/>
          </a:xfrm>
          <a:prstGeom prst="rtTriangle">
            <a:avLst/>
          </a:prstGeom>
          <a:solidFill>
            <a:schemeClr val="bg1">
              <a:lumMod val="50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295" name="Oval 237"/>
          <p:cNvSpPr>
            <a:spLocks noChangeArrowheads="1"/>
          </p:cNvSpPr>
          <p:nvPr/>
        </p:nvSpPr>
        <p:spPr bwMode="auto">
          <a:xfrm>
            <a:off x="1905000" y="32004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Line 234"/>
          <p:cNvSpPr>
            <a:spLocks noChangeShapeType="1"/>
          </p:cNvSpPr>
          <p:nvPr/>
        </p:nvSpPr>
        <p:spPr bwMode="auto">
          <a:xfrm flipH="1" flipV="1">
            <a:off x="2514600" y="3657600"/>
            <a:ext cx="2057400" cy="1524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237"/>
          <p:cNvSpPr>
            <a:spLocks noChangeArrowheads="1"/>
          </p:cNvSpPr>
          <p:nvPr/>
        </p:nvSpPr>
        <p:spPr bwMode="auto">
          <a:xfrm>
            <a:off x="3124200" y="2362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234"/>
          <p:cNvSpPr>
            <a:spLocks noChangeShapeType="1"/>
          </p:cNvSpPr>
          <p:nvPr/>
        </p:nvSpPr>
        <p:spPr bwMode="auto">
          <a:xfrm flipH="1" flipV="1">
            <a:off x="3581400" y="2819400"/>
            <a:ext cx="990600" cy="1905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372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Risultato del test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235"/>
          <p:cNvSpPr txBox="1">
            <a:spLocks noChangeArrowheads="1"/>
          </p:cNvSpPr>
          <p:nvPr/>
        </p:nvSpPr>
        <p:spPr bwMode="auto">
          <a:xfrm>
            <a:off x="5168562" y="2450068"/>
            <a:ext cx="23752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000" b="1" dirty="0" smtClean="0">
                <a:solidFill>
                  <a:srgbClr val="FF0000"/>
                </a:solidFill>
              </a:rPr>
              <a:t>P-value = 0.0004</a:t>
            </a:r>
            <a:endParaRPr lang="en-US" sz="2000" b="1" dirty="0">
              <a:sym typeface="MT Symbol" pitchFamily="82" charset="2"/>
            </a:endParaRPr>
          </a:p>
        </p:txBody>
      </p:sp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356235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Triangle 12"/>
          <p:cNvSpPr/>
          <p:nvPr/>
        </p:nvSpPr>
        <p:spPr bwMode="auto">
          <a:xfrm rot="10800000">
            <a:off x="1600200" y="2286000"/>
            <a:ext cx="2438400" cy="1600200"/>
          </a:xfrm>
          <a:prstGeom prst="rtTriangle">
            <a:avLst/>
          </a:prstGeom>
          <a:solidFill>
            <a:schemeClr val="bg1">
              <a:lumMod val="50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237"/>
          <p:cNvSpPr>
            <a:spLocks noChangeArrowheads="1"/>
          </p:cNvSpPr>
          <p:nvPr/>
        </p:nvSpPr>
        <p:spPr bwMode="auto">
          <a:xfrm>
            <a:off x="3124200" y="25146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234"/>
          <p:cNvSpPr>
            <a:spLocks noChangeShapeType="1"/>
          </p:cNvSpPr>
          <p:nvPr/>
        </p:nvSpPr>
        <p:spPr bwMode="auto">
          <a:xfrm flipV="1">
            <a:off x="4038600" y="2612766"/>
            <a:ext cx="1143000" cy="9233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4267200"/>
            <a:ext cx="8284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AU" sz="2000" u="sng" dirty="0" err="1" smtClean="0"/>
              <a:t>Sia</a:t>
            </a:r>
            <a:r>
              <a:rPr lang="en-AU" sz="2000" u="sng" dirty="0" smtClean="0"/>
              <a:t> </a:t>
            </a:r>
            <a:r>
              <a:rPr lang="en-AU" sz="2000" u="sng" dirty="0" err="1" smtClean="0"/>
              <a:t>fissando</a:t>
            </a:r>
            <a:r>
              <a:rPr lang="en-AU" sz="2000" u="sng" dirty="0" smtClean="0"/>
              <a:t> </a:t>
            </a:r>
            <a:r>
              <a:rPr lang="el-GR" sz="2000" u="sng" dirty="0" smtClean="0"/>
              <a:t>α </a:t>
            </a:r>
            <a:r>
              <a:rPr lang="en-AU" sz="2000" u="sng" dirty="0" smtClean="0"/>
              <a:t>=0.05 </a:t>
            </a:r>
            <a:r>
              <a:rPr lang="en-AU" sz="2000" u="sng" dirty="0" err="1" smtClean="0"/>
              <a:t>che</a:t>
            </a:r>
            <a:r>
              <a:rPr lang="en-AU" sz="2000" u="sng" dirty="0" smtClean="0"/>
              <a:t> </a:t>
            </a:r>
            <a:r>
              <a:rPr lang="el-GR" sz="2000" u="sng" dirty="0"/>
              <a:t>α </a:t>
            </a:r>
            <a:r>
              <a:rPr lang="en-AU" sz="2000" u="sng" dirty="0"/>
              <a:t>=</a:t>
            </a:r>
            <a:r>
              <a:rPr lang="en-AU" sz="2000" u="sng" dirty="0" smtClean="0"/>
              <a:t>0.01</a:t>
            </a:r>
            <a:endParaRPr lang="en-AU" sz="2000" u="sng" dirty="0">
              <a:sym typeface="Wingdings" panose="05000000000000000000" pitchFamily="2" charset="2"/>
            </a:endParaRPr>
          </a:p>
          <a:p>
            <a:pPr eaLnBrk="1" hangingPunct="1"/>
            <a:r>
              <a:rPr lang="en-AU" sz="2000" dirty="0" smtClean="0"/>
              <a:t>p-value </a:t>
            </a:r>
            <a:r>
              <a:rPr lang="en-AU" sz="2000" dirty="0"/>
              <a:t>&lt;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>
                <a:sym typeface="Wingdings" panose="05000000000000000000" pitchFamily="2" charset="2"/>
              </a:rPr>
              <a:t>rigetto</a:t>
            </a:r>
            <a:r>
              <a:rPr lang="en-AU" sz="2000" dirty="0">
                <a:sym typeface="Wingdings" panose="05000000000000000000" pitchFamily="2" charset="2"/>
              </a:rPr>
              <a:t> H0  X 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linearmente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dipendenti</a:t>
            </a:r>
            <a:endParaRPr lang="en-AU" sz="2000" dirty="0">
              <a:sym typeface="Wingdings" panose="05000000000000000000" pitchFamily="2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AU" sz="2000" u="sng" dirty="0" err="1" smtClean="0">
                <a:sym typeface="Wingdings" panose="05000000000000000000" pitchFamily="2" charset="2"/>
              </a:rPr>
              <a:t>Conclusione</a:t>
            </a:r>
            <a:r>
              <a:rPr lang="en-AU" sz="2000" dirty="0" smtClean="0">
                <a:sym typeface="Wingdings" panose="05000000000000000000" pitchFamily="2" charset="2"/>
              </a:rPr>
              <a:t>: </a:t>
            </a:r>
            <a:r>
              <a:rPr lang="it-IT" sz="2000" dirty="0" smtClean="0">
                <a:sym typeface="Wingdings" pitchFamily="2" charset="2"/>
              </a:rPr>
              <a:t>esiste </a:t>
            </a:r>
            <a:r>
              <a:rPr lang="it-IT" sz="2000" dirty="0">
                <a:sym typeface="Wingdings" pitchFamily="2" charset="2"/>
              </a:rPr>
              <a:t>una relazione lineare tra le due variabili, anche se non molto forte (il coefficiente di correlazione lineare </a:t>
            </a:r>
            <a:r>
              <a:rPr lang="it-IT" sz="2000" dirty="0" smtClean="0">
                <a:sym typeface="Wingdings" pitchFamily="2" charset="2"/>
              </a:rPr>
              <a:t>non è nullo, </a:t>
            </a:r>
            <a:r>
              <a:rPr lang="it-IT" sz="2000" dirty="0">
                <a:sym typeface="Wingdings" pitchFamily="2" charset="2"/>
              </a:rPr>
              <a:t>ma ha valore non molto elevato)</a:t>
            </a:r>
            <a:endParaRPr lang="en-US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AU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2667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Prima di iniziare..</a:t>
            </a:r>
            <a:endParaRPr lang="en-GB" sz="40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9750" y="1066800"/>
            <a:ext cx="8143875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it-IT" altLang="it-IT" sz="2000" dirty="0"/>
              <a:t>Controllare se sul pc su cui state lavorando esiste già una cartella C:\corso. In tal caso eliminare tutto il contenuto. In caso contrario creare la cartella </a:t>
            </a:r>
            <a:r>
              <a:rPr lang="it-IT" altLang="it-IT" sz="2000" b="1" i="1" dirty="0"/>
              <a:t>corso</a:t>
            </a:r>
            <a:r>
              <a:rPr lang="it-IT" altLang="it-IT" sz="2000" dirty="0"/>
              <a:t> all’interno del disco C</a:t>
            </a:r>
          </a:p>
          <a:p>
            <a:pPr algn="just">
              <a:lnSpc>
                <a:spcPct val="90000"/>
              </a:lnSpc>
            </a:pPr>
            <a:endParaRPr lang="it-IT" altLang="it-IT" sz="2000" dirty="0" smtClean="0"/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>
              <a:lnSpc>
                <a:spcPct val="90000"/>
              </a:lnSpc>
            </a:pPr>
            <a:r>
              <a:rPr lang="it-IT" altLang="it-IT" sz="2000" dirty="0"/>
              <a:t>Andare sul disco condiviso F nel percorso </a:t>
            </a:r>
            <a:r>
              <a:rPr lang="it-IT" altLang="it-IT" sz="2000" b="1" i="1" dirty="0"/>
              <a:t>F:\</a:t>
            </a:r>
            <a:r>
              <a:rPr lang="it-IT" altLang="it-IT" sz="2000" b="1" i="1" dirty="0" smtClean="0"/>
              <a:t>corsi\Metodi_Quantitativi_EFM_1415\esercitazione5  </a:t>
            </a:r>
            <a:r>
              <a:rPr lang="it-IT" altLang="it-IT" sz="2000" dirty="0" smtClean="0"/>
              <a:t>e </a:t>
            </a:r>
            <a:r>
              <a:rPr lang="it-IT" altLang="it-IT" sz="2000" dirty="0"/>
              <a:t>copiare il contenuto nella cartella C:\corso</a:t>
            </a:r>
          </a:p>
          <a:p>
            <a:pPr algn="just">
              <a:lnSpc>
                <a:spcPct val="90000"/>
              </a:lnSpc>
            </a:pPr>
            <a:endParaRPr lang="it-IT" altLang="it-IT" sz="2000" dirty="0" smtClean="0"/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 algn="just">
              <a:lnSpc>
                <a:spcPct val="90000"/>
              </a:lnSpc>
            </a:pPr>
            <a:r>
              <a:rPr lang="it-IT" altLang="it-IT" sz="2000" dirty="0"/>
              <a:t>Aprire il programma SAS (Start </a:t>
            </a:r>
            <a:r>
              <a:rPr lang="it-IT" altLang="it-IT" sz="2000" dirty="0">
                <a:sym typeface="Wingdings" panose="05000000000000000000" pitchFamily="2" charset="2"/>
              </a:rPr>
              <a:t> </a:t>
            </a:r>
            <a:r>
              <a:rPr lang="it-IT" altLang="it-IT" sz="2000" dirty="0" err="1">
                <a:sym typeface="Wingdings" panose="05000000000000000000" pitchFamily="2" charset="2"/>
              </a:rPr>
              <a:t>All</a:t>
            </a:r>
            <a:r>
              <a:rPr lang="it-IT" altLang="it-IT" sz="2000" dirty="0">
                <a:sym typeface="Wingdings" panose="05000000000000000000" pitchFamily="2" charset="2"/>
              </a:rPr>
              <a:t> Programs  SAS  SAS 9.3)</a:t>
            </a:r>
          </a:p>
          <a:p>
            <a:pPr algn="just">
              <a:lnSpc>
                <a:spcPct val="90000"/>
              </a:lnSpc>
            </a:pPr>
            <a:endParaRPr lang="it-IT" altLang="it-IT" sz="2000" dirty="0" smtClean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</a:pPr>
            <a:endParaRPr lang="it-IT" altLang="it-IT" sz="2000" dirty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</a:pPr>
            <a:r>
              <a:rPr lang="it-IT" altLang="it-IT" sz="2000" dirty="0">
                <a:sym typeface="Wingdings" panose="05000000000000000000" pitchFamily="2" charset="2"/>
              </a:rPr>
              <a:t>Allocare la libreria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b="1" i="1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corso,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dirty="0">
                <a:sym typeface="Wingdings" panose="05000000000000000000" pitchFamily="2" charset="2"/>
              </a:rPr>
              <a:t>puntando il percorso fisico C:\corso, utilizzando l’istruzione</a:t>
            </a:r>
            <a:r>
              <a:rPr lang="it-IT" altLang="it-IT" sz="2000" dirty="0" smtClean="0">
                <a:sym typeface="Wingdings" panose="05000000000000000000" pitchFamily="2" charset="2"/>
              </a:rPr>
              <a:t>:</a:t>
            </a:r>
            <a:endParaRPr lang="it-IT" altLang="it-IT" sz="2000" kern="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</a:rPr>
              <a:t>libname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corso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C:\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corso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it-IT" sz="2000" dirty="0">
              <a:solidFill>
                <a:srgbClr val="80008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2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Test per l’indipendenza in media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variabile qualitativa, Y variabile quantitativa</a:t>
            </a:r>
          </a:p>
          <a:p>
            <a:pPr eaLnBrk="1" hangingPunct="1"/>
            <a:r>
              <a:rPr lang="it-IT" sz="2000" i="1" u="sng" dirty="0" smtClean="0"/>
              <a:t>Ipotesi:</a:t>
            </a:r>
          </a:p>
          <a:p>
            <a:pPr eaLnBrk="1" hangingPunct="1"/>
            <a:endParaRPr lang="it-IT" sz="2000" i="1" dirty="0"/>
          </a:p>
          <a:p>
            <a:pPr eaLnBrk="1" hangingPunct="1"/>
            <a:endParaRPr lang="it-IT" sz="2000" i="1" dirty="0" smtClean="0"/>
          </a:p>
          <a:p>
            <a:pPr eaLnBrk="1" hangingPunct="1"/>
            <a:endParaRPr lang="it-IT" sz="2000" i="1" dirty="0" smtClean="0"/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it-IT" sz="2000" i="1" u="sng" dirty="0" smtClean="0"/>
              <a:t>Statistica test:  </a:t>
            </a:r>
          </a:p>
          <a:p>
            <a:pPr eaLnBrk="1" hangingPunct="1"/>
            <a:r>
              <a:rPr lang="it-IT" sz="2000" i="1" dirty="0"/>
              <a:t>	</a:t>
            </a:r>
            <a:r>
              <a:rPr lang="it-IT" sz="2000" i="1" dirty="0" smtClean="0"/>
              <a:t>		</a:t>
            </a:r>
            <a:r>
              <a:rPr lang="it-IT" sz="2000" dirty="0" smtClean="0"/>
              <a:t>Statistica F di Fisher</a:t>
            </a:r>
            <a:endParaRPr lang="it-IT" sz="2000" i="1" dirty="0"/>
          </a:p>
          <a:p>
            <a:pPr eaLnBrk="1" hangingPunct="1"/>
            <a:r>
              <a:rPr lang="it-IT" sz="2000" i="1" u="sng" dirty="0" smtClean="0"/>
              <a:t>Regola di decisione:</a:t>
            </a:r>
          </a:p>
          <a:p>
            <a:pPr eaLnBrk="1" hangingPunct="1"/>
            <a:endParaRPr lang="it-IT" sz="2000" i="1" dirty="0"/>
          </a:p>
          <a:p>
            <a:pPr eaLnBrk="1" hangingPunct="1"/>
            <a:r>
              <a:rPr lang="en-AU" sz="2000" dirty="0"/>
              <a:t>Se p-value &lt;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rigetto</a:t>
            </a:r>
            <a:r>
              <a:rPr lang="en-AU" sz="2000" dirty="0" smtClean="0">
                <a:sym typeface="Wingdings" panose="05000000000000000000" pitchFamily="2" charset="2"/>
              </a:rPr>
              <a:t> H0  X e Y </a:t>
            </a:r>
            <a:r>
              <a:rPr lang="en-AU" sz="2000" dirty="0" err="1" smtClean="0">
                <a:sym typeface="Wingdings" panose="05000000000000000000" pitchFamily="2" charset="2"/>
              </a:rPr>
              <a:t>sono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dipendenti</a:t>
            </a:r>
            <a:r>
              <a:rPr lang="en-AU" sz="2000" dirty="0" smtClean="0">
                <a:sym typeface="Wingdings" panose="05000000000000000000" pitchFamily="2" charset="2"/>
              </a:rPr>
              <a:t> in media</a:t>
            </a:r>
          </a:p>
          <a:p>
            <a:pPr eaLnBrk="1" hangingPunct="1"/>
            <a:r>
              <a:rPr lang="en-AU" sz="2000" dirty="0"/>
              <a:t>Se p-value </a:t>
            </a:r>
            <a:r>
              <a:rPr lang="en-AU" sz="2000" dirty="0" smtClean="0"/>
              <a:t>≥ </a:t>
            </a:r>
            <a:r>
              <a:rPr lang="el-GR" sz="2000" dirty="0" smtClean="0"/>
              <a:t>α</a:t>
            </a:r>
            <a:r>
              <a:rPr lang="en-AU" sz="2000" dirty="0" smtClean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accetto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>
                <a:sym typeface="Wingdings" panose="05000000000000000000" pitchFamily="2" charset="2"/>
              </a:rPr>
              <a:t>H0  X 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indipendenti</a:t>
            </a:r>
            <a:r>
              <a:rPr lang="en-AU" sz="2000" dirty="0" smtClean="0">
                <a:sym typeface="Wingdings" panose="05000000000000000000" pitchFamily="2" charset="2"/>
              </a:rPr>
              <a:t> in media</a:t>
            </a:r>
            <a:endParaRPr lang="en-AU" sz="2000" dirty="0"/>
          </a:p>
          <a:p>
            <a:pPr eaLnBrk="1" hangingPunct="1"/>
            <a:endParaRPr lang="it-IT" sz="20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295400"/>
            <a:ext cx="5562600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H0: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indipendenti</a:t>
            </a:r>
            <a:r>
              <a:rPr lang="en-AU" dirty="0" smtClean="0"/>
              <a:t> </a:t>
            </a:r>
            <a:r>
              <a:rPr lang="en-AU" dirty="0"/>
              <a:t>in </a:t>
            </a:r>
            <a:r>
              <a:rPr lang="en-AU" dirty="0" smtClean="0"/>
              <a:t>media </a:t>
            </a:r>
            <a:r>
              <a:rPr lang="en-AU" dirty="0" smtClean="0">
                <a:sym typeface="Wingdings" panose="05000000000000000000" pitchFamily="2" charset="2"/>
              </a:rPr>
              <a:t>↔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	</a:t>
            </a:r>
            <a:r>
              <a:rPr lang="it-IT" i="1" dirty="0" smtClean="0"/>
              <a:t>μ1 = μ2 = … = </a:t>
            </a:r>
            <a:r>
              <a:rPr lang="it-IT" i="1" dirty="0" err="1" smtClean="0"/>
              <a:t>μk</a:t>
            </a:r>
            <a:r>
              <a:rPr lang="it-IT" dirty="0" smtClean="0"/>
              <a:t>  (le medie di Y nei gruppi 	sono tutte uguali tra loro) </a:t>
            </a:r>
          </a:p>
          <a:p>
            <a:r>
              <a:rPr lang="en-AU" dirty="0" smtClean="0"/>
              <a:t>H1: X e Y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dipendenti</a:t>
            </a:r>
            <a:r>
              <a:rPr lang="en-AU" dirty="0" smtClean="0"/>
              <a:t> in </a:t>
            </a:r>
            <a:r>
              <a:rPr lang="en-AU" dirty="0"/>
              <a:t>media </a:t>
            </a:r>
            <a:r>
              <a:rPr lang="en-AU" dirty="0" smtClean="0">
                <a:sym typeface="Wingdings" panose="05000000000000000000" pitchFamily="2" charset="2"/>
              </a:rPr>
              <a:t>↔</a:t>
            </a:r>
            <a:br>
              <a:rPr lang="en-AU" dirty="0" smtClean="0">
                <a:sym typeface="Wingdings" panose="05000000000000000000" pitchFamily="2" charset="2"/>
              </a:rPr>
            </a:br>
            <a:r>
              <a:rPr lang="en-AU" dirty="0" smtClean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it-IT" dirty="0" smtClean="0"/>
              <a:t>le </a:t>
            </a:r>
            <a:r>
              <a:rPr lang="it-IT" dirty="0" err="1"/>
              <a:t>μi</a:t>
            </a:r>
            <a:r>
              <a:rPr lang="it-IT" dirty="0"/>
              <a:t> non sono tutte uguali (esistono almeno </a:t>
            </a:r>
            <a:r>
              <a:rPr lang="it-IT" dirty="0" smtClean="0"/>
              <a:t>	due </a:t>
            </a:r>
            <a:r>
              <a:rPr lang="it-IT" dirty="0"/>
              <a:t>medie diverse tra loro</a:t>
            </a:r>
            <a:r>
              <a:rPr lang="it-IT" dirty="0" smtClean="0"/>
              <a:t>)</a:t>
            </a:r>
            <a:endParaRPr lang="en-AU" dirty="0" smtClean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12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91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ANOVA</a:t>
            </a:r>
            <a:endParaRPr lang="en-GB" sz="3600" dirty="0" smtClean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533400" y="11430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0000"/>
                </a:solidFill>
              </a:rPr>
              <a:t>Test d’indipendenza in media tra: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 Y </a:t>
            </a:r>
            <a:r>
              <a:rPr lang="it-IT" sz="2400" dirty="0">
                <a:solidFill>
                  <a:srgbClr val="000000"/>
                </a:solidFill>
              </a:rPr>
              <a:t>variabile quantitativa e </a:t>
            </a:r>
            <a:r>
              <a:rPr lang="it-IT" sz="2400" dirty="0" smtClean="0">
                <a:solidFill>
                  <a:srgbClr val="000000"/>
                </a:solidFill>
              </a:rPr>
              <a:t>X </a:t>
            </a:r>
            <a:r>
              <a:rPr lang="it-IT" sz="2400" dirty="0">
                <a:solidFill>
                  <a:srgbClr val="000000"/>
                </a:solidFill>
              </a:rPr>
              <a:t>variabile qualitativa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600200" y="2438401"/>
            <a:ext cx="5486400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=dataset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X; 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Y=X;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X;</a:t>
            </a:r>
          </a:p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ANOVA - Esempio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838200" y="2895600"/>
            <a:ext cx="7391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DATA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33400" y="14351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/>
              <a:t>C’è relazione tra la soddisfazione del cliente (SODDISFAZIONE_GLOBALE) e l’operatore telefonico da lui scelto (OPERATORE)?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6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Scorsa lezione: considerazioni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63798"/>
              </p:ext>
            </p:extLst>
          </p:nvPr>
        </p:nvGraphicFramePr>
        <p:xfrm>
          <a:off x="2038350" y="990600"/>
          <a:ext cx="4991100" cy="1337184"/>
        </p:xfrm>
        <a:graphic>
          <a:graphicData uri="http://schemas.openxmlformats.org/drawingml/2006/table">
            <a:tbl>
              <a:tblPr/>
              <a:tblGrid>
                <a:gridCol w="1511300"/>
                <a:gridCol w="812800"/>
                <a:gridCol w="1371600"/>
                <a:gridCol w="1295400"/>
              </a:tblGrid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Level of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operatore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Std Dev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Tim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6.16363636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1.33004645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Tre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6.41666667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1.31137217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Vodafone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6.62745098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1.29209313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Wind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2.06328448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el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55946"/>
              </p:ext>
            </p:extLst>
          </p:nvPr>
        </p:nvGraphicFramePr>
        <p:xfrm>
          <a:off x="1885950" y="3471862"/>
          <a:ext cx="5295900" cy="676275"/>
        </p:xfrm>
        <a:graphic>
          <a:graphicData uri="http://schemas.openxmlformats.org/drawingml/2006/table">
            <a:tbl>
              <a:tblPr/>
              <a:tblGrid>
                <a:gridCol w="929050"/>
                <a:gridCol w="1014050"/>
                <a:gridCol w="1250706"/>
                <a:gridCol w="2102094"/>
              </a:tblGrid>
              <a:tr h="438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R-Square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Coeff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Var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Root MSE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Mean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0.020451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20.9571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1.360877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6.493617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34922" name="Ovale 42"/>
          <p:cNvSpPr>
            <a:spLocks noChangeArrowheads="1"/>
          </p:cNvSpPr>
          <p:nvPr/>
        </p:nvSpPr>
        <p:spPr bwMode="auto">
          <a:xfrm>
            <a:off x="1847850" y="3929062"/>
            <a:ext cx="1066800" cy="228600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923" name="Connettore 2 43"/>
          <p:cNvCxnSpPr>
            <a:cxnSpLocks noChangeShapeType="1"/>
          </p:cNvCxnSpPr>
          <p:nvPr/>
        </p:nvCxnSpPr>
        <p:spPr bwMode="auto">
          <a:xfrm flipV="1">
            <a:off x="2094914" y="4157662"/>
            <a:ext cx="286336" cy="47783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924" name="CasellaDiTesto 44"/>
          <p:cNvSpPr txBox="1">
            <a:spLocks noChangeArrowheads="1"/>
          </p:cNvSpPr>
          <p:nvPr/>
        </p:nvSpPr>
        <p:spPr bwMode="auto">
          <a:xfrm>
            <a:off x="875714" y="44196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>
                <a:solidFill>
                  <a:srgbClr val="0000FF"/>
                </a:solidFill>
              </a:rPr>
              <a:t>eta</a:t>
            </a:r>
            <a:r>
              <a:rPr lang="it-IT" dirty="0">
                <a:solidFill>
                  <a:srgbClr val="0000FF"/>
                </a:solidFill>
              </a:rPr>
              <a:t> quadro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925" name="CasellaDiTesto 46"/>
          <p:cNvSpPr txBox="1">
            <a:spLocks noChangeArrowheads="1"/>
          </p:cNvSpPr>
          <p:nvPr/>
        </p:nvSpPr>
        <p:spPr bwMode="auto">
          <a:xfrm>
            <a:off x="381000" y="5029200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000" dirty="0" err="1" smtClean="0"/>
              <a:t>Anche</a:t>
            </a:r>
            <a:r>
              <a:rPr lang="en-AU" sz="2000" dirty="0" smtClean="0"/>
              <a:t> </a:t>
            </a:r>
            <a:r>
              <a:rPr lang="en-AU" sz="2000" dirty="0" err="1" smtClean="0"/>
              <a:t>il</a:t>
            </a:r>
            <a:r>
              <a:rPr lang="en-AU" sz="2000" dirty="0" smtClean="0"/>
              <a:t> </a:t>
            </a:r>
            <a:r>
              <a:rPr lang="en-AU" sz="2000" dirty="0" err="1" smtClean="0"/>
              <a:t>valore</a:t>
            </a:r>
            <a:r>
              <a:rPr lang="en-AU" sz="2000" dirty="0" smtClean="0"/>
              <a:t> di eta-</a:t>
            </a:r>
            <a:r>
              <a:rPr lang="en-AU" sz="2000" dirty="0" err="1" smtClean="0"/>
              <a:t>quadro</a:t>
            </a:r>
            <a:r>
              <a:rPr lang="en-AU" sz="2000" dirty="0" smtClean="0"/>
              <a:t> è molto </a:t>
            </a:r>
            <a:r>
              <a:rPr lang="en-AU" sz="2000" dirty="0" err="1" smtClean="0"/>
              <a:t>vicino</a:t>
            </a:r>
            <a:r>
              <a:rPr lang="en-AU" sz="2000" dirty="0" smtClean="0"/>
              <a:t> a 0 </a:t>
            </a:r>
            <a:r>
              <a:rPr lang="en-AU" sz="2000" dirty="0" smtClean="0">
                <a:sym typeface="Wingdings" panose="05000000000000000000" pitchFamily="2" charset="2"/>
              </a:rPr>
              <a:t></a:t>
            </a:r>
            <a:r>
              <a:rPr lang="en-AU" sz="2000" dirty="0" err="1" smtClean="0">
                <a:sym typeface="Wingdings" panose="05000000000000000000" pitchFamily="2" charset="2"/>
              </a:rPr>
              <a:t>avvalora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l’ipotesi</a:t>
            </a:r>
            <a:r>
              <a:rPr lang="en-AU" sz="2000" dirty="0" smtClean="0">
                <a:sym typeface="Wingdings" panose="05000000000000000000" pitchFamily="2" charset="2"/>
              </a:rPr>
              <a:t> di </a:t>
            </a:r>
            <a:r>
              <a:rPr lang="en-AU" sz="2000" dirty="0" err="1" smtClean="0">
                <a:sym typeface="Wingdings" panose="05000000000000000000" pitchFamily="2" charset="2"/>
              </a:rPr>
              <a:t>indipendenza</a:t>
            </a:r>
            <a:r>
              <a:rPr lang="en-AU" sz="2000" dirty="0" smtClean="0">
                <a:sym typeface="Wingdings" panose="05000000000000000000" pitchFamily="2" charset="2"/>
              </a:rPr>
              <a:t> in media</a:t>
            </a: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CasellaDiTesto 46"/>
          <p:cNvSpPr txBox="1">
            <a:spLocks noChangeArrowheads="1"/>
          </p:cNvSpPr>
          <p:nvPr/>
        </p:nvSpPr>
        <p:spPr bwMode="auto">
          <a:xfrm>
            <a:off x="152401" y="2438400"/>
            <a:ext cx="87448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sz="2000" dirty="0" smtClean="0"/>
              <a:t>La media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soddisfazione</a:t>
            </a:r>
            <a:r>
              <a:rPr lang="en-AU" sz="2000" dirty="0" smtClean="0"/>
              <a:t> </a:t>
            </a:r>
            <a:r>
              <a:rPr lang="en-AU" sz="2000" dirty="0" err="1" smtClean="0"/>
              <a:t>globale</a:t>
            </a:r>
            <a:r>
              <a:rPr lang="en-AU" sz="2000" dirty="0" smtClean="0"/>
              <a:t> </a:t>
            </a:r>
            <a:r>
              <a:rPr lang="en-AU" sz="2000" dirty="0" err="1" smtClean="0"/>
              <a:t>sembra</a:t>
            </a:r>
            <a:r>
              <a:rPr lang="en-AU" sz="2000" dirty="0" smtClean="0"/>
              <a:t> molto </a:t>
            </a:r>
            <a:r>
              <a:rPr lang="en-AU" sz="2000" dirty="0" err="1" smtClean="0"/>
              <a:t>vicina</a:t>
            </a:r>
            <a:r>
              <a:rPr lang="en-AU" sz="2000" dirty="0" smtClean="0"/>
              <a:t> </a:t>
            </a:r>
            <a:r>
              <a:rPr lang="en-AU" sz="2000" dirty="0" err="1" smtClean="0"/>
              <a:t>tra</a:t>
            </a:r>
            <a:r>
              <a:rPr lang="en-AU" sz="2000" dirty="0" smtClean="0"/>
              <a:t> </a:t>
            </a:r>
            <a:r>
              <a:rPr lang="en-AU" sz="2000" dirty="0" err="1" smtClean="0"/>
              <a:t>i</a:t>
            </a:r>
            <a:r>
              <a:rPr lang="en-AU" sz="2000" dirty="0" smtClean="0"/>
              <a:t> </a:t>
            </a:r>
            <a:r>
              <a:rPr lang="en-AU" sz="2000" dirty="0" err="1" smtClean="0"/>
              <a:t>diversi</a:t>
            </a:r>
            <a:r>
              <a:rPr lang="en-AU" sz="2000" dirty="0" smtClean="0"/>
              <a:t> </a:t>
            </a:r>
            <a:r>
              <a:rPr lang="en-AU" sz="2000" dirty="0" err="1" smtClean="0"/>
              <a:t>gruppi</a:t>
            </a:r>
            <a:endParaRPr lang="en-US" sz="20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419600" y="1371600"/>
            <a:ext cx="1447800" cy="1066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Risultato del Test: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33" t="27799" r="24058" b="56716"/>
          <a:stretch/>
        </p:blipFill>
        <p:spPr bwMode="auto">
          <a:xfrm>
            <a:off x="990600" y="1319828"/>
            <a:ext cx="6604379" cy="166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35"/>
          <p:cNvSpPr txBox="1">
            <a:spLocks noChangeArrowheads="1"/>
          </p:cNvSpPr>
          <p:nvPr/>
        </p:nvSpPr>
        <p:spPr bwMode="auto">
          <a:xfrm>
            <a:off x="6660980" y="3355750"/>
            <a:ext cx="241394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000" b="1" dirty="0" smtClean="0">
                <a:solidFill>
                  <a:srgbClr val="FF0000"/>
                </a:solidFill>
              </a:rPr>
              <a:t>P-value = 0.1884</a:t>
            </a:r>
            <a:endParaRPr lang="en-US" sz="2000" b="1" dirty="0">
              <a:sym typeface="MT Symbol" pitchFamily="82" charset="2"/>
            </a:endParaRPr>
          </a:p>
        </p:txBody>
      </p:sp>
      <p:sp>
        <p:nvSpPr>
          <p:cNvPr id="18" name="Oval 237"/>
          <p:cNvSpPr>
            <a:spLocks noChangeArrowheads="1"/>
          </p:cNvSpPr>
          <p:nvPr/>
        </p:nvSpPr>
        <p:spPr bwMode="auto">
          <a:xfrm>
            <a:off x="6781800" y="1750295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234"/>
          <p:cNvSpPr>
            <a:spLocks noChangeShapeType="1"/>
          </p:cNvSpPr>
          <p:nvPr/>
        </p:nvSpPr>
        <p:spPr bwMode="auto">
          <a:xfrm flipH="1">
            <a:off x="7086600" y="2152904"/>
            <a:ext cx="0" cy="1202846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39948" y="4167426"/>
            <a:ext cx="75944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AU" sz="2000" u="sng" smtClean="0"/>
              <a:t>Fissando</a:t>
            </a:r>
            <a:r>
              <a:rPr lang="en-AU" sz="2000" u="sng" dirty="0" smtClean="0"/>
              <a:t> </a:t>
            </a:r>
            <a:r>
              <a:rPr lang="el-GR" sz="2000" u="sng" dirty="0" smtClean="0"/>
              <a:t>α </a:t>
            </a:r>
            <a:r>
              <a:rPr lang="en-AU" sz="2000" u="sng" dirty="0" smtClean="0"/>
              <a:t>=0.05</a:t>
            </a:r>
          </a:p>
          <a:p>
            <a:pPr eaLnBrk="1" hangingPunct="1"/>
            <a:r>
              <a:rPr lang="en-AU" sz="2000" dirty="0" smtClean="0"/>
              <a:t>p-value &gt; </a:t>
            </a:r>
            <a:r>
              <a:rPr lang="el-GR" sz="2000" dirty="0"/>
              <a:t>α</a:t>
            </a:r>
            <a:r>
              <a:rPr lang="en-AU" sz="2000" dirty="0"/>
              <a:t>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accetto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>
                <a:sym typeface="Wingdings" panose="05000000000000000000" pitchFamily="2" charset="2"/>
              </a:rPr>
              <a:t>H0  X e Y </a:t>
            </a:r>
            <a:r>
              <a:rPr lang="en-AU" sz="2000" dirty="0" err="1">
                <a:sym typeface="Wingdings" panose="05000000000000000000" pitchFamily="2" charset="2"/>
              </a:rPr>
              <a:t>sono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indipendenti</a:t>
            </a:r>
            <a:r>
              <a:rPr lang="en-AU" sz="2000" dirty="0" smtClean="0">
                <a:sym typeface="Wingdings" panose="05000000000000000000" pitchFamily="2" charset="2"/>
              </a:rPr>
              <a:t> in media</a:t>
            </a:r>
            <a:endParaRPr lang="en-AU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52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Dataset</a:t>
            </a:r>
            <a:endParaRPr lang="en-GB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Il dataset DENTI contiene dati sul consumo di dentifricio (di marca A e di marca B). Le variabili sono:</a:t>
            </a:r>
            <a:endParaRPr lang="en-US" sz="240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3827869"/>
              </p:ext>
            </p:extLst>
          </p:nvPr>
        </p:nvGraphicFramePr>
        <p:xfrm>
          <a:off x="1009650" y="1981200"/>
          <a:ext cx="72866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Worksheet" r:id="rId5" imgW="8096337" imgH="5029133" progId="Excel.Sheet.8">
                  <p:embed/>
                </p:oleObj>
              </mc:Choice>
              <mc:Fallback>
                <p:oleObj name="Worksheet" r:id="rId5" imgW="8096337" imgH="5029133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981200"/>
                        <a:ext cx="72866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0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35843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7772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it-IT" sz="2400" dirty="0"/>
              <a:t>Allocare la libreria </a:t>
            </a:r>
            <a:r>
              <a:rPr lang="it-IT" sz="2400" dirty="0" smtClean="0"/>
              <a:t>CORSO, in modo che punti </a:t>
            </a:r>
            <a:r>
              <a:rPr lang="it-IT" sz="2400" dirty="0"/>
              <a:t>alla </a:t>
            </a:r>
            <a:r>
              <a:rPr lang="it-IT" sz="2400" dirty="0" smtClean="0"/>
              <a:t>cartella fisica dove è contenuta la tabella SAS «DENTI_NEW»</a:t>
            </a:r>
          </a:p>
          <a:p>
            <a:pPr eaLnBrk="1" hangingPunct="1">
              <a:buFontTx/>
              <a:buAutoNum type="arabicPeriod"/>
            </a:pPr>
            <a:r>
              <a:rPr lang="it-IT" sz="2400" dirty="0" smtClean="0"/>
              <a:t>Analizzare la relazione di indipendenza tra </a:t>
            </a:r>
            <a:r>
              <a:rPr lang="it-IT" sz="2400" u="sng" dirty="0" smtClean="0"/>
              <a:t>area </a:t>
            </a:r>
            <a:r>
              <a:rPr lang="it-IT" sz="2400" u="sng" dirty="0"/>
              <a:t>geografica </a:t>
            </a:r>
            <a:r>
              <a:rPr lang="it-IT" sz="2400" dirty="0"/>
              <a:t>e</a:t>
            </a:r>
            <a:r>
              <a:rPr lang="it-IT" sz="2400" u="sng" dirty="0"/>
              <a:t> </a:t>
            </a:r>
            <a:r>
              <a:rPr lang="it-IT" sz="2400" u="sng" dirty="0" smtClean="0"/>
              <a:t>sesso</a:t>
            </a:r>
            <a:endParaRPr lang="it-IT" sz="2400" u="sng" dirty="0"/>
          </a:p>
          <a:p>
            <a:pPr eaLnBrk="1" hangingPunct="1">
              <a:buFontTx/>
              <a:buAutoNum type="arabicPeriod"/>
            </a:pPr>
            <a:r>
              <a:rPr lang="it-IT" sz="2400" dirty="0" smtClean="0"/>
              <a:t>Analizzare </a:t>
            </a:r>
            <a:r>
              <a:rPr lang="it-IT" sz="2400" dirty="0"/>
              <a:t>la relazione di indipendenza tra le variabili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numero di contatti pubblicitari totali </a:t>
            </a:r>
            <a:endParaRPr lang="it-IT" sz="2400" u="sng" dirty="0" smtClean="0"/>
          </a:p>
          <a:p>
            <a:pPr eaLnBrk="1" hangingPunct="1">
              <a:buFontTx/>
              <a:buAutoNum type="arabicPeriod"/>
            </a:pPr>
            <a:r>
              <a:rPr lang="it-IT" sz="2400" dirty="0" smtClean="0"/>
              <a:t>Analizzare la </a:t>
            </a:r>
            <a:r>
              <a:rPr lang="it-IT" sz="2400" dirty="0"/>
              <a:t>relazione di indipendenza tra </a:t>
            </a:r>
            <a:r>
              <a:rPr lang="it-IT" sz="2400" dirty="0" smtClean="0"/>
              <a:t>la </a:t>
            </a:r>
            <a:r>
              <a:rPr lang="it-IT" sz="2400" dirty="0"/>
              <a:t>variabile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area geografica </a:t>
            </a:r>
            <a:r>
              <a:rPr lang="it-IT" sz="2400" dirty="0"/>
              <a:t>e confrontarla con quella tra consumo di dentifrici della marca A e </a:t>
            </a:r>
            <a:r>
              <a:rPr lang="it-IT" sz="2400" u="sng" dirty="0"/>
              <a:t>dimensione della città di residenza</a:t>
            </a:r>
            <a:r>
              <a:rPr lang="it-IT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0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Teoria dei</a:t>
            </a:r>
          </a:p>
          <a:p>
            <a:pPr algn="ctr" defTabSz="709613" eaLnBrk="0" hangingPunct="0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Test</a:t>
            </a:r>
            <a:endParaRPr lang="it-IT" sz="1600" b="1" dirty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Statistici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4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9900"/>
                </a:solidFill>
              </a:rPr>
              <a:t>S</a:t>
            </a:r>
            <a:r>
              <a:rPr lang="it-IT" sz="4000" dirty="0" smtClean="0">
                <a:solidFill>
                  <a:srgbClr val="FF9900"/>
                </a:solidFill>
              </a:rPr>
              <a:t>corsa lezione: Analisi </a:t>
            </a:r>
            <a:r>
              <a:rPr lang="it-IT" sz="4000" dirty="0" err="1" smtClean="0">
                <a:solidFill>
                  <a:srgbClr val="FF9900"/>
                </a:solidFill>
              </a:rPr>
              <a:t>Bivariata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712725" y="2366360"/>
            <a:ext cx="1828789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</a:t>
            </a:r>
            <a:r>
              <a:rPr lang="en-US" sz="1600" kern="1200" dirty="0" err="1" smtClean="0"/>
              <a:t>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 smtClean="0"/>
          </a:p>
        </p:txBody>
      </p:sp>
      <p:sp>
        <p:nvSpPr>
          <p:cNvPr id="5" name="Freeform 4"/>
          <p:cNvSpPr/>
          <p:nvPr/>
        </p:nvSpPr>
        <p:spPr>
          <a:xfrm>
            <a:off x="381000" y="2286000"/>
            <a:ext cx="2209800" cy="905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2712725" y="3347758"/>
            <a:ext cx="1828789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Indipendenza</a:t>
            </a:r>
            <a:r>
              <a:rPr lang="en-US" sz="1600" dirty="0" smtClean="0"/>
              <a:t> </a:t>
            </a:r>
            <a:r>
              <a:rPr lang="en-US" sz="1600" dirty="0" err="1" smtClean="0"/>
              <a:t>Lineare</a:t>
            </a:r>
            <a:endParaRPr lang="en-US" sz="1600" dirty="0" smtClean="0"/>
          </a:p>
        </p:txBody>
      </p:sp>
      <p:sp>
        <p:nvSpPr>
          <p:cNvPr id="7" name="Freeform 6"/>
          <p:cNvSpPr/>
          <p:nvPr/>
        </p:nvSpPr>
        <p:spPr>
          <a:xfrm>
            <a:off x="381000" y="3298298"/>
            <a:ext cx="2209800" cy="799852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2712715" y="4295400"/>
            <a:ext cx="1828751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</a:p>
        </p:txBody>
      </p:sp>
      <p:sp>
        <p:nvSpPr>
          <p:cNvPr id="9" name="Freeform 8"/>
          <p:cNvSpPr/>
          <p:nvPr/>
        </p:nvSpPr>
        <p:spPr>
          <a:xfrm>
            <a:off x="381000" y="4222600"/>
            <a:ext cx="2209800" cy="873664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4695137" y="2362200"/>
            <a:ext cx="2086663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000" tIns="163717" rIns="0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Chi </a:t>
            </a:r>
            <a:r>
              <a:rPr lang="en-US" sz="1600" dirty="0" err="1"/>
              <a:t>Quadro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Cramer V</a:t>
            </a:r>
            <a:endParaRPr lang="en-US" sz="1600" dirty="0"/>
          </a:p>
        </p:txBody>
      </p:sp>
      <p:sp>
        <p:nvSpPr>
          <p:cNvPr id="20" name="Freeform 19"/>
          <p:cNvSpPr/>
          <p:nvPr/>
        </p:nvSpPr>
        <p:spPr>
          <a:xfrm>
            <a:off x="4695137" y="3343598"/>
            <a:ext cx="2086663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16000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/>
              <a:t>coeff</a:t>
            </a:r>
            <a:r>
              <a:rPr lang="en-US" sz="1600" dirty="0"/>
              <a:t>. di </a:t>
            </a:r>
            <a:r>
              <a:rPr lang="en-US" sz="1600" dirty="0" err="1"/>
              <a:t>correlazione</a:t>
            </a:r>
            <a:r>
              <a:rPr lang="en-US" sz="1600" dirty="0"/>
              <a:t> </a:t>
            </a:r>
            <a:r>
              <a:rPr lang="en-US" sz="1600" dirty="0" err="1"/>
              <a:t>lineare</a:t>
            </a:r>
            <a:endParaRPr lang="en-US" sz="1600" dirty="0"/>
          </a:p>
        </p:txBody>
      </p:sp>
      <p:sp>
        <p:nvSpPr>
          <p:cNvPr id="21" name="Freeform 20"/>
          <p:cNvSpPr/>
          <p:nvPr/>
        </p:nvSpPr>
        <p:spPr>
          <a:xfrm>
            <a:off x="4695127" y="4291240"/>
            <a:ext cx="2086619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80000" rIns="252000" bIns="163338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indice</a:t>
            </a:r>
            <a:r>
              <a:rPr lang="en-US" sz="1600" dirty="0" smtClean="0"/>
              <a:t> </a:t>
            </a:r>
            <a:r>
              <a:rPr lang="en-US" sz="1600" dirty="0"/>
              <a:t>eta-</a:t>
            </a:r>
            <a:r>
              <a:rPr lang="en-US" sz="1600" dirty="0" err="1"/>
              <a:t>quadro</a:t>
            </a:r>
            <a:endParaRPr lang="en-US" sz="1600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21542" y="1219200"/>
            <a:ext cx="1435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TIPO DI VARIABILI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990600"/>
            <a:ext cx="189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AU" dirty="0" smtClean="0"/>
              <a:t>TIPO DI RELAZIONE INDAGATA</a:t>
            </a:r>
            <a:endParaRPr lang="en-AU" dirty="0"/>
          </a:p>
        </p:txBody>
      </p:sp>
      <p:cxnSp>
        <p:nvCxnSpPr>
          <p:cNvPr id="10" name="Straight Arrow Connector 9"/>
          <p:cNvCxnSpPr>
            <a:stCxn id="2" idx="2"/>
          </p:cNvCxnSpPr>
          <p:nvPr/>
        </p:nvCxnSpPr>
        <p:spPr bwMode="auto">
          <a:xfrm>
            <a:off x="1339471" y="1865531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3657600" y="19050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Freeform 26"/>
          <p:cNvSpPr/>
          <p:nvPr/>
        </p:nvSpPr>
        <p:spPr>
          <a:xfrm>
            <a:off x="6981137" y="2362200"/>
            <a:ext cx="1842887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FREQ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6981137" y="3343598"/>
            <a:ext cx="1842887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CORR</a:t>
            </a:r>
            <a:endParaRPr lang="en-US" sz="1600" dirty="0"/>
          </a:p>
        </p:txBody>
      </p:sp>
      <p:sp>
        <p:nvSpPr>
          <p:cNvPr id="29" name="Freeform 28"/>
          <p:cNvSpPr/>
          <p:nvPr/>
        </p:nvSpPr>
        <p:spPr>
          <a:xfrm>
            <a:off x="6981128" y="4291240"/>
            <a:ext cx="1842848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163337" rIns="287162" bIns="163338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ANOVA</a:t>
            </a:r>
            <a:endParaRPr lang="en-US" sz="1600" kern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48200" y="1106269"/>
            <a:ext cx="1897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AU" dirty="0" smtClean="0"/>
              <a:t>INDICI DI DIPENDENZA</a:t>
            </a:r>
            <a:endParaRPr lang="en-AU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638800" y="19050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934200" y="1143000"/>
            <a:ext cx="18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PROCEDURA SAS</a:t>
            </a:r>
            <a:endParaRPr lang="en-AU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858504" y="19050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81000" y="5638800"/>
            <a:ext cx="8443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La </a:t>
            </a:r>
            <a:r>
              <a:rPr lang="en-AU" b="1" dirty="0" err="1" smtClean="0"/>
              <a:t>valutazione</a:t>
            </a:r>
            <a:r>
              <a:rPr lang="en-AU" b="1" dirty="0" smtClean="0"/>
              <a:t> </a:t>
            </a:r>
            <a:r>
              <a:rPr lang="en-AU" b="1" dirty="0" err="1" smtClean="0"/>
              <a:t>dell’indipendenza</a:t>
            </a:r>
            <a:r>
              <a:rPr lang="en-AU" b="1" dirty="0" smtClean="0"/>
              <a:t> </a:t>
            </a:r>
            <a:r>
              <a:rPr lang="en-AU" b="1" dirty="0" err="1" smtClean="0"/>
              <a:t>tra</a:t>
            </a:r>
            <a:r>
              <a:rPr lang="en-AU" b="1" dirty="0" smtClean="0"/>
              <a:t> due </a:t>
            </a:r>
            <a:r>
              <a:rPr lang="en-AU" b="1" dirty="0" err="1" smtClean="0"/>
              <a:t>variabili</a:t>
            </a:r>
            <a:r>
              <a:rPr lang="en-AU" b="1" dirty="0" smtClean="0"/>
              <a:t> </a:t>
            </a:r>
            <a:r>
              <a:rPr lang="en-AU" b="1" dirty="0" err="1" smtClean="0"/>
              <a:t>basata</a:t>
            </a:r>
            <a:r>
              <a:rPr lang="en-AU" b="1" dirty="0" smtClean="0"/>
              <a:t> </a:t>
            </a:r>
            <a:r>
              <a:rPr lang="en-AU" b="1" dirty="0" err="1" smtClean="0"/>
              <a:t>esclusivamente</a:t>
            </a:r>
            <a:r>
              <a:rPr lang="en-AU" b="1" dirty="0" smtClean="0"/>
              <a:t> </a:t>
            </a:r>
            <a:r>
              <a:rPr lang="en-AU" b="1" dirty="0" err="1" smtClean="0"/>
              <a:t>sull’osservazione</a:t>
            </a:r>
            <a:r>
              <a:rPr lang="en-AU" b="1" dirty="0" smtClean="0"/>
              <a:t> </a:t>
            </a:r>
            <a:r>
              <a:rPr lang="en-AU" b="1" dirty="0" err="1" smtClean="0"/>
              <a:t>dell’indice</a:t>
            </a:r>
            <a:r>
              <a:rPr lang="en-AU" b="1" dirty="0" smtClean="0"/>
              <a:t>, </a:t>
            </a:r>
            <a:r>
              <a:rPr lang="en-AU" b="1" dirty="0" err="1" smtClean="0"/>
              <a:t>può</a:t>
            </a:r>
            <a:r>
              <a:rPr lang="en-AU" b="1" dirty="0" smtClean="0"/>
              <a:t> </a:t>
            </a:r>
            <a:r>
              <a:rPr lang="en-AU" b="1" dirty="0" err="1" smtClean="0"/>
              <a:t>dar</a:t>
            </a:r>
            <a:r>
              <a:rPr lang="en-AU" b="1" dirty="0" smtClean="0"/>
              <a:t> </a:t>
            </a:r>
            <a:r>
              <a:rPr lang="en-AU" b="1" dirty="0" err="1" smtClean="0"/>
              <a:t>luogo</a:t>
            </a:r>
            <a:r>
              <a:rPr lang="en-AU" b="1" dirty="0" smtClean="0"/>
              <a:t> a </a:t>
            </a:r>
            <a:r>
              <a:rPr lang="en-AU" b="1" dirty="0" err="1" smtClean="0"/>
              <a:t>conclusioni</a:t>
            </a:r>
            <a:r>
              <a:rPr lang="en-AU" b="1" dirty="0" smtClean="0"/>
              <a:t> </a:t>
            </a:r>
            <a:r>
              <a:rPr lang="en-AU" b="1" dirty="0" err="1" smtClean="0"/>
              <a:t>incerte</a:t>
            </a:r>
            <a:r>
              <a:rPr lang="en-AU" b="1" dirty="0" smtClean="0"/>
              <a:t> e </a:t>
            </a:r>
            <a:r>
              <a:rPr lang="en-AU" b="1" dirty="0" err="1" smtClean="0"/>
              <a:t>poco</a:t>
            </a:r>
            <a:r>
              <a:rPr lang="en-AU" b="1" dirty="0" smtClean="0"/>
              <a:t> </a:t>
            </a:r>
            <a:r>
              <a:rPr lang="en-AU" b="1" dirty="0" err="1" smtClean="0"/>
              <a:t>oggettive</a:t>
            </a:r>
            <a:r>
              <a:rPr lang="en-AU" b="1" dirty="0" smtClean="0"/>
              <a:t> </a:t>
            </a:r>
            <a:r>
              <a:rPr lang="en-AU" b="1" dirty="0" smtClean="0">
                <a:sym typeface="Wingdings" panose="05000000000000000000" pitchFamily="2" charset="2"/>
              </a:rPr>
              <a:t> test </a:t>
            </a:r>
            <a:r>
              <a:rPr lang="en-AU" b="1" dirty="0" err="1" smtClean="0">
                <a:sym typeface="Wingdings" panose="05000000000000000000" pitchFamily="2" charset="2"/>
              </a:rPr>
              <a:t>d’ipotesi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9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(1/6)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838200"/>
            <a:ext cx="8375650" cy="1295399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u="sng" kern="1200" dirty="0" smtClean="0"/>
              <a:t>Cos’è un test d’ipotesi?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it-IT" sz="2000" kern="12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kern="1200" dirty="0"/>
              <a:t>I</a:t>
            </a:r>
            <a:r>
              <a:rPr lang="it-IT" sz="2000" kern="1200" dirty="0" smtClean="0"/>
              <a:t>l ricercatore fornisce ipotesi riguardo la distribuzione di una o più variabili della popolazione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000" kern="1200" dirty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u="sng" kern="1200" dirty="0" smtClean="0"/>
              <a:t>Obiettivo del test: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kern="1200" dirty="0"/>
              <a:t>decidere se accettare o rifiutare l</a:t>
            </a:r>
            <a:r>
              <a:rPr lang="it-IT" sz="2000" kern="1200" dirty="0" smtClean="0"/>
              <a:t>’ipotesi </a:t>
            </a:r>
            <a:r>
              <a:rPr lang="it-IT" sz="2000" kern="1200" dirty="0"/>
              <a:t>statistica alla luce di un </a:t>
            </a:r>
            <a:endParaRPr lang="it-IT" sz="2000" kern="12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kern="1200" dirty="0" smtClean="0"/>
              <a:t>risultato </a:t>
            </a:r>
            <a:r>
              <a:rPr lang="it-IT" sz="2000" kern="1200" dirty="0"/>
              <a:t>campionario</a:t>
            </a:r>
            <a:endParaRPr lang="it-IT" sz="2000" kern="12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000" kern="1200" dirty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000" kern="1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000" kern="1200" dirty="0" smtClean="0"/>
          </a:p>
        </p:txBody>
      </p:sp>
      <p:sp>
        <p:nvSpPr>
          <p:cNvPr id="2" name="Down Arrow 1"/>
          <p:cNvSpPr/>
          <p:nvPr/>
        </p:nvSpPr>
        <p:spPr bwMode="auto">
          <a:xfrm rot="2700000">
            <a:off x="3409390" y="3256989"/>
            <a:ext cx="2286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-2700000">
            <a:off x="5506010" y="3256989"/>
            <a:ext cx="2286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923179"/>
            <a:ext cx="3542180" cy="148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TEST PARAMETRICI</a:t>
            </a:r>
            <a:endParaRPr lang="it-IT" sz="1800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kern="1200" dirty="0" smtClean="0"/>
              <a:t>Il ricercatore conosce la distribuzione delle variabili in analisi a meno di uno o più parametri e formula ipotesi</a:t>
            </a:r>
            <a:r>
              <a:rPr lang="it-IT" sz="1800" kern="1200" dirty="0" smtClean="0">
                <a:solidFill>
                  <a:srgbClr val="FF0000"/>
                </a:solidFill>
              </a:rPr>
              <a:t> </a:t>
            </a:r>
            <a:r>
              <a:rPr lang="it-IT" sz="1800" kern="1200" dirty="0" smtClean="0"/>
              <a:t>sul valore dei parametri incogniti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97020" y="3923179"/>
            <a:ext cx="3465980" cy="148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TEST NON PARAMETRICI</a:t>
            </a:r>
            <a:endParaRPr lang="it-IT" sz="1800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kern="1200" dirty="0" smtClean="0"/>
              <a:t>Il ricercatore fornisce delle ipotesi sul comportamento delle variabili, indipendentemente dalla conoscenza dell</a:t>
            </a:r>
            <a:r>
              <a:rPr lang="it-IT" sz="1800" dirty="0" smtClean="0"/>
              <a:t>a </a:t>
            </a:r>
            <a:r>
              <a:rPr lang="it-IT" sz="1800" kern="1200" dirty="0" smtClean="0"/>
              <a:t>loro distribuzione</a:t>
            </a:r>
            <a:endParaRPr lang="it-IT" sz="1800" dirty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kern="1200" dirty="0" smtClean="0"/>
              <a:t> </a:t>
            </a:r>
            <a:r>
              <a:rPr lang="it-IT" sz="1800" b="1" kern="1200" dirty="0" smtClean="0"/>
              <a:t>TEST per l’INDIPENDENZA DI DUE VARIABILI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5277686" y="5638800"/>
            <a:ext cx="3485314" cy="648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4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(2/6)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1"/>
            <a:ext cx="8375650" cy="167639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     Vengono formulate due </a:t>
            </a:r>
            <a:r>
              <a:rPr lang="it-IT" sz="2000" kern="1200" dirty="0"/>
              <a:t>ipotesi: </a:t>
            </a:r>
            <a:endParaRPr lang="it-IT" sz="2000" kern="12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b="1" kern="1200" dirty="0"/>
              <a:t>H0</a:t>
            </a:r>
            <a:r>
              <a:rPr lang="it-IT" sz="2000" kern="1200" dirty="0"/>
              <a:t> </a:t>
            </a:r>
            <a:r>
              <a:rPr lang="it-IT" sz="2000" kern="1200" dirty="0" smtClean="0"/>
              <a:t>IPOTESI NULLA</a:t>
            </a:r>
            <a:endParaRPr lang="it-IT" sz="2000" kern="1200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b="1" kern="1200" dirty="0"/>
              <a:t>H1 </a:t>
            </a:r>
            <a:r>
              <a:rPr lang="it-IT" sz="2000" kern="1200" dirty="0" smtClean="0"/>
              <a:t>IPOTESI ALTERNATIVA (</a:t>
            </a:r>
            <a:r>
              <a:rPr lang="it-IT" sz="2000" i="1" kern="1200" dirty="0" smtClean="0"/>
              <a:t>rappresenta</a:t>
            </a:r>
            <a:r>
              <a:rPr lang="it-IT" sz="2000" i="1" kern="1200" dirty="0"/>
              <a:t>, di fatto,</a:t>
            </a:r>
            <a:r>
              <a:rPr lang="en-US" sz="2000" i="1" kern="1200" dirty="0"/>
              <a:t> </a:t>
            </a:r>
            <a:r>
              <a:rPr lang="it-IT" sz="2000" i="1" kern="1200" dirty="0"/>
              <a:t>l’ipotesi che il ricercatore sta cercando di </a:t>
            </a:r>
            <a:r>
              <a:rPr lang="it-IT" sz="2000" i="1" kern="1200" dirty="0" smtClean="0"/>
              <a:t>dimostrare</a:t>
            </a:r>
            <a:r>
              <a:rPr lang="it-IT" sz="2000" kern="1200" dirty="0" smtClean="0"/>
              <a:t>)</a:t>
            </a:r>
            <a:endParaRPr lang="it-IT" sz="2000" kern="12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4267200" y="4343400"/>
            <a:ext cx="2286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62200" y="2703980"/>
            <a:ext cx="3962400" cy="14870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u="sng" dirty="0" smtClean="0"/>
              <a:t>Esempio (test d’indipendenza)</a:t>
            </a:r>
            <a:endParaRPr lang="it-IT" sz="1800" u="sng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H0: X e Y sono indipendenti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dirty="0" smtClean="0"/>
              <a:t>H1: X e Y non sono indipendenti</a:t>
            </a: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5142380"/>
            <a:ext cx="8534400" cy="148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L’obiettivo è stabilire se, sulla base dei dati campionari osservati, l’ipotesi nulla è «verosimile». </a:t>
            </a:r>
            <a:r>
              <a:rPr lang="it-IT" sz="2000" dirty="0"/>
              <a:t>V</a:t>
            </a:r>
            <a:r>
              <a:rPr lang="it-IT" sz="2000" kern="1200" dirty="0" smtClean="0"/>
              <a:t>iene rifiutata se il campione osservato è «improbabile» ritenendo vera quell’ipotesi.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6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(3/6)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1"/>
            <a:ext cx="8991600" cy="5333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 smtClean="0"/>
              <a:t>Si possono commettere diversi tipi di errore: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76525" y="2694801"/>
            <a:ext cx="6162675" cy="3551237"/>
            <a:chOff x="2676525" y="2362200"/>
            <a:chExt cx="6162675" cy="3551237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713000" y="2895601"/>
              <a:ext cx="1568421" cy="533400"/>
            </a:xfrm>
            <a:prstGeom prst="rect">
              <a:avLst/>
            </a:prstGeom>
            <a:solidFill>
              <a:srgbClr val="C7D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it-IT" alt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3226899" y="5072062"/>
              <a:ext cx="405561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400" dirty="0"/>
                <a:t>H</a:t>
              </a: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6853696" y="2971800"/>
              <a:ext cx="1427279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400"/>
                <a:t> H</a:t>
              </a:r>
              <a:r>
                <a:rPr lang="en-US" altLang="en-US" sz="2400" baseline="-25000"/>
                <a:t>0</a:t>
              </a:r>
              <a:r>
                <a:rPr lang="en-US" altLang="en-US" sz="2400"/>
                <a:t> Falsa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646170" y="2971800"/>
              <a:ext cx="1325784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400" dirty="0"/>
                <a:t> H</a:t>
              </a:r>
              <a:r>
                <a:rPr lang="en-US" altLang="en-US" sz="2400" baseline="-25000" dirty="0"/>
                <a:t>0</a:t>
              </a:r>
              <a:r>
                <a:rPr lang="en-US" altLang="en-US" sz="2400" dirty="0"/>
                <a:t> Vera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676525" y="2362200"/>
              <a:ext cx="6162675" cy="3551237"/>
              <a:chOff x="2676525" y="2362200"/>
              <a:chExt cx="6162675" cy="3551237"/>
            </a:xfrm>
          </p:grpSpPr>
          <p:sp>
            <p:nvSpPr>
              <p:cNvPr id="10" name="Rectangle 2"/>
              <p:cNvSpPr>
                <a:spLocks noChangeArrowheads="1"/>
              </p:cNvSpPr>
              <p:nvPr/>
            </p:nvSpPr>
            <p:spPr bwMode="auto">
              <a:xfrm>
                <a:off x="4267200" y="2362200"/>
                <a:ext cx="4567294" cy="533400"/>
              </a:xfrm>
              <a:prstGeom prst="rect">
                <a:avLst/>
              </a:prstGeom>
              <a:solidFill>
                <a:srgbClr val="FDE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it-IT" altLang="en-US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5179021" y="2438400"/>
                <a:ext cx="3101954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1" dirty="0" smtClean="0"/>
                  <a:t>STATO DI NATURA</a:t>
                </a:r>
                <a:endParaRPr lang="en-US" altLang="en-US" sz="2000" b="1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2676525" y="2971800"/>
                <a:ext cx="1594989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1" dirty="0" smtClean="0"/>
                  <a:t>DECISIONE</a:t>
                </a:r>
                <a:endParaRPr lang="en-US" altLang="en-US" sz="2000" b="1" dirty="0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2898625" y="3581400"/>
                <a:ext cx="1208665" cy="830262"/>
                <a:chOff x="2822425" y="3962400"/>
                <a:chExt cx="1208665" cy="830262"/>
              </a:xfrm>
            </p:grpSpPr>
            <p:sp>
              <p:nvSpPr>
                <p:cNvPr id="15" name="Rectangle 7"/>
                <p:cNvSpPr>
                  <a:spLocks noChangeArrowheads="1"/>
                </p:cNvSpPr>
                <p:nvPr/>
              </p:nvSpPr>
              <p:spPr bwMode="auto">
                <a:xfrm>
                  <a:off x="2822425" y="3962400"/>
                  <a:ext cx="1208665" cy="459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en-US" sz="2400" dirty="0" err="1" smtClean="0"/>
                    <a:t>Accetto</a:t>
                  </a:r>
                  <a:endParaRPr lang="en-US" altLang="en-US" sz="2400" dirty="0"/>
                </a:p>
              </p:txBody>
            </p:sp>
            <p:sp>
              <p:nvSpPr>
                <p:cNvPr id="16" name="Rectangle 8"/>
                <p:cNvSpPr>
                  <a:spLocks noChangeArrowheads="1"/>
                </p:cNvSpPr>
                <p:nvPr/>
              </p:nvSpPr>
              <p:spPr bwMode="auto">
                <a:xfrm>
                  <a:off x="3114224" y="4322762"/>
                  <a:ext cx="405561" cy="459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en-US" sz="2400" dirty="0"/>
                    <a:t>H</a:t>
                  </a:r>
                </a:p>
              </p:txBody>
            </p:sp>
            <p:sp>
              <p:nvSpPr>
                <p:cNvPr id="17" name="Rectangle 9"/>
                <p:cNvSpPr>
                  <a:spLocks noChangeArrowheads="1"/>
                </p:cNvSpPr>
                <p:nvPr/>
              </p:nvSpPr>
              <p:spPr bwMode="auto">
                <a:xfrm>
                  <a:off x="3333073" y="4459287"/>
                  <a:ext cx="293385" cy="333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en-US" sz="1600" b="1" dirty="0"/>
                    <a:t>0</a:t>
                  </a:r>
                </a:p>
              </p:txBody>
            </p:sp>
          </p:grpSp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2971800" y="4724400"/>
                <a:ext cx="1056380" cy="45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400" dirty="0" err="1" smtClean="0"/>
                  <a:t>Rifiuto</a:t>
                </a:r>
                <a:endParaRPr lang="en-US" altLang="en-US" sz="2400" dirty="0"/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3447334" y="5219700"/>
                <a:ext cx="293385" cy="333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00" b="1"/>
                  <a:t>0</a:t>
                </a: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6366835" y="2914650"/>
                <a:ext cx="0" cy="29257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AU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2713000" y="2362200"/>
                <a:ext cx="6126200" cy="3505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it-IT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2743131" y="2895600"/>
                <a:ext cx="60897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4265563" y="2362200"/>
                <a:ext cx="19030" cy="3551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2743131" y="4572000"/>
              <a:ext cx="6089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2743131" y="3429000"/>
              <a:ext cx="6089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13193" y="1704201"/>
            <a:ext cx="1884396" cy="9233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Le due </a:t>
            </a:r>
            <a:r>
              <a:rPr lang="en-AU" dirty="0" err="1" smtClean="0"/>
              <a:t>variabili</a:t>
            </a:r>
            <a:r>
              <a:rPr lang="en-AU" dirty="0" smtClean="0"/>
              <a:t> </a:t>
            </a:r>
            <a:r>
              <a:rPr lang="en-AU" dirty="0" err="1" smtClean="0"/>
              <a:t>sono</a:t>
            </a:r>
            <a:r>
              <a:rPr lang="en-AU" dirty="0" smtClean="0"/>
              <a:t> </a:t>
            </a:r>
            <a:r>
              <a:rPr lang="en-AU" dirty="0" err="1" smtClean="0"/>
              <a:t>realmente</a:t>
            </a:r>
            <a:r>
              <a:rPr lang="en-AU" dirty="0" smtClean="0"/>
              <a:t> </a:t>
            </a:r>
            <a:r>
              <a:rPr lang="en-AU" dirty="0" err="1" smtClean="0"/>
              <a:t>indipendenti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4558436" y="3279413"/>
            <a:ext cx="1639153" cy="504000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73804" y="1704201"/>
            <a:ext cx="1884396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Esiste</a:t>
            </a:r>
            <a:r>
              <a:rPr lang="en-AU" dirty="0" smtClean="0"/>
              <a:t> in </a:t>
            </a:r>
            <a:r>
              <a:rPr lang="en-AU" dirty="0" err="1" smtClean="0"/>
              <a:t>natura</a:t>
            </a:r>
            <a:r>
              <a:rPr lang="en-AU" dirty="0" smtClean="0"/>
              <a:t> </a:t>
            </a:r>
            <a:r>
              <a:rPr lang="en-AU" dirty="0" err="1" smtClean="0"/>
              <a:t>una</a:t>
            </a:r>
            <a:r>
              <a:rPr lang="en-AU" dirty="0" smtClean="0"/>
              <a:t> </a:t>
            </a:r>
            <a:r>
              <a:rPr lang="en-AU" dirty="0" err="1" smtClean="0"/>
              <a:t>dipendenza</a:t>
            </a:r>
            <a:r>
              <a:rPr lang="en-AU" dirty="0" smtClean="0"/>
              <a:t> </a:t>
            </a:r>
            <a:r>
              <a:rPr lang="en-AU" dirty="0" err="1" smtClean="0"/>
              <a:t>tra</a:t>
            </a:r>
            <a:r>
              <a:rPr lang="en-AU" dirty="0" smtClean="0"/>
              <a:t> le </a:t>
            </a:r>
            <a:r>
              <a:rPr lang="en-AU" dirty="0" err="1" smtClean="0"/>
              <a:t>variabili</a:t>
            </a:r>
            <a:endParaRPr lang="en-AU" dirty="0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854833" y="3274864"/>
            <a:ext cx="1639153" cy="504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3685401"/>
            <a:ext cx="1884396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Sulla base del </a:t>
            </a:r>
            <a:r>
              <a:rPr lang="en-AU" dirty="0" err="1" smtClean="0"/>
              <a:t>campione</a:t>
            </a:r>
            <a:r>
              <a:rPr lang="en-AU" dirty="0" smtClean="0"/>
              <a:t> </a:t>
            </a:r>
            <a:r>
              <a:rPr lang="en-AU" dirty="0" err="1" smtClean="0"/>
              <a:t>decido</a:t>
            </a:r>
            <a:r>
              <a:rPr lang="en-AU" dirty="0" smtClean="0"/>
              <a:t> </a:t>
            </a:r>
            <a:r>
              <a:rPr lang="en-AU" dirty="0" err="1" smtClean="0"/>
              <a:t>che</a:t>
            </a:r>
            <a:r>
              <a:rPr lang="en-AU" dirty="0" smtClean="0"/>
              <a:t> </a:t>
            </a:r>
            <a:r>
              <a:rPr lang="en-AU" dirty="0" err="1" smtClean="0"/>
              <a:t>c’è</a:t>
            </a:r>
            <a:r>
              <a:rPr lang="en-AU" dirty="0" smtClean="0"/>
              <a:t> </a:t>
            </a:r>
            <a:r>
              <a:rPr lang="en-AU" dirty="0" err="1" smtClean="0"/>
              <a:t>indipendenza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5124271"/>
            <a:ext cx="1884396" cy="1200329"/>
          </a:xfrm>
          <a:prstGeom prst="rect">
            <a:avLst/>
          </a:prstGeom>
          <a:noFill/>
          <a:ln w="25400">
            <a:solidFill>
              <a:srgbClr val="CC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Sulla base del </a:t>
            </a:r>
            <a:r>
              <a:rPr lang="en-AU" dirty="0" err="1"/>
              <a:t>campione</a:t>
            </a:r>
            <a:r>
              <a:rPr lang="en-AU" dirty="0"/>
              <a:t> </a:t>
            </a:r>
            <a:r>
              <a:rPr lang="en-AU" dirty="0" err="1"/>
              <a:t>decido</a:t>
            </a:r>
            <a:r>
              <a:rPr lang="en-AU" dirty="0"/>
              <a:t> </a:t>
            </a:r>
            <a:r>
              <a:rPr lang="en-AU" dirty="0" err="1" smtClean="0"/>
              <a:t>che</a:t>
            </a:r>
            <a:r>
              <a:rPr lang="en-AU" dirty="0" smtClean="0"/>
              <a:t> </a:t>
            </a:r>
            <a:r>
              <a:rPr lang="en-AU" dirty="0" err="1" smtClean="0"/>
              <a:t>c’è</a:t>
            </a:r>
            <a:r>
              <a:rPr lang="en-AU" dirty="0" smtClean="0"/>
              <a:t> </a:t>
            </a:r>
            <a:r>
              <a:rPr lang="en-AU" dirty="0" err="1" smtClean="0"/>
              <a:t>dipendenza</a:t>
            </a:r>
            <a:endParaRPr lang="en-AU" dirty="0"/>
          </a:p>
        </p:txBody>
      </p:sp>
      <p:sp>
        <p:nvSpPr>
          <p:cNvPr id="41" name="Rounded Rectangle 40"/>
          <p:cNvSpPr/>
          <p:nvPr/>
        </p:nvSpPr>
        <p:spPr bwMode="auto">
          <a:xfrm>
            <a:off x="2826910" y="3956001"/>
            <a:ext cx="1364090" cy="7200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2829401" y="5124271"/>
            <a:ext cx="1364090" cy="720000"/>
          </a:xfrm>
          <a:prstGeom prst="roundRect">
            <a:avLst/>
          </a:prstGeom>
          <a:noFill/>
          <a:ln w="25400" cap="flat" cmpd="sng" algn="ctr">
            <a:solidFill>
              <a:srgbClr val="CC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572000" y="4064501"/>
            <a:ext cx="148438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No </a:t>
            </a:r>
            <a:r>
              <a:rPr lang="en-US" altLang="en-US" sz="2400" dirty="0" err="1" smtClean="0"/>
              <a:t>errore</a:t>
            </a:r>
            <a:endParaRPr lang="en-US" altLang="en-US" sz="2400" dirty="0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6897618" y="5207501"/>
            <a:ext cx="148438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No </a:t>
            </a:r>
            <a:r>
              <a:rPr lang="en-US" altLang="en-US" sz="2400" dirty="0" err="1" smtClean="0"/>
              <a:t>errore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16"/>
              <p:cNvSpPr>
                <a:spLocks noChangeArrowheads="1"/>
              </p:cNvSpPr>
              <p:nvPr/>
            </p:nvSpPr>
            <p:spPr bwMode="auto">
              <a:xfrm>
                <a:off x="4376647" y="4980801"/>
                <a:ext cx="1986955" cy="1197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400" dirty="0" smtClean="0"/>
                  <a:t>ERRORE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2400" dirty="0" smtClean="0"/>
                  <a:t>PRIMO TIPO</a:t>
                </a:r>
                <a:endParaRPr lang="en-US" altLang="en-US" sz="2400" dirty="0"/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24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2400" i="1" smtClean="0">
                        <a:latin typeface="Cambria Math"/>
                      </a:rPr>
                      <m:t>α</m:t>
                    </m:r>
                  </m:oMath>
                </a14:m>
                <a:r>
                  <a:rPr lang="en-US" altLang="en-US" sz="2400" dirty="0" smtClean="0"/>
                  <a:t>)</a:t>
                </a:r>
                <a:endParaRPr lang="en-US" altLang="en-US" sz="2400" dirty="0"/>
              </a:p>
            </p:txBody>
          </p:sp>
        </mc:Choice>
        <mc:Fallback xmlns="">
          <p:sp>
            <p:nvSpPr>
              <p:cNvPr id="46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6647" y="4980801"/>
                <a:ext cx="1986955" cy="1197764"/>
              </a:xfrm>
              <a:prstGeom prst="rect">
                <a:avLst/>
              </a:prstGeom>
              <a:blipFill rotWithShape="1">
                <a:blip r:embed="rId3"/>
                <a:stretch>
                  <a:fillRect l="-4601" t="-3553" r="-4294" b="-111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6336225" y="3761601"/>
            <a:ext cx="253518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400" dirty="0" smtClean="0"/>
              <a:t>ERRORE </a:t>
            </a:r>
          </a:p>
          <a:p>
            <a:pPr algn="ctr">
              <a:spcBef>
                <a:spcPct val="0"/>
              </a:spcBef>
            </a:pPr>
            <a:r>
              <a:rPr lang="en-US" altLang="en-US" sz="2400" dirty="0" smtClean="0"/>
              <a:t>SECONDO TIPO</a:t>
            </a:r>
            <a:endParaRPr lang="en-US" altLang="en-US" sz="2400" dirty="0"/>
          </a:p>
          <a:p>
            <a:pPr algn="ctr">
              <a:spcBef>
                <a:spcPct val="0"/>
              </a:spcBef>
            </a:pPr>
            <a:r>
              <a:rPr lang="en-US" altLang="en-US" sz="2400" dirty="0"/>
              <a:t>( </a:t>
            </a:r>
            <a:r>
              <a:rPr lang="el-GR" altLang="en-US" sz="2400" dirty="0">
                <a:cs typeface="Arial" charset="0"/>
                <a:sym typeface="Symbol" pitchFamily="18" charset="2"/>
              </a:rPr>
              <a:t>β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 )</a:t>
            </a:r>
            <a:endParaRPr lang="en-US" altLang="en-US" sz="2400" dirty="0"/>
          </a:p>
        </p:txBody>
      </p:sp>
      <p:sp>
        <p:nvSpPr>
          <p:cNvPr id="4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7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Teoria dei Test d’Ipotesi (4/6)</a:t>
            </a:r>
          </a:p>
        </p:txBody>
      </p:sp>
      <p:sp>
        <p:nvSpPr>
          <p:cNvPr id="48" name="Down Arrow 47"/>
          <p:cNvSpPr/>
          <p:nvPr/>
        </p:nvSpPr>
        <p:spPr bwMode="auto">
          <a:xfrm rot="2700000">
            <a:off x="3409390" y="1428190"/>
            <a:ext cx="2286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 rot="-2700000">
            <a:off x="5506010" y="1428190"/>
            <a:ext cx="2286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76200" y="2322980"/>
            <a:ext cx="4191000" cy="384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u="sng" kern="1200" dirty="0" smtClean="0"/>
              <a:t>ERRORE PRIMO TIPO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 u="sng" kern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/>
              <a:t>Rifiutare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un’ipotesi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nulla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vera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/>
              <a:t>Considerato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errore</a:t>
            </a:r>
            <a:r>
              <a:rPr lang="en-US" altLang="en-US" sz="2000" dirty="0"/>
              <a:t> molto </a:t>
            </a:r>
            <a:r>
              <a:rPr lang="en-US" altLang="en-US" sz="2000" dirty="0" err="1"/>
              <a:t>serio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La </a:t>
            </a:r>
            <a:r>
              <a:rPr lang="en-US" altLang="en-US" sz="2000" dirty="0" err="1"/>
              <a:t>probabilit</a:t>
            </a:r>
            <a:r>
              <a:rPr lang="it-IT" altLang="en-US" sz="2000" dirty="0"/>
              <a:t>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dell’errore</a:t>
            </a:r>
            <a:r>
              <a:rPr lang="en-US" altLang="en-US" sz="2000" dirty="0"/>
              <a:t> di primo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</a:t>
            </a:r>
            <a:r>
              <a:rPr lang="it-IT" altLang="en-US" sz="2000" dirty="0"/>
              <a:t>è</a:t>
            </a:r>
            <a:r>
              <a:rPr lang="en-US" altLang="en-US" sz="2000" dirty="0"/>
              <a:t> </a:t>
            </a:r>
            <a:r>
              <a:rPr lang="en-US" altLang="en-US" sz="2000" b="1" dirty="0">
                <a:sym typeface="Symbol" pitchFamily="18" charset="2"/>
              </a:rPr>
              <a:t></a:t>
            </a:r>
          </a:p>
          <a:p>
            <a:pPr algn="ctr" eaLnBrk="1" hangingPunct="1"/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76200" y="914401"/>
            <a:ext cx="8991600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dirty="0"/>
              <a:t>Si possono commettere diversi tipi di errore: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247900" y="4191000"/>
            <a:ext cx="4191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403860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err="1" smtClean="0"/>
              <a:t>Livello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significatività</a:t>
            </a:r>
            <a:r>
              <a:rPr lang="en-AU" sz="2000" b="1" dirty="0" smtClean="0"/>
              <a:t> del test </a:t>
            </a:r>
          </a:p>
        </p:txBody>
      </p:sp>
      <p:cxnSp>
        <p:nvCxnSpPr>
          <p:cNvPr id="14" name="Straight Arrow Connector 13"/>
          <p:cNvCxnSpPr>
            <a:stCxn id="4" idx="4"/>
            <a:endCxn id="8" idx="0"/>
          </p:cNvCxnSpPr>
          <p:nvPr/>
        </p:nvCxnSpPr>
        <p:spPr bwMode="auto">
          <a:xfrm>
            <a:off x="2457450" y="4572000"/>
            <a:ext cx="95250" cy="5334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4495800" y="2322980"/>
            <a:ext cx="4572000" cy="384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u="sng" kern="1200" dirty="0" smtClean="0"/>
              <a:t>ERRORE SECONDO TIPO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 u="sng" kern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Non </a:t>
            </a:r>
            <a:r>
              <a:rPr lang="en-US" altLang="en-US" sz="2000" dirty="0" err="1"/>
              <a:t>rifiutare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un’ipotesi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nulla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falsa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La </a:t>
            </a:r>
            <a:r>
              <a:rPr lang="en-US" altLang="en-US" sz="2000" dirty="0" err="1"/>
              <a:t>probabilit</a:t>
            </a:r>
            <a:r>
              <a:rPr lang="it-IT" altLang="en-US" sz="2000" dirty="0"/>
              <a:t>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dell’errore</a:t>
            </a:r>
            <a:r>
              <a:rPr lang="en-US" altLang="en-US" sz="2000" dirty="0"/>
              <a:t> di primo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</a:t>
            </a:r>
            <a:r>
              <a:rPr lang="it-IT" altLang="en-US" sz="2000" dirty="0"/>
              <a:t>è</a:t>
            </a:r>
            <a:r>
              <a:rPr lang="en-US" altLang="en-US" sz="2000" dirty="0"/>
              <a:t> </a:t>
            </a:r>
            <a:r>
              <a:rPr lang="el-GR" altLang="en-US" sz="2000" b="1" dirty="0" smtClean="0"/>
              <a:t>β</a:t>
            </a:r>
            <a:endParaRPr lang="en-AU" alt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/>
              <a:t>(1 – </a:t>
            </a:r>
            <a:r>
              <a:rPr lang="el-GR" altLang="en-US" sz="2000" b="1" dirty="0">
                <a:sym typeface="Symbol" pitchFamily="18" charset="2"/>
              </a:rPr>
              <a:t>β</a:t>
            </a:r>
            <a:r>
              <a:rPr lang="it-IT" altLang="en-US" sz="2000" b="1" dirty="0">
                <a:sym typeface="Symbol" pitchFamily="18" charset="2"/>
              </a:rPr>
              <a:t>)</a:t>
            </a:r>
            <a:r>
              <a:rPr lang="en-US" altLang="en-US" sz="2000" dirty="0"/>
              <a:t> </a:t>
            </a:r>
            <a:r>
              <a:rPr lang="it-IT" altLang="en-US" sz="2000" dirty="0"/>
              <a:t>è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definito</a:t>
            </a:r>
            <a:r>
              <a:rPr lang="en-US" altLang="en-US" sz="2000" dirty="0"/>
              <a:t> come la </a:t>
            </a:r>
            <a:r>
              <a:rPr lang="en-US" altLang="en-US" sz="2000" b="1" dirty="0" err="1"/>
              <a:t>potenza</a:t>
            </a:r>
            <a:r>
              <a:rPr lang="en-US" altLang="en-US" sz="2000" b="1" dirty="0"/>
              <a:t> del </a:t>
            </a:r>
            <a:r>
              <a:rPr lang="en-US" altLang="en-US" sz="2000" b="1" dirty="0" smtClean="0"/>
              <a:t>test (</a:t>
            </a:r>
            <a:r>
              <a:rPr lang="en-US" altLang="en-US" sz="2000" dirty="0" err="1"/>
              <a:t>probabilit</a:t>
            </a:r>
            <a:r>
              <a:rPr lang="it-IT" altLang="en-US" sz="2000" dirty="0"/>
              <a:t>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un’ipotesi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nulla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falsa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venga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rifiutata</a:t>
            </a:r>
            <a:r>
              <a:rPr lang="en-US" altLang="en-US" sz="2000" dirty="0" smtClean="0"/>
              <a:t>)</a:t>
            </a:r>
            <a:endParaRPr lang="en-US" altLang="en-US" sz="2000" b="1" dirty="0">
              <a:sym typeface="Symbol" pitchFamily="18" charset="2"/>
            </a:endParaRPr>
          </a:p>
          <a:p>
            <a:pPr algn="ctr" eaLnBrk="1" hangingPunct="1"/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 smtClean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94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1912</Words>
  <Application>Microsoft Office PowerPoint</Application>
  <PresentationFormat>On-screen Show (4:3)</PresentationFormat>
  <Paragraphs>418</Paragraphs>
  <Slides>37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Worksheet</vt:lpstr>
      <vt:lpstr>Analisi Bivariata: Test Statistici</vt:lpstr>
      <vt:lpstr>Lavoro di gruppo</vt:lpstr>
      <vt:lpstr>Prima di iniziare..</vt:lpstr>
      <vt:lpstr> Metodi Quantitativi per Economia, Finanza e Management</vt:lpstr>
      <vt:lpstr>PowerPoint Presentation</vt:lpstr>
      <vt:lpstr>Teoria dei Test d’Ipotesi (1/6)</vt:lpstr>
      <vt:lpstr>Teoria dei Test d’Ipotesi (2/6)</vt:lpstr>
      <vt:lpstr>Teoria dei Test d’Ipotesi (3/6)</vt:lpstr>
      <vt:lpstr>Teoria dei Test d’Ipotesi (4/6)</vt:lpstr>
      <vt:lpstr>Teoria dei Test d’Ipotesi (5/6)</vt:lpstr>
      <vt:lpstr>Teoria dei Test d’Ipotesi (6/6)</vt:lpstr>
      <vt:lpstr>Teoria dei Test d’Ipotesi - Esempio</vt:lpstr>
      <vt:lpstr>PowerPoint Presentation</vt:lpstr>
      <vt:lpstr> Metodi Quantitativi per Economia, Finanza e Management</vt:lpstr>
      <vt:lpstr>Test per l’indipendenza statistica</vt:lpstr>
      <vt:lpstr>PROC FREQ</vt:lpstr>
      <vt:lpstr>PowerPoint Presentation</vt:lpstr>
      <vt:lpstr>PowerPoint Presentation</vt:lpstr>
      <vt:lpstr>Scorsa lezione: Indici di connessione</vt:lpstr>
      <vt:lpstr>Risultato del Test</vt:lpstr>
      <vt:lpstr>PowerPoint Presentation</vt:lpstr>
      <vt:lpstr>PowerPoint Presentation</vt:lpstr>
      <vt:lpstr>PowerPoint Presentation</vt:lpstr>
      <vt:lpstr> Metodi Quantitativi per Economia, Finanza e Management</vt:lpstr>
      <vt:lpstr>Test per l’indipendenza lineare</vt:lpstr>
      <vt:lpstr>PROC CORR</vt:lpstr>
      <vt:lpstr>PROC CORR - Esempio </vt:lpstr>
      <vt:lpstr>Scorsa Lezione: Indice di correlazione</vt:lpstr>
      <vt:lpstr>Risultato del test</vt:lpstr>
      <vt:lpstr> Metodi Quantitativi per Economia, Finanza e Management</vt:lpstr>
      <vt:lpstr>Test per l’indipendenza in media</vt:lpstr>
      <vt:lpstr>PROC ANOVA</vt:lpstr>
      <vt:lpstr>PROC ANOVA - Esempio</vt:lpstr>
      <vt:lpstr>Scorsa lezione: considerazioni</vt:lpstr>
      <vt:lpstr>Risultato del Test:</vt:lpstr>
      <vt:lpstr>Dataset</vt:lpstr>
      <vt:lpstr>Esercizi 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630</cp:revision>
  <dcterms:created xsi:type="dcterms:W3CDTF">2007-09-04T09:18:53Z</dcterms:created>
  <dcterms:modified xsi:type="dcterms:W3CDTF">2014-10-24T16:50:36Z</dcterms:modified>
</cp:coreProperties>
</file>