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90" r:id="rId2"/>
    <p:sldId id="426" r:id="rId3"/>
    <p:sldId id="433" r:id="rId4"/>
    <p:sldId id="436" r:id="rId5"/>
    <p:sldId id="437" r:id="rId6"/>
    <p:sldId id="438" r:id="rId7"/>
    <p:sldId id="439" r:id="rId8"/>
    <p:sldId id="378" r:id="rId9"/>
    <p:sldId id="419" r:id="rId10"/>
    <p:sldId id="420" r:id="rId11"/>
    <p:sldId id="421" r:id="rId12"/>
    <p:sldId id="422" r:id="rId13"/>
    <p:sldId id="42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FF99"/>
    <a:srgbClr val="FF990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9504" autoAdjust="0"/>
  </p:normalViewPr>
  <p:slideViewPr>
    <p:cSldViewPr>
      <p:cViewPr>
        <p:scale>
          <a:sx n="70" d="100"/>
          <a:sy n="70" d="100"/>
        </p:scale>
        <p:origin x="-10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43D0944D-81B3-4234-8CFA-D8CCA42C4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64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4FDD21-4107-4D05-AE89-C6C6FD2D983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01309-9AFA-4F7B-8963-916DD5DA8FCA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02C6C1-83DB-43AD-A448-DAC97D42077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0CF8EB-7F11-4438-A870-A832F0D0D484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98827B-DB08-4639-A2A2-7D9F8CD3A99A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DB066-D852-4257-A35B-B27603D9CB35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447699-ABF6-4850-B150-FD5835CB50D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248F1C-E697-4EEE-B847-75A278D3D608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14584-AFBA-4933-839B-43F04129D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9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3EF91-0DB2-4F0C-B6AE-560655A8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7BAF7-9D29-4212-816A-408028328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93BE-8E04-4AEC-8C19-1511F43A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5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83D0F-E19A-4AC8-BB7B-A02073EDD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1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BC12E-13D5-4287-B458-B2970A0F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695E-88CE-44DE-A8A1-B2BB37995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D7B6-EDA2-4882-AAD9-2D32FB8AF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6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1454C-4B10-4EA7-9EF1-A73CEF10F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96A4-B2AC-4460-AD0E-A93C3620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5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4189-B84F-456D-B887-E1A11CBE6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6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BCDF-FB95-40F5-91DC-7C11F2ACD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85A30AD1-2F9A-44C6-9AF5-B3A18B2D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riepilogativi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sz="28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Univariata</a:t>
            </a:r>
            <a: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it-IT" sz="28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Bivariata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600200" y="4249738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n°6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Variabili (2) </a:t>
            </a:r>
            <a:endParaRPr lang="en-US" sz="4000" dirty="0">
              <a:solidFill>
                <a:srgbClr val="FF9900"/>
              </a:solidFill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26" y="961268"/>
            <a:ext cx="6959526" cy="551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Modalità di svolgimento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400" dirty="0" smtClean="0"/>
              <a:t>Allocare la libreria ‘corso’ che punti al percorso fisico ‘C:\corso’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it-IT" sz="24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400" dirty="0"/>
              <a:t>Importare il file </a:t>
            </a:r>
            <a:r>
              <a:rPr lang="it-IT" sz="2400" dirty="0" smtClean="0"/>
              <a:t>banca.xls, salvarlo nella libreria ‘corso’ e attribuire il nome </a:t>
            </a:r>
            <a:r>
              <a:rPr lang="it-IT" sz="2400" b="1" dirty="0" smtClean="0"/>
              <a:t>banca</a:t>
            </a:r>
          </a:p>
          <a:p>
            <a:pPr eaLnBrk="1" hangingPunct="1">
              <a:spcBef>
                <a:spcPct val="0"/>
              </a:spcBef>
              <a:defRPr/>
            </a:pPr>
            <a:endParaRPr lang="it-IT" sz="2400" dirty="0" smtClean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400" dirty="0"/>
              <a:t>Svolgere gli esercizi utilizzando il </a:t>
            </a:r>
            <a:r>
              <a:rPr lang="it-IT" sz="2400" dirty="0" err="1"/>
              <a:t>dataset</a:t>
            </a:r>
            <a:r>
              <a:rPr lang="it-IT" sz="2400" dirty="0"/>
              <a:t> </a:t>
            </a:r>
            <a:r>
              <a:rPr lang="it-IT" sz="2400" b="1" dirty="0" smtClean="0"/>
              <a:t>banca</a:t>
            </a:r>
            <a:r>
              <a:rPr lang="it-IT" sz="2400" dirty="0" smtClean="0"/>
              <a:t>.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it-IT" sz="24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400" dirty="0" smtClean="0"/>
              <a:t>Riportare i risultati delle analisi svolte (copiando gli output SAS necessari e </a:t>
            </a:r>
            <a:r>
              <a:rPr lang="it-IT" sz="2400" u="sng" dirty="0" smtClean="0"/>
              <a:t>commentando adeguatamente</a:t>
            </a:r>
            <a:r>
              <a:rPr lang="it-IT" sz="2400" dirty="0" smtClean="0"/>
              <a:t>) nel file Esercitazione6.docx contenuto nella cartella C:\corso</a:t>
            </a:r>
          </a:p>
          <a:p>
            <a:pPr eaLnBrk="1" hangingPunct="1">
              <a:spcBef>
                <a:spcPct val="0"/>
              </a:spcBef>
              <a:defRPr/>
            </a:pPr>
            <a:endParaRPr lang="it-IT" dirty="0" smtClean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it-IT" dirty="0" smtClean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Esercizi (1)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763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it-IT" sz="2400" dirty="0"/>
              <a:t>Qual è la media del saldo medio del conto corrente [</a:t>
            </a:r>
            <a:r>
              <a:rPr lang="it-IT" sz="2400" dirty="0" err="1"/>
              <a:t>smedio</a:t>
            </a:r>
            <a:r>
              <a:rPr lang="it-IT" sz="2400" dirty="0"/>
              <a:t>]?</a:t>
            </a:r>
          </a:p>
          <a:p>
            <a:pPr>
              <a:buFont typeface="Arial" charset="0"/>
              <a:buAutoNum type="arabicPeriod"/>
            </a:pPr>
            <a:r>
              <a:rPr lang="it-IT" sz="2400" dirty="0"/>
              <a:t>Si può affermare che la maggior parte dei clienti utilizza la </a:t>
            </a:r>
            <a:r>
              <a:rPr lang="it-IT" sz="2400" dirty="0" err="1"/>
              <a:t>plastic</a:t>
            </a:r>
            <a:r>
              <a:rPr lang="it-IT" sz="2400" dirty="0"/>
              <a:t> card [</a:t>
            </a:r>
            <a:r>
              <a:rPr lang="it-IT" sz="2400" dirty="0" err="1"/>
              <a:t>s_plasti</a:t>
            </a:r>
            <a:r>
              <a:rPr lang="it-IT" sz="2400" dirty="0"/>
              <a:t>]?</a:t>
            </a:r>
            <a:endParaRPr lang="en-US" sz="2400" dirty="0"/>
          </a:p>
          <a:p>
            <a:pPr>
              <a:buFont typeface="Arial" charset="0"/>
              <a:buAutoNum type="arabicPeriod"/>
            </a:pPr>
            <a:r>
              <a:rPr lang="it-IT" sz="2400" dirty="0"/>
              <a:t>E’ corretto affermare che il 66.67% dei clienti non possiede titoli  [</a:t>
            </a:r>
            <a:r>
              <a:rPr lang="it-IT" sz="2400" dirty="0" err="1"/>
              <a:t>s_titoli</a:t>
            </a:r>
            <a:r>
              <a:rPr lang="it-IT" sz="2400" dirty="0"/>
              <a:t>]?</a:t>
            </a:r>
            <a:endParaRPr lang="en-US" sz="2400" dirty="0"/>
          </a:p>
          <a:p>
            <a:pPr>
              <a:buFont typeface="Arial" charset="0"/>
              <a:buAutoNum type="arabicPeriod"/>
            </a:pPr>
            <a:r>
              <a:rPr lang="it-IT" sz="2400" dirty="0"/>
              <a:t>E’ corretto affermare che il saldo medio del conto corrente è una variabile con asimmetria positiva  [</a:t>
            </a:r>
            <a:r>
              <a:rPr lang="it-IT" sz="2400" dirty="0" err="1"/>
              <a:t>smedio</a:t>
            </a:r>
            <a:r>
              <a:rPr lang="it-IT" sz="2400" dirty="0"/>
              <a:t>]?</a:t>
            </a:r>
          </a:p>
          <a:p>
            <a:pPr>
              <a:buFont typeface="Arial" charset="0"/>
              <a:buAutoNum type="arabicPeriod"/>
            </a:pPr>
            <a:r>
              <a:rPr lang="it-IT" sz="2400" dirty="0"/>
              <a:t>Tra coloro che hanno una polizza assicurativa, qual è l’importo medio delle polizze assicurative [</a:t>
            </a:r>
            <a:r>
              <a:rPr lang="it-IT" sz="2400" dirty="0" err="1"/>
              <a:t>assic</a:t>
            </a:r>
            <a:r>
              <a:rPr lang="it-IT" sz="2400" dirty="0"/>
              <a:t>][</a:t>
            </a:r>
            <a:r>
              <a:rPr lang="it-IT" sz="2400" dirty="0" err="1"/>
              <a:t>s_assicu</a:t>
            </a:r>
            <a:r>
              <a:rPr lang="it-IT" sz="2400" dirty="0"/>
              <a:t>]?</a:t>
            </a:r>
            <a:endParaRPr lang="en-US" sz="2000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Esercizi (2)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763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AutoNum type="arabicPeriod" startAt="6"/>
            </a:pPr>
            <a:r>
              <a:rPr lang="it-IT" sz="2400" dirty="0"/>
              <a:t>Chi ha effettuato molte ‘operazioni </a:t>
            </a:r>
            <a:r>
              <a:rPr lang="it-IT" sz="2400" dirty="0" err="1"/>
              <a:t>dare’</a:t>
            </a:r>
            <a:r>
              <a:rPr lang="it-IT" sz="2400" dirty="0"/>
              <a:t> l’anno precedente ha effettuato molte ‘operazioni </a:t>
            </a:r>
            <a:r>
              <a:rPr lang="it-IT" sz="2400" dirty="0" err="1"/>
              <a:t>dare’</a:t>
            </a:r>
            <a:r>
              <a:rPr lang="it-IT" sz="2400" dirty="0"/>
              <a:t> nell’anno analizzato [</a:t>
            </a:r>
            <a:r>
              <a:rPr lang="it-IT" sz="2400" dirty="0" err="1"/>
              <a:t>ndare</a:t>
            </a:r>
            <a:r>
              <a:rPr lang="it-IT" sz="2400" dirty="0"/>
              <a:t>][</a:t>
            </a:r>
            <a:r>
              <a:rPr lang="it-IT" sz="2400" dirty="0" err="1"/>
              <a:t>ndarp</a:t>
            </a:r>
            <a:r>
              <a:rPr lang="it-IT" sz="2400" dirty="0" smtClean="0"/>
              <a:t>]?</a:t>
            </a:r>
            <a:endParaRPr lang="it-IT" sz="2400" dirty="0"/>
          </a:p>
          <a:p>
            <a:pPr>
              <a:buFont typeface="Arial" charset="0"/>
              <a:buAutoNum type="arabicPeriod" startAt="6"/>
            </a:pPr>
            <a:r>
              <a:rPr lang="it-IT" sz="2400" dirty="0"/>
              <a:t>Si può affermare che esiste una relazione tra il numero di ‘operazioni </a:t>
            </a:r>
            <a:r>
              <a:rPr lang="it-IT" sz="2400" dirty="0" err="1"/>
              <a:t>dare’</a:t>
            </a:r>
            <a:r>
              <a:rPr lang="it-IT" sz="2400" dirty="0"/>
              <a:t> e ‘operazioni avere’ [</a:t>
            </a:r>
            <a:r>
              <a:rPr lang="it-IT" sz="2400" dirty="0" err="1"/>
              <a:t>ndare</a:t>
            </a:r>
            <a:r>
              <a:rPr lang="it-IT" sz="2400" dirty="0"/>
              <a:t>][</a:t>
            </a:r>
            <a:r>
              <a:rPr lang="it-IT" sz="2400" dirty="0" err="1"/>
              <a:t>navere</a:t>
            </a:r>
            <a:r>
              <a:rPr lang="it-IT" sz="2400" dirty="0"/>
              <a:t>]?</a:t>
            </a:r>
          </a:p>
          <a:p>
            <a:pPr>
              <a:buFont typeface="Arial" charset="0"/>
              <a:buAutoNum type="arabicPeriod" startAt="6"/>
            </a:pPr>
            <a:r>
              <a:rPr lang="it-IT" sz="2400" dirty="0"/>
              <a:t>C’è una relazione tra la domiciliazione delle utenze e l’utilizzo della </a:t>
            </a:r>
            <a:r>
              <a:rPr lang="it-IT" sz="2400" dirty="0" err="1"/>
              <a:t>plastic</a:t>
            </a:r>
            <a:r>
              <a:rPr lang="it-IT" sz="2400" dirty="0"/>
              <a:t> card [</a:t>
            </a:r>
            <a:r>
              <a:rPr lang="en-US" sz="2400" dirty="0" err="1"/>
              <a:t>s_utenze</a:t>
            </a:r>
            <a:r>
              <a:rPr lang="it-IT" sz="2400" dirty="0"/>
              <a:t>][</a:t>
            </a:r>
            <a:r>
              <a:rPr lang="en-US" sz="2400" dirty="0" err="1"/>
              <a:t>s_plasti</a:t>
            </a:r>
            <a:r>
              <a:rPr lang="it-IT" sz="2400" dirty="0"/>
              <a:t>]? E tra il possesso di certificati di deposito e il possesso di  titoli a custodia [</a:t>
            </a:r>
            <a:r>
              <a:rPr lang="en-US" sz="2400" dirty="0" err="1"/>
              <a:t>s_certif</a:t>
            </a:r>
            <a:r>
              <a:rPr lang="it-IT" sz="2400" dirty="0"/>
              <a:t>][</a:t>
            </a:r>
            <a:r>
              <a:rPr lang="en-US" sz="2400" dirty="0" err="1"/>
              <a:t>s_custod</a:t>
            </a:r>
            <a:r>
              <a:rPr lang="en-US" sz="2400" dirty="0"/>
              <a:t>]</a:t>
            </a:r>
            <a:r>
              <a:rPr lang="it-IT" sz="2400" dirty="0"/>
              <a:t>?</a:t>
            </a:r>
          </a:p>
          <a:p>
            <a:pPr>
              <a:buFont typeface="Arial" charset="0"/>
              <a:buAutoNum type="arabicPeriod" startAt="6"/>
            </a:pPr>
            <a:r>
              <a:rPr lang="it-IT" sz="2400" dirty="0"/>
              <a:t>Si può affermare che esiste una relazione tra il sesso e </a:t>
            </a:r>
            <a:r>
              <a:rPr lang="en-US" sz="2400" dirty="0" err="1"/>
              <a:t>l'accredito</a:t>
            </a:r>
            <a:r>
              <a:rPr lang="en-US" sz="2400" dirty="0"/>
              <a:t> </a:t>
            </a:r>
            <a:r>
              <a:rPr lang="en-US" sz="2400" dirty="0" err="1"/>
              <a:t>stipendio</a:t>
            </a:r>
            <a:r>
              <a:rPr lang="en-US" sz="2400" dirty="0"/>
              <a:t> </a:t>
            </a:r>
            <a:r>
              <a:rPr lang="it-IT" sz="2400" dirty="0"/>
              <a:t>[sesso][</a:t>
            </a:r>
            <a:r>
              <a:rPr lang="it-IT" sz="2400" dirty="0" err="1"/>
              <a:t>sticonv</a:t>
            </a:r>
            <a:r>
              <a:rPr lang="it-IT" sz="2400" dirty="0"/>
              <a:t>]?</a:t>
            </a:r>
          </a:p>
          <a:p>
            <a:pPr>
              <a:buFont typeface="Arial" charset="0"/>
              <a:buAutoNum type="arabicPeriod" startAt="6"/>
            </a:pPr>
            <a:endParaRPr lang="en-US" sz="2400" dirty="0"/>
          </a:p>
          <a:p>
            <a:pPr>
              <a:buFont typeface="Arial" charset="0"/>
              <a:buAutoNum type="arabicPeriod" startAt="6"/>
            </a:pPr>
            <a:endParaRPr lang="en-US" sz="2400" dirty="0"/>
          </a:p>
          <a:p>
            <a:pPr>
              <a:buFont typeface="Arial" charset="0"/>
              <a:buAutoNum type="arabicPeriod" startAt="6"/>
            </a:pPr>
            <a:endParaRPr lang="en-US" sz="24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514600" y="2938462"/>
            <a:ext cx="219456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Breve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ripasso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474595" y="28194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4511040" y="29384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smtClean="0">
                <a:solidFill>
                  <a:schemeClr val="bg1"/>
                </a:solidFill>
              </a:rPr>
              <a:t>Esercizi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42778" y="28575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6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 smtClean="0">
                <a:solidFill>
                  <a:srgbClr val="FF9900"/>
                </a:solidFill>
              </a:rPr>
              <a:t>Analisi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Univariata</a:t>
            </a:r>
            <a:r>
              <a:rPr lang="it-IT" altLang="it-IT" sz="4000" dirty="0" smtClean="0">
                <a:solidFill>
                  <a:srgbClr val="FF9900"/>
                </a:solidFill>
              </a:rPr>
              <a:t>: Procedure SAS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472" y="990600"/>
            <a:ext cx="8062728" cy="10667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 smtClean="0"/>
              <a:t>Studio della distribuzione di ogni variabile, singolarmente considerata, all’interno della popolazione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61110"/>
              </p:ext>
            </p:extLst>
          </p:nvPr>
        </p:nvGraphicFramePr>
        <p:xfrm>
          <a:off x="703674" y="1752600"/>
          <a:ext cx="7754526" cy="3947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842"/>
                <a:gridCol w="2274084"/>
                <a:gridCol w="2895600"/>
              </a:tblGrid>
              <a:tr h="454776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PROC SAS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TIPO VARIABILE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FUNZIONE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8902">
                <a:tc>
                  <a:txBody>
                    <a:bodyPr/>
                    <a:lstStyle/>
                    <a:p>
                      <a:pPr algn="ctr"/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PROC FREQ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Variabili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qualitative o quantitative discrete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b="0" dirty="0" err="1" smtClean="0">
                          <a:solidFill>
                            <a:schemeClr val="tx1"/>
                          </a:solidFill>
                        </a:rPr>
                        <a:t>Distribuzione</a:t>
                      </a:r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 di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frequenze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frequenze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b="0" baseline="0" dirty="0" err="1" smtClean="0">
                          <a:solidFill>
                            <a:schemeClr val="tx1"/>
                          </a:solidFill>
                        </a:rPr>
                        <a:t>assolute</a:t>
                      </a:r>
                      <a:r>
                        <a:rPr lang="en-AU" b="0" baseline="0" dirty="0" smtClean="0">
                          <a:solidFill>
                            <a:schemeClr val="tx1"/>
                          </a:solidFill>
                        </a:rPr>
                        <a:t>, relative e cumulate)</a:t>
                      </a:r>
                    </a:p>
                  </a:txBody>
                  <a:tcPr anchor="ctr"/>
                </a:tc>
              </a:tr>
              <a:tr h="2073780">
                <a:tc>
                  <a:txBody>
                    <a:bodyPr/>
                    <a:lstStyle/>
                    <a:p>
                      <a:pPr algn="ctr"/>
                      <a:r>
                        <a:rPr lang="en-AU" b="0" dirty="0" smtClean="0"/>
                        <a:t>PROC UNIVARIATE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b="0" dirty="0" err="1" smtClean="0"/>
                        <a:t>Variabili</a:t>
                      </a:r>
                      <a:r>
                        <a:rPr lang="en-AU" b="0" dirty="0" smtClean="0"/>
                        <a:t> quantitative</a:t>
                      </a:r>
                      <a:endParaRPr lang="en-A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b="0" dirty="0" err="1" smtClean="0"/>
                        <a:t>Calcolo</a:t>
                      </a:r>
                      <a:r>
                        <a:rPr lang="en-AU" b="0" dirty="0" smtClean="0"/>
                        <a:t> </a:t>
                      </a:r>
                      <a:r>
                        <a:rPr lang="en-AU" b="0" dirty="0" err="1" smtClean="0"/>
                        <a:t>misure</a:t>
                      </a:r>
                      <a:r>
                        <a:rPr lang="en-AU" b="0" dirty="0" smtClean="0"/>
                        <a:t> di</a:t>
                      </a:r>
                      <a:r>
                        <a:rPr lang="en-AU" b="0" baseline="0" dirty="0" smtClean="0"/>
                        <a:t> </a:t>
                      </a:r>
                      <a:r>
                        <a:rPr lang="en-AU" b="0" baseline="0" dirty="0" err="1" smtClean="0"/>
                        <a:t>sintesi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tipo</a:t>
                      </a:r>
                      <a:r>
                        <a:rPr lang="en-AU" b="0" baseline="0" dirty="0" smtClean="0"/>
                        <a:t> </a:t>
                      </a:r>
                      <a:r>
                        <a:rPr lang="en-AU" b="0" baseline="0" dirty="0" err="1" smtClean="0"/>
                        <a:t>univariato</a:t>
                      </a:r>
                      <a:r>
                        <a:rPr lang="en-AU" b="0" baseline="0" dirty="0" smtClean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b="0" baseline="0" dirty="0" err="1" smtClean="0"/>
                        <a:t>Misure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posizione</a:t>
                      </a:r>
                      <a:endParaRPr lang="en-AU" b="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b="0" baseline="0" dirty="0" err="1" smtClean="0"/>
                        <a:t>Misure</a:t>
                      </a:r>
                      <a:r>
                        <a:rPr lang="en-AU" b="0" baseline="0" dirty="0" smtClean="0"/>
                        <a:t> di </a:t>
                      </a:r>
                      <a:r>
                        <a:rPr lang="en-AU" b="0" baseline="0" dirty="0" err="1" smtClean="0"/>
                        <a:t>dispersione</a:t>
                      </a:r>
                      <a:endParaRPr lang="en-AU" b="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b="0" baseline="0" dirty="0" err="1" smtClean="0"/>
                        <a:t>Misure</a:t>
                      </a:r>
                      <a:r>
                        <a:rPr lang="en-AU" b="0" baseline="0" dirty="0" smtClean="0"/>
                        <a:t> di forma </a:t>
                      </a:r>
                      <a:r>
                        <a:rPr lang="en-AU" b="0" baseline="0" dirty="0" err="1" smtClean="0"/>
                        <a:t>della</a:t>
                      </a:r>
                      <a:r>
                        <a:rPr lang="en-AU" b="0" baseline="0" dirty="0" smtClean="0"/>
                        <a:t> </a:t>
                      </a:r>
                      <a:r>
                        <a:rPr lang="en-AU" b="0" baseline="0" dirty="0" err="1" smtClean="0"/>
                        <a:t>distribuzione</a:t>
                      </a:r>
                      <a:endParaRPr lang="en-AU" b="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AU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5791200"/>
            <a:ext cx="8062728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AU" sz="2000" dirty="0"/>
              <a:t>NB: </a:t>
            </a:r>
            <a:r>
              <a:rPr lang="en-AU" sz="2000" dirty="0" err="1"/>
              <a:t>possibilità</a:t>
            </a:r>
            <a:r>
              <a:rPr lang="en-AU" sz="2000" dirty="0"/>
              <a:t> di </a:t>
            </a:r>
            <a:r>
              <a:rPr lang="en-AU" sz="2000" dirty="0" err="1"/>
              <a:t>analizzare</a:t>
            </a:r>
            <a:r>
              <a:rPr lang="en-AU" sz="2000" dirty="0"/>
              <a:t> la </a:t>
            </a:r>
            <a:r>
              <a:rPr lang="en-AU" sz="2000" dirty="0" err="1"/>
              <a:t>distribuzione</a:t>
            </a:r>
            <a:r>
              <a:rPr lang="en-AU" sz="2000" dirty="0"/>
              <a:t> </a:t>
            </a:r>
            <a:r>
              <a:rPr lang="en-AU" sz="2000" dirty="0" err="1" smtClean="0"/>
              <a:t>della</a:t>
            </a:r>
            <a:r>
              <a:rPr lang="en-AU" sz="2000" dirty="0" smtClean="0"/>
              <a:t> </a:t>
            </a:r>
            <a:r>
              <a:rPr lang="en-AU" sz="2000" dirty="0" err="1" smtClean="0"/>
              <a:t>variabile</a:t>
            </a:r>
            <a:r>
              <a:rPr lang="en-AU" sz="2000" dirty="0" smtClean="0"/>
              <a:t> </a:t>
            </a:r>
            <a:r>
              <a:rPr lang="en-AU" sz="2000" dirty="0" err="1" smtClean="0"/>
              <a:t>rispetto</a:t>
            </a:r>
            <a:r>
              <a:rPr lang="en-AU" sz="2000" dirty="0" smtClean="0"/>
              <a:t> </a:t>
            </a:r>
            <a:r>
              <a:rPr lang="en-AU" sz="2000" dirty="0"/>
              <a:t>ad </a:t>
            </a:r>
            <a:r>
              <a:rPr lang="en-AU" sz="2000" dirty="0" err="1"/>
              <a:t>una</a:t>
            </a:r>
            <a:r>
              <a:rPr lang="en-AU" sz="2000" dirty="0"/>
              <a:t> </a:t>
            </a:r>
            <a:r>
              <a:rPr lang="en-AU" sz="2000" dirty="0" err="1"/>
              <a:t>variabile</a:t>
            </a:r>
            <a:r>
              <a:rPr lang="en-AU" sz="2000" dirty="0"/>
              <a:t> di </a:t>
            </a:r>
            <a:r>
              <a:rPr lang="en-AU" sz="2000" dirty="0" err="1"/>
              <a:t>classificazione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787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 dirty="0" smtClean="0">
                <a:solidFill>
                  <a:srgbClr val="FF9900"/>
                </a:solidFill>
              </a:rPr>
              <a:t>Analisi </a:t>
            </a:r>
            <a:r>
              <a:rPr lang="it-IT" sz="4000" dirty="0" err="1" smtClean="0">
                <a:solidFill>
                  <a:srgbClr val="FF9900"/>
                </a:solidFill>
              </a:rPr>
              <a:t>Bivariata</a:t>
            </a:r>
            <a:r>
              <a:rPr lang="it-IT" sz="4000" dirty="0" smtClean="0">
                <a:solidFill>
                  <a:srgbClr val="FF9900"/>
                </a:solidFill>
              </a:rPr>
              <a:t>: Riepilogo</a:t>
            </a:r>
            <a:endParaRPr lang="it-IT" sz="4000" dirty="0">
              <a:solidFill>
                <a:srgbClr val="FF99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319976" y="816114"/>
            <a:ext cx="8519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200" kern="0" dirty="0">
                <a:latin typeface="+mn-lt"/>
                <a:sym typeface="Symbol" pitchFamily="18" charset="2"/>
              </a:rPr>
              <a:t>Studio della distribuzione di due variabili congiuntamente considerate e delle relazioni esistenti tra esse</a:t>
            </a:r>
          </a:p>
        </p:txBody>
      </p:sp>
      <p:sp>
        <p:nvSpPr>
          <p:cNvPr id="23" name="Freeform 22"/>
          <p:cNvSpPr/>
          <p:nvPr/>
        </p:nvSpPr>
        <p:spPr>
          <a:xfrm>
            <a:off x="2712725" y="3280760"/>
            <a:ext cx="1828789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</a:t>
            </a:r>
            <a:r>
              <a:rPr lang="en-US" sz="1600" kern="1200" dirty="0" err="1" smtClean="0"/>
              <a:t>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 smtClean="0"/>
          </a:p>
        </p:txBody>
      </p:sp>
      <p:sp>
        <p:nvSpPr>
          <p:cNvPr id="24" name="Freeform 23"/>
          <p:cNvSpPr/>
          <p:nvPr/>
        </p:nvSpPr>
        <p:spPr>
          <a:xfrm>
            <a:off x="381000" y="3200400"/>
            <a:ext cx="2209800" cy="905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  <p:sp>
        <p:nvSpPr>
          <p:cNvPr id="25" name="Freeform 24"/>
          <p:cNvSpPr/>
          <p:nvPr/>
        </p:nvSpPr>
        <p:spPr>
          <a:xfrm>
            <a:off x="2712725" y="4262158"/>
            <a:ext cx="1828789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Indipendenza</a:t>
            </a:r>
            <a:r>
              <a:rPr lang="en-US" sz="1600" dirty="0" smtClean="0"/>
              <a:t> </a:t>
            </a:r>
            <a:r>
              <a:rPr lang="en-US" sz="1600" dirty="0" err="1" smtClean="0"/>
              <a:t>Lineare</a:t>
            </a:r>
            <a:endParaRPr lang="en-US" sz="1600" dirty="0" smtClean="0"/>
          </a:p>
        </p:txBody>
      </p:sp>
      <p:sp>
        <p:nvSpPr>
          <p:cNvPr id="26" name="Freeform 25"/>
          <p:cNvSpPr/>
          <p:nvPr/>
        </p:nvSpPr>
        <p:spPr>
          <a:xfrm>
            <a:off x="381000" y="4212698"/>
            <a:ext cx="2209800" cy="799852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  <p:sp>
        <p:nvSpPr>
          <p:cNvPr id="27" name="Freeform 26"/>
          <p:cNvSpPr/>
          <p:nvPr/>
        </p:nvSpPr>
        <p:spPr>
          <a:xfrm>
            <a:off x="2712715" y="5209800"/>
            <a:ext cx="1828751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in media</a:t>
            </a:r>
          </a:p>
        </p:txBody>
      </p:sp>
      <p:sp>
        <p:nvSpPr>
          <p:cNvPr id="28" name="Freeform 27"/>
          <p:cNvSpPr/>
          <p:nvPr/>
        </p:nvSpPr>
        <p:spPr>
          <a:xfrm>
            <a:off x="381000" y="5137000"/>
            <a:ext cx="2209800" cy="873664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  <p:sp>
        <p:nvSpPr>
          <p:cNvPr id="29" name="Freeform 28"/>
          <p:cNvSpPr/>
          <p:nvPr/>
        </p:nvSpPr>
        <p:spPr>
          <a:xfrm>
            <a:off x="4695137" y="3276600"/>
            <a:ext cx="2086663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000" tIns="163717" rIns="0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Chi </a:t>
            </a:r>
            <a:r>
              <a:rPr lang="en-US" sz="1600" dirty="0" err="1"/>
              <a:t>Quadro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Cramer V</a:t>
            </a:r>
            <a:endParaRPr lang="en-US" sz="1600" dirty="0"/>
          </a:p>
        </p:txBody>
      </p:sp>
      <p:sp>
        <p:nvSpPr>
          <p:cNvPr id="30" name="Freeform 29"/>
          <p:cNvSpPr/>
          <p:nvPr/>
        </p:nvSpPr>
        <p:spPr>
          <a:xfrm>
            <a:off x="4695137" y="4257998"/>
            <a:ext cx="2086663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16000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/>
              <a:t>coeff</a:t>
            </a:r>
            <a:r>
              <a:rPr lang="en-US" sz="1600" dirty="0"/>
              <a:t>. di </a:t>
            </a:r>
            <a:r>
              <a:rPr lang="en-US" sz="1600" dirty="0" err="1"/>
              <a:t>correlazione</a:t>
            </a:r>
            <a:r>
              <a:rPr lang="en-US" sz="1600" dirty="0"/>
              <a:t> </a:t>
            </a:r>
            <a:r>
              <a:rPr lang="en-US" sz="1600" dirty="0" err="1"/>
              <a:t>lineare</a:t>
            </a:r>
            <a:endParaRPr lang="en-US" sz="1600" dirty="0"/>
          </a:p>
        </p:txBody>
      </p:sp>
      <p:sp>
        <p:nvSpPr>
          <p:cNvPr id="31" name="Freeform 30"/>
          <p:cNvSpPr/>
          <p:nvPr/>
        </p:nvSpPr>
        <p:spPr>
          <a:xfrm>
            <a:off x="4695127" y="5205640"/>
            <a:ext cx="2086619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80000" rIns="252000" bIns="163338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indice</a:t>
            </a:r>
            <a:r>
              <a:rPr lang="en-US" sz="1600" dirty="0" smtClean="0"/>
              <a:t> </a:t>
            </a:r>
            <a:r>
              <a:rPr lang="en-US" sz="1600" dirty="0"/>
              <a:t>eta-</a:t>
            </a:r>
            <a:r>
              <a:rPr lang="en-US" sz="1600" dirty="0" err="1"/>
              <a:t>quadro</a:t>
            </a:r>
            <a:endParaRPr lang="en-US" sz="1600" kern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1542" y="2133600"/>
            <a:ext cx="1435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TIPO DI VARIABILI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905000"/>
            <a:ext cx="189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AU" dirty="0" smtClean="0"/>
              <a:t>TIPO DI RELAZIONE INDAGATA</a:t>
            </a:r>
            <a:endParaRPr lang="en-AU" dirty="0"/>
          </a:p>
        </p:txBody>
      </p:sp>
      <p:cxnSp>
        <p:nvCxnSpPr>
          <p:cNvPr id="34" name="Straight Arrow Connector 33"/>
          <p:cNvCxnSpPr>
            <a:stCxn id="32" idx="2"/>
          </p:cNvCxnSpPr>
          <p:nvPr/>
        </p:nvCxnSpPr>
        <p:spPr bwMode="auto">
          <a:xfrm>
            <a:off x="1339471" y="2779931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657600" y="2819400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Freeform 35"/>
          <p:cNvSpPr/>
          <p:nvPr/>
        </p:nvSpPr>
        <p:spPr>
          <a:xfrm>
            <a:off x="6981137" y="3276600"/>
            <a:ext cx="1842887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FREQ</a:t>
            </a:r>
            <a:endParaRPr lang="en-US" sz="1600" dirty="0"/>
          </a:p>
        </p:txBody>
      </p:sp>
      <p:sp>
        <p:nvSpPr>
          <p:cNvPr id="37" name="Freeform 36"/>
          <p:cNvSpPr/>
          <p:nvPr/>
        </p:nvSpPr>
        <p:spPr>
          <a:xfrm>
            <a:off x="6981137" y="4257998"/>
            <a:ext cx="1842887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CORR</a:t>
            </a:r>
            <a:endParaRPr lang="en-US" sz="1600" dirty="0"/>
          </a:p>
        </p:txBody>
      </p:sp>
      <p:sp>
        <p:nvSpPr>
          <p:cNvPr id="38" name="Freeform 37"/>
          <p:cNvSpPr/>
          <p:nvPr/>
        </p:nvSpPr>
        <p:spPr>
          <a:xfrm>
            <a:off x="6981128" y="5205640"/>
            <a:ext cx="1842848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163337" rIns="287162" bIns="163338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ANOVA</a:t>
            </a:r>
            <a:endParaRPr lang="en-US" sz="1600" kern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648200" y="2020669"/>
            <a:ext cx="1897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AU" dirty="0" smtClean="0"/>
              <a:t>INDICI DI DIPENDENZA</a:t>
            </a:r>
            <a:endParaRPr lang="en-AU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638800" y="2819400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934200" y="2057400"/>
            <a:ext cx="18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PROCEDURA SAS</a:t>
            </a:r>
            <a:endParaRPr lang="en-AU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7858504" y="2819400"/>
            <a:ext cx="0" cy="396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4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Test d’Ipotesi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6063" y="990600"/>
            <a:ext cx="31242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u="sng" kern="1200" dirty="0" smtClean="0"/>
              <a:t>1) Sistema di Ipotesi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800" kern="1200" dirty="0" smtClean="0"/>
          </a:p>
        </p:txBody>
      </p:sp>
      <p:sp>
        <p:nvSpPr>
          <p:cNvPr id="8" name="Down Arrow 7"/>
          <p:cNvSpPr/>
          <p:nvPr/>
        </p:nvSpPr>
        <p:spPr bwMode="auto">
          <a:xfrm>
            <a:off x="1905000" y="22098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063" y="2819400"/>
            <a:ext cx="3124199" cy="381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ctr"/>
            <a:r>
              <a:rPr lang="en-AU" b="1" dirty="0" smtClean="0"/>
              <a:t>2)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err="1" smtClean="0"/>
              <a:t>Statistica</a:t>
            </a:r>
            <a:r>
              <a:rPr lang="en-AU" b="1" u="sng" dirty="0" smtClean="0"/>
              <a:t> </a:t>
            </a:r>
            <a:r>
              <a:rPr lang="en-AU" b="1" u="sng" dirty="0"/>
              <a:t>test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062" y="3901589"/>
            <a:ext cx="3124199" cy="3656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AU" b="1" dirty="0" smtClean="0"/>
              <a:t>3)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smtClean="0"/>
              <a:t>P-value</a:t>
            </a:r>
            <a:endParaRPr lang="en-AU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267200" y="990600"/>
            <a:ext cx="4630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/>
              <a:t>F</a:t>
            </a:r>
            <a:r>
              <a:rPr lang="en-AU" sz="1600" dirty="0" err="1" smtClean="0"/>
              <a:t>ormulazione</a:t>
            </a:r>
            <a:r>
              <a:rPr lang="en-AU" sz="1600" dirty="0" smtClean="0"/>
              <a:t> </a:t>
            </a:r>
            <a:r>
              <a:rPr lang="en-AU" sz="1600" dirty="0" err="1" smtClean="0"/>
              <a:t>ipotesi</a:t>
            </a:r>
            <a:r>
              <a:rPr lang="en-AU" sz="1600" dirty="0" smtClean="0"/>
              <a:t> </a:t>
            </a:r>
            <a:r>
              <a:rPr lang="en-AU" sz="1600" dirty="0" err="1" smtClean="0"/>
              <a:t>nulla</a:t>
            </a:r>
            <a:r>
              <a:rPr lang="en-AU" sz="1600" dirty="0" smtClean="0"/>
              <a:t> e </a:t>
            </a:r>
            <a:r>
              <a:rPr lang="en-AU" sz="1600" dirty="0" err="1" smtClean="0"/>
              <a:t>ipotesi</a:t>
            </a:r>
            <a:r>
              <a:rPr lang="en-AU" sz="1600" dirty="0" smtClean="0"/>
              <a:t> </a:t>
            </a:r>
            <a:r>
              <a:rPr lang="en-AU" sz="1600" dirty="0" err="1" smtClean="0"/>
              <a:t>alternativa</a:t>
            </a:r>
            <a:endParaRPr lang="en-A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 smtClean="0"/>
              <a:t>Impostazione</a:t>
            </a:r>
            <a:r>
              <a:rPr lang="en-AU" sz="1600" dirty="0" smtClean="0"/>
              <a:t> a priori del </a:t>
            </a:r>
            <a:r>
              <a:rPr lang="en-AU" sz="1600" dirty="0" err="1" smtClean="0"/>
              <a:t>livello</a:t>
            </a:r>
            <a:r>
              <a:rPr lang="en-AU" sz="1600" dirty="0" smtClean="0"/>
              <a:t> di </a:t>
            </a:r>
            <a:r>
              <a:rPr lang="en-AU" sz="1600" dirty="0" err="1" smtClean="0"/>
              <a:t>significatività</a:t>
            </a:r>
            <a:r>
              <a:rPr lang="en-AU" sz="1600" dirty="0" smtClean="0"/>
              <a:t> </a:t>
            </a:r>
            <a:r>
              <a:rPr lang="el-GR" sz="1600" dirty="0" smtClean="0"/>
              <a:t>α</a:t>
            </a:r>
            <a:endParaRPr lang="en-A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7200" y="2819400"/>
            <a:ext cx="4630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 smtClean="0"/>
              <a:t>Calcolo</a:t>
            </a:r>
            <a:r>
              <a:rPr lang="en-AU" sz="1600" dirty="0" smtClean="0"/>
              <a:t> del </a:t>
            </a:r>
            <a:r>
              <a:rPr lang="en-AU" sz="1600" dirty="0" err="1" smtClean="0"/>
              <a:t>valore</a:t>
            </a:r>
            <a:r>
              <a:rPr lang="en-AU" sz="1600" dirty="0" smtClean="0"/>
              <a:t> </a:t>
            </a:r>
            <a:r>
              <a:rPr lang="en-AU" sz="1600" dirty="0" err="1" smtClean="0"/>
              <a:t>della</a:t>
            </a:r>
            <a:r>
              <a:rPr lang="en-AU" sz="1600" dirty="0" smtClean="0"/>
              <a:t> </a:t>
            </a:r>
            <a:r>
              <a:rPr lang="en-AU" sz="1600" dirty="0" err="1" smtClean="0"/>
              <a:t>statistica</a:t>
            </a:r>
            <a:r>
              <a:rPr lang="en-AU" sz="1600" dirty="0" smtClean="0"/>
              <a:t> test (</a:t>
            </a:r>
            <a:r>
              <a:rPr lang="en-AU" sz="1600" dirty="0" err="1" smtClean="0"/>
              <a:t>specifica</a:t>
            </a:r>
            <a:r>
              <a:rPr lang="en-AU" sz="1600" dirty="0" smtClean="0"/>
              <a:t> del test </a:t>
            </a:r>
            <a:r>
              <a:rPr lang="en-AU" sz="1600" dirty="0" err="1" smtClean="0"/>
              <a:t>che</a:t>
            </a:r>
            <a:r>
              <a:rPr lang="en-AU" sz="1600" dirty="0" smtClean="0"/>
              <a:t> </a:t>
            </a:r>
            <a:r>
              <a:rPr lang="en-AU" sz="1600" dirty="0" err="1" smtClean="0"/>
              <a:t>si</a:t>
            </a:r>
            <a:r>
              <a:rPr lang="en-AU" sz="1600" dirty="0" smtClean="0"/>
              <a:t> </a:t>
            </a:r>
            <a:r>
              <a:rPr lang="en-AU" sz="1600" dirty="0" err="1" smtClean="0"/>
              <a:t>sta</a:t>
            </a:r>
            <a:r>
              <a:rPr lang="en-AU" sz="1600" dirty="0" smtClean="0"/>
              <a:t> </a:t>
            </a:r>
            <a:r>
              <a:rPr lang="en-AU" sz="1600" dirty="0" err="1" smtClean="0"/>
              <a:t>conducendo</a:t>
            </a:r>
            <a:r>
              <a:rPr lang="en-AU" sz="1600" dirty="0" smtClean="0"/>
              <a:t>) </a:t>
            </a:r>
            <a:r>
              <a:rPr lang="en-AU" sz="1600" dirty="0" err="1" smtClean="0"/>
              <a:t>sulla</a:t>
            </a:r>
            <a:r>
              <a:rPr lang="en-AU" sz="1600" dirty="0" smtClean="0"/>
              <a:t> base </a:t>
            </a:r>
            <a:r>
              <a:rPr lang="en-AU" sz="1600" dirty="0" err="1" smtClean="0"/>
              <a:t>dei</a:t>
            </a:r>
            <a:r>
              <a:rPr lang="en-AU" sz="1600" dirty="0" smtClean="0"/>
              <a:t> </a:t>
            </a:r>
            <a:r>
              <a:rPr lang="en-AU" sz="1600" dirty="0" err="1" smtClean="0"/>
              <a:t>dati</a:t>
            </a:r>
            <a:r>
              <a:rPr lang="en-AU" sz="1600" dirty="0" smtClean="0"/>
              <a:t> </a:t>
            </a:r>
            <a:r>
              <a:rPr lang="en-AU" sz="1600" dirty="0" err="1" smtClean="0"/>
              <a:t>campionari</a:t>
            </a:r>
            <a:endParaRPr lang="en-AU" sz="16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896892"/>
            <a:ext cx="2668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Se </a:t>
            </a:r>
            <a:r>
              <a:rPr lang="en-AU" b="1" dirty="0"/>
              <a:t>p-value &lt; </a:t>
            </a:r>
            <a:r>
              <a:rPr lang="el-GR" b="1" dirty="0"/>
              <a:t>α</a:t>
            </a:r>
            <a:r>
              <a:rPr lang="en-AU" b="1" dirty="0"/>
              <a:t>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Se </a:t>
            </a:r>
            <a:r>
              <a:rPr lang="en-AU" b="1" dirty="0"/>
              <a:t>p-value ≥ </a:t>
            </a:r>
            <a:r>
              <a:rPr lang="el-GR" b="1" dirty="0"/>
              <a:t>α</a:t>
            </a:r>
            <a:r>
              <a:rPr lang="en-AU" b="1" dirty="0"/>
              <a:t> </a:t>
            </a:r>
            <a:r>
              <a:rPr lang="en-AU" dirty="0" smtClean="0">
                <a:sym typeface="Wingdings" panose="05000000000000000000" pitchFamily="2" charset="2"/>
              </a:rPr>
              <a:t></a:t>
            </a:r>
            <a:endParaRPr lang="en-AU" sz="1600" dirty="0" smtClean="0"/>
          </a:p>
        </p:txBody>
      </p:sp>
      <p:sp>
        <p:nvSpPr>
          <p:cNvPr id="24" name="Down Arrow 23"/>
          <p:cNvSpPr/>
          <p:nvPr/>
        </p:nvSpPr>
        <p:spPr bwMode="auto">
          <a:xfrm>
            <a:off x="1905000" y="33018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4038600" y="43434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21669" y="4876800"/>
            <a:ext cx="625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>
                <a:sym typeface="Wingdings" panose="05000000000000000000" pitchFamily="2" charset="2"/>
              </a:rPr>
              <a:t>sulla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base </a:t>
            </a:r>
            <a:r>
              <a:rPr lang="en-AU" dirty="0" err="1">
                <a:sym typeface="Wingdings" panose="05000000000000000000" pitchFamily="2" charset="2"/>
              </a:rPr>
              <a:t>dei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>
                <a:sym typeface="Wingdings" panose="05000000000000000000" pitchFamily="2" charset="2"/>
              </a:rPr>
              <a:t>dati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campionari</a:t>
            </a:r>
            <a:r>
              <a:rPr lang="en-AU" dirty="0" smtClean="0">
                <a:sym typeface="Wingdings" panose="05000000000000000000" pitchFamily="2" charset="2"/>
              </a:rPr>
              <a:t>, </a:t>
            </a:r>
            <a:r>
              <a:rPr lang="en-AU" dirty="0">
                <a:sym typeface="Wingdings" panose="05000000000000000000" pitchFamily="2" charset="2"/>
              </a:rPr>
              <a:t>la </a:t>
            </a:r>
            <a:r>
              <a:rPr lang="en-AU" dirty="0" err="1">
                <a:sym typeface="Wingdings" panose="05000000000000000000" pitchFamily="2" charset="2"/>
              </a:rPr>
              <a:t>probabilità</a:t>
            </a:r>
            <a:r>
              <a:rPr lang="en-AU" dirty="0">
                <a:sym typeface="Wingdings" panose="05000000000000000000" pitchFamily="2" charset="2"/>
              </a:rPr>
              <a:t> di </a:t>
            </a:r>
            <a:r>
              <a:rPr lang="en-AU" dirty="0" err="1" smtClean="0">
                <a:sym typeface="Wingdings" panose="05000000000000000000" pitchFamily="2" charset="2"/>
              </a:rPr>
              <a:t>rifiutare</a:t>
            </a:r>
            <a:r>
              <a:rPr lang="en-AU" dirty="0" smtClean="0">
                <a:sym typeface="Wingdings" panose="05000000000000000000" pitchFamily="2" charset="2"/>
              </a:rPr>
              <a:t> H0 </a:t>
            </a:r>
            <a:r>
              <a:rPr lang="en-AU" dirty="0" err="1">
                <a:sym typeface="Wingdings" panose="05000000000000000000" pitchFamily="2" charset="2"/>
              </a:rPr>
              <a:t>quando</a:t>
            </a:r>
            <a:r>
              <a:rPr lang="en-AU" dirty="0">
                <a:sym typeface="Wingdings" panose="05000000000000000000" pitchFamily="2" charset="2"/>
              </a:rPr>
              <a:t> H0 è </a:t>
            </a:r>
            <a:r>
              <a:rPr lang="en-AU" dirty="0" err="1">
                <a:sym typeface="Wingdings" panose="05000000000000000000" pitchFamily="2" charset="2"/>
              </a:rPr>
              <a:t>vera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smtClean="0">
                <a:sym typeface="Wingdings" panose="05000000000000000000" pitchFamily="2" charset="2"/>
              </a:rPr>
              <a:t>è </a:t>
            </a:r>
            <a:r>
              <a:rPr lang="en-AU" dirty="0" err="1" smtClean="0">
                <a:sym typeface="Wingdings" panose="05000000000000000000" pitchFamily="2" charset="2"/>
              </a:rPr>
              <a:t>inferiore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alla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soglia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 err="1" smtClean="0">
                <a:sym typeface="Wingdings" panose="05000000000000000000" pitchFamily="2" charset="2"/>
              </a:rPr>
              <a:t>scelta</a:t>
            </a:r>
            <a:r>
              <a:rPr lang="en-AU" dirty="0" smtClean="0">
                <a:sym typeface="Wingdings" panose="05000000000000000000" pitchFamily="2" charset="2"/>
              </a:rPr>
              <a:t>  </a:t>
            </a:r>
            <a:r>
              <a:rPr lang="en-AU" b="1" dirty="0" err="1" smtClean="0">
                <a:sym typeface="Wingdings" panose="05000000000000000000" pitchFamily="2" charset="2"/>
              </a:rPr>
              <a:t>rifiuto</a:t>
            </a:r>
            <a:r>
              <a:rPr lang="en-AU" b="1" dirty="0" smtClean="0">
                <a:sym typeface="Wingdings" panose="05000000000000000000" pitchFamily="2" charset="2"/>
              </a:rPr>
              <a:t> H0 </a:t>
            </a:r>
            <a:endParaRPr lang="en-A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820537" y="5735092"/>
            <a:ext cx="670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ym typeface="Wingdings" panose="05000000000000000000" pitchFamily="2" charset="2"/>
              </a:rPr>
              <a:t>accetto</a:t>
            </a:r>
            <a:r>
              <a:rPr lang="en-AU" b="1" dirty="0" smtClean="0">
                <a:sym typeface="Wingdings" panose="05000000000000000000" pitchFamily="2" charset="2"/>
              </a:rPr>
              <a:t> H0</a:t>
            </a:r>
            <a:endParaRPr lang="en-AU" sz="1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4775400"/>
            <a:ext cx="8839200" cy="170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1000" y="4876800"/>
            <a:ext cx="8693929" cy="1504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3893403"/>
            <a:ext cx="4630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 smtClean="0"/>
              <a:t>Calcolo</a:t>
            </a:r>
            <a:r>
              <a:rPr lang="en-AU" sz="1600" dirty="0" smtClean="0"/>
              <a:t> del </a:t>
            </a:r>
            <a:r>
              <a:rPr lang="en-AU" sz="1600" dirty="0" err="1" smtClean="0"/>
              <a:t>livello</a:t>
            </a:r>
            <a:r>
              <a:rPr lang="en-AU" sz="1600" dirty="0" smtClean="0"/>
              <a:t> di </a:t>
            </a:r>
            <a:r>
              <a:rPr lang="en-AU" sz="1600" dirty="0" err="1" smtClean="0"/>
              <a:t>significatività</a:t>
            </a:r>
            <a:r>
              <a:rPr lang="en-AU" sz="1600" dirty="0" smtClean="0"/>
              <a:t> </a:t>
            </a:r>
            <a:r>
              <a:rPr lang="en-AU" sz="1600" dirty="0" err="1" smtClean="0"/>
              <a:t>osservato</a:t>
            </a:r>
            <a:endParaRPr lang="en-AU" sz="1600" dirty="0" smtClean="0"/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51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11" grpId="0" animBg="1"/>
      <p:bldP spid="23" grpId="0"/>
      <p:bldP spid="24" grpId="0" animBg="1"/>
      <p:bldP spid="25" grpId="0" animBg="1"/>
      <p:bldP spid="27" grpId="0"/>
      <p:bldP spid="28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en-US" sz="4000" dirty="0" smtClean="0">
                <a:solidFill>
                  <a:srgbClr val="FF9900"/>
                </a:solidFill>
              </a:rPr>
              <a:t>Test d’Ipotesi per l’Indipendenza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063" y="2590800"/>
            <a:ext cx="3124199" cy="381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ctr"/>
            <a:r>
              <a:rPr lang="en-AU" b="1" dirty="0" smtClean="0"/>
              <a:t>2)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err="1" smtClean="0"/>
              <a:t>Statistica</a:t>
            </a:r>
            <a:r>
              <a:rPr lang="en-AU" b="1" u="sng" dirty="0" smtClean="0"/>
              <a:t> </a:t>
            </a:r>
            <a:r>
              <a:rPr lang="en-AU" b="1" u="sng" dirty="0"/>
              <a:t>test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062" y="3657600"/>
            <a:ext cx="3124199" cy="3656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1" hangingPunct="1">
              <a:lnSpc>
                <a:spcPct val="80000"/>
              </a:lnSpc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AU" b="1" dirty="0" smtClean="0"/>
              <a:t>3) </a:t>
            </a:r>
            <a:r>
              <a:rPr lang="en-AU" b="1" dirty="0" err="1" smtClean="0"/>
              <a:t>Calcolo</a:t>
            </a:r>
            <a:r>
              <a:rPr lang="en-AU" b="1" dirty="0" smtClean="0"/>
              <a:t> </a:t>
            </a:r>
            <a:r>
              <a:rPr lang="en-AU" b="1" u="sng" dirty="0" smtClean="0"/>
              <a:t>P-value</a:t>
            </a:r>
            <a:endParaRPr lang="en-AU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67200" y="990600"/>
                <a:ext cx="4630003" cy="97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  <a:defRPr/>
                </a:pPr>
                <a:endParaRPr lang="it-IT" sz="1100" i="1" dirty="0"/>
              </a:p>
              <a:p>
                <a:pPr marL="0" indent="0" eaLnBrk="1" hangingPunct="1">
                  <a:lnSpc>
                    <a:spcPct val="80000"/>
                  </a:lnSpc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16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it-IT" sz="1600" dirty="0"/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0: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sono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indipendenti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it-IT" sz="1600" dirty="0"/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1: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dipendenti</m:t>
                              </m:r>
                              <m:r>
                                <m:rPr>
                                  <m:nor/>
                                </m:rPr>
                                <a:rPr lang="en-AU" sz="1600" dirty="0"/>
                                <m:t>           </m:t>
                              </m:r>
                              <m:r>
                                <m:rPr>
                                  <m:nor/>
                                </m:rPr>
                                <a:rPr lang="it-IT" sz="16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AU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600" dirty="0" err="1" smtClean="0"/>
                  <a:t>Fissiamo</a:t>
                </a:r>
                <a:r>
                  <a:rPr lang="en-AU" sz="1600" dirty="0" smtClean="0"/>
                  <a:t> </a:t>
                </a:r>
                <a:r>
                  <a:rPr lang="el-GR" sz="1600" dirty="0" smtClean="0"/>
                  <a:t>α</a:t>
                </a:r>
                <a:r>
                  <a:rPr lang="en-AU" sz="1600" dirty="0" smtClean="0"/>
                  <a:t> = 0.05</a:t>
                </a:r>
                <a:endParaRPr lang="en-AU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990600"/>
                <a:ext cx="4630003" cy="974754"/>
              </a:xfrm>
              <a:prstGeom prst="rect">
                <a:avLst/>
              </a:prstGeom>
              <a:blipFill rotWithShape="1">
                <a:blip r:embed="rId3"/>
                <a:stretch>
                  <a:fillRect l="-15132" t="-84906" b="-1012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08089" y="4820692"/>
            <a:ext cx="2693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Se </a:t>
            </a:r>
            <a:r>
              <a:rPr lang="en-AU" b="1" dirty="0"/>
              <a:t>p-value &lt; </a:t>
            </a:r>
            <a:r>
              <a:rPr lang="en-AU" b="1" dirty="0" smtClean="0"/>
              <a:t>0.05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Se </a:t>
            </a:r>
            <a:r>
              <a:rPr lang="en-AU" b="1" dirty="0"/>
              <a:t>p-value ≥ </a:t>
            </a:r>
            <a:r>
              <a:rPr lang="en-AU" b="1" dirty="0" smtClean="0"/>
              <a:t>0.05 </a:t>
            </a:r>
            <a:r>
              <a:rPr lang="en-AU" dirty="0" smtClean="0">
                <a:sym typeface="Wingdings" panose="05000000000000000000" pitchFamily="2" charset="2"/>
              </a:rPr>
              <a:t></a:t>
            </a:r>
            <a:endParaRPr lang="en-AU" sz="1600" dirty="0" smtClean="0"/>
          </a:p>
        </p:txBody>
      </p:sp>
      <p:sp>
        <p:nvSpPr>
          <p:cNvPr id="24" name="Down Arrow 23"/>
          <p:cNvSpPr/>
          <p:nvPr/>
        </p:nvSpPr>
        <p:spPr bwMode="auto">
          <a:xfrm>
            <a:off x="1905000" y="30480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4038600" y="4191000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4753" y="4800600"/>
            <a:ext cx="63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ym typeface="Wingdings" panose="05000000000000000000" pitchFamily="2" charset="2"/>
              </a:rPr>
              <a:t>   </a:t>
            </a:r>
            <a:r>
              <a:rPr lang="en-AU" b="1" dirty="0" err="1" smtClean="0">
                <a:sym typeface="Wingdings" panose="05000000000000000000" pitchFamily="2" charset="2"/>
              </a:rPr>
              <a:t>rifiuto</a:t>
            </a:r>
            <a:r>
              <a:rPr lang="en-AU" b="1" dirty="0" smtClean="0">
                <a:sym typeface="Wingdings" panose="05000000000000000000" pitchFamily="2" charset="2"/>
              </a:rPr>
              <a:t> </a:t>
            </a:r>
            <a:r>
              <a:rPr lang="en-AU" b="1" dirty="0">
                <a:sym typeface="Wingdings" panose="05000000000000000000" pitchFamily="2" charset="2"/>
              </a:rPr>
              <a:t>H0 </a:t>
            </a:r>
            <a:r>
              <a:rPr lang="en-AU" b="1" dirty="0" smtClean="0">
                <a:sym typeface="Wingdings" panose="05000000000000000000" pitchFamily="2" charset="2"/>
              </a:rPr>
              <a:t>  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  <a:r>
              <a:rPr lang="en-AU" i="1" dirty="0" err="1" smtClean="0">
                <a:sym typeface="Wingdings" panose="05000000000000000000" pitchFamily="2" charset="2"/>
              </a:rPr>
              <a:t>concludo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che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>
                <a:sym typeface="Wingdings" panose="05000000000000000000" pitchFamily="2" charset="2"/>
              </a:rPr>
              <a:t>X e Y </a:t>
            </a:r>
            <a:r>
              <a:rPr lang="en-AU" i="1" dirty="0" err="1">
                <a:sym typeface="Wingdings" panose="05000000000000000000" pitchFamily="2" charset="2"/>
              </a:rPr>
              <a:t>sono</a:t>
            </a:r>
            <a:r>
              <a:rPr lang="en-AU" i="1" dirty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dipendenti</a:t>
            </a:r>
            <a:endParaRPr lang="en-A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09341" y="5658892"/>
            <a:ext cx="6768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ym typeface="Wingdings" panose="05000000000000000000" pitchFamily="2" charset="2"/>
              </a:rPr>
              <a:t>   </a:t>
            </a:r>
            <a:r>
              <a:rPr lang="en-AU" b="1" dirty="0" err="1" smtClean="0">
                <a:sym typeface="Wingdings" panose="05000000000000000000" pitchFamily="2" charset="2"/>
              </a:rPr>
              <a:t>accetto</a:t>
            </a:r>
            <a:r>
              <a:rPr lang="en-AU" b="1" dirty="0" smtClean="0">
                <a:sym typeface="Wingdings" panose="05000000000000000000" pitchFamily="2" charset="2"/>
              </a:rPr>
              <a:t> </a:t>
            </a:r>
            <a:r>
              <a:rPr lang="en-AU" b="1" dirty="0">
                <a:sym typeface="Wingdings" panose="05000000000000000000" pitchFamily="2" charset="2"/>
              </a:rPr>
              <a:t>H0  </a:t>
            </a:r>
            <a:r>
              <a:rPr lang="en-AU" dirty="0">
                <a:sym typeface="Wingdings" panose="05000000000000000000" pitchFamily="2" charset="2"/>
              </a:rPr>
              <a:t> </a:t>
            </a:r>
            <a:r>
              <a:rPr lang="en-AU" i="1" dirty="0" err="1" smtClean="0">
                <a:sym typeface="Wingdings" panose="05000000000000000000" pitchFamily="2" charset="2"/>
              </a:rPr>
              <a:t>concludo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che</a:t>
            </a:r>
            <a:r>
              <a:rPr lang="en-AU" i="1" dirty="0" smtClean="0">
                <a:sym typeface="Wingdings" panose="05000000000000000000" pitchFamily="2" charset="2"/>
              </a:rPr>
              <a:t> </a:t>
            </a:r>
            <a:r>
              <a:rPr lang="en-AU" i="1" dirty="0">
                <a:sym typeface="Wingdings" panose="05000000000000000000" pitchFamily="2" charset="2"/>
              </a:rPr>
              <a:t>X e Y </a:t>
            </a:r>
            <a:r>
              <a:rPr lang="en-AU" i="1" dirty="0" err="1">
                <a:sym typeface="Wingdings" panose="05000000000000000000" pitchFamily="2" charset="2"/>
              </a:rPr>
              <a:t>sono</a:t>
            </a:r>
            <a:r>
              <a:rPr lang="en-AU" i="1" dirty="0">
                <a:sym typeface="Wingdings" panose="05000000000000000000" pitchFamily="2" charset="2"/>
              </a:rPr>
              <a:t> </a:t>
            </a:r>
            <a:r>
              <a:rPr lang="en-AU" i="1" dirty="0" err="1" smtClean="0">
                <a:sym typeface="Wingdings" panose="05000000000000000000" pitchFamily="2" charset="2"/>
              </a:rPr>
              <a:t>indipendenti</a:t>
            </a:r>
            <a:endParaRPr lang="en-AU" sz="1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449556" y="4699200"/>
            <a:ext cx="8923039" cy="170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6062" y="4800600"/>
            <a:ext cx="8230734" cy="1504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6063" y="1050954"/>
            <a:ext cx="31242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kern="12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u="sng" kern="1200" dirty="0" smtClean="0"/>
              <a:t>1) Sistema di Ipotesi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800" kern="1200" dirty="0" smtClean="0"/>
          </a:p>
        </p:txBody>
      </p:sp>
      <p:sp>
        <p:nvSpPr>
          <p:cNvPr id="21" name="Down Arrow 20"/>
          <p:cNvSpPr/>
          <p:nvPr/>
        </p:nvSpPr>
        <p:spPr bwMode="auto">
          <a:xfrm>
            <a:off x="1905000" y="1990554"/>
            <a:ext cx="228600" cy="43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235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3" grpId="0"/>
      <p:bldP spid="24" grpId="0" animBg="1"/>
      <p:bldP spid="25" grpId="0" animBg="1"/>
      <p:bldP spid="27" grpId="0"/>
      <p:bldP spid="28" grpId="0"/>
      <p:bldP spid="5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514600" y="29384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Breve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ripasso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474595" y="28194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4511040" y="29384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Esercizi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42778" y="28575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4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Dataset</a:t>
            </a:r>
            <a:r>
              <a:rPr lang="it-IT" sz="4000" dirty="0">
                <a:solidFill>
                  <a:srgbClr val="FF9900"/>
                </a:solidFill>
              </a:rPr>
              <a:t>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sz="2400" dirty="0"/>
              <a:t>Il </a:t>
            </a:r>
            <a:r>
              <a:rPr lang="it-IT" sz="2400" dirty="0" err="1"/>
              <a:t>dataset</a:t>
            </a:r>
            <a:r>
              <a:rPr lang="it-IT" sz="2400" dirty="0"/>
              <a:t> </a:t>
            </a:r>
            <a:r>
              <a:rPr lang="it-IT" sz="2400" dirty="0" smtClean="0"/>
              <a:t>Banca contiene informazioni </a:t>
            </a:r>
            <a:r>
              <a:rPr lang="it-IT" sz="2400" dirty="0"/>
              <a:t>relative ai comportamenti di 1000 clienti di una banca. </a:t>
            </a:r>
          </a:p>
          <a:p>
            <a:pPr eaLnBrk="1" hangingPunct="1"/>
            <a:r>
              <a:rPr lang="it-IT" sz="2400" dirty="0">
                <a:sym typeface="Wingdings" pitchFamily="2" charset="2"/>
              </a:rPr>
              <a:t>Le variabili presenti nel </a:t>
            </a:r>
            <a:r>
              <a:rPr lang="it-IT" sz="2400" dirty="0" err="1">
                <a:sym typeface="Wingdings" pitchFamily="2" charset="2"/>
              </a:rPr>
              <a:t>dataset</a:t>
            </a:r>
            <a:r>
              <a:rPr lang="it-IT" sz="2400" dirty="0">
                <a:sym typeface="Wingdings" pitchFamily="2" charset="2"/>
              </a:rPr>
              <a:t> riguardano informazioni sullo stato economico del cliente (es. saldo CC, importi vari) e informazioni contrattuali (es. utilizzo </a:t>
            </a:r>
            <a:r>
              <a:rPr lang="it-IT" sz="2400" dirty="0" err="1">
                <a:sym typeface="Wingdings" pitchFamily="2" charset="2"/>
              </a:rPr>
              <a:t>plastic</a:t>
            </a:r>
            <a:r>
              <a:rPr lang="it-IT" sz="2400" dirty="0">
                <a:sym typeface="Wingdings" pitchFamily="2" charset="2"/>
              </a:rPr>
              <a:t> card, accredito stipendio).</a:t>
            </a:r>
            <a:endParaRPr lang="it-IT" sz="2400" dirty="0"/>
          </a:p>
          <a:p>
            <a:pPr eaLnBrk="1" hangingPunct="1">
              <a:spcBef>
                <a:spcPct val="0"/>
              </a:spcBef>
            </a:pPr>
            <a:endParaRPr lang="it-IT" sz="1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Variabili (1) </a:t>
            </a:r>
            <a:endParaRPr lang="en-US" sz="4000" dirty="0">
              <a:solidFill>
                <a:srgbClr val="FF9900"/>
              </a:solidFill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33463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23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20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692</Words>
  <Application>Microsoft Office PowerPoint</Application>
  <PresentationFormat>On-screen Show (4:3)</PresentationFormat>
  <Paragraphs>117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Esercizi riepilogativi Analisi Univariata e Bivariata</vt:lpstr>
      <vt:lpstr> Metodi Quantitativi per Economia, Finanza e Management</vt:lpstr>
      <vt:lpstr>Analisi Univariata: Procedure SAS</vt:lpstr>
      <vt:lpstr>PowerPoint Presentation</vt:lpstr>
      <vt:lpstr>Test d’Ipotesi</vt:lpstr>
      <vt:lpstr>Test d’Ipotesi per l’Indipendenza </vt:lpstr>
      <vt:lpstr> Metodi Quantitativi per Economia, Finanza e Management</vt:lpstr>
      <vt:lpstr>Dataset </vt:lpstr>
      <vt:lpstr>Variabili (1) </vt:lpstr>
      <vt:lpstr>Variabili (2) </vt:lpstr>
      <vt:lpstr>Modalità di svolgimento </vt:lpstr>
      <vt:lpstr>Esercizi (1)</vt:lpstr>
      <vt:lpstr>Esercizi (2)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510</cp:revision>
  <dcterms:created xsi:type="dcterms:W3CDTF">2007-09-04T09:18:53Z</dcterms:created>
  <dcterms:modified xsi:type="dcterms:W3CDTF">2014-11-02T09:31:48Z</dcterms:modified>
</cp:coreProperties>
</file>