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444" r:id="rId2"/>
    <p:sldId id="478" r:id="rId3"/>
    <p:sldId id="479" r:id="rId4"/>
    <p:sldId id="480" r:id="rId5"/>
    <p:sldId id="482" r:id="rId6"/>
    <p:sldId id="481" r:id="rId7"/>
    <p:sldId id="48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00"/>
    <a:srgbClr val="CC3399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 autoAdjust="0"/>
    <p:restoredTop sz="94139" autoAdjust="0"/>
  </p:normalViewPr>
  <p:slideViewPr>
    <p:cSldViewPr>
      <p:cViewPr>
        <p:scale>
          <a:sx n="70" d="100"/>
          <a:sy n="70" d="100"/>
        </p:scale>
        <p:origin x="-15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826F5437-1AA0-48AF-9B59-11E224C27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48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9455E4-2112-480A-A296-DF27A5697970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6F5437-1AA0-48AF-9B59-11E224C27DD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62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6F5437-1AA0-48AF-9B59-11E224C27DD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64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7BF2B-9DFF-49EC-A6C8-5DEA38B30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2154A-2145-4BB5-B697-F7324765D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4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12A08-5C37-4F70-A2A3-DF42DC340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8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82371-D3AD-4587-B1D6-C6E75096A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8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DEDAD-B2AF-427F-9D19-EA9250065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7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30E7A-C7EF-46B6-A3AC-E934E6314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4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CBC8A-039B-43A6-9A8B-E5AE9CC90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5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78D84-248B-46CA-B01D-74F020DF8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6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CEA7B-E006-4F2C-A32F-ED1BBB55D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3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C400E-90F7-4FD8-9CF4-31CE17DD2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0B44A-1BBF-4FEF-86A9-1326D08EE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4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CD577-6BE7-4D90-80CD-623396E3C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6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527079C-3F32-486D-AB0A-CD4ED72A7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2133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Questionario</a:t>
            </a:r>
            <a:endParaRPr lang="en-US" b="1" u="sng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00200" y="4038600"/>
            <a:ext cx="5867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2800" i="1" dirty="0">
                <a:solidFill>
                  <a:srgbClr val="FF9900"/>
                </a:solidFill>
              </a:rPr>
              <a:t>Metodi Quantitativi per Economia, Finanza e Management</a:t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/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>Esercitazione </a:t>
            </a:r>
            <a:r>
              <a:rPr lang="it-IT" sz="2800" i="1" dirty="0" smtClean="0">
                <a:solidFill>
                  <a:srgbClr val="FF9900"/>
                </a:solidFill>
              </a:rPr>
              <a:t>n°7</a:t>
            </a:r>
            <a:endParaRPr lang="en-US" sz="2800" i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8382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Questionario: premesse! </a:t>
            </a:r>
            <a:endParaRPr lang="en-GB" sz="4000" dirty="0">
              <a:solidFill>
                <a:srgbClr val="FF9900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26723" y="914400"/>
            <a:ext cx="8570479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it-IT" sz="2000" dirty="0" smtClean="0"/>
              <a:t>Il questionario deve essere redatto avendo chiari i seguenti punti: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it-IT" sz="2000" dirty="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sz="2000" dirty="0" smtClean="0"/>
              <a:t>Qual è il punto di vista?</a:t>
            </a:r>
          </a:p>
          <a:p>
            <a:pPr marL="400050" lvl="1" indent="0" eaLnBrk="1" hangingPunct="1">
              <a:spcBef>
                <a:spcPct val="0"/>
              </a:spcBef>
              <a:buNone/>
            </a:pPr>
            <a:r>
              <a:rPr lang="it-IT" sz="1600" dirty="0" smtClean="0"/>
              <a:t>Es: casa editrice di Milano che vuole immettere sul mercato un nuovo mensile </a:t>
            </a:r>
            <a:r>
              <a:rPr lang="it-IT" sz="1600" dirty="0" smtClean="0"/>
              <a:t>dedicato alle </a:t>
            </a:r>
            <a:r>
              <a:rPr lang="it-IT" sz="1600" dirty="0" smtClean="0"/>
              <a:t>attività sportive locali</a:t>
            </a:r>
          </a:p>
          <a:p>
            <a:pPr marL="400050" lvl="1" indent="0" eaLnBrk="1" hangingPunct="1">
              <a:spcBef>
                <a:spcPct val="0"/>
              </a:spcBef>
              <a:buNone/>
            </a:pPr>
            <a:endParaRPr lang="it-IT" sz="1600" dirty="0"/>
          </a:p>
          <a:p>
            <a:pPr eaLnBrk="1" hangingPunct="1">
              <a:spcBef>
                <a:spcPct val="0"/>
              </a:spcBef>
            </a:pPr>
            <a:r>
              <a:rPr lang="it-IT" sz="2000" dirty="0"/>
              <a:t>Obiettivi dell’analisi</a:t>
            </a:r>
          </a:p>
          <a:p>
            <a:pPr marL="400050" lvl="1" indent="0" eaLnBrk="1" hangingPunct="1">
              <a:spcBef>
                <a:spcPct val="0"/>
              </a:spcBef>
              <a:buNone/>
            </a:pPr>
            <a:r>
              <a:rPr lang="it-IT" sz="1600" dirty="0" smtClean="0"/>
              <a:t>Es: capire se produrre la versione cartacea oppure preferire il canale online</a:t>
            </a:r>
            <a:endParaRPr lang="it-IT" sz="1600" dirty="0"/>
          </a:p>
          <a:p>
            <a:pPr eaLnBrk="1" hangingPunct="1">
              <a:spcBef>
                <a:spcPct val="0"/>
              </a:spcBef>
            </a:pPr>
            <a:endParaRPr lang="it-IT" sz="2000" dirty="0" smtClean="0"/>
          </a:p>
          <a:p>
            <a:pPr eaLnBrk="1" hangingPunct="1">
              <a:spcBef>
                <a:spcPct val="0"/>
              </a:spcBef>
            </a:pPr>
            <a:r>
              <a:rPr lang="it-IT" sz="2000" dirty="0" smtClean="0"/>
              <a:t>Selezione del target</a:t>
            </a:r>
          </a:p>
          <a:p>
            <a:pPr marL="400050" lvl="1" indent="0" eaLnBrk="1" hangingPunct="1">
              <a:spcBef>
                <a:spcPct val="0"/>
              </a:spcBef>
              <a:buNone/>
            </a:pPr>
            <a:r>
              <a:rPr lang="it-IT" sz="1600" dirty="0" smtClean="0"/>
              <a:t>Es: popolazione provincia di Milano; età 18-65 anni</a:t>
            </a:r>
          </a:p>
          <a:p>
            <a:pPr marL="400050" lvl="1" indent="0" eaLnBrk="1" hangingPunct="1">
              <a:spcBef>
                <a:spcPct val="0"/>
              </a:spcBef>
              <a:buNone/>
            </a:pPr>
            <a:endParaRPr lang="it-IT" sz="1600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it-IT" sz="2000" dirty="0" smtClean="0"/>
              <a:t>Le domande del questionario devono essere centrate rispetto agli obiettivi!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it-IT" sz="2000" dirty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it-IT" sz="2000" dirty="0" smtClean="0"/>
              <a:t>NB: il campione deve :</a:t>
            </a:r>
          </a:p>
          <a:p>
            <a:pPr eaLnBrk="1" hangingPunct="1">
              <a:spcBef>
                <a:spcPct val="0"/>
              </a:spcBef>
            </a:pPr>
            <a:r>
              <a:rPr lang="it-IT" sz="2000" dirty="0" smtClean="0"/>
              <a:t>rispettare le caratteristiche della popolazione target (è un errore intervistare persone fuori target!)</a:t>
            </a:r>
          </a:p>
          <a:p>
            <a:pPr eaLnBrk="1" hangingPunct="1">
              <a:spcBef>
                <a:spcPct val="0"/>
              </a:spcBef>
            </a:pPr>
            <a:r>
              <a:rPr lang="it-IT" sz="2000" dirty="0" smtClean="0"/>
              <a:t>essere rappresentativo della popolazione target</a:t>
            </a:r>
          </a:p>
          <a:p>
            <a:pPr marL="400050" lvl="1" indent="0" eaLnBrk="1" hangingPunct="1">
              <a:spcBef>
                <a:spcPct val="0"/>
              </a:spcBef>
              <a:buNone/>
            </a:pP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62475407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8382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Questionario: le sezioni </a:t>
            </a:r>
            <a:endParaRPr lang="en-GB" sz="4000" dirty="0">
              <a:solidFill>
                <a:srgbClr val="FF9900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26723" y="1676400"/>
            <a:ext cx="8570479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it-IT" sz="2000" dirty="0" smtClean="0"/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it-IT" sz="2000" dirty="0" smtClean="0"/>
              <a:t>Domande comportamentali (specifiche del tema in analisi e mirate agli obiettivi preposti)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it-IT" sz="2000" dirty="0" smtClean="0"/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it-IT" sz="2000" dirty="0" smtClean="0"/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it-IT" sz="2000" dirty="0" smtClean="0"/>
              <a:t>Domande anagrafiche/socio-demografiche (es: età, titolo di studio, provenienza geografica..)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it-IT" sz="2000" dirty="0" smtClean="0"/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it-IT" sz="2000" dirty="0" smtClean="0"/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it-IT" sz="2000" dirty="0" smtClean="0"/>
              <a:t>Domande attitudinali utili a caratterizzare il profilo dell’intervistato (es. tempo libero, sport, personalità..)</a:t>
            </a:r>
          </a:p>
        </p:txBody>
      </p:sp>
    </p:spTree>
    <p:extLst>
      <p:ext uri="{BB962C8B-B14F-4D97-AF65-F5344CB8AC3E}">
        <p14:creationId xmlns:p14="http://schemas.microsoft.com/office/powerpoint/2010/main" val="37070286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8382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Questionario: domande quantitative</a:t>
            </a:r>
            <a:endParaRPr lang="en-GB" sz="4000" dirty="0">
              <a:solidFill>
                <a:srgbClr val="FF9900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26723" y="1066800"/>
            <a:ext cx="857047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it-IT" sz="2000" dirty="0" smtClean="0"/>
              <a:t>Porre l’attenzione sulla presenza di un buon numero di domande quantitative, tra cui: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</a:pPr>
            <a:endParaRPr lang="it-IT" sz="2000" dirty="0"/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it-IT" sz="2000" dirty="0" smtClean="0"/>
              <a:t>Almeno 15 domande punteggio </a:t>
            </a:r>
            <a:r>
              <a:rPr lang="it-IT" sz="2000" u="sng" dirty="0" smtClean="0"/>
              <a:t>con scala da </a:t>
            </a:r>
            <a:r>
              <a:rPr lang="it-IT" sz="2000" b="1" u="sng" dirty="0" smtClean="0"/>
              <a:t>1-10</a:t>
            </a:r>
            <a:r>
              <a:rPr lang="it-IT" sz="2000" dirty="0" smtClean="0"/>
              <a:t>, ricordandosi di </a:t>
            </a:r>
            <a:r>
              <a:rPr lang="it-IT" sz="2000" u="sng" dirty="0" smtClean="0"/>
              <a:t>specificare sempre la legenda della scala </a:t>
            </a:r>
            <a:r>
              <a:rPr lang="it-IT" sz="2000" dirty="0" smtClean="0"/>
              <a:t>(es: 1=pochissimo, 10=moltissimo)</a:t>
            </a:r>
          </a:p>
          <a:p>
            <a:pPr marL="400050" lvl="1" indent="0" eaLnBrk="1" hangingPunct="1">
              <a:spcBef>
                <a:spcPct val="0"/>
              </a:spcBef>
              <a:buNone/>
            </a:pPr>
            <a:r>
              <a:rPr lang="it-IT" sz="1600" dirty="0" smtClean="0"/>
              <a:t>NB: si tratta di variabili qualitative ordinali, ma nelle applicazioni possono essere utilizzate anche come quantitative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it-IT" sz="2000" dirty="0" smtClean="0"/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 startAt="2"/>
            </a:pPr>
            <a:r>
              <a:rPr lang="it-IT" sz="2000" dirty="0"/>
              <a:t>D</a:t>
            </a:r>
            <a:r>
              <a:rPr lang="it-IT" sz="2000" dirty="0" smtClean="0"/>
              <a:t>omande quantitative aperte, ad esempio:</a:t>
            </a:r>
          </a:p>
          <a:p>
            <a:pPr marL="857250" lvl="1" indent="-457200" eaLnBrk="1" hangingPunct="1">
              <a:spcBef>
                <a:spcPct val="0"/>
              </a:spcBef>
            </a:pPr>
            <a:r>
              <a:rPr lang="it-IT" sz="1600" dirty="0" smtClean="0"/>
              <a:t>Domanda di </a:t>
            </a:r>
            <a:r>
              <a:rPr lang="it-IT" sz="1600" dirty="0"/>
              <a:t>spesa/budget (Quanto spendi settimanalmente per</a:t>
            </a:r>
            <a:r>
              <a:rPr lang="it-IT" sz="1600" dirty="0" smtClean="0"/>
              <a:t>..? Quanto sei disposto a spendere mensilmente per ..?)</a:t>
            </a:r>
          </a:p>
          <a:p>
            <a:pPr marL="857250" lvl="1" indent="-457200" eaLnBrk="1" hangingPunct="1">
              <a:spcBef>
                <a:spcPct val="0"/>
              </a:spcBef>
            </a:pPr>
            <a:r>
              <a:rPr lang="it-IT" sz="1600" dirty="0" smtClean="0"/>
              <a:t>Quante ore dedichi, settimanalmente, ad una certa attività? (di interesse per l’obiettivo)</a:t>
            </a:r>
          </a:p>
          <a:p>
            <a:pPr marL="857250" lvl="1" indent="-457200" eaLnBrk="1" hangingPunct="1">
              <a:spcBef>
                <a:spcPct val="0"/>
              </a:spcBef>
            </a:pPr>
            <a:r>
              <a:rPr lang="it-IT" sz="1600" dirty="0" smtClean="0"/>
              <a:t>Quante volte ti rechi a fare la spesa settimanalmente?</a:t>
            </a:r>
          </a:p>
          <a:p>
            <a:pPr marL="857250" lvl="1" indent="-457200" eaLnBrk="1" hangingPunct="1">
              <a:spcBef>
                <a:spcPct val="0"/>
              </a:spcBef>
            </a:pPr>
            <a:endParaRPr lang="it-IT" sz="1600" dirty="0" smtClean="0"/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 startAt="2"/>
            </a:pPr>
            <a:r>
              <a:rPr lang="it-IT" sz="2000" dirty="0" smtClean="0"/>
              <a:t>Possibilità di includere  domande </a:t>
            </a:r>
            <a:r>
              <a:rPr lang="it-IT" sz="2000" dirty="0"/>
              <a:t>che </a:t>
            </a:r>
            <a:r>
              <a:rPr lang="it-IT" sz="2000" dirty="0" smtClean="0"/>
              <a:t>richiedano </a:t>
            </a:r>
            <a:r>
              <a:rPr lang="it-IT" sz="2000" dirty="0"/>
              <a:t>la distribuzione di 100 punti % tra diverse </a:t>
            </a:r>
            <a:r>
              <a:rPr lang="it-IT" sz="2000" dirty="0" smtClean="0"/>
              <a:t>categorie</a:t>
            </a:r>
            <a:endParaRPr lang="it-IT" sz="2000" dirty="0"/>
          </a:p>
          <a:p>
            <a:pPr marL="400050" lvl="1" indent="0" eaLnBrk="1" hangingPunct="1">
              <a:spcBef>
                <a:spcPct val="0"/>
              </a:spcBef>
              <a:buNone/>
            </a:pPr>
            <a:endParaRPr lang="it-IT" sz="1600" dirty="0" smtClean="0"/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 startAt="2"/>
            </a:pP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335576350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8382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Questionario: domande «target» </a:t>
            </a:r>
            <a:endParaRPr lang="en-GB" sz="4000" dirty="0">
              <a:solidFill>
                <a:srgbClr val="FF9900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43394" y="1066800"/>
            <a:ext cx="8748206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it-IT" sz="2000" b="1" dirty="0" smtClean="0"/>
              <a:t>Obiettivo dell’analisi: spiegare un fenomeno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it-IT" sz="2000" dirty="0" smtClean="0"/>
              <a:t>considerare una delle variabili raccolte come </a:t>
            </a:r>
            <a:r>
              <a:rPr lang="it-IT" sz="2000" u="sng" dirty="0" smtClean="0"/>
              <a:t>variabile «target» dipendente</a:t>
            </a:r>
            <a:r>
              <a:rPr lang="it-IT" sz="2000" dirty="0" smtClean="0"/>
              <a:t>, e capire quali altre variabili (indipendenti) la influenzano e in che modo. 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it-IT" sz="2000" dirty="0"/>
          </a:p>
          <a:p>
            <a:pPr eaLnBrk="1" hangingPunct="1">
              <a:spcBef>
                <a:spcPct val="0"/>
              </a:spcBef>
            </a:pPr>
            <a:r>
              <a:rPr lang="it-IT" sz="2000" dirty="0" smtClean="0"/>
              <a:t>Variabile target quantitativa </a:t>
            </a:r>
            <a:r>
              <a:rPr lang="it-IT" sz="2000" dirty="0" smtClean="0">
                <a:sym typeface="Wingdings" panose="05000000000000000000" pitchFamily="2" charset="2"/>
              </a:rPr>
              <a:t> Regressione Lineare</a:t>
            </a:r>
          </a:p>
          <a:p>
            <a:pPr marL="400050" lvl="1" indent="0" eaLnBrk="1" hangingPunct="1">
              <a:spcBef>
                <a:spcPct val="0"/>
              </a:spcBef>
              <a:buNone/>
            </a:pPr>
            <a:r>
              <a:rPr lang="it-IT" sz="1600" dirty="0" smtClean="0">
                <a:sym typeface="Wingdings" panose="05000000000000000000" pitchFamily="2" charset="2"/>
              </a:rPr>
              <a:t>Assicurarsi di inserire una domanda che fornisca la variabile target per la Lineare, ad esempio:</a:t>
            </a:r>
            <a:endParaRPr lang="it-IT" sz="1600" dirty="0"/>
          </a:p>
          <a:p>
            <a:pPr marL="857250" lvl="1" indent="-457200" eaLnBrk="1" hangingPunct="1">
              <a:spcBef>
                <a:spcPct val="0"/>
              </a:spcBef>
            </a:pPr>
            <a:r>
              <a:rPr lang="it-IT" sz="1600" dirty="0"/>
              <a:t>Domanda relativa alle </a:t>
            </a:r>
            <a:r>
              <a:rPr lang="it-IT" sz="1600" dirty="0" smtClean="0"/>
              <a:t>spesa/budget</a:t>
            </a:r>
            <a:endParaRPr lang="it-IT" sz="1600" dirty="0"/>
          </a:p>
          <a:p>
            <a:pPr marL="857250" lvl="1" indent="-457200" eaLnBrk="1" hangingPunct="1">
              <a:spcBef>
                <a:spcPct val="0"/>
              </a:spcBef>
            </a:pPr>
            <a:r>
              <a:rPr lang="it-IT" sz="1600" dirty="0"/>
              <a:t>Domanda relativa alla soddisfazione globale </a:t>
            </a:r>
            <a:r>
              <a:rPr lang="it-IT" sz="1600" u="sng" dirty="0"/>
              <a:t>come punteggio 1-10</a:t>
            </a:r>
            <a:r>
              <a:rPr lang="it-IT" sz="1600" dirty="0"/>
              <a:t> (</a:t>
            </a:r>
            <a:r>
              <a:rPr lang="it-IT" sz="1600" i="1" dirty="0" err="1"/>
              <a:t>Customer</a:t>
            </a:r>
            <a:r>
              <a:rPr lang="it-IT" sz="1600" i="1" dirty="0"/>
              <a:t> </a:t>
            </a:r>
            <a:r>
              <a:rPr lang="it-IT" sz="1600" i="1" dirty="0" err="1"/>
              <a:t>Satisfaction</a:t>
            </a:r>
            <a:r>
              <a:rPr lang="it-IT" sz="1600" dirty="0"/>
              <a:t>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it-IT" sz="2000" dirty="0" smtClean="0"/>
          </a:p>
          <a:p>
            <a:pPr marL="0" indent="0" eaLnBrk="1" hangingPunct="1">
              <a:spcBef>
                <a:spcPct val="0"/>
              </a:spcBef>
              <a:buNone/>
            </a:pPr>
            <a:endParaRPr lang="it-IT" sz="2000" dirty="0"/>
          </a:p>
          <a:p>
            <a:pPr eaLnBrk="1" hangingPunct="1">
              <a:spcBef>
                <a:spcPct val="0"/>
              </a:spcBef>
            </a:pPr>
            <a:r>
              <a:rPr lang="it-IT" sz="2000" dirty="0" smtClean="0"/>
              <a:t>Variabile target dicotomica (solo due esiti)</a:t>
            </a:r>
            <a:r>
              <a:rPr lang="it-IT" sz="2000" dirty="0">
                <a:sym typeface="Wingdings" panose="05000000000000000000" pitchFamily="2" charset="2"/>
              </a:rPr>
              <a:t>  Regressione </a:t>
            </a:r>
            <a:r>
              <a:rPr lang="it-IT" sz="2000" dirty="0" smtClean="0">
                <a:sym typeface="Wingdings" panose="05000000000000000000" pitchFamily="2" charset="2"/>
              </a:rPr>
              <a:t>Logistica</a:t>
            </a:r>
          </a:p>
          <a:p>
            <a:pPr marL="400050" lvl="1" indent="0" eaLnBrk="1" hangingPunct="1">
              <a:spcBef>
                <a:spcPct val="0"/>
              </a:spcBef>
              <a:buNone/>
            </a:pPr>
            <a:r>
              <a:rPr lang="it-IT" sz="1600" dirty="0">
                <a:sym typeface="Wingdings" panose="05000000000000000000" pitchFamily="2" charset="2"/>
              </a:rPr>
              <a:t>Assicurarsi di inserire una domanda che fornisca la variabile </a:t>
            </a:r>
            <a:r>
              <a:rPr lang="it-IT" sz="1600" dirty="0" smtClean="0">
                <a:sym typeface="Wingdings" panose="05000000000000000000" pitchFamily="2" charset="2"/>
              </a:rPr>
              <a:t>target per la Logistica, </a:t>
            </a:r>
            <a:r>
              <a:rPr lang="it-IT" sz="1600" dirty="0">
                <a:sym typeface="Wingdings" panose="05000000000000000000" pitchFamily="2" charset="2"/>
              </a:rPr>
              <a:t>ad esempio</a:t>
            </a:r>
            <a:r>
              <a:rPr lang="it-IT" sz="1600" dirty="0" smtClean="0">
                <a:sym typeface="Wingdings" panose="05000000000000000000" pitchFamily="2" charset="2"/>
              </a:rPr>
              <a:t>:</a:t>
            </a:r>
            <a:endParaRPr lang="it-IT" sz="1600" dirty="0"/>
          </a:p>
          <a:p>
            <a:pPr marL="857250" lvl="1" indent="-457200" eaLnBrk="1" hangingPunct="1">
              <a:spcBef>
                <a:spcPct val="0"/>
              </a:spcBef>
            </a:pPr>
            <a:r>
              <a:rPr lang="it-IT" sz="1600" i="1" dirty="0" smtClean="0"/>
              <a:t>Saresti disposto ad acquistare un abbonamento mensile al giornale online (SI/NO)?</a:t>
            </a:r>
          </a:p>
          <a:p>
            <a:pPr marL="857250" lvl="1" indent="-457200" eaLnBrk="1" hangingPunct="1">
              <a:spcBef>
                <a:spcPct val="0"/>
              </a:spcBef>
            </a:pPr>
            <a:endParaRPr lang="it-IT" sz="1600" i="1" dirty="0"/>
          </a:p>
          <a:p>
            <a:pPr eaLnBrk="1" hangingPunct="1">
              <a:spcBef>
                <a:spcPct val="0"/>
              </a:spcBef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35350819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8382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Questionario: alcuni esempi </a:t>
            </a:r>
            <a:endParaRPr lang="en-GB" sz="4000" dirty="0">
              <a:solidFill>
                <a:srgbClr val="FF9900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26723" y="762000"/>
            <a:ext cx="8570479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it-IT" sz="2000" dirty="0" smtClean="0"/>
              <a:t>Età (in anni):</a:t>
            </a:r>
          </a:p>
          <a:p>
            <a:pPr eaLnBrk="1" hangingPunct="1">
              <a:spcBef>
                <a:spcPct val="0"/>
              </a:spcBef>
            </a:pPr>
            <a:r>
              <a:rPr lang="it-IT" sz="2000" dirty="0" smtClean="0"/>
              <a:t>18-30</a:t>
            </a:r>
          </a:p>
          <a:p>
            <a:pPr eaLnBrk="1" hangingPunct="1">
              <a:spcBef>
                <a:spcPct val="0"/>
              </a:spcBef>
            </a:pPr>
            <a:r>
              <a:rPr lang="it-IT" sz="2000" dirty="0" smtClean="0"/>
              <a:t>31-45</a:t>
            </a:r>
          </a:p>
          <a:p>
            <a:pPr eaLnBrk="1" hangingPunct="1">
              <a:spcBef>
                <a:spcPct val="0"/>
              </a:spcBef>
            </a:pPr>
            <a:r>
              <a:rPr lang="it-IT" sz="2000" dirty="0" smtClean="0"/>
              <a:t>45-60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it-IT" sz="2000" dirty="0" smtClean="0">
                <a:solidFill>
                  <a:srgbClr val="FF0000"/>
                </a:solidFill>
              </a:rPr>
              <a:t>Lasciare la domanda aperta: Età (in anni): ……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it-IT" sz="2000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it-IT" sz="2000" dirty="0" smtClean="0"/>
              <a:t>Quanto </a:t>
            </a:r>
            <a:r>
              <a:rPr lang="it-IT" sz="2000" dirty="0"/>
              <a:t>sarebbe disposto </a:t>
            </a:r>
            <a:r>
              <a:rPr lang="it-IT" sz="2000" dirty="0" smtClean="0"/>
              <a:t>a spendere per un mensile on line?</a:t>
            </a:r>
            <a:endParaRPr lang="en-AU" sz="2000" dirty="0"/>
          </a:p>
          <a:p>
            <a:pPr lvl="0"/>
            <a:r>
              <a:rPr lang="it-IT" sz="2000" dirty="0" smtClean="0"/>
              <a:t>&lt; 5 </a:t>
            </a:r>
            <a:r>
              <a:rPr lang="it-IT" sz="2000" dirty="0"/>
              <a:t>euro</a:t>
            </a:r>
            <a:endParaRPr lang="en-AU" sz="2000" dirty="0"/>
          </a:p>
          <a:p>
            <a:pPr lvl="0"/>
            <a:r>
              <a:rPr lang="it-IT" sz="2000" dirty="0"/>
              <a:t>Tra 5</a:t>
            </a:r>
            <a:r>
              <a:rPr lang="it-IT" sz="2000" dirty="0" smtClean="0"/>
              <a:t> </a:t>
            </a:r>
            <a:r>
              <a:rPr lang="it-IT" sz="2000" dirty="0"/>
              <a:t>– </a:t>
            </a:r>
            <a:r>
              <a:rPr lang="it-IT" sz="2000" dirty="0" smtClean="0"/>
              <a:t>10 </a:t>
            </a:r>
            <a:r>
              <a:rPr lang="it-IT" sz="2000" dirty="0"/>
              <a:t>euro</a:t>
            </a:r>
            <a:endParaRPr lang="en-AU" sz="2000" dirty="0"/>
          </a:p>
          <a:p>
            <a:pPr lvl="0"/>
            <a:r>
              <a:rPr lang="it-IT" sz="2000" dirty="0"/>
              <a:t>Tra </a:t>
            </a:r>
            <a:r>
              <a:rPr lang="it-IT" sz="2000" dirty="0" smtClean="0"/>
              <a:t>10 </a:t>
            </a:r>
            <a:r>
              <a:rPr lang="it-IT" sz="2000" dirty="0"/>
              <a:t>– </a:t>
            </a:r>
            <a:r>
              <a:rPr lang="it-IT" sz="2000" dirty="0" smtClean="0"/>
              <a:t>20 </a:t>
            </a:r>
            <a:r>
              <a:rPr lang="it-IT" sz="2000" dirty="0"/>
              <a:t>euro</a:t>
            </a:r>
            <a:endParaRPr lang="en-AU" sz="2000" dirty="0"/>
          </a:p>
          <a:p>
            <a:pPr lvl="0"/>
            <a:r>
              <a:rPr lang="it-IT" sz="2000" dirty="0"/>
              <a:t>&gt; </a:t>
            </a:r>
            <a:r>
              <a:rPr lang="it-IT" sz="2000" dirty="0" smtClean="0"/>
              <a:t>20 euro</a:t>
            </a:r>
          </a:p>
          <a:p>
            <a:pPr marL="0" indent="0">
              <a:buNone/>
            </a:pPr>
            <a:r>
              <a:rPr lang="it-IT" sz="2000" dirty="0" smtClean="0">
                <a:solidFill>
                  <a:srgbClr val="FF0000"/>
                </a:solidFill>
              </a:rPr>
              <a:t>Lasciare </a:t>
            </a:r>
            <a:r>
              <a:rPr lang="it-IT" sz="2000" dirty="0">
                <a:solidFill>
                  <a:srgbClr val="FF0000"/>
                </a:solidFill>
              </a:rPr>
              <a:t>la domanda </a:t>
            </a:r>
            <a:r>
              <a:rPr lang="it-IT" sz="2000" dirty="0" smtClean="0">
                <a:solidFill>
                  <a:srgbClr val="FF0000"/>
                </a:solidFill>
              </a:rPr>
              <a:t>aperta:   ………. euro</a:t>
            </a:r>
            <a:r>
              <a:rPr lang="it-IT" sz="2000" dirty="0">
                <a:solidFill>
                  <a:srgbClr val="FF0000"/>
                </a:solidFill>
              </a:rPr>
              <a:t> </a:t>
            </a:r>
            <a:endParaRPr lang="it-IT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sz="2000" dirty="0" smtClean="0">
              <a:solidFill>
                <a:srgbClr val="FF0000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it-IT" sz="2000" dirty="0"/>
              <a:t>Quanta tempo dedichi mediamente alla lettura dei giornali? …..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it-IT" sz="2000" dirty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it-IT" sz="2000" dirty="0">
                <a:solidFill>
                  <a:srgbClr val="FF0000"/>
                </a:solidFill>
              </a:rPr>
              <a:t>Specificare unità di misura: ore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it-IT" sz="2000" dirty="0">
                <a:solidFill>
                  <a:srgbClr val="FF0000"/>
                </a:solidFill>
              </a:rPr>
              <a:t>Specificare arco temporale: alla settimana</a:t>
            </a:r>
          </a:p>
          <a:p>
            <a:pPr marL="0" indent="0">
              <a:buNone/>
            </a:pPr>
            <a:endParaRPr lang="en-AU" sz="2000" dirty="0">
              <a:solidFill>
                <a:srgbClr val="FF0000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it-IT" sz="2000" dirty="0" smtClean="0"/>
          </a:p>
          <a:p>
            <a:pPr marL="0" indent="0" eaLnBrk="1" hangingPunct="1">
              <a:spcBef>
                <a:spcPct val="0"/>
              </a:spcBef>
              <a:buNone/>
            </a:pP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25676252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8382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Questionario: alcuni esempi </a:t>
            </a:r>
            <a:endParaRPr lang="en-GB" sz="4000" dirty="0">
              <a:solidFill>
                <a:srgbClr val="FF9900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26723" y="914400"/>
            <a:ext cx="8570479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it-IT" sz="2000" dirty="0" smtClean="0"/>
              <a:t>Quanta importanza attribuisce all’impostazione grafica del giornale?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it-IT" sz="2000" dirty="0"/>
          </a:p>
          <a:p>
            <a:pPr marL="0" indent="0" eaLnBrk="1" hangingPunct="1">
              <a:spcBef>
                <a:spcPct val="0"/>
              </a:spcBef>
              <a:buNone/>
            </a:pPr>
            <a:endParaRPr lang="it-IT" sz="2000" dirty="0" smtClean="0"/>
          </a:p>
          <a:p>
            <a:pPr marL="0" indent="0" eaLnBrk="1" hangingPunct="1">
              <a:spcBef>
                <a:spcPct val="0"/>
              </a:spcBef>
              <a:buNone/>
            </a:pPr>
            <a:endParaRPr lang="it-IT" sz="2000" dirty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it-IT" sz="2000" dirty="0" smtClean="0">
                <a:solidFill>
                  <a:srgbClr val="FF0000"/>
                </a:solidFill>
              </a:rPr>
              <a:t>Utilizzare scale da 1 a 10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it-IT" sz="2000" dirty="0" smtClean="0">
                <a:solidFill>
                  <a:srgbClr val="FF0000"/>
                </a:solidFill>
              </a:rPr>
              <a:t>Specificare la legenda (1=poca importanza, 10=molta importanza)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it-IT" sz="20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it-IT" sz="2000" dirty="0"/>
              <a:t>Per quale motivo legge magazine? </a:t>
            </a:r>
            <a:endParaRPr lang="en-AU" sz="2000" dirty="0"/>
          </a:p>
          <a:p>
            <a:pPr lvl="1"/>
            <a:r>
              <a:rPr lang="it-IT" sz="2000" dirty="0"/>
              <a:t>Fini didattici</a:t>
            </a:r>
            <a:endParaRPr lang="en-AU" sz="2000" dirty="0"/>
          </a:p>
          <a:p>
            <a:pPr lvl="1"/>
            <a:r>
              <a:rPr lang="it-IT" sz="2000" dirty="0"/>
              <a:t>Fini lavorativi</a:t>
            </a:r>
            <a:endParaRPr lang="en-AU" sz="2000" dirty="0"/>
          </a:p>
          <a:p>
            <a:pPr lvl="1"/>
            <a:r>
              <a:rPr lang="it-IT" sz="2000" dirty="0"/>
              <a:t>Documentazione di carattere generale</a:t>
            </a:r>
            <a:endParaRPr lang="en-AU" sz="2000" dirty="0"/>
          </a:p>
          <a:p>
            <a:pPr lvl="1"/>
            <a:r>
              <a:rPr lang="it-IT" sz="2000" dirty="0" smtClean="0"/>
              <a:t>Svago/hobby</a:t>
            </a:r>
          </a:p>
          <a:p>
            <a:pPr marL="57150" indent="0">
              <a:buNone/>
            </a:pPr>
            <a:r>
              <a:rPr lang="it-IT" sz="2000" dirty="0">
                <a:solidFill>
                  <a:srgbClr val="FF0000"/>
                </a:solidFill>
              </a:rPr>
              <a:t>Indicare il numero massimo </a:t>
            </a:r>
            <a:r>
              <a:rPr lang="it-IT" sz="2000" dirty="0" smtClean="0">
                <a:solidFill>
                  <a:srgbClr val="FF0000"/>
                </a:solidFill>
              </a:rPr>
              <a:t>di possibili risposte (</a:t>
            </a:r>
            <a:r>
              <a:rPr lang="it-IT" sz="2000" dirty="0" err="1" smtClean="0">
                <a:solidFill>
                  <a:srgbClr val="FF0000"/>
                </a:solidFill>
              </a:rPr>
              <a:t>max</a:t>
            </a:r>
            <a:r>
              <a:rPr lang="it-IT" sz="2000" dirty="0" smtClean="0">
                <a:solidFill>
                  <a:srgbClr val="FF0000"/>
                </a:solidFill>
              </a:rPr>
              <a:t> 1)</a:t>
            </a:r>
          </a:p>
          <a:p>
            <a:pPr marL="57150" indent="0">
              <a:buNone/>
            </a:pPr>
            <a:endParaRPr lang="it-IT" sz="2000" dirty="0">
              <a:solidFill>
                <a:srgbClr val="FF0000"/>
              </a:solidFill>
            </a:endParaRPr>
          </a:p>
          <a:p>
            <a:pPr marL="57150" indent="0">
              <a:buNone/>
            </a:pPr>
            <a:r>
              <a:rPr lang="it-IT" sz="2000" u="sng" dirty="0"/>
              <a:t>Ricordare di testare il questionario prima di somministrarlo!!!!!</a:t>
            </a:r>
          </a:p>
          <a:p>
            <a:pPr marL="57150" indent="0">
              <a:buNone/>
            </a:pPr>
            <a:endParaRPr lang="it-IT" sz="2000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231311"/>
              </p:ext>
            </p:extLst>
          </p:nvPr>
        </p:nvGraphicFramePr>
        <p:xfrm>
          <a:off x="2286000" y="1447800"/>
          <a:ext cx="3886200" cy="45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45720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AU" sz="120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AU" sz="120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AU" sz="120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AU" sz="120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4140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3489</TotalTime>
  <Words>540</Words>
  <Application>Microsoft Office PowerPoint</Application>
  <PresentationFormat>On-screen Show (4:3)</PresentationFormat>
  <Paragraphs>97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Questionario</vt:lpstr>
      <vt:lpstr>Questionario: premesse! </vt:lpstr>
      <vt:lpstr>Questionario: le sezioni </vt:lpstr>
      <vt:lpstr>Questionario: domande quantitative</vt:lpstr>
      <vt:lpstr>Questionario: domande «target» </vt:lpstr>
      <vt:lpstr>Questionario: alcuni esempi </vt:lpstr>
      <vt:lpstr>Questionario: alcuni esempi </vt:lpstr>
    </vt:vector>
  </TitlesOfParts>
  <Company>Nunatac S.r.l.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SAS/BASE</dc:title>
  <dc:creator>vale</dc:creator>
  <cp:lastModifiedBy>Giulia Deppieri</cp:lastModifiedBy>
  <cp:revision>562</cp:revision>
  <dcterms:created xsi:type="dcterms:W3CDTF">2007-09-04T09:18:53Z</dcterms:created>
  <dcterms:modified xsi:type="dcterms:W3CDTF">2014-11-07T15:18:43Z</dcterms:modified>
</cp:coreProperties>
</file>