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444" r:id="rId2"/>
    <p:sldId id="469" r:id="rId3"/>
    <p:sldId id="475" r:id="rId4"/>
    <p:sldId id="480" r:id="rId5"/>
    <p:sldId id="476" r:id="rId6"/>
    <p:sldId id="424" r:id="rId7"/>
    <p:sldId id="477" r:id="rId8"/>
    <p:sldId id="478" r:id="rId9"/>
    <p:sldId id="531" r:id="rId10"/>
    <p:sldId id="426" r:id="rId11"/>
    <p:sldId id="488" r:id="rId12"/>
    <p:sldId id="490" r:id="rId13"/>
    <p:sldId id="493" r:id="rId14"/>
    <p:sldId id="495" r:id="rId15"/>
    <p:sldId id="522" r:id="rId16"/>
    <p:sldId id="494" r:id="rId17"/>
    <p:sldId id="519" r:id="rId18"/>
    <p:sldId id="496" r:id="rId19"/>
    <p:sldId id="523" r:id="rId20"/>
    <p:sldId id="524" r:id="rId21"/>
    <p:sldId id="525" r:id="rId22"/>
    <p:sldId id="526" r:id="rId23"/>
    <p:sldId id="527" r:id="rId24"/>
    <p:sldId id="532" r:id="rId25"/>
    <p:sldId id="497" r:id="rId26"/>
    <p:sldId id="499" r:id="rId27"/>
    <p:sldId id="533" r:id="rId28"/>
    <p:sldId id="501" r:id="rId29"/>
    <p:sldId id="502" r:id="rId30"/>
    <p:sldId id="503" r:id="rId31"/>
    <p:sldId id="504" r:id="rId32"/>
    <p:sldId id="505" r:id="rId33"/>
    <p:sldId id="506" r:id="rId34"/>
    <p:sldId id="534" r:id="rId35"/>
    <p:sldId id="508" r:id="rId36"/>
    <p:sldId id="509" r:id="rId37"/>
    <p:sldId id="51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00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3783" autoAdjust="0"/>
  </p:normalViewPr>
  <p:slideViewPr>
    <p:cSldViewPr>
      <p:cViewPr>
        <p:scale>
          <a:sx n="70" d="100"/>
          <a:sy n="70" d="100"/>
        </p:scale>
        <p:origin x="-15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2.xml"/><Relationship Id="rId3" Type="http://schemas.openxmlformats.org/officeDocument/2006/relationships/slide" Target="slides/slide5.xml"/><Relationship Id="rId7" Type="http://schemas.openxmlformats.org/officeDocument/2006/relationships/slide" Target="slides/slide11.xml"/><Relationship Id="rId12" Type="http://schemas.openxmlformats.org/officeDocument/2006/relationships/slide" Target="slides/slide21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0.xml"/><Relationship Id="rId11" Type="http://schemas.openxmlformats.org/officeDocument/2006/relationships/slide" Target="slides/slide20.xml"/><Relationship Id="rId5" Type="http://schemas.openxmlformats.org/officeDocument/2006/relationships/slide" Target="slides/slide7.xml"/><Relationship Id="rId15" Type="http://schemas.openxmlformats.org/officeDocument/2006/relationships/slide" Target="slides/slide28.xml"/><Relationship Id="rId10" Type="http://schemas.openxmlformats.org/officeDocument/2006/relationships/slide" Target="slides/slide19.xml"/><Relationship Id="rId4" Type="http://schemas.openxmlformats.org/officeDocument/2006/relationships/slide" Target="slides/slide6.xml"/><Relationship Id="rId9" Type="http://schemas.openxmlformats.org/officeDocument/2006/relationships/slide" Target="slides/slide18.xml"/><Relationship Id="rId14" Type="http://schemas.openxmlformats.org/officeDocument/2006/relationships/slide" Target="slides/slide2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BD3F0-2FFA-42ED-9A86-7FF2B3C96EB3}" type="doc">
      <dgm:prSet loTypeId="urn:microsoft.com/office/officeart/2005/8/layout/arrow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AU"/>
        </a:p>
      </dgm:t>
    </dgm:pt>
    <dgm:pt modelId="{2614F606-039B-4931-98E1-3F53CDDFD584}">
      <dgm:prSet phldrT="[Text]"/>
      <dgm:spPr/>
      <dgm:t>
        <a:bodyPr/>
        <a:lstStyle/>
        <a:p>
          <a:r>
            <a:rPr lang="en-AU" dirty="0" err="1" smtClean="0"/>
            <a:t>Più</a:t>
          </a:r>
          <a:r>
            <a:rPr lang="en-AU" dirty="0" smtClean="0"/>
            <a:t> k è basso, </a:t>
          </a:r>
          <a:r>
            <a:rPr lang="en-AU" dirty="0" err="1" smtClean="0"/>
            <a:t>più</a:t>
          </a:r>
          <a:r>
            <a:rPr lang="en-AU" dirty="0" smtClean="0"/>
            <a:t> </a:t>
          </a:r>
          <a:r>
            <a:rPr lang="en-AU" dirty="0" err="1" smtClean="0"/>
            <a:t>semplifico</a:t>
          </a:r>
          <a:r>
            <a:rPr lang="en-AU" dirty="0" smtClean="0"/>
            <a:t> le </a:t>
          </a:r>
          <a:r>
            <a:rPr lang="en-AU" dirty="0" err="1" smtClean="0"/>
            <a:t>analisi</a:t>
          </a:r>
          <a:r>
            <a:rPr lang="en-AU" dirty="0" smtClean="0"/>
            <a:t> successive</a:t>
          </a:r>
          <a:endParaRPr lang="en-AU" dirty="0"/>
        </a:p>
      </dgm:t>
    </dgm:pt>
    <dgm:pt modelId="{840C7839-80EE-4D12-BD9E-997632E3BFF3}" type="parTrans" cxnId="{85A456AD-5C51-4366-93C6-5E6BA666E5C2}">
      <dgm:prSet/>
      <dgm:spPr/>
      <dgm:t>
        <a:bodyPr/>
        <a:lstStyle/>
        <a:p>
          <a:endParaRPr lang="en-AU"/>
        </a:p>
      </dgm:t>
    </dgm:pt>
    <dgm:pt modelId="{F1852034-8B1A-44B9-BDDA-BB39ACBC6899}" type="sibTrans" cxnId="{85A456AD-5C51-4366-93C6-5E6BA666E5C2}">
      <dgm:prSet/>
      <dgm:spPr/>
      <dgm:t>
        <a:bodyPr/>
        <a:lstStyle/>
        <a:p>
          <a:endParaRPr lang="en-AU"/>
        </a:p>
      </dgm:t>
    </dgm:pt>
    <dgm:pt modelId="{CAC2F7D7-E9A5-4B0A-8D58-EDE7A88CD04E}">
      <dgm:prSet phldrT="[Text]"/>
      <dgm:spPr/>
      <dgm:t>
        <a:bodyPr/>
        <a:lstStyle/>
        <a:p>
          <a:r>
            <a:rPr lang="en-AU" dirty="0" err="1" smtClean="0"/>
            <a:t>Più</a:t>
          </a:r>
          <a:r>
            <a:rPr lang="en-AU" dirty="0" smtClean="0"/>
            <a:t> k è </a:t>
          </a:r>
          <a:r>
            <a:rPr lang="en-AU" dirty="0" err="1" smtClean="0"/>
            <a:t>elevato</a:t>
          </a:r>
          <a:r>
            <a:rPr lang="en-AU" dirty="0" smtClean="0"/>
            <a:t>, </a:t>
          </a:r>
          <a:r>
            <a:rPr lang="en-AU" dirty="0" err="1" smtClean="0"/>
            <a:t>maggiore</a:t>
          </a:r>
          <a:r>
            <a:rPr lang="en-AU" dirty="0" smtClean="0"/>
            <a:t> è </a:t>
          </a:r>
          <a:r>
            <a:rPr lang="en-AU" dirty="0" err="1" smtClean="0"/>
            <a:t>il</a:t>
          </a:r>
          <a:r>
            <a:rPr lang="en-AU" dirty="0" smtClean="0"/>
            <a:t> </a:t>
          </a:r>
          <a:r>
            <a:rPr lang="en-AU" dirty="0" err="1" smtClean="0"/>
            <a:t>contributo</a:t>
          </a:r>
          <a:r>
            <a:rPr lang="en-AU" dirty="0" smtClean="0"/>
            <a:t> </a:t>
          </a:r>
          <a:r>
            <a:rPr lang="en-AU" dirty="0" err="1" smtClean="0"/>
            <a:t>informativo</a:t>
          </a:r>
          <a:r>
            <a:rPr lang="en-AU" dirty="0" smtClean="0"/>
            <a:t> </a:t>
          </a:r>
          <a:r>
            <a:rPr lang="en-AU" dirty="0" err="1" smtClean="0"/>
            <a:t>mantenuto</a:t>
          </a:r>
          <a:endParaRPr lang="en-AU" dirty="0"/>
        </a:p>
      </dgm:t>
    </dgm:pt>
    <dgm:pt modelId="{A99D33B2-5DA5-4A13-9D24-B4AB8C2EB17B}" type="parTrans" cxnId="{CF3A7310-3F94-42CE-AA43-7D04027A3FCE}">
      <dgm:prSet/>
      <dgm:spPr/>
      <dgm:t>
        <a:bodyPr/>
        <a:lstStyle/>
        <a:p>
          <a:endParaRPr lang="en-AU"/>
        </a:p>
      </dgm:t>
    </dgm:pt>
    <dgm:pt modelId="{13B202C1-4C9E-4150-B9B0-BE218E520EB9}" type="sibTrans" cxnId="{CF3A7310-3F94-42CE-AA43-7D04027A3FCE}">
      <dgm:prSet/>
      <dgm:spPr/>
      <dgm:t>
        <a:bodyPr/>
        <a:lstStyle/>
        <a:p>
          <a:endParaRPr lang="en-AU"/>
        </a:p>
      </dgm:t>
    </dgm:pt>
    <dgm:pt modelId="{D5C87FFA-09D3-4F5B-8ABC-2FC9B82505E3}" type="pres">
      <dgm:prSet presAssocID="{314BD3F0-2FFA-42ED-9A86-7FF2B3C96EB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8A64D33-65B6-4626-9719-6E06E552A35C}" type="pres">
      <dgm:prSet presAssocID="{314BD3F0-2FFA-42ED-9A86-7FF2B3C96EB3}" presName="ribbon" presStyleLbl="node1" presStyleIdx="0" presStyleCnt="1"/>
      <dgm:spPr/>
    </dgm:pt>
    <dgm:pt modelId="{1D9A94D6-D974-4240-962F-470562EB5B57}" type="pres">
      <dgm:prSet presAssocID="{314BD3F0-2FFA-42ED-9A86-7FF2B3C96EB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88C64B5-39E9-46B0-BDAA-1A52DF85F6B8}" type="pres">
      <dgm:prSet presAssocID="{314BD3F0-2FFA-42ED-9A86-7FF2B3C96EB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F3A7310-3F94-42CE-AA43-7D04027A3FCE}" srcId="{314BD3F0-2FFA-42ED-9A86-7FF2B3C96EB3}" destId="{CAC2F7D7-E9A5-4B0A-8D58-EDE7A88CD04E}" srcOrd="1" destOrd="0" parTransId="{A99D33B2-5DA5-4A13-9D24-B4AB8C2EB17B}" sibTransId="{13B202C1-4C9E-4150-B9B0-BE218E520EB9}"/>
    <dgm:cxn modelId="{7EC3AA09-4CDD-4A95-85A8-D5295A68F350}" type="presOf" srcId="{314BD3F0-2FFA-42ED-9A86-7FF2B3C96EB3}" destId="{D5C87FFA-09D3-4F5B-8ABC-2FC9B82505E3}" srcOrd="0" destOrd="0" presId="urn:microsoft.com/office/officeart/2005/8/layout/arrow6"/>
    <dgm:cxn modelId="{80208A16-069F-461A-81BB-69E0D93BDAB3}" type="presOf" srcId="{2614F606-039B-4931-98E1-3F53CDDFD584}" destId="{1D9A94D6-D974-4240-962F-470562EB5B57}" srcOrd="0" destOrd="0" presId="urn:microsoft.com/office/officeart/2005/8/layout/arrow6"/>
    <dgm:cxn modelId="{85A456AD-5C51-4366-93C6-5E6BA666E5C2}" srcId="{314BD3F0-2FFA-42ED-9A86-7FF2B3C96EB3}" destId="{2614F606-039B-4931-98E1-3F53CDDFD584}" srcOrd="0" destOrd="0" parTransId="{840C7839-80EE-4D12-BD9E-997632E3BFF3}" sibTransId="{F1852034-8B1A-44B9-BDDA-BB39ACBC6899}"/>
    <dgm:cxn modelId="{274B8FB7-3A02-463A-84E9-0FEFAD829D41}" type="presOf" srcId="{CAC2F7D7-E9A5-4B0A-8D58-EDE7A88CD04E}" destId="{188C64B5-39E9-46B0-BDAA-1A52DF85F6B8}" srcOrd="0" destOrd="0" presId="urn:microsoft.com/office/officeart/2005/8/layout/arrow6"/>
    <dgm:cxn modelId="{CB310DD0-BFE3-4E7D-9A42-2BC546B51A2A}" type="presParOf" srcId="{D5C87FFA-09D3-4F5B-8ABC-2FC9B82505E3}" destId="{48A64D33-65B6-4626-9719-6E06E552A35C}" srcOrd="0" destOrd="0" presId="urn:microsoft.com/office/officeart/2005/8/layout/arrow6"/>
    <dgm:cxn modelId="{C359CCF3-99C2-4913-AA4A-6F41586EB0A7}" type="presParOf" srcId="{D5C87FFA-09D3-4F5B-8ABC-2FC9B82505E3}" destId="{1D9A94D6-D974-4240-962F-470562EB5B57}" srcOrd="1" destOrd="0" presId="urn:microsoft.com/office/officeart/2005/8/layout/arrow6"/>
    <dgm:cxn modelId="{D8E989CF-23DB-459B-AFC5-39E42AE25423}" type="presParOf" srcId="{D5C87FFA-09D3-4F5B-8ABC-2FC9B82505E3}" destId="{188C64B5-39E9-46B0-BDAA-1A52DF85F6B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BA085-5174-49F2-B1F9-6C56A75E5F89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20A1E515-5E3A-489C-91D2-B5D862C44E08}">
      <dgm:prSet phldrT="[Text]" custT="1"/>
      <dgm:spPr/>
      <dgm:t>
        <a:bodyPr/>
        <a:lstStyle/>
        <a:p>
          <a:pPr rtl="0"/>
          <a:r>
            <a:rPr lang="en-AU" sz="2000" b="1" dirty="0" err="1" smtClean="0"/>
            <a:t>Identificazione</a:t>
          </a:r>
          <a:r>
            <a:rPr lang="en-AU" sz="2000" b="1" dirty="0" smtClean="0"/>
            <a:t> p </a:t>
          </a:r>
          <a:r>
            <a:rPr lang="en-AU" sz="2000" b="1" dirty="0" err="1" smtClean="0"/>
            <a:t>variabili</a:t>
          </a:r>
          <a:r>
            <a:rPr lang="en-AU" sz="2000" b="1" dirty="0" smtClean="0"/>
            <a:t> di </a:t>
          </a:r>
          <a:r>
            <a:rPr lang="en-AU" sz="2000" b="1" dirty="0" err="1" smtClean="0"/>
            <a:t>partenza</a:t>
          </a:r>
          <a:endParaRPr lang="en-AU" sz="2000" dirty="0"/>
        </a:p>
      </dgm:t>
    </dgm:pt>
    <dgm:pt modelId="{3EF5091C-9803-4EC8-BD37-4A70AA1ED544}" type="parTrans" cxnId="{3170C38C-87D9-49D3-BCFB-8D7E67C7335F}">
      <dgm:prSet/>
      <dgm:spPr/>
      <dgm:t>
        <a:bodyPr/>
        <a:lstStyle/>
        <a:p>
          <a:endParaRPr lang="en-AU" sz="2000"/>
        </a:p>
      </dgm:t>
    </dgm:pt>
    <dgm:pt modelId="{D350ECCF-C77B-44FC-9CFB-2C51316C1EBA}" type="sibTrans" cxnId="{3170C38C-87D9-49D3-BCFB-8D7E67C7335F}">
      <dgm:prSet custT="1"/>
      <dgm:spPr/>
      <dgm:t>
        <a:bodyPr/>
        <a:lstStyle/>
        <a:p>
          <a:endParaRPr lang="en-AU" sz="2000"/>
        </a:p>
      </dgm:t>
    </dgm:pt>
    <dgm:pt modelId="{80A47DFF-C695-460A-951C-2CA6296B8E10}">
      <dgm:prSet phldrT="[Text]" custT="1"/>
      <dgm:spPr/>
      <dgm:t>
        <a:bodyPr/>
        <a:lstStyle/>
        <a:p>
          <a:r>
            <a:rPr lang="en-US" sz="2000" b="1" dirty="0" err="1" smtClean="0"/>
            <a:t>Selezione</a:t>
          </a:r>
          <a:r>
            <a:rPr lang="en-US" sz="2000" b="1" baseline="0" dirty="0" smtClean="0"/>
            <a:t> </a:t>
          </a:r>
          <a:r>
            <a:rPr lang="en-US" sz="2000" b="1" baseline="0" dirty="0" err="1" smtClean="0"/>
            <a:t>n</a:t>
          </a:r>
          <a:r>
            <a:rPr lang="en-US" sz="2000" b="1" dirty="0" err="1" smtClean="0"/>
            <a:t>umero</a:t>
          </a:r>
          <a:r>
            <a:rPr lang="en-US" sz="2000" b="1" dirty="0" smtClean="0"/>
            <a:t> di </a:t>
          </a:r>
          <a:r>
            <a:rPr lang="en-US" sz="2000" b="1" dirty="0" err="1" smtClean="0"/>
            <a:t>fattori</a:t>
          </a:r>
          <a:endParaRPr lang="en-AU" sz="2000" dirty="0"/>
        </a:p>
      </dgm:t>
    </dgm:pt>
    <dgm:pt modelId="{A182B3C1-B374-4082-9E51-FAE823C04962}" type="parTrans" cxnId="{7B30DFD5-FD2C-4CA3-9302-5D7E4DC3AAA1}">
      <dgm:prSet/>
      <dgm:spPr/>
      <dgm:t>
        <a:bodyPr/>
        <a:lstStyle/>
        <a:p>
          <a:endParaRPr lang="en-AU" sz="2000"/>
        </a:p>
      </dgm:t>
    </dgm:pt>
    <dgm:pt modelId="{B6005FF2-3F7B-4D60-83A8-23C446AD8738}" type="sibTrans" cxnId="{7B30DFD5-FD2C-4CA3-9302-5D7E4DC3AAA1}">
      <dgm:prSet custT="1"/>
      <dgm:spPr/>
      <dgm:t>
        <a:bodyPr/>
        <a:lstStyle/>
        <a:p>
          <a:endParaRPr lang="en-AU" sz="2000"/>
        </a:p>
      </dgm:t>
    </dgm:pt>
    <dgm:pt modelId="{C6A47546-58E8-4BB3-A2B1-F5EB4B633F33}">
      <dgm:prSet phldrT="[Text]" custT="1"/>
      <dgm:spPr/>
      <dgm:t>
        <a:bodyPr/>
        <a:lstStyle/>
        <a:p>
          <a:r>
            <a:rPr lang="en-US" sz="2000" b="1" dirty="0" err="1" smtClean="0"/>
            <a:t>Confronto</a:t>
          </a:r>
          <a:r>
            <a:rPr lang="en-US" sz="2000" b="1" dirty="0" smtClean="0"/>
            <a:t> </a:t>
          </a:r>
          <a:r>
            <a:rPr lang="en-US" sz="2000" b="1" dirty="0" err="1" smtClean="0"/>
            <a:t>soluzioni</a:t>
          </a:r>
          <a:r>
            <a:rPr lang="en-US" sz="2000" b="1" dirty="0" smtClean="0"/>
            <a:t> </a:t>
          </a:r>
          <a:r>
            <a:rPr lang="en-US" sz="2000" b="1" dirty="0" err="1" smtClean="0"/>
            <a:t>scelte</a:t>
          </a:r>
          <a:endParaRPr lang="en-AU" sz="2000" dirty="0"/>
        </a:p>
      </dgm:t>
    </dgm:pt>
    <dgm:pt modelId="{3EFFDDF0-9A9B-4D59-AF32-42479530E93B}" type="parTrans" cxnId="{4CBC2241-63B2-48EF-BDFD-F2FED57BB2DE}">
      <dgm:prSet/>
      <dgm:spPr/>
      <dgm:t>
        <a:bodyPr/>
        <a:lstStyle/>
        <a:p>
          <a:endParaRPr lang="en-AU" sz="2000"/>
        </a:p>
      </dgm:t>
    </dgm:pt>
    <dgm:pt modelId="{2FCD833D-7A03-4334-9FEB-2FC716ED9B72}" type="sibTrans" cxnId="{4CBC2241-63B2-48EF-BDFD-F2FED57BB2DE}">
      <dgm:prSet custT="1"/>
      <dgm:spPr/>
      <dgm:t>
        <a:bodyPr/>
        <a:lstStyle/>
        <a:p>
          <a:endParaRPr lang="en-AU" sz="2000"/>
        </a:p>
      </dgm:t>
    </dgm:pt>
    <dgm:pt modelId="{EF68182F-7BBA-4F2A-9968-E9EEBCC6897A}">
      <dgm:prSet phldrT="[Text]" custT="1"/>
      <dgm:spPr/>
      <dgm:t>
        <a:bodyPr/>
        <a:lstStyle/>
        <a:p>
          <a:r>
            <a:rPr lang="en-US" sz="2000" b="1" smtClean="0"/>
            <a:t>Interpretazione fattori</a:t>
          </a:r>
          <a:endParaRPr lang="en-AU" sz="2000" dirty="0"/>
        </a:p>
      </dgm:t>
    </dgm:pt>
    <dgm:pt modelId="{2058920C-94C3-49EA-8CDD-E0C4C72FF6AB}" type="parTrans" cxnId="{86A5E9AE-BC11-4C25-AF45-620DAB3234C3}">
      <dgm:prSet/>
      <dgm:spPr/>
      <dgm:t>
        <a:bodyPr/>
        <a:lstStyle/>
        <a:p>
          <a:endParaRPr lang="en-AU" sz="2000"/>
        </a:p>
      </dgm:t>
    </dgm:pt>
    <dgm:pt modelId="{200785BC-2AF1-4E42-90E1-9BDCCD90D4CC}" type="sibTrans" cxnId="{86A5E9AE-BC11-4C25-AF45-620DAB3234C3}">
      <dgm:prSet/>
      <dgm:spPr/>
      <dgm:t>
        <a:bodyPr/>
        <a:lstStyle/>
        <a:p>
          <a:endParaRPr lang="en-AU" sz="2000"/>
        </a:p>
      </dgm:t>
    </dgm:pt>
    <dgm:pt modelId="{56DF4E00-C242-43BC-AF2F-4FB9287BFA1F}" type="pres">
      <dgm:prSet presAssocID="{E94BA085-5174-49F2-B1F9-6C56A75E5F89}" presName="linearFlow" presStyleCnt="0">
        <dgm:presLayoutVars>
          <dgm:resizeHandles val="exact"/>
        </dgm:presLayoutVars>
      </dgm:prSet>
      <dgm:spPr/>
    </dgm:pt>
    <dgm:pt modelId="{C89F1C20-02B3-4DB5-A6A5-1ECC1A8F0D9D}" type="pres">
      <dgm:prSet presAssocID="{20A1E515-5E3A-489C-91D2-B5D862C44E08}" presName="node" presStyleLbl="node1" presStyleIdx="0" presStyleCnt="4" custScaleX="12906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A033046-7A94-43E5-9569-C27AF1CC65DA}" type="pres">
      <dgm:prSet presAssocID="{D350ECCF-C77B-44FC-9CFB-2C51316C1EBA}" presName="sibTrans" presStyleLbl="sibTrans2D1" presStyleIdx="0" presStyleCnt="3"/>
      <dgm:spPr/>
      <dgm:t>
        <a:bodyPr/>
        <a:lstStyle/>
        <a:p>
          <a:endParaRPr lang="en-AU"/>
        </a:p>
      </dgm:t>
    </dgm:pt>
    <dgm:pt modelId="{C8E935A6-A66C-4361-9618-A15FBF358C03}" type="pres">
      <dgm:prSet presAssocID="{D350ECCF-C77B-44FC-9CFB-2C51316C1EBA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3B948392-11E1-49C1-82D0-645C658F88DF}" type="pres">
      <dgm:prSet presAssocID="{80A47DFF-C695-460A-951C-2CA6296B8E10}" presName="node" presStyleLbl="node1" presStyleIdx="1" presStyleCnt="4" custScaleX="12906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7B59CE4-DD0D-48CA-9F20-1B7994B6D5D4}" type="pres">
      <dgm:prSet presAssocID="{B6005FF2-3F7B-4D60-83A8-23C446AD8738}" presName="sibTrans" presStyleLbl="sibTrans2D1" presStyleIdx="1" presStyleCnt="3"/>
      <dgm:spPr/>
      <dgm:t>
        <a:bodyPr/>
        <a:lstStyle/>
        <a:p>
          <a:endParaRPr lang="en-AU"/>
        </a:p>
      </dgm:t>
    </dgm:pt>
    <dgm:pt modelId="{9BFFCBA5-E053-4DFA-ACCB-F2B7EC72EB8F}" type="pres">
      <dgm:prSet presAssocID="{B6005FF2-3F7B-4D60-83A8-23C446AD8738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EE667C7C-20EE-47D7-8137-F82A60210A8D}" type="pres">
      <dgm:prSet presAssocID="{C6A47546-58E8-4BB3-A2B1-F5EB4B633F33}" presName="node" presStyleLbl="node1" presStyleIdx="2" presStyleCnt="4" custScaleX="12906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0D82257-5B12-48F9-B28A-ECC8C7A8C1A1}" type="pres">
      <dgm:prSet presAssocID="{2FCD833D-7A03-4334-9FEB-2FC716ED9B7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914C6F06-55B3-4BB9-AEF8-763FFBD4DE2E}" type="pres">
      <dgm:prSet presAssocID="{2FCD833D-7A03-4334-9FEB-2FC716ED9B72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45D45946-1EFD-450B-98C3-8D6E3E1428FE}" type="pres">
      <dgm:prSet presAssocID="{EF68182F-7BBA-4F2A-9968-E9EEBCC6897A}" presName="node" presStyleLbl="node1" presStyleIdx="3" presStyleCnt="4" custScaleX="12906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DEFB445-BEE6-4548-9887-AFF3D772EF2D}" type="presOf" srcId="{20A1E515-5E3A-489C-91D2-B5D862C44E08}" destId="{C89F1C20-02B3-4DB5-A6A5-1ECC1A8F0D9D}" srcOrd="0" destOrd="0" presId="urn:microsoft.com/office/officeart/2005/8/layout/process2"/>
    <dgm:cxn modelId="{41608A1D-C4B3-457C-B75C-699548E15063}" type="presOf" srcId="{B6005FF2-3F7B-4D60-83A8-23C446AD8738}" destId="{9BFFCBA5-E053-4DFA-ACCB-F2B7EC72EB8F}" srcOrd="1" destOrd="0" presId="urn:microsoft.com/office/officeart/2005/8/layout/process2"/>
    <dgm:cxn modelId="{E8558BFC-2723-484E-BC45-F7FA6F17C674}" type="presOf" srcId="{B6005FF2-3F7B-4D60-83A8-23C446AD8738}" destId="{E7B59CE4-DD0D-48CA-9F20-1B7994B6D5D4}" srcOrd="0" destOrd="0" presId="urn:microsoft.com/office/officeart/2005/8/layout/process2"/>
    <dgm:cxn modelId="{2189D640-075E-4FB5-936E-53AC83C61349}" type="presOf" srcId="{E94BA085-5174-49F2-B1F9-6C56A75E5F89}" destId="{56DF4E00-C242-43BC-AF2F-4FB9287BFA1F}" srcOrd="0" destOrd="0" presId="urn:microsoft.com/office/officeart/2005/8/layout/process2"/>
    <dgm:cxn modelId="{7B30DFD5-FD2C-4CA3-9302-5D7E4DC3AAA1}" srcId="{E94BA085-5174-49F2-B1F9-6C56A75E5F89}" destId="{80A47DFF-C695-460A-951C-2CA6296B8E10}" srcOrd="1" destOrd="0" parTransId="{A182B3C1-B374-4082-9E51-FAE823C04962}" sibTransId="{B6005FF2-3F7B-4D60-83A8-23C446AD8738}"/>
    <dgm:cxn modelId="{0D719BBD-4A4B-4351-AC9C-0E09DA742A66}" type="presOf" srcId="{D350ECCF-C77B-44FC-9CFB-2C51316C1EBA}" destId="{0A033046-7A94-43E5-9569-C27AF1CC65DA}" srcOrd="0" destOrd="0" presId="urn:microsoft.com/office/officeart/2005/8/layout/process2"/>
    <dgm:cxn modelId="{4CBC2241-63B2-48EF-BDFD-F2FED57BB2DE}" srcId="{E94BA085-5174-49F2-B1F9-6C56A75E5F89}" destId="{C6A47546-58E8-4BB3-A2B1-F5EB4B633F33}" srcOrd="2" destOrd="0" parTransId="{3EFFDDF0-9A9B-4D59-AF32-42479530E93B}" sibTransId="{2FCD833D-7A03-4334-9FEB-2FC716ED9B72}"/>
    <dgm:cxn modelId="{C2C3A24D-A2D4-4D48-8619-94CD4B5FAB86}" type="presOf" srcId="{D350ECCF-C77B-44FC-9CFB-2C51316C1EBA}" destId="{C8E935A6-A66C-4361-9618-A15FBF358C03}" srcOrd="1" destOrd="0" presId="urn:microsoft.com/office/officeart/2005/8/layout/process2"/>
    <dgm:cxn modelId="{4F6FC6D3-628D-455A-82DE-84E388174610}" type="presOf" srcId="{80A47DFF-C695-460A-951C-2CA6296B8E10}" destId="{3B948392-11E1-49C1-82D0-645C658F88DF}" srcOrd="0" destOrd="0" presId="urn:microsoft.com/office/officeart/2005/8/layout/process2"/>
    <dgm:cxn modelId="{3170C38C-87D9-49D3-BCFB-8D7E67C7335F}" srcId="{E94BA085-5174-49F2-B1F9-6C56A75E5F89}" destId="{20A1E515-5E3A-489C-91D2-B5D862C44E08}" srcOrd="0" destOrd="0" parTransId="{3EF5091C-9803-4EC8-BD37-4A70AA1ED544}" sibTransId="{D350ECCF-C77B-44FC-9CFB-2C51316C1EBA}"/>
    <dgm:cxn modelId="{8B1CD118-1367-4BF8-B97B-206C19D86D2C}" type="presOf" srcId="{EF68182F-7BBA-4F2A-9968-E9EEBCC6897A}" destId="{45D45946-1EFD-450B-98C3-8D6E3E1428FE}" srcOrd="0" destOrd="0" presId="urn:microsoft.com/office/officeart/2005/8/layout/process2"/>
    <dgm:cxn modelId="{86A5E9AE-BC11-4C25-AF45-620DAB3234C3}" srcId="{E94BA085-5174-49F2-B1F9-6C56A75E5F89}" destId="{EF68182F-7BBA-4F2A-9968-E9EEBCC6897A}" srcOrd="3" destOrd="0" parTransId="{2058920C-94C3-49EA-8CDD-E0C4C72FF6AB}" sibTransId="{200785BC-2AF1-4E42-90E1-9BDCCD90D4CC}"/>
    <dgm:cxn modelId="{AF4EE548-EDC4-411E-AC22-C9A6DA138BDE}" type="presOf" srcId="{2FCD833D-7A03-4334-9FEB-2FC716ED9B72}" destId="{914C6F06-55B3-4BB9-AEF8-763FFBD4DE2E}" srcOrd="1" destOrd="0" presId="urn:microsoft.com/office/officeart/2005/8/layout/process2"/>
    <dgm:cxn modelId="{66F7F0D4-B357-4B74-82C4-17715CE430D1}" type="presOf" srcId="{2FCD833D-7A03-4334-9FEB-2FC716ED9B72}" destId="{E0D82257-5B12-48F9-B28A-ECC8C7A8C1A1}" srcOrd="0" destOrd="0" presId="urn:microsoft.com/office/officeart/2005/8/layout/process2"/>
    <dgm:cxn modelId="{F6A0A565-028F-4640-8EB3-A0FD9C97F4AC}" type="presOf" srcId="{C6A47546-58E8-4BB3-A2B1-F5EB4B633F33}" destId="{EE667C7C-20EE-47D7-8137-F82A60210A8D}" srcOrd="0" destOrd="0" presId="urn:microsoft.com/office/officeart/2005/8/layout/process2"/>
    <dgm:cxn modelId="{8FB225B0-ED6D-416A-A78C-182593DCC9EB}" type="presParOf" srcId="{56DF4E00-C242-43BC-AF2F-4FB9287BFA1F}" destId="{C89F1C20-02B3-4DB5-A6A5-1ECC1A8F0D9D}" srcOrd="0" destOrd="0" presId="urn:microsoft.com/office/officeart/2005/8/layout/process2"/>
    <dgm:cxn modelId="{B543D2D8-0600-4380-B766-6ECEE401F647}" type="presParOf" srcId="{56DF4E00-C242-43BC-AF2F-4FB9287BFA1F}" destId="{0A033046-7A94-43E5-9569-C27AF1CC65DA}" srcOrd="1" destOrd="0" presId="urn:microsoft.com/office/officeart/2005/8/layout/process2"/>
    <dgm:cxn modelId="{28491C88-2A28-49F7-8029-2F67EFD6FB77}" type="presParOf" srcId="{0A033046-7A94-43E5-9569-C27AF1CC65DA}" destId="{C8E935A6-A66C-4361-9618-A15FBF358C03}" srcOrd="0" destOrd="0" presId="urn:microsoft.com/office/officeart/2005/8/layout/process2"/>
    <dgm:cxn modelId="{BB7C0074-8403-49BA-84DC-FFE89744D9A1}" type="presParOf" srcId="{56DF4E00-C242-43BC-AF2F-4FB9287BFA1F}" destId="{3B948392-11E1-49C1-82D0-645C658F88DF}" srcOrd="2" destOrd="0" presId="urn:microsoft.com/office/officeart/2005/8/layout/process2"/>
    <dgm:cxn modelId="{F911099D-9696-4350-8A1D-9CBD6FE8580F}" type="presParOf" srcId="{56DF4E00-C242-43BC-AF2F-4FB9287BFA1F}" destId="{E7B59CE4-DD0D-48CA-9F20-1B7994B6D5D4}" srcOrd="3" destOrd="0" presId="urn:microsoft.com/office/officeart/2005/8/layout/process2"/>
    <dgm:cxn modelId="{94D76D55-E5F0-4788-A8FF-729EE26055A2}" type="presParOf" srcId="{E7B59CE4-DD0D-48CA-9F20-1B7994B6D5D4}" destId="{9BFFCBA5-E053-4DFA-ACCB-F2B7EC72EB8F}" srcOrd="0" destOrd="0" presId="urn:microsoft.com/office/officeart/2005/8/layout/process2"/>
    <dgm:cxn modelId="{3C70FB50-B535-488D-8048-B905D040CE9A}" type="presParOf" srcId="{56DF4E00-C242-43BC-AF2F-4FB9287BFA1F}" destId="{EE667C7C-20EE-47D7-8137-F82A60210A8D}" srcOrd="4" destOrd="0" presId="urn:microsoft.com/office/officeart/2005/8/layout/process2"/>
    <dgm:cxn modelId="{B1C6E012-6D62-4823-A9DA-A4DD76EF49D1}" type="presParOf" srcId="{56DF4E00-C242-43BC-AF2F-4FB9287BFA1F}" destId="{E0D82257-5B12-48F9-B28A-ECC8C7A8C1A1}" srcOrd="5" destOrd="0" presId="urn:microsoft.com/office/officeart/2005/8/layout/process2"/>
    <dgm:cxn modelId="{050EEE19-AB31-4536-B1DD-6F69571D0F75}" type="presParOf" srcId="{E0D82257-5B12-48F9-B28A-ECC8C7A8C1A1}" destId="{914C6F06-55B3-4BB9-AEF8-763FFBD4DE2E}" srcOrd="0" destOrd="0" presId="urn:microsoft.com/office/officeart/2005/8/layout/process2"/>
    <dgm:cxn modelId="{F44A38DE-4C99-4BAE-9F8F-D2565F593EA6}" type="presParOf" srcId="{56DF4E00-C242-43BC-AF2F-4FB9287BFA1F}" destId="{45D45946-1EFD-450B-98C3-8D6E3E1428F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64D33-65B6-4626-9719-6E06E552A35C}">
      <dsp:nvSpPr>
        <dsp:cNvPr id="0" name=""/>
        <dsp:cNvSpPr/>
      </dsp:nvSpPr>
      <dsp:spPr>
        <a:xfrm>
          <a:off x="0" y="261619"/>
          <a:ext cx="5105400" cy="204216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A94D6-D974-4240-962F-470562EB5B57}">
      <dsp:nvSpPr>
        <dsp:cNvPr id="0" name=""/>
        <dsp:cNvSpPr/>
      </dsp:nvSpPr>
      <dsp:spPr>
        <a:xfrm>
          <a:off x="612648" y="618997"/>
          <a:ext cx="1684782" cy="10006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Più</a:t>
          </a:r>
          <a:r>
            <a:rPr lang="en-AU" sz="1600" kern="1200" dirty="0" smtClean="0"/>
            <a:t> k è basso, </a:t>
          </a:r>
          <a:r>
            <a:rPr lang="en-AU" sz="1600" kern="1200" dirty="0" err="1" smtClean="0"/>
            <a:t>più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semplifico</a:t>
          </a:r>
          <a:r>
            <a:rPr lang="en-AU" sz="1600" kern="1200" dirty="0" smtClean="0"/>
            <a:t> le </a:t>
          </a:r>
          <a:r>
            <a:rPr lang="en-AU" sz="1600" kern="1200" dirty="0" err="1" smtClean="0"/>
            <a:t>analisi</a:t>
          </a:r>
          <a:r>
            <a:rPr lang="en-AU" sz="1600" kern="1200" dirty="0" smtClean="0"/>
            <a:t> successive</a:t>
          </a:r>
          <a:endParaRPr lang="en-AU" sz="1600" kern="1200" dirty="0"/>
        </a:p>
      </dsp:txBody>
      <dsp:txXfrm>
        <a:off x="612648" y="618997"/>
        <a:ext cx="1684782" cy="1000658"/>
      </dsp:txXfrm>
    </dsp:sp>
    <dsp:sp modelId="{188C64B5-39E9-46B0-BDAA-1A52DF85F6B8}">
      <dsp:nvSpPr>
        <dsp:cNvPr id="0" name=""/>
        <dsp:cNvSpPr/>
      </dsp:nvSpPr>
      <dsp:spPr>
        <a:xfrm>
          <a:off x="2552700" y="945743"/>
          <a:ext cx="1991106" cy="10006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Più</a:t>
          </a:r>
          <a:r>
            <a:rPr lang="en-AU" sz="1600" kern="1200" dirty="0" smtClean="0"/>
            <a:t> k è </a:t>
          </a:r>
          <a:r>
            <a:rPr lang="en-AU" sz="1600" kern="1200" dirty="0" err="1" smtClean="0"/>
            <a:t>elevato</a:t>
          </a:r>
          <a:r>
            <a:rPr lang="en-AU" sz="1600" kern="1200" dirty="0" smtClean="0"/>
            <a:t>, </a:t>
          </a:r>
          <a:r>
            <a:rPr lang="en-AU" sz="1600" kern="1200" dirty="0" err="1" smtClean="0"/>
            <a:t>maggiore</a:t>
          </a:r>
          <a:r>
            <a:rPr lang="en-AU" sz="1600" kern="1200" dirty="0" smtClean="0"/>
            <a:t> è </a:t>
          </a:r>
          <a:r>
            <a:rPr lang="en-AU" sz="1600" kern="1200" dirty="0" err="1" smtClean="0"/>
            <a:t>il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contributo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informativo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mantenuto</a:t>
          </a:r>
          <a:endParaRPr lang="en-AU" sz="1600" kern="1200" dirty="0"/>
        </a:p>
      </dsp:txBody>
      <dsp:txXfrm>
        <a:off x="2552700" y="945743"/>
        <a:ext cx="1991106" cy="1000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F1C20-02B3-4DB5-A6A5-1ECC1A8F0D9D}">
      <dsp:nvSpPr>
        <dsp:cNvPr id="0" name=""/>
        <dsp:cNvSpPr/>
      </dsp:nvSpPr>
      <dsp:spPr>
        <a:xfrm>
          <a:off x="621571" y="2567"/>
          <a:ext cx="3405057" cy="955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 err="1" smtClean="0"/>
            <a:t>Identificazione</a:t>
          </a:r>
          <a:r>
            <a:rPr lang="en-AU" sz="2000" b="1" kern="1200" dirty="0" smtClean="0"/>
            <a:t> p </a:t>
          </a:r>
          <a:r>
            <a:rPr lang="en-AU" sz="2000" b="1" kern="1200" dirty="0" err="1" smtClean="0"/>
            <a:t>variabili</a:t>
          </a:r>
          <a:r>
            <a:rPr lang="en-AU" sz="2000" b="1" kern="1200" dirty="0" smtClean="0"/>
            <a:t> di </a:t>
          </a:r>
          <a:r>
            <a:rPr lang="en-AU" sz="2000" b="1" kern="1200" dirty="0" err="1" smtClean="0"/>
            <a:t>partenza</a:t>
          </a:r>
          <a:endParaRPr lang="en-AU" sz="2000" kern="1200" dirty="0"/>
        </a:p>
      </dsp:txBody>
      <dsp:txXfrm>
        <a:off x="649543" y="30539"/>
        <a:ext cx="3349113" cy="899086"/>
      </dsp:txXfrm>
    </dsp:sp>
    <dsp:sp modelId="{0A033046-7A94-43E5-9569-C27AF1CC65DA}">
      <dsp:nvSpPr>
        <dsp:cNvPr id="0" name=""/>
        <dsp:cNvSpPr/>
      </dsp:nvSpPr>
      <dsp:spPr>
        <a:xfrm rot="5400000">
          <a:off x="2145031" y="981473"/>
          <a:ext cx="358136" cy="429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000" kern="1200"/>
        </a:p>
      </dsp:txBody>
      <dsp:txXfrm rot="-5400000">
        <a:off x="2195171" y="1017287"/>
        <a:ext cx="257857" cy="250695"/>
      </dsp:txXfrm>
    </dsp:sp>
    <dsp:sp modelId="{3B948392-11E1-49C1-82D0-645C658F88DF}">
      <dsp:nvSpPr>
        <dsp:cNvPr id="0" name=""/>
        <dsp:cNvSpPr/>
      </dsp:nvSpPr>
      <dsp:spPr>
        <a:xfrm>
          <a:off x="621571" y="1435112"/>
          <a:ext cx="3405057" cy="955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Selezione</a:t>
          </a:r>
          <a:r>
            <a:rPr lang="en-US" sz="2000" b="1" kern="1200" baseline="0" dirty="0" smtClean="0"/>
            <a:t> </a:t>
          </a:r>
          <a:r>
            <a:rPr lang="en-US" sz="2000" b="1" kern="1200" baseline="0" dirty="0" err="1" smtClean="0"/>
            <a:t>n</a:t>
          </a:r>
          <a:r>
            <a:rPr lang="en-US" sz="2000" b="1" kern="1200" dirty="0" err="1" smtClean="0"/>
            <a:t>umero</a:t>
          </a:r>
          <a:r>
            <a:rPr lang="en-US" sz="2000" b="1" kern="1200" dirty="0" smtClean="0"/>
            <a:t> di </a:t>
          </a:r>
          <a:r>
            <a:rPr lang="en-US" sz="2000" b="1" kern="1200" dirty="0" err="1" smtClean="0"/>
            <a:t>fattori</a:t>
          </a:r>
          <a:endParaRPr lang="en-AU" sz="2000" kern="1200" dirty="0"/>
        </a:p>
      </dsp:txBody>
      <dsp:txXfrm>
        <a:off x="649543" y="1463084"/>
        <a:ext cx="3349113" cy="899086"/>
      </dsp:txXfrm>
    </dsp:sp>
    <dsp:sp modelId="{E7B59CE4-DD0D-48CA-9F20-1B7994B6D5D4}">
      <dsp:nvSpPr>
        <dsp:cNvPr id="0" name=""/>
        <dsp:cNvSpPr/>
      </dsp:nvSpPr>
      <dsp:spPr>
        <a:xfrm rot="5400000">
          <a:off x="2145031" y="2414018"/>
          <a:ext cx="358136" cy="429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000" kern="1200"/>
        </a:p>
      </dsp:txBody>
      <dsp:txXfrm rot="-5400000">
        <a:off x="2195171" y="2449832"/>
        <a:ext cx="257857" cy="250695"/>
      </dsp:txXfrm>
    </dsp:sp>
    <dsp:sp modelId="{EE667C7C-20EE-47D7-8137-F82A60210A8D}">
      <dsp:nvSpPr>
        <dsp:cNvPr id="0" name=""/>
        <dsp:cNvSpPr/>
      </dsp:nvSpPr>
      <dsp:spPr>
        <a:xfrm>
          <a:off x="621571" y="2867657"/>
          <a:ext cx="3405057" cy="955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Confronto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soluzioni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scelte</a:t>
          </a:r>
          <a:endParaRPr lang="en-AU" sz="2000" kern="1200" dirty="0"/>
        </a:p>
      </dsp:txBody>
      <dsp:txXfrm>
        <a:off x="649543" y="2895629"/>
        <a:ext cx="3349113" cy="899086"/>
      </dsp:txXfrm>
    </dsp:sp>
    <dsp:sp modelId="{E0D82257-5B12-48F9-B28A-ECC8C7A8C1A1}">
      <dsp:nvSpPr>
        <dsp:cNvPr id="0" name=""/>
        <dsp:cNvSpPr/>
      </dsp:nvSpPr>
      <dsp:spPr>
        <a:xfrm rot="5400000">
          <a:off x="2145031" y="3846563"/>
          <a:ext cx="358136" cy="4297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000" kern="1200"/>
        </a:p>
      </dsp:txBody>
      <dsp:txXfrm rot="-5400000">
        <a:off x="2195171" y="3882377"/>
        <a:ext cx="257857" cy="250695"/>
      </dsp:txXfrm>
    </dsp:sp>
    <dsp:sp modelId="{45D45946-1EFD-450B-98C3-8D6E3E1428FE}">
      <dsp:nvSpPr>
        <dsp:cNvPr id="0" name=""/>
        <dsp:cNvSpPr/>
      </dsp:nvSpPr>
      <dsp:spPr>
        <a:xfrm>
          <a:off x="621571" y="4300202"/>
          <a:ext cx="3405057" cy="955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Interpretazione fattori</a:t>
          </a:r>
          <a:endParaRPr lang="en-AU" sz="2000" kern="1200" dirty="0"/>
        </a:p>
      </dsp:txBody>
      <dsp:txXfrm>
        <a:off x="649543" y="4328174"/>
        <a:ext cx="3349113" cy="89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26F5437-1AA0-48AF-9B59-11E224C2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455E4-2112-480A-A296-DF27A56979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EFDD69-719C-4965-94B8-1C1533D47B34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384400-3084-4EDE-A418-15221E1617DF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8F2B1-6147-4D1D-BB39-23FC2A980777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E0BE8E-CB76-4637-921E-F327CA1B5DB8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C3262-8829-44CD-8724-48A445E5390E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470108-8C41-46D4-9C0F-D2F11D21675A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0F2773-0AE0-4AF6-84BD-35D613F0D68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F88A5A-3240-4101-8A61-93A625697556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F8C69-550D-4F76-BDBF-0AD0875C37ED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F5437-1AA0-48AF-9B59-11E224C27D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09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5D558-5A33-4AEC-BA8F-F9CEF51D27F3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F5437-1AA0-48AF-9B59-11E224C27D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2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CC7EE-D128-4FEF-8F30-D764C897BA2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88C210-D2FF-452A-8C61-28D03EA4A81D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BF2B-9DFF-49EC-A6C8-5DEA38B3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154A-2145-4BB5-B697-F7324765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2A08-5C37-4F70-A2A3-DF42DC34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2371-D3AD-4587-B1D6-C6E75096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DEDAD-B2AF-427F-9D19-EA9250065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0E7A-C7EF-46B6-A3AC-E934E631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BC8A-039B-43A6-9A8B-E5AE9CC9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8D84-248B-46CA-B01D-74F020DF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EA7B-E006-4F2C-A32F-ED1BBB55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400E-90F7-4FD8-9CF4-31CE17DD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B44A-1BBF-4FEF-86A9-1326D08E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D577-6BE7-4D90-80CD-623396E3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527079C-3F32-486D-AB0A-CD4ED72A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Fattoriale</a:t>
            </a:r>
            <a:endParaRPr lang="en-US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4038600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n°8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Analisi Fattoriale: Esempio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953869"/>
            <a:ext cx="82622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dirty="0"/>
              <a:t>Gli intervistati hanno </a:t>
            </a:r>
            <a:r>
              <a:rPr lang="it-IT" sz="2000" dirty="0" smtClean="0"/>
              <a:t>espresso un giudizio sull’importanza di 21 </a:t>
            </a:r>
            <a:r>
              <a:rPr lang="it-IT" sz="2000" dirty="0"/>
              <a:t>caratteristiche </a:t>
            </a:r>
            <a:r>
              <a:rPr lang="it-IT" sz="2000" dirty="0" smtClean="0"/>
              <a:t>relative a operatore/tariffa telefonica, </a:t>
            </a:r>
            <a:r>
              <a:rPr lang="it-IT" sz="2000" dirty="0"/>
              <a:t>utilizzando una scala da 1 a </a:t>
            </a:r>
            <a:r>
              <a:rPr lang="it-IT" sz="2000" dirty="0" smtClean="0"/>
              <a:t>10. (1=irrilevante, 10=fondamentale)</a:t>
            </a:r>
            <a:endParaRPr lang="it-IT" sz="20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50440"/>
              </p:ext>
            </p:extLst>
          </p:nvPr>
        </p:nvGraphicFramePr>
        <p:xfrm>
          <a:off x="326399" y="2743200"/>
          <a:ext cx="8512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502"/>
                <a:gridCol w="565503"/>
                <a:gridCol w="609600"/>
                <a:gridCol w="740396"/>
                <a:gridCol w="614454"/>
                <a:gridCol w="773891"/>
                <a:gridCol w="773891"/>
                <a:gridCol w="773891"/>
                <a:gridCol w="773891"/>
                <a:gridCol w="773891"/>
                <a:gridCol w="773891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Immagine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A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Diffusione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Copertura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della</a:t>
                      </a:r>
                      <a:r>
                        <a:rPr lang="en-AU" dirty="0" smtClean="0"/>
                        <a:t> rete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…..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Analisi Fattoriale: Esempio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751152"/>
              </p:ext>
            </p:extLst>
          </p:nvPr>
        </p:nvGraphicFramePr>
        <p:xfrm>
          <a:off x="838200" y="914400"/>
          <a:ext cx="7547748" cy="5364216"/>
        </p:xfrm>
        <a:graphic>
          <a:graphicData uri="http://schemas.openxmlformats.org/drawingml/2006/table">
            <a:tbl>
              <a:tblPr/>
              <a:tblGrid>
                <a:gridCol w="1956823"/>
                <a:gridCol w="5590925"/>
              </a:tblGrid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DESCRIZIONE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l'immagine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diffusione dell'operatore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copertura della rete dell'operatore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servizio di assistenza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l'assenza di scatto alla risposta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degli SMS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degli MMS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di accesso a internet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di navigazione in internet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effettuare chiamate a costi inferiori verso numeri dello stesso 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inviare SMS a costi inferiori verso numeri dello stesso operatore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inviare MMS a costi inferiori verso numeri dello stesso 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agevolazioni verso uno o più numeri di telefono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agevolazioni verso numeri fissi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costi verso altri operatori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autoricarica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attivare promozioni sulle tariffe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chiarezza espositiva delle tariffe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rivecere un cellulare in comodato d'uso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presenza di una durata minima del contratto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facilità di cambiamento della tariffa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787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– Sintassi generale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543800" cy="2438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err="1" smtClean="0"/>
              <a:t>proc</a:t>
            </a:r>
            <a:r>
              <a:rPr lang="en-GB" dirty="0" smtClean="0"/>
              <a:t> factor data= </a:t>
            </a:r>
            <a:r>
              <a:rPr lang="en-GB" dirty="0" smtClean="0">
                <a:solidFill>
                  <a:srgbClr val="0000CC"/>
                </a:solidFill>
              </a:rPr>
              <a:t>dataset </a:t>
            </a:r>
            <a:r>
              <a:rPr lang="en-GB" dirty="0" smtClean="0">
                <a:solidFill>
                  <a:srgbClr val="009900"/>
                </a:solidFill>
              </a:rPr>
              <a:t>option(s)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CC"/>
                </a:solidFill>
              </a:rPr>
              <a:t>variabile1 variabile2 … </a:t>
            </a:r>
            <a:r>
              <a:rPr lang="en-GB" dirty="0" err="1" smtClean="0">
                <a:solidFill>
                  <a:srgbClr val="0000CC"/>
                </a:solidFill>
              </a:rPr>
              <a:t>variabile</a:t>
            </a:r>
            <a:r>
              <a:rPr lang="en-GB" i="1" dirty="0" err="1" smtClean="0">
                <a:solidFill>
                  <a:srgbClr val="0000CC"/>
                </a:solidFill>
              </a:rPr>
              <a:t>n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run;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1249363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sz="2400" dirty="0"/>
              <a:t>Analisi fattoriale con il metodo delle componenti principali.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17009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- Esempio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dirty="0"/>
              <a:t>Analisi fattoriale con il metodo delle componenti principali.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2109787"/>
            <a:ext cx="90678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0.3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3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immagine_1 diffusione_1 copertura_1 assistenza_1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NoScattoRisp_1 CostoSMS_1 CostoMMS_1 AccessoWeb_1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NavigazioneWeb_1 ChiamateTuoOperatore_1 SMSTuoOperatore_1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MMSTuoOperatore_1 vsPochiNumeri_1 NumeriFissi_1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AltriOperatori_1 Autoricarica_1 Promozioni_1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ChiarezzaTariffe_1 ComodatoUso_1 DurataMinContratto_1  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CambioTariffa_1;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85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1</a:t>
            </a:r>
            <a:endParaRPr lang="en-US" sz="4000" dirty="0">
              <a:solidFill>
                <a:srgbClr val="FF9900"/>
              </a:solidFill>
            </a:endParaRPr>
          </a:p>
        </p:txBody>
      </p:sp>
      <p:graphicFrame>
        <p:nvGraphicFramePr>
          <p:cNvPr id="2508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264809"/>
              </p:ext>
            </p:extLst>
          </p:nvPr>
        </p:nvGraphicFramePr>
        <p:xfrm>
          <a:off x="228600" y="914400"/>
          <a:ext cx="4571999" cy="5851584"/>
        </p:xfrm>
        <a:graphic>
          <a:graphicData uri="http://schemas.openxmlformats.org/drawingml/2006/table">
            <a:tbl>
              <a:tblPr/>
              <a:tblGrid>
                <a:gridCol w="594246"/>
                <a:gridCol w="907007"/>
                <a:gridCol w="1023582"/>
                <a:gridCol w="955343"/>
                <a:gridCol w="1091821"/>
              </a:tblGrid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Eigenvalues of the Correlation Matrix: Total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21 Average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Proportion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3.102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1.056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304800" y="1665600"/>
            <a:ext cx="396000" cy="511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5246945" y="1371600"/>
            <a:ext cx="35160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it-IT" dirty="0" smtClean="0">
                <a:solidFill>
                  <a:schemeClr val="tx2"/>
                </a:solidFill>
              </a:rPr>
              <a:t>21 variabili di partenza:</a:t>
            </a:r>
            <a:r>
              <a:rPr lang="it-IT" altLang="it-IT" dirty="0" smtClean="0"/>
              <a:t>X</a:t>
            </a:r>
            <a:r>
              <a:rPr lang="it-IT" altLang="it-IT" baseline="-25000" dirty="0" smtClean="0"/>
              <a:t>1</a:t>
            </a:r>
            <a:r>
              <a:rPr lang="it-IT" altLang="it-IT" dirty="0"/>
              <a:t>, X</a:t>
            </a:r>
            <a:r>
              <a:rPr lang="it-IT" altLang="it-IT" baseline="-25000" dirty="0"/>
              <a:t>2</a:t>
            </a:r>
            <a:r>
              <a:rPr lang="it-IT" altLang="it-IT" dirty="0"/>
              <a:t>, ..., </a:t>
            </a:r>
            <a:r>
              <a:rPr lang="it-IT" altLang="it-IT" dirty="0" smtClean="0"/>
              <a:t>X</a:t>
            </a:r>
            <a:r>
              <a:rPr lang="it-IT" altLang="it-IT" baseline="-25000" dirty="0" smtClean="0"/>
              <a:t>21 </a:t>
            </a:r>
            <a:r>
              <a:rPr lang="it-IT" altLang="it-IT" dirty="0">
                <a:solidFill>
                  <a:schemeClr val="tx2"/>
                </a:solidFill>
              </a:rPr>
              <a:t>(</a:t>
            </a:r>
            <a:r>
              <a:rPr lang="en-US" dirty="0">
                <a:solidFill>
                  <a:schemeClr val="tx2"/>
                </a:solidFill>
              </a:rPr>
              <a:t>immagine_1, diffusione_1</a:t>
            </a:r>
            <a:r>
              <a:rPr lang="en-US" dirty="0" smtClean="0">
                <a:solidFill>
                  <a:schemeClr val="tx2"/>
                </a:solidFill>
              </a:rPr>
              <a:t>,..)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tecnica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delle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componenti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principali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determina</a:t>
            </a:r>
            <a:r>
              <a:rPr lang="en-US" dirty="0" smtClean="0">
                <a:solidFill>
                  <a:schemeClr val="tx2"/>
                </a:solidFill>
              </a:rPr>
              <a:t> in </a:t>
            </a:r>
            <a:r>
              <a:rPr lang="en-US" dirty="0" err="1" smtClean="0">
                <a:solidFill>
                  <a:schemeClr val="tx2"/>
                </a:solidFill>
              </a:rPr>
              <a:t>totale</a:t>
            </a:r>
            <a:r>
              <a:rPr lang="en-US" dirty="0" smtClean="0">
                <a:solidFill>
                  <a:schemeClr val="tx2"/>
                </a:solidFill>
              </a:rPr>
              <a:t> 21 </a:t>
            </a:r>
            <a:r>
              <a:rPr lang="en-US" dirty="0" err="1" smtClean="0">
                <a:solidFill>
                  <a:schemeClr val="tx2"/>
                </a:solidFill>
              </a:rPr>
              <a:t>componenti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principali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CP</a:t>
            </a:r>
            <a:r>
              <a:rPr lang="it-IT" altLang="it-IT" b="1" baseline="-25000" dirty="0" smtClean="0">
                <a:solidFill>
                  <a:srgbClr val="FF0000"/>
                </a:solidFill>
              </a:rPr>
              <a:t>1</a:t>
            </a:r>
            <a:r>
              <a:rPr lang="it-IT" altLang="it-IT" b="1" dirty="0">
                <a:solidFill>
                  <a:srgbClr val="FF0000"/>
                </a:solidFill>
              </a:rPr>
              <a:t>, </a:t>
            </a:r>
            <a:r>
              <a:rPr lang="it-IT" altLang="it-IT" b="1" dirty="0" smtClean="0">
                <a:solidFill>
                  <a:srgbClr val="FF0000"/>
                </a:solidFill>
              </a:rPr>
              <a:t>CP</a:t>
            </a:r>
            <a:r>
              <a:rPr lang="it-IT" altLang="it-IT" b="1" baseline="-25000" dirty="0" smtClean="0">
                <a:solidFill>
                  <a:srgbClr val="FF0000"/>
                </a:solidFill>
              </a:rPr>
              <a:t>2</a:t>
            </a:r>
            <a:r>
              <a:rPr lang="it-IT" altLang="it-IT" b="1" dirty="0">
                <a:solidFill>
                  <a:srgbClr val="FF0000"/>
                </a:solidFill>
              </a:rPr>
              <a:t>, ..., </a:t>
            </a:r>
            <a:r>
              <a:rPr lang="it-IT" altLang="it-IT" b="1" dirty="0" smtClean="0">
                <a:solidFill>
                  <a:srgbClr val="FF0000"/>
                </a:solidFill>
              </a:rPr>
              <a:t>CP</a:t>
            </a:r>
            <a:r>
              <a:rPr lang="it-IT" altLang="it-IT" b="1" baseline="-25000" dirty="0" smtClean="0">
                <a:solidFill>
                  <a:srgbClr val="FF0000"/>
                </a:solidFill>
              </a:rPr>
              <a:t>21 </a:t>
            </a:r>
            <a:r>
              <a:rPr lang="en-US" dirty="0" err="1" smtClean="0">
                <a:solidFill>
                  <a:schemeClr val="tx2"/>
                </a:solidFill>
              </a:rPr>
              <a:t>tali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che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it-IT" altLang="it-IT" b="1" baseline="-250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it-IT" baseline="-25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it-IT" baseline="-250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it-IT" baseline="-25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it-IT" b="1" baseline="-250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Somma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varianza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delle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21 </a:t>
            </a:r>
            <a:r>
              <a:rPr lang="en-US" b="1" dirty="0" err="1" smtClean="0">
                <a:solidFill>
                  <a:schemeClr val="tx2"/>
                </a:solidFill>
              </a:rPr>
              <a:t>componenti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principali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=</a:t>
            </a:r>
          </a:p>
          <a:p>
            <a:pPr algn="ctr">
              <a:spcBef>
                <a:spcPct val="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Somma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varianza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delle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21 </a:t>
            </a:r>
            <a:r>
              <a:rPr lang="en-US" b="1" dirty="0" err="1" smtClean="0">
                <a:solidFill>
                  <a:schemeClr val="tx2"/>
                </a:solidFill>
              </a:rPr>
              <a:t>variabili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originarie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010400" y="21336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3"/>
            <a:endCxn id="22" idx="1"/>
          </p:cNvCxnSpPr>
          <p:nvPr/>
        </p:nvCxnSpPr>
        <p:spPr bwMode="auto">
          <a:xfrm flipV="1">
            <a:off x="700800" y="3726091"/>
            <a:ext cx="4546145" cy="49550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15625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1</a:t>
            </a:r>
            <a:endParaRPr lang="en-US" sz="4000" dirty="0">
              <a:solidFill>
                <a:srgbClr val="FF9900"/>
              </a:solidFill>
            </a:endParaRPr>
          </a:p>
        </p:txBody>
      </p:sp>
      <p:graphicFrame>
        <p:nvGraphicFramePr>
          <p:cNvPr id="2508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528354"/>
              </p:ext>
            </p:extLst>
          </p:nvPr>
        </p:nvGraphicFramePr>
        <p:xfrm>
          <a:off x="228600" y="914400"/>
          <a:ext cx="4571999" cy="5851584"/>
        </p:xfrm>
        <a:graphic>
          <a:graphicData uri="http://schemas.openxmlformats.org/drawingml/2006/table">
            <a:tbl>
              <a:tblPr/>
              <a:tblGrid>
                <a:gridCol w="594246"/>
                <a:gridCol w="907007"/>
                <a:gridCol w="1023582"/>
                <a:gridCol w="955343"/>
                <a:gridCol w="1091821"/>
              </a:tblGrid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Eigenvalues of the Correlation Matrix: Total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21 Average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Proportion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3.102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0.246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1.056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399" y="914400"/>
            <a:ext cx="3791803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In corrispondenza di ogni riga/componente:</a:t>
            </a:r>
          </a:p>
          <a:p>
            <a:pPr algn="ctr"/>
            <a:endParaRPr lang="it-IT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>
                <a:solidFill>
                  <a:srgbClr val="FF0000"/>
                </a:solidFill>
              </a:rPr>
              <a:t>Autovalore</a:t>
            </a:r>
            <a:r>
              <a:rPr lang="it-IT" b="1" dirty="0" smtClean="0">
                <a:solidFill>
                  <a:srgbClr val="FF0000"/>
                </a:solidFill>
              </a:rPr>
              <a:t> = </a:t>
            </a:r>
            <a:r>
              <a:rPr lang="it-IT" b="1" dirty="0">
                <a:solidFill>
                  <a:srgbClr val="FF0000"/>
                </a:solidFill>
              </a:rPr>
              <a:t>VARIANZA </a:t>
            </a:r>
            <a:r>
              <a:rPr lang="it-IT" b="1" dirty="0">
                <a:solidFill>
                  <a:srgbClr val="FF0000"/>
                </a:solidFill>
                <a:sym typeface="Wingdings" panose="05000000000000000000" pitchFamily="2" charset="2"/>
              </a:rPr>
              <a:t>della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componente principale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0000FF"/>
                </a:solidFill>
              </a:rPr>
              <a:t>% PERCENTUALE di varianza </a:t>
            </a:r>
            <a:r>
              <a:rPr lang="it-IT" b="1" dirty="0" smtClean="0">
                <a:solidFill>
                  <a:srgbClr val="0000FF"/>
                </a:solidFill>
              </a:rPr>
              <a:t>spiegata dalla componente, sulla varianza totale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9900"/>
                </a:solidFill>
              </a:rPr>
              <a:t>% </a:t>
            </a:r>
            <a:r>
              <a:rPr lang="it-IT" b="1" dirty="0">
                <a:solidFill>
                  <a:srgbClr val="FF9900"/>
                </a:solidFill>
              </a:rPr>
              <a:t>PERCENTUALE di VARIANZA </a:t>
            </a:r>
            <a:r>
              <a:rPr lang="it-IT" b="1" dirty="0" smtClean="0">
                <a:solidFill>
                  <a:srgbClr val="FF9900"/>
                </a:solidFill>
              </a:rPr>
              <a:t>CUMULATIVA (es: le prime 3 componenti spiegano il 45% della varianza totale)</a:t>
            </a:r>
            <a:endParaRPr lang="en-AU" b="1" dirty="0">
              <a:solidFill>
                <a:srgbClr val="FF99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17" name="Oval 148"/>
          <p:cNvSpPr>
            <a:spLocks noChangeArrowheads="1"/>
          </p:cNvSpPr>
          <p:nvPr/>
        </p:nvSpPr>
        <p:spPr bwMode="auto">
          <a:xfrm>
            <a:off x="1028700" y="2057400"/>
            <a:ext cx="9144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23" name="Oval 148"/>
          <p:cNvSpPr>
            <a:spLocks noChangeArrowheads="1"/>
          </p:cNvSpPr>
          <p:nvPr/>
        </p:nvSpPr>
        <p:spPr bwMode="auto">
          <a:xfrm>
            <a:off x="2895600" y="2057400"/>
            <a:ext cx="914400" cy="304800"/>
          </a:xfrm>
          <a:prstGeom prst="ellipse">
            <a:avLst/>
          </a:prstGeom>
          <a:noFill/>
          <a:ln w="222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24" name="Oval 148"/>
          <p:cNvSpPr>
            <a:spLocks noChangeArrowheads="1"/>
          </p:cNvSpPr>
          <p:nvPr/>
        </p:nvSpPr>
        <p:spPr bwMode="auto">
          <a:xfrm>
            <a:off x="4038600" y="2057400"/>
            <a:ext cx="914400" cy="304800"/>
          </a:xfrm>
          <a:prstGeom prst="ellipse">
            <a:avLst/>
          </a:prstGeom>
          <a:noFill/>
          <a:ln w="22225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01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Quanti fattori considerare?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3037" y="609600"/>
            <a:ext cx="8208963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/>
              <a:t>	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la regola </a:t>
            </a:r>
            <a:r>
              <a:rPr lang="it-IT" sz="2000" b="1" dirty="0" err="1"/>
              <a:t>autovalori</a:t>
            </a:r>
            <a:r>
              <a:rPr lang="it-IT" sz="2000" b="1" dirty="0"/>
              <a:t> &gt; 1</a:t>
            </a:r>
            <a:r>
              <a:rPr lang="it-IT" sz="2000" dirty="0">
                <a:sym typeface="Symbol" pitchFamily="18" charset="2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>
                <a:sym typeface="Symbol" pitchFamily="18" charset="2"/>
              </a:rPr>
              <a:t>	</a:t>
            </a:r>
            <a:r>
              <a:rPr lang="it-IT" sz="2000" dirty="0" smtClean="0"/>
              <a:t>Selezione componenti </a:t>
            </a:r>
            <a:r>
              <a:rPr lang="it-IT" sz="2000" dirty="0"/>
              <a:t>principali con varianza maggiore di 1 (</a:t>
            </a:r>
            <a:r>
              <a:rPr lang="it-IT" sz="2000" dirty="0" err="1"/>
              <a:t>autovalori</a:t>
            </a:r>
            <a:r>
              <a:rPr lang="it-IT" sz="2000" dirty="0"/>
              <a:t> maggiori di 1) tenendo sotto controllo la % cumulata di varianza spiegata dalle componenti</a:t>
            </a:r>
            <a:r>
              <a:rPr lang="it-IT" sz="2000" dirty="0" smtClean="0"/>
              <a:t>.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lettura dello SCREE PLOT</a:t>
            </a:r>
            <a:r>
              <a:rPr lang="it-IT" sz="2000" dirty="0">
                <a:sym typeface="Symbol" pitchFamily="18" charset="2"/>
              </a:rPr>
              <a:t> (grafico di </a:t>
            </a:r>
            <a:r>
              <a:rPr lang="it-IT" sz="2000" dirty="0" err="1">
                <a:sym typeface="Symbol" pitchFamily="18" charset="2"/>
              </a:rPr>
              <a:t>autovalore</a:t>
            </a:r>
            <a:r>
              <a:rPr lang="it-IT" sz="2000" dirty="0">
                <a:sym typeface="Symbol" pitchFamily="18" charset="2"/>
              </a:rPr>
              <a:t> vs il numero di fattori) 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>
                <a:sym typeface="Symbol" pitchFamily="18" charset="2"/>
              </a:rPr>
              <a:t>	Se il grafico mostra un “gomito” è plausibile ipotizzare l’esistenza di una struttura latente, se la forma è quasi rettilinea significa che i fattori sono solo una trasformazione delle variabili manifeste. I fattori rilevanti sono quelli al di sopra del gomito (a discrezione anche quello in corrispondenza del gomito). Se non ci sono fattori predominanti il criterio è inadatto.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Arial" charset="0"/>
              <a:buChar char="•"/>
            </a:pPr>
            <a:endParaRPr lang="it-IT" sz="2000" b="1" dirty="0" smtClean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percentuale di varianza spiegata </a:t>
            </a:r>
            <a:r>
              <a:rPr lang="it-IT" sz="2000" dirty="0">
                <a:sym typeface="Symbol" pitchFamily="18" charset="2"/>
              </a:rPr>
              <a:t>&gt;60%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rapporto tra numero di componenti e variabili </a:t>
            </a:r>
            <a:r>
              <a:rPr lang="it-IT" sz="2000" dirty="0">
                <a:sym typeface="Symbol" pitchFamily="18" charset="2"/>
              </a:rPr>
              <a:t>n</a:t>
            </a:r>
            <a:r>
              <a:rPr lang="it-IT" sz="2000" dirty="0"/>
              <a:t>umero di fattori scelti dovrebbe essere circa 1/3 delle variabili originarie</a:t>
            </a:r>
            <a:endParaRPr lang="en-US" sz="2000" dirty="0"/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Arial" charset="0"/>
              <a:buChar char="•"/>
            </a:pPr>
            <a:endParaRPr lang="it-IT" sz="2000" b="1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/>
              <a:t>	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259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874315"/>
              </p:ext>
            </p:extLst>
          </p:nvPr>
        </p:nvGraphicFramePr>
        <p:xfrm>
          <a:off x="228600" y="914400"/>
          <a:ext cx="4571999" cy="5851584"/>
        </p:xfrm>
        <a:graphic>
          <a:graphicData uri="http://schemas.openxmlformats.org/drawingml/2006/table">
            <a:tbl>
              <a:tblPr/>
              <a:tblGrid>
                <a:gridCol w="594246"/>
                <a:gridCol w="907007"/>
                <a:gridCol w="1023582"/>
                <a:gridCol w="955343"/>
                <a:gridCol w="1091821"/>
              </a:tblGrid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Eigenvalues of the Correlation Matrix: Total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21 Average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Proportion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3.102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1.056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0.609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6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411" name="Line 147"/>
          <p:cNvSpPr>
            <a:spLocks noChangeShapeType="1"/>
          </p:cNvSpPr>
          <p:nvPr/>
        </p:nvSpPr>
        <p:spPr bwMode="auto">
          <a:xfrm>
            <a:off x="111000" y="2895600"/>
            <a:ext cx="484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412" name="Oval 148"/>
          <p:cNvSpPr>
            <a:spLocks noChangeArrowheads="1"/>
          </p:cNvSpPr>
          <p:nvPr/>
        </p:nvSpPr>
        <p:spPr bwMode="auto">
          <a:xfrm>
            <a:off x="3962400" y="2590800"/>
            <a:ext cx="9144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2159675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it-IT" b="1" dirty="0"/>
              <a:t>R</a:t>
            </a:r>
            <a:r>
              <a:rPr lang="it-IT" b="1" dirty="0" smtClean="0"/>
              <a:t>egola </a:t>
            </a:r>
            <a:r>
              <a:rPr lang="it-IT" b="1" dirty="0"/>
              <a:t>degli </a:t>
            </a:r>
            <a:r>
              <a:rPr lang="it-IT" b="1" dirty="0" err="1"/>
              <a:t>autovalori</a:t>
            </a:r>
            <a:r>
              <a:rPr lang="it-IT" b="1" dirty="0"/>
              <a:t> &gt; 1 </a:t>
            </a:r>
            <a:r>
              <a:rPr lang="it-IT" dirty="0"/>
              <a:t>suggerisce di prendere in considerazione 5 fattori, che spiegano insieme il 56% della varianza totale</a:t>
            </a:r>
            <a:r>
              <a:rPr lang="it-IT" dirty="0" smtClean="0"/>
              <a:t>.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it-IT" dirty="0" smtClean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it-IT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Regola </a:t>
            </a:r>
            <a:r>
              <a:rPr lang="it-IT" sz="4000" dirty="0" err="1" smtClean="0">
                <a:solidFill>
                  <a:srgbClr val="FF9900"/>
                </a:solidFill>
              </a:rPr>
              <a:t>autovalori</a:t>
            </a:r>
            <a:r>
              <a:rPr lang="it-IT" sz="4000" dirty="0" smtClean="0">
                <a:solidFill>
                  <a:srgbClr val="FF9900"/>
                </a:solidFill>
              </a:rPr>
              <a:t> &gt;1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791200" y="4501336"/>
            <a:ext cx="2667000" cy="908864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dirty="0"/>
              <a:t>%varianza spiegata &gt;60</a:t>
            </a:r>
            <a:r>
              <a:rPr lang="it-IT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95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SC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6" y="1752600"/>
            <a:ext cx="4233884" cy="500368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838200"/>
            <a:ext cx="5257800" cy="769441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urier New" pitchFamily="49" charset="0"/>
              </a:rPr>
              <a:t>FACTOR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immagine_1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diffusione_1……</a:t>
            </a:r>
            <a:endParaRPr lang="en-US" sz="16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16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2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7315200" y="838200"/>
            <a:ext cx="1143000" cy="357186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2" name="Bent Arrow 1"/>
          <p:cNvSpPr/>
          <p:nvPr/>
        </p:nvSpPr>
        <p:spPr bwMode="auto">
          <a:xfrm rot="10800000">
            <a:off x="4800600" y="1752600"/>
            <a:ext cx="1562100" cy="763054"/>
          </a:xfrm>
          <a:prstGeom prst="bentArrow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70892" y="2743200"/>
            <a:ext cx="373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it-IT" b="1" dirty="0" smtClean="0"/>
              <a:t>Opzione SCREE</a:t>
            </a:r>
          </a:p>
          <a:p>
            <a:pPr algn="ctr" eaLnBrk="1" hangingPunct="1">
              <a:spcBef>
                <a:spcPct val="0"/>
              </a:spcBef>
            </a:pPr>
            <a:r>
              <a:rPr lang="it-IT" dirty="0" smtClean="0"/>
              <a:t>SAS disegna lo SCREE PLOT: grafico di componente principale vs </a:t>
            </a:r>
            <a:r>
              <a:rPr lang="it-IT" dirty="0" err="1" smtClean="0"/>
              <a:t>autovalore</a:t>
            </a:r>
            <a:r>
              <a:rPr lang="it-IT" dirty="0" smtClean="0"/>
              <a:t>  </a:t>
            </a:r>
          </a:p>
          <a:p>
            <a:pPr algn="ctr" eaLnBrk="1" hangingPunct="1">
              <a:spcBef>
                <a:spcPct val="0"/>
              </a:spcBef>
            </a:pPr>
            <a:endParaRPr lang="it-IT" dirty="0"/>
          </a:p>
          <a:p>
            <a:pPr algn="ctr" eaLnBrk="1" hangingPunct="1">
              <a:spcBef>
                <a:spcPct val="0"/>
              </a:spcBef>
            </a:pPr>
            <a:endParaRPr lang="it-IT" dirty="0" smtClean="0"/>
          </a:p>
          <a:p>
            <a:pPr algn="ctr" eaLnBrk="1" hangingPunct="1">
              <a:spcBef>
                <a:spcPct val="0"/>
              </a:spcBef>
            </a:pPr>
            <a:endParaRPr lang="it-IT" dirty="0"/>
          </a:p>
          <a:p>
            <a:pPr algn="ctr" eaLnBrk="1" hangingPunct="1">
              <a:spcBef>
                <a:spcPct val="0"/>
              </a:spcBef>
            </a:pPr>
            <a:endParaRPr lang="it-IT" dirty="0" smtClean="0"/>
          </a:p>
          <a:p>
            <a:pPr algn="ctr" eaLnBrk="1" hangingPunct="1">
              <a:spcBef>
                <a:spcPct val="0"/>
              </a:spcBef>
            </a:pPr>
            <a:endParaRPr lang="it-IT" dirty="0"/>
          </a:p>
          <a:p>
            <a:pPr algn="ctr" eaLnBrk="1" hangingPunct="1">
              <a:spcBef>
                <a:spcPct val="0"/>
              </a:spcBef>
            </a:pPr>
            <a:r>
              <a:rPr lang="it-IT" dirty="0" smtClean="0"/>
              <a:t>Es: quarta componente</a:t>
            </a:r>
          </a:p>
          <a:p>
            <a:pPr algn="ctr" eaLnBrk="1" hangingPunct="1">
              <a:spcBef>
                <a:spcPct val="0"/>
              </a:spcBef>
            </a:pP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autovalore</a:t>
            </a:r>
            <a:r>
              <a:rPr lang="it-IT" dirty="0" smtClean="0">
                <a:sym typeface="Wingdings" panose="05000000000000000000" pitchFamily="2" charset="2"/>
              </a:rPr>
              <a:t>=varianza=</a:t>
            </a:r>
            <a:r>
              <a:rPr lang="en-US" dirty="0"/>
              <a:t>1.302</a:t>
            </a:r>
            <a:endParaRPr lang="it-IT" dirty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143000" y="5257800"/>
            <a:ext cx="228600" cy="228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cxnSp>
        <p:nvCxnSpPr>
          <p:cNvPr id="4" name="Straight Connector 3"/>
          <p:cNvCxnSpPr>
            <a:stCxn id="22" idx="4"/>
          </p:cNvCxnSpPr>
          <p:nvPr/>
        </p:nvCxnSpPr>
        <p:spPr bwMode="auto">
          <a:xfrm>
            <a:off x="1257300" y="5486400"/>
            <a:ext cx="0" cy="9906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747000" y="4938000"/>
            <a:ext cx="0" cy="7920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0566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SC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914400"/>
            <a:ext cx="5214938" cy="59436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511300" y="5334000"/>
            <a:ext cx="228600" cy="228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032000" y="5461000"/>
            <a:ext cx="228600" cy="228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0" y="4370387"/>
            <a:ext cx="3810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u="sng" dirty="0"/>
              <a:t>% DI VARIANZA SPIEGATA:</a:t>
            </a:r>
          </a:p>
          <a:p>
            <a:pPr eaLnBrk="1" hangingPunct="1">
              <a:buFontTx/>
              <a:buChar char="•"/>
            </a:pPr>
            <a:r>
              <a:rPr lang="it-IT" b="1" dirty="0"/>
              <a:t>  </a:t>
            </a:r>
            <a:r>
              <a:rPr lang="it-IT" dirty="0"/>
              <a:t>soluzione a 5 fattori: 56%</a:t>
            </a:r>
          </a:p>
          <a:p>
            <a:pPr eaLnBrk="1" hangingPunct="1">
              <a:buFontTx/>
              <a:buChar char="•"/>
            </a:pPr>
            <a:r>
              <a:rPr lang="it-IT" dirty="0"/>
              <a:t>  soluzione a 8 fattori: 70%</a:t>
            </a:r>
            <a:endParaRPr lang="en-US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Lettura dello SCREE PLOT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066800"/>
            <a:ext cx="3385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it-IT" b="1" dirty="0"/>
              <a:t>REGOLA SCREE PLOT</a:t>
            </a:r>
            <a:r>
              <a:rPr lang="it-IT" dirty="0"/>
              <a:t>: </a:t>
            </a:r>
            <a:r>
              <a:rPr lang="it-IT" dirty="0">
                <a:sym typeface="Symbol" pitchFamily="18" charset="2"/>
              </a:rPr>
              <a:t>Se il grafico mostra un “gomito” è plausibile ipotizzare l’esistenza di una struttura latente. </a:t>
            </a:r>
          </a:p>
          <a:p>
            <a:pPr eaLnBrk="1" hangingPunct="1">
              <a:spcBef>
                <a:spcPct val="0"/>
              </a:spcBef>
            </a:pPr>
            <a:endParaRPr lang="it-IT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dirty="0"/>
              <a:t>Lo </a:t>
            </a:r>
            <a:r>
              <a:rPr lang="it-IT" dirty="0" err="1"/>
              <a:t>scree</a:t>
            </a:r>
            <a:r>
              <a:rPr lang="it-IT" dirty="0"/>
              <a:t> plot mostra un gomito netto in corrispondenza di 5 fattori e uno in corrispondenza di 8 fattori.</a:t>
            </a:r>
          </a:p>
        </p:txBody>
      </p:sp>
    </p:spTree>
    <p:extLst>
      <p:ext uri="{BB962C8B-B14F-4D97-AF65-F5344CB8AC3E}">
        <p14:creationId xmlns:p14="http://schemas.microsoft.com/office/powerpoint/2010/main" val="17332440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>
                <a:solidFill>
                  <a:schemeClr val="bg1"/>
                </a:solidFill>
              </a:rPr>
              <a:t>Confronto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soluzioni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scelte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Riepilogo teorico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Selezione numero 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dei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74929" y="1200288"/>
            <a:ext cx="3933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 dirty="0">
                <a:solidFill>
                  <a:srgbClr val="003399"/>
                </a:solidFill>
                <a:latin typeface="Comic Sans MS" pitchFamily="66" charset="0"/>
              </a:rPr>
              <a:t>	</a:t>
            </a:r>
            <a:endParaRPr lang="it-IT" sz="20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0"/>
            <a:ext cx="8516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dirty="0" smtClean="0">
                <a:sym typeface="Symbol" pitchFamily="18" charset="2"/>
              </a:rPr>
              <a:t>NB: i successivi output della PROC FACTOR presentano risultati relativi ad una possibile scelta del numero di componenti, che di default SAS determina considerando le componenti con </a:t>
            </a:r>
            <a:r>
              <a:rPr lang="it-IT" dirty="0" err="1" smtClean="0">
                <a:sym typeface="Symbol" pitchFamily="18" charset="2"/>
              </a:rPr>
              <a:t>autovalore</a:t>
            </a:r>
            <a:r>
              <a:rPr lang="it-IT" dirty="0" smtClean="0">
                <a:sym typeface="Symbol" pitchFamily="18" charset="2"/>
              </a:rPr>
              <a:t> &gt; 1 (nel nostro caso 5 fattori).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4" t="10417" r="31619" b="62559"/>
          <a:stretch/>
        </p:blipFill>
        <p:spPr bwMode="auto">
          <a:xfrm>
            <a:off x="1897041" y="1785581"/>
            <a:ext cx="5484120" cy="217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6" t="70336" r="39483" b="20710"/>
          <a:stretch/>
        </p:blipFill>
        <p:spPr bwMode="auto">
          <a:xfrm>
            <a:off x="2888943" y="4258259"/>
            <a:ext cx="3740457" cy="8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2" t="80737" r="16758" b="9631"/>
          <a:stretch/>
        </p:blipFill>
        <p:spPr bwMode="auto">
          <a:xfrm>
            <a:off x="304800" y="5427829"/>
            <a:ext cx="8419532" cy="70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723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74929" y="1200288"/>
            <a:ext cx="3933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 dirty="0">
                <a:solidFill>
                  <a:srgbClr val="003399"/>
                </a:solidFill>
                <a:latin typeface="Comic Sans MS" pitchFamily="66" charset="0"/>
              </a:rPr>
              <a:t>	</a:t>
            </a:r>
            <a:endParaRPr lang="it-IT" sz="20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3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3163669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dirty="0" smtClean="0">
                <a:sym typeface="Symbol" pitchFamily="18" charset="2"/>
              </a:rPr>
              <a:t>Es: Immagine_1=0.33024*CF1 + …*CF2 + 0.45796*CF3+….</a:t>
            </a:r>
          </a:p>
          <a:p>
            <a:pPr eaLnBrk="1" hangingPunct="1"/>
            <a:endParaRPr lang="it-IT" dirty="0">
              <a:sym typeface="Symbol" pitchFamily="18" charset="2"/>
            </a:endParaRPr>
          </a:p>
          <a:p>
            <a:pPr eaLnBrk="1" hangingPunct="1"/>
            <a:r>
              <a:rPr lang="it-IT" dirty="0" smtClean="0">
                <a:sym typeface="Symbol" pitchFamily="18" charset="2"/>
              </a:rPr>
              <a:t>Ciascun </a:t>
            </a:r>
            <a:r>
              <a:rPr lang="it-IT" dirty="0" err="1" smtClean="0">
                <a:sym typeface="Symbol" pitchFamily="18" charset="2"/>
              </a:rPr>
              <a:t>factor</a:t>
            </a:r>
            <a:r>
              <a:rPr lang="it-IT" dirty="0" smtClean="0">
                <a:sym typeface="Symbol" pitchFamily="18" charset="2"/>
              </a:rPr>
              <a:t> </a:t>
            </a:r>
            <a:r>
              <a:rPr lang="it-IT" dirty="0" err="1" smtClean="0">
                <a:sym typeface="Symbol" pitchFamily="18" charset="2"/>
              </a:rPr>
              <a:t>loading</a:t>
            </a:r>
            <a:r>
              <a:rPr lang="it-IT" dirty="0" smtClean="0">
                <a:sym typeface="Symbol" pitchFamily="18" charset="2"/>
              </a:rPr>
              <a:t> rappresenta la correlazione tra la variabile originaria e la componente principale</a:t>
            </a:r>
          </a:p>
          <a:p>
            <a:pPr eaLnBrk="1" hangingPunct="1"/>
            <a:r>
              <a:rPr lang="it-IT" dirty="0" smtClean="0">
                <a:sym typeface="Symbol" pitchFamily="18" charset="2"/>
              </a:rPr>
              <a:t>Es: </a:t>
            </a:r>
            <a:r>
              <a:rPr lang="it-IT" dirty="0" err="1" smtClean="0">
                <a:sym typeface="Symbol" pitchFamily="18" charset="2"/>
              </a:rPr>
              <a:t>Corr</a:t>
            </a:r>
            <a:r>
              <a:rPr lang="it-IT" dirty="0" smtClean="0">
                <a:sym typeface="Symbol" pitchFamily="18" charset="2"/>
              </a:rPr>
              <a:t>(Immagine_1, CF1)=0.33024</a:t>
            </a:r>
          </a:p>
          <a:p>
            <a:pPr eaLnBrk="1" hangingPunct="1"/>
            <a:endParaRPr lang="it-IT" dirty="0" smtClean="0">
              <a:sym typeface="Symbol" pitchFamily="18" charset="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4" t="10417" r="45771" b="18097"/>
          <a:stretch/>
        </p:blipFill>
        <p:spPr bwMode="auto">
          <a:xfrm>
            <a:off x="152400" y="1323833"/>
            <a:ext cx="4954139" cy="522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182742" y="1363933"/>
            <a:ext cx="3892187" cy="3699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1800" dirty="0" err="1" smtClean="0"/>
              <a:t>X</a:t>
            </a:r>
            <a:r>
              <a:rPr lang="it-IT" altLang="it-IT" sz="1800" baseline="-25000" dirty="0" err="1" smtClean="0"/>
              <a:t>i</a:t>
            </a:r>
            <a:r>
              <a:rPr lang="it-IT" altLang="it-IT" sz="1800" dirty="0" smtClean="0"/>
              <a:t> = l</a:t>
            </a:r>
            <a:r>
              <a:rPr lang="it-IT" altLang="it-IT" sz="1800" baseline="-25000" dirty="0" smtClean="0"/>
              <a:t>i1</a:t>
            </a:r>
            <a:r>
              <a:rPr lang="it-IT" altLang="it-IT" sz="1800" dirty="0" smtClean="0"/>
              <a:t>CF</a:t>
            </a:r>
            <a:r>
              <a:rPr lang="it-IT" altLang="it-IT" sz="1800" baseline="-25000" dirty="0" smtClean="0"/>
              <a:t>1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+ l</a:t>
            </a:r>
            <a:r>
              <a:rPr lang="it-IT" altLang="it-IT" sz="1800" baseline="-25000" dirty="0"/>
              <a:t>i2</a:t>
            </a:r>
            <a:r>
              <a:rPr lang="it-IT" altLang="it-IT" sz="1800" dirty="0"/>
              <a:t>CF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 + .... + </a:t>
            </a:r>
            <a:r>
              <a:rPr lang="it-IT" altLang="it-IT" sz="1800" dirty="0" err="1"/>
              <a:t>l</a:t>
            </a:r>
            <a:r>
              <a:rPr lang="it-IT" altLang="it-IT" sz="1800" baseline="-25000" dirty="0" err="1"/>
              <a:t>ik</a:t>
            </a:r>
            <a:r>
              <a:rPr lang="it-IT" altLang="it-IT" sz="1800" dirty="0" err="1"/>
              <a:t>CF</a:t>
            </a:r>
            <a:r>
              <a:rPr lang="it-IT" altLang="it-IT" sz="1800" baseline="-25000" dirty="0" err="1"/>
              <a:t>k</a:t>
            </a:r>
            <a:r>
              <a:rPr lang="it-IT" altLang="it-IT" sz="1800" dirty="0"/>
              <a:t> + </a:t>
            </a:r>
            <a:r>
              <a:rPr lang="it-IT" altLang="it-IT" sz="1800" dirty="0" err="1" smtClean="0"/>
              <a:t>Ufi</a:t>
            </a:r>
            <a:endParaRPr lang="it-IT" altLang="it-IT" sz="18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651829" y="1916668"/>
            <a:ext cx="273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FACTOR LOADINGS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04600" y="1307685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477000" y="1287733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789200" y="1287733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52400" y="1733688"/>
            <a:ext cx="4954139" cy="26684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858001" y="3145853"/>
            <a:ext cx="911382" cy="383486"/>
          </a:xfrm>
          <a:prstGeom prst="ellipse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>
            <a:stCxn id="4" idx="0"/>
          </p:cNvCxnSpPr>
          <p:nvPr/>
        </p:nvCxnSpPr>
        <p:spPr bwMode="auto">
          <a:xfrm flipH="1" flipV="1">
            <a:off x="3121184" y="1864817"/>
            <a:ext cx="4192508" cy="1281036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81000" y="762000"/>
            <a:ext cx="814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Matrice</a:t>
            </a:r>
            <a:r>
              <a:rPr lang="en-AU" dirty="0" smtClean="0"/>
              <a:t> </a:t>
            </a:r>
            <a:r>
              <a:rPr lang="en-AU" dirty="0" err="1" smtClean="0"/>
              <a:t>dei</a:t>
            </a:r>
            <a:r>
              <a:rPr lang="en-AU" dirty="0" smtClean="0"/>
              <a:t> FACTOR LOADINGS in </a:t>
            </a:r>
            <a:r>
              <a:rPr lang="en-AU" dirty="0" err="1" smtClean="0"/>
              <a:t>corrispondenza</a:t>
            </a:r>
            <a:r>
              <a:rPr lang="en-AU" dirty="0" smtClean="0"/>
              <a:t> </a:t>
            </a:r>
            <a:r>
              <a:rPr lang="en-AU" dirty="0" err="1" smtClean="0"/>
              <a:t>della</a:t>
            </a:r>
            <a:r>
              <a:rPr lang="en-AU" dirty="0" smtClean="0"/>
              <a:t> </a:t>
            </a:r>
            <a:r>
              <a:rPr lang="en-AU" dirty="0" err="1" smtClean="0"/>
              <a:t>soluzione</a:t>
            </a:r>
            <a:r>
              <a:rPr lang="en-AU" dirty="0" smtClean="0"/>
              <a:t> a 5 </a:t>
            </a:r>
            <a:r>
              <a:rPr lang="en-AU" dirty="0" err="1" smtClean="0"/>
              <a:t>fattori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8959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 animBg="1"/>
      <p:bldP spid="22" grpId="0" animBg="1"/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74929" y="1200288"/>
            <a:ext cx="3933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 dirty="0">
                <a:solidFill>
                  <a:srgbClr val="003399"/>
                </a:solidFill>
                <a:latin typeface="Comic Sans MS" pitchFamily="66" charset="0"/>
              </a:rPr>
              <a:t>	</a:t>
            </a:r>
            <a:endParaRPr lang="it-IT" sz="20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3</a:t>
            </a:r>
            <a:endParaRPr lang="en-US" sz="4000" dirty="0">
              <a:solidFill>
                <a:srgbClr val="FF99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4" t="10417" r="45771" b="18097"/>
          <a:stretch/>
        </p:blipFill>
        <p:spPr bwMode="auto">
          <a:xfrm>
            <a:off x="152400" y="1323833"/>
            <a:ext cx="4954139" cy="522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52400" y="6286353"/>
            <a:ext cx="4954139" cy="26684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762000"/>
            <a:ext cx="814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Matrice</a:t>
            </a:r>
            <a:r>
              <a:rPr lang="en-AU" dirty="0" smtClean="0"/>
              <a:t> </a:t>
            </a:r>
            <a:r>
              <a:rPr lang="en-AU" dirty="0" err="1" smtClean="0"/>
              <a:t>dei</a:t>
            </a:r>
            <a:r>
              <a:rPr lang="en-AU" dirty="0" smtClean="0"/>
              <a:t> FACTOR LOADINGS in </a:t>
            </a:r>
            <a:r>
              <a:rPr lang="en-AU" dirty="0" err="1" smtClean="0"/>
              <a:t>corrispondenza</a:t>
            </a:r>
            <a:r>
              <a:rPr lang="en-AU" dirty="0" smtClean="0"/>
              <a:t> </a:t>
            </a:r>
            <a:r>
              <a:rPr lang="en-AU" dirty="0" err="1" smtClean="0"/>
              <a:t>della</a:t>
            </a:r>
            <a:r>
              <a:rPr lang="en-AU" dirty="0" smtClean="0"/>
              <a:t> </a:t>
            </a:r>
            <a:r>
              <a:rPr lang="en-AU" dirty="0" err="1" smtClean="0"/>
              <a:t>soluzione</a:t>
            </a:r>
            <a:r>
              <a:rPr lang="en-AU" dirty="0" smtClean="0"/>
              <a:t> a 5 </a:t>
            </a:r>
            <a:r>
              <a:rPr lang="en-AU" dirty="0" err="1" smtClean="0"/>
              <a:t>fattori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4258270"/>
            <a:ext cx="3934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t" hangingPunct="1">
              <a:spcBef>
                <a:spcPct val="0"/>
              </a:spcBef>
            </a:pPr>
            <a:r>
              <a:rPr lang="it-IT" b="1" dirty="0" smtClean="0"/>
              <a:t>OPZIONE FUZZ</a:t>
            </a:r>
          </a:p>
          <a:p>
            <a:pPr algn="ctr" eaLnBrk="1" fontAlgn="t" hangingPunct="1">
              <a:spcBef>
                <a:spcPct val="0"/>
              </a:spcBef>
            </a:pPr>
            <a:r>
              <a:rPr lang="it-IT" dirty="0" smtClean="0"/>
              <a:t>Stampa </a:t>
            </a:r>
            <a:r>
              <a:rPr lang="it-IT" dirty="0"/>
              <a:t>solo |</a:t>
            </a:r>
            <a:r>
              <a:rPr lang="it-IT" dirty="0" err="1"/>
              <a:t>loadings</a:t>
            </a:r>
            <a:r>
              <a:rPr lang="it-IT" dirty="0"/>
              <a:t>| &gt;  </a:t>
            </a:r>
            <a:endParaRPr lang="it-IT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it-IT" dirty="0" smtClean="0"/>
              <a:t>valore indicato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4"/>
          <p:cNvCxnSpPr>
            <a:stCxn id="27" idx="4"/>
            <a:endCxn id="3" idx="0"/>
          </p:cNvCxnSpPr>
          <p:nvPr/>
        </p:nvCxnSpPr>
        <p:spPr bwMode="auto">
          <a:xfrm flipH="1">
            <a:off x="2629470" y="2433675"/>
            <a:ext cx="4038030" cy="385267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558874" y="1447800"/>
            <a:ext cx="2975526" cy="193899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urier New" pitchFamily="49" charset="0"/>
              </a:rPr>
              <a:t>FACTOR</a:t>
            </a:r>
          </a:p>
          <a:p>
            <a:pPr eaLnBrk="1" hangingPunct="1"/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FUZZ=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0.3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Immagine_1 Diffusione_1…;</a:t>
            </a:r>
          </a:p>
          <a:p>
            <a:pPr eaLnBrk="1" hangingPunct="1"/>
            <a:r>
              <a:rPr lang="en-US" sz="1600" b="1" dirty="0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6019800" y="1981200"/>
            <a:ext cx="1295400" cy="452475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5298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74929" y="1200288"/>
            <a:ext cx="3933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 dirty="0">
                <a:solidFill>
                  <a:srgbClr val="003399"/>
                </a:solidFill>
                <a:latin typeface="Comic Sans MS" pitchFamily="66" charset="0"/>
              </a:rPr>
              <a:t>	</a:t>
            </a:r>
            <a:endParaRPr lang="it-IT" sz="2000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</a:t>
            </a:r>
            <a:r>
              <a:rPr lang="it-IT" sz="4000" dirty="0" smtClean="0">
                <a:solidFill>
                  <a:srgbClr val="FF9900"/>
                </a:solidFill>
              </a:rPr>
              <a:t>FACTOR 4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4114800"/>
            <a:ext cx="3934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t" hangingPunct="1">
              <a:spcBef>
                <a:spcPct val="0"/>
              </a:spcBef>
            </a:pPr>
            <a:r>
              <a:rPr lang="it-IT" b="1" dirty="0" err="1" smtClean="0"/>
              <a:t>Comunalità</a:t>
            </a:r>
            <a:r>
              <a:rPr lang="it-IT" b="1" dirty="0" smtClean="0"/>
              <a:t> della variabile Immagine_1= 0.55 </a:t>
            </a:r>
          </a:p>
          <a:p>
            <a:pPr algn="ctr" eaLnBrk="1" fontAlgn="t" hangingPunct="1">
              <a:spcBef>
                <a:spcPct val="0"/>
              </a:spcBef>
            </a:pPr>
            <a:r>
              <a:rPr lang="it-IT" dirty="0" smtClean="0">
                <a:solidFill>
                  <a:srgbClr val="000000"/>
                </a:solidFill>
                <a:sym typeface="Wingdings" panose="05000000000000000000" pitchFamily="2" charset="2"/>
              </a:rPr>
              <a:t>(Porzione della varianza della variabile Immagine_1 spiegata dai 5 fattori scelti)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477029"/>
              </p:ext>
            </p:extLst>
          </p:nvPr>
        </p:nvGraphicFramePr>
        <p:xfrm>
          <a:off x="228600" y="838200"/>
          <a:ext cx="2922896" cy="5892571"/>
        </p:xfrm>
        <a:graphic>
          <a:graphicData uri="http://schemas.openxmlformats.org/drawingml/2006/table">
            <a:tbl>
              <a:tblPr/>
              <a:tblGrid>
                <a:gridCol w="1793596"/>
                <a:gridCol w="1129300"/>
              </a:tblGrid>
              <a:tr h="5283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COMUNALITA' FINALI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n=5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429000" y="1150947"/>
            <a:ext cx="5257800" cy="431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dirty="0" err="1" smtClean="0"/>
              <a:t>Var</a:t>
            </a:r>
            <a:r>
              <a:rPr lang="it-IT" altLang="it-IT" sz="2200" dirty="0" smtClean="0"/>
              <a:t> [</a:t>
            </a:r>
            <a:r>
              <a:rPr lang="it-IT" altLang="it-IT" sz="2200" dirty="0" err="1" smtClean="0"/>
              <a:t>X</a:t>
            </a:r>
            <a:r>
              <a:rPr lang="it-IT" altLang="it-IT" sz="2200" baseline="-25000" dirty="0" err="1" smtClean="0"/>
              <a:t>i</a:t>
            </a:r>
            <a:r>
              <a:rPr lang="it-IT" altLang="it-IT" sz="2200" dirty="0" smtClean="0"/>
              <a:t>] = </a:t>
            </a:r>
            <a:r>
              <a:rPr lang="it-IT" altLang="it-IT" sz="2200" dirty="0" err="1" smtClean="0"/>
              <a:t>Communality</a:t>
            </a:r>
            <a:r>
              <a:rPr lang="it-IT" altLang="it-IT" sz="2200" dirty="0" smtClean="0"/>
              <a:t> + </a:t>
            </a:r>
            <a:r>
              <a:rPr lang="it-IT" altLang="it-IT" sz="2200" dirty="0" err="1" smtClean="0"/>
              <a:t>Var</a:t>
            </a:r>
            <a:r>
              <a:rPr lang="it-IT" altLang="it-IT" sz="2200" dirty="0" smtClean="0"/>
              <a:t> specifica</a:t>
            </a:r>
            <a:endParaRPr lang="it-IT" altLang="it-IT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46063" y="1896070"/>
            <a:ext cx="3064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 smtClean="0"/>
              <a:t>porzione </a:t>
            </a:r>
            <a:r>
              <a:rPr lang="it-IT" altLang="it-IT" dirty="0"/>
              <a:t>di </a:t>
            </a:r>
            <a:r>
              <a:rPr lang="it-IT" altLang="it-IT" dirty="0" smtClean="0"/>
              <a:t>varianza spiegata complessivamente                 </a:t>
            </a:r>
            <a:r>
              <a:rPr lang="it-IT" altLang="it-IT" dirty="0"/>
              <a:t>dai fattori </a:t>
            </a:r>
            <a:r>
              <a:rPr lang="it-IT" altLang="it-IT" dirty="0" smtClean="0"/>
              <a:t>comuni</a:t>
            </a:r>
            <a:endParaRPr lang="it-IT" altLang="it-IT" dirty="0"/>
          </a:p>
        </p:txBody>
      </p:sp>
      <p:sp>
        <p:nvSpPr>
          <p:cNvPr id="21" name="Oval 20"/>
          <p:cNvSpPr/>
          <p:nvPr/>
        </p:nvSpPr>
        <p:spPr bwMode="auto">
          <a:xfrm>
            <a:off x="4495800" y="1057870"/>
            <a:ext cx="1921800" cy="6006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>
            <a:stCxn id="21" idx="4"/>
            <a:endCxn id="20" idx="0"/>
          </p:cNvCxnSpPr>
          <p:nvPr/>
        </p:nvCxnSpPr>
        <p:spPr bwMode="auto">
          <a:xfrm>
            <a:off x="5456700" y="1658540"/>
            <a:ext cx="21532" cy="23753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2438400" y="1524000"/>
            <a:ext cx="914400" cy="395514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cxnSp>
        <p:nvCxnSpPr>
          <p:cNvPr id="25" name="Straight Arrow Connector 24"/>
          <p:cNvCxnSpPr>
            <a:stCxn id="27" idx="4"/>
            <a:endCxn id="24" idx="0"/>
          </p:cNvCxnSpPr>
          <p:nvPr/>
        </p:nvCxnSpPr>
        <p:spPr bwMode="auto">
          <a:xfrm>
            <a:off x="2895600" y="1919514"/>
            <a:ext cx="3491136" cy="219528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389037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Confronto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soluzioni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scelte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dirty="0">
                <a:solidFill>
                  <a:schemeClr val="bg1"/>
                </a:solidFill>
              </a:rPr>
              <a:t>Riepilogo teorico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Selezione numero 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dei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4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Confrontiamo la soluzione a 5 e a 8 fattori.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2414587"/>
            <a:ext cx="9067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0.3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 dirty="0">
                <a:latin typeface="Courier New" pitchFamily="49" charset="0"/>
              </a:rPr>
              <a:t>=8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3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elenco</a:t>
            </a:r>
            <a:r>
              <a:rPr lang="en-US" sz="2000" i="1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variabili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7696200" y="2262187"/>
            <a:ext cx="9906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5105400"/>
            <a:ext cx="8458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dirty="0"/>
              <a:t>N.B.</a:t>
            </a:r>
            <a:r>
              <a:rPr lang="it-IT" dirty="0"/>
              <a:t> Quando nella PROC FACTOR non viene indicato il numero di fattori con     l’opzione “N = “ SAS adotta la regola degli </a:t>
            </a:r>
            <a:r>
              <a:rPr lang="it-IT" dirty="0" err="1"/>
              <a:t>autovalori</a:t>
            </a:r>
            <a:r>
              <a:rPr lang="it-IT" dirty="0"/>
              <a:t> &gt;1 per scegliere il numero di fattori.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81600" y="3405187"/>
            <a:ext cx="27432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dirty="0">
                <a:solidFill>
                  <a:srgbClr val="000000"/>
                </a:solidFill>
              </a:rPr>
              <a:t>Consente di specificare il numero di fattori che si vuole estrarre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6553200" y="2871787"/>
            <a:ext cx="1219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Confronto Soluzioni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06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2325" y="1408113"/>
            <a:ext cx="710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graphicFrame>
        <p:nvGraphicFramePr>
          <p:cNvPr id="258052" name="Group 4"/>
          <p:cNvGraphicFramePr>
            <a:graphicFrameLocks noGrp="1"/>
          </p:cNvGraphicFramePr>
          <p:nvPr>
            <p:ph idx="1"/>
          </p:nvPr>
        </p:nvGraphicFramePr>
        <p:xfrm>
          <a:off x="228600" y="903288"/>
          <a:ext cx="3657600" cy="5899172"/>
        </p:xfrm>
        <a:graphic>
          <a:graphicData uri="http://schemas.openxmlformats.org/drawingml/2006/table">
            <a:tbl>
              <a:tblPr/>
              <a:tblGrid>
                <a:gridCol w="1905000"/>
                <a:gridCol w="838200"/>
                <a:gridCol w="914400"/>
              </a:tblGrid>
              <a:tr h="2904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COMUNALITA' FINALI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n=5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n=8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14.65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67" name="Text Box 107"/>
          <p:cNvSpPr txBox="1">
            <a:spLocks noChangeArrowheads="1"/>
          </p:cNvSpPr>
          <p:nvPr/>
        </p:nvSpPr>
        <p:spPr bwMode="auto">
          <a:xfrm>
            <a:off x="3886200" y="1203325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dirty="0"/>
              <a:t>Analisi </a:t>
            </a:r>
            <a:r>
              <a:rPr lang="it-IT" sz="2000" dirty="0" smtClean="0"/>
              <a:t>della </a:t>
            </a:r>
            <a:r>
              <a:rPr lang="it-IT" sz="2000" dirty="0"/>
              <a:t>di varianza spiegata</a:t>
            </a:r>
          </a:p>
          <a:p>
            <a:pPr algn="ctr" eaLnBrk="1" hangingPunct="1"/>
            <a:r>
              <a:rPr lang="it-IT" sz="2000" dirty="0"/>
              <a:t> dai fattori (</a:t>
            </a:r>
            <a:r>
              <a:rPr lang="it-IT" sz="2000" dirty="0" err="1"/>
              <a:t>comunalità</a:t>
            </a:r>
            <a:r>
              <a:rPr lang="it-IT" sz="2000" dirty="0"/>
              <a:t> finali) </a:t>
            </a:r>
          </a:p>
        </p:txBody>
      </p:sp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4114800" y="2543175"/>
            <a:ext cx="4953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Per ogni variabile si evidenziano le celle in corrispondenza delle quali la </a:t>
            </a:r>
            <a:r>
              <a:rPr lang="it-IT" dirty="0" err="1"/>
              <a:t>comunalità</a:t>
            </a:r>
            <a:r>
              <a:rPr lang="it-IT" dirty="0"/>
              <a:t> aumenta in maniera sostanziale per effetto dell’estrazione di </a:t>
            </a:r>
            <a:r>
              <a:rPr lang="it-IT" dirty="0" smtClean="0"/>
              <a:t>ulteriori </a:t>
            </a:r>
            <a:r>
              <a:rPr lang="it-IT" dirty="0"/>
              <a:t>fattori (dalla soluzione a 5 fattori alla soluzione a 8 fattori</a:t>
            </a:r>
            <a:r>
              <a:rPr lang="it-IT" dirty="0" smtClean="0"/>
              <a:t>).</a:t>
            </a:r>
          </a:p>
          <a:p>
            <a:pPr eaLnBrk="1" hangingPunct="1"/>
            <a:endParaRPr lang="it-IT" dirty="0"/>
          </a:p>
          <a:p>
            <a:pPr eaLnBrk="1" hangingPunct="1"/>
            <a:endParaRPr lang="it-IT" dirty="0" smtClean="0"/>
          </a:p>
          <a:p>
            <a:pPr algn="ctr" eaLnBrk="1" hangingPunct="1"/>
            <a:r>
              <a:rPr lang="it-IT" dirty="0" smtClean="0">
                <a:sym typeface="Wingdings" panose="05000000000000000000" pitchFamily="2" charset="2"/>
              </a:rPr>
              <a:t> Scegliamo quella a 8 fattori</a:t>
            </a:r>
            <a:endParaRPr lang="it-IT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Confronto </a:t>
            </a:r>
            <a:r>
              <a:rPr lang="it-IT" sz="4000" dirty="0" err="1" smtClean="0">
                <a:solidFill>
                  <a:srgbClr val="FF9900"/>
                </a:solidFill>
              </a:rPr>
              <a:t>Comunalità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1263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>
                <a:solidFill>
                  <a:schemeClr val="bg1"/>
                </a:solidFill>
              </a:rPr>
              <a:t>Confronto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soluzioni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scelte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dirty="0">
                <a:solidFill>
                  <a:schemeClr val="bg1"/>
                </a:solidFill>
              </a:rPr>
              <a:t>Riepilogo teorico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Selezione numero 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dei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Interpretazione Fattori 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1301750"/>
            <a:ext cx="8763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dirty="0">
                <a:latin typeface="Comic Sans MS" pitchFamily="66" charset="0"/>
              </a:rPr>
              <a:t>	</a:t>
            </a:r>
            <a:r>
              <a:rPr lang="it-IT" sz="2400" dirty="0"/>
              <a:t>Una volta estratti, i fattori vanno interpretati.</a:t>
            </a:r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Una rotazione ortogonale nello spazio dei fattori non influenza la validità del modello: sfruttiamo questa caratteristica per ottenere dei fattori più facilmente interpretabili!</a:t>
            </a:r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 </a:t>
            </a:r>
          </a:p>
          <a:p>
            <a:pPr eaLnBrk="1" hangingPunct="1">
              <a:spcBef>
                <a:spcPct val="0"/>
              </a:spcBef>
            </a:pPr>
            <a:endParaRPr lang="it-IT" sz="2400" dirty="0"/>
          </a:p>
          <a:p>
            <a:pPr eaLnBrk="1" hangingPunct="1">
              <a:spcBef>
                <a:spcPct val="0"/>
              </a:spcBef>
            </a:pPr>
            <a:r>
              <a:rPr lang="it-IT" sz="2400" dirty="0"/>
              <a:t>	Dobbiamo fare in modo che ognuna delle variabili originali sia molto correlata con al massimo un fattore e poco correlata con gli altri.</a:t>
            </a:r>
            <a:endParaRPr lang="it-IT" sz="2400" dirty="0">
              <a:sym typeface="Symbol" pitchFamily="18" charset="2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47588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Metodi di rotazione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" y="1290638"/>
            <a:ext cx="883920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	</a:t>
            </a:r>
            <a:r>
              <a:rPr lang="it-IT" sz="2000" dirty="0"/>
              <a:t>La rotazione opera sulla matrice dei </a:t>
            </a:r>
            <a:r>
              <a:rPr lang="it-IT" sz="2000" dirty="0" err="1"/>
              <a:t>loadings</a:t>
            </a:r>
            <a:r>
              <a:rPr lang="it-IT" sz="2000" dirty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/>
              <a:t>	Esistono diversi metodi, tra cui:	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r>
              <a:rPr lang="it-IT" sz="2000" dirty="0">
                <a:sym typeface="Symbol" pitchFamily="18" charset="2"/>
              </a:rPr>
              <a:t>	1. </a:t>
            </a:r>
            <a:r>
              <a:rPr lang="it-IT" sz="2000" u="sng" dirty="0">
                <a:sym typeface="Symbol" pitchFamily="18" charset="2"/>
              </a:rPr>
              <a:t>METODO VARIMAX:</a:t>
            </a:r>
            <a:r>
              <a:rPr lang="it-IT" sz="2000" dirty="0">
                <a:sym typeface="Symbol" pitchFamily="18" charset="2"/>
              </a:rPr>
              <a:t> minimizza il numero di variabili che hanno correlazioni alte con un fattore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>
                <a:sym typeface="Symbol" pitchFamily="18" charset="2"/>
              </a:rPr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>
                <a:sym typeface="Symbol" pitchFamily="18" charset="2"/>
              </a:rPr>
              <a:t>	2. </a:t>
            </a:r>
            <a:r>
              <a:rPr lang="it-IT" sz="2000" u="sng" dirty="0">
                <a:sym typeface="Symbol" pitchFamily="18" charset="2"/>
              </a:rPr>
              <a:t>METODO QUARTIMAX:</a:t>
            </a:r>
            <a:r>
              <a:rPr lang="it-IT" sz="2000" dirty="0">
                <a:sym typeface="Symbol" pitchFamily="18" charset="2"/>
              </a:rPr>
              <a:t> minimizza il numero di fattori che hanno correlazioni alte con una variabile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>
                <a:sym typeface="Symbol" pitchFamily="18" charset="2"/>
              </a:rPr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>
                <a:sym typeface="Symbol" pitchFamily="18" charset="2"/>
              </a:rPr>
              <a:t>	3. </a:t>
            </a:r>
            <a:r>
              <a:rPr lang="it-IT" sz="2000" u="sng" dirty="0">
                <a:sym typeface="Symbol" pitchFamily="18" charset="2"/>
              </a:rPr>
              <a:t>METODO EQUIMAX:</a:t>
            </a:r>
            <a:r>
              <a:rPr lang="it-IT" sz="2000" dirty="0">
                <a:sym typeface="Symbol" pitchFamily="18" charset="2"/>
              </a:rPr>
              <a:t> è una combinazione dei due metodi precedenti</a:t>
            </a:r>
          </a:p>
          <a:p>
            <a:pPr eaLnBrk="1" hangingPunct="1">
              <a:spcBef>
                <a:spcPct val="0"/>
              </a:spcBef>
            </a:pPr>
            <a:endParaRPr lang="it-IT" sz="2000" b="1" dirty="0" smtClean="0"/>
          </a:p>
          <a:p>
            <a:pPr eaLnBrk="1" hangingPunct="1">
              <a:spcBef>
                <a:spcPct val="0"/>
              </a:spcBef>
            </a:pPr>
            <a:endParaRPr lang="it-IT" sz="2000" b="1" dirty="0"/>
          </a:p>
          <a:p>
            <a:pPr eaLnBrk="1" hangingPunct="1">
              <a:spcBef>
                <a:spcPct val="0"/>
              </a:spcBef>
            </a:pPr>
            <a:r>
              <a:rPr lang="it-IT" sz="2000" b="1" dirty="0"/>
              <a:t>	</a:t>
            </a:r>
            <a:r>
              <a:rPr lang="it-IT" sz="2000" b="1" u="sng" dirty="0"/>
              <a:t>IMPORTANTE</a:t>
            </a:r>
            <a:r>
              <a:rPr lang="it-IT" sz="2000" b="1" u="sng" dirty="0" smtClean="0"/>
              <a:t>: </a:t>
            </a:r>
            <a:r>
              <a:rPr lang="it-IT" sz="2000" b="1" dirty="0" smtClean="0"/>
              <a:t>la </a:t>
            </a:r>
            <a:r>
              <a:rPr lang="it-IT" sz="2000" b="1" dirty="0"/>
              <a:t>% di varianza </a:t>
            </a:r>
            <a:r>
              <a:rPr lang="it-IT" sz="2000" b="1" dirty="0" smtClean="0"/>
              <a:t>originaria, spiegata complessivamente </a:t>
            </a:r>
            <a:r>
              <a:rPr lang="it-IT" sz="2000" b="1" dirty="0"/>
              <a:t>dei fattori </a:t>
            </a:r>
            <a:r>
              <a:rPr lang="it-IT" sz="2000" b="1" dirty="0" smtClean="0"/>
              <a:t>ruotati, </a:t>
            </a:r>
            <a:r>
              <a:rPr lang="it-IT" sz="2000" b="1" dirty="0"/>
              <a:t>rimane inalterata, mentre si modifica la % di varianza spiegata da ciascun fattore</a:t>
            </a:r>
          </a:p>
          <a:p>
            <a:pPr eaLnBrk="1" hangingPunct="1">
              <a:spcBef>
                <a:spcPct val="0"/>
              </a:spcBef>
            </a:pPr>
            <a:endParaRPr lang="it-IT" sz="2200" b="1" dirty="0">
              <a:sym typeface="Symbol" pitchFamily="18" charset="2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6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Analisi </a:t>
            </a:r>
            <a:r>
              <a:rPr lang="it-IT" sz="4000" dirty="0" smtClean="0">
                <a:solidFill>
                  <a:srgbClr val="FF9900"/>
                </a:solidFill>
              </a:rPr>
              <a:t>Fattoriale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838200"/>
            <a:ext cx="857047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it-IT" sz="2000" u="sng" dirty="0" smtClean="0"/>
              <a:t>Tecnica di analisi multivariata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it-IT" sz="2000" b="1" dirty="0" smtClean="0"/>
              <a:t>Quando si utilizza?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Nel caso di un elevato numero di </a:t>
            </a:r>
            <a:r>
              <a:rPr lang="it-IT" sz="2000" b="1" u="sng" dirty="0" smtClean="0"/>
              <a:t>variabili quantitative</a:t>
            </a:r>
            <a:r>
              <a:rPr lang="it-IT" sz="2000" dirty="0" smtClean="0"/>
              <a:t>, tra loro correlate (linearmente).</a:t>
            </a:r>
          </a:p>
          <a:p>
            <a:pPr eaLnBrk="1" hangingPunct="1">
              <a:spcBef>
                <a:spcPct val="0"/>
              </a:spcBef>
            </a:pPr>
            <a:r>
              <a:rPr lang="it-IT" sz="2000" b="1" dirty="0" smtClean="0"/>
              <a:t>NB</a:t>
            </a:r>
            <a:r>
              <a:rPr lang="it-IT" sz="2000" dirty="0" smtClean="0"/>
              <a:t>: </a:t>
            </a:r>
            <a:r>
              <a:rPr lang="it-IT" sz="2000" dirty="0"/>
              <a:t>in contesti applicativi, è usata anche con variabili qualitative ordinali che esprimono scale di preferenza numeriche (</a:t>
            </a:r>
            <a:r>
              <a:rPr lang="it-IT" sz="2000" b="1" u="sng" dirty="0"/>
              <a:t>scale di punteggi</a:t>
            </a:r>
            <a:r>
              <a:rPr lang="it-IT" sz="2000" dirty="0" smtClean="0"/>
              <a:t>).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it-IT" sz="2000" b="1" dirty="0" smtClean="0"/>
              <a:t>Perché </a:t>
            </a:r>
            <a:r>
              <a:rPr lang="it-IT" sz="2000" b="1" dirty="0"/>
              <a:t>si utilizza</a:t>
            </a:r>
            <a:r>
              <a:rPr lang="it-IT" sz="2000" b="1" dirty="0" smtClean="0"/>
              <a:t>?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it-IT" sz="2000" dirty="0"/>
          </a:p>
          <a:p>
            <a:r>
              <a:rPr lang="en-AU" sz="2000" dirty="0" err="1" smtClean="0">
                <a:sym typeface="Wingdings" panose="05000000000000000000" pitchFamily="2" charset="2"/>
              </a:rPr>
              <a:t>Informazione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condivisa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tra</a:t>
            </a:r>
            <a:r>
              <a:rPr lang="en-AU" sz="2000" dirty="0" smtClean="0">
                <a:sym typeface="Wingdings" panose="05000000000000000000" pitchFamily="2" charset="2"/>
              </a:rPr>
              <a:t> le </a:t>
            </a:r>
            <a:r>
              <a:rPr lang="en-AU" sz="2000" dirty="0" err="1" smtClean="0">
                <a:sym typeface="Wingdings" panose="05000000000000000000" pitchFamily="2" charset="2"/>
              </a:rPr>
              <a:t>variabili</a:t>
            </a:r>
            <a:r>
              <a:rPr lang="en-AU" sz="2000" dirty="0" smtClean="0">
                <a:sym typeface="Wingdings" panose="05000000000000000000" pitchFamily="2" charset="2"/>
              </a:rPr>
              <a:t> correlate  è </a:t>
            </a:r>
            <a:r>
              <a:rPr lang="en-AU" sz="2000" dirty="0" err="1" smtClean="0">
                <a:sym typeface="Wingdings" panose="05000000000000000000" pitchFamily="2" charset="2"/>
              </a:rPr>
              <a:t>ridondante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utilizzarle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tutte</a:t>
            </a:r>
            <a:endParaRPr lang="en-AU" sz="2000" dirty="0" smtClean="0">
              <a:sym typeface="Wingdings" panose="05000000000000000000" pitchFamily="2" charset="2"/>
            </a:endParaRPr>
          </a:p>
          <a:p>
            <a:r>
              <a:rPr lang="en-AU" sz="2000" dirty="0" err="1" smtClean="0">
                <a:sym typeface="Wingdings" panose="05000000000000000000" pitchFamily="2" charset="2"/>
              </a:rPr>
              <a:t>Informazione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dispersa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tra</a:t>
            </a:r>
            <a:r>
              <a:rPr lang="en-AU" sz="2000" dirty="0" smtClean="0">
                <a:sym typeface="Wingdings" panose="05000000000000000000" pitchFamily="2" charset="2"/>
              </a:rPr>
              <a:t> le </a:t>
            </a:r>
            <a:r>
              <a:rPr lang="en-AU" sz="2000" dirty="0" err="1" smtClean="0">
                <a:sym typeface="Wingdings" panose="05000000000000000000" pitchFamily="2" charset="2"/>
              </a:rPr>
              <a:t>variabili</a:t>
            </a:r>
            <a:r>
              <a:rPr lang="en-AU" sz="2000" dirty="0" smtClean="0">
                <a:sym typeface="Wingdings" panose="05000000000000000000" pitchFamily="2" charset="2"/>
              </a:rPr>
              <a:t>  </a:t>
            </a:r>
            <a:r>
              <a:rPr lang="en-AU" sz="2000" dirty="0" err="1" smtClean="0">
                <a:sym typeface="Wingdings" panose="05000000000000000000" pitchFamily="2" charset="2"/>
              </a:rPr>
              <a:t>possibilità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che</a:t>
            </a:r>
            <a:r>
              <a:rPr lang="en-AU" sz="2000" dirty="0" smtClean="0">
                <a:sym typeface="Wingdings" panose="05000000000000000000" pitchFamily="2" charset="2"/>
              </a:rPr>
              <a:t> le </a:t>
            </a:r>
            <a:r>
              <a:rPr lang="en-AU" sz="2000" dirty="0" err="1" smtClean="0">
                <a:sym typeface="Wingdings" panose="05000000000000000000" pitchFamily="2" charset="2"/>
              </a:rPr>
              <a:t>variabili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utilizzate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singolarmente</a:t>
            </a:r>
            <a:r>
              <a:rPr lang="en-AU" sz="2000" dirty="0" smtClean="0">
                <a:sym typeface="Wingdings" panose="05000000000000000000" pitchFamily="2" charset="2"/>
              </a:rPr>
              <a:t>, </a:t>
            </a:r>
            <a:r>
              <a:rPr lang="en-AU" sz="2000" dirty="0" err="1" smtClean="0">
                <a:sym typeface="Wingdings" panose="05000000000000000000" pitchFamily="2" charset="2"/>
              </a:rPr>
              <a:t>siano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poco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esplicative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it-IT" sz="20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1082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- Esempio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Operiamo una rotazione dei fattori con il metodo Varimax.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763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</a:p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elenco</a:t>
            </a:r>
            <a:r>
              <a:rPr lang="en-US" sz="2000" i="1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variabili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362200" y="5029200"/>
            <a:ext cx="3276600" cy="6635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/>
              <a:t>Specifica che il criterio per la  rotazione dei fattori</a:t>
            </a:r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3886200"/>
            <a:ext cx="32766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spcBef>
                <a:spcPct val="0"/>
              </a:spcBef>
            </a:pPr>
            <a:r>
              <a:rPr lang="it-IT"/>
              <a:t>Produce in output un data set che contiene le variabili originali e i fattori non ruotati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5417237"/>
            <a:ext cx="32766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spcBef>
                <a:spcPct val="0"/>
              </a:spcBef>
            </a:pPr>
            <a:r>
              <a:rPr lang="it-IT"/>
              <a:t>Ordina le variabili in modo da facilitare la lettura dei loadings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2590800" y="2286000"/>
            <a:ext cx="27432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752600" y="3048000"/>
            <a:ext cx="9906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334000" y="2362200"/>
            <a:ext cx="22860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620000" y="2362200"/>
            <a:ext cx="12954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4038600" y="3200400"/>
            <a:ext cx="11430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7429500" y="3276600"/>
            <a:ext cx="571500" cy="21406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876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FACTOR</a:t>
            </a:r>
            <a:endParaRPr lang="en-US" sz="4000" dirty="0">
              <a:solidFill>
                <a:srgbClr val="FF9900"/>
              </a:solidFill>
            </a:endParaRPr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7391400" cy="5853107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Rotated Factor Pattern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less than 0.35 are not printed.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021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267" name="Group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7391400" cy="5853107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Rotated Factor Pattern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less than 0.35 are not printed.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719" name="Text Box 239"/>
          <p:cNvSpPr txBox="1">
            <a:spLocks noChangeArrowheads="1"/>
          </p:cNvSpPr>
          <p:nvPr/>
        </p:nvSpPr>
        <p:spPr bwMode="auto">
          <a:xfrm>
            <a:off x="2949575" y="1600200"/>
            <a:ext cx="6118225" cy="392113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SECONDARI</a:t>
            </a:r>
            <a:endParaRPr lang="en-US" b="1"/>
          </a:p>
        </p:txBody>
      </p:sp>
      <p:sp>
        <p:nvSpPr>
          <p:cNvPr id="20720" name="Text Box 240"/>
          <p:cNvSpPr txBox="1">
            <a:spLocks noChangeArrowheads="1"/>
          </p:cNvSpPr>
          <p:nvPr/>
        </p:nvSpPr>
        <p:spPr bwMode="auto">
          <a:xfrm>
            <a:off x="2949575" y="2554288"/>
            <a:ext cx="6118225" cy="392112"/>
          </a:xfrm>
          <a:prstGeom prst="rect">
            <a:avLst/>
          </a:prstGeom>
          <a:solidFill>
            <a:srgbClr val="FFCC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VANTAGGI</a:t>
            </a:r>
            <a:endParaRPr lang="en-US" b="1"/>
          </a:p>
        </p:txBody>
      </p:sp>
      <p:sp>
        <p:nvSpPr>
          <p:cNvPr id="20721" name="Text Box 241"/>
          <p:cNvSpPr txBox="1">
            <a:spLocks noChangeArrowheads="1"/>
          </p:cNvSpPr>
          <p:nvPr/>
        </p:nvSpPr>
        <p:spPr bwMode="auto">
          <a:xfrm>
            <a:off x="3276600" y="3352800"/>
            <a:ext cx="3276600" cy="392113"/>
          </a:xfrm>
          <a:prstGeom prst="rect">
            <a:avLst/>
          </a:prstGeom>
          <a:solidFill>
            <a:srgbClr val="FF99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CHIAMATE</a:t>
            </a:r>
            <a:endParaRPr lang="en-US" b="1"/>
          </a:p>
        </p:txBody>
      </p:sp>
      <p:sp>
        <p:nvSpPr>
          <p:cNvPr id="20722" name="Text Box 242"/>
          <p:cNvSpPr txBox="1">
            <a:spLocks noChangeArrowheads="1"/>
          </p:cNvSpPr>
          <p:nvPr/>
        </p:nvSpPr>
        <p:spPr bwMode="auto">
          <a:xfrm>
            <a:off x="3200400" y="4103688"/>
            <a:ext cx="3276600" cy="392112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SMS</a:t>
            </a:r>
            <a:endParaRPr lang="en-US" b="1"/>
          </a:p>
        </p:txBody>
      </p:sp>
      <p:sp>
        <p:nvSpPr>
          <p:cNvPr id="20723" name="Text Box 243"/>
          <p:cNvSpPr txBox="1">
            <a:spLocks noChangeArrowheads="1"/>
          </p:cNvSpPr>
          <p:nvPr/>
        </p:nvSpPr>
        <p:spPr bwMode="auto">
          <a:xfrm>
            <a:off x="2949575" y="4724400"/>
            <a:ext cx="6118225" cy="392113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CONDIZIONI CONTRATTUALI</a:t>
            </a:r>
            <a:endParaRPr lang="en-US" b="1"/>
          </a:p>
        </p:txBody>
      </p:sp>
      <p:sp>
        <p:nvSpPr>
          <p:cNvPr id="20724" name="Text Box 244"/>
          <p:cNvSpPr txBox="1">
            <a:spLocks noChangeArrowheads="1"/>
          </p:cNvSpPr>
          <p:nvPr/>
        </p:nvSpPr>
        <p:spPr bwMode="auto">
          <a:xfrm>
            <a:off x="2949575" y="5322888"/>
            <a:ext cx="6118225" cy="392112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SERVIZI OPERATORE</a:t>
            </a:r>
            <a:endParaRPr lang="en-US" b="1"/>
          </a:p>
        </p:txBody>
      </p:sp>
      <p:sp>
        <p:nvSpPr>
          <p:cNvPr id="20725" name="Text Box 245"/>
          <p:cNvSpPr txBox="1">
            <a:spLocks noChangeArrowheads="1"/>
          </p:cNvSpPr>
          <p:nvPr/>
        </p:nvSpPr>
        <p:spPr bwMode="auto">
          <a:xfrm>
            <a:off x="2949575" y="5856288"/>
            <a:ext cx="6118225" cy="392112"/>
          </a:xfrm>
          <a:prstGeom prst="rect">
            <a:avLst/>
          </a:prstGeom>
          <a:solidFill>
            <a:srgbClr val="00CC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VALORE DEL BRAND</a:t>
            </a:r>
            <a:endParaRPr lang="en-US" b="1"/>
          </a:p>
        </p:txBody>
      </p:sp>
      <p:sp>
        <p:nvSpPr>
          <p:cNvPr id="20726" name="Text Box 246"/>
          <p:cNvSpPr txBox="1">
            <a:spLocks noChangeArrowheads="1"/>
          </p:cNvSpPr>
          <p:nvPr/>
        </p:nvSpPr>
        <p:spPr bwMode="auto">
          <a:xfrm>
            <a:off x="2949575" y="6389688"/>
            <a:ext cx="6118225" cy="39211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VS POCHI NUMERI</a:t>
            </a:r>
            <a:endParaRPr lang="en-US" b="1"/>
          </a:p>
        </p:txBody>
      </p:sp>
      <p:sp>
        <p:nvSpPr>
          <p:cNvPr id="20727" name="Text Box 247"/>
          <p:cNvSpPr txBox="1">
            <a:spLocks noChangeArrowheads="1"/>
          </p:cNvSpPr>
          <p:nvPr/>
        </p:nvSpPr>
        <p:spPr bwMode="auto">
          <a:xfrm>
            <a:off x="2971800" y="3363913"/>
            <a:ext cx="6118225" cy="392112"/>
          </a:xfrm>
          <a:prstGeom prst="rect">
            <a:avLst/>
          </a:prstGeom>
          <a:solidFill>
            <a:srgbClr val="FF99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CHIAMATE</a:t>
            </a:r>
            <a:endParaRPr lang="en-US" b="1"/>
          </a:p>
        </p:txBody>
      </p:sp>
      <p:sp>
        <p:nvSpPr>
          <p:cNvPr id="20728" name="Text Box 248"/>
          <p:cNvSpPr txBox="1">
            <a:spLocks noChangeArrowheads="1"/>
          </p:cNvSpPr>
          <p:nvPr/>
        </p:nvSpPr>
        <p:spPr bwMode="auto">
          <a:xfrm>
            <a:off x="2949575" y="4114800"/>
            <a:ext cx="6118225" cy="392113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SMS</a:t>
            </a:r>
            <a:endParaRPr lang="en-US" b="1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Output PROC FACTOR</a:t>
            </a:r>
            <a:endParaRPr lang="en-US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3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Fattori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11430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200">
                <a:solidFill>
                  <a:srgbClr val="000000"/>
                </a:solidFill>
              </a:rPr>
              <a:t>Una volta scelta la soluzione ottimale, è possibile utilizzare i fattori ottenuti come nuove “macro-variabili” da inserire in ulteriori analisi sul fenomeno indagato, al posto delle variabili originarie;</a:t>
            </a: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200">
              <a:solidFill>
                <a:srgbClr val="000000"/>
              </a:solidFill>
            </a:endParaRP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200">
                <a:solidFill>
                  <a:srgbClr val="000000"/>
                </a:solidFill>
              </a:rPr>
              <a:t>Nel file di dati si potranno aggiungere 8 nuove variabili:</a:t>
            </a: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</a:pPr>
            <a:endParaRPr lang="it-IT" sz="2200">
              <a:solidFill>
                <a:srgbClr val="000000"/>
              </a:solidFill>
            </a:endParaRP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Costi secondari,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Vantaggi,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Costi chiamate,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SMS,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Condizioni contrattuali,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Servizi Operatore,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Valore del Brand,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Vs pochi numeri.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</a:pPr>
            <a:endParaRPr lang="it-IT" b="1">
              <a:solidFill>
                <a:srgbClr val="000000"/>
              </a:solidFill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8305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Riepilogo del processo </a:t>
            </a:r>
            <a:b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07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– Opzioni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2255838"/>
            <a:ext cx="92964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 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8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>
                <a:latin typeface="Courier New" pitchFamily="49" charset="0"/>
              </a:rPr>
              <a:t>elenco variabili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71364" name="Group 4"/>
          <p:cNvGraphicFramePr>
            <a:graphicFrameLocks noGrp="1"/>
          </p:cNvGraphicFramePr>
          <p:nvPr>
            <p:ph idx="1"/>
          </p:nvPr>
        </p:nvGraphicFramePr>
        <p:xfrm>
          <a:off x="457200" y="4614863"/>
          <a:ext cx="8229600" cy="2098673"/>
        </p:xfrm>
        <a:graphic>
          <a:graphicData uri="http://schemas.openxmlformats.org/drawingml/2006/table">
            <a:tbl>
              <a:tblPr/>
              <a:tblGrid>
                <a:gridCol w="1757363"/>
                <a:gridCol w="6472237"/>
              </a:tblGrid>
              <a:tr h="4525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OPZIONE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DESCRIZIONE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OUT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=</a:t>
                      </a:r>
                      <a:r>
                        <a:rPr kumimoji="0" lang="it-IT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un data set che contiene le variabili originali e i fattori non ruotati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num 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Consente di specificare il numero di fattori che si vuole estrarre  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ROTATE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metodo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Specifica che il criterio per la  rotazione dei fattori (VARIMAX, …)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SCREE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scree plot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REORDER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Ordina le variabili in modo da facilitare la lettura dei loadings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FUZZ=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valore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Stampa solo |loadings| &gt; valore indicato.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76200" y="2636838"/>
            <a:ext cx="8915400" cy="868362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81000" y="129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Analisi fattoriale con il metodo delle componenti principali.</a:t>
            </a:r>
            <a:endParaRPr lang="en-US" sz="240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0845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Step</a:t>
            </a:r>
            <a:r>
              <a:rPr lang="it-IT" sz="4000" dirty="0">
                <a:solidFill>
                  <a:srgbClr val="FF9900"/>
                </a:solidFill>
              </a:rPr>
              <a:t> di analisi (1/2)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77838" y="914400"/>
            <a:ext cx="828516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/>
              <a:t>STEP 1: scegliere quanti fattori considerare (scelta di varie soluzioni)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la regola </a:t>
            </a:r>
            <a:r>
              <a:rPr lang="it-IT" sz="2000" dirty="0" err="1"/>
              <a:t>autovalori</a:t>
            </a:r>
            <a:r>
              <a:rPr lang="it-IT" sz="2000" dirty="0"/>
              <a:t> &gt; 1</a:t>
            </a:r>
            <a:r>
              <a:rPr lang="it-IT" sz="2000" dirty="0">
                <a:sym typeface="Symbol" pitchFamily="18" charset="2"/>
              </a:rPr>
              <a:t>  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>
                <a:sym typeface="Symbol" pitchFamily="18" charset="2"/>
              </a:rPr>
              <a:t>lettura dello SCREE PLOT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 dirty="0">
                <a:sym typeface="Symbol" pitchFamily="18" charset="2"/>
              </a:rPr>
              <a:t>Circa 1/3 </a:t>
            </a:r>
            <a:r>
              <a:rPr lang="en-AU" sz="2000" dirty="0" err="1">
                <a:sym typeface="Symbol" pitchFamily="18" charset="2"/>
              </a:rPr>
              <a:t>delle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variabili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originarie</a:t>
            </a:r>
            <a:endParaRPr lang="en-AU" sz="2000" dirty="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 dirty="0" err="1">
                <a:sym typeface="Symbol" pitchFamily="18" charset="2"/>
              </a:rPr>
              <a:t>Variabilità</a:t>
            </a:r>
            <a:r>
              <a:rPr lang="en-AU" sz="2000" dirty="0">
                <a:sym typeface="Symbol" pitchFamily="18" charset="2"/>
              </a:rPr>
              <a:t> </a:t>
            </a:r>
            <a:r>
              <a:rPr lang="en-AU" sz="2000" dirty="0" err="1">
                <a:sym typeface="Symbol" pitchFamily="18" charset="2"/>
              </a:rPr>
              <a:t>spiegata</a:t>
            </a:r>
            <a:r>
              <a:rPr lang="en-AU" sz="2000" dirty="0">
                <a:sym typeface="Symbol" pitchFamily="18" charset="2"/>
              </a:rPr>
              <a:t> &gt;</a:t>
            </a:r>
            <a:r>
              <a:rPr lang="en-AU" sz="2000" dirty="0" smtClean="0">
                <a:sym typeface="Symbol" pitchFamily="18" charset="2"/>
              </a:rPr>
              <a:t> </a:t>
            </a:r>
            <a:r>
              <a:rPr lang="en-AU" sz="2000" dirty="0">
                <a:sym typeface="Symbol" pitchFamily="18" charset="2"/>
              </a:rPr>
              <a:t>60% </a:t>
            </a: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r>
              <a:rPr lang="it-IT" sz="2000" dirty="0"/>
              <a:t>STEP 2: confrontare le soluzioni scelte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dirty="0" err="1">
                <a:sym typeface="Symbol" pitchFamily="18" charset="2"/>
              </a:rPr>
              <a:t>cumunalità</a:t>
            </a:r>
            <a:r>
              <a:rPr lang="it-IT" sz="2000" dirty="0">
                <a:sym typeface="Symbol" pitchFamily="18" charset="2"/>
              </a:rPr>
              <a:t> finali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64008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64008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 b="1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en-US" sz="1600">
                <a:solidFill>
                  <a:srgbClr val="0000FF"/>
                </a:solidFill>
              </a:rPr>
              <a:t>N</a:t>
            </a:r>
            <a:r>
              <a:rPr lang="en-US" sz="1600"/>
              <a:t>=</a:t>
            </a:r>
            <a:r>
              <a:rPr lang="en-US" sz="1600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;</a:t>
            </a:r>
            <a:endParaRPr lang="en-US" sz="1600"/>
          </a:p>
          <a:p>
            <a:pPr eaLnBrk="1" hangingPunct="1">
              <a:lnSpc>
                <a:spcPct val="75000"/>
              </a:lnSpc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61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Step</a:t>
            </a:r>
            <a:r>
              <a:rPr lang="it-IT" sz="4000" dirty="0">
                <a:solidFill>
                  <a:srgbClr val="FF9900"/>
                </a:solidFill>
              </a:rPr>
              <a:t> di analisi (2/2)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7838" y="1341438"/>
            <a:ext cx="88947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sz="2000"/>
              <a:t>STEP 3: una volta scelta la soluzione finale</a:t>
            </a: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ruotare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interpretare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salvare il data set con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r>
              <a:rPr lang="it-IT" sz="2000"/>
              <a:t>STEP 4: se l’interpretazione non è soddisfacente ripetere lo step n°3 variando metodo di rotazione o provando un’altra soluzione.</a:t>
            </a:r>
            <a:endParaRPr lang="it-IT" sz="200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3689350"/>
            <a:ext cx="861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 output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metodo di rotazione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REORDER </a:t>
            </a:r>
            <a:r>
              <a:rPr lang="en-US" sz="1600">
                <a:solidFill>
                  <a:srgbClr val="0000FF"/>
                </a:solidFill>
              </a:rPr>
              <a:t>N</a:t>
            </a:r>
            <a:r>
              <a:rPr lang="en-US" sz="1600">
                <a:solidFill>
                  <a:srgbClr val="000000"/>
                </a:solidFill>
              </a:rPr>
              <a:t>=</a:t>
            </a:r>
            <a:r>
              <a:rPr lang="en-US" sz="1600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396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Analisi </a:t>
            </a:r>
            <a:r>
              <a:rPr lang="it-IT" sz="4000" dirty="0" smtClean="0">
                <a:solidFill>
                  <a:srgbClr val="FF9900"/>
                </a:solidFill>
              </a:rPr>
              <a:t>Fattoriale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 bwMode="auto">
          <a:xfrm>
            <a:off x="414399" y="1074896"/>
            <a:ext cx="8149275" cy="1277064"/>
          </a:xfrm>
          <a:prstGeom prst="downArrowCallout">
            <a:avLst>
              <a:gd name="adj1" fmla="val 25000"/>
              <a:gd name="adj2" fmla="val 25000"/>
              <a:gd name="adj3" fmla="val 18421"/>
              <a:gd name="adj4" fmla="val 7418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b="1" dirty="0" smtClean="0"/>
              <a:t>OBIETTIVO</a:t>
            </a:r>
            <a:br>
              <a:rPr lang="en-AU" sz="2000" b="1" dirty="0" smtClean="0"/>
            </a:br>
            <a:r>
              <a:rPr lang="en-AU" b="1" dirty="0" err="1" smtClean="0"/>
              <a:t>Sintetizzare</a:t>
            </a:r>
            <a:r>
              <a:rPr lang="en-AU" b="1" dirty="0" smtClean="0"/>
              <a:t> le </a:t>
            </a:r>
            <a:r>
              <a:rPr lang="en-AU" b="1" dirty="0" err="1" smtClean="0"/>
              <a:t>variabili</a:t>
            </a:r>
            <a:r>
              <a:rPr lang="en-AU" b="1" dirty="0" smtClean="0"/>
              <a:t> </a:t>
            </a:r>
            <a:r>
              <a:rPr lang="en-AU" b="1" dirty="0" err="1" smtClean="0"/>
              <a:t>originarie</a:t>
            </a:r>
            <a:r>
              <a:rPr lang="en-AU" b="1" dirty="0" smtClean="0"/>
              <a:t> in un </a:t>
            </a:r>
            <a:r>
              <a:rPr lang="en-AU" b="1" dirty="0" err="1" smtClean="0"/>
              <a:t>numero</a:t>
            </a:r>
            <a:r>
              <a:rPr lang="en-AU" b="1" dirty="0" smtClean="0"/>
              <a:t> </a:t>
            </a:r>
            <a:r>
              <a:rPr lang="en-AU" b="1" dirty="0" err="1" smtClean="0"/>
              <a:t>inferiore</a:t>
            </a:r>
            <a:r>
              <a:rPr lang="en-AU" b="1" dirty="0" smtClean="0"/>
              <a:t> di </a:t>
            </a:r>
            <a:r>
              <a:rPr lang="en-AU" b="1" dirty="0" err="1" smtClean="0"/>
              <a:t>variabili</a:t>
            </a:r>
            <a:r>
              <a:rPr lang="en-AU" b="1" dirty="0" smtClean="0"/>
              <a:t>, </a:t>
            </a:r>
            <a:r>
              <a:rPr lang="en-AU" b="1" dirty="0" err="1" smtClean="0"/>
              <a:t>dette</a:t>
            </a:r>
            <a:r>
              <a:rPr lang="en-AU" b="1" dirty="0" smtClean="0"/>
              <a:t> </a:t>
            </a:r>
            <a:r>
              <a:rPr lang="en-AU" b="1" dirty="0" err="1" smtClean="0"/>
              <a:t>fattori</a:t>
            </a:r>
            <a:r>
              <a:rPr lang="en-AU" b="1" dirty="0" smtClean="0"/>
              <a:t> “LATENTI”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649647"/>
            <a:ext cx="8440003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dirty="0" smtClean="0"/>
              <a:t>FATTORI LATENTI: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concetti non direttamente misurabili</a:t>
            </a:r>
            <a:endParaRPr lang="it-IT" sz="600" dirty="0" smtClean="0"/>
          </a:p>
          <a:p>
            <a:pPr lvl="1">
              <a:spcBef>
                <a:spcPct val="0"/>
              </a:spcBef>
            </a:pPr>
            <a:r>
              <a:rPr lang="it-IT" altLang="it-IT" i="1" dirty="0" smtClean="0"/>
              <a:t>Esempio</a:t>
            </a:r>
            <a:r>
              <a:rPr lang="it-IT" altLang="it-IT" i="1" dirty="0"/>
              <a:t>: l’</a:t>
            </a:r>
            <a:r>
              <a:rPr lang="it-IT" altLang="it-IT" i="1" u="sng" dirty="0"/>
              <a:t>attrattività</a:t>
            </a:r>
            <a:r>
              <a:rPr lang="it-IT" altLang="it-IT" i="1" dirty="0">
                <a:solidFill>
                  <a:srgbClr val="FF0000"/>
                </a:solidFill>
              </a:rPr>
              <a:t> </a:t>
            </a:r>
            <a:r>
              <a:rPr lang="it-IT" altLang="it-IT" i="1" dirty="0"/>
              <a:t>di una città </a:t>
            </a:r>
            <a:r>
              <a:rPr lang="it-IT" altLang="it-IT" i="1" dirty="0" smtClean="0"/>
              <a:t>non è direttamente misurabile. Sono misurabili invece: le </a:t>
            </a:r>
            <a:r>
              <a:rPr lang="it-IT" altLang="it-IT" i="1" dirty="0"/>
              <a:t>caratteristiche del contesto, </a:t>
            </a:r>
            <a:r>
              <a:rPr lang="it-IT" altLang="it-IT" i="1" dirty="0" smtClean="0"/>
              <a:t>la </a:t>
            </a:r>
            <a:r>
              <a:rPr lang="it-IT" altLang="it-IT" i="1" dirty="0"/>
              <a:t>struttura demografica della popolazione, </a:t>
            </a:r>
            <a:r>
              <a:rPr lang="it-IT" altLang="it-IT" i="1" dirty="0" smtClean="0"/>
              <a:t>la </a:t>
            </a:r>
            <a:r>
              <a:rPr lang="it-IT" altLang="it-IT" i="1" dirty="0"/>
              <a:t>qualità della vita</a:t>
            </a:r>
            <a:r>
              <a:rPr lang="it-IT" altLang="it-IT" i="1" dirty="0" smtClean="0"/>
              <a:t>,…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i="1" dirty="0"/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caratterizzati </a:t>
            </a:r>
            <a:r>
              <a:rPr lang="it-IT" sz="2000" dirty="0"/>
              <a:t>da una </a:t>
            </a:r>
            <a:r>
              <a:rPr lang="it-IT" sz="2000" dirty="0">
                <a:sym typeface="Wingdings" panose="05000000000000000000" pitchFamily="2" charset="2"/>
              </a:rPr>
              <a:t>maggior facilità </a:t>
            </a:r>
            <a:r>
              <a:rPr lang="it-IT" sz="2000" dirty="0" smtClean="0">
                <a:sym typeface="Wingdings" panose="05000000000000000000" pitchFamily="2" charset="2"/>
              </a:rPr>
              <a:t>interpretativa</a:t>
            </a: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sz="2000" dirty="0">
              <a:sym typeface="Wingdings" panose="05000000000000000000" pitchFamily="2" charset="2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it-IT" sz="100" dirty="0">
              <a:sym typeface="Wingdings" panose="05000000000000000000" pitchFamily="2" charset="2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/>
              <a:t>s</a:t>
            </a:r>
            <a:r>
              <a:rPr lang="it-IT" sz="2000" dirty="0" smtClean="0"/>
              <a:t>piegano «buona parte» della variabilità originaria, ovvero del contributo informativo delle variabili di partenza</a:t>
            </a:r>
            <a:endParaRPr lang="it-IT" sz="2800" i="1" u="sng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13650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Le ipotesi del Modello Fattoriale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799" y="990600"/>
            <a:ext cx="8414677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Siano  X</a:t>
            </a:r>
            <a:r>
              <a:rPr lang="it-IT" altLang="it-IT" sz="2000" baseline="-25000" dirty="0" smtClean="0"/>
              <a:t>1</a:t>
            </a:r>
            <a:r>
              <a:rPr lang="it-IT" altLang="it-IT" sz="2000" dirty="0"/>
              <a:t>, </a:t>
            </a:r>
            <a:r>
              <a:rPr lang="it-IT" altLang="it-IT" sz="2000" dirty="0" smtClean="0"/>
              <a:t>X</a:t>
            </a:r>
            <a:r>
              <a:rPr lang="it-IT" altLang="it-IT" sz="2000" baseline="-25000" dirty="0" smtClean="0"/>
              <a:t>2</a:t>
            </a:r>
            <a:r>
              <a:rPr lang="it-IT" altLang="it-IT" sz="2000" dirty="0"/>
              <a:t>, </a:t>
            </a:r>
            <a:r>
              <a:rPr lang="it-IT" altLang="it-IT" sz="2000" dirty="0" smtClean="0"/>
              <a:t>..., </a:t>
            </a:r>
            <a:r>
              <a:rPr lang="it-IT" altLang="it-IT" sz="2000" dirty="0" err="1" smtClean="0"/>
              <a:t>X</a:t>
            </a:r>
            <a:r>
              <a:rPr lang="it-IT" altLang="it-IT" sz="2000" baseline="-25000" dirty="0" err="1" smtClean="0"/>
              <a:t>p</a:t>
            </a:r>
            <a:r>
              <a:rPr lang="it-IT" altLang="it-IT" sz="2000" baseline="-25000" dirty="0" smtClean="0"/>
              <a:t> 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variabili quantitative di partenza.</a:t>
            </a:r>
            <a:br>
              <a:rPr lang="it-IT" altLang="it-IT" sz="2000" dirty="0" smtClean="0"/>
            </a:br>
            <a:r>
              <a:rPr lang="it-IT" altLang="it-IT" sz="2000" dirty="0" smtClean="0"/>
              <a:t>Ogni variabile </a:t>
            </a:r>
            <a:r>
              <a:rPr lang="it-IT" altLang="it-IT" sz="2000" dirty="0" err="1" smtClean="0"/>
              <a:t>X</a:t>
            </a:r>
            <a:r>
              <a:rPr lang="it-IT" altLang="it-IT" sz="2000" baseline="-25000" dirty="0" err="1" smtClean="0"/>
              <a:t>i</a:t>
            </a:r>
            <a:r>
              <a:rPr lang="it-IT" altLang="it-IT" sz="2000" baseline="-25000" dirty="0" smtClean="0"/>
              <a:t> , </a:t>
            </a:r>
            <a:r>
              <a:rPr lang="it-IT" altLang="it-IT" sz="2000" dirty="0" smtClean="0"/>
              <a:t>con i=1,…,p, può essere espressa come: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1" y="2396562"/>
            <a:ext cx="5410200" cy="110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it-IT" altLang="it-IT" sz="2200" dirty="0" smtClean="0"/>
          </a:p>
          <a:p>
            <a:pPr>
              <a:spcBef>
                <a:spcPct val="0"/>
              </a:spcBef>
              <a:buNone/>
            </a:pPr>
            <a:r>
              <a:rPr lang="it-IT" altLang="it-IT" sz="2200" dirty="0" err="1" smtClean="0"/>
              <a:t>X</a:t>
            </a:r>
            <a:r>
              <a:rPr lang="it-IT" altLang="it-IT" sz="2200" baseline="-25000" dirty="0" err="1" smtClean="0"/>
              <a:t>i</a:t>
            </a:r>
            <a:r>
              <a:rPr lang="it-IT" altLang="it-IT" sz="2200" dirty="0" smtClean="0"/>
              <a:t> = 	l</a:t>
            </a:r>
            <a:r>
              <a:rPr lang="it-IT" altLang="it-IT" sz="2200" baseline="-25000" dirty="0" smtClean="0"/>
              <a:t>i1</a:t>
            </a:r>
            <a:r>
              <a:rPr lang="it-IT" altLang="it-IT" sz="2200" dirty="0" smtClean="0"/>
              <a:t>CF</a:t>
            </a:r>
            <a:r>
              <a:rPr lang="it-IT" altLang="it-IT" sz="2200" baseline="-25000" dirty="0" smtClean="0"/>
              <a:t>1</a:t>
            </a:r>
            <a:r>
              <a:rPr lang="it-IT" altLang="it-IT" sz="2200" dirty="0" smtClean="0"/>
              <a:t> </a:t>
            </a:r>
            <a:r>
              <a:rPr lang="it-IT" altLang="it-IT" sz="2200" dirty="0"/>
              <a:t>+ l</a:t>
            </a:r>
            <a:r>
              <a:rPr lang="it-IT" altLang="it-IT" sz="2200" baseline="-25000" dirty="0"/>
              <a:t>i2</a:t>
            </a:r>
            <a:r>
              <a:rPr lang="it-IT" altLang="it-IT" sz="2200" dirty="0"/>
              <a:t>CF</a:t>
            </a:r>
            <a:r>
              <a:rPr lang="it-IT" altLang="it-IT" sz="2200" baseline="-25000" dirty="0"/>
              <a:t>2</a:t>
            </a:r>
            <a:r>
              <a:rPr lang="it-IT" altLang="it-IT" sz="2200" dirty="0"/>
              <a:t> + .... + </a:t>
            </a:r>
            <a:r>
              <a:rPr lang="it-IT" altLang="it-IT" sz="2200" dirty="0" err="1"/>
              <a:t>l</a:t>
            </a:r>
            <a:r>
              <a:rPr lang="it-IT" altLang="it-IT" sz="2200" baseline="-25000" dirty="0" err="1"/>
              <a:t>ik</a:t>
            </a:r>
            <a:r>
              <a:rPr lang="it-IT" altLang="it-IT" sz="2200" dirty="0" err="1"/>
              <a:t>CF</a:t>
            </a:r>
            <a:r>
              <a:rPr lang="it-IT" altLang="it-IT" sz="2200" baseline="-25000" dirty="0" err="1"/>
              <a:t>k</a:t>
            </a:r>
            <a:r>
              <a:rPr lang="it-IT" altLang="it-IT" sz="2200" dirty="0"/>
              <a:t> + </a:t>
            </a:r>
            <a:r>
              <a:rPr lang="it-IT" altLang="it-IT" sz="2200" dirty="0" err="1" smtClean="0"/>
              <a:t>Ufi</a:t>
            </a:r>
            <a:endParaRPr lang="it-IT" altLang="it-IT" sz="2200" dirty="0" smtClean="0"/>
          </a:p>
          <a:p>
            <a:pPr>
              <a:spcBef>
                <a:spcPct val="0"/>
              </a:spcBef>
              <a:buNone/>
            </a:pPr>
            <a:endParaRPr lang="it-IT" altLang="it-IT" sz="2200" dirty="0"/>
          </a:p>
        </p:txBody>
      </p:sp>
      <p:sp>
        <p:nvSpPr>
          <p:cNvPr id="3" name="Rectangle 2"/>
          <p:cNvSpPr/>
          <p:nvPr/>
        </p:nvSpPr>
        <p:spPr>
          <a:xfrm>
            <a:off x="1981200" y="4343400"/>
            <a:ext cx="21827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200" dirty="0" smtClean="0">
                <a:solidFill>
                  <a:srgbClr val="000000"/>
                </a:solidFill>
              </a:rPr>
              <a:t>Info </a:t>
            </a:r>
            <a:r>
              <a:rPr lang="it-IT" altLang="it-IT" sz="2200" dirty="0">
                <a:solidFill>
                  <a:srgbClr val="000000"/>
                </a:solidFill>
              </a:rPr>
              <a:t>condivisa 	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57200" y="5198477"/>
            <a:ext cx="5257800" cy="431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dirty="0" err="1" smtClean="0"/>
              <a:t>Var</a:t>
            </a:r>
            <a:r>
              <a:rPr lang="it-IT" altLang="it-IT" sz="2200" dirty="0" smtClean="0"/>
              <a:t> [</a:t>
            </a:r>
            <a:r>
              <a:rPr lang="it-IT" altLang="it-IT" sz="2200" dirty="0" err="1" smtClean="0"/>
              <a:t>X</a:t>
            </a:r>
            <a:r>
              <a:rPr lang="it-IT" altLang="it-IT" sz="2200" baseline="-25000" dirty="0" err="1" smtClean="0"/>
              <a:t>i</a:t>
            </a:r>
            <a:r>
              <a:rPr lang="it-IT" altLang="it-IT" sz="2200" dirty="0" smtClean="0"/>
              <a:t>] = </a:t>
            </a:r>
            <a:r>
              <a:rPr lang="it-IT" altLang="it-IT" sz="2200" dirty="0" err="1" smtClean="0"/>
              <a:t>Communality</a:t>
            </a:r>
            <a:r>
              <a:rPr lang="it-IT" altLang="it-IT" sz="2200" dirty="0" smtClean="0"/>
              <a:t> + </a:t>
            </a:r>
            <a:r>
              <a:rPr lang="it-IT" altLang="it-IT" sz="2200" dirty="0" err="1" smtClean="0"/>
              <a:t>Var</a:t>
            </a:r>
            <a:r>
              <a:rPr lang="it-IT" altLang="it-IT" sz="2200" dirty="0" smtClean="0"/>
              <a:t> specifica</a:t>
            </a:r>
            <a:endParaRPr lang="it-IT" altLang="it-IT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2754868"/>
            <a:ext cx="273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FACTOR LOADINGS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71600" y="2658762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421600" y="2658762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021800" y="2658762"/>
            <a:ext cx="288000" cy="57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9600" y="2658762"/>
            <a:ext cx="504000" cy="576000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726400" y="2658762"/>
            <a:ext cx="504000" cy="576000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326600" y="2658762"/>
            <a:ext cx="504000" cy="576000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0" y="2373868"/>
            <a:ext cx="273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0000FF"/>
                </a:solidFill>
              </a:rPr>
              <a:t>COMMON FACTORS</a:t>
            </a:r>
            <a:endParaRPr lang="en-AU" b="1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41800" y="2658762"/>
            <a:ext cx="504000" cy="576000"/>
          </a:xfrm>
          <a:prstGeom prst="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3135868"/>
            <a:ext cx="273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00B050"/>
                </a:solidFill>
              </a:rPr>
              <a:t>UNIQUE FACTOR</a:t>
            </a:r>
            <a:endParaRPr lang="en-AU" b="1" dirty="0">
              <a:solidFill>
                <a:srgbClr val="00B050"/>
              </a:solidFill>
            </a:endParaRP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616470" y="1916269"/>
            <a:ext cx="1029861" cy="3672000"/>
          </a:xfrm>
          <a:prstGeom prst="leftBrace">
            <a:avLst>
              <a:gd name="adj1" fmla="val 8131"/>
              <a:gd name="adj2" fmla="val 479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Left Brace 33"/>
          <p:cNvSpPr/>
          <p:nvPr/>
        </p:nvSpPr>
        <p:spPr bwMode="auto">
          <a:xfrm rot="16200000">
            <a:off x="4766270" y="3500269"/>
            <a:ext cx="1029861" cy="504000"/>
          </a:xfrm>
          <a:prstGeom prst="leftBrace">
            <a:avLst>
              <a:gd name="adj1" fmla="val 8131"/>
              <a:gd name="adj2" fmla="val 479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95039" y="4343400"/>
            <a:ext cx="23867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200" dirty="0" smtClean="0">
                <a:solidFill>
                  <a:srgbClr val="000000"/>
                </a:solidFill>
              </a:rPr>
              <a:t>Info </a:t>
            </a:r>
            <a:r>
              <a:rPr lang="it-IT" altLang="it-IT" sz="2200" dirty="0">
                <a:solidFill>
                  <a:srgbClr val="000000"/>
                </a:solidFill>
              </a:rPr>
              <a:t>specifica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4263" y="5943600"/>
            <a:ext cx="3064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 smtClean="0"/>
              <a:t>porzione </a:t>
            </a:r>
            <a:r>
              <a:rPr lang="it-IT" altLang="it-IT" dirty="0"/>
              <a:t>di </a:t>
            </a:r>
            <a:r>
              <a:rPr lang="it-IT" altLang="it-IT" dirty="0" smtClean="0"/>
              <a:t>varianza spiegata complessivamente                 </a:t>
            </a:r>
            <a:r>
              <a:rPr lang="it-IT" altLang="it-IT" dirty="0"/>
              <a:t>dai fattori </a:t>
            </a:r>
            <a:r>
              <a:rPr lang="it-IT" altLang="it-IT" dirty="0" smtClean="0"/>
              <a:t>comuni</a:t>
            </a:r>
            <a:endParaRPr lang="it-IT" altLang="it-IT" dirty="0"/>
          </a:p>
        </p:txBody>
      </p:sp>
      <p:sp>
        <p:nvSpPr>
          <p:cNvPr id="4" name="Oval 3"/>
          <p:cNvSpPr/>
          <p:nvPr/>
        </p:nvSpPr>
        <p:spPr bwMode="auto">
          <a:xfrm>
            <a:off x="1524000" y="5105400"/>
            <a:ext cx="1921800" cy="6006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>
            <a:stCxn id="4" idx="4"/>
            <a:endCxn id="2" idx="0"/>
          </p:cNvCxnSpPr>
          <p:nvPr/>
        </p:nvCxnSpPr>
        <p:spPr bwMode="auto">
          <a:xfrm>
            <a:off x="2484900" y="5706070"/>
            <a:ext cx="21532" cy="23753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7282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19" grpId="0" animBg="1"/>
      <p:bldP spid="20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24" grpId="0" animBg="1"/>
      <p:bldP spid="34" grpId="0" animBg="1"/>
      <p:bldP spid="38" grpId="0"/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054" y="1066800"/>
            <a:ext cx="856367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defRPr/>
            </a:pPr>
            <a:endParaRPr lang="it-IT" dirty="0" smtClean="0"/>
          </a:p>
          <a:p>
            <a:pPr marL="457200" indent="-457200">
              <a:spcBef>
                <a:spcPct val="0"/>
              </a:spcBef>
              <a:defRPr/>
            </a:pPr>
            <a:endParaRPr lang="it-IT" dirty="0"/>
          </a:p>
          <a:p>
            <a:pPr marL="457200" indent="-457200">
              <a:spcBef>
                <a:spcPct val="0"/>
              </a:spcBef>
              <a:defRPr/>
            </a:pPr>
            <a:endParaRPr lang="it-IT" dirty="0" smtClean="0"/>
          </a:p>
          <a:p>
            <a:pPr marL="457200" indent="-457200">
              <a:spcBef>
                <a:spcPct val="0"/>
              </a:spcBef>
              <a:defRPr/>
            </a:pPr>
            <a:endParaRPr lang="it-IT" dirty="0"/>
          </a:p>
          <a:p>
            <a:pPr>
              <a:spcBef>
                <a:spcPct val="0"/>
              </a:spcBef>
              <a:defRPr/>
            </a:pPr>
            <a:endParaRPr lang="it-IT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tale metodo calcola i Common </a:t>
            </a:r>
            <a:r>
              <a:rPr lang="it-IT" sz="2000" dirty="0" err="1" smtClean="0"/>
              <a:t>Factors</a:t>
            </a:r>
            <a:r>
              <a:rPr lang="it-IT" sz="2000" dirty="0" smtClean="0"/>
              <a:t> come p nuove variabili, dette </a:t>
            </a:r>
            <a:r>
              <a:rPr lang="it-IT" sz="2000" b="1" dirty="0" smtClean="0"/>
              <a:t>Componenti Principali </a:t>
            </a:r>
            <a:r>
              <a:rPr lang="it-IT" sz="2000" dirty="0" smtClean="0"/>
              <a:t>(</a:t>
            </a:r>
            <a:r>
              <a:rPr lang="it-IT" sz="2000" b="1" dirty="0" smtClean="0"/>
              <a:t>CP</a:t>
            </a:r>
            <a:r>
              <a:rPr lang="it-IT" sz="2000" dirty="0" smtClean="0"/>
              <a:t>), ottenute come combinazioni lineari delle variabili originali</a:t>
            </a:r>
            <a:r>
              <a:rPr lang="en-AU" dirty="0" smtClean="0"/>
              <a:t>: </a:t>
            </a:r>
          </a:p>
          <a:p>
            <a:pPr algn="r">
              <a:spcBef>
                <a:spcPct val="0"/>
              </a:spcBef>
              <a:defRPr/>
            </a:pPr>
            <a:endParaRPr lang="en-AU" dirty="0"/>
          </a:p>
          <a:p>
            <a:pPr algn="r">
              <a:spcBef>
                <a:spcPct val="0"/>
              </a:spcBef>
              <a:defRPr/>
            </a:pPr>
            <a:endParaRPr lang="en-AU" sz="1600" dirty="0" smtClean="0"/>
          </a:p>
          <a:p>
            <a:pPr algn="r">
              <a:spcBef>
                <a:spcPct val="0"/>
              </a:spcBef>
              <a:defRPr/>
            </a:pPr>
            <a:endParaRPr lang="en-AU" sz="1600" dirty="0"/>
          </a:p>
          <a:p>
            <a:pPr algn="r">
              <a:spcBef>
                <a:spcPct val="0"/>
              </a:spcBef>
              <a:defRPr/>
            </a:pPr>
            <a:r>
              <a:rPr lang="en-AU" dirty="0" smtClean="0"/>
              <a:t>con j=1,…p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AU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AU" sz="2000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 err="1" smtClean="0"/>
              <a:t>Proprietà</a:t>
            </a:r>
            <a:r>
              <a:rPr lang="en-AU" sz="2000" dirty="0" smtClean="0"/>
              <a:t>:</a:t>
            </a:r>
          </a:p>
          <a:p>
            <a:pPr marL="742950" lvl="1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dirty="0" smtClean="0">
                <a:sym typeface="Symbol" pitchFamily="18" charset="2"/>
              </a:rPr>
              <a:t>sono </a:t>
            </a:r>
            <a:r>
              <a:rPr lang="it-IT" dirty="0">
                <a:sym typeface="Symbol" pitchFamily="18" charset="2"/>
              </a:rPr>
              <a:t>tra loro ortogonali (non correlate</a:t>
            </a:r>
            <a:r>
              <a:rPr lang="it-IT" dirty="0" smtClean="0">
                <a:sym typeface="Symbol" pitchFamily="18" charset="2"/>
              </a:rPr>
              <a:t>)</a:t>
            </a:r>
          </a:p>
          <a:p>
            <a:pPr marL="742950" lvl="1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it-IT" altLang="it-IT" dirty="0" smtClean="0">
                <a:sym typeface="Symbol" pitchFamily="18" charset="2"/>
              </a:rPr>
              <a:t>complessivamente </a:t>
            </a:r>
            <a:r>
              <a:rPr lang="it-IT" altLang="it-IT" dirty="0">
                <a:sym typeface="Symbol" pitchFamily="18" charset="2"/>
              </a:rPr>
              <a:t>spiegano la variabilità delle p variabili originarie</a:t>
            </a:r>
          </a:p>
          <a:p>
            <a:pPr lvl="1">
              <a:spcBef>
                <a:spcPct val="0"/>
              </a:spcBef>
            </a:pPr>
            <a:endParaRPr lang="en-US" sz="1600" dirty="0">
              <a:sym typeface="Symbol" pitchFamily="18" charset="2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it-IT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Metodo delle Componenti Principali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1200" y="3810000"/>
            <a:ext cx="5002213" cy="4618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200" dirty="0" err="1"/>
              <a:t>CP</a:t>
            </a:r>
            <a:r>
              <a:rPr lang="it-IT" altLang="it-IT" sz="2200" baseline="-25000" dirty="0" err="1"/>
              <a:t>j</a:t>
            </a:r>
            <a:r>
              <a:rPr lang="it-IT" altLang="it-IT" sz="2200" baseline="-25000" dirty="0"/>
              <a:t>   </a:t>
            </a:r>
            <a:r>
              <a:rPr lang="it-IT" altLang="it-IT" sz="2200" dirty="0"/>
              <a:t>=   s</a:t>
            </a:r>
            <a:r>
              <a:rPr lang="it-IT" altLang="it-IT" sz="2200" baseline="-25000" dirty="0"/>
              <a:t>j1</a:t>
            </a:r>
            <a:r>
              <a:rPr lang="it-IT" altLang="it-IT" sz="2200" dirty="0"/>
              <a:t>x</a:t>
            </a:r>
            <a:r>
              <a:rPr lang="it-IT" altLang="it-IT" sz="2200" baseline="-25000" dirty="0"/>
              <a:t>1</a:t>
            </a:r>
            <a:r>
              <a:rPr lang="it-IT" altLang="it-IT" sz="2200" dirty="0"/>
              <a:t> + s</a:t>
            </a:r>
            <a:r>
              <a:rPr lang="it-IT" altLang="it-IT" sz="2200" baseline="-25000" dirty="0"/>
              <a:t>j2</a:t>
            </a:r>
            <a:r>
              <a:rPr lang="it-IT" altLang="it-IT" sz="2200" dirty="0"/>
              <a:t>x</a:t>
            </a:r>
            <a:r>
              <a:rPr lang="it-IT" altLang="it-IT" sz="2200" baseline="-25000" dirty="0"/>
              <a:t>2</a:t>
            </a:r>
            <a:r>
              <a:rPr lang="it-IT" altLang="it-IT" sz="2200" dirty="0"/>
              <a:t> + .............. + </a:t>
            </a:r>
            <a:r>
              <a:rPr lang="it-IT" altLang="it-IT" sz="2200" dirty="0" err="1"/>
              <a:t>s</a:t>
            </a:r>
            <a:r>
              <a:rPr lang="it-IT" altLang="it-IT" sz="2200" baseline="-25000" dirty="0" err="1"/>
              <a:t>jp</a:t>
            </a:r>
            <a:r>
              <a:rPr lang="it-IT" altLang="it-IT" sz="2200" dirty="0" err="1"/>
              <a:t>x</a:t>
            </a:r>
            <a:r>
              <a:rPr lang="it-IT" altLang="it-IT" sz="2200" baseline="-25000" dirty="0" err="1"/>
              <a:t>p</a:t>
            </a:r>
            <a:endParaRPr lang="it-IT" altLang="it-IT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75526" y="1066800"/>
            <a:ext cx="85636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Bef>
                <a:spcPct val="0"/>
              </a:spcBef>
              <a:defRPr/>
            </a:pPr>
            <a:r>
              <a:rPr lang="it-IT" sz="2000" dirty="0" smtClean="0"/>
              <a:t>Una delle possibili tecniche per estrarre </a:t>
            </a:r>
            <a:r>
              <a:rPr lang="it-IT" sz="2000" dirty="0"/>
              <a:t>i fattori </a:t>
            </a:r>
            <a:r>
              <a:rPr lang="it-IT" sz="2000" dirty="0" smtClean="0"/>
              <a:t>«latenti» (COMMON FACTORS) partendo dalle variabili originarie è il </a:t>
            </a:r>
            <a:br>
              <a:rPr lang="it-IT" sz="2000" dirty="0" smtClean="0"/>
            </a:br>
            <a:r>
              <a:rPr lang="it-IT" sz="2000" b="1" u="sng" dirty="0" smtClean="0"/>
              <a:t>metodo </a:t>
            </a:r>
            <a:r>
              <a:rPr lang="it-IT" sz="2000" b="1" u="sng" dirty="0"/>
              <a:t>delle Componenti </a:t>
            </a:r>
            <a:r>
              <a:rPr lang="it-IT" sz="2000" b="1" u="sng" dirty="0" smtClean="0"/>
              <a:t>Principali</a:t>
            </a:r>
            <a:r>
              <a:rPr lang="it-IT" sz="2000" dirty="0" smtClean="0"/>
              <a:t>:</a:t>
            </a:r>
            <a:endParaRPr lang="it-IT" sz="2000" dirty="0"/>
          </a:p>
          <a:p>
            <a:pPr marL="457200" indent="-457200">
              <a:spcBef>
                <a:spcPct val="0"/>
              </a:spcBef>
              <a:defRPr/>
            </a:pPr>
            <a:endParaRPr lang="it-IT" sz="2000" dirty="0" smtClean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it-IT" sz="2000" dirty="0" smtClean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085195"/>
            <a:ext cx="7951272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dirty="0" smtClean="0"/>
              <a:t>Se </a:t>
            </a:r>
            <a:r>
              <a:rPr lang="it-IT" altLang="it-IT" dirty="0"/>
              <a:t>la correlazione tra le p variabili </a:t>
            </a:r>
            <a:r>
              <a:rPr lang="it-IT" altLang="it-IT" dirty="0" smtClean="0"/>
              <a:t>di partenza è </a:t>
            </a:r>
            <a:r>
              <a:rPr lang="it-IT" altLang="it-IT" dirty="0"/>
              <a:t>elevata, un numero k&lt;&lt;p (k molto inferiore a p) di componenti principali è sufficiente </a:t>
            </a:r>
            <a:r>
              <a:rPr lang="it-IT" altLang="it-IT" dirty="0" smtClean="0"/>
              <a:t>a rappresentare </a:t>
            </a:r>
            <a:r>
              <a:rPr lang="it-IT" altLang="it-IT" dirty="0"/>
              <a:t>in modo adeguato i dati originari, perché riassume una quota elevata della  varianza totale</a:t>
            </a:r>
            <a:r>
              <a:rPr lang="it-IT" altLang="it-IT" dirty="0" smtClean="0"/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b="1" dirty="0" smtClean="0"/>
              <a:t>Come determinare il numero k di fattori latenti tra le p componenti principali?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dirty="0" smtClean="0">
                <a:sym typeface="Wingdings" panose="05000000000000000000" pitchFamily="2" charset="2"/>
              </a:rPr>
              <a:t> </a:t>
            </a:r>
            <a:r>
              <a:rPr lang="it-IT" altLang="it-IT" u="sng" dirty="0" smtClean="0">
                <a:sym typeface="Wingdings" panose="05000000000000000000" pitchFamily="2" charset="2"/>
              </a:rPr>
              <a:t>Per determinare il numero di fattori adeguato, è possibile ricorrere ad una serie di regole pratiche e strumenti grafici</a:t>
            </a:r>
            <a:endParaRPr lang="it-IT" altLang="it-IT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 lvl="1">
              <a:spcBef>
                <a:spcPct val="0"/>
              </a:spcBef>
            </a:pPr>
            <a:endParaRPr lang="en-US" dirty="0">
              <a:sym typeface="Symbol" pitchFamily="18" charset="2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it-IT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Metodo delle Componenti Principali</a:t>
            </a:r>
            <a:endParaRPr lang="en-GB" sz="4000" dirty="0">
              <a:solidFill>
                <a:srgbClr val="FF99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777752"/>
              </p:ext>
            </p:extLst>
          </p:nvPr>
        </p:nvGraphicFramePr>
        <p:xfrm>
          <a:off x="2057400" y="2921000"/>
          <a:ext cx="51054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24157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Processo </a:t>
            </a:r>
            <a:r>
              <a:rPr lang="it-IT" sz="4000" dirty="0">
                <a:solidFill>
                  <a:srgbClr val="FF9900"/>
                </a:solidFill>
              </a:rPr>
              <a:t>di analisi</a:t>
            </a:r>
            <a:endParaRPr lang="en-US" sz="4000" dirty="0">
              <a:solidFill>
                <a:srgbClr val="FF99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6852540"/>
              </p:ext>
            </p:extLst>
          </p:nvPr>
        </p:nvGraphicFramePr>
        <p:xfrm>
          <a:off x="457201" y="914400"/>
          <a:ext cx="464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2362200"/>
            <a:ext cx="379180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Riduzione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p </a:t>
            </a:r>
            <a:r>
              <a:rPr lang="en-US" dirty="0" err="1"/>
              <a:t>variabili</a:t>
            </a:r>
            <a:r>
              <a:rPr lang="en-US" dirty="0"/>
              <a:t> </a:t>
            </a:r>
            <a:r>
              <a:rPr lang="en-US" dirty="0" err="1"/>
              <a:t>originarie</a:t>
            </a:r>
            <a:r>
              <a:rPr lang="en-US" dirty="0"/>
              <a:t> in k </a:t>
            </a:r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latenti</a:t>
            </a:r>
            <a:r>
              <a:rPr lang="en-US" dirty="0"/>
              <a:t> 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E’ </a:t>
            </a:r>
            <a:r>
              <a:rPr lang="en-US" dirty="0" err="1">
                <a:sym typeface="Wingdings" panose="05000000000000000000" pitchFamily="2" charset="2"/>
              </a:rPr>
              <a:t>possibile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identificare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più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valori</a:t>
            </a:r>
            <a:r>
              <a:rPr lang="en-US" dirty="0">
                <a:sym typeface="Wingdings" panose="05000000000000000000" pitchFamily="2" charset="2"/>
              </a:rPr>
              <a:t> di k </a:t>
            </a:r>
            <a:r>
              <a:rPr lang="en-US" dirty="0" err="1" smtClean="0">
                <a:sym typeface="Wingdings" panose="05000000000000000000" pitchFamily="2" charset="2"/>
              </a:rPr>
              <a:t>adeguati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23597" y="3798079"/>
            <a:ext cx="379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/>
              <a:t>Determinazione</a:t>
            </a:r>
            <a:r>
              <a:rPr lang="en-AU" dirty="0"/>
              <a:t> del </a:t>
            </a:r>
            <a:r>
              <a:rPr lang="en-AU" dirty="0" err="1"/>
              <a:t>valore</a:t>
            </a:r>
            <a:r>
              <a:rPr lang="en-AU" dirty="0"/>
              <a:t> k </a:t>
            </a:r>
            <a:r>
              <a:rPr lang="en-AU" dirty="0" err="1"/>
              <a:t>ottimale</a:t>
            </a:r>
            <a:r>
              <a:rPr lang="en-AU" dirty="0"/>
              <a:t> </a:t>
            </a:r>
            <a:r>
              <a:rPr lang="en-AU" dirty="0" err="1"/>
              <a:t>tra</a:t>
            </a:r>
            <a:r>
              <a:rPr lang="en-AU" dirty="0"/>
              <a:t> </a:t>
            </a:r>
            <a:r>
              <a:rPr lang="en-AU" dirty="0" err="1"/>
              <a:t>quelli</a:t>
            </a:r>
            <a:r>
              <a:rPr lang="en-AU" dirty="0"/>
              <a:t> </a:t>
            </a:r>
            <a:r>
              <a:rPr lang="en-AU" dirty="0" err="1"/>
              <a:t>selezionati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5199797" y="990600"/>
            <a:ext cx="379180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Variabili</a:t>
            </a:r>
            <a:r>
              <a:rPr lang="en-US" dirty="0" smtClean="0"/>
              <a:t> quantitative o scale di </a:t>
            </a:r>
            <a:r>
              <a:rPr lang="en-US" dirty="0" err="1" smtClean="0"/>
              <a:t>punteggio</a:t>
            </a:r>
            <a:endParaRPr lang="en-US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956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>
                <a:solidFill>
                  <a:schemeClr val="bg1"/>
                </a:solidFill>
              </a:rPr>
              <a:t>Confronto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soluzioni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scelte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dirty="0">
                <a:solidFill>
                  <a:schemeClr val="bg1"/>
                </a:solidFill>
              </a:rPr>
              <a:t>Riepilogo teorico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Selezione numero 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dei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4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5015</TotalTime>
  <Words>2718</Words>
  <Application>Microsoft Office PowerPoint</Application>
  <PresentationFormat>On-screen Show (4:3)</PresentationFormat>
  <Paragraphs>1326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Analisi Fattoriale</vt:lpstr>
      <vt:lpstr> Metodi Quantitativi per Economia, Finanza e Management</vt:lpstr>
      <vt:lpstr>Analisi Fattoriale </vt:lpstr>
      <vt:lpstr>Analisi Fattoriale </vt:lpstr>
      <vt:lpstr>Le ipotesi del Modello Fattoriale</vt:lpstr>
      <vt:lpstr>Metodo delle Componenti Principali</vt:lpstr>
      <vt:lpstr>Metodo delle Componenti Principali</vt:lpstr>
      <vt:lpstr>Processo di analisi</vt:lpstr>
      <vt:lpstr> Metodi Quantitativi per Economia, Finanza e Management</vt:lpstr>
      <vt:lpstr>Analisi Fattoriale: Esempio </vt:lpstr>
      <vt:lpstr>Analisi Fattoriale: Esempio </vt:lpstr>
      <vt:lpstr>PROC FACTOR – Sintassi generale </vt:lpstr>
      <vt:lpstr>PROC FACTOR - Esempio </vt:lpstr>
      <vt:lpstr>Output PROC FACTOR 1</vt:lpstr>
      <vt:lpstr>Output PROC FACTOR 1</vt:lpstr>
      <vt:lpstr>Quanti fattori considerare? </vt:lpstr>
      <vt:lpstr>Regola autovalori &gt;1</vt:lpstr>
      <vt:lpstr>Output PROC FACTOR 2</vt:lpstr>
      <vt:lpstr>Lettura dello SCREE PLOT</vt:lpstr>
      <vt:lpstr>Output PROC FACTOR</vt:lpstr>
      <vt:lpstr>Output PROC FACTOR 3</vt:lpstr>
      <vt:lpstr>Output PROC FACTOR 3</vt:lpstr>
      <vt:lpstr>Output PROC FACTOR 4</vt:lpstr>
      <vt:lpstr> Metodi Quantitativi per Economia, Finanza e Management</vt:lpstr>
      <vt:lpstr>Confronto Soluzioni</vt:lpstr>
      <vt:lpstr>Confronto Comunalità</vt:lpstr>
      <vt:lpstr> Metodi Quantitativi per Economia, Finanza e Management</vt:lpstr>
      <vt:lpstr>Interpretazione Fattori  </vt:lpstr>
      <vt:lpstr>Metodi di rotazione </vt:lpstr>
      <vt:lpstr>PROC FACTOR - Esempio </vt:lpstr>
      <vt:lpstr>Output PROC FACTOR</vt:lpstr>
      <vt:lpstr>Output PROC FACTOR</vt:lpstr>
      <vt:lpstr>Fattori</vt:lpstr>
      <vt:lpstr> Riepilogo del processo   </vt:lpstr>
      <vt:lpstr>PROC FACTOR – Opzioni </vt:lpstr>
      <vt:lpstr>Step di analisi (1/2)</vt:lpstr>
      <vt:lpstr>Step di analisi (2/2)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618</cp:revision>
  <dcterms:created xsi:type="dcterms:W3CDTF">2007-09-04T09:18:53Z</dcterms:created>
  <dcterms:modified xsi:type="dcterms:W3CDTF">2014-11-14T16:11:38Z</dcterms:modified>
</cp:coreProperties>
</file>