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444" r:id="rId2"/>
    <p:sldId id="469" r:id="rId3"/>
    <p:sldId id="511" r:id="rId4"/>
    <p:sldId id="540" r:id="rId5"/>
    <p:sldId id="512" r:id="rId6"/>
    <p:sldId id="513" r:id="rId7"/>
    <p:sldId id="543" r:id="rId8"/>
    <p:sldId id="514" r:id="rId9"/>
    <p:sldId id="515" r:id="rId10"/>
    <p:sldId id="516" r:id="rId11"/>
    <p:sldId id="518" r:id="rId12"/>
    <p:sldId id="517" r:id="rId13"/>
    <p:sldId id="544" r:id="rId14"/>
    <p:sldId id="509" r:id="rId15"/>
    <p:sldId id="510" r:id="rId16"/>
    <p:sldId id="508" r:id="rId17"/>
    <p:sldId id="545" r:id="rId18"/>
    <p:sldId id="542" r:id="rId19"/>
    <p:sldId id="536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  <a:srgbClr val="CC33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45" autoAdjust="0"/>
    <p:restoredTop sz="94671" autoAdjust="0"/>
  </p:normalViewPr>
  <p:slideViewPr>
    <p:cSldViewPr>
      <p:cViewPr>
        <p:scale>
          <a:sx n="70" d="100"/>
          <a:sy n="70" d="100"/>
        </p:scale>
        <p:origin x="-1596" y="-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826F5437-1AA0-48AF-9B59-11E224C27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481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9455E4-2112-480A-A296-DF27A5697970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A3995F2-3FF1-4082-8F54-1761ED9A8233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it-IT" dirty="0" smtClean="0"/>
              <a:t>eliminerei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9787FC-1803-49C4-BE59-1B896DFD363E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it-IT" dirty="0" smtClean="0"/>
              <a:t>Eliminerei la nota finale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E5AD57-FEE4-4B45-95EF-02CF7B9F7DBC}" type="slidenum">
              <a:rPr lang="en-US" smtClean="0"/>
              <a:pPr eaLnBrk="1" hangingPunct="1"/>
              <a:t>14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45D558-5A33-4AEC-BA8F-F9CEF51D27F3}" type="slidenum">
              <a:rPr lang="en-US" smtClean="0"/>
              <a:pPr eaLnBrk="1" hangingPunct="1"/>
              <a:t>15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EF8C69-550D-4F76-BDBF-0AD0875C37ED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it-IT" dirty="0" smtClean="0"/>
              <a:t>Modificata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B1FAC39-49B1-460F-BE56-F8667A5E9D97}" type="slidenum">
              <a:rPr lang="en-US" smtClean="0"/>
              <a:pPr eaLnBrk="1" hangingPunct="1"/>
              <a:t>18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B1FAC39-49B1-460F-BE56-F8667A5E9D97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B1FAC39-49B1-460F-BE56-F8667A5E9D97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EF975C-BCD4-4293-BF98-5427AF523876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603363F-9C6E-4B5D-ADF9-E1FC9D82CC6E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603363F-9C6E-4B5D-ADF9-E1FC9D82CC6E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B97476-6ACE-4F87-BEB1-D2F554E5BCCF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439A605-5B8E-40BB-9284-267CDDDB2F3B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F157B6-0FB4-4142-B618-C51AD8A4D246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7BF2B-9DFF-49EC-A6C8-5DEA38B30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2154A-2145-4BB5-B697-F7324765D3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44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12A08-5C37-4F70-A2A3-DF42DC340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8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82371-D3AD-4587-B1D6-C6E75096A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87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DEDAD-B2AF-427F-9D19-EA92500658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178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30E7A-C7EF-46B6-A3AC-E934E63149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45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CBC8A-039B-43A6-9A8B-E5AE9CC90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52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78D84-248B-46CA-B01D-74F020DF8A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69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CEA7B-E006-4F2C-A32F-ED1BBB55D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36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C400E-90F7-4FD8-9CF4-31CE17DD2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5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0B44A-1BBF-4FEF-86A9-1326D08EE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444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CD577-6BE7-4D90-80CD-623396E3C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165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B527079C-3F32-486D-AB0A-CD4ED72A7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Excel_97-2003_Worksheet1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95400"/>
            <a:ext cx="8229600" cy="21336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b="1" u="sng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Analisi </a:t>
            </a:r>
            <a:r>
              <a:rPr lang="it-IT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Fattoriale:</a:t>
            </a:r>
            <a:br>
              <a:rPr lang="it-IT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esercizi</a:t>
            </a:r>
            <a:endParaRPr lang="en-US" b="1" u="sng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00200" y="4038600"/>
            <a:ext cx="58674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sz="2800" i="1" dirty="0">
                <a:solidFill>
                  <a:srgbClr val="FF9900"/>
                </a:solidFill>
              </a:rPr>
              <a:t>Metodi Quantitativi per Economia, Finanza e Management</a:t>
            </a:r>
            <a:br>
              <a:rPr lang="it-IT" sz="2800" i="1" dirty="0">
                <a:solidFill>
                  <a:srgbClr val="FF9900"/>
                </a:solidFill>
              </a:rPr>
            </a:br>
            <a:r>
              <a:rPr lang="it-IT" sz="2800" i="1" dirty="0">
                <a:solidFill>
                  <a:srgbClr val="FF9900"/>
                </a:solidFill>
              </a:rPr>
              <a:t/>
            </a:r>
            <a:br>
              <a:rPr lang="it-IT" sz="2800" i="1" dirty="0">
                <a:solidFill>
                  <a:srgbClr val="FF9900"/>
                </a:solidFill>
              </a:rPr>
            </a:br>
            <a:r>
              <a:rPr lang="it-IT" sz="2800" i="1" dirty="0">
                <a:solidFill>
                  <a:srgbClr val="FF9900"/>
                </a:solidFill>
              </a:rPr>
              <a:t>Esercitazione </a:t>
            </a:r>
            <a:r>
              <a:rPr lang="it-IT" sz="2800" i="1" dirty="0" smtClean="0">
                <a:solidFill>
                  <a:srgbClr val="FF9900"/>
                </a:solidFill>
              </a:rPr>
              <a:t>n°9</a:t>
            </a:r>
            <a:endParaRPr lang="en-US" sz="2800" i="1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Rotazione fattori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381000" y="1882914"/>
            <a:ext cx="8534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000" dirty="0"/>
              <a:t>Consideriamo la soluzione a 3 fattori e operiamo una rotazione dei fattori con il metodo </a:t>
            </a:r>
            <a:r>
              <a:rPr lang="it-IT" sz="2000" dirty="0" err="1"/>
              <a:t>Varimax</a:t>
            </a:r>
            <a:r>
              <a:rPr lang="it-IT" sz="2000" dirty="0"/>
              <a:t>.</a:t>
            </a:r>
          </a:p>
        </p:txBody>
      </p:sp>
      <p:sp>
        <p:nvSpPr>
          <p:cNvPr id="8197" name="Rectangle 8"/>
          <p:cNvSpPr>
            <a:spLocks noChangeArrowheads="1"/>
          </p:cNvSpPr>
          <p:nvPr/>
        </p:nvSpPr>
        <p:spPr bwMode="auto">
          <a:xfrm>
            <a:off x="381000" y="5004137"/>
            <a:ext cx="8305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it-IT" sz="2000" b="1" u="sng" dirty="0" smtClean="0"/>
              <a:t>IMPORTANTE:  </a:t>
            </a:r>
            <a:r>
              <a:rPr lang="it-IT" sz="2000" b="1" dirty="0" smtClean="0"/>
              <a:t>la </a:t>
            </a:r>
            <a:r>
              <a:rPr lang="it-IT" sz="2000" b="1" dirty="0"/>
              <a:t>% di varianza originaria, spiegata complessivamente dei fattori ruotati, rimane inalterata, mentre si modifica la % di varianza spiegata da ciascun fattore</a:t>
            </a:r>
          </a:p>
        </p:txBody>
      </p:sp>
      <p:sp>
        <p:nvSpPr>
          <p:cNvPr id="10" name="Text Box 66"/>
          <p:cNvSpPr txBox="1">
            <a:spLocks noChangeArrowheads="1"/>
          </p:cNvSpPr>
          <p:nvPr/>
        </p:nvSpPr>
        <p:spPr bwMode="auto">
          <a:xfrm>
            <a:off x="381000" y="1120914"/>
            <a:ext cx="5943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2400" b="1" u="sng" dirty="0"/>
              <a:t>STEP </a:t>
            </a:r>
            <a:r>
              <a:rPr lang="it-IT" sz="2400" b="1" u="sng" dirty="0" smtClean="0"/>
              <a:t>3</a:t>
            </a:r>
            <a:r>
              <a:rPr lang="it-IT" sz="2400" dirty="0" smtClean="0"/>
              <a:t>: rotazione dei fattori</a:t>
            </a:r>
            <a:endParaRPr lang="it-IT" sz="2400" dirty="0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68312" y="3170872"/>
            <a:ext cx="8447087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b="1" dirty="0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it-IT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it-IT" b="1" dirty="0">
                <a:solidFill>
                  <a:srgbClr val="000080"/>
                </a:solidFill>
                <a:latin typeface="Courier New" pitchFamily="49" charset="0"/>
              </a:rPr>
              <a:t>FACTOR</a:t>
            </a:r>
            <a:r>
              <a:rPr lang="it-IT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it-IT" dirty="0" smtClean="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it-IT" dirty="0" smtClean="0">
                <a:solidFill>
                  <a:srgbClr val="000000"/>
                </a:solidFill>
                <a:latin typeface="Courier New" pitchFamily="49" charset="0"/>
              </a:rPr>
              <a:t>=CORSO.ECONOMIC_FREEDOM </a:t>
            </a:r>
            <a:r>
              <a:rPr lang="it-IT" dirty="0">
                <a:solidFill>
                  <a:srgbClr val="0000FF"/>
                </a:solidFill>
                <a:latin typeface="Courier New" pitchFamily="49" charset="0"/>
              </a:rPr>
              <a:t>OUT</a:t>
            </a:r>
            <a:r>
              <a:rPr lang="it-IT" dirty="0">
                <a:solidFill>
                  <a:srgbClr val="000000"/>
                </a:solidFill>
                <a:latin typeface="Courier New" pitchFamily="49" charset="0"/>
              </a:rPr>
              <a:t>=CORSO.FACTORS </a:t>
            </a:r>
            <a:r>
              <a:rPr lang="it-IT" dirty="0">
                <a:solidFill>
                  <a:srgbClr val="0000FF"/>
                </a:solidFill>
                <a:latin typeface="Courier New" pitchFamily="49" charset="0"/>
              </a:rPr>
              <a:t>N</a:t>
            </a:r>
            <a:r>
              <a:rPr lang="it-IT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it-IT" b="1" dirty="0">
                <a:solidFill>
                  <a:srgbClr val="008080"/>
                </a:solidFill>
                <a:latin typeface="Courier New" pitchFamily="49" charset="0"/>
              </a:rPr>
              <a:t>3</a:t>
            </a:r>
            <a:r>
              <a:rPr lang="it-IT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it-IT" dirty="0" smtClean="0">
                <a:solidFill>
                  <a:srgbClr val="0000FF"/>
                </a:solidFill>
                <a:latin typeface="Courier New" pitchFamily="49" charset="0"/>
              </a:rPr>
              <a:t>ROTATE</a:t>
            </a:r>
            <a:r>
              <a:rPr lang="it-IT" dirty="0" smtClean="0">
                <a:solidFill>
                  <a:srgbClr val="000000"/>
                </a:solidFill>
                <a:latin typeface="Courier New" pitchFamily="49" charset="0"/>
              </a:rPr>
              <a:t>=VARIMAX </a:t>
            </a:r>
            <a:r>
              <a:rPr lang="it-IT" dirty="0">
                <a:solidFill>
                  <a:srgbClr val="0000FF"/>
                </a:solidFill>
                <a:latin typeface="Courier New" pitchFamily="49" charset="0"/>
              </a:rPr>
              <a:t>REORDER</a:t>
            </a:r>
            <a:r>
              <a:rPr lang="it-IT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it-IT" dirty="0" smtClean="0">
                <a:solidFill>
                  <a:srgbClr val="000000"/>
                </a:solidFill>
                <a:latin typeface="Courier New" pitchFamily="49" charset="0"/>
              </a:rPr>
              <a:t>FUZZ=</a:t>
            </a:r>
            <a:r>
              <a:rPr lang="it-IT" b="1" dirty="0" smtClean="0">
                <a:solidFill>
                  <a:srgbClr val="008080"/>
                </a:solidFill>
                <a:latin typeface="Courier New" pitchFamily="49" charset="0"/>
              </a:rPr>
              <a:t>0.35</a:t>
            </a:r>
            <a:r>
              <a:rPr lang="it-IT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it-IT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it-IT" dirty="0">
                <a:solidFill>
                  <a:srgbClr val="0000FF"/>
                </a:solidFill>
                <a:latin typeface="Courier New" pitchFamily="49" charset="0"/>
              </a:rPr>
              <a:t>VAR </a:t>
            </a:r>
            <a:r>
              <a:rPr lang="it-IT" i="1" dirty="0">
                <a:solidFill>
                  <a:srgbClr val="FF0000"/>
                </a:solidFill>
                <a:latin typeface="Courier New" pitchFamily="49" charset="0"/>
              </a:rPr>
              <a:t>lista variabili</a:t>
            </a:r>
            <a:r>
              <a:rPr lang="it-IT" dirty="0">
                <a:solidFill>
                  <a:srgbClr val="0000FF"/>
                </a:solidFill>
                <a:latin typeface="Courier New" pitchFamily="49" charset="0"/>
              </a:rPr>
              <a:t>;</a:t>
            </a:r>
            <a:endParaRPr lang="it-IT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it-IT" b="1" dirty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it-IT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</a:pPr>
            <a:endParaRPr lang="it-IT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6361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79464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3058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320236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0081" name="Group 28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16114188"/>
              </p:ext>
            </p:extLst>
          </p:nvPr>
        </p:nvGraphicFramePr>
        <p:xfrm>
          <a:off x="2133600" y="3394075"/>
          <a:ext cx="5181600" cy="1096961"/>
        </p:xfrm>
        <a:graphic>
          <a:graphicData uri="http://schemas.openxmlformats.org/drawingml/2006/table">
            <a:tbl>
              <a:tblPr/>
              <a:tblGrid>
                <a:gridCol w="1371795"/>
                <a:gridCol w="1400029"/>
                <a:gridCol w="1451513"/>
                <a:gridCol w="958263"/>
              </a:tblGrid>
              <a:tr h="363537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Varianza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spiegata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da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ciascun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fattore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67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Factor1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Factor2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Factor3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6712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5.75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1.66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1.38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8.79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0262" name="Text Box 104"/>
          <p:cNvSpPr txBox="1">
            <a:spLocks noChangeArrowheads="1"/>
          </p:cNvSpPr>
          <p:nvPr/>
        </p:nvSpPr>
        <p:spPr bwMode="auto">
          <a:xfrm>
            <a:off x="228600" y="838200"/>
            <a:ext cx="85344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dirty="0"/>
              <a:t>Varianza spiegata dai fattori</a:t>
            </a:r>
            <a:r>
              <a:rPr lang="it-IT" sz="2400" dirty="0" smtClean="0"/>
              <a:t>:</a:t>
            </a:r>
          </a:p>
          <a:p>
            <a:pPr eaLnBrk="1" hangingPunct="1"/>
            <a:r>
              <a:rPr lang="it-IT" sz="2400" dirty="0" smtClean="0"/>
              <a:t>La </a:t>
            </a:r>
            <a:r>
              <a:rPr lang="it-IT" sz="2400" dirty="0"/>
              <a:t>% di </a:t>
            </a:r>
            <a:r>
              <a:rPr lang="it-IT" sz="2400" dirty="0" smtClean="0"/>
              <a:t>varianza originaria, spiegata complessivamente dai </a:t>
            </a:r>
            <a:r>
              <a:rPr lang="it-IT" sz="2400" dirty="0"/>
              <a:t>fattori </a:t>
            </a:r>
            <a:r>
              <a:rPr lang="it-IT" sz="2400" dirty="0" smtClean="0"/>
              <a:t>ruotati, </a:t>
            </a:r>
            <a:r>
              <a:rPr lang="it-IT" sz="2400" dirty="0"/>
              <a:t>rimane inalterata, mentre si modifica la % di varianza spiegata da ciascun </a:t>
            </a:r>
            <a:r>
              <a:rPr lang="it-IT" sz="2400" dirty="0" smtClean="0"/>
              <a:t>fattore.</a:t>
            </a:r>
            <a:endParaRPr lang="it-IT" sz="2400" dirty="0"/>
          </a:p>
          <a:p>
            <a:pPr eaLnBrk="1" hangingPunct="1"/>
            <a:endParaRPr lang="it-IT" sz="2400" dirty="0"/>
          </a:p>
        </p:txBody>
      </p:sp>
      <p:graphicFrame>
        <p:nvGraphicFramePr>
          <p:cNvPr id="290083" name="Group 29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5344528"/>
              </p:ext>
            </p:extLst>
          </p:nvPr>
        </p:nvGraphicFramePr>
        <p:xfrm>
          <a:off x="2133600" y="5146675"/>
          <a:ext cx="5181600" cy="1096961"/>
        </p:xfrm>
        <a:graphic>
          <a:graphicData uri="http://schemas.openxmlformats.org/drawingml/2006/table">
            <a:tbl>
              <a:tblPr/>
              <a:tblGrid>
                <a:gridCol w="1376363"/>
                <a:gridCol w="1392237"/>
                <a:gridCol w="1441450"/>
                <a:gridCol w="971550"/>
              </a:tblGrid>
              <a:tr h="36353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Varianza spiegata da ciascun fattore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6712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Factor1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Factor2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Factor3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6712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3.55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2.83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2.41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8.79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0282" name="Text Box 292"/>
          <p:cNvSpPr txBox="1">
            <a:spLocks noChangeArrowheads="1"/>
          </p:cNvSpPr>
          <p:nvPr/>
        </p:nvSpPr>
        <p:spPr bwMode="auto">
          <a:xfrm>
            <a:off x="2590800" y="2743200"/>
            <a:ext cx="3962400" cy="392112"/>
          </a:xfrm>
          <a:prstGeom prst="rect">
            <a:avLst/>
          </a:prstGeom>
          <a:noFill/>
          <a:ln w="25400" cap="rnd" algn="ctr">
            <a:solidFill>
              <a:srgbClr val="FFFF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b="1"/>
              <a:t>PRIMA DELLA ROTAZIONE</a:t>
            </a:r>
            <a:endParaRPr lang="en-US" b="1"/>
          </a:p>
        </p:txBody>
      </p:sp>
      <p:sp>
        <p:nvSpPr>
          <p:cNvPr id="10283" name="Text Box 293"/>
          <p:cNvSpPr txBox="1">
            <a:spLocks noChangeArrowheads="1"/>
          </p:cNvSpPr>
          <p:nvPr/>
        </p:nvSpPr>
        <p:spPr bwMode="auto">
          <a:xfrm>
            <a:off x="2590800" y="4632325"/>
            <a:ext cx="3962400" cy="392112"/>
          </a:xfrm>
          <a:prstGeom prst="rect">
            <a:avLst/>
          </a:prstGeom>
          <a:noFill/>
          <a:ln w="25400" cap="rnd" algn="ctr">
            <a:solidFill>
              <a:srgbClr val="FFFF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b="1"/>
              <a:t>DOPO LA ROTAZIONE</a:t>
            </a:r>
            <a:endParaRPr lang="en-US" b="1"/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6361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79464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83058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Rotazione fattori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595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Interpretazione fattori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  <p:graphicFrame>
        <p:nvGraphicFramePr>
          <p:cNvPr id="288256" name="Group 5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651089"/>
              </p:ext>
            </p:extLst>
          </p:nvPr>
        </p:nvGraphicFramePr>
        <p:xfrm>
          <a:off x="533400" y="1401759"/>
          <a:ext cx="7391400" cy="4694241"/>
        </p:xfrm>
        <a:graphic>
          <a:graphicData uri="http://schemas.openxmlformats.org/drawingml/2006/table">
            <a:tbl>
              <a:tblPr/>
              <a:tblGrid>
                <a:gridCol w="2057400"/>
                <a:gridCol w="3048000"/>
                <a:gridCol w="762000"/>
                <a:gridCol w="762000"/>
                <a:gridCol w="762000"/>
              </a:tblGrid>
              <a:tr h="41912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Variabile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Descrizione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Factor1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Factor2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Factor3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C_FREEDOM_BANK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Libertà conti c/o banche stran. o estero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0.87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2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D_INT_CAP_CONTROL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Libertà di accesso a cap. e mkt internaz.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0.77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D_TARIF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Basse tasse su comm. con estero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0.71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A_GVT_INVEST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Investimenti pubblici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0.62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0.39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B_MILITARY_POL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Bassa Interf. militare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0.58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0.52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E_CREDIT_REG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Regolament. mkt credito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0.54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B_JUD_IMPART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Imparzialità delle corti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0.76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E_NEW_BUSINESS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Faciltà realizz. newbusiness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0.44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0.69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2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D_ACTUAL_EXP_TRADE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Dim. settore comm. internaz.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0.69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B_LAW_INTEGRITY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Integrità sist. giudiz.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0.44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0.61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A_GVT_CONSUMPT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Consumi pubblici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-0.66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C_INFL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Bassa infl. recente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0.79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41912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C_GR_MONEY_SUPPLY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Crescita offerta di moneta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0.78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C_STD_INFL</a:t>
                      </a: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Bassa </a:t>
                      </a:r>
                      <a:r>
                        <a:rPr kumimoji="0" lang="it-IT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variab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tasso </a:t>
                      </a:r>
                      <a:r>
                        <a:rPr kumimoji="0" lang="it-IT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infl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sp>
        <p:nvSpPr>
          <p:cNvPr id="288257" name="Cloud"/>
          <p:cNvSpPr>
            <a:spLocks noChangeAspect="1" noEditPoints="1" noChangeArrowheads="1"/>
          </p:cNvSpPr>
          <p:nvPr/>
        </p:nvSpPr>
        <p:spPr bwMode="auto">
          <a:xfrm>
            <a:off x="6629400" y="1752600"/>
            <a:ext cx="1711325" cy="528637"/>
          </a:xfrm>
          <a:prstGeom prst="rect">
            <a:avLst/>
          </a:prstGeom>
          <a:solidFill>
            <a:srgbClr val="FFFF99"/>
          </a:soli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it-IT" sz="1200" b="1" dirty="0">
                <a:latin typeface="Comic Sans MS" pitchFamily="66" charset="0"/>
              </a:rPr>
              <a:t>LIBERTA’ DI CAPITALI</a:t>
            </a:r>
          </a:p>
        </p:txBody>
      </p:sp>
      <p:sp>
        <p:nvSpPr>
          <p:cNvPr id="288258" name="Cloud"/>
          <p:cNvSpPr>
            <a:spLocks noChangeAspect="1" noEditPoints="1" noChangeArrowheads="1"/>
          </p:cNvSpPr>
          <p:nvPr/>
        </p:nvSpPr>
        <p:spPr bwMode="auto">
          <a:xfrm>
            <a:off x="7315200" y="3733800"/>
            <a:ext cx="1711325" cy="609600"/>
          </a:xfrm>
          <a:prstGeom prst="rect">
            <a:avLst/>
          </a:prstGeom>
          <a:solidFill>
            <a:srgbClr val="FFCC00"/>
          </a:soli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it-IT" sz="1200" b="1">
                <a:latin typeface="Comic Sans MS" pitchFamily="66" charset="0"/>
              </a:rPr>
              <a:t>LIBERTA’ DI BUSINESS</a:t>
            </a:r>
          </a:p>
        </p:txBody>
      </p:sp>
      <p:sp>
        <p:nvSpPr>
          <p:cNvPr id="288259" name="Cloud"/>
          <p:cNvSpPr>
            <a:spLocks noChangeAspect="1" noEditPoints="1" noChangeArrowheads="1"/>
          </p:cNvSpPr>
          <p:nvPr/>
        </p:nvSpPr>
        <p:spPr bwMode="auto">
          <a:xfrm>
            <a:off x="7772400" y="5181600"/>
            <a:ext cx="1254125" cy="381000"/>
          </a:xfrm>
          <a:prstGeom prst="rect">
            <a:avLst/>
          </a:prstGeom>
          <a:solidFill>
            <a:srgbClr val="FF9900"/>
          </a:soli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it-IT" sz="1200" b="1">
                <a:latin typeface="Comic Sans MS" pitchFamily="66" charset="0"/>
              </a:rPr>
              <a:t>MONETA</a:t>
            </a:r>
          </a:p>
        </p:txBody>
      </p:sp>
      <p:sp>
        <p:nvSpPr>
          <p:cNvPr id="13" name="Text Box 66"/>
          <p:cNvSpPr txBox="1">
            <a:spLocks noChangeArrowheads="1"/>
          </p:cNvSpPr>
          <p:nvPr/>
        </p:nvSpPr>
        <p:spPr bwMode="auto">
          <a:xfrm>
            <a:off x="381000" y="838200"/>
            <a:ext cx="5943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2400" b="1" u="sng" dirty="0"/>
              <a:t>STEP </a:t>
            </a:r>
            <a:r>
              <a:rPr lang="it-IT" sz="2400" b="1" u="sng" dirty="0" smtClean="0"/>
              <a:t>3</a:t>
            </a:r>
            <a:r>
              <a:rPr lang="it-IT" sz="2400" dirty="0" smtClean="0"/>
              <a:t>: interpretazione dei fattori</a:t>
            </a:r>
            <a:endParaRPr lang="it-IT" sz="2400" dirty="0"/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6361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79464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3058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880343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257" grpId="0" animBg="1"/>
      <p:bldP spid="288258" grpId="0" animBg="1"/>
      <p:bldP spid="28825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smtClean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0" y="1828800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 smtClean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 smtClean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5577840" y="3090862"/>
            <a:ext cx="219456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r>
              <a:rPr lang="it-IT" sz="1600" b="1" dirty="0" smtClean="0">
                <a:solidFill>
                  <a:schemeClr val="bg1"/>
                </a:solidFill>
              </a:rPr>
              <a:t>Esercizio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526405" y="3009075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3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1600200" y="3090862"/>
            <a:ext cx="2194560" cy="1645920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Analisi Fattoriale: esempio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1600200" y="29718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3596640" y="3090862"/>
            <a:ext cx="2194560" cy="1645920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</a:pPr>
            <a:r>
              <a:rPr lang="it-IT" sz="1600" b="1" dirty="0">
                <a:solidFill>
                  <a:schemeClr val="bg1"/>
                </a:solidFill>
              </a:rPr>
              <a:t>Riepilogo del processo</a:t>
            </a: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3528378" y="30099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 smtClean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34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1524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 err="1">
                <a:solidFill>
                  <a:srgbClr val="FF9900"/>
                </a:solidFill>
              </a:rPr>
              <a:t>Step</a:t>
            </a:r>
            <a:r>
              <a:rPr lang="it-IT" sz="4000" dirty="0">
                <a:solidFill>
                  <a:srgbClr val="FF9900"/>
                </a:solidFill>
              </a:rPr>
              <a:t> di analisi (1/2)</a:t>
            </a:r>
            <a:endParaRPr lang="en-US" sz="4000" dirty="0">
              <a:solidFill>
                <a:srgbClr val="FF9900"/>
              </a:solidFill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77838" y="762000"/>
            <a:ext cx="8285162" cy="4816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sz="2000" b="1" u="sng" dirty="0"/>
              <a:t>STEP 1</a:t>
            </a:r>
            <a:r>
              <a:rPr lang="it-IT" sz="2000" dirty="0"/>
              <a:t>: scegliere quanti fattori considerare </a:t>
            </a:r>
            <a:r>
              <a:rPr lang="it-IT" sz="2000" dirty="0" smtClean="0"/>
              <a:t>(è possibile individuare più soluzioni potenzialmente adeguate)</a:t>
            </a:r>
            <a:endParaRPr lang="it-IT" sz="1100" dirty="0"/>
          </a:p>
          <a:p>
            <a:pPr eaLnBrk="1" hangingPunct="1">
              <a:spcBef>
                <a:spcPct val="0"/>
              </a:spcBef>
            </a:pPr>
            <a:endParaRPr lang="it-IT" sz="1100" dirty="0"/>
          </a:p>
          <a:p>
            <a:pPr lvl="1"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Char char="§"/>
            </a:pPr>
            <a:r>
              <a:rPr lang="it-IT" sz="2000" dirty="0">
                <a:sym typeface="Symbol" pitchFamily="18" charset="2"/>
              </a:rPr>
              <a:t>la regola </a:t>
            </a:r>
            <a:r>
              <a:rPr lang="it-IT" sz="2000" dirty="0" err="1"/>
              <a:t>autovalori</a:t>
            </a:r>
            <a:r>
              <a:rPr lang="it-IT" sz="2000" dirty="0"/>
              <a:t> &gt; 1</a:t>
            </a:r>
            <a:r>
              <a:rPr lang="it-IT" sz="2000" dirty="0">
                <a:sym typeface="Symbol" pitchFamily="18" charset="2"/>
              </a:rPr>
              <a:t>  </a:t>
            </a:r>
          </a:p>
          <a:p>
            <a:pPr lvl="1"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Char char="§"/>
            </a:pPr>
            <a:r>
              <a:rPr lang="it-IT" sz="2000" dirty="0">
                <a:sym typeface="Symbol" pitchFamily="18" charset="2"/>
              </a:rPr>
              <a:t>lettura dello SCREE PLOT</a:t>
            </a:r>
          </a:p>
          <a:p>
            <a:pPr lvl="1"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Char char="§"/>
            </a:pPr>
            <a:r>
              <a:rPr lang="en-AU" sz="2000" dirty="0">
                <a:sym typeface="Symbol" pitchFamily="18" charset="2"/>
              </a:rPr>
              <a:t>Circa 1/3 </a:t>
            </a:r>
            <a:r>
              <a:rPr lang="en-AU" sz="2000" dirty="0" err="1">
                <a:sym typeface="Symbol" pitchFamily="18" charset="2"/>
              </a:rPr>
              <a:t>delle</a:t>
            </a:r>
            <a:r>
              <a:rPr lang="en-AU" sz="2000" dirty="0">
                <a:sym typeface="Symbol" pitchFamily="18" charset="2"/>
              </a:rPr>
              <a:t> </a:t>
            </a:r>
            <a:r>
              <a:rPr lang="en-AU" sz="2000" dirty="0" err="1">
                <a:sym typeface="Symbol" pitchFamily="18" charset="2"/>
              </a:rPr>
              <a:t>variabili</a:t>
            </a:r>
            <a:r>
              <a:rPr lang="en-AU" sz="2000" dirty="0">
                <a:sym typeface="Symbol" pitchFamily="18" charset="2"/>
              </a:rPr>
              <a:t> </a:t>
            </a:r>
            <a:r>
              <a:rPr lang="en-AU" sz="2000" dirty="0" err="1">
                <a:sym typeface="Symbol" pitchFamily="18" charset="2"/>
              </a:rPr>
              <a:t>originarie</a:t>
            </a:r>
            <a:endParaRPr lang="en-AU" sz="2000" dirty="0">
              <a:sym typeface="Symbol" pitchFamily="18" charset="2"/>
            </a:endParaRPr>
          </a:p>
          <a:p>
            <a:pPr lvl="1"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Char char="§"/>
            </a:pPr>
            <a:r>
              <a:rPr lang="en-AU" sz="2000" dirty="0" err="1">
                <a:sym typeface="Symbol" pitchFamily="18" charset="2"/>
              </a:rPr>
              <a:t>Variabilità</a:t>
            </a:r>
            <a:r>
              <a:rPr lang="en-AU" sz="2000" dirty="0">
                <a:sym typeface="Symbol" pitchFamily="18" charset="2"/>
              </a:rPr>
              <a:t> </a:t>
            </a:r>
            <a:r>
              <a:rPr lang="en-AU" sz="2000" dirty="0" err="1">
                <a:sym typeface="Symbol" pitchFamily="18" charset="2"/>
              </a:rPr>
              <a:t>spiegata</a:t>
            </a:r>
            <a:r>
              <a:rPr lang="en-AU" sz="2000" dirty="0">
                <a:sym typeface="Symbol" pitchFamily="18" charset="2"/>
              </a:rPr>
              <a:t> &gt;</a:t>
            </a:r>
            <a:r>
              <a:rPr lang="en-AU" sz="2000" dirty="0" smtClean="0">
                <a:sym typeface="Symbol" pitchFamily="18" charset="2"/>
              </a:rPr>
              <a:t> </a:t>
            </a:r>
            <a:r>
              <a:rPr lang="en-AU" sz="2000" dirty="0">
                <a:sym typeface="Symbol" pitchFamily="18" charset="2"/>
              </a:rPr>
              <a:t>60% </a:t>
            </a:r>
            <a:endParaRPr lang="it-IT" sz="2000" dirty="0"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</a:pPr>
            <a:endParaRPr lang="it-IT" sz="2000" dirty="0"/>
          </a:p>
          <a:p>
            <a:pPr eaLnBrk="1" hangingPunct="1">
              <a:spcBef>
                <a:spcPct val="0"/>
              </a:spcBef>
            </a:pPr>
            <a:endParaRPr lang="it-IT" sz="2000" dirty="0"/>
          </a:p>
          <a:p>
            <a:pPr eaLnBrk="1" hangingPunct="1">
              <a:spcBef>
                <a:spcPct val="0"/>
              </a:spcBef>
            </a:pPr>
            <a:endParaRPr lang="it-IT" sz="2000" dirty="0"/>
          </a:p>
          <a:p>
            <a:pPr eaLnBrk="1" hangingPunct="1">
              <a:spcBef>
                <a:spcPct val="0"/>
              </a:spcBef>
            </a:pPr>
            <a:endParaRPr lang="it-IT" sz="2000" dirty="0" smtClean="0"/>
          </a:p>
          <a:p>
            <a:pPr eaLnBrk="1" hangingPunct="1">
              <a:spcBef>
                <a:spcPct val="0"/>
              </a:spcBef>
            </a:pPr>
            <a:endParaRPr lang="it-IT" sz="2000" dirty="0"/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sz="2000" b="1" u="sng" dirty="0" smtClean="0"/>
              <a:t>STEP </a:t>
            </a:r>
            <a:r>
              <a:rPr lang="it-IT" sz="2000" b="1" u="sng" dirty="0"/>
              <a:t>2</a:t>
            </a:r>
            <a:r>
              <a:rPr lang="it-IT" sz="2000" dirty="0"/>
              <a:t>: confrontare le soluzioni scelte</a:t>
            </a:r>
            <a:endParaRPr lang="it-IT" sz="900" dirty="0"/>
          </a:p>
          <a:p>
            <a:pPr eaLnBrk="1" hangingPunct="1">
              <a:spcBef>
                <a:spcPct val="0"/>
              </a:spcBef>
            </a:pPr>
            <a:endParaRPr lang="it-IT" sz="900" dirty="0"/>
          </a:p>
          <a:p>
            <a:pPr lvl="1"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Char char="§"/>
            </a:pPr>
            <a:r>
              <a:rPr lang="it-IT" sz="2000" dirty="0" err="1" smtClean="0">
                <a:sym typeface="Symbol" pitchFamily="18" charset="2"/>
              </a:rPr>
              <a:t>comunalità</a:t>
            </a:r>
            <a:r>
              <a:rPr lang="it-IT" sz="2000" dirty="0" smtClean="0">
                <a:sym typeface="Symbol" pitchFamily="18" charset="2"/>
              </a:rPr>
              <a:t> </a:t>
            </a:r>
            <a:r>
              <a:rPr lang="it-IT" sz="2000" dirty="0">
                <a:sym typeface="Symbol" pitchFamily="18" charset="2"/>
              </a:rPr>
              <a:t>finali</a:t>
            </a:r>
          </a:p>
          <a:p>
            <a:pPr lvl="1"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None/>
            </a:pPr>
            <a:endParaRPr lang="it-IT" sz="2000" dirty="0">
              <a:sym typeface="Symbol" pitchFamily="18" charset="2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57200" y="3149920"/>
            <a:ext cx="8610600" cy="964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b="1" dirty="0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itchFamily="49" charset="0"/>
              </a:rPr>
              <a:t>FACTOR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i="1" dirty="0" err="1" smtClean="0">
                <a:solidFill>
                  <a:srgbClr val="FF0000"/>
                </a:solidFill>
                <a:latin typeface="Courier New" pitchFamily="49" charset="0"/>
              </a:rPr>
              <a:t>libreria.tabella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urier New" pitchFamily="49" charset="0"/>
              </a:rPr>
              <a:t>PLOTS</a:t>
            </a:r>
            <a:r>
              <a:rPr lang="en-US" dirty="0" smtClean="0">
                <a:latin typeface="Courier New" pitchFamily="49" charset="0"/>
              </a:rPr>
              <a:t>=</a:t>
            </a:r>
            <a:r>
              <a:rPr lang="en-US" dirty="0" smtClean="0">
                <a:solidFill>
                  <a:srgbClr val="0000FF"/>
                </a:solidFill>
                <a:latin typeface="Courier New" pitchFamily="49" charset="0"/>
              </a:rPr>
              <a:t>SCREE(UNPACK)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</a:rPr>
              <a:t>FUZZ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i="1" dirty="0">
                <a:solidFill>
                  <a:srgbClr val="FF0000"/>
                </a:solidFill>
                <a:latin typeface="Courier New" pitchFamily="49" charset="0"/>
              </a:rPr>
              <a:t>k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75000"/>
              </a:lnSpc>
              <a:spcBef>
                <a:spcPct val="45000"/>
              </a:spcBef>
            </a:pPr>
            <a:r>
              <a:rPr lang="en-US" dirty="0">
                <a:solidFill>
                  <a:srgbClr val="0000FF"/>
                </a:solidFill>
                <a:latin typeface="Courier New" pitchFamily="49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Courier New" pitchFamily="49" charset="0"/>
              </a:rPr>
              <a:t>elenco</a:t>
            </a:r>
            <a:r>
              <a:rPr lang="en-US" i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Courier New" pitchFamily="49" charset="0"/>
              </a:rPr>
              <a:t>variabili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75000"/>
              </a:lnSpc>
              <a:spcBef>
                <a:spcPct val="45000"/>
              </a:spcBef>
            </a:pPr>
            <a:r>
              <a:rPr lang="en-US" b="1" dirty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57200" y="5290521"/>
            <a:ext cx="8458200" cy="1186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b="1" dirty="0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itchFamily="49" charset="0"/>
              </a:rPr>
              <a:t>FACTOR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i="1" dirty="0" err="1">
                <a:solidFill>
                  <a:srgbClr val="FF0000"/>
                </a:solidFill>
                <a:latin typeface="Courier New" pitchFamily="49" charset="0"/>
              </a:rPr>
              <a:t>libreria.tabella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</a:rPr>
              <a:t>PLOTS</a:t>
            </a:r>
            <a:r>
              <a:rPr lang="en-US" dirty="0">
                <a:latin typeface="Courier New" pitchFamily="49" charset="0"/>
              </a:rPr>
              <a:t>=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</a:rPr>
              <a:t>SCREE(UNPACK</a:t>
            </a:r>
            <a:r>
              <a:rPr lang="en-US" dirty="0" smtClean="0">
                <a:solidFill>
                  <a:srgbClr val="0000FF"/>
                </a:solidFill>
                <a:latin typeface="Courier New" pitchFamily="49" charset="0"/>
              </a:rPr>
              <a:t>) FUZZ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i="1" dirty="0" smtClean="0">
                <a:solidFill>
                  <a:srgbClr val="FF0000"/>
                </a:solidFill>
                <a:latin typeface="Courier New" pitchFamily="49" charset="0"/>
              </a:rPr>
              <a:t>k</a:t>
            </a:r>
            <a:r>
              <a:rPr lang="en-US" b="1" dirty="0" smtClean="0">
                <a:solidFill>
                  <a:srgbClr val="008080"/>
                </a:solidFill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</a:rPr>
              <a:t>N</a:t>
            </a:r>
            <a:r>
              <a:rPr lang="en-US" sz="1600" dirty="0"/>
              <a:t>=</a:t>
            </a:r>
            <a:r>
              <a:rPr lang="en-US" sz="1600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000000"/>
                </a:solidFill>
              </a:rPr>
              <a:t>;</a:t>
            </a:r>
            <a:endParaRPr lang="en-US" sz="1600" dirty="0"/>
          </a:p>
          <a:p>
            <a:pPr eaLnBrk="1" hangingPunct="1">
              <a:lnSpc>
                <a:spcPct val="75000"/>
              </a:lnSpc>
            </a:pPr>
            <a:r>
              <a:rPr lang="en-US" dirty="0">
                <a:solidFill>
                  <a:srgbClr val="0000FF"/>
                </a:solidFill>
                <a:latin typeface="Courier New" pitchFamily="49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Courier New" pitchFamily="49" charset="0"/>
              </a:rPr>
              <a:t>elenco</a:t>
            </a:r>
            <a:r>
              <a:rPr lang="en-US" i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Courier New" pitchFamily="49" charset="0"/>
              </a:rPr>
              <a:t>variabili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75000"/>
              </a:lnSpc>
              <a:spcBef>
                <a:spcPct val="45000"/>
              </a:spcBef>
            </a:pPr>
            <a:r>
              <a:rPr lang="en-US" b="1" dirty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6361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79464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83058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016105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77838" y="838200"/>
            <a:ext cx="8894762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None/>
            </a:pPr>
            <a:endParaRPr lang="it-IT" sz="2000" dirty="0"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sz="2000" b="1" u="sng" dirty="0"/>
              <a:t>STEP 3</a:t>
            </a:r>
            <a:r>
              <a:rPr lang="it-IT" sz="2000" dirty="0"/>
              <a:t>: una volta scelta la soluzione </a:t>
            </a:r>
            <a:r>
              <a:rPr lang="it-IT" sz="2000" dirty="0" smtClean="0"/>
              <a:t>finale:</a:t>
            </a:r>
            <a:endParaRPr lang="it-IT" sz="2000" dirty="0"/>
          </a:p>
          <a:p>
            <a:pPr eaLnBrk="1" hangingPunct="1">
              <a:spcBef>
                <a:spcPct val="0"/>
              </a:spcBef>
            </a:pPr>
            <a:endParaRPr lang="it-IT" sz="2000" dirty="0"/>
          </a:p>
          <a:p>
            <a:pPr lvl="1"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Char char="§"/>
            </a:pPr>
            <a:r>
              <a:rPr lang="it-IT" sz="2000" dirty="0">
                <a:sym typeface="Symbol" pitchFamily="18" charset="2"/>
              </a:rPr>
              <a:t>ruotare i fattori</a:t>
            </a:r>
          </a:p>
          <a:p>
            <a:pPr lvl="1"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Char char="§"/>
            </a:pPr>
            <a:r>
              <a:rPr lang="it-IT" sz="2000" dirty="0">
                <a:sym typeface="Symbol" pitchFamily="18" charset="2"/>
              </a:rPr>
              <a:t>interpretare i fattori</a:t>
            </a:r>
          </a:p>
          <a:p>
            <a:pPr lvl="1"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Char char="§"/>
            </a:pPr>
            <a:r>
              <a:rPr lang="it-IT" sz="2000" dirty="0">
                <a:sym typeface="Symbol" pitchFamily="18" charset="2"/>
              </a:rPr>
              <a:t>salvare il data set con i fattori</a:t>
            </a:r>
          </a:p>
          <a:p>
            <a:pPr lvl="1"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None/>
            </a:pPr>
            <a:endParaRPr lang="it-IT" sz="2000" dirty="0">
              <a:sym typeface="Symbol" pitchFamily="18" charset="2"/>
            </a:endParaRPr>
          </a:p>
          <a:p>
            <a:pPr lvl="1"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None/>
            </a:pPr>
            <a:endParaRPr lang="it-IT" sz="2000" dirty="0">
              <a:sym typeface="Symbol" pitchFamily="18" charset="2"/>
            </a:endParaRPr>
          </a:p>
          <a:p>
            <a:pPr lvl="1"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None/>
            </a:pPr>
            <a:endParaRPr lang="it-IT" sz="2000" dirty="0">
              <a:sym typeface="Symbol" pitchFamily="18" charset="2"/>
            </a:endParaRPr>
          </a:p>
          <a:p>
            <a:pPr lvl="1"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None/>
            </a:pPr>
            <a:endParaRPr lang="it-IT" sz="2000" dirty="0">
              <a:sym typeface="Symbol" pitchFamily="18" charset="2"/>
            </a:endParaRPr>
          </a:p>
          <a:p>
            <a:pPr lvl="1"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None/>
            </a:pPr>
            <a:endParaRPr lang="it-IT" sz="2000" dirty="0"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</a:pPr>
            <a:endParaRPr lang="it-IT" sz="2000" dirty="0" smtClean="0"/>
          </a:p>
          <a:p>
            <a:pPr eaLnBrk="1" hangingPunct="1">
              <a:spcBef>
                <a:spcPct val="0"/>
              </a:spcBef>
            </a:pPr>
            <a:endParaRPr lang="it-IT" sz="2000" dirty="0"/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sz="2000" b="1" u="sng" dirty="0"/>
              <a:t>STEP 4</a:t>
            </a:r>
            <a:r>
              <a:rPr lang="it-IT" sz="2000" dirty="0"/>
              <a:t>: se l’interpretazione non è </a:t>
            </a:r>
            <a:r>
              <a:rPr lang="it-IT" sz="2000" dirty="0" smtClean="0"/>
              <a:t>soddisfacente, </a:t>
            </a:r>
            <a:r>
              <a:rPr lang="it-IT" sz="2000" dirty="0"/>
              <a:t>ripetere lo </a:t>
            </a:r>
            <a:r>
              <a:rPr lang="it-IT" sz="2000" dirty="0" err="1"/>
              <a:t>step</a:t>
            </a:r>
            <a:r>
              <a:rPr lang="it-IT" sz="2000" dirty="0"/>
              <a:t> n°3 variando metodo di </a:t>
            </a:r>
            <a:r>
              <a:rPr lang="it-IT" sz="2000" dirty="0" smtClean="0"/>
              <a:t>rotazione, </a:t>
            </a:r>
            <a:r>
              <a:rPr lang="it-IT" sz="2000" dirty="0"/>
              <a:t>o </a:t>
            </a:r>
            <a:r>
              <a:rPr lang="it-IT" sz="2000" dirty="0" smtClean="0"/>
              <a:t>provare una soluzione con un numero differente di fattori.</a:t>
            </a:r>
            <a:endParaRPr lang="it-IT" sz="2000" dirty="0">
              <a:sym typeface="Symbol" pitchFamily="18" charset="2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33400" y="2956072"/>
            <a:ext cx="8610600" cy="131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b="1" dirty="0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itchFamily="49" charset="0"/>
              </a:rPr>
              <a:t>FACTOR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i="1" dirty="0">
                <a:solidFill>
                  <a:srgbClr val="FF0000"/>
                </a:solidFill>
                <a:latin typeface="Courier New" pitchFamily="49" charset="0"/>
              </a:rPr>
              <a:t>data set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</a:rPr>
              <a:t>SCREE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FUZZ=</a:t>
            </a:r>
            <a:r>
              <a:rPr lang="en-US" i="1" dirty="0">
                <a:solidFill>
                  <a:srgbClr val="FF0000"/>
                </a:solidFill>
                <a:latin typeface="Courier New" pitchFamily="49" charset="0"/>
              </a:rPr>
              <a:t>k </a:t>
            </a:r>
            <a:r>
              <a:rPr lang="en-US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00"/>
                </a:solidFill>
              </a:rPr>
              <a:t>=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endParaRPr lang="en-US" i="1" dirty="0">
              <a:solidFill>
                <a:srgbClr val="FF0000"/>
              </a:solidFill>
              <a:latin typeface="Courier New" pitchFamily="49" charset="0"/>
            </a:endParaRPr>
          </a:p>
          <a:p>
            <a:pPr eaLnBrk="1" hangingPunct="1">
              <a:lnSpc>
                <a:spcPct val="75000"/>
              </a:lnSpc>
            </a:pPr>
            <a:r>
              <a:rPr lang="en-US" dirty="0" smtClean="0">
                <a:solidFill>
                  <a:srgbClr val="0000FF"/>
                </a:solidFill>
                <a:latin typeface="Courier New" pitchFamily="49" charset="0"/>
              </a:rPr>
              <a:t>OUT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i="1" dirty="0" smtClean="0">
                <a:solidFill>
                  <a:srgbClr val="FF0000"/>
                </a:solidFill>
                <a:latin typeface="Courier New" pitchFamily="49" charset="0"/>
              </a:rPr>
              <a:t>data </a:t>
            </a:r>
            <a:r>
              <a:rPr lang="en-US" i="1" dirty="0">
                <a:solidFill>
                  <a:srgbClr val="FF0000"/>
                </a:solidFill>
                <a:latin typeface="Courier New" pitchFamily="49" charset="0"/>
              </a:rPr>
              <a:t>set output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</a:rPr>
              <a:t>ROTATE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= </a:t>
            </a:r>
            <a:r>
              <a:rPr lang="en-US" i="1" dirty="0" err="1">
                <a:solidFill>
                  <a:srgbClr val="FF0000"/>
                </a:solidFill>
                <a:latin typeface="Courier New" pitchFamily="49" charset="0"/>
              </a:rPr>
              <a:t>metodo</a:t>
            </a:r>
            <a:r>
              <a:rPr lang="en-US" i="1" dirty="0">
                <a:solidFill>
                  <a:srgbClr val="FF0000"/>
                </a:solidFill>
                <a:latin typeface="Courier New" pitchFamily="49" charset="0"/>
              </a:rPr>
              <a:t> di </a:t>
            </a:r>
            <a:r>
              <a:rPr lang="en-US" i="1" dirty="0" err="1">
                <a:solidFill>
                  <a:srgbClr val="FF0000"/>
                </a:solidFill>
                <a:latin typeface="Courier New" pitchFamily="49" charset="0"/>
              </a:rPr>
              <a:t>rotazione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urier New" pitchFamily="49" charset="0"/>
              </a:rPr>
              <a:t>REORDER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75000"/>
              </a:lnSpc>
              <a:spcBef>
                <a:spcPct val="45000"/>
              </a:spcBef>
            </a:pPr>
            <a:r>
              <a:rPr lang="en-US" dirty="0">
                <a:solidFill>
                  <a:srgbClr val="0000FF"/>
                </a:solidFill>
                <a:latin typeface="Courier New" pitchFamily="49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Courier New" pitchFamily="49" charset="0"/>
              </a:rPr>
              <a:t>elenco</a:t>
            </a:r>
            <a:r>
              <a:rPr lang="en-US" i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Courier New" pitchFamily="49" charset="0"/>
              </a:rPr>
              <a:t>variabili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75000"/>
              </a:lnSpc>
              <a:spcBef>
                <a:spcPct val="45000"/>
              </a:spcBef>
            </a:pPr>
            <a:r>
              <a:rPr lang="en-US" b="1" dirty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381000" y="-152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4000" kern="0" dirty="0" err="1" smtClean="0">
                <a:solidFill>
                  <a:srgbClr val="FF9900"/>
                </a:solidFill>
              </a:rPr>
              <a:t>Step</a:t>
            </a:r>
            <a:r>
              <a:rPr lang="it-IT" sz="4000" kern="0" dirty="0" smtClean="0">
                <a:solidFill>
                  <a:srgbClr val="FF9900"/>
                </a:solidFill>
              </a:rPr>
              <a:t> di analisi (2/2)</a:t>
            </a:r>
            <a:endParaRPr lang="en-US" sz="4000" kern="0" dirty="0">
              <a:solidFill>
                <a:srgbClr val="FF9900"/>
              </a:solidFill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6361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79464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83058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953962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PROC FACTOR – </a:t>
            </a:r>
            <a:r>
              <a:rPr lang="it-IT" sz="4000" dirty="0" smtClean="0">
                <a:solidFill>
                  <a:srgbClr val="FF9900"/>
                </a:solidFill>
              </a:rPr>
              <a:t>Sintassi </a:t>
            </a:r>
            <a:endParaRPr lang="en-US" sz="4000" dirty="0">
              <a:solidFill>
                <a:srgbClr val="FF9900"/>
              </a:solidFill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143000" y="1615912"/>
            <a:ext cx="7090326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dirty="0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urier New" pitchFamily="49" charset="0"/>
              </a:rPr>
              <a:t>FACTOR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2000" i="1" dirty="0" err="1" smtClean="0">
                <a:solidFill>
                  <a:srgbClr val="000000"/>
                </a:solidFill>
                <a:latin typeface="Courier New" pitchFamily="49" charset="0"/>
              </a:rPr>
              <a:t>libreria.tabella</a:t>
            </a:r>
            <a:r>
              <a:rPr lang="en-US" sz="2000" b="1" i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rgbClr val="00B050"/>
                </a:solidFill>
                <a:latin typeface="Courier New" pitchFamily="49" charset="0"/>
              </a:rPr>
              <a:t>option(s);</a:t>
            </a:r>
          </a:p>
          <a:p>
            <a:pPr eaLnBrk="1" hangingPunct="1"/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</a:rPr>
              <a:t>VAR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i="1" dirty="0" err="1">
                <a:latin typeface="Courier New" pitchFamily="49" charset="0"/>
              </a:rPr>
              <a:t>elenco</a:t>
            </a:r>
            <a:r>
              <a:rPr lang="en-US" sz="2000" i="1" dirty="0">
                <a:latin typeface="Courier New" pitchFamily="49" charset="0"/>
              </a:rPr>
              <a:t> </a:t>
            </a:r>
            <a:r>
              <a:rPr lang="en-US" sz="2000" i="1" dirty="0" err="1">
                <a:latin typeface="Courier New" pitchFamily="49" charset="0"/>
              </a:rPr>
              <a:t>variabili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15000"/>
              </a:lnSpc>
              <a:spcBef>
                <a:spcPct val="45000"/>
              </a:spcBef>
            </a:pPr>
            <a:endParaRPr lang="en-US" sz="2000" b="1" dirty="0">
              <a:solidFill>
                <a:srgbClr val="000080"/>
              </a:solidFill>
              <a:latin typeface="Courier New" pitchFamily="49" charset="0"/>
            </a:endParaRPr>
          </a:p>
          <a:p>
            <a:pPr eaLnBrk="1" hangingPunct="1">
              <a:lnSpc>
                <a:spcPct val="15000"/>
              </a:lnSpc>
              <a:spcBef>
                <a:spcPct val="45000"/>
              </a:spcBef>
            </a:pPr>
            <a:r>
              <a:rPr lang="en-US" sz="2000" b="1" dirty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15000"/>
              </a:lnSpc>
              <a:spcBef>
                <a:spcPct val="45000"/>
              </a:spcBef>
            </a:pPr>
            <a:endParaRPr lang="en-US" sz="2000" dirty="0">
              <a:solidFill>
                <a:srgbClr val="000000"/>
              </a:solidFill>
              <a:latin typeface="Courier New" pitchFamily="49" charset="0"/>
            </a:endParaRPr>
          </a:p>
        </p:txBody>
      </p:sp>
      <p:graphicFrame>
        <p:nvGraphicFramePr>
          <p:cNvPr id="271364" name="Group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5522697"/>
              </p:ext>
            </p:extLst>
          </p:nvPr>
        </p:nvGraphicFramePr>
        <p:xfrm>
          <a:off x="244827" y="3124200"/>
          <a:ext cx="8625080" cy="3260590"/>
        </p:xfrm>
        <a:graphic>
          <a:graphicData uri="http://schemas.openxmlformats.org/drawingml/2006/table">
            <a:tbl>
              <a:tblPr/>
              <a:tblGrid>
                <a:gridCol w="2699677"/>
                <a:gridCol w="5925403"/>
              </a:tblGrid>
              <a:tr h="40741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OPZIONE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DESCRIZIONE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54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PLOTS=SCREE(UNPACK) 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Produce in output lo </a:t>
                      </a: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scree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 plot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54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FUZZ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=</a:t>
                      </a:r>
                      <a:r>
                        <a:rPr kumimoji="0" lang="it-IT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valore</a:t>
                      </a:r>
                      <a:endParaRPr kumimoji="0" lang="it-IT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Nella matrice dei </a:t>
                      </a: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Loadings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, stampa solo |</a:t>
                      </a: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loadings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| &gt; valore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54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N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=</a:t>
                      </a:r>
                      <a:r>
                        <a:rPr kumimoji="0" lang="it-IT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n </a:t>
                      </a:r>
                      <a:endParaRPr kumimoji="0" lang="it-IT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Consente di specificare il numero di fattori che si vuole estrarre  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28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OUT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 =</a:t>
                      </a:r>
                      <a:r>
                        <a:rPr kumimoji="0" lang="it-IT" sz="1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dataset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Produce in output un </a:t>
                      </a: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dataset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 che contiene tutte le variabili originarie e i fattori non ruotati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54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ROTATE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=</a:t>
                      </a:r>
                      <a:r>
                        <a:rPr kumimoji="0" lang="it-IT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metodo</a:t>
                      </a:r>
                      <a:endParaRPr kumimoji="0" lang="it-IT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Specifica il criterio da utilizzare per la rotazione dei fattori (</a:t>
                      </a: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es.VARIMAX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)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54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REORDER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Nella matrice dei </a:t>
                      </a: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Loadings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, ordina le variabili originarie in modo da facilitarne la lettura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59" name="Text Box 31"/>
          <p:cNvSpPr txBox="1">
            <a:spLocks noChangeArrowheads="1"/>
          </p:cNvSpPr>
          <p:nvPr/>
        </p:nvSpPr>
        <p:spPr bwMode="auto">
          <a:xfrm>
            <a:off x="381000" y="990600"/>
            <a:ext cx="845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2400" dirty="0"/>
              <a:t>Analisi fattoriale con il metodo delle componenti principali.</a:t>
            </a:r>
            <a:endParaRPr lang="en-US" sz="2400" dirty="0"/>
          </a:p>
        </p:txBody>
      </p:sp>
      <p:sp>
        <p:nvSpPr>
          <p:cNvPr id="2" name="Rectangle 1"/>
          <p:cNvSpPr/>
          <p:nvPr/>
        </p:nvSpPr>
        <p:spPr bwMode="auto">
          <a:xfrm>
            <a:off x="6324600" y="1615912"/>
            <a:ext cx="1676400" cy="369332"/>
          </a:xfrm>
          <a:prstGeom prst="rect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6" name="Straight Arrow Connector 15"/>
          <p:cNvCxnSpPr>
            <a:stCxn id="2" idx="2"/>
            <a:endCxn id="271364" idx="0"/>
          </p:cNvCxnSpPr>
          <p:nvPr/>
        </p:nvCxnSpPr>
        <p:spPr bwMode="auto">
          <a:xfrm flipH="1">
            <a:off x="4557367" y="1985244"/>
            <a:ext cx="2605433" cy="1138956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6361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79464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83058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308456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smtClean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0" y="1828800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 smtClean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 smtClean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5577840" y="3090862"/>
            <a:ext cx="2194560" cy="1645920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</a:pPr>
            <a:r>
              <a:rPr lang="it-IT" sz="1600" b="1" dirty="0">
                <a:solidFill>
                  <a:schemeClr val="bg1"/>
                </a:solidFill>
              </a:rPr>
              <a:t>Esercizio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526405" y="3009075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3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1600200" y="3090862"/>
            <a:ext cx="2194560" cy="1645920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Analisi Fattoriale: esempio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1600200" y="29718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3596640" y="3090862"/>
            <a:ext cx="219456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Riepilogo del processo</a:t>
            </a: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3528378" y="30099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 smtClean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984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Esercizio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  <p:sp>
        <p:nvSpPr>
          <p:cNvPr id="3075" name="Text Box 150"/>
          <p:cNvSpPr txBox="1">
            <a:spLocks noChangeArrowheads="1"/>
          </p:cNvSpPr>
          <p:nvPr/>
        </p:nvSpPr>
        <p:spPr bwMode="auto">
          <a:xfrm>
            <a:off x="-225425" y="912812"/>
            <a:ext cx="92170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2000" dirty="0" smtClean="0"/>
              <a:t>	Il </a:t>
            </a:r>
            <a:r>
              <a:rPr lang="it-IT" sz="2000" dirty="0"/>
              <a:t>data set </a:t>
            </a:r>
            <a:r>
              <a:rPr lang="it-IT" sz="2000" b="1" dirty="0" smtClean="0">
                <a:solidFill>
                  <a:srgbClr val="0000FF"/>
                </a:solidFill>
              </a:rPr>
              <a:t>TELEFONIA</a:t>
            </a:r>
            <a:r>
              <a:rPr lang="it-IT" sz="2000" dirty="0" smtClean="0"/>
              <a:t> </a:t>
            </a:r>
            <a:r>
              <a:rPr lang="it-IT" sz="2000" dirty="0"/>
              <a:t>contiene </a:t>
            </a:r>
            <a:r>
              <a:rPr lang="it-IT" sz="2000" dirty="0" smtClean="0"/>
              <a:t>una serie di variabili che rappresentano giudizi di </a:t>
            </a:r>
            <a:r>
              <a:rPr lang="it-IT" sz="2000" dirty="0"/>
              <a:t>soddisfazione </a:t>
            </a:r>
            <a:r>
              <a:rPr lang="it-IT" sz="2000" dirty="0" smtClean="0"/>
              <a:t>in merito a 21 </a:t>
            </a:r>
            <a:r>
              <a:rPr lang="it-IT" sz="2000" dirty="0"/>
              <a:t>caratteristiche relative a operatore/tariffa </a:t>
            </a:r>
            <a:r>
              <a:rPr lang="it-IT" sz="2000" dirty="0" smtClean="0"/>
              <a:t>telefonica. </a:t>
            </a:r>
          </a:p>
        </p:txBody>
      </p:sp>
      <p:sp>
        <p:nvSpPr>
          <p:cNvPr id="5" name="Text Box 150"/>
          <p:cNvSpPr txBox="1">
            <a:spLocks noChangeArrowheads="1"/>
          </p:cNvSpPr>
          <p:nvPr/>
        </p:nvSpPr>
        <p:spPr bwMode="auto">
          <a:xfrm>
            <a:off x="231775" y="2111038"/>
            <a:ext cx="8607425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it-IT" sz="2000" dirty="0" smtClean="0"/>
              <a:t>Eseguire un’analisi fattoriale a partire dalle variabili di soddisfazione:</a:t>
            </a:r>
          </a:p>
          <a:p>
            <a:pPr marL="971550" lvl="1" indent="-514350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it-IT" sz="2000" dirty="0" smtClean="0"/>
              <a:t>Identificazione soluzioni possibili</a:t>
            </a:r>
          </a:p>
          <a:p>
            <a:pPr marL="971550" lvl="1" indent="-514350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it-IT" sz="2000" dirty="0" smtClean="0"/>
              <a:t>Confronto </a:t>
            </a:r>
            <a:r>
              <a:rPr lang="it-IT" sz="2000" dirty="0" err="1"/>
              <a:t>comunalità</a:t>
            </a:r>
            <a:endParaRPr lang="it-IT" sz="2000" dirty="0"/>
          </a:p>
          <a:p>
            <a:pPr marL="971550" lvl="1" indent="-514350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it-IT" sz="2000" dirty="0"/>
              <a:t>Interpretazione dei fattori</a:t>
            </a:r>
          </a:p>
          <a:p>
            <a:pPr eaLnBrk="1" hangingPunct="1">
              <a:spcBef>
                <a:spcPct val="0"/>
              </a:spcBef>
            </a:pPr>
            <a:r>
              <a:rPr lang="it-IT" sz="2000" dirty="0"/>
              <a:t> </a:t>
            </a:r>
          </a:p>
          <a:p>
            <a:pPr eaLnBrk="1" hangingPunct="1">
              <a:spcBef>
                <a:spcPct val="0"/>
              </a:spcBef>
              <a:buFontTx/>
              <a:buAutoNum type="arabicPeriod" startAt="2"/>
            </a:pPr>
            <a:r>
              <a:rPr lang="it-IT" sz="2000" dirty="0"/>
              <a:t>Creazione di un </a:t>
            </a:r>
            <a:r>
              <a:rPr lang="it-IT" sz="2000" dirty="0" err="1"/>
              <a:t>dataset</a:t>
            </a:r>
            <a:r>
              <a:rPr lang="it-IT" sz="2000" dirty="0"/>
              <a:t> di output </a:t>
            </a:r>
            <a:r>
              <a:rPr lang="it-IT" sz="2000" dirty="0" smtClean="0"/>
              <a:t>contenente i fattori selezionati.</a:t>
            </a:r>
            <a:endParaRPr lang="it-IT" sz="2000" dirty="0"/>
          </a:p>
          <a:p>
            <a:pPr eaLnBrk="1" hangingPunct="1">
              <a:spcBef>
                <a:spcPct val="0"/>
              </a:spcBef>
            </a:pPr>
            <a:endParaRPr lang="it-IT" dirty="0" smtClean="0"/>
          </a:p>
          <a:p>
            <a:r>
              <a:rPr lang="it-IT" b="1" u="sng" dirty="0" smtClean="0"/>
              <a:t>Elenco variabili:</a:t>
            </a:r>
          </a:p>
          <a:p>
            <a:r>
              <a:rPr lang="en-US" i="1" dirty="0" smtClean="0"/>
              <a:t>	</a:t>
            </a:r>
            <a:r>
              <a:rPr lang="en-US" dirty="0" smtClean="0"/>
              <a:t>AccessoWeb_2  AltriOperatori_2 assistenza_2 Autoricarica_2 CambioTariffa_2 ChiamateTuoOperatore_2 </a:t>
            </a:r>
            <a:r>
              <a:rPr lang="en-US" dirty="0"/>
              <a:t>ChiarezzaTariffe_2 ComodatoUso_2 copertura_2 </a:t>
            </a:r>
            <a:r>
              <a:rPr lang="en-US" dirty="0" smtClean="0"/>
              <a:t>CostoMMS_2 CostoSMS_2 </a:t>
            </a:r>
            <a:r>
              <a:rPr lang="en-US" dirty="0"/>
              <a:t>diffusione_2 DurataMinContratto_2 immagine_2 MMSTuoOperatore_2	</a:t>
            </a:r>
            <a:r>
              <a:rPr lang="en-US" dirty="0" smtClean="0"/>
              <a:t>NavigazioneWeb_2 </a:t>
            </a:r>
            <a:r>
              <a:rPr lang="en-US" dirty="0"/>
              <a:t>NoScattoRisp_2 NumeriFissi_2 Promozioni_2 </a:t>
            </a:r>
            <a:r>
              <a:rPr lang="en-US" dirty="0" smtClean="0"/>
              <a:t>SMSTuoOperatore_2 vsPochiNumeri_2</a:t>
            </a:r>
            <a:endParaRPr lang="it-IT" dirty="0"/>
          </a:p>
          <a:p>
            <a:pPr eaLnBrk="1" hangingPunct="1">
              <a:spcBef>
                <a:spcPct val="0"/>
              </a:spcBef>
            </a:pPr>
            <a:endParaRPr lang="it-IT" dirty="0"/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6361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9464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3058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11849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Esercizio - Tracciato</a:t>
            </a:r>
            <a:endParaRPr lang="en-GB" sz="3600" dirty="0" smtClean="0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 flipH="1" flipV="1">
            <a:off x="3581400" y="5791200"/>
            <a:ext cx="9906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9221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3266503"/>
              </p:ext>
            </p:extLst>
          </p:nvPr>
        </p:nvGraphicFramePr>
        <p:xfrm>
          <a:off x="914400" y="685800"/>
          <a:ext cx="7725252" cy="594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Worksheet" r:id="rId4" imgW="5810207" imgH="5076911" progId="Excel.Sheet.8">
                  <p:embed/>
                </p:oleObj>
              </mc:Choice>
              <mc:Fallback>
                <p:oleObj name="Worksheet" r:id="rId4" imgW="5810207" imgH="5076911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5800"/>
                        <a:ext cx="7725252" cy="594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533400" y="609600"/>
            <a:ext cx="2895600" cy="6096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6361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79464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3058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2654058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smtClean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0" y="1828800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 smtClean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 smtClean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5577840" y="3090862"/>
            <a:ext cx="219456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r>
              <a:rPr lang="it-IT" sz="1600" b="1" dirty="0" smtClean="0">
                <a:solidFill>
                  <a:schemeClr val="bg1"/>
                </a:solidFill>
              </a:rPr>
              <a:t>Esercizio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526405" y="3009075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3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1600200" y="3090862"/>
            <a:ext cx="2194560" cy="1645920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</a:pPr>
            <a:r>
              <a:rPr lang="it-IT" sz="1600" b="1" dirty="0" smtClean="0">
                <a:solidFill>
                  <a:schemeClr val="bg1"/>
                </a:solidFill>
              </a:rPr>
              <a:t>Analisi Fattoriale: esempio</a:t>
            </a:r>
            <a:endParaRPr lang="it-IT" sz="1600" b="1" dirty="0">
              <a:solidFill>
                <a:schemeClr val="bg1"/>
              </a:solidFill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1600200" y="29718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3596640" y="3090862"/>
            <a:ext cx="219456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Riepilogo del processo</a:t>
            </a: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3528378" y="30099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 smtClean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005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Analisi Fattoriale: esempio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  <p:sp>
        <p:nvSpPr>
          <p:cNvPr id="3075" name="Text Box 150"/>
          <p:cNvSpPr txBox="1">
            <a:spLocks noChangeArrowheads="1"/>
          </p:cNvSpPr>
          <p:nvPr/>
        </p:nvSpPr>
        <p:spPr bwMode="auto">
          <a:xfrm>
            <a:off x="-225425" y="912812"/>
            <a:ext cx="92170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2000" dirty="0" smtClean="0"/>
              <a:t>	Il </a:t>
            </a:r>
            <a:r>
              <a:rPr lang="it-IT" sz="2000" dirty="0"/>
              <a:t>data set </a:t>
            </a:r>
            <a:r>
              <a:rPr lang="it-IT" sz="2000" b="1" dirty="0">
                <a:solidFill>
                  <a:srgbClr val="0000FF"/>
                </a:solidFill>
              </a:rPr>
              <a:t>ECONOMIC_FREEDOM</a:t>
            </a:r>
            <a:r>
              <a:rPr lang="it-IT" sz="2000" dirty="0"/>
              <a:t> contiene </a:t>
            </a:r>
            <a:r>
              <a:rPr lang="it-IT" sz="2000" dirty="0" smtClean="0"/>
              <a:t>una serie di 14 indicatori relativi alla </a:t>
            </a:r>
            <a:r>
              <a:rPr lang="it-IT" sz="2000" dirty="0"/>
              <a:t>libertà economica nei diversi stati del mondo. </a:t>
            </a:r>
            <a:endParaRPr lang="it-IT" sz="2000" dirty="0" smtClean="0"/>
          </a:p>
        </p:txBody>
      </p:sp>
      <p:sp>
        <p:nvSpPr>
          <p:cNvPr id="5" name="Text Box 150"/>
          <p:cNvSpPr txBox="1">
            <a:spLocks noChangeArrowheads="1"/>
          </p:cNvSpPr>
          <p:nvPr/>
        </p:nvSpPr>
        <p:spPr bwMode="auto">
          <a:xfrm>
            <a:off x="231775" y="2111038"/>
            <a:ext cx="8607425" cy="4293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it-IT" sz="2000" dirty="0" smtClean="0"/>
              <a:t>Eseguire un’analisi </a:t>
            </a:r>
            <a:r>
              <a:rPr lang="it-IT" sz="2000" dirty="0"/>
              <a:t>fattoriale </a:t>
            </a:r>
            <a:r>
              <a:rPr lang="it-IT" sz="2000" dirty="0" smtClean="0"/>
              <a:t>a partire da tali indicatori:</a:t>
            </a:r>
          </a:p>
          <a:p>
            <a:pPr marL="971550" lvl="1" indent="-514350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it-IT" sz="2000" dirty="0" smtClean="0"/>
              <a:t>Identificazione soluzioni possibili</a:t>
            </a:r>
          </a:p>
          <a:p>
            <a:pPr marL="971550" lvl="1" indent="-514350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it-IT" sz="2000" dirty="0" smtClean="0"/>
              <a:t>Confronto </a:t>
            </a:r>
            <a:r>
              <a:rPr lang="it-IT" sz="2000" dirty="0" err="1"/>
              <a:t>comunalità</a:t>
            </a:r>
            <a:endParaRPr lang="it-IT" sz="2000" dirty="0"/>
          </a:p>
          <a:p>
            <a:pPr marL="971550" lvl="1" indent="-514350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it-IT" sz="2000" dirty="0"/>
              <a:t>Interpretazione dei fattori</a:t>
            </a:r>
          </a:p>
          <a:p>
            <a:pPr eaLnBrk="1" hangingPunct="1">
              <a:spcBef>
                <a:spcPct val="0"/>
              </a:spcBef>
            </a:pPr>
            <a:r>
              <a:rPr lang="it-IT" sz="2000" dirty="0"/>
              <a:t> </a:t>
            </a:r>
          </a:p>
          <a:p>
            <a:pPr eaLnBrk="1" hangingPunct="1">
              <a:spcBef>
                <a:spcPct val="0"/>
              </a:spcBef>
              <a:buFontTx/>
              <a:buAutoNum type="arabicPeriod" startAt="2"/>
            </a:pPr>
            <a:r>
              <a:rPr lang="it-IT" sz="2000" dirty="0"/>
              <a:t>Creazione di un </a:t>
            </a:r>
            <a:r>
              <a:rPr lang="it-IT" sz="2000" dirty="0" err="1"/>
              <a:t>dataset</a:t>
            </a:r>
            <a:r>
              <a:rPr lang="it-IT" sz="2000" dirty="0"/>
              <a:t> di output </a:t>
            </a:r>
            <a:r>
              <a:rPr lang="it-IT" sz="2000" dirty="0" smtClean="0"/>
              <a:t>contenente i fattori selezionati.</a:t>
            </a:r>
            <a:endParaRPr lang="it-IT" sz="2000" dirty="0"/>
          </a:p>
          <a:p>
            <a:pPr eaLnBrk="1" hangingPunct="1">
              <a:spcBef>
                <a:spcPct val="0"/>
              </a:spcBef>
            </a:pPr>
            <a:endParaRPr lang="it-IT" sz="2000" dirty="0" smtClean="0"/>
          </a:p>
          <a:p>
            <a:r>
              <a:rPr lang="it-IT" b="1" u="sng" dirty="0"/>
              <a:t>Elenco variabili:</a:t>
            </a:r>
          </a:p>
          <a:p>
            <a:r>
              <a:rPr lang="en-US" sz="2000" i="1" dirty="0"/>
              <a:t>	</a:t>
            </a:r>
            <a:r>
              <a:rPr lang="en-AU" dirty="0" smtClean="0"/>
              <a:t>A_GVT_CONSUMPT A_GVT_INVEST B_JUD_IMPART B_LAW_INTEGRITY</a:t>
            </a:r>
            <a:r>
              <a:rPr lang="en-AU" dirty="0"/>
              <a:t> </a:t>
            </a:r>
            <a:r>
              <a:rPr lang="en-AU" dirty="0" smtClean="0"/>
              <a:t>B_MILITARY_POL</a:t>
            </a:r>
            <a:r>
              <a:rPr lang="en-AU" dirty="0"/>
              <a:t> </a:t>
            </a:r>
            <a:r>
              <a:rPr lang="en-AU" dirty="0" smtClean="0"/>
              <a:t>C_FREEDOM_BANK C_GR_MONEY_SUPPLY C_INFL</a:t>
            </a:r>
            <a:r>
              <a:rPr lang="en-AU" dirty="0"/>
              <a:t> </a:t>
            </a:r>
            <a:r>
              <a:rPr lang="en-AU" dirty="0" smtClean="0"/>
              <a:t>C_STD_INFL</a:t>
            </a:r>
            <a:r>
              <a:rPr lang="en-AU" dirty="0"/>
              <a:t> </a:t>
            </a:r>
            <a:r>
              <a:rPr lang="en-AU" dirty="0" smtClean="0"/>
              <a:t>D_ACTUAL_EXP_TRADE</a:t>
            </a:r>
            <a:r>
              <a:rPr lang="en-AU" dirty="0"/>
              <a:t> </a:t>
            </a:r>
            <a:r>
              <a:rPr lang="en-AU" dirty="0" smtClean="0"/>
              <a:t>D_INT_CAP_CONTROL</a:t>
            </a:r>
            <a:r>
              <a:rPr lang="en-AU" dirty="0"/>
              <a:t> </a:t>
            </a:r>
            <a:r>
              <a:rPr lang="en-AU" dirty="0" smtClean="0"/>
              <a:t>D_TARIF</a:t>
            </a:r>
            <a:r>
              <a:rPr lang="en-AU" dirty="0"/>
              <a:t> </a:t>
            </a:r>
            <a:r>
              <a:rPr lang="en-AU" dirty="0" smtClean="0"/>
              <a:t>E_CREDIT_REG</a:t>
            </a:r>
            <a:r>
              <a:rPr lang="en-AU" dirty="0"/>
              <a:t> </a:t>
            </a:r>
            <a:r>
              <a:rPr lang="en-AU" dirty="0" smtClean="0"/>
              <a:t>E_NEW_BUSINESS</a:t>
            </a:r>
            <a:endParaRPr lang="it-IT" sz="2000" dirty="0" smtClean="0"/>
          </a:p>
          <a:p>
            <a:pPr eaLnBrk="1" hangingPunct="1">
              <a:spcBef>
                <a:spcPct val="0"/>
              </a:spcBef>
            </a:pPr>
            <a:endParaRPr lang="it-IT" sz="2000" dirty="0"/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6361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9464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3058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397683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Tracciato 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  <p:graphicFrame>
        <p:nvGraphicFramePr>
          <p:cNvPr id="251096" name="Group 2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653753"/>
              </p:ext>
            </p:extLst>
          </p:nvPr>
        </p:nvGraphicFramePr>
        <p:xfrm>
          <a:off x="179388" y="685800"/>
          <a:ext cx="8785225" cy="6019761"/>
        </p:xfrm>
        <a:graphic>
          <a:graphicData uri="http://schemas.openxmlformats.org/drawingml/2006/table">
            <a:tbl>
              <a:tblPr/>
              <a:tblGrid>
                <a:gridCol w="1125537"/>
                <a:gridCol w="1889125"/>
                <a:gridCol w="5770563"/>
              </a:tblGrid>
              <a:tr h="274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Variabile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Descrizione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74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COUNTRY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Nome del paese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CONTINENTE 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AF-Africa; AM-America Nord; AS-Asia; OC-Oceania; EU-Europa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438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A.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Attività del settore pubblico e tassazione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A_ GVT_CONSUMPT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Consumi pubblici </a:t>
                      </a: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  <a:sym typeface="Symbol" pitchFamily="18" charset="2"/>
                        </a:rPr>
                        <a:t></a:t>
                      </a:r>
                      <a:r>
                        <a:rPr kumimoji="0" 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 Rapporto tra consumi pubblici e</a:t>
                      </a:r>
                      <a:r>
                        <a:rPr kumimoji="0" 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  <a:sym typeface="Symbol" pitchFamily="18" charset="2"/>
                        </a:rPr>
                        <a:t>  </a:t>
                      </a:r>
                      <a:r>
                        <a:rPr kumimoji="0" 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  <a:sym typeface="Symbol" pitchFamily="18" charset="2"/>
                        </a:rPr>
                        <a:t>consumi </a:t>
                      </a:r>
                      <a:r>
                        <a:rPr kumimoji="0" 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  <a:sym typeface="Symbol" pitchFamily="18" charset="2"/>
                        </a:rPr>
                        <a:t>totali (indice)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4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A_ GVT_INVEST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Investimenti pubblici </a:t>
                      </a: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  <a:sym typeface="Symbol" pitchFamily="18" charset="2"/>
                        </a:rPr>
                        <a:t></a:t>
                      </a: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 Rapporto tra investimenti pubblici e investimenti totali (indice)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  <a:sym typeface="Symbol" pitchFamily="18" charset="2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0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B_JUD_IMPART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Imparzialità delle corti: contesto legale in cui i privati possono opporsi legalmente ad azioni del governo.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0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B_MILITARY_POL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Interferenza militare nel sistema giudiziario e politico (indice elevato se l’interferenza è bassa)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4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B_LAW_INTEGRITY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Integrità del sistema giudiziario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041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C.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Accesso al contante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C_GR_MONEY_SUPPLY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Crescita media annuale dell’offerta di moneta (ultimi 5 anni) ‑ Crescita media annuale PIL (ultimi 10 anni)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4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C_INFL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Tasso di inflazione recente (indice alto se inflazione bassa)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4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C_STD_INFL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Variabilità del tasso di inflazione negli ultimi 5 anni. (indice alto se inflazione stabile)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4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C_FREEDOM_BANK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Libertà di possedere conti presso banche straniere nel paese o all’estero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438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D.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Commercio internazionale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D_TARIF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Tasse sul commercio con l’estero (indice alto se tasse basse e poco variabili)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4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D_ACTUAL_EXP_TRADE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Dimensione del settore del commercio internazionale rispetto a quella attesa 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0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D_INT_CAP_CONTROL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Livello del controllo sul mercato dei capitali internazionali (indice elevato se è elevata la libertà di accesso ai capitali e ai mercati internazionali)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964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E. </a:t>
                      </a: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Regolamentazione del credito, del lavoro e del business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E_CREDIT_REG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Regolamentazione del mercato del credito (indice elevato se c’è concorrenza con banche straniere, se molte banche sono private, se il credito al settore privato è elevato, se i tassi di interesse sono determinati dal libero mercato)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2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E_NEW_BUSINESS</a:t>
                      </a: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Facilità e trasparenza nella realizzazione di nuovi business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6361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79464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3058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903444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Estrazione fattori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  <p:sp>
        <p:nvSpPr>
          <p:cNvPr id="4099" name="Text Box 65"/>
          <p:cNvSpPr txBox="1">
            <a:spLocks noChangeArrowheads="1"/>
          </p:cNvSpPr>
          <p:nvPr/>
        </p:nvSpPr>
        <p:spPr bwMode="auto">
          <a:xfrm>
            <a:off x="381000" y="1295400"/>
            <a:ext cx="8980488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b="1" dirty="0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it-IT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it-IT" b="1" dirty="0">
                <a:solidFill>
                  <a:srgbClr val="000080"/>
                </a:solidFill>
                <a:latin typeface="Courier New" pitchFamily="49" charset="0"/>
              </a:rPr>
              <a:t>FACTOR</a:t>
            </a:r>
            <a:r>
              <a:rPr lang="it-IT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it-IT" dirty="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it-IT" dirty="0">
                <a:solidFill>
                  <a:srgbClr val="000000"/>
                </a:solidFill>
                <a:latin typeface="Courier New" pitchFamily="49" charset="0"/>
              </a:rPr>
              <a:t>=CORSO.ECONOMIC_FREEDOM </a:t>
            </a:r>
            <a:r>
              <a:rPr lang="it-IT" dirty="0" smtClean="0">
                <a:solidFill>
                  <a:srgbClr val="0000FF"/>
                </a:solidFill>
                <a:latin typeface="Courier New" pitchFamily="49" charset="0"/>
              </a:rPr>
              <a:t>PLOTS</a:t>
            </a:r>
            <a:r>
              <a:rPr lang="it-IT" dirty="0" smtClean="0">
                <a:latin typeface="Courier New" pitchFamily="49" charset="0"/>
              </a:rPr>
              <a:t>=</a:t>
            </a:r>
            <a:r>
              <a:rPr lang="it-IT" dirty="0" smtClean="0">
                <a:solidFill>
                  <a:srgbClr val="0000FF"/>
                </a:solidFill>
                <a:latin typeface="Courier New" pitchFamily="49" charset="0"/>
              </a:rPr>
              <a:t>SCREE(UNPACK)</a:t>
            </a:r>
            <a:r>
              <a:rPr lang="it-IT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it-IT" dirty="0">
                <a:solidFill>
                  <a:srgbClr val="0000FF"/>
                </a:solidFill>
                <a:latin typeface="Courier New" pitchFamily="49" charset="0"/>
              </a:rPr>
              <a:t>FUZZ</a:t>
            </a:r>
            <a:r>
              <a:rPr lang="it-IT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it-IT" b="1" dirty="0">
                <a:solidFill>
                  <a:srgbClr val="008080"/>
                </a:solidFill>
                <a:latin typeface="Courier New" pitchFamily="49" charset="0"/>
              </a:rPr>
              <a:t>0.35 </a:t>
            </a:r>
            <a:r>
              <a:rPr lang="it-IT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</a:pPr>
            <a:r>
              <a:rPr lang="it-IT" dirty="0">
                <a:solidFill>
                  <a:srgbClr val="0000FF"/>
                </a:solidFill>
                <a:latin typeface="Courier New" pitchFamily="49" charset="0"/>
              </a:rPr>
              <a:t>VAR</a:t>
            </a:r>
          </a:p>
          <a:p>
            <a:pPr eaLnBrk="1" hangingPunct="1">
              <a:spcBef>
                <a:spcPct val="0"/>
              </a:spcBef>
            </a:pPr>
            <a:r>
              <a:rPr lang="it-IT" dirty="0">
                <a:solidFill>
                  <a:srgbClr val="000000"/>
                </a:solidFill>
                <a:latin typeface="Courier New" pitchFamily="49" charset="0"/>
              </a:rPr>
              <a:t> A_GVT_CONSUMPT</a:t>
            </a:r>
          </a:p>
          <a:p>
            <a:pPr eaLnBrk="1" hangingPunct="1">
              <a:spcBef>
                <a:spcPct val="0"/>
              </a:spcBef>
            </a:pPr>
            <a:r>
              <a:rPr lang="it-IT" dirty="0">
                <a:solidFill>
                  <a:srgbClr val="000000"/>
                </a:solidFill>
                <a:latin typeface="Courier New" pitchFamily="49" charset="0"/>
              </a:rPr>
              <a:t> A_GVT_INVEST</a:t>
            </a:r>
          </a:p>
          <a:p>
            <a:pPr eaLnBrk="1" hangingPunct="1">
              <a:spcBef>
                <a:spcPct val="0"/>
              </a:spcBef>
            </a:pPr>
            <a:r>
              <a:rPr lang="it-IT" dirty="0">
                <a:solidFill>
                  <a:srgbClr val="000000"/>
                </a:solidFill>
                <a:latin typeface="Courier New" pitchFamily="49" charset="0"/>
              </a:rPr>
              <a:t> B_JUD_IMPART</a:t>
            </a:r>
          </a:p>
          <a:p>
            <a:pPr eaLnBrk="1" hangingPunct="1">
              <a:spcBef>
                <a:spcPct val="0"/>
              </a:spcBef>
            </a:pPr>
            <a:r>
              <a:rPr lang="it-IT" dirty="0">
                <a:solidFill>
                  <a:srgbClr val="000000"/>
                </a:solidFill>
                <a:latin typeface="Courier New" pitchFamily="49" charset="0"/>
              </a:rPr>
              <a:t> B_LAW_INTEGRITY</a:t>
            </a:r>
          </a:p>
          <a:p>
            <a:pPr eaLnBrk="1" hangingPunct="1">
              <a:spcBef>
                <a:spcPct val="0"/>
              </a:spcBef>
            </a:pPr>
            <a:r>
              <a:rPr lang="it-IT" dirty="0">
                <a:solidFill>
                  <a:srgbClr val="000000"/>
                </a:solidFill>
                <a:latin typeface="Courier New" pitchFamily="49" charset="0"/>
              </a:rPr>
              <a:t> B_MILITARY_POL</a:t>
            </a:r>
          </a:p>
          <a:p>
            <a:pPr eaLnBrk="1" hangingPunct="1">
              <a:spcBef>
                <a:spcPct val="0"/>
              </a:spcBef>
            </a:pPr>
            <a:r>
              <a:rPr lang="it-IT" dirty="0">
                <a:solidFill>
                  <a:srgbClr val="000000"/>
                </a:solidFill>
                <a:latin typeface="Courier New" pitchFamily="49" charset="0"/>
              </a:rPr>
              <a:t> C_FREEDOM_BANK</a:t>
            </a:r>
          </a:p>
          <a:p>
            <a:pPr eaLnBrk="1" hangingPunct="1">
              <a:spcBef>
                <a:spcPct val="0"/>
              </a:spcBef>
            </a:pPr>
            <a:r>
              <a:rPr lang="it-IT" dirty="0">
                <a:solidFill>
                  <a:srgbClr val="000000"/>
                </a:solidFill>
                <a:latin typeface="Courier New" pitchFamily="49" charset="0"/>
              </a:rPr>
              <a:t> C_GR_MONEY_SUPPLY</a:t>
            </a:r>
          </a:p>
          <a:p>
            <a:pPr eaLnBrk="1" hangingPunct="1">
              <a:spcBef>
                <a:spcPct val="0"/>
              </a:spcBef>
            </a:pPr>
            <a:r>
              <a:rPr lang="it-IT" dirty="0">
                <a:solidFill>
                  <a:srgbClr val="000000"/>
                </a:solidFill>
                <a:latin typeface="Courier New" pitchFamily="49" charset="0"/>
              </a:rPr>
              <a:t> C_INFL</a:t>
            </a:r>
          </a:p>
          <a:p>
            <a:pPr eaLnBrk="1" hangingPunct="1">
              <a:spcBef>
                <a:spcPct val="0"/>
              </a:spcBef>
            </a:pPr>
            <a:r>
              <a:rPr lang="it-IT" dirty="0">
                <a:solidFill>
                  <a:srgbClr val="000000"/>
                </a:solidFill>
                <a:latin typeface="Courier New" pitchFamily="49" charset="0"/>
              </a:rPr>
              <a:t> C_STD_INFL</a:t>
            </a:r>
          </a:p>
          <a:p>
            <a:pPr eaLnBrk="1" hangingPunct="1">
              <a:spcBef>
                <a:spcPct val="0"/>
              </a:spcBef>
            </a:pPr>
            <a:r>
              <a:rPr lang="it-IT" dirty="0">
                <a:solidFill>
                  <a:srgbClr val="000000"/>
                </a:solidFill>
                <a:latin typeface="Courier New" pitchFamily="49" charset="0"/>
              </a:rPr>
              <a:t> D_ACTUAL_EXP_TRADE</a:t>
            </a:r>
          </a:p>
          <a:p>
            <a:pPr eaLnBrk="1" hangingPunct="1">
              <a:spcBef>
                <a:spcPct val="0"/>
              </a:spcBef>
            </a:pPr>
            <a:r>
              <a:rPr lang="it-IT" dirty="0">
                <a:solidFill>
                  <a:srgbClr val="000000"/>
                </a:solidFill>
                <a:latin typeface="Courier New" pitchFamily="49" charset="0"/>
              </a:rPr>
              <a:t> D_INT_CAP_CONTROL</a:t>
            </a:r>
          </a:p>
          <a:p>
            <a:pPr eaLnBrk="1" hangingPunct="1">
              <a:spcBef>
                <a:spcPct val="0"/>
              </a:spcBef>
            </a:pPr>
            <a:r>
              <a:rPr lang="it-IT" dirty="0">
                <a:solidFill>
                  <a:srgbClr val="000000"/>
                </a:solidFill>
                <a:latin typeface="Courier New" pitchFamily="49" charset="0"/>
              </a:rPr>
              <a:t> D_TARIF</a:t>
            </a:r>
          </a:p>
          <a:p>
            <a:pPr eaLnBrk="1" hangingPunct="1">
              <a:spcBef>
                <a:spcPct val="0"/>
              </a:spcBef>
            </a:pPr>
            <a:r>
              <a:rPr lang="it-IT" dirty="0">
                <a:solidFill>
                  <a:srgbClr val="000000"/>
                </a:solidFill>
                <a:latin typeface="Courier New" pitchFamily="49" charset="0"/>
              </a:rPr>
              <a:t> E_CREDIT_REG</a:t>
            </a:r>
          </a:p>
          <a:p>
            <a:pPr eaLnBrk="1" hangingPunct="1">
              <a:spcBef>
                <a:spcPct val="0"/>
              </a:spcBef>
            </a:pPr>
            <a:r>
              <a:rPr lang="it-IT" dirty="0">
                <a:solidFill>
                  <a:srgbClr val="000000"/>
                </a:solidFill>
                <a:latin typeface="Courier New" pitchFamily="49" charset="0"/>
              </a:rPr>
              <a:t> E_NEW_BUSINESS</a:t>
            </a:r>
            <a:endParaRPr lang="it-IT" dirty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it-IT" dirty="0">
                <a:solidFill>
                  <a:srgbClr val="0000FF"/>
                </a:solidFill>
                <a:latin typeface="Courier New" pitchFamily="49" charset="0"/>
              </a:rPr>
              <a:t>;</a:t>
            </a:r>
            <a:endParaRPr lang="it-IT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it-IT" b="1" dirty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it-IT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4100" name="Text Box 66"/>
          <p:cNvSpPr txBox="1">
            <a:spLocks noChangeArrowheads="1"/>
          </p:cNvSpPr>
          <p:nvPr/>
        </p:nvSpPr>
        <p:spPr bwMode="auto">
          <a:xfrm>
            <a:off x="381000" y="762000"/>
            <a:ext cx="3806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2400" b="1" u="sng" dirty="0"/>
              <a:t>STEP 1</a:t>
            </a:r>
            <a:r>
              <a:rPr lang="it-IT" sz="2400" dirty="0"/>
              <a:t>: </a:t>
            </a:r>
            <a:r>
              <a:rPr lang="it-IT" sz="2400" dirty="0" smtClean="0"/>
              <a:t>estrazione fattori</a:t>
            </a:r>
            <a:endParaRPr lang="it-IT" sz="2400" dirty="0"/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6361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79464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3058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747864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Estrazione fattori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  <p:sp>
        <p:nvSpPr>
          <p:cNvPr id="5224" name="Rectangle 107"/>
          <p:cNvSpPr>
            <a:spLocks noChangeArrowheads="1"/>
          </p:cNvSpPr>
          <p:nvPr/>
        </p:nvSpPr>
        <p:spPr bwMode="auto">
          <a:xfrm>
            <a:off x="0" y="2495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19" name="Text Box 66"/>
          <p:cNvSpPr txBox="1">
            <a:spLocks noChangeArrowheads="1"/>
          </p:cNvSpPr>
          <p:nvPr/>
        </p:nvSpPr>
        <p:spPr bwMode="auto">
          <a:xfrm>
            <a:off x="381000" y="762000"/>
            <a:ext cx="518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2400" b="1" u="sng" dirty="0"/>
              <a:t>STEP 1</a:t>
            </a:r>
            <a:r>
              <a:rPr lang="it-IT" sz="2400" dirty="0"/>
              <a:t>: </a:t>
            </a:r>
            <a:r>
              <a:rPr lang="it-IT" sz="2400" dirty="0" smtClean="0"/>
              <a:t>regola degli </a:t>
            </a:r>
            <a:r>
              <a:rPr lang="it-IT" sz="2400" dirty="0" err="1" smtClean="0"/>
              <a:t>autovalori</a:t>
            </a:r>
            <a:r>
              <a:rPr lang="it-IT" sz="2400" dirty="0" smtClean="0"/>
              <a:t> &gt; 1</a:t>
            </a:r>
            <a:endParaRPr lang="it-IT" sz="24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839862"/>
              </p:ext>
            </p:extLst>
          </p:nvPr>
        </p:nvGraphicFramePr>
        <p:xfrm>
          <a:off x="533401" y="1600197"/>
          <a:ext cx="5029199" cy="4525970"/>
        </p:xfrm>
        <a:graphic>
          <a:graphicData uri="http://schemas.openxmlformats.org/drawingml/2006/table">
            <a:tbl>
              <a:tblPr/>
              <a:tblGrid>
                <a:gridCol w="685799"/>
                <a:gridCol w="1143000"/>
                <a:gridCol w="1143000"/>
                <a:gridCol w="1066800"/>
                <a:gridCol w="990600"/>
              </a:tblGrid>
              <a:tr h="470990">
                <a:tc gridSpan="5">
                  <a:txBody>
                    <a:bodyPr/>
                    <a:lstStyle/>
                    <a:p>
                      <a:pPr algn="ctr" fontAlgn="t"/>
                      <a:r>
                        <a:rPr lang="it-IT" sz="1300" b="1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Autovalori</a:t>
                      </a:r>
                      <a:r>
                        <a:rPr lang="it-IT" sz="13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della matrice di correlazione: Totale</a:t>
                      </a:r>
                      <a:br>
                        <a:rPr lang="it-IT" sz="13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it-IT" sz="13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= 14 Media = 1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70332">
                <a:tc>
                  <a:txBody>
                    <a:bodyPr/>
                    <a:lstStyle/>
                    <a:p>
                      <a:pPr fontAlgn="t"/>
                      <a:r>
                        <a:rPr lang="en-AU" sz="13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AU" sz="1300" b="1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Autovalore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AU" sz="1300" b="1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Differenza</a:t>
                      </a:r>
                      <a:endParaRPr lang="en-AU" sz="1300" b="1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AU" sz="1300" b="1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Proporzione</a:t>
                      </a:r>
                      <a:endParaRPr lang="en-AU" sz="1300" b="1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AU" sz="1300" b="1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Cumulativa</a:t>
                      </a:r>
                      <a:endParaRPr lang="en-AU" sz="1300" b="1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270332">
                <a:tc>
                  <a:txBody>
                    <a:bodyPr/>
                    <a:lstStyle/>
                    <a:p>
                      <a:pPr algn="ctr" fontAlgn="t"/>
                      <a:r>
                        <a:rPr lang="en-AU" sz="1300" b="1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5.74620400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4.08289339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0.4104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0.4104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270332">
                <a:tc>
                  <a:txBody>
                    <a:bodyPr/>
                    <a:lstStyle/>
                    <a:p>
                      <a:pPr algn="ctr" fontAlgn="t"/>
                      <a:r>
                        <a:rPr lang="en-AU" sz="1300" b="1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1.66331062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0.28149593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0.1188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0.5293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270332">
                <a:tc>
                  <a:txBody>
                    <a:bodyPr/>
                    <a:lstStyle/>
                    <a:p>
                      <a:pPr algn="ctr" fontAlgn="t"/>
                      <a:r>
                        <a:rPr lang="en-AU" sz="1300" b="1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1.38181468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0.39206198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0.0987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0.6280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270332">
                <a:tc>
                  <a:txBody>
                    <a:bodyPr/>
                    <a:lstStyle/>
                    <a:p>
                      <a:pPr algn="ctr" fontAlgn="t"/>
                      <a:r>
                        <a:rPr lang="en-AU" sz="1300" b="1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0.98975270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0.18546557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0.0707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0.6986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270332">
                <a:tc>
                  <a:txBody>
                    <a:bodyPr/>
                    <a:lstStyle/>
                    <a:p>
                      <a:pPr algn="ctr" fontAlgn="t"/>
                      <a:r>
                        <a:rPr lang="en-AU" sz="1300" b="1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0.80428713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0.09973610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0.0574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0.7561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270332">
                <a:tc>
                  <a:txBody>
                    <a:bodyPr/>
                    <a:lstStyle/>
                    <a:p>
                      <a:pPr algn="ctr" fontAlgn="t"/>
                      <a:r>
                        <a:rPr lang="en-AU" sz="1300" b="1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0.70455103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0.09924392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0.0503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0.8064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270332">
                <a:tc>
                  <a:txBody>
                    <a:bodyPr/>
                    <a:lstStyle/>
                    <a:p>
                      <a:pPr algn="ctr" fontAlgn="t"/>
                      <a:r>
                        <a:rPr lang="en-AU" sz="1300" b="1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0.60530711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0.11939743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0.0432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0.8497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270332">
                <a:tc>
                  <a:txBody>
                    <a:bodyPr/>
                    <a:lstStyle/>
                    <a:p>
                      <a:pPr algn="ctr" fontAlgn="t"/>
                      <a:r>
                        <a:rPr lang="en-AU" sz="1300" b="1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0.48590968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0.05239634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0.0347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0.8844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270332">
                <a:tc>
                  <a:txBody>
                    <a:bodyPr/>
                    <a:lstStyle/>
                    <a:p>
                      <a:pPr algn="ctr" fontAlgn="t"/>
                      <a:r>
                        <a:rPr lang="en-AU" sz="1300" b="1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0.43351334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0.09788143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0.0310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0.9153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270332">
                <a:tc>
                  <a:txBody>
                    <a:bodyPr/>
                    <a:lstStyle/>
                    <a:p>
                      <a:pPr algn="ctr" fontAlgn="t"/>
                      <a:r>
                        <a:rPr lang="en-AU" sz="1300" b="1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0.33563191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0.07334523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0.0240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0.9393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270332">
                <a:tc>
                  <a:txBody>
                    <a:bodyPr/>
                    <a:lstStyle/>
                    <a:p>
                      <a:pPr algn="ctr" fontAlgn="t"/>
                      <a:r>
                        <a:rPr lang="en-AU" sz="1300" b="1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0.26228668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0.00977143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0.0187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0.9580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270332">
                <a:tc>
                  <a:txBody>
                    <a:bodyPr/>
                    <a:lstStyle/>
                    <a:p>
                      <a:pPr algn="ctr" fontAlgn="t"/>
                      <a:r>
                        <a:rPr lang="en-AU" sz="1300" b="1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0.25251525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0.05440787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0.0180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0.9761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270332">
                <a:tc>
                  <a:txBody>
                    <a:bodyPr/>
                    <a:lstStyle/>
                    <a:p>
                      <a:pPr algn="ctr" fontAlgn="t"/>
                      <a:r>
                        <a:rPr lang="en-AU" sz="1300" b="1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0.19810738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0.06129892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0.0142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0.9902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270332">
                <a:tc>
                  <a:txBody>
                    <a:bodyPr/>
                    <a:lstStyle/>
                    <a:p>
                      <a:pPr algn="ctr" fontAlgn="t"/>
                      <a:r>
                        <a:rPr lang="en-AU" sz="13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0.13680846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0.0098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13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1.0000</a:t>
                      </a:r>
                    </a:p>
                  </a:txBody>
                  <a:tcPr marL="34837" marR="34837" marT="34837" marB="34837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867400" y="2083475"/>
            <a:ext cx="2793852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Sulla base della </a:t>
            </a:r>
            <a:r>
              <a:rPr lang="it-IT" dirty="0"/>
              <a:t>regola degli </a:t>
            </a:r>
            <a:r>
              <a:rPr lang="it-IT" dirty="0" err="1"/>
              <a:t>autovalori</a:t>
            </a:r>
            <a:r>
              <a:rPr lang="it-IT" dirty="0"/>
              <a:t> &gt; </a:t>
            </a:r>
            <a:r>
              <a:rPr lang="it-IT" dirty="0" smtClean="0"/>
              <a:t>1,  decidiamo di prendere </a:t>
            </a:r>
            <a:r>
              <a:rPr lang="it-IT" dirty="0"/>
              <a:t>in considerazione </a:t>
            </a:r>
            <a:r>
              <a:rPr lang="it-IT" dirty="0" smtClean="0"/>
              <a:t>i primi </a:t>
            </a:r>
            <a:r>
              <a:rPr lang="it-IT" b="1" dirty="0" smtClean="0"/>
              <a:t>3 fattori</a:t>
            </a:r>
            <a:r>
              <a:rPr lang="it-IT" dirty="0" smtClean="0"/>
              <a:t>.</a:t>
            </a:r>
          </a:p>
          <a:p>
            <a:r>
              <a:rPr lang="it-IT" dirty="0" smtClean="0"/>
              <a:t>Tale soluzione consente di spiegare nel complesso il </a:t>
            </a:r>
            <a:r>
              <a:rPr lang="it-IT" b="1" dirty="0"/>
              <a:t>63%</a:t>
            </a:r>
            <a:r>
              <a:rPr lang="it-IT" dirty="0"/>
              <a:t> della varianza totale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86361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79464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83058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337235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4" name="Rectangle 107"/>
          <p:cNvSpPr>
            <a:spLocks noChangeArrowheads="1"/>
          </p:cNvSpPr>
          <p:nvPr/>
        </p:nvSpPr>
        <p:spPr bwMode="auto">
          <a:xfrm>
            <a:off x="0" y="2495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17" name="Text Box 66"/>
          <p:cNvSpPr txBox="1">
            <a:spLocks noChangeArrowheads="1"/>
          </p:cNvSpPr>
          <p:nvPr/>
        </p:nvSpPr>
        <p:spPr bwMode="auto">
          <a:xfrm>
            <a:off x="381000" y="762000"/>
            <a:ext cx="38068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2400" b="1" u="sng" dirty="0"/>
              <a:t>STEP </a:t>
            </a:r>
            <a:r>
              <a:rPr lang="it-IT" sz="2400" b="1" u="sng" dirty="0" smtClean="0"/>
              <a:t>1</a:t>
            </a:r>
            <a:r>
              <a:rPr lang="it-IT" sz="2400" dirty="0" smtClean="0"/>
              <a:t>: lettura </a:t>
            </a:r>
            <a:r>
              <a:rPr lang="it-IT" sz="2400" dirty="0" err="1" smtClean="0"/>
              <a:t>scree</a:t>
            </a:r>
            <a:r>
              <a:rPr lang="it-IT" sz="2400" dirty="0" smtClean="0"/>
              <a:t> plot</a:t>
            </a:r>
            <a:endParaRPr lang="it-IT" sz="2400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712" t="16930" r="24065" b="21877"/>
          <a:stretch/>
        </p:blipFill>
        <p:spPr bwMode="auto">
          <a:xfrm>
            <a:off x="304800" y="1371600"/>
            <a:ext cx="5181600" cy="5209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5715000" y="1750874"/>
            <a:ext cx="309887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it-IT" dirty="0" smtClean="0"/>
              <a:t>Il grafico </a:t>
            </a:r>
            <a:r>
              <a:rPr lang="it-IT" dirty="0" err="1" smtClean="0"/>
              <a:t>Scree</a:t>
            </a:r>
            <a:r>
              <a:rPr lang="it-IT" dirty="0" smtClean="0"/>
              <a:t> Plot </a:t>
            </a:r>
            <a:r>
              <a:rPr lang="it-IT" dirty="0"/>
              <a:t>mostra un </a:t>
            </a:r>
            <a:r>
              <a:rPr lang="it-IT" dirty="0" smtClean="0"/>
              <a:t>gomito </a:t>
            </a:r>
            <a:r>
              <a:rPr lang="it-IT" dirty="0"/>
              <a:t>in corrispondenza di 2 </a:t>
            </a:r>
            <a:r>
              <a:rPr lang="it-IT" dirty="0" smtClean="0"/>
              <a:t>fattori, </a:t>
            </a:r>
            <a:r>
              <a:rPr lang="it-IT" dirty="0"/>
              <a:t>e </a:t>
            </a:r>
            <a:r>
              <a:rPr lang="it-IT" dirty="0" smtClean="0"/>
              <a:t>un gomito più «accennato» </a:t>
            </a:r>
            <a:r>
              <a:rPr lang="it-IT" dirty="0"/>
              <a:t>in corrispondenza di 4 fattori</a:t>
            </a:r>
            <a:r>
              <a:rPr lang="it-IT" dirty="0" smtClean="0"/>
              <a:t>.</a:t>
            </a:r>
          </a:p>
          <a:p>
            <a:pPr eaLnBrk="1" hangingPunct="1">
              <a:spcBef>
                <a:spcPct val="0"/>
              </a:spcBef>
            </a:pPr>
            <a:endParaRPr lang="it-IT" dirty="0"/>
          </a:p>
          <a:p>
            <a:pPr eaLnBrk="1" hangingPunct="1">
              <a:spcBef>
                <a:spcPct val="0"/>
              </a:spcBef>
            </a:pPr>
            <a:r>
              <a:rPr lang="it-IT" dirty="0" smtClean="0"/>
              <a:t>Proseguiamo quindi l’analisi considerando come possibili soluzioni i valori di 2 e 4 fattori, in aggiunta alla soluzione a 3 fattori.</a:t>
            </a:r>
          </a:p>
          <a:p>
            <a:pPr eaLnBrk="1" hangingPunct="1">
              <a:spcBef>
                <a:spcPct val="0"/>
              </a:spcBef>
            </a:pPr>
            <a:endParaRPr lang="it-IT" dirty="0"/>
          </a:p>
          <a:p>
            <a:pPr eaLnBrk="1" hangingPunct="1">
              <a:spcBef>
                <a:spcPct val="0"/>
              </a:spcBef>
            </a:pPr>
            <a:r>
              <a:rPr lang="it-IT" u="sng" dirty="0" smtClean="0"/>
              <a:t>%Varianza totale spiegata:</a:t>
            </a:r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b="1" dirty="0" smtClean="0"/>
              <a:t>2 fattori </a:t>
            </a:r>
            <a:r>
              <a:rPr lang="it-IT" b="1" dirty="0" smtClean="0">
                <a:sym typeface="Wingdings" panose="05000000000000000000" pitchFamily="2" charset="2"/>
              </a:rPr>
              <a:t> 53%</a:t>
            </a:r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b="1" dirty="0" smtClean="0">
                <a:sym typeface="Wingdings" panose="05000000000000000000" pitchFamily="2" charset="2"/>
              </a:rPr>
              <a:t>4 fattori  70%</a:t>
            </a:r>
            <a:endParaRPr lang="it-IT" b="1" dirty="0"/>
          </a:p>
        </p:txBody>
      </p:sp>
      <p:sp>
        <p:nvSpPr>
          <p:cNvPr id="2" name="Oval 1"/>
          <p:cNvSpPr/>
          <p:nvPr/>
        </p:nvSpPr>
        <p:spPr bwMode="auto">
          <a:xfrm>
            <a:off x="1371600" y="4648200"/>
            <a:ext cx="304800" cy="3048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981200" y="5029200"/>
            <a:ext cx="303212" cy="3048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6361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79464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83058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Estrazione fattori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0877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Confronto tra soluzioni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68313" y="2057400"/>
            <a:ext cx="8447087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b="1" dirty="0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it-IT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it-IT" b="1" dirty="0">
                <a:solidFill>
                  <a:srgbClr val="000080"/>
                </a:solidFill>
                <a:latin typeface="Courier New" pitchFamily="49" charset="0"/>
              </a:rPr>
              <a:t>FACTOR</a:t>
            </a:r>
            <a:r>
              <a:rPr lang="it-IT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it-IT" dirty="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it-IT" dirty="0">
                <a:solidFill>
                  <a:srgbClr val="000000"/>
                </a:solidFill>
                <a:latin typeface="Courier New" pitchFamily="49" charset="0"/>
              </a:rPr>
              <a:t>=CORSO.ECONOMIC_FREEDOM </a:t>
            </a:r>
            <a:r>
              <a:rPr lang="it-IT" dirty="0">
                <a:solidFill>
                  <a:srgbClr val="0000FF"/>
                </a:solidFill>
                <a:latin typeface="Courier New" pitchFamily="49" charset="0"/>
              </a:rPr>
              <a:t>PLOTS</a:t>
            </a:r>
            <a:r>
              <a:rPr lang="it-IT" dirty="0">
                <a:latin typeface="Courier New" pitchFamily="49" charset="0"/>
              </a:rPr>
              <a:t>=</a:t>
            </a:r>
            <a:r>
              <a:rPr lang="it-IT" dirty="0">
                <a:solidFill>
                  <a:srgbClr val="0000FF"/>
                </a:solidFill>
                <a:latin typeface="Courier New" pitchFamily="49" charset="0"/>
              </a:rPr>
              <a:t>SCREE(UNPACK)</a:t>
            </a:r>
            <a:r>
              <a:rPr lang="it-IT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it-IT" dirty="0">
                <a:solidFill>
                  <a:srgbClr val="0000FF"/>
                </a:solidFill>
                <a:latin typeface="Courier New" pitchFamily="49" charset="0"/>
              </a:rPr>
              <a:t>FUZZ</a:t>
            </a:r>
            <a:r>
              <a:rPr lang="it-IT" dirty="0" smtClean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it-IT" b="1" dirty="0" smtClean="0">
                <a:solidFill>
                  <a:srgbClr val="008080"/>
                </a:solidFill>
                <a:latin typeface="Courier New" pitchFamily="49" charset="0"/>
              </a:rPr>
              <a:t>0.35 </a:t>
            </a:r>
            <a:r>
              <a:rPr lang="it-IT" dirty="0">
                <a:solidFill>
                  <a:srgbClr val="0000FF"/>
                </a:solidFill>
                <a:latin typeface="Courier New" pitchFamily="49" charset="0"/>
              </a:rPr>
              <a:t>N</a:t>
            </a:r>
            <a:r>
              <a:rPr lang="it-IT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it-IT" b="1" dirty="0">
                <a:solidFill>
                  <a:srgbClr val="008080"/>
                </a:solidFill>
                <a:latin typeface="Courier New" pitchFamily="49" charset="0"/>
              </a:rPr>
              <a:t>2</a:t>
            </a:r>
            <a:r>
              <a:rPr lang="it-IT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</a:pPr>
            <a:r>
              <a:rPr lang="it-IT" dirty="0">
                <a:solidFill>
                  <a:srgbClr val="0000FF"/>
                </a:solidFill>
                <a:latin typeface="Courier New" pitchFamily="49" charset="0"/>
              </a:rPr>
              <a:t>VAR </a:t>
            </a:r>
            <a:r>
              <a:rPr lang="it-IT" i="1" dirty="0">
                <a:solidFill>
                  <a:srgbClr val="FF0000"/>
                </a:solidFill>
                <a:latin typeface="Courier New" pitchFamily="49" charset="0"/>
              </a:rPr>
              <a:t>lista variabili</a:t>
            </a:r>
            <a:r>
              <a:rPr lang="it-IT" dirty="0">
                <a:solidFill>
                  <a:srgbClr val="0000FF"/>
                </a:solidFill>
                <a:latin typeface="Courier New" pitchFamily="49" charset="0"/>
              </a:rPr>
              <a:t>;</a:t>
            </a:r>
            <a:endParaRPr lang="it-IT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it-IT" b="1" dirty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it-IT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</a:pPr>
            <a:endParaRPr lang="it-IT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07975" y="1416050"/>
            <a:ext cx="85312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2000" dirty="0"/>
              <a:t>Estrazione fattori per </a:t>
            </a:r>
            <a:r>
              <a:rPr lang="it-IT" sz="2000" dirty="0" smtClean="0"/>
              <a:t>le soluzioni </a:t>
            </a:r>
            <a:r>
              <a:rPr lang="it-IT" sz="2000" dirty="0"/>
              <a:t>a 2 e a 4 fattori: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57200" y="3371671"/>
            <a:ext cx="8686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b="1" dirty="0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it-IT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it-IT" b="1" dirty="0">
                <a:solidFill>
                  <a:srgbClr val="000080"/>
                </a:solidFill>
                <a:latin typeface="Courier New" pitchFamily="49" charset="0"/>
              </a:rPr>
              <a:t>FACTOR</a:t>
            </a:r>
            <a:r>
              <a:rPr lang="it-IT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it-IT" dirty="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it-IT" dirty="0">
                <a:solidFill>
                  <a:srgbClr val="000000"/>
                </a:solidFill>
                <a:latin typeface="Courier New" pitchFamily="49" charset="0"/>
              </a:rPr>
              <a:t>=CORSO.ECONOMIC_FREEDOM </a:t>
            </a:r>
            <a:r>
              <a:rPr lang="it-IT" dirty="0">
                <a:solidFill>
                  <a:srgbClr val="0000FF"/>
                </a:solidFill>
                <a:latin typeface="Courier New" pitchFamily="49" charset="0"/>
              </a:rPr>
              <a:t>PLOTS</a:t>
            </a:r>
            <a:r>
              <a:rPr lang="it-IT" dirty="0">
                <a:latin typeface="Courier New" pitchFamily="49" charset="0"/>
              </a:rPr>
              <a:t>=</a:t>
            </a:r>
            <a:r>
              <a:rPr lang="it-IT" dirty="0">
                <a:solidFill>
                  <a:srgbClr val="0000FF"/>
                </a:solidFill>
                <a:latin typeface="Courier New" pitchFamily="49" charset="0"/>
              </a:rPr>
              <a:t>SCREE(UNPACK)</a:t>
            </a:r>
            <a:r>
              <a:rPr lang="it-IT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it-IT" dirty="0">
                <a:solidFill>
                  <a:srgbClr val="0000FF"/>
                </a:solidFill>
                <a:latin typeface="Courier New" pitchFamily="49" charset="0"/>
              </a:rPr>
              <a:t>FUZZ</a:t>
            </a:r>
            <a:r>
              <a:rPr lang="it-IT" dirty="0" smtClean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it-IT" b="1" dirty="0" smtClean="0">
                <a:solidFill>
                  <a:srgbClr val="008080"/>
                </a:solidFill>
                <a:latin typeface="Courier New" pitchFamily="49" charset="0"/>
              </a:rPr>
              <a:t>0.35 </a:t>
            </a:r>
            <a:r>
              <a:rPr lang="it-IT" dirty="0">
                <a:solidFill>
                  <a:srgbClr val="0000FF"/>
                </a:solidFill>
                <a:latin typeface="Courier New" pitchFamily="49" charset="0"/>
              </a:rPr>
              <a:t>N</a:t>
            </a:r>
            <a:r>
              <a:rPr lang="it-IT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it-IT" b="1" dirty="0">
                <a:solidFill>
                  <a:srgbClr val="008080"/>
                </a:solidFill>
                <a:latin typeface="Courier New" pitchFamily="49" charset="0"/>
              </a:rPr>
              <a:t>4</a:t>
            </a:r>
            <a:r>
              <a:rPr lang="it-IT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</a:pPr>
            <a:r>
              <a:rPr lang="it-IT" dirty="0">
                <a:solidFill>
                  <a:srgbClr val="0000FF"/>
                </a:solidFill>
                <a:latin typeface="Courier New" pitchFamily="49" charset="0"/>
              </a:rPr>
              <a:t>VAR </a:t>
            </a:r>
            <a:r>
              <a:rPr lang="it-IT" i="1" dirty="0">
                <a:solidFill>
                  <a:srgbClr val="FF0000"/>
                </a:solidFill>
                <a:latin typeface="Courier New" pitchFamily="49" charset="0"/>
              </a:rPr>
              <a:t>lista variabili</a:t>
            </a:r>
            <a:r>
              <a:rPr lang="it-IT" dirty="0">
                <a:solidFill>
                  <a:srgbClr val="0000FF"/>
                </a:solidFill>
                <a:latin typeface="Courier New" pitchFamily="49" charset="0"/>
              </a:rPr>
              <a:t>;</a:t>
            </a:r>
            <a:endParaRPr lang="it-IT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it-IT" b="1" dirty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it-IT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304800" y="4772025"/>
            <a:ext cx="8458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b="1" dirty="0"/>
              <a:t>N.B.</a:t>
            </a:r>
            <a:r>
              <a:rPr lang="it-IT" sz="2400" dirty="0"/>
              <a:t> </a:t>
            </a:r>
            <a:r>
              <a:rPr lang="it-IT" sz="2400" dirty="0" smtClean="0"/>
              <a:t>Abbiamo già estratto la soluzione a 3 fattori: se </a:t>
            </a:r>
            <a:r>
              <a:rPr lang="it-IT" sz="2400" dirty="0"/>
              <a:t>nella PROC FACTOR non viene indicato il numero di fattori </a:t>
            </a:r>
            <a:r>
              <a:rPr lang="it-IT" sz="2400" dirty="0" smtClean="0"/>
              <a:t>da estrarre tramite </a:t>
            </a:r>
            <a:r>
              <a:rPr lang="it-IT" sz="2400" dirty="0"/>
              <a:t>l’opzione “N = </a:t>
            </a:r>
            <a:r>
              <a:rPr lang="it-IT" sz="2400" dirty="0" smtClean="0"/>
              <a:t>“, </a:t>
            </a:r>
            <a:r>
              <a:rPr lang="it-IT" sz="2400" dirty="0"/>
              <a:t>SAS adotta la regola degli </a:t>
            </a:r>
            <a:r>
              <a:rPr lang="it-IT" sz="2400" dirty="0" err="1"/>
              <a:t>autovalori</a:t>
            </a:r>
            <a:r>
              <a:rPr lang="it-IT" sz="2400" dirty="0"/>
              <a:t> &gt;1 per scegliere il numero di fattori.</a:t>
            </a:r>
          </a:p>
        </p:txBody>
      </p:sp>
      <p:sp>
        <p:nvSpPr>
          <p:cNvPr id="10" name="Text Box 66"/>
          <p:cNvSpPr txBox="1">
            <a:spLocks noChangeArrowheads="1"/>
          </p:cNvSpPr>
          <p:nvPr/>
        </p:nvSpPr>
        <p:spPr bwMode="auto">
          <a:xfrm>
            <a:off x="381000" y="762000"/>
            <a:ext cx="5943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2400" b="1" u="sng" dirty="0"/>
              <a:t>STEP </a:t>
            </a:r>
            <a:r>
              <a:rPr lang="it-IT" sz="2400" b="1" u="sng" dirty="0" smtClean="0"/>
              <a:t>2</a:t>
            </a:r>
            <a:r>
              <a:rPr lang="it-IT" sz="2400" dirty="0" smtClean="0"/>
              <a:t>: confronto soluzioni scelte</a:t>
            </a:r>
            <a:endParaRPr lang="it-IT" sz="2400" dirty="0"/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6361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79464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83058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26038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4503" name="Group 85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5290525"/>
              </p:ext>
            </p:extLst>
          </p:nvPr>
        </p:nvGraphicFramePr>
        <p:xfrm>
          <a:off x="296862" y="2019084"/>
          <a:ext cx="4808538" cy="4300545"/>
        </p:xfrm>
        <a:graphic>
          <a:graphicData uri="http://schemas.openxmlformats.org/drawingml/2006/table">
            <a:tbl>
              <a:tblPr/>
              <a:tblGrid>
                <a:gridCol w="2757488"/>
                <a:gridCol w="682625"/>
                <a:gridCol w="684213"/>
                <a:gridCol w="684212"/>
              </a:tblGrid>
              <a:tr h="25905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Variable</a:t>
                      </a: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COMUNALITA'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90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n=2</a:t>
                      </a: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n=3</a:t>
                      </a: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n=4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5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A_GVT_CONSUMPT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0.53</a:t>
                      </a: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0.62</a:t>
                      </a: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0.72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5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A_GVT_INVEST</a:t>
                      </a: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0.42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0.54</a:t>
                      </a: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0.54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36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B_JUD_IMPART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0.62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0.77</a:t>
                      </a: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0.78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5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B_MILITARY_POL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0.65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0.65</a:t>
                      </a: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0.66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5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B_LAW_INTEGRITY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0.64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0.67</a:t>
                      </a: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0.69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5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C_GR_MONEY_SUPPLY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0.62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0.63</a:t>
                      </a: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0.75</a:t>
                      </a: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5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C_INFL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0.65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0.65</a:t>
                      </a: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0.69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77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C_FREEDOM_BANK</a:t>
                      </a: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0.56</a:t>
                      </a: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0.77</a:t>
                      </a: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0.83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5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C_STD_INFL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0.51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0.53</a:t>
                      </a: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0.53</a:t>
                      </a: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5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D_TARIF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0.51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0.58</a:t>
                      </a: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0.58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36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D_ACTUAL_EXP_TRADE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0.07</a:t>
                      </a: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0.58</a:t>
                      </a: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0.73</a:t>
                      </a: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5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D_INT_CAP_CONTROL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0.59</a:t>
                      </a: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0.65</a:t>
                      </a: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0.82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29836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E_CREDIT_REG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0.42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0.45</a:t>
                      </a: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0.74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25905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E_NEW_BUSINESS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0.63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0.70</a:t>
                      </a: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0.73</a:t>
                      </a: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66"/>
          <p:cNvSpPr txBox="1">
            <a:spLocks noChangeArrowheads="1"/>
          </p:cNvSpPr>
          <p:nvPr/>
        </p:nvSpPr>
        <p:spPr bwMode="auto">
          <a:xfrm>
            <a:off x="381000" y="685800"/>
            <a:ext cx="5943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2400" b="1" u="sng" dirty="0"/>
              <a:t>STEP </a:t>
            </a:r>
            <a:r>
              <a:rPr lang="it-IT" sz="2400" b="1" u="sng" dirty="0" smtClean="0"/>
              <a:t>2</a:t>
            </a:r>
            <a:r>
              <a:rPr lang="it-IT" sz="2400" dirty="0" smtClean="0"/>
              <a:t>: confronto soluzioni scelte</a:t>
            </a:r>
            <a:endParaRPr lang="it-IT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228600" y="1143000"/>
            <a:ext cx="89154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 ogni variabile si evidenziano le celle in </a:t>
            </a:r>
            <a:r>
              <a:rPr lang="it-IT" dirty="0" smtClean="0"/>
              <a:t>corrispondenza </a:t>
            </a:r>
            <a:r>
              <a:rPr lang="it-IT" dirty="0"/>
              <a:t>delle quali la </a:t>
            </a:r>
            <a:r>
              <a:rPr lang="it-IT" dirty="0" err="1"/>
              <a:t>comunalità</a:t>
            </a:r>
            <a:r>
              <a:rPr lang="it-IT" dirty="0"/>
              <a:t> aumenta in maniera sostanziale </a:t>
            </a:r>
            <a:r>
              <a:rPr lang="it-IT" dirty="0" smtClean="0"/>
              <a:t>grazie all’estrazione </a:t>
            </a:r>
            <a:r>
              <a:rPr lang="it-IT" dirty="0"/>
              <a:t>di un ulteriore fattore.</a:t>
            </a:r>
          </a:p>
          <a:p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5257800" y="1905000"/>
            <a:ext cx="396240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La </a:t>
            </a:r>
            <a:r>
              <a:rPr lang="it-IT" dirty="0"/>
              <a:t>soluzione a 2 fattori non fornisce una spiegazione </a:t>
            </a:r>
            <a:r>
              <a:rPr lang="it-IT" dirty="0" smtClean="0"/>
              <a:t>adeguata per </a:t>
            </a:r>
            <a:r>
              <a:rPr lang="it-IT" dirty="0"/>
              <a:t>alcune variabili: tali variabili hanno probabilmente un alto contenuto di specificità. </a:t>
            </a:r>
            <a:endParaRPr lang="it-IT" dirty="0" smtClean="0"/>
          </a:p>
          <a:p>
            <a:r>
              <a:rPr lang="it-IT" dirty="0" smtClean="0"/>
              <a:t>La </a:t>
            </a:r>
            <a:r>
              <a:rPr lang="it-IT" dirty="0"/>
              <a:t>soluzione a 4 </a:t>
            </a:r>
            <a:r>
              <a:rPr lang="it-IT" dirty="0" smtClean="0"/>
              <a:t>fattori comporta recupero </a:t>
            </a:r>
            <a:r>
              <a:rPr lang="it-IT" dirty="0"/>
              <a:t>di capacità esplicativa solo </a:t>
            </a:r>
            <a:r>
              <a:rPr lang="it-IT" dirty="0" smtClean="0"/>
              <a:t>su </a:t>
            </a:r>
            <a:r>
              <a:rPr lang="it-IT" dirty="0"/>
              <a:t>un paio di variabili</a:t>
            </a:r>
            <a:r>
              <a:rPr lang="it-IT" dirty="0" smtClean="0"/>
              <a:t>. </a:t>
            </a:r>
            <a:br>
              <a:rPr lang="it-IT" dirty="0" smtClean="0"/>
            </a:br>
            <a:r>
              <a:rPr lang="it-IT" dirty="0" smtClean="0"/>
              <a:t>Nella soluzione a 3 fattori, </a:t>
            </a:r>
            <a:r>
              <a:rPr lang="it-IT" dirty="0"/>
              <a:t>la % di varianza spiegata </a:t>
            </a:r>
            <a:r>
              <a:rPr lang="it-IT" dirty="0" smtClean="0"/>
              <a:t>per ogni variabile originaria è </a:t>
            </a:r>
            <a:r>
              <a:rPr lang="it-IT" dirty="0"/>
              <a:t>già </a:t>
            </a:r>
            <a:r>
              <a:rPr lang="it-IT" dirty="0" smtClean="0"/>
              <a:t>soddisfacente, </a:t>
            </a:r>
            <a:r>
              <a:rPr lang="it-IT" dirty="0"/>
              <a:t>e non aumenta in maniera sostanziale </a:t>
            </a:r>
            <a:r>
              <a:rPr lang="it-IT" dirty="0" smtClean="0"/>
              <a:t>tramite l’estrazione </a:t>
            </a:r>
            <a:r>
              <a:rPr lang="it-IT" dirty="0"/>
              <a:t>del quarto fattore. </a:t>
            </a:r>
            <a:endParaRPr lang="it-IT" dirty="0" smtClean="0"/>
          </a:p>
          <a:p>
            <a:r>
              <a:rPr lang="it-IT" b="1" u="sng" dirty="0" smtClean="0"/>
              <a:t>CONCLUSIONE</a:t>
            </a:r>
            <a:r>
              <a:rPr lang="it-IT" dirty="0" smtClean="0"/>
              <a:t>: scegliamo la soluzione a 3 fattori.</a:t>
            </a:r>
            <a:endParaRPr lang="it-IT" dirty="0"/>
          </a:p>
          <a:p>
            <a:endParaRPr lang="en-AU" dirty="0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6361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79464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3058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457200" y="-152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4000" kern="0" smtClean="0">
                <a:solidFill>
                  <a:srgbClr val="FF9900"/>
                </a:solidFill>
              </a:rPr>
              <a:t>Confronto tra soluzioni</a:t>
            </a:r>
            <a:endParaRPr lang="en-US" sz="4000" kern="0" dirty="0" smtClean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3530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5355</TotalTime>
  <Words>1462</Words>
  <Application>Microsoft Office PowerPoint</Application>
  <PresentationFormat>On-screen Show (4:3)</PresentationFormat>
  <Paragraphs>474</Paragraphs>
  <Slides>19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Design</vt:lpstr>
      <vt:lpstr>Worksheet</vt:lpstr>
      <vt:lpstr>Analisi Fattoriale: esercizi</vt:lpstr>
      <vt:lpstr> Metodi Quantitativi per Economia, Finanza e Management</vt:lpstr>
      <vt:lpstr>Analisi Fattoriale: esempio</vt:lpstr>
      <vt:lpstr>Tracciato </vt:lpstr>
      <vt:lpstr>Estrazione fattori</vt:lpstr>
      <vt:lpstr>Estrazione fattori</vt:lpstr>
      <vt:lpstr>Estrazione fattori</vt:lpstr>
      <vt:lpstr>Confronto tra soluzioni</vt:lpstr>
      <vt:lpstr>PowerPoint Presentation</vt:lpstr>
      <vt:lpstr>Rotazione fattori</vt:lpstr>
      <vt:lpstr>Rotazione fattori</vt:lpstr>
      <vt:lpstr>Interpretazione fattori</vt:lpstr>
      <vt:lpstr> Metodi Quantitativi per Economia, Finanza e Management</vt:lpstr>
      <vt:lpstr>Step di analisi (1/2)</vt:lpstr>
      <vt:lpstr>PowerPoint Presentation</vt:lpstr>
      <vt:lpstr>PROC FACTOR – Sintassi </vt:lpstr>
      <vt:lpstr> Metodi Quantitativi per Economia, Finanza e Management</vt:lpstr>
      <vt:lpstr>Esercizio</vt:lpstr>
      <vt:lpstr>Esercizio - Tracciato</vt:lpstr>
    </vt:vector>
  </TitlesOfParts>
  <Company>Nunatac S.r.l.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SAS/BASE</dc:title>
  <dc:creator>vale</dc:creator>
  <cp:lastModifiedBy>Gabriela Magistrelli</cp:lastModifiedBy>
  <cp:revision>671</cp:revision>
  <dcterms:created xsi:type="dcterms:W3CDTF">2007-09-04T09:18:53Z</dcterms:created>
  <dcterms:modified xsi:type="dcterms:W3CDTF">2014-11-23T18:10:45Z</dcterms:modified>
</cp:coreProperties>
</file>