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0" r:id="rId2"/>
    <p:sldId id="494" r:id="rId3"/>
    <p:sldId id="490" r:id="rId4"/>
    <p:sldId id="495" r:id="rId5"/>
    <p:sldId id="496" r:id="rId6"/>
    <p:sldId id="497" r:id="rId7"/>
    <p:sldId id="482" r:id="rId8"/>
    <p:sldId id="498" r:id="rId9"/>
    <p:sldId id="484" r:id="rId10"/>
    <p:sldId id="485" r:id="rId11"/>
    <p:sldId id="49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  <a:srgbClr val="E1A01F"/>
    <a:srgbClr val="FF6600"/>
    <a:srgbClr val="CCFFFF"/>
    <a:srgbClr val="0000FF"/>
    <a:srgbClr val="FFFF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5" autoAdjust="0"/>
    <p:restoredTop sz="90586" autoAdjust="0"/>
  </p:normalViewPr>
  <p:slideViewPr>
    <p:cSldViewPr>
      <p:cViewPr>
        <p:scale>
          <a:sx n="70" d="100"/>
          <a:sy n="70" d="100"/>
        </p:scale>
        <p:origin x="-3078" y="-1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6" Type="http://schemas.openxmlformats.org/officeDocument/2006/relationships/slide" Target="slides/slide11.xml"/><Relationship Id="rId5" Type="http://schemas.openxmlformats.org/officeDocument/2006/relationships/slide" Target="slides/slide10.xml"/><Relationship Id="rId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3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3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4EAB940B-7FE1-4D6A-BB28-42EAC8010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06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89F2E75D-F274-4F14-8950-4FAC984D8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02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57D4DF-7F04-4834-9CA0-61A2013A088F}" type="slidenum">
              <a:rPr lang="en-US" b="0" smtClean="0"/>
              <a:pPr eaLnBrk="1" hangingPunct="1"/>
              <a:t>1</a:t>
            </a:fld>
            <a:endParaRPr lang="en-US" b="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E5AD57-FEE4-4B45-95EF-02CF7B9F7DBC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F8C69-550D-4F76-BDBF-0AD0875C37ED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endParaRPr lang="it-IT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1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19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Tx/>
              <a:buNone/>
            </a:pP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43AECE-AC4F-4C28-82B5-AC968B017B49}" type="slidenum">
              <a:rPr lang="en-US" b="0" smtClean="0"/>
              <a:pPr eaLnBrk="1" hangingPunct="1"/>
              <a:t>9</a:t>
            </a:fld>
            <a:endParaRPr lang="en-US" b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145EE-EC24-4A21-AF49-5A7CBBAE9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69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E3149-ABA6-451B-AA09-86B2B054F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3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BED67-5BA7-4D88-8130-4C3144C31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58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BC97A-4608-461D-A461-9DAD94512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68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693BE-8E04-4AEC-8C19-1511F43A5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9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6F049-3D2D-4AA2-B06C-C665E6F9F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9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E255D-052A-4714-A5D7-C134E7DC1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01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0B1C3-85C0-460F-B579-67A475342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4EC4D-8D09-4570-B79F-0D9865706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26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0CBE6-EE88-4596-93FA-A1F244E2B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6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057B4-B0DA-450B-BD70-372FBA7E3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9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61F92-B355-4286-96FF-784FFA47E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75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97BDF-39EA-4158-83BC-FA131A853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3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/>
            </a:lvl1pPr>
          </a:lstStyle>
          <a:p>
            <a:pPr>
              <a:defRPr/>
            </a:pPr>
            <a:fld id="{A02C471A-EE3A-417A-82D1-8262E6F66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229600" cy="2133600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Dall’Analisi Fattoriale alla Regressione </a:t>
            </a:r>
            <a:r>
              <a:rPr lang="it-IT" sz="4000" b="1" u="sng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</a:t>
            </a:r>
            <a:r>
              <a:rPr lang="it-IT" sz="4000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ineare</a:t>
            </a:r>
            <a:endParaRPr lang="en-US" sz="4000" b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447800" y="4249738"/>
            <a:ext cx="5867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2800" b="0" i="1" dirty="0">
                <a:solidFill>
                  <a:srgbClr val="FF9900"/>
                </a:solidFill>
              </a:rPr>
              <a:t>Metodi Quantitativi per Economia, Finanza e Management</a:t>
            </a:r>
            <a:br>
              <a:rPr lang="it-IT" sz="2800" b="0" i="1" dirty="0">
                <a:solidFill>
                  <a:srgbClr val="FF9900"/>
                </a:solidFill>
              </a:rPr>
            </a:br>
            <a:r>
              <a:rPr lang="it-IT" sz="2800" b="0" i="1" dirty="0">
                <a:solidFill>
                  <a:srgbClr val="FF9900"/>
                </a:solidFill>
              </a:rPr>
              <a:t/>
            </a:r>
            <a:br>
              <a:rPr lang="it-IT" sz="2800" b="0" i="1" dirty="0">
                <a:solidFill>
                  <a:srgbClr val="FF9900"/>
                </a:solidFill>
              </a:rPr>
            </a:br>
            <a:r>
              <a:rPr lang="it-IT" sz="2800" b="0" i="1" dirty="0">
                <a:solidFill>
                  <a:srgbClr val="FF9900"/>
                </a:solidFill>
              </a:rPr>
              <a:t>Esercitazione n° </a:t>
            </a:r>
            <a:r>
              <a:rPr lang="it-IT" sz="2800" b="0" i="1" dirty="0" smtClean="0">
                <a:solidFill>
                  <a:srgbClr val="FF9900"/>
                </a:solidFill>
              </a:rPr>
              <a:t>11</a:t>
            </a:r>
            <a:endParaRPr lang="en-US" sz="2800" b="0" i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Esercizio</a:t>
            </a:r>
            <a:endParaRPr lang="en-GB" sz="4000" dirty="0" smtClean="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52400" y="762000"/>
            <a:ext cx="8991600" cy="6350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Tx/>
              <a:buAutoNum type="arabicPeriod"/>
              <a:defRPr/>
            </a:pPr>
            <a:r>
              <a:rPr lang="it-IT" sz="2000" b="0" dirty="0" smtClean="0"/>
              <a:t>Allocare una libreria che punti alla cartella in cui si è salvato il dataset.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it-IT" sz="2000" b="0" dirty="0" smtClean="0"/>
              <a:t>Accertarsi che le opzioni per l’output HTML siano correttamente impostate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it-IT" sz="2000" b="0" dirty="0" smtClean="0"/>
              <a:t>Effettuare un’analisi fattoriale utilizzando le seguenti variabili: </a:t>
            </a:r>
          </a:p>
          <a:p>
            <a:pPr lvl="1" eaLnBrk="1" hangingPunct="1">
              <a:spcBef>
                <a:spcPts val="100"/>
              </a:spcBef>
              <a:defRPr/>
            </a:pPr>
            <a:endParaRPr lang="en-US" sz="1400" b="0" dirty="0" smtClean="0"/>
          </a:p>
          <a:p>
            <a:pPr lvl="1" eaLnBrk="1" hangingPunct="1">
              <a:spcBef>
                <a:spcPts val="100"/>
              </a:spcBef>
              <a:defRPr/>
            </a:pPr>
            <a:r>
              <a:rPr lang="en-US" sz="1400" b="0" dirty="0" smtClean="0"/>
              <a:t>CONTATTI_INBOUND</a:t>
            </a:r>
          </a:p>
          <a:p>
            <a:pPr lvl="1" eaLnBrk="1" hangingPunct="1">
              <a:spcBef>
                <a:spcPts val="100"/>
              </a:spcBef>
              <a:defRPr/>
            </a:pPr>
            <a:r>
              <a:rPr lang="en-US" sz="1400" b="0" dirty="0" smtClean="0"/>
              <a:t>CONTATTI_OUTBOUND</a:t>
            </a:r>
          </a:p>
          <a:p>
            <a:pPr lvl="1" eaLnBrk="1" hangingPunct="1">
              <a:spcBef>
                <a:spcPts val="100"/>
              </a:spcBef>
              <a:defRPr/>
            </a:pPr>
            <a:r>
              <a:rPr lang="en-US" sz="1400" b="0" dirty="0" smtClean="0"/>
              <a:t>REC_CONT_INBOUND</a:t>
            </a:r>
          </a:p>
          <a:p>
            <a:pPr lvl="1" eaLnBrk="1" hangingPunct="1">
              <a:spcBef>
                <a:spcPts val="100"/>
              </a:spcBef>
              <a:defRPr/>
            </a:pPr>
            <a:r>
              <a:rPr lang="en-US" sz="1400" b="0" dirty="0" smtClean="0"/>
              <a:t>REC_CONT_OUTBOUND</a:t>
            </a:r>
            <a:endParaRPr lang="en-US" sz="1400" b="0" dirty="0"/>
          </a:p>
          <a:p>
            <a:pPr lvl="1" eaLnBrk="1" hangingPunct="1">
              <a:spcBef>
                <a:spcPts val="100"/>
              </a:spcBef>
              <a:defRPr/>
            </a:pPr>
            <a:r>
              <a:rPr lang="en-US" sz="1400" b="0" dirty="0" smtClean="0"/>
              <a:t>MINUTI_VOCE_FREE</a:t>
            </a:r>
          </a:p>
          <a:p>
            <a:pPr lvl="1" eaLnBrk="1" hangingPunct="1">
              <a:spcBef>
                <a:spcPts val="100"/>
              </a:spcBef>
              <a:defRPr/>
            </a:pPr>
            <a:r>
              <a:rPr lang="en-US" sz="1400" b="0" dirty="0" smtClean="0"/>
              <a:t>MINUTI_VOCE_ITZ</a:t>
            </a:r>
          </a:p>
          <a:p>
            <a:pPr lvl="1" eaLnBrk="1" hangingPunct="1">
              <a:spcBef>
                <a:spcPts val="100"/>
              </a:spcBef>
              <a:defRPr/>
            </a:pPr>
            <a:r>
              <a:rPr lang="en-US" sz="1400" b="0" dirty="0" smtClean="0"/>
              <a:t>MINUTI_VOCE_OFFNET</a:t>
            </a:r>
          </a:p>
          <a:p>
            <a:pPr lvl="1" eaLnBrk="1" hangingPunct="1">
              <a:spcBef>
                <a:spcPts val="100"/>
              </a:spcBef>
              <a:defRPr/>
            </a:pPr>
            <a:r>
              <a:rPr lang="en-US" sz="1400" b="0" dirty="0" smtClean="0"/>
              <a:t>MINUTI_VOCE_ONNET</a:t>
            </a:r>
            <a:endParaRPr lang="en-US" sz="1400" b="0" dirty="0"/>
          </a:p>
          <a:p>
            <a:pPr lvl="1" eaLnBrk="1" hangingPunct="1">
              <a:spcBef>
                <a:spcPts val="100"/>
              </a:spcBef>
              <a:defRPr/>
            </a:pPr>
            <a:r>
              <a:rPr lang="en-US" sz="1400" b="0" dirty="0" smtClean="0"/>
              <a:t>RECENZA_CAMBIO_PIANO</a:t>
            </a:r>
          </a:p>
          <a:p>
            <a:pPr lvl="1" eaLnBrk="1" hangingPunct="1">
              <a:spcBef>
                <a:spcPts val="100"/>
              </a:spcBef>
              <a:defRPr/>
            </a:pPr>
            <a:r>
              <a:rPr lang="en-US" sz="1400" b="0" dirty="0" smtClean="0"/>
              <a:t>AMMONT_RICARICA_BONUS</a:t>
            </a:r>
          </a:p>
          <a:p>
            <a:pPr lvl="1" eaLnBrk="1" hangingPunct="1">
              <a:spcBef>
                <a:spcPts val="100"/>
              </a:spcBef>
              <a:defRPr/>
            </a:pPr>
            <a:r>
              <a:rPr lang="en-US" sz="1400" b="0" dirty="0" smtClean="0"/>
              <a:t>AMMONT_RICARICA_PAG</a:t>
            </a:r>
            <a:endParaRPr lang="en-US" sz="1400" b="0" dirty="0"/>
          </a:p>
          <a:p>
            <a:pPr lvl="1" eaLnBrk="1" hangingPunct="1">
              <a:spcBef>
                <a:spcPts val="100"/>
              </a:spcBef>
              <a:defRPr/>
            </a:pPr>
            <a:r>
              <a:rPr lang="en-US" sz="1400" b="0" dirty="0" smtClean="0"/>
              <a:t>AMMONT_RICARICA_PAG_LOTTO_SISAL</a:t>
            </a:r>
          </a:p>
          <a:p>
            <a:pPr lvl="1" eaLnBrk="1" hangingPunct="1">
              <a:spcBef>
                <a:spcPts val="100"/>
              </a:spcBef>
              <a:defRPr/>
            </a:pPr>
            <a:r>
              <a:rPr lang="en-US" sz="1400" b="0" dirty="0" smtClean="0"/>
              <a:t>AMMONT_RICARICA_RICORRENTE</a:t>
            </a:r>
            <a:endParaRPr lang="en-US" sz="1400" b="0" dirty="0"/>
          </a:p>
          <a:p>
            <a:pPr lvl="1" eaLnBrk="1" hangingPunct="1">
              <a:spcBef>
                <a:spcPts val="100"/>
              </a:spcBef>
              <a:defRPr/>
            </a:pPr>
            <a:r>
              <a:rPr lang="en-US" sz="1400" b="0" dirty="0" smtClean="0"/>
              <a:t>NUMERO_RICARCIHE_BONUS</a:t>
            </a:r>
            <a:endParaRPr lang="en-US" sz="1400" b="0" dirty="0"/>
          </a:p>
          <a:p>
            <a:pPr lvl="1" eaLnBrk="1" hangingPunct="1">
              <a:spcBef>
                <a:spcPts val="100"/>
              </a:spcBef>
              <a:defRPr/>
            </a:pPr>
            <a:r>
              <a:rPr lang="en-US" sz="1400" b="0" dirty="0" smtClean="0"/>
              <a:t>NUMERO_RICARICHE_RICORRENTI      </a:t>
            </a:r>
            <a:endParaRPr lang="en-US" sz="1400" b="0" dirty="0"/>
          </a:p>
          <a:p>
            <a:pPr lvl="1" eaLnBrk="1" hangingPunct="1">
              <a:spcBef>
                <a:spcPts val="100"/>
              </a:spcBef>
              <a:defRPr/>
            </a:pPr>
            <a:r>
              <a:rPr lang="en-US" sz="1400" b="0" dirty="0" smtClean="0"/>
              <a:t>D_OPZ_ESTERO     </a:t>
            </a:r>
            <a:endParaRPr lang="en-US" sz="1400" b="0" dirty="0"/>
          </a:p>
          <a:p>
            <a:pPr lvl="1" eaLnBrk="1" hangingPunct="1">
              <a:spcBef>
                <a:spcPts val="100"/>
              </a:spcBef>
              <a:defRPr/>
            </a:pPr>
            <a:r>
              <a:rPr lang="en-US" sz="1400" b="0" dirty="0" smtClean="0"/>
              <a:t>D_OP_NUM_PREF </a:t>
            </a:r>
            <a:endParaRPr lang="en-US" sz="1400" b="0" dirty="0"/>
          </a:p>
          <a:p>
            <a:pPr lvl="1" eaLnBrk="1" hangingPunct="1">
              <a:spcBef>
                <a:spcPts val="100"/>
              </a:spcBef>
              <a:defRPr/>
            </a:pPr>
            <a:r>
              <a:rPr lang="en-US" sz="1400" b="0" dirty="0" smtClean="0"/>
              <a:t>D_RIC_RICORRENTE </a:t>
            </a:r>
            <a:endParaRPr lang="en-US" sz="1400" b="0" dirty="0"/>
          </a:p>
          <a:p>
            <a:pPr lvl="1" eaLnBrk="1" hangingPunct="1">
              <a:spcBef>
                <a:spcPts val="100"/>
              </a:spcBef>
              <a:defRPr/>
            </a:pPr>
            <a:r>
              <a:rPr lang="en-US" sz="1400" b="0" dirty="0" smtClean="0"/>
              <a:t>FLAG_OPZ_COUNTRY</a:t>
            </a:r>
            <a:endParaRPr lang="it-IT" sz="1400" b="0" dirty="0"/>
          </a:p>
          <a:p>
            <a:pPr marL="1200150" lvl="1" indent="-457200" eaLnBrk="1" hangingPunct="1">
              <a:buFont typeface="Arial" pitchFamily="34" charset="0"/>
              <a:buChar char="•"/>
              <a:defRPr/>
            </a:pPr>
            <a:endParaRPr lang="it-IT" sz="2000" b="0" dirty="0" smtClean="0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 flipV="1">
            <a:off x="3581400" y="5791200"/>
            <a:ext cx="9906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Esercizio</a:t>
            </a:r>
            <a:endParaRPr lang="en-GB" sz="3600" dirty="0" smtClean="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382000" cy="741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indent="0" eaLnBrk="1" hangingPunct="1">
              <a:defRPr/>
            </a:pPr>
            <a:r>
              <a:rPr lang="it-IT" sz="2000" b="0" dirty="0" smtClean="0">
                <a:sym typeface="Wingdings" panose="05000000000000000000" pitchFamily="2" charset="2"/>
              </a:rPr>
              <a:t> </a:t>
            </a:r>
            <a:r>
              <a:rPr lang="it-IT" sz="2000" b="0" dirty="0" smtClean="0"/>
              <a:t>Scegliere </a:t>
            </a:r>
            <a:r>
              <a:rPr lang="it-IT" sz="2000" b="0" dirty="0"/>
              <a:t>il numero di fattori ottimali</a:t>
            </a:r>
          </a:p>
          <a:p>
            <a:pPr marL="0" lvl="1" indent="0" eaLnBrk="1" hangingPunct="1">
              <a:defRPr/>
            </a:pPr>
            <a:r>
              <a:rPr lang="it-IT" sz="2000" b="0" dirty="0" smtClean="0">
                <a:sym typeface="Wingdings" panose="05000000000000000000" pitchFamily="2" charset="2"/>
              </a:rPr>
              <a:t> </a:t>
            </a:r>
            <a:r>
              <a:rPr lang="it-IT" sz="2000" b="0" dirty="0" smtClean="0"/>
              <a:t>Salvare </a:t>
            </a:r>
            <a:r>
              <a:rPr lang="it-IT" sz="2000" b="0" dirty="0"/>
              <a:t>i fattori interpretati in un nuovo </a:t>
            </a:r>
            <a:r>
              <a:rPr lang="it-IT" sz="2000" b="0" dirty="0" err="1"/>
              <a:t>dataset</a:t>
            </a:r>
            <a:endParaRPr lang="it-IT" sz="2000" b="0" dirty="0"/>
          </a:p>
          <a:p>
            <a:pPr marL="457200" indent="-457200" eaLnBrk="1" hangingPunct="1">
              <a:buFont typeface="+mj-lt"/>
              <a:buAutoNum type="arabicPeriod" startAt="4"/>
              <a:defRPr/>
            </a:pPr>
            <a:endParaRPr lang="it-IT" sz="2000" b="0" dirty="0"/>
          </a:p>
          <a:p>
            <a:pPr marL="457200" indent="-457200" eaLnBrk="1" hangingPunct="1">
              <a:buFont typeface="+mj-lt"/>
              <a:buAutoNum type="arabicPeriod" startAt="4"/>
              <a:defRPr/>
            </a:pPr>
            <a:r>
              <a:rPr lang="it-IT" sz="2000" b="0" dirty="0" smtClean="0"/>
              <a:t>Stimare un modello di regressione lineare utilizzando</a:t>
            </a:r>
          </a:p>
          <a:p>
            <a:pPr eaLnBrk="1" hangingPunct="1">
              <a:defRPr/>
            </a:pPr>
            <a:r>
              <a:rPr lang="it-IT" sz="2000" b="0" dirty="0" smtClean="0">
                <a:sym typeface="Wingdings" pitchFamily="2" charset="2"/>
              </a:rPr>
              <a:t> </a:t>
            </a:r>
            <a:r>
              <a:rPr lang="it-IT" sz="2000" b="0" dirty="0" smtClean="0"/>
              <a:t>come variabile dipendente il valore dell’</a:t>
            </a:r>
            <a:r>
              <a:rPr lang="it-IT" sz="2000" b="0" dirty="0" err="1" smtClean="0"/>
              <a:t>Arpu</a:t>
            </a:r>
            <a:endParaRPr lang="it-IT" sz="2000" b="0" dirty="0" smtClean="0"/>
          </a:p>
          <a:p>
            <a:pPr eaLnBrk="1" hangingPunct="1">
              <a:defRPr/>
            </a:pPr>
            <a:r>
              <a:rPr lang="it-IT" sz="2000" b="0" dirty="0" smtClean="0"/>
              <a:t> </a:t>
            </a:r>
            <a:r>
              <a:rPr lang="it-IT" sz="2000" b="0" dirty="0" smtClean="0">
                <a:sym typeface="Wingdings" pitchFamily="2" charset="2"/>
              </a:rPr>
              <a:t> </a:t>
            </a:r>
            <a:r>
              <a:rPr lang="it-IT" sz="2000" b="0" dirty="0" smtClean="0"/>
              <a:t>come potenziali </a:t>
            </a:r>
            <a:r>
              <a:rPr lang="it-IT" sz="2000" b="0" dirty="0" err="1" smtClean="0"/>
              <a:t>regressori</a:t>
            </a:r>
            <a:r>
              <a:rPr lang="it-IT" sz="2000" b="0" dirty="0" smtClean="0"/>
              <a:t>, </a:t>
            </a:r>
            <a:r>
              <a:rPr lang="it-IT" sz="2000" b="0" dirty="0"/>
              <a:t>oltre ai </a:t>
            </a:r>
            <a:r>
              <a:rPr lang="it-IT" sz="2000" b="0" dirty="0" smtClean="0"/>
              <a:t>fattori individuati al punto </a:t>
            </a:r>
            <a:r>
              <a:rPr lang="it-IT" sz="2000" b="0" dirty="0"/>
              <a:t> </a:t>
            </a:r>
            <a:r>
              <a:rPr lang="it-IT" sz="2000" b="0" dirty="0" smtClean="0"/>
              <a:t>         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it-IT" sz="2000" b="0" dirty="0" smtClean="0"/>
              <a:t>        precedente, anche le variabili: età del cliente, anzianità della </a:t>
            </a:r>
            <a:r>
              <a:rPr lang="it-IT" sz="2000" b="0" dirty="0" err="1"/>
              <a:t>s</a:t>
            </a:r>
            <a:r>
              <a:rPr lang="it-IT" sz="2000" b="0" dirty="0" err="1" smtClean="0"/>
              <a:t>im</a:t>
            </a:r>
            <a:r>
              <a:rPr lang="it-IT" sz="2000" b="0" dirty="0" smtClean="0"/>
              <a:t> e     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it-IT" sz="2000" b="0" dirty="0"/>
              <a:t> </a:t>
            </a:r>
            <a:r>
              <a:rPr lang="it-IT" sz="2000" b="0" dirty="0" smtClean="0"/>
              <a:t>       numero di </a:t>
            </a:r>
            <a:r>
              <a:rPr lang="it-IT" sz="2000" b="0" dirty="0" err="1" smtClean="0"/>
              <a:t>sim</a:t>
            </a:r>
            <a:r>
              <a:rPr lang="it-IT" sz="2000" b="0" dirty="0" smtClean="0"/>
              <a:t> attive per cliente: </a:t>
            </a:r>
            <a:endParaRPr lang="it-IT" sz="2000" b="0" dirty="0"/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it-IT" sz="2000" b="0" dirty="0" smtClean="0"/>
              <a:t>Utilizzare l’opzione di </a:t>
            </a:r>
            <a:r>
              <a:rPr lang="it-IT" sz="2000" b="0" dirty="0" err="1" smtClean="0"/>
              <a:t>stepwise</a:t>
            </a:r>
            <a:r>
              <a:rPr lang="it-IT" sz="2000" b="0" dirty="0" smtClean="0"/>
              <a:t> (ed i relativi livelli di significatività) 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it-IT" sz="2000" b="0" dirty="0" smtClean="0"/>
              <a:t>Effettuare tutti i passaggi presenti nelle slide di riepilogo (slide 5 e 6) rispondendo anche alle seguenti domande:</a:t>
            </a:r>
          </a:p>
          <a:p>
            <a:pPr eaLnBrk="1" hangingPunct="1">
              <a:defRPr/>
            </a:pPr>
            <a:r>
              <a:rPr lang="it-IT" sz="2000" b="0" dirty="0" smtClean="0"/>
              <a:t>	</a:t>
            </a:r>
            <a:r>
              <a:rPr lang="it-IT" sz="1600" b="0" dirty="0" smtClean="0"/>
              <a:t>a. Il valore dell’R-quadro è soddisfacente?</a:t>
            </a:r>
          </a:p>
          <a:p>
            <a:pPr eaLnBrk="1" hangingPunct="1">
              <a:defRPr/>
            </a:pPr>
            <a:r>
              <a:rPr lang="it-IT" sz="1600" b="0" dirty="0" smtClean="0"/>
              <a:t>	b. Cosa possiamo affermare osservando i dati relativi al test F e ai test t?</a:t>
            </a:r>
          </a:p>
          <a:p>
            <a:pPr eaLnBrk="1" hangingPunct="1">
              <a:defRPr/>
            </a:pPr>
            <a:r>
              <a:rPr lang="it-IT" sz="1600" b="0" dirty="0" smtClean="0"/>
              <a:t>	c. Quale </a:t>
            </a:r>
            <a:r>
              <a:rPr lang="it-IT" sz="1600" b="0" dirty="0" err="1" smtClean="0"/>
              <a:t>regressore</a:t>
            </a:r>
            <a:r>
              <a:rPr lang="it-IT" sz="1600" b="0" dirty="0" smtClean="0"/>
              <a:t> influenza maggiormente la variabile dipendente?</a:t>
            </a:r>
            <a:endParaRPr lang="it-IT" sz="1600" b="0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it-IT" sz="1600" b="0" dirty="0" smtClean="0">
                <a:solidFill>
                  <a:srgbClr val="FF0000"/>
                </a:solidFill>
              </a:rPr>
              <a:t>	</a:t>
            </a:r>
            <a:endParaRPr lang="it-IT" sz="1600" b="0" dirty="0" smtClean="0"/>
          </a:p>
          <a:p>
            <a:pPr eaLnBrk="1" hangingPunct="1">
              <a:defRPr/>
            </a:pPr>
            <a:r>
              <a:rPr lang="it-IT" sz="1600" b="0" dirty="0" smtClean="0"/>
              <a:t>	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it-IT" sz="2000" b="0" dirty="0" smtClean="0"/>
          </a:p>
          <a:p>
            <a:pPr eaLnBrk="1" hangingPunct="1">
              <a:defRPr/>
            </a:pPr>
            <a:endParaRPr lang="it-IT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27799977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4967287"/>
          </a:xfrm>
        </p:spPr>
        <p:txBody>
          <a:bodyPr/>
          <a:lstStyle/>
          <a:p>
            <a:pPr marL="552450" indent="-552450" eaLnBrk="1" hangingPunct="1">
              <a:lnSpc>
                <a:spcPct val="80000"/>
              </a:lnSpc>
            </a:pPr>
            <a:r>
              <a:rPr lang="it-IT" sz="2200" dirty="0" smtClean="0"/>
              <a:t>La scadenza per la consegna del lavoro di gruppo è fissata inderogabilmente per i</a:t>
            </a:r>
            <a:r>
              <a:rPr lang="it-IT" sz="2200" dirty="0"/>
              <a:t>l</a:t>
            </a:r>
            <a:r>
              <a:rPr lang="it-IT" sz="2200" dirty="0" smtClean="0"/>
              <a:t> giorno:</a:t>
            </a:r>
          </a:p>
          <a:p>
            <a:pPr marL="552450" indent="-552450" eaLnBrk="1" hangingPunct="1">
              <a:lnSpc>
                <a:spcPct val="80000"/>
              </a:lnSpc>
              <a:buFontTx/>
              <a:buNone/>
            </a:pPr>
            <a:endParaRPr lang="it-IT" sz="2200" dirty="0" smtClean="0"/>
          </a:p>
          <a:p>
            <a:pPr marL="457200" lvl="1" indent="0" algn="ctr" eaLnBrk="1" hangingPunct="1">
              <a:lnSpc>
                <a:spcPct val="80000"/>
              </a:lnSpc>
              <a:buNone/>
            </a:pPr>
            <a:r>
              <a:rPr lang="it-IT" b="1" dirty="0" smtClean="0"/>
              <a:t>Lunedì 12 </a:t>
            </a:r>
            <a:r>
              <a:rPr lang="it-IT" b="1" dirty="0"/>
              <a:t>G</a:t>
            </a:r>
            <a:r>
              <a:rPr lang="it-IT" b="1" dirty="0" smtClean="0"/>
              <a:t>ennaio 2015</a:t>
            </a:r>
          </a:p>
          <a:p>
            <a:pPr marL="933450" lvl="1" indent="-476250" eaLnBrk="1" hangingPunct="1">
              <a:lnSpc>
                <a:spcPct val="80000"/>
              </a:lnSpc>
              <a:buFontTx/>
              <a:buNone/>
            </a:pPr>
            <a:endParaRPr lang="it-IT" sz="2000" dirty="0" smtClean="0"/>
          </a:p>
          <a:p>
            <a:pPr marL="552450" indent="-552450" eaLnBrk="1" hangingPunct="1">
              <a:lnSpc>
                <a:spcPct val="80000"/>
              </a:lnSpc>
            </a:pPr>
            <a:r>
              <a:rPr lang="en-AU" sz="2200" dirty="0" smtClean="0"/>
              <a:t>La </a:t>
            </a:r>
            <a:r>
              <a:rPr lang="en-AU" sz="2200" dirty="0" err="1" smtClean="0"/>
              <a:t>consegna</a:t>
            </a:r>
            <a:r>
              <a:rPr lang="en-AU" sz="2200" dirty="0" smtClean="0"/>
              <a:t> </a:t>
            </a:r>
            <a:r>
              <a:rPr lang="en-AU" sz="2200" dirty="0" err="1" smtClean="0"/>
              <a:t>va</a:t>
            </a:r>
            <a:r>
              <a:rPr lang="en-AU" sz="2200" dirty="0" smtClean="0"/>
              <a:t> </a:t>
            </a:r>
            <a:r>
              <a:rPr lang="en-AU" sz="2200" dirty="0" err="1" smtClean="0"/>
              <a:t>effettuata</a:t>
            </a:r>
            <a:r>
              <a:rPr lang="en-AU" sz="2200" dirty="0" smtClean="0"/>
              <a:t> </a:t>
            </a:r>
            <a:r>
              <a:rPr lang="en-AU" sz="2200" b="1" u="sng" dirty="0" err="1" smtClean="0"/>
              <a:t>entro</a:t>
            </a:r>
            <a:r>
              <a:rPr lang="en-AU" sz="2200" b="1" u="sng" dirty="0" smtClean="0"/>
              <a:t> le ore 12 </a:t>
            </a:r>
            <a:r>
              <a:rPr lang="en-AU" sz="2200" dirty="0" err="1" smtClean="0"/>
              <a:t>alla</a:t>
            </a:r>
            <a:r>
              <a:rPr lang="en-AU" sz="2200" dirty="0" smtClean="0"/>
              <a:t> </a:t>
            </a:r>
            <a:r>
              <a:rPr lang="en-AU" sz="2200" b="1" dirty="0" err="1" smtClean="0"/>
              <a:t>Sig.ra</a:t>
            </a:r>
            <a:r>
              <a:rPr lang="en-AU" sz="2200" b="1" dirty="0" smtClean="0"/>
              <a:t> </a:t>
            </a:r>
            <a:r>
              <a:rPr lang="it-IT" sz="2400" b="1" dirty="0" smtClean="0"/>
              <a:t>Enrica </a:t>
            </a:r>
            <a:r>
              <a:rPr lang="it-IT" sz="2400" b="1" dirty="0" err="1" smtClean="0"/>
              <a:t>Luezza</a:t>
            </a:r>
            <a:r>
              <a:rPr lang="it-IT" sz="2400" b="1" dirty="0" smtClean="0"/>
              <a:t> </a:t>
            </a:r>
            <a:r>
              <a:rPr lang="it-IT" sz="2400" dirty="0" smtClean="0"/>
              <a:t>(Segreteria 4° Piano)</a:t>
            </a:r>
          </a:p>
          <a:p>
            <a:pPr marL="552450" indent="-552450" eaLnBrk="1" hangingPunct="1">
              <a:lnSpc>
                <a:spcPct val="80000"/>
              </a:lnSpc>
            </a:pPr>
            <a:endParaRPr lang="it-IT" sz="2400" b="1" dirty="0"/>
          </a:p>
          <a:p>
            <a:pPr marL="552450" indent="-552450" eaLnBrk="1" hangingPunct="1">
              <a:lnSpc>
                <a:spcPct val="80000"/>
              </a:lnSpc>
            </a:pPr>
            <a:r>
              <a:rPr lang="it-IT" sz="2200" dirty="0" smtClean="0"/>
              <a:t>Il materiale da consegnare consiste in: </a:t>
            </a:r>
          </a:p>
          <a:p>
            <a:pPr marL="952500" lvl="1" indent="-552450" eaLnBrk="1" hangingPunct="1">
              <a:lnSpc>
                <a:spcPct val="80000"/>
              </a:lnSpc>
            </a:pPr>
            <a:r>
              <a:rPr lang="en-AU" altLang="it-IT" sz="2000" dirty="0" err="1" smtClean="0">
                <a:solidFill>
                  <a:schemeClr val="tx2"/>
                </a:solidFill>
              </a:rPr>
              <a:t>stampa</a:t>
            </a:r>
            <a:r>
              <a:rPr lang="en-AU" altLang="it-IT" sz="2000" dirty="0" smtClean="0">
                <a:solidFill>
                  <a:schemeClr val="tx2"/>
                </a:solidFill>
              </a:rPr>
              <a:t>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cartacea</a:t>
            </a:r>
            <a:r>
              <a:rPr lang="en-AU" altLang="it-IT" sz="2000" dirty="0" smtClean="0">
                <a:solidFill>
                  <a:schemeClr val="tx2"/>
                </a:solidFill>
              </a:rPr>
              <a:t>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della</a:t>
            </a:r>
            <a:r>
              <a:rPr lang="en-AU" altLang="it-IT" sz="2000" dirty="0" smtClean="0">
                <a:solidFill>
                  <a:schemeClr val="tx2"/>
                </a:solidFill>
              </a:rPr>
              <a:t>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presentazione</a:t>
            </a:r>
            <a:r>
              <a:rPr lang="en-AU" altLang="it-IT" sz="2000" dirty="0" smtClean="0">
                <a:solidFill>
                  <a:schemeClr val="tx2"/>
                </a:solidFill>
              </a:rPr>
              <a:t> in Power Point;</a:t>
            </a:r>
          </a:p>
          <a:p>
            <a:pPr marL="952500" lvl="1" indent="-552450" eaLnBrk="1" hangingPunct="1">
              <a:lnSpc>
                <a:spcPct val="80000"/>
              </a:lnSpc>
            </a:pPr>
            <a:r>
              <a:rPr lang="en-AU" altLang="it-IT" sz="2000" dirty="0" smtClean="0">
                <a:solidFill>
                  <a:schemeClr val="tx2"/>
                </a:solidFill>
              </a:rPr>
              <a:t>un CD/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chiavetta</a:t>
            </a:r>
            <a:r>
              <a:rPr lang="en-AU" altLang="it-IT" sz="2000" dirty="0" smtClean="0">
                <a:solidFill>
                  <a:schemeClr val="tx2"/>
                </a:solidFill>
              </a:rPr>
              <a:t> USB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contenente</a:t>
            </a:r>
            <a:r>
              <a:rPr lang="en-AU" altLang="it-IT" sz="2000" dirty="0" smtClean="0">
                <a:solidFill>
                  <a:schemeClr val="tx2"/>
                </a:solidFill>
              </a:rPr>
              <a:t>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questionario</a:t>
            </a:r>
            <a:r>
              <a:rPr lang="en-AU" altLang="it-IT" sz="2000" dirty="0" smtClean="0">
                <a:solidFill>
                  <a:schemeClr val="tx2"/>
                </a:solidFill>
              </a:rPr>
              <a:t>, base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dati</a:t>
            </a:r>
            <a:r>
              <a:rPr lang="en-AU" altLang="it-IT" sz="2000" dirty="0" smtClean="0">
                <a:solidFill>
                  <a:schemeClr val="tx2"/>
                </a:solidFill>
              </a:rPr>
              <a:t> in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formato</a:t>
            </a:r>
            <a:r>
              <a:rPr lang="en-AU" altLang="it-IT" sz="2000" dirty="0" smtClean="0">
                <a:solidFill>
                  <a:schemeClr val="tx2"/>
                </a:solidFill>
              </a:rPr>
              <a:t> Excel,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programma</a:t>
            </a:r>
            <a:r>
              <a:rPr lang="en-AU" altLang="it-IT" sz="2000" dirty="0" smtClean="0">
                <a:solidFill>
                  <a:schemeClr val="tx2"/>
                </a:solidFill>
              </a:rPr>
              <a:t> SAS, </a:t>
            </a:r>
            <a:r>
              <a:rPr lang="en-AU" altLang="it-IT" sz="2000" dirty="0" smtClean="0">
                <a:solidFill>
                  <a:schemeClr val="tx2"/>
                </a:solidFill>
              </a:rPr>
              <a:t>output,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presentazione</a:t>
            </a:r>
            <a:r>
              <a:rPr lang="en-AU" altLang="it-IT" sz="2000" dirty="0" smtClean="0">
                <a:solidFill>
                  <a:schemeClr val="tx2"/>
                </a:solidFill>
              </a:rPr>
              <a:t> Power Point in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formato</a:t>
            </a:r>
            <a:r>
              <a:rPr lang="en-AU" altLang="it-IT" sz="2000" dirty="0" smtClean="0">
                <a:solidFill>
                  <a:schemeClr val="tx2"/>
                </a:solidFill>
              </a:rPr>
              <a:t>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elettronico</a:t>
            </a:r>
            <a:r>
              <a:rPr lang="en-AU" altLang="it-IT" sz="2000" dirty="0" smtClean="0">
                <a:solidFill>
                  <a:schemeClr val="tx2"/>
                </a:solidFill>
              </a:rPr>
              <a:t>;</a:t>
            </a:r>
            <a:endParaRPr lang="en-AU" altLang="it-IT" sz="2000" dirty="0" smtClean="0">
              <a:solidFill>
                <a:schemeClr val="tx2"/>
              </a:solidFill>
            </a:endParaRPr>
          </a:p>
          <a:p>
            <a:pPr marL="552450" indent="-552450" eaLnBrk="1" hangingPunct="1">
              <a:lnSpc>
                <a:spcPct val="80000"/>
              </a:lnSpc>
            </a:pPr>
            <a:endParaRPr lang="it-IT" sz="2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76200"/>
            <a:ext cx="8569325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4000" dirty="0" err="1">
                <a:solidFill>
                  <a:srgbClr val="FF9900"/>
                </a:solidFill>
              </a:rPr>
              <a:t>Consegna</a:t>
            </a:r>
            <a:r>
              <a:rPr lang="en-AU" sz="4000" dirty="0">
                <a:solidFill>
                  <a:srgbClr val="FF9900"/>
                </a:solidFill>
              </a:rPr>
              <a:t> </a:t>
            </a:r>
            <a:r>
              <a:rPr lang="en-AU" sz="4000" dirty="0" err="1">
                <a:solidFill>
                  <a:srgbClr val="FF9900"/>
                </a:solidFill>
              </a:rPr>
              <a:t>Lavoro</a:t>
            </a:r>
            <a:r>
              <a:rPr lang="en-AU" sz="4000" dirty="0">
                <a:solidFill>
                  <a:srgbClr val="FF9900"/>
                </a:solidFill>
              </a:rPr>
              <a:t> di </a:t>
            </a:r>
            <a:r>
              <a:rPr lang="en-AU" sz="4000" dirty="0" err="1">
                <a:solidFill>
                  <a:srgbClr val="FF9900"/>
                </a:solidFill>
              </a:rPr>
              <a:t>gruppo</a:t>
            </a:r>
            <a:endParaRPr lang="it-IT" sz="40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26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524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dirty="0" err="1" smtClean="0">
                <a:solidFill>
                  <a:srgbClr val="FF9900"/>
                </a:solidFill>
              </a:rPr>
              <a:t>Step</a:t>
            </a:r>
            <a:r>
              <a:rPr lang="it-IT" dirty="0" smtClean="0">
                <a:solidFill>
                  <a:srgbClr val="FF9900"/>
                </a:solidFill>
              </a:rPr>
              <a:t> di analisi</a:t>
            </a:r>
            <a:endParaRPr lang="en-US" dirty="0" smtClean="0">
              <a:solidFill>
                <a:srgbClr val="FF99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249119" y="1295400"/>
            <a:ext cx="6847260" cy="4876800"/>
          </a:xfrm>
          <a:prstGeom prst="rightArrow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646132" y="2590795"/>
            <a:ext cx="2450584" cy="2286009"/>
          </a:xfrm>
          <a:custGeom>
            <a:avLst/>
            <a:gdLst>
              <a:gd name="connsiteX0" fmla="*/ 0 w 2450584"/>
              <a:gd name="connsiteY0" fmla="*/ 381009 h 2286009"/>
              <a:gd name="connsiteX1" fmla="*/ 381009 w 2450584"/>
              <a:gd name="connsiteY1" fmla="*/ 0 h 2286009"/>
              <a:gd name="connsiteX2" fmla="*/ 2069575 w 2450584"/>
              <a:gd name="connsiteY2" fmla="*/ 0 h 2286009"/>
              <a:gd name="connsiteX3" fmla="*/ 2450584 w 2450584"/>
              <a:gd name="connsiteY3" fmla="*/ 381009 h 2286009"/>
              <a:gd name="connsiteX4" fmla="*/ 2450584 w 2450584"/>
              <a:gd name="connsiteY4" fmla="*/ 1905000 h 2286009"/>
              <a:gd name="connsiteX5" fmla="*/ 2069575 w 2450584"/>
              <a:gd name="connsiteY5" fmla="*/ 2286009 h 2286009"/>
              <a:gd name="connsiteX6" fmla="*/ 381009 w 2450584"/>
              <a:gd name="connsiteY6" fmla="*/ 2286009 h 2286009"/>
              <a:gd name="connsiteX7" fmla="*/ 0 w 2450584"/>
              <a:gd name="connsiteY7" fmla="*/ 1905000 h 2286009"/>
              <a:gd name="connsiteX8" fmla="*/ 0 w 2450584"/>
              <a:gd name="connsiteY8" fmla="*/ 381009 h 228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0584" h="2286009">
                <a:moveTo>
                  <a:pt x="0" y="381009"/>
                </a:moveTo>
                <a:cubicBezTo>
                  <a:pt x="0" y="170584"/>
                  <a:pt x="170584" y="0"/>
                  <a:pt x="381009" y="0"/>
                </a:cubicBezTo>
                <a:lnTo>
                  <a:pt x="2069575" y="0"/>
                </a:lnTo>
                <a:cubicBezTo>
                  <a:pt x="2280000" y="0"/>
                  <a:pt x="2450584" y="170584"/>
                  <a:pt x="2450584" y="381009"/>
                </a:cubicBezTo>
                <a:lnTo>
                  <a:pt x="2450584" y="1905000"/>
                </a:lnTo>
                <a:cubicBezTo>
                  <a:pt x="2450584" y="2115425"/>
                  <a:pt x="2280000" y="2286009"/>
                  <a:pt x="2069575" y="2286009"/>
                </a:cubicBezTo>
                <a:lnTo>
                  <a:pt x="381009" y="2286009"/>
                </a:lnTo>
                <a:cubicBezTo>
                  <a:pt x="170584" y="2286009"/>
                  <a:pt x="0" y="2115425"/>
                  <a:pt x="0" y="1905000"/>
                </a:cubicBezTo>
                <a:lnTo>
                  <a:pt x="0" y="381009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604" tIns="191604" rIns="191604" bIns="191604" numCol="1" spcCol="1270" anchor="t" anchorCtr="0">
            <a:noAutofit/>
          </a:bodyPr>
          <a:lstStyle/>
          <a:p>
            <a:pPr lvl="0" algn="l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kern="1200" dirty="0" err="1" smtClean="0"/>
              <a:t>Numero</a:t>
            </a:r>
            <a:r>
              <a:rPr lang="en-US" sz="2100" kern="1200" dirty="0" smtClean="0"/>
              <a:t> di </a:t>
            </a:r>
            <a:r>
              <a:rPr lang="en-US" sz="2100" kern="1200" dirty="0" err="1" smtClean="0"/>
              <a:t>fattori</a:t>
            </a:r>
            <a:endParaRPr lang="en-US" sz="21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Regola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Autovalori</a:t>
            </a:r>
            <a:r>
              <a:rPr lang="en-US" sz="1400" kern="1200" dirty="0" smtClean="0"/>
              <a:t> &gt;1</a:t>
            </a:r>
            <a:endParaRPr lang="en-US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Lettura</a:t>
            </a:r>
            <a:r>
              <a:rPr lang="en-US" sz="1400" kern="1200" dirty="0" smtClean="0"/>
              <a:t> SCREEPLOT</a:t>
            </a:r>
            <a:endParaRPr lang="en-US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smtClean="0"/>
              <a:t>1/3 </a:t>
            </a:r>
            <a:r>
              <a:rPr lang="en-US" sz="1400" kern="1200" dirty="0" err="1" smtClean="0"/>
              <a:t>variabili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originali</a:t>
            </a:r>
            <a:endParaRPr lang="en-US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Variabilità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spiegata</a:t>
            </a:r>
            <a:r>
              <a:rPr lang="en-US" sz="1400" kern="1200" dirty="0" smtClean="0"/>
              <a:t> 60%-75%</a:t>
            </a:r>
            <a:endParaRPr lang="en-US" sz="1400" kern="1200" dirty="0"/>
          </a:p>
        </p:txBody>
      </p:sp>
      <p:sp>
        <p:nvSpPr>
          <p:cNvPr id="8" name="Freeform 7"/>
          <p:cNvSpPr/>
          <p:nvPr/>
        </p:nvSpPr>
        <p:spPr>
          <a:xfrm>
            <a:off x="3366941" y="2590795"/>
            <a:ext cx="2531100" cy="2286009"/>
          </a:xfrm>
          <a:custGeom>
            <a:avLst/>
            <a:gdLst>
              <a:gd name="connsiteX0" fmla="*/ 0 w 2531100"/>
              <a:gd name="connsiteY0" fmla="*/ 381009 h 2286009"/>
              <a:gd name="connsiteX1" fmla="*/ 381009 w 2531100"/>
              <a:gd name="connsiteY1" fmla="*/ 0 h 2286009"/>
              <a:gd name="connsiteX2" fmla="*/ 2150091 w 2531100"/>
              <a:gd name="connsiteY2" fmla="*/ 0 h 2286009"/>
              <a:gd name="connsiteX3" fmla="*/ 2531100 w 2531100"/>
              <a:gd name="connsiteY3" fmla="*/ 381009 h 2286009"/>
              <a:gd name="connsiteX4" fmla="*/ 2531100 w 2531100"/>
              <a:gd name="connsiteY4" fmla="*/ 1905000 h 2286009"/>
              <a:gd name="connsiteX5" fmla="*/ 2150091 w 2531100"/>
              <a:gd name="connsiteY5" fmla="*/ 2286009 h 2286009"/>
              <a:gd name="connsiteX6" fmla="*/ 381009 w 2531100"/>
              <a:gd name="connsiteY6" fmla="*/ 2286009 h 2286009"/>
              <a:gd name="connsiteX7" fmla="*/ 0 w 2531100"/>
              <a:gd name="connsiteY7" fmla="*/ 1905000 h 2286009"/>
              <a:gd name="connsiteX8" fmla="*/ 0 w 2531100"/>
              <a:gd name="connsiteY8" fmla="*/ 381009 h 228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1100" h="2286009">
                <a:moveTo>
                  <a:pt x="0" y="381009"/>
                </a:moveTo>
                <a:cubicBezTo>
                  <a:pt x="0" y="170584"/>
                  <a:pt x="170584" y="0"/>
                  <a:pt x="381009" y="0"/>
                </a:cubicBezTo>
                <a:lnTo>
                  <a:pt x="2150091" y="0"/>
                </a:lnTo>
                <a:cubicBezTo>
                  <a:pt x="2360516" y="0"/>
                  <a:pt x="2531100" y="170584"/>
                  <a:pt x="2531100" y="381009"/>
                </a:cubicBezTo>
                <a:lnTo>
                  <a:pt x="2531100" y="1905000"/>
                </a:lnTo>
                <a:cubicBezTo>
                  <a:pt x="2531100" y="2115425"/>
                  <a:pt x="2360516" y="2286009"/>
                  <a:pt x="2150091" y="2286009"/>
                </a:cubicBezTo>
                <a:lnTo>
                  <a:pt x="381009" y="2286009"/>
                </a:lnTo>
                <a:cubicBezTo>
                  <a:pt x="170584" y="2286009"/>
                  <a:pt x="0" y="2115425"/>
                  <a:pt x="0" y="1905000"/>
                </a:cubicBezTo>
                <a:lnTo>
                  <a:pt x="0" y="381009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80000"/>
              <a:hueOff val="0"/>
              <a:satOff val="-14010"/>
              <a:lumOff val="15876"/>
              <a:alphaOff val="0"/>
            </a:schemeClr>
          </a:fillRef>
          <a:effectRef idx="1">
            <a:schemeClr val="accent2">
              <a:shade val="80000"/>
              <a:hueOff val="0"/>
              <a:satOff val="-14010"/>
              <a:lumOff val="1587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604" tIns="191604" rIns="191604" bIns="191604" numCol="1" spcCol="1270" anchor="t" anchorCtr="0">
            <a:noAutofit/>
          </a:bodyPr>
          <a:lstStyle/>
          <a:p>
            <a:pPr lvl="0" algn="l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kern="1200" dirty="0" err="1" smtClean="0"/>
              <a:t>Confronto</a:t>
            </a:r>
            <a:r>
              <a:rPr lang="en-US" sz="2100" kern="1200" dirty="0" smtClean="0"/>
              <a:t> </a:t>
            </a:r>
            <a:r>
              <a:rPr lang="en-US" sz="2100" kern="1200" dirty="0" err="1" smtClean="0"/>
              <a:t>soluzioni</a:t>
            </a:r>
            <a:r>
              <a:rPr lang="en-US" sz="2100" kern="1200" dirty="0" smtClean="0"/>
              <a:t> </a:t>
            </a:r>
            <a:r>
              <a:rPr lang="en-US" sz="2100" kern="1200" dirty="0" err="1" smtClean="0"/>
              <a:t>scelte</a:t>
            </a:r>
            <a:endParaRPr lang="en-US" sz="21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Comunalità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finali</a:t>
            </a:r>
            <a:endParaRPr lang="en-US" sz="1400" kern="1200" dirty="0"/>
          </a:p>
        </p:txBody>
      </p:sp>
      <p:sp>
        <p:nvSpPr>
          <p:cNvPr id="9" name="Freeform 8"/>
          <p:cNvSpPr/>
          <p:nvPr/>
        </p:nvSpPr>
        <p:spPr>
          <a:xfrm>
            <a:off x="6169449" y="2575560"/>
            <a:ext cx="2531100" cy="2286009"/>
          </a:xfrm>
          <a:custGeom>
            <a:avLst/>
            <a:gdLst>
              <a:gd name="connsiteX0" fmla="*/ 0 w 2531100"/>
              <a:gd name="connsiteY0" fmla="*/ 381009 h 2286009"/>
              <a:gd name="connsiteX1" fmla="*/ 381009 w 2531100"/>
              <a:gd name="connsiteY1" fmla="*/ 0 h 2286009"/>
              <a:gd name="connsiteX2" fmla="*/ 2150091 w 2531100"/>
              <a:gd name="connsiteY2" fmla="*/ 0 h 2286009"/>
              <a:gd name="connsiteX3" fmla="*/ 2531100 w 2531100"/>
              <a:gd name="connsiteY3" fmla="*/ 381009 h 2286009"/>
              <a:gd name="connsiteX4" fmla="*/ 2531100 w 2531100"/>
              <a:gd name="connsiteY4" fmla="*/ 1905000 h 2286009"/>
              <a:gd name="connsiteX5" fmla="*/ 2150091 w 2531100"/>
              <a:gd name="connsiteY5" fmla="*/ 2286009 h 2286009"/>
              <a:gd name="connsiteX6" fmla="*/ 381009 w 2531100"/>
              <a:gd name="connsiteY6" fmla="*/ 2286009 h 2286009"/>
              <a:gd name="connsiteX7" fmla="*/ 0 w 2531100"/>
              <a:gd name="connsiteY7" fmla="*/ 1905000 h 2286009"/>
              <a:gd name="connsiteX8" fmla="*/ 0 w 2531100"/>
              <a:gd name="connsiteY8" fmla="*/ 381009 h 228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1100" h="2286009">
                <a:moveTo>
                  <a:pt x="0" y="381009"/>
                </a:moveTo>
                <a:cubicBezTo>
                  <a:pt x="0" y="170584"/>
                  <a:pt x="170584" y="0"/>
                  <a:pt x="381009" y="0"/>
                </a:cubicBezTo>
                <a:lnTo>
                  <a:pt x="2150091" y="0"/>
                </a:lnTo>
                <a:cubicBezTo>
                  <a:pt x="2360516" y="0"/>
                  <a:pt x="2531100" y="170584"/>
                  <a:pt x="2531100" y="381009"/>
                </a:cubicBezTo>
                <a:lnTo>
                  <a:pt x="2531100" y="1905000"/>
                </a:lnTo>
                <a:cubicBezTo>
                  <a:pt x="2531100" y="2115425"/>
                  <a:pt x="2360516" y="2286009"/>
                  <a:pt x="2150091" y="2286009"/>
                </a:cubicBezTo>
                <a:lnTo>
                  <a:pt x="381009" y="2286009"/>
                </a:lnTo>
                <a:cubicBezTo>
                  <a:pt x="170584" y="2286009"/>
                  <a:pt x="0" y="2115425"/>
                  <a:pt x="0" y="1905000"/>
                </a:cubicBezTo>
                <a:lnTo>
                  <a:pt x="0" y="381009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80000"/>
              <a:hueOff val="0"/>
              <a:satOff val="-28019"/>
              <a:lumOff val="31752"/>
              <a:alphaOff val="0"/>
            </a:schemeClr>
          </a:fillRef>
          <a:effectRef idx="1">
            <a:schemeClr val="accent2">
              <a:shade val="80000"/>
              <a:hueOff val="0"/>
              <a:satOff val="-28019"/>
              <a:lumOff val="3175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1604" tIns="191604" rIns="191604" bIns="191604" numCol="1" spcCol="1270" anchor="t" anchorCtr="0">
            <a:noAutofit/>
          </a:bodyPr>
          <a:lstStyle/>
          <a:p>
            <a:pPr lvl="0" algn="l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kern="1200" dirty="0" err="1" smtClean="0"/>
              <a:t>Analisi</a:t>
            </a:r>
            <a:r>
              <a:rPr lang="en-US" sz="2100" kern="1200" dirty="0" smtClean="0"/>
              <a:t> </a:t>
            </a:r>
            <a:r>
              <a:rPr lang="en-US" sz="2100" kern="1200" dirty="0" err="1" smtClean="0"/>
              <a:t>soluzione</a:t>
            </a:r>
            <a:r>
              <a:rPr lang="en-US" sz="2100" kern="1200" dirty="0" smtClean="0"/>
              <a:t> </a:t>
            </a:r>
            <a:endParaRPr lang="en-US" sz="2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Rotazione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fattori</a:t>
            </a:r>
            <a:endParaRPr lang="en-US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Interpretazione</a:t>
            </a:r>
            <a:r>
              <a:rPr lang="en-US" sz="1400" kern="1200" dirty="0" smtClean="0"/>
              <a:t> </a:t>
            </a:r>
            <a:r>
              <a:rPr lang="en-US" sz="1400" kern="1200" dirty="0" err="1" smtClean="0"/>
              <a:t>fattori</a:t>
            </a:r>
            <a:endParaRPr lang="en-US" sz="1400" kern="1200" dirty="0"/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400" kern="1200" dirty="0" err="1" smtClean="0"/>
              <a:t>Produzione</a:t>
            </a:r>
            <a:r>
              <a:rPr lang="en-US" sz="1400" kern="1200" dirty="0" smtClean="0"/>
              <a:t> dataset con </a:t>
            </a:r>
            <a:r>
              <a:rPr lang="en-US" sz="1400" kern="1200" dirty="0" err="1" smtClean="0"/>
              <a:t>fattori</a:t>
            </a:r>
            <a:endParaRPr lang="en-US" sz="1400" kern="1200" dirty="0"/>
          </a:p>
        </p:txBody>
      </p:sp>
    </p:spTree>
    <p:extLst>
      <p:ext uri="{BB962C8B-B14F-4D97-AF65-F5344CB8AC3E}">
        <p14:creationId xmlns:p14="http://schemas.microsoft.com/office/powerpoint/2010/main" val="10230088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it-IT" sz="4000" dirty="0">
                <a:solidFill>
                  <a:srgbClr val="FF9900"/>
                </a:solidFill>
              </a:rPr>
              <a:t>PROC FACTOR – </a:t>
            </a:r>
            <a:r>
              <a:rPr lang="it-IT" sz="4000" dirty="0" smtClean="0">
                <a:solidFill>
                  <a:srgbClr val="FF9900"/>
                </a:solidFill>
              </a:rPr>
              <a:t>Sintassi </a:t>
            </a:r>
            <a:endParaRPr lang="en-US" sz="4000" dirty="0">
              <a:solidFill>
                <a:srgbClr val="FF9900"/>
              </a:solidFill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143000" y="1615912"/>
            <a:ext cx="7090326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Courier New" pitchFamily="49" charset="0"/>
              </a:rPr>
              <a:t>FACTOR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000" i="1" dirty="0" err="1" smtClean="0">
                <a:solidFill>
                  <a:srgbClr val="000000"/>
                </a:solidFill>
                <a:latin typeface="Courier New" pitchFamily="49" charset="0"/>
              </a:rPr>
              <a:t>libreria.tabella</a:t>
            </a:r>
            <a:r>
              <a:rPr lang="en-US" sz="2000" b="1" i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B050"/>
                </a:solidFill>
                <a:latin typeface="Courier New" pitchFamily="49" charset="0"/>
              </a:rPr>
              <a:t>option(s);</a:t>
            </a:r>
          </a:p>
          <a:p>
            <a:pPr eaLnBrk="1" hangingPunct="1"/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</a:rPr>
              <a:t>VAR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i="1" dirty="0" err="1">
                <a:latin typeface="Courier New" pitchFamily="49" charset="0"/>
              </a:rPr>
              <a:t>elenco</a:t>
            </a:r>
            <a:r>
              <a:rPr lang="en-US" sz="2000" i="1" dirty="0">
                <a:latin typeface="Courier New" pitchFamily="49" charset="0"/>
              </a:rPr>
              <a:t> </a:t>
            </a:r>
            <a:r>
              <a:rPr lang="en-US" sz="2000" i="1" dirty="0" err="1">
                <a:latin typeface="Courier New" pitchFamily="49" charset="0"/>
              </a:rPr>
              <a:t>variabili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endParaRPr lang="en-US" sz="2000" b="1" dirty="0">
              <a:solidFill>
                <a:srgbClr val="000080"/>
              </a:solidFill>
              <a:latin typeface="Courier New" pitchFamily="49" charset="0"/>
            </a:endParaRP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r>
              <a:rPr lang="en-US" sz="2000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15000"/>
              </a:lnSpc>
              <a:spcBef>
                <a:spcPct val="45000"/>
              </a:spcBef>
            </a:pPr>
            <a:endParaRPr lang="en-US" sz="2000" dirty="0">
              <a:solidFill>
                <a:srgbClr val="000000"/>
              </a:solidFill>
              <a:latin typeface="Courier New" pitchFamily="49" charset="0"/>
            </a:endParaRPr>
          </a:p>
        </p:txBody>
      </p:sp>
      <p:graphicFrame>
        <p:nvGraphicFramePr>
          <p:cNvPr id="271364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873851"/>
              </p:ext>
            </p:extLst>
          </p:nvPr>
        </p:nvGraphicFramePr>
        <p:xfrm>
          <a:off x="244827" y="3124200"/>
          <a:ext cx="8625080" cy="3260590"/>
        </p:xfrm>
        <a:graphic>
          <a:graphicData uri="http://schemas.openxmlformats.org/drawingml/2006/table">
            <a:tbl>
              <a:tblPr/>
              <a:tblGrid>
                <a:gridCol w="2699677"/>
                <a:gridCol w="5925403"/>
              </a:tblGrid>
              <a:tr h="40741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OPZIONE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DESCRIZIONE</a:t>
                      </a:r>
                      <a:endParaRPr kumimoji="0" lang="it-I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54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PLOTS=SCREE(UNPACK) 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Produce in output lo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scree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 plot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54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FUZZ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=</a:t>
                      </a:r>
                      <a:r>
                        <a:rPr kumimoji="0" lang="it-IT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valore</a:t>
                      </a:r>
                      <a:endParaRPr kumimoji="0" lang="it-IT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Nella matrice dei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Loadings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, stampa solo |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loadings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| &gt; valore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54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N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=</a:t>
                      </a:r>
                      <a:r>
                        <a:rPr kumimoji="0" lang="it-IT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n </a:t>
                      </a:r>
                      <a:endParaRPr kumimoji="0" lang="it-IT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Consente di specificare il numero di fattori che si vuole estrarre  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28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OUT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 =</a:t>
                      </a:r>
                      <a:r>
                        <a:rPr kumimoji="0" lang="it-IT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dataset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Produce in output un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dataset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 che contiene tutte le variabili originarie e i fattori non ruotati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54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ROTATE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=</a:t>
                      </a:r>
                      <a:r>
                        <a:rPr kumimoji="0" lang="it-IT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metodo</a:t>
                      </a:r>
                      <a:endParaRPr kumimoji="0" lang="it-IT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Specifica il criterio da utilizzare per la rotazione dei fattori (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es.VARIMAX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)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54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REORDER</a:t>
                      </a:r>
                      <a:endParaRPr kumimoji="0" lang="it-I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Nella matrice dei </a:t>
                      </a: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Loadings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Courier New" pitchFamily="49" charset="0"/>
                        </a:rPr>
                        <a:t>, ordina le variabili originarie in modo da facilitarne la lettura</a:t>
                      </a: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381000" y="9906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sz="2400" dirty="0"/>
              <a:t>Analisi fattoriale con il metodo delle componenti principali.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6324600" y="1615912"/>
            <a:ext cx="1676400" cy="369332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" name="Straight Arrow Connector 15"/>
          <p:cNvCxnSpPr>
            <a:stCxn id="2" idx="2"/>
            <a:endCxn id="271364" idx="0"/>
          </p:cNvCxnSpPr>
          <p:nvPr/>
        </p:nvCxnSpPr>
        <p:spPr bwMode="auto">
          <a:xfrm flipH="1">
            <a:off x="4557367" y="1985244"/>
            <a:ext cx="2605433" cy="1138956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636148" y="6476998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7946400" y="6477000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8305800" y="6476999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2868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8"/>
          <p:cNvSpPr txBox="1">
            <a:spLocks noChangeArrowheads="1"/>
          </p:cNvSpPr>
          <p:nvPr/>
        </p:nvSpPr>
        <p:spPr bwMode="auto">
          <a:xfrm>
            <a:off x="303213" y="838200"/>
            <a:ext cx="8510661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57200" indent="-4572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it-IT" sz="2400" b="0" dirty="0" smtClean="0"/>
              <a:t>Individuazione variabili dipendente e </a:t>
            </a:r>
            <a:r>
              <a:rPr lang="it-IT" sz="2400" b="0" dirty="0" err="1" smtClean="0"/>
              <a:t>regressori</a:t>
            </a:r>
            <a:endParaRPr lang="it-IT" sz="2400" b="0" dirty="0" smtClean="0"/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it-IT" sz="2400" b="0" dirty="0" smtClean="0"/>
              <a:t>Trasformazione di eventuali variabili qualitative in </a:t>
            </a:r>
            <a:r>
              <a:rPr lang="it-IT" sz="2400" b="0" dirty="0" err="1" smtClean="0"/>
              <a:t>dummy</a:t>
            </a:r>
            <a:endParaRPr lang="it-IT" sz="2400" b="0" dirty="0"/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it-IT" sz="2400" b="0" dirty="0" smtClean="0">
                <a:sym typeface="Symbol" pitchFamily="18" charset="2"/>
              </a:rPr>
              <a:t>Stimare </a:t>
            </a:r>
            <a:r>
              <a:rPr lang="it-IT" sz="2400" b="0" dirty="0">
                <a:sym typeface="Symbol" pitchFamily="18" charset="2"/>
              </a:rPr>
              <a:t>un modello di regressione lineare utilizzando la procedura automatica di selezione delle variabili (</a:t>
            </a:r>
            <a:r>
              <a:rPr lang="it-IT" sz="2400" b="0" dirty="0" err="1" smtClean="0">
                <a:sym typeface="Symbol" pitchFamily="18" charset="2"/>
              </a:rPr>
              <a:t>stepwise</a:t>
            </a:r>
            <a:r>
              <a:rPr lang="it-IT" sz="2400" b="0" dirty="0" smtClean="0">
                <a:sym typeface="Symbol" pitchFamily="18" charset="2"/>
              </a:rPr>
              <a:t>)</a:t>
            </a:r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en-AU" sz="2400" b="0" dirty="0" err="1" smtClean="0">
                <a:sym typeface="Symbol" pitchFamily="18" charset="2"/>
              </a:rPr>
              <a:t>Controllare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>
                <a:sym typeface="Symbol" pitchFamily="18" charset="2"/>
              </a:rPr>
              <a:t>la </a:t>
            </a:r>
            <a:r>
              <a:rPr lang="en-AU" sz="2400" b="0" dirty="0" err="1">
                <a:sym typeface="Symbol" pitchFamily="18" charset="2"/>
              </a:rPr>
              <a:t>bontà</a:t>
            </a:r>
            <a:r>
              <a:rPr lang="en-AU" sz="2400" b="0" dirty="0">
                <a:sym typeface="Symbol" pitchFamily="18" charset="2"/>
              </a:rPr>
              <a:t> del </a:t>
            </a:r>
            <a:r>
              <a:rPr lang="en-AU" sz="2400" b="0" dirty="0" err="1">
                <a:sym typeface="Symbol" pitchFamily="18" charset="2"/>
              </a:rPr>
              <a:t>modello</a:t>
            </a:r>
            <a:r>
              <a:rPr lang="en-AU" sz="2400" b="0" dirty="0">
                <a:sym typeface="Symbol" pitchFamily="18" charset="2"/>
              </a:rPr>
              <a:t> (R-square, Test </a:t>
            </a:r>
            <a:r>
              <a:rPr lang="en-AU" sz="2400" b="0" dirty="0" smtClean="0">
                <a:sym typeface="Symbol" pitchFamily="18" charset="2"/>
              </a:rPr>
              <a:t>F)</a:t>
            </a:r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en-AU" sz="2400" b="0" dirty="0" err="1" smtClean="0">
                <a:sym typeface="Symbol" pitchFamily="18" charset="2"/>
              </a:rPr>
              <a:t>Controllare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>
                <a:sym typeface="Symbol" pitchFamily="18" charset="2"/>
              </a:rPr>
              <a:t>la </a:t>
            </a:r>
            <a:r>
              <a:rPr lang="en-AU" sz="2400" b="0" dirty="0" err="1">
                <a:sym typeface="Symbol" pitchFamily="18" charset="2"/>
              </a:rPr>
              <a:t>significatività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err="1">
                <a:sym typeface="Symbol" pitchFamily="18" charset="2"/>
              </a:rPr>
              <a:t>dei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err="1">
                <a:sym typeface="Symbol" pitchFamily="18" charset="2"/>
              </a:rPr>
              <a:t>singoli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err="1">
                <a:sym typeface="Symbol" pitchFamily="18" charset="2"/>
              </a:rPr>
              <a:t>coefficienti</a:t>
            </a:r>
            <a:r>
              <a:rPr lang="en-AU" sz="2400" b="0" dirty="0">
                <a:sym typeface="Symbol" pitchFamily="18" charset="2"/>
              </a:rPr>
              <a:t> (Test t</a:t>
            </a:r>
            <a:r>
              <a:rPr lang="en-AU" sz="2400" b="0" dirty="0" smtClean="0">
                <a:sym typeface="Symbol" pitchFamily="18" charset="2"/>
              </a:rPr>
              <a:t>)</a:t>
            </a:r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en-AU" sz="2400" b="0" dirty="0" err="1">
                <a:sym typeface="Symbol" pitchFamily="18" charset="2"/>
              </a:rPr>
              <a:t>Analisi</a:t>
            </a:r>
            <a:r>
              <a:rPr lang="en-AU" sz="2400" b="0" dirty="0">
                <a:sym typeface="Symbol" pitchFamily="18" charset="2"/>
              </a:rPr>
              <a:t> di </a:t>
            </a:r>
            <a:r>
              <a:rPr lang="en-AU" sz="2400" b="0" dirty="0" smtClean="0">
                <a:sym typeface="Symbol" pitchFamily="18" charset="2"/>
              </a:rPr>
              <a:t>influenza con </a:t>
            </a:r>
            <a:r>
              <a:rPr lang="en-AU" sz="2400" b="0" dirty="0" err="1" smtClean="0">
                <a:sym typeface="Symbol" pitchFamily="18" charset="2"/>
              </a:rPr>
              <a:t>i</a:t>
            </a:r>
            <a:r>
              <a:rPr lang="en-AU" sz="2400" b="0" dirty="0" smtClean="0">
                <a:sym typeface="Symbol" pitchFamily="18" charset="2"/>
              </a:rPr>
              <a:t> soli </a:t>
            </a:r>
            <a:r>
              <a:rPr lang="en-AU" sz="2400" b="0" dirty="0" err="1" smtClean="0">
                <a:sym typeface="Symbol" pitchFamily="18" charset="2"/>
              </a:rPr>
              <a:t>regressori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scelti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nella</a:t>
            </a:r>
            <a:r>
              <a:rPr lang="en-AU" sz="2400" b="0" dirty="0" smtClean="0">
                <a:sym typeface="Symbol" pitchFamily="18" charset="2"/>
              </a:rPr>
              <a:t> stepwise. </a:t>
            </a:r>
          </a:p>
          <a:p>
            <a:pPr marL="800100" lvl="1" indent="-342900" eaLnBrk="1" hangingPunct="1">
              <a:spcBef>
                <a:spcPts val="1200"/>
              </a:spcBef>
              <a:buClr>
                <a:srgbClr val="003399"/>
              </a:buClr>
              <a:buFont typeface="Wingdings" pitchFamily="2" charset="2"/>
              <a:buChar char="ü"/>
            </a:pPr>
            <a:r>
              <a:rPr lang="en-AU" sz="2400" b="0" dirty="0" smtClean="0">
                <a:sym typeface="Symbol" pitchFamily="18" charset="2"/>
              </a:rPr>
              <a:t>Se </a:t>
            </a:r>
            <a:r>
              <a:rPr lang="en-AU" sz="2400" b="0" dirty="0" err="1" smtClean="0">
                <a:sym typeface="Symbol" pitchFamily="18" charset="2"/>
              </a:rPr>
              <a:t>si</a:t>
            </a:r>
            <a:r>
              <a:rPr lang="en-AU" sz="2400" b="0" dirty="0" smtClean="0">
                <a:sym typeface="Symbol" pitchFamily="18" charset="2"/>
              </a:rPr>
              <a:t> è in </a:t>
            </a:r>
            <a:r>
              <a:rPr lang="en-AU" sz="2400" b="0" dirty="0" err="1" smtClean="0">
                <a:sym typeface="Symbol" pitchFamily="18" charset="2"/>
              </a:rPr>
              <a:t>presenza</a:t>
            </a:r>
            <a:r>
              <a:rPr lang="en-AU" sz="2400" b="0" dirty="0" smtClean="0">
                <a:sym typeface="Symbol" pitchFamily="18" charset="2"/>
              </a:rPr>
              <a:t> di </a:t>
            </a:r>
            <a:r>
              <a:rPr lang="en-AU" sz="2400" b="0" dirty="0" err="1" smtClean="0">
                <a:sym typeface="Symbol" pitchFamily="18" charset="2"/>
              </a:rPr>
              <a:t>osservazioni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influenti</a:t>
            </a:r>
            <a:r>
              <a:rPr lang="en-AU" sz="2400" b="0" dirty="0" smtClean="0">
                <a:sym typeface="Symbol" pitchFamily="18" charset="2"/>
              </a:rPr>
              <a:t>: </a:t>
            </a:r>
            <a:r>
              <a:rPr lang="en-AU" sz="2400" b="0" dirty="0" err="1" smtClean="0">
                <a:sym typeface="Symbol" pitchFamily="18" charset="2"/>
              </a:rPr>
              <a:t>eliminarle</a:t>
            </a:r>
            <a:r>
              <a:rPr lang="en-AU" sz="2400" b="0" dirty="0" smtClean="0">
                <a:sym typeface="Symbol" pitchFamily="18" charset="2"/>
              </a:rPr>
              <a:t> e </a:t>
            </a:r>
            <a:r>
              <a:rPr lang="en-AU" sz="2400" b="0" dirty="0" err="1" smtClean="0">
                <a:sym typeface="Symbol" pitchFamily="18" charset="2"/>
              </a:rPr>
              <a:t>ripetere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i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punti</a:t>
            </a:r>
            <a:r>
              <a:rPr lang="en-AU" sz="2400" b="0" dirty="0" smtClean="0">
                <a:sym typeface="Symbol" pitchFamily="18" charset="2"/>
              </a:rPr>
              <a:t> 3, 4, 5</a:t>
            </a:r>
          </a:p>
          <a:p>
            <a:pPr marL="800100" lvl="1" indent="-342900" eaLnBrk="1" hangingPunct="1">
              <a:spcBef>
                <a:spcPts val="1200"/>
              </a:spcBef>
              <a:buClr>
                <a:srgbClr val="003399"/>
              </a:buClr>
              <a:buFont typeface="Wingdings" pitchFamily="2" charset="2"/>
              <a:buChar char="ü"/>
            </a:pPr>
            <a:r>
              <a:rPr lang="en-AU" sz="2400" b="0" dirty="0" smtClean="0">
                <a:sym typeface="Symbol" pitchFamily="18" charset="2"/>
              </a:rPr>
              <a:t>In </a:t>
            </a:r>
            <a:r>
              <a:rPr lang="en-AU" sz="2400" b="0" dirty="0" err="1" smtClean="0">
                <a:sym typeface="Symbol" pitchFamily="18" charset="2"/>
              </a:rPr>
              <a:t>assenza</a:t>
            </a:r>
            <a:r>
              <a:rPr lang="en-AU" sz="2400" b="0" dirty="0" smtClean="0">
                <a:sym typeface="Symbol" pitchFamily="18" charset="2"/>
              </a:rPr>
              <a:t> di </a:t>
            </a:r>
            <a:r>
              <a:rPr lang="en-AU" sz="2400" b="0" dirty="0" err="1" smtClean="0">
                <a:sym typeface="Symbol" pitchFamily="18" charset="2"/>
              </a:rPr>
              <a:t>osservazioni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influenti</a:t>
            </a:r>
            <a:r>
              <a:rPr lang="en-AU" sz="2400" b="0" dirty="0" smtClean="0">
                <a:sym typeface="Symbol" pitchFamily="18" charset="2"/>
              </a:rPr>
              <a:t>: </a:t>
            </a:r>
            <a:r>
              <a:rPr lang="en-AU" sz="2400" b="0" dirty="0" err="1" smtClean="0">
                <a:sym typeface="Symbol" pitchFamily="18" charset="2"/>
              </a:rPr>
              <a:t>passare</a:t>
            </a:r>
            <a:r>
              <a:rPr lang="en-AU" sz="2400" b="0" dirty="0" smtClean="0">
                <a:sym typeface="Symbol" pitchFamily="18" charset="2"/>
              </a:rPr>
              <a:t> al </a:t>
            </a:r>
            <a:r>
              <a:rPr lang="en-AU" sz="2400" b="0" dirty="0" err="1" smtClean="0">
                <a:sym typeface="Symbol" pitchFamily="18" charset="2"/>
              </a:rPr>
              <a:t>punto</a:t>
            </a:r>
            <a:r>
              <a:rPr lang="en-AU" sz="2400" b="0" dirty="0" smtClean="0">
                <a:sym typeface="Symbol" pitchFamily="18" charset="2"/>
              </a:rPr>
              <a:t> 7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533400" y="152400"/>
            <a:ext cx="9677400" cy="838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4000" b="0" dirty="0">
                <a:solidFill>
                  <a:srgbClr val="FF9900"/>
                </a:solidFill>
              </a:rPr>
              <a:t>PROC</a:t>
            </a:r>
            <a:r>
              <a:rPr lang="it-IT" sz="4000" b="0" dirty="0" smtClean="0">
                <a:solidFill>
                  <a:srgbClr val="FF9900"/>
                </a:solidFill>
              </a:rPr>
              <a:t> REG – Riepilogo</a:t>
            </a:r>
            <a:r>
              <a:rPr lang="it-IT" sz="4000" b="0" dirty="0" smtClean="0"/>
              <a:t> </a:t>
            </a:r>
            <a:endParaRPr lang="en-GB" sz="4000" b="0" dirty="0" smtClean="0"/>
          </a:p>
        </p:txBody>
      </p:sp>
    </p:spTree>
    <p:extLst>
      <p:ext uri="{BB962C8B-B14F-4D97-AF65-F5344CB8AC3E}">
        <p14:creationId xmlns:p14="http://schemas.microsoft.com/office/powerpoint/2010/main" val="91512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8"/>
          <p:cNvSpPr txBox="1">
            <a:spLocks noChangeArrowheads="1"/>
          </p:cNvSpPr>
          <p:nvPr/>
        </p:nvSpPr>
        <p:spPr bwMode="auto">
          <a:xfrm>
            <a:off x="300585" y="990600"/>
            <a:ext cx="8510661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57200" indent="-4572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+mj-lt"/>
              <a:buAutoNum type="arabicPeriod" startAt="7"/>
            </a:pPr>
            <a:r>
              <a:rPr lang="it-IT" sz="2400" b="0" dirty="0" smtClean="0">
                <a:cs typeface="Times New Roman" pitchFamily="18" charset="0"/>
              </a:rPr>
              <a:t>Verificare </a:t>
            </a:r>
            <a:r>
              <a:rPr lang="it-IT" sz="2400" b="0" dirty="0">
                <a:cs typeface="Times New Roman" pitchFamily="18" charset="0"/>
              </a:rPr>
              <a:t>la presenza di </a:t>
            </a:r>
            <a:r>
              <a:rPr lang="it-IT" sz="2400" b="0" dirty="0" err="1">
                <a:cs typeface="Times New Roman" pitchFamily="18" charset="0"/>
              </a:rPr>
              <a:t>multicollinearità</a:t>
            </a:r>
            <a:r>
              <a:rPr lang="it-IT" sz="2400" b="0" dirty="0">
                <a:cs typeface="Times New Roman" pitchFamily="18" charset="0"/>
              </a:rPr>
              <a:t> (se i </a:t>
            </a:r>
            <a:r>
              <a:rPr lang="it-IT" sz="2400" b="0" dirty="0" err="1">
                <a:cs typeface="Times New Roman" pitchFamily="18" charset="0"/>
              </a:rPr>
              <a:t>regressori</a:t>
            </a:r>
            <a:r>
              <a:rPr lang="it-IT" sz="2400" b="0" dirty="0">
                <a:cs typeface="Times New Roman" pitchFamily="18" charset="0"/>
              </a:rPr>
              <a:t> del modello sono i fattori di un’analisi </a:t>
            </a:r>
            <a:r>
              <a:rPr lang="it-IT" sz="2400" b="0" dirty="0" smtClean="0">
                <a:cs typeface="Times New Roman" pitchFamily="18" charset="0"/>
              </a:rPr>
              <a:t>fattoriale non è necessario </a:t>
            </a:r>
            <a:r>
              <a:rPr lang="it-IT" sz="2400" b="0" dirty="0" err="1" smtClean="0">
                <a:cs typeface="Times New Roman" pitchFamily="18" charset="0"/>
              </a:rPr>
              <a:t>perchè</a:t>
            </a:r>
            <a:r>
              <a:rPr lang="it-IT" sz="2400" b="0" dirty="0" smtClean="0">
                <a:cs typeface="Times New Roman" pitchFamily="18" charset="0"/>
              </a:rPr>
              <a:t>  </a:t>
            </a:r>
            <a:r>
              <a:rPr lang="it-IT" sz="2400" b="0" dirty="0">
                <a:cs typeface="Times New Roman" pitchFamily="18" charset="0"/>
              </a:rPr>
              <a:t>risultano non correlati per costruzione </a:t>
            </a:r>
            <a:r>
              <a:rPr lang="it-IT" sz="2400" b="0" dirty="0">
                <a:cs typeface="Times New Roman" pitchFamily="18" charset="0"/>
                <a:sym typeface="Wingdings" pitchFamily="2" charset="2"/>
              </a:rPr>
              <a:t> tutti i </a:t>
            </a:r>
            <a:r>
              <a:rPr lang="it-IT" sz="2400" b="0" dirty="0" err="1">
                <a:cs typeface="Times New Roman" pitchFamily="18" charset="0"/>
                <a:sym typeface="Wingdings" pitchFamily="2" charset="2"/>
              </a:rPr>
              <a:t>VIFj</a:t>
            </a:r>
            <a:r>
              <a:rPr lang="it-IT" sz="2400" b="0" dirty="0">
                <a:cs typeface="Times New Roman" pitchFamily="18" charset="0"/>
                <a:sym typeface="Wingdings" pitchFamily="2" charset="2"/>
              </a:rPr>
              <a:t> =1</a:t>
            </a:r>
            <a:r>
              <a:rPr lang="it-IT" sz="2400" b="0" dirty="0" smtClean="0">
                <a:cs typeface="Times New Roman" pitchFamily="18" charset="0"/>
              </a:rPr>
              <a:t>)</a:t>
            </a:r>
          </a:p>
          <a:p>
            <a:pPr marL="800100" lvl="1" indent="-342900" eaLnBrk="1" hangingPunct="1">
              <a:spcBef>
                <a:spcPts val="1200"/>
              </a:spcBef>
              <a:buClr>
                <a:srgbClr val="003399"/>
              </a:buClr>
              <a:buFont typeface="Wingdings" pitchFamily="2" charset="2"/>
              <a:buChar char="ü"/>
            </a:pPr>
            <a:r>
              <a:rPr lang="en-AU" sz="2400" b="0" dirty="0">
                <a:sym typeface="Symbol" pitchFamily="18" charset="2"/>
              </a:rPr>
              <a:t>Se </a:t>
            </a:r>
            <a:r>
              <a:rPr lang="en-AU" sz="2400" b="0" dirty="0" err="1" smtClean="0">
                <a:sym typeface="Symbol" pitchFamily="18" charset="2"/>
              </a:rPr>
              <a:t>si</a:t>
            </a:r>
            <a:r>
              <a:rPr lang="en-AU" sz="2400" b="0" dirty="0" smtClean="0">
                <a:sym typeface="Symbol" pitchFamily="18" charset="2"/>
              </a:rPr>
              <a:t> è in </a:t>
            </a:r>
            <a:r>
              <a:rPr lang="en-AU" sz="2400" b="0" dirty="0" err="1">
                <a:sym typeface="Symbol" pitchFamily="18" charset="2"/>
              </a:rPr>
              <a:t>presenza</a:t>
            </a:r>
            <a:r>
              <a:rPr lang="en-AU" sz="2400" b="0" dirty="0">
                <a:sym typeface="Symbol" pitchFamily="18" charset="2"/>
              </a:rPr>
              <a:t> di </a:t>
            </a:r>
            <a:r>
              <a:rPr lang="it-IT" sz="2400" b="0" dirty="0" err="1" smtClean="0">
                <a:cs typeface="Times New Roman" pitchFamily="18" charset="0"/>
              </a:rPr>
              <a:t>multicollinearità</a:t>
            </a:r>
            <a:r>
              <a:rPr lang="en-AU" sz="2400" b="0" dirty="0" smtClean="0">
                <a:sym typeface="Symbol" pitchFamily="18" charset="2"/>
              </a:rPr>
              <a:t>: </a:t>
            </a:r>
            <a:r>
              <a:rPr lang="en-AU" sz="2400" b="0" dirty="0" err="1" smtClean="0">
                <a:sym typeface="Symbol" pitchFamily="18" charset="2"/>
              </a:rPr>
              <a:t>azioni</a:t>
            </a:r>
            <a:r>
              <a:rPr lang="en-AU" sz="2400" b="0" dirty="0" smtClean="0">
                <a:sym typeface="Symbol" pitchFamily="18" charset="2"/>
              </a:rPr>
              <a:t> per </a:t>
            </a:r>
            <a:r>
              <a:rPr lang="en-AU" sz="2400" b="0" dirty="0" err="1" smtClean="0">
                <a:sym typeface="Symbol" pitchFamily="18" charset="2"/>
              </a:rPr>
              <a:t>eliminarla</a:t>
            </a:r>
            <a:r>
              <a:rPr lang="en-AU" sz="2400" b="0" dirty="0" smtClean="0">
                <a:sym typeface="Symbol" pitchFamily="18" charset="2"/>
              </a:rPr>
              <a:t> e </a:t>
            </a:r>
            <a:r>
              <a:rPr lang="en-AU" sz="2400" b="0" dirty="0" err="1">
                <a:sym typeface="Symbol" pitchFamily="18" charset="2"/>
              </a:rPr>
              <a:t>ripetere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i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>
                <a:sym typeface="Symbol" pitchFamily="18" charset="2"/>
              </a:rPr>
              <a:t>punti</a:t>
            </a:r>
            <a:r>
              <a:rPr lang="en-AU" sz="2400" b="0" dirty="0">
                <a:sym typeface="Symbol" pitchFamily="18" charset="2"/>
              </a:rPr>
              <a:t> 3, 4, </a:t>
            </a:r>
            <a:r>
              <a:rPr lang="en-AU" sz="2400" b="0" dirty="0" smtClean="0">
                <a:sym typeface="Symbol" pitchFamily="18" charset="2"/>
              </a:rPr>
              <a:t>5, 6</a:t>
            </a:r>
            <a:endParaRPr lang="en-AU" sz="2400" b="0" dirty="0">
              <a:sym typeface="Symbol" pitchFamily="18" charset="2"/>
            </a:endParaRPr>
          </a:p>
          <a:p>
            <a:pPr marL="800100" lvl="1" indent="-342900" eaLnBrk="1" hangingPunct="1">
              <a:spcBef>
                <a:spcPts val="1200"/>
              </a:spcBef>
              <a:buClr>
                <a:srgbClr val="003399"/>
              </a:buClr>
              <a:buFont typeface="Wingdings" pitchFamily="2" charset="2"/>
              <a:buChar char="ü"/>
            </a:pPr>
            <a:r>
              <a:rPr lang="en-AU" sz="2400" b="0" dirty="0" smtClean="0">
                <a:sym typeface="Symbol" pitchFamily="18" charset="2"/>
              </a:rPr>
              <a:t>In </a:t>
            </a:r>
            <a:r>
              <a:rPr lang="en-AU" sz="2400" b="0" dirty="0" err="1" smtClean="0">
                <a:sym typeface="Symbol" pitchFamily="18" charset="2"/>
              </a:rPr>
              <a:t>assenza</a:t>
            </a:r>
            <a:r>
              <a:rPr lang="en-AU" sz="2400" b="0" dirty="0">
                <a:sym typeface="Symbol" pitchFamily="18" charset="2"/>
              </a:rPr>
              <a:t> di </a:t>
            </a:r>
            <a:r>
              <a:rPr lang="it-IT" sz="2400" b="0" dirty="0" err="1" smtClean="0">
                <a:cs typeface="Times New Roman" pitchFamily="18" charset="0"/>
              </a:rPr>
              <a:t>multicollinearità</a:t>
            </a:r>
            <a:r>
              <a:rPr lang="en-AU" sz="2400" b="0" dirty="0" smtClean="0">
                <a:sym typeface="Symbol" pitchFamily="18" charset="2"/>
              </a:rPr>
              <a:t>: </a:t>
            </a:r>
            <a:r>
              <a:rPr lang="en-AU" sz="2400" b="0" dirty="0" err="1">
                <a:sym typeface="Symbol" pitchFamily="18" charset="2"/>
              </a:rPr>
              <a:t>passare</a:t>
            </a:r>
            <a:r>
              <a:rPr lang="en-AU" sz="2400" b="0" dirty="0">
                <a:sym typeface="Symbol" pitchFamily="18" charset="2"/>
              </a:rPr>
              <a:t> al </a:t>
            </a:r>
            <a:r>
              <a:rPr lang="en-AU" sz="2400" b="0" dirty="0" err="1">
                <a:sym typeface="Symbol" pitchFamily="18" charset="2"/>
              </a:rPr>
              <a:t>punto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smtClean="0">
                <a:sym typeface="Symbol" pitchFamily="18" charset="2"/>
              </a:rPr>
              <a:t>8</a:t>
            </a:r>
            <a:endParaRPr lang="en-AU" sz="2400" b="0" dirty="0">
              <a:sym typeface="Symbol" pitchFamily="18" charset="2"/>
            </a:endParaRPr>
          </a:p>
          <a:p>
            <a:pPr eaLnBrk="1" hangingPunct="1">
              <a:buClr>
                <a:schemeClr val="accent2"/>
              </a:buClr>
              <a:buFont typeface="+mj-lt"/>
              <a:buAutoNum type="arabicPeriod" startAt="8"/>
            </a:pPr>
            <a:r>
              <a:rPr lang="en-AU" sz="2400" b="0" dirty="0" err="1" smtClean="0">
                <a:cs typeface="Times New Roman" pitchFamily="18" charset="0"/>
              </a:rPr>
              <a:t>Verificare</a:t>
            </a:r>
            <a:r>
              <a:rPr lang="en-AU" sz="2400" b="0" dirty="0" smtClean="0">
                <a:cs typeface="Times New Roman" pitchFamily="18" charset="0"/>
              </a:rPr>
              <a:t> </a:t>
            </a:r>
            <a:r>
              <a:rPr lang="en-AU" sz="2400" b="0" dirty="0" err="1" smtClean="0">
                <a:cs typeface="Times New Roman" pitchFamily="18" charset="0"/>
              </a:rPr>
              <a:t>l’impatto</a:t>
            </a:r>
            <a:r>
              <a:rPr lang="en-AU" sz="2400" b="0" dirty="0" smtClean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dei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regressori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nella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spiegazione</a:t>
            </a:r>
            <a:r>
              <a:rPr lang="en-AU" sz="2400" b="0" dirty="0">
                <a:cs typeface="Times New Roman" pitchFamily="18" charset="0"/>
              </a:rPr>
              <a:t> del </a:t>
            </a:r>
            <a:r>
              <a:rPr lang="en-AU" sz="2400" b="0" dirty="0" err="1">
                <a:cs typeface="Times New Roman" pitchFamily="18" charset="0"/>
              </a:rPr>
              <a:t>fenomeno</a:t>
            </a:r>
            <a:r>
              <a:rPr lang="en-AU" sz="2400" b="0" dirty="0">
                <a:cs typeface="Times New Roman" pitchFamily="18" charset="0"/>
              </a:rPr>
              <a:t> (</a:t>
            </a:r>
            <a:r>
              <a:rPr lang="en-AU" sz="2400" b="0" dirty="0" err="1">
                <a:cs typeface="Times New Roman" pitchFamily="18" charset="0"/>
              </a:rPr>
              <a:t>ordinarli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usando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il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valore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assoluto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dei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coefficienti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standardizzati</a:t>
            </a:r>
            <a:r>
              <a:rPr lang="en-AU" sz="2400" b="0" dirty="0">
                <a:cs typeface="Times New Roman" pitchFamily="18" charset="0"/>
              </a:rPr>
              <a:t> e </a:t>
            </a:r>
            <a:r>
              <a:rPr lang="en-AU" sz="2400" b="0" dirty="0" err="1">
                <a:cs typeface="Times New Roman" pitchFamily="18" charset="0"/>
              </a:rPr>
              <a:t>controllare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il</a:t>
            </a:r>
            <a:r>
              <a:rPr lang="en-AU" sz="2400" b="0" dirty="0">
                <a:cs typeface="Times New Roman" pitchFamily="18" charset="0"/>
              </a:rPr>
              <a:t> segno </a:t>
            </a:r>
            <a:r>
              <a:rPr lang="en-AU" sz="2400" b="0" dirty="0" err="1">
                <a:cs typeface="Times New Roman" pitchFamily="18" charset="0"/>
              </a:rPr>
              <a:t>dei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 smtClean="0">
                <a:cs typeface="Times New Roman" pitchFamily="18" charset="0"/>
              </a:rPr>
              <a:t>coefficienti</a:t>
            </a:r>
            <a:r>
              <a:rPr lang="en-AU" sz="2400" b="0" dirty="0" smtClean="0">
                <a:cs typeface="Times New Roman" pitchFamily="18" charset="0"/>
              </a:rPr>
              <a:t>)</a:t>
            </a:r>
          </a:p>
          <a:p>
            <a:pPr eaLnBrk="1" hangingPunct="1">
              <a:buClr>
                <a:schemeClr val="accent2"/>
              </a:buClr>
              <a:buFont typeface="+mj-lt"/>
              <a:buAutoNum type="arabicPeriod" startAt="8"/>
            </a:pPr>
            <a:r>
              <a:rPr lang="en-AU" sz="2400" b="0" dirty="0" err="1" smtClean="0">
                <a:cs typeface="Times New Roman" pitchFamily="18" charset="0"/>
              </a:rPr>
              <a:t>Interpretazione</a:t>
            </a:r>
            <a:r>
              <a:rPr lang="en-AU" sz="2400" b="0" dirty="0" smtClean="0">
                <a:cs typeface="Times New Roman" pitchFamily="18" charset="0"/>
              </a:rPr>
              <a:t> </a:t>
            </a:r>
            <a:r>
              <a:rPr lang="en-AU" sz="2400" b="0" dirty="0">
                <a:cs typeface="Times New Roman" pitchFamily="18" charset="0"/>
              </a:rPr>
              <a:t>del </a:t>
            </a:r>
            <a:r>
              <a:rPr lang="en-AU" sz="2400" b="0" dirty="0" err="1">
                <a:cs typeface="Times New Roman" pitchFamily="18" charset="0"/>
              </a:rPr>
              <a:t>coefficienti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standardizzati</a:t>
            </a:r>
            <a:endParaRPr lang="it-IT" sz="2400" b="0" dirty="0"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buClr>
                <a:schemeClr val="accent2"/>
              </a:buClr>
              <a:buFont typeface="+mj-lt"/>
              <a:buAutoNum type="arabicPeriod" startAt="8"/>
            </a:pPr>
            <a:endParaRPr lang="it-IT" sz="2200" b="0" dirty="0"/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Char char="•"/>
            </a:pPr>
            <a:endParaRPr lang="it-IT" sz="2200" b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533400" y="152400"/>
            <a:ext cx="9677400" cy="838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4000" b="0" dirty="0">
                <a:solidFill>
                  <a:srgbClr val="FF9900"/>
                </a:solidFill>
              </a:rPr>
              <a:t>PROC</a:t>
            </a:r>
            <a:r>
              <a:rPr lang="it-IT" sz="4000" b="0" dirty="0" smtClean="0">
                <a:solidFill>
                  <a:srgbClr val="FF9900"/>
                </a:solidFill>
              </a:rPr>
              <a:t> REG – Riepilogo</a:t>
            </a:r>
            <a:r>
              <a:rPr lang="it-IT" sz="4000" b="0" dirty="0" smtClean="0"/>
              <a:t> </a:t>
            </a:r>
            <a:endParaRPr lang="en-GB" sz="4000" b="0" dirty="0" smtClean="0"/>
          </a:p>
        </p:txBody>
      </p:sp>
    </p:spTree>
    <p:extLst>
      <p:ext uri="{BB962C8B-B14F-4D97-AF65-F5344CB8AC3E}">
        <p14:creationId xmlns:p14="http://schemas.microsoft.com/office/powerpoint/2010/main" val="339627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2438400"/>
          </a:xfrm>
          <a:solidFill>
            <a:srgbClr val="FFFF99">
              <a:alpha val="47058"/>
            </a:srgbClr>
          </a:solidFill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b="1" smtClean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600" b="1" smtClean="0">
                <a:solidFill>
                  <a:srgbClr val="000080"/>
                </a:solidFill>
                <a:latin typeface="Courier New" pitchFamily="49" charset="0"/>
              </a:rPr>
              <a:t>reg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600" smtClean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=dataset;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smtClean="0">
                <a:solidFill>
                  <a:srgbClr val="0000FF"/>
                </a:solidFill>
                <a:latin typeface="Courier New" pitchFamily="49" charset="0"/>
              </a:rPr>
              <a:t>  model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variabile_dipendente=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       regressore_1 ... regressore_</a:t>
            </a:r>
            <a:r>
              <a:rPr lang="en-GB" sz="2600" i="1" smtClean="0">
                <a:solidFill>
                  <a:srgbClr val="000000"/>
                </a:solidFill>
                <a:latin typeface="Courier New" pitchFamily="49" charset="0"/>
              </a:rPr>
              <a:t>p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  /</a:t>
            </a:r>
            <a:r>
              <a:rPr lang="en-GB" sz="2600" smtClean="0">
                <a:solidFill>
                  <a:srgbClr val="0000FF"/>
                </a:solidFill>
                <a:latin typeface="Courier New" pitchFamily="49" charset="0"/>
              </a:rPr>
              <a:t>option(s)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b="1" smtClean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04800" y="762000"/>
            <a:ext cx="838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Modello di regressione lineare</a:t>
            </a:r>
            <a:endParaRPr lang="en-US" sz="240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81000" y="76200"/>
            <a:ext cx="8229600" cy="685800"/>
          </a:xfrm>
          <a:prstGeom prst="rect">
            <a:avLst/>
          </a:prstGeom>
          <a:extLst/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it-IT" sz="4000" b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PROC REG – Sintassi</a:t>
            </a:r>
            <a:endParaRPr lang="en-GB" sz="4000" b="0" dirty="0">
              <a:solidFill>
                <a:srgbClr val="FF99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791200" y="3505200"/>
            <a:ext cx="1752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28600" y="3886200"/>
            <a:ext cx="8534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it-IT" sz="2000" b="0" dirty="0">
                <a:solidFill>
                  <a:srgbClr val="009900"/>
                </a:solidFill>
              </a:rPr>
              <a:t>OPTIONS: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sz="2000" b="0" dirty="0">
                <a:solidFill>
                  <a:srgbClr val="009900"/>
                </a:solidFill>
              </a:rPr>
              <a:t>STB </a:t>
            </a:r>
            <a:r>
              <a:rPr lang="it-IT" sz="2000" b="0" dirty="0"/>
              <a:t>calcola i coefficienti standardizzati</a:t>
            </a:r>
            <a:endParaRPr lang="it-IT" sz="2000" b="0" dirty="0">
              <a:solidFill>
                <a:srgbClr val="FF33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sz="2000" b="0" dirty="0" err="1">
                <a:solidFill>
                  <a:srgbClr val="009900"/>
                </a:solidFill>
              </a:rPr>
              <a:t>selection</a:t>
            </a:r>
            <a:r>
              <a:rPr lang="it-IT" sz="2000" b="0" dirty="0">
                <a:solidFill>
                  <a:srgbClr val="009900"/>
                </a:solidFill>
              </a:rPr>
              <a:t>=</a:t>
            </a:r>
            <a:r>
              <a:rPr lang="it-IT" sz="2000" b="0" dirty="0" err="1">
                <a:solidFill>
                  <a:srgbClr val="009900"/>
                </a:solidFill>
              </a:rPr>
              <a:t>stepwise</a:t>
            </a:r>
            <a:r>
              <a:rPr lang="it-IT" sz="2000" b="0" dirty="0">
                <a:solidFill>
                  <a:srgbClr val="009900"/>
                </a:solidFill>
              </a:rPr>
              <a:t>   </a:t>
            </a:r>
            <a:r>
              <a:rPr lang="it-IT" sz="2000" b="0" dirty="0"/>
              <a:t>applica la procedura </a:t>
            </a:r>
            <a:r>
              <a:rPr lang="it-IT" sz="2000" b="0" dirty="0" err="1"/>
              <a:t>stepwise</a:t>
            </a:r>
            <a:r>
              <a:rPr lang="it-IT" sz="2000" b="0" dirty="0"/>
              <a:t> per la selezione dei </a:t>
            </a:r>
            <a:r>
              <a:rPr lang="it-IT" sz="2000" b="0" dirty="0" err="1"/>
              <a:t>regressori</a:t>
            </a:r>
            <a:endParaRPr lang="it-IT" sz="2000" b="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sz="2000" b="0" dirty="0" err="1">
                <a:solidFill>
                  <a:srgbClr val="009900"/>
                </a:solidFill>
              </a:rPr>
              <a:t>slentry</a:t>
            </a:r>
            <a:r>
              <a:rPr lang="it-IT" sz="2000" b="0" dirty="0">
                <a:solidFill>
                  <a:srgbClr val="009900"/>
                </a:solidFill>
              </a:rPr>
              <a:t>=… </a:t>
            </a:r>
            <a:r>
              <a:rPr lang="it-IT" sz="2000" b="0" dirty="0"/>
              <a:t>livello di significatività richiesto per il test F parziale </a:t>
            </a:r>
            <a:r>
              <a:rPr lang="it-IT" sz="2000" b="0" dirty="0" smtClean="0"/>
              <a:t>affinché </a:t>
            </a:r>
            <a:r>
              <a:rPr lang="it-IT" sz="2000" b="0" dirty="0"/>
              <a:t>il singolo </a:t>
            </a:r>
            <a:r>
              <a:rPr lang="it-IT" sz="2000" b="0" dirty="0" err="1"/>
              <a:t>regressore</a:t>
            </a:r>
            <a:r>
              <a:rPr lang="it-IT" sz="2000" b="0" dirty="0"/>
              <a:t> possa entrare nel modello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sz="2000" b="0" dirty="0" err="1">
                <a:solidFill>
                  <a:srgbClr val="009900"/>
                </a:solidFill>
              </a:rPr>
              <a:t>slstay</a:t>
            </a:r>
            <a:r>
              <a:rPr lang="it-IT" sz="2000" b="0" dirty="0">
                <a:solidFill>
                  <a:srgbClr val="009900"/>
                </a:solidFill>
              </a:rPr>
              <a:t>=… </a:t>
            </a:r>
            <a:r>
              <a:rPr lang="it-IT" sz="2000" b="0" dirty="0"/>
              <a:t>livello di significatività richiesto per il test F parziale </a:t>
            </a:r>
            <a:r>
              <a:rPr lang="it-IT" sz="2000" b="0" dirty="0" smtClean="0"/>
              <a:t>affinché </a:t>
            </a:r>
            <a:r>
              <a:rPr lang="it-IT" sz="2000" b="0" dirty="0"/>
              <a:t>il singolo </a:t>
            </a:r>
            <a:r>
              <a:rPr lang="it-IT" sz="2000" b="0" dirty="0" err="1"/>
              <a:t>regressore</a:t>
            </a:r>
            <a:r>
              <a:rPr lang="it-IT" sz="2000" b="0" dirty="0"/>
              <a:t> non sia rimosso dal modello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sz="2000" b="0" dirty="0">
                <a:solidFill>
                  <a:srgbClr val="009900"/>
                </a:solidFill>
              </a:rPr>
              <a:t>VIF </a:t>
            </a:r>
            <a:r>
              <a:rPr lang="it-IT" sz="2000" b="0" dirty="0"/>
              <a:t>per verificare presenza di </a:t>
            </a:r>
            <a:r>
              <a:rPr lang="it-IT" sz="2000" b="0" dirty="0" err="1"/>
              <a:t>multicollinearietà</a:t>
            </a:r>
            <a:r>
              <a:rPr lang="it-IT" sz="2000" b="0" dirty="0"/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it-IT" sz="2000" b="0" dirty="0">
              <a:solidFill>
                <a:srgbClr val="00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endParaRPr lang="it-IT" sz="2000" b="0" dirty="0">
              <a:solidFill>
                <a:srgbClr val="00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it-IT" sz="2000" b="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it-IT" sz="2000" b="0" dirty="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it-IT" sz="2000" b="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8"/>
          <p:cNvSpPr>
            <a:spLocks noChangeArrowheads="1"/>
          </p:cNvSpPr>
          <p:nvPr/>
        </p:nvSpPr>
        <p:spPr bwMode="auto">
          <a:xfrm>
            <a:off x="-152400" y="946150"/>
            <a:ext cx="8686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1"/>
            <a:r>
              <a:rPr lang="it-IT" sz="2000" b="0" dirty="0"/>
              <a:t>La PROC REG fornisce nell’output i valori della </a:t>
            </a:r>
            <a:r>
              <a:rPr lang="it-IT" sz="2000" dirty="0"/>
              <a:t>distanza di Cook</a:t>
            </a:r>
            <a:r>
              <a:rPr lang="it-IT" sz="2000" b="0" dirty="0"/>
              <a:t> e del </a:t>
            </a:r>
            <a:r>
              <a:rPr lang="it-IT" sz="2000" dirty="0" err="1"/>
              <a:t>levarage</a:t>
            </a:r>
            <a:r>
              <a:rPr lang="it-IT" sz="2000" dirty="0"/>
              <a:t> H</a:t>
            </a:r>
            <a:r>
              <a:rPr lang="it-IT" sz="2000" b="0" dirty="0"/>
              <a:t> per ogni osservazione del dataset:</a:t>
            </a: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381000" y="1905000"/>
            <a:ext cx="8305800" cy="2438400"/>
          </a:xfrm>
          <a:prstGeom prst="rect">
            <a:avLst/>
          </a:prstGeom>
          <a:solidFill>
            <a:srgbClr val="FFFF99">
              <a:alpha val="76862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000" dirty="0" err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dirty="0" err="1">
                <a:solidFill>
                  <a:srgbClr val="000080"/>
                </a:solidFill>
                <a:latin typeface="Courier New" pitchFamily="49" charset="0"/>
              </a:rPr>
              <a:t>reg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b="0" dirty="0" smtClean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GB" sz="2000" b="0" dirty="0" smtClean="0">
                <a:solidFill>
                  <a:srgbClr val="000000"/>
                </a:solidFill>
                <a:latin typeface="Courier New" pitchFamily="49" charset="0"/>
              </a:rPr>
              <a:t>=dataset </a:t>
            </a:r>
            <a:r>
              <a:rPr lang="en-GB" sz="2000" dirty="0" err="1" smtClean="0">
                <a:solidFill>
                  <a:srgbClr val="0000FF"/>
                </a:solidFill>
                <a:latin typeface="Courier New" pitchFamily="49" charset="0"/>
              </a:rPr>
              <a:t>noprint</a:t>
            </a:r>
            <a:r>
              <a:rPr lang="en-GB" sz="2000" b="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GB" sz="2000" b="0" dirty="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000" b="0" dirty="0">
                <a:solidFill>
                  <a:srgbClr val="0000FF"/>
                </a:solidFill>
                <a:latin typeface="Courier New" pitchFamily="49" charset="0"/>
              </a:rPr>
              <a:t>  model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b="0" dirty="0" err="1">
                <a:solidFill>
                  <a:srgbClr val="000000"/>
                </a:solidFill>
                <a:latin typeface="Courier New" pitchFamily="49" charset="0"/>
              </a:rPr>
              <a:t>variabile_dipendente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       regressore_1 ... </a:t>
            </a:r>
            <a:r>
              <a:rPr lang="en-GB" sz="2000" b="0" dirty="0" err="1">
                <a:solidFill>
                  <a:srgbClr val="000000"/>
                </a:solidFill>
                <a:latin typeface="Courier New" pitchFamily="49" charset="0"/>
              </a:rPr>
              <a:t>regressore_</a:t>
            </a:r>
            <a:r>
              <a:rPr lang="en-GB" sz="2000" b="0" i="1" dirty="0" err="1">
                <a:solidFill>
                  <a:srgbClr val="000000"/>
                </a:solidFill>
                <a:latin typeface="Courier New" pitchFamily="49" charset="0"/>
              </a:rPr>
              <a:t>p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  / </a:t>
            </a:r>
            <a:r>
              <a:rPr lang="en-GB" sz="2000" b="0" dirty="0">
                <a:solidFill>
                  <a:srgbClr val="0000FF"/>
                </a:solidFill>
                <a:latin typeface="Courier New" pitchFamily="49" charset="0"/>
              </a:rPr>
              <a:t>influence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GB" sz="2000" b="0" dirty="0">
                <a:solidFill>
                  <a:srgbClr val="0000FF"/>
                </a:solidFill>
                <a:latin typeface="Courier New" pitchFamily="49" charset="0"/>
              </a:rPr>
              <a:t>output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b="0" dirty="0">
                <a:solidFill>
                  <a:srgbClr val="0000FF"/>
                </a:solidFill>
                <a:latin typeface="Courier New" pitchFamily="49" charset="0"/>
              </a:rPr>
              <a:t>out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GB" sz="2000" b="0" dirty="0" err="1">
                <a:solidFill>
                  <a:srgbClr val="000000"/>
                </a:solidFill>
                <a:latin typeface="Courier New" pitchFamily="49" charset="0"/>
              </a:rPr>
              <a:t>dataset_output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b="0" dirty="0" err="1">
                <a:solidFill>
                  <a:srgbClr val="0000FF"/>
                </a:solidFill>
                <a:latin typeface="Courier New" pitchFamily="49" charset="0"/>
              </a:rPr>
              <a:t>cookd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=cook </a:t>
            </a:r>
            <a:r>
              <a:rPr lang="en-GB" sz="2000" b="0" dirty="0">
                <a:solidFill>
                  <a:srgbClr val="0000FF"/>
                </a:solidFill>
                <a:latin typeface="Courier New" pitchFamily="49" charset="0"/>
              </a:rPr>
              <a:t>H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=leverage;</a:t>
            </a:r>
            <a:r>
              <a:rPr lang="en-GB" sz="2000" b="0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endParaRPr lang="en-GB" sz="2000" b="0" dirty="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000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7173" name="Oval 10"/>
          <p:cNvSpPr>
            <a:spLocks noChangeArrowheads="1"/>
          </p:cNvSpPr>
          <p:nvPr/>
        </p:nvSpPr>
        <p:spPr bwMode="auto">
          <a:xfrm>
            <a:off x="1143000" y="2963916"/>
            <a:ext cx="1828800" cy="519113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7174" name="Oval 11"/>
          <p:cNvSpPr>
            <a:spLocks noChangeArrowheads="1"/>
          </p:cNvSpPr>
          <p:nvPr/>
        </p:nvSpPr>
        <p:spPr bwMode="auto">
          <a:xfrm>
            <a:off x="4343400" y="3581400"/>
            <a:ext cx="914400" cy="3810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7175" name="Oval 12"/>
          <p:cNvSpPr>
            <a:spLocks noChangeArrowheads="1"/>
          </p:cNvSpPr>
          <p:nvPr/>
        </p:nvSpPr>
        <p:spPr bwMode="auto">
          <a:xfrm>
            <a:off x="6019800" y="3581400"/>
            <a:ext cx="381000" cy="3810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7179" name="Rectangle 6"/>
          <p:cNvSpPr>
            <a:spLocks noChangeArrowheads="1"/>
          </p:cNvSpPr>
          <p:nvPr/>
        </p:nvSpPr>
        <p:spPr bwMode="auto">
          <a:xfrm>
            <a:off x="304800" y="4495800"/>
            <a:ext cx="8839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it-IT" dirty="0">
                <a:solidFill>
                  <a:srgbClr val="009900"/>
                </a:solidFill>
              </a:rPr>
              <a:t>OPTIONS</a:t>
            </a:r>
            <a:r>
              <a:rPr lang="it-IT" dirty="0" smtClean="0">
                <a:solidFill>
                  <a:srgbClr val="009900"/>
                </a:solidFill>
              </a:rPr>
              <a:t>:</a:t>
            </a:r>
            <a:endParaRPr lang="it-IT" dirty="0">
              <a:solidFill>
                <a:srgbClr val="00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dirty="0" err="1">
                <a:solidFill>
                  <a:srgbClr val="009900"/>
                </a:solidFill>
              </a:rPr>
              <a:t>Influence</a:t>
            </a:r>
            <a:r>
              <a:rPr lang="it-IT" dirty="0">
                <a:solidFill>
                  <a:srgbClr val="009900"/>
                </a:solidFill>
              </a:rPr>
              <a:t> </a:t>
            </a:r>
            <a:r>
              <a:rPr lang="it-IT" b="0" dirty="0" smtClean="0"/>
              <a:t>fornisce </a:t>
            </a:r>
            <a:r>
              <a:rPr lang="it-IT" b="0" dirty="0"/>
              <a:t>una serie di indicatori di influenza tra cui D e H</a:t>
            </a:r>
            <a:endParaRPr lang="it-IT" b="0" dirty="0">
              <a:solidFill>
                <a:srgbClr val="FF33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dirty="0" err="1">
                <a:solidFill>
                  <a:srgbClr val="009900"/>
                </a:solidFill>
              </a:rPr>
              <a:t>Cookd</a:t>
            </a:r>
            <a:r>
              <a:rPr lang="it-IT" dirty="0">
                <a:solidFill>
                  <a:srgbClr val="009900"/>
                </a:solidFill>
              </a:rPr>
              <a:t>= </a:t>
            </a:r>
            <a:r>
              <a:rPr lang="it-IT" b="0" dirty="0"/>
              <a:t>crea nel dataset di output una variabile con i valori della      	            Distanza di Cook per ogni osservazione</a:t>
            </a:r>
            <a:r>
              <a:rPr lang="it-IT" dirty="0">
                <a:solidFill>
                  <a:srgbClr val="009900"/>
                </a:solidFill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dirty="0">
                <a:solidFill>
                  <a:srgbClr val="009900"/>
                </a:solidFill>
              </a:rPr>
              <a:t>H=  </a:t>
            </a:r>
            <a:r>
              <a:rPr lang="it-IT" b="0" dirty="0"/>
              <a:t>crea nel dataset di output una variabile con i valori del </a:t>
            </a:r>
            <a:r>
              <a:rPr lang="it-IT" b="0" dirty="0" err="1"/>
              <a:t>Leverage</a:t>
            </a:r>
            <a:r>
              <a:rPr lang="it-IT" b="0" dirty="0"/>
              <a:t>                         per ogni </a:t>
            </a:r>
            <a:r>
              <a:rPr lang="it-IT" b="0" dirty="0" smtClean="0"/>
              <a:t>osservazione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dirty="0" err="1">
                <a:solidFill>
                  <a:srgbClr val="009900"/>
                </a:solidFill>
              </a:rPr>
              <a:t>Noprint</a:t>
            </a:r>
            <a:r>
              <a:rPr lang="it-IT" dirty="0">
                <a:solidFill>
                  <a:srgbClr val="009900"/>
                </a:solidFill>
              </a:rPr>
              <a:t> </a:t>
            </a:r>
            <a:r>
              <a:rPr lang="it-IT" dirty="0" smtClean="0"/>
              <a:t>= utile soprattutto per dataset con molte informazioni, permette di non stampare l’output</a:t>
            </a:r>
            <a:endParaRPr lang="it-IT" b="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it-IT" dirty="0">
              <a:solidFill>
                <a:srgbClr val="00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endParaRPr lang="it-IT" dirty="0">
              <a:solidFill>
                <a:srgbClr val="00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it-IT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it-IT" dirty="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it-IT" dirty="0"/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3714750" y="1950244"/>
            <a:ext cx="1257300" cy="259556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it-IT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381000" y="76200"/>
            <a:ext cx="8229600" cy="685800"/>
          </a:xfrm>
          <a:prstGeom prst="rect">
            <a:avLst/>
          </a:prstGeom>
          <a:extLst/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it-IT" sz="4000" b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PROC REG – Sintassi</a:t>
            </a:r>
            <a:endParaRPr lang="en-GB" sz="4000" b="0" dirty="0">
              <a:solidFill>
                <a:srgbClr val="FF99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4754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Esercizio</a:t>
            </a:r>
            <a:endParaRPr lang="en-GB" sz="3600" dirty="0" smtClean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8599" y="748605"/>
            <a:ext cx="882491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b="0" dirty="0"/>
              <a:t>Il dataset ct_telefonia.sas7bdat contiene i dati di </a:t>
            </a:r>
            <a:r>
              <a:rPr lang="it-IT" sz="2400" b="0" dirty="0" smtClean="0"/>
              <a:t>126,761 </a:t>
            </a:r>
            <a:r>
              <a:rPr lang="it-IT" sz="2400" b="0" dirty="0"/>
              <a:t>clienti di una compagnia telefonica e </a:t>
            </a:r>
            <a:r>
              <a:rPr lang="it-IT" sz="2400" b="0" dirty="0" smtClean="0"/>
              <a:t>25 </a:t>
            </a:r>
            <a:r>
              <a:rPr lang="it-IT" sz="2400" b="0" dirty="0"/>
              <a:t>variabili </a:t>
            </a:r>
            <a:r>
              <a:rPr lang="it-IT" sz="2400" b="0" dirty="0" smtClean="0"/>
              <a:t>quantitative.</a:t>
            </a:r>
            <a:endParaRPr lang="it-IT" sz="2400" b="0" dirty="0"/>
          </a:p>
          <a:p>
            <a:pPr eaLnBrk="1" hangingPunct="1"/>
            <a:r>
              <a:rPr lang="it-IT" sz="2400" b="0" dirty="0" smtClean="0"/>
              <a:t> </a:t>
            </a:r>
            <a:endParaRPr lang="it-IT" sz="2400" b="0" dirty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 flipV="1">
            <a:off x="3581400" y="5867400"/>
            <a:ext cx="9906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1676400"/>
            <a:ext cx="8963025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7737</TotalTime>
  <Words>772</Words>
  <Application>Microsoft Office PowerPoint</Application>
  <PresentationFormat>On-screen Show (4:3)</PresentationFormat>
  <Paragraphs>140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Dall’Analisi Fattoriale alla Regressione Lineare</vt:lpstr>
      <vt:lpstr>Consegna Lavoro di gruppo</vt:lpstr>
      <vt:lpstr>Step di analisi</vt:lpstr>
      <vt:lpstr>PROC FACTOR – Sintassi </vt:lpstr>
      <vt:lpstr>PowerPoint Presentation</vt:lpstr>
      <vt:lpstr>PowerPoint Presentation</vt:lpstr>
      <vt:lpstr>PowerPoint Presentation</vt:lpstr>
      <vt:lpstr>PowerPoint Presentation</vt:lpstr>
      <vt:lpstr>Esercizio</vt:lpstr>
      <vt:lpstr>Esercizio</vt:lpstr>
      <vt:lpstr>Esercizio</vt:lpstr>
    </vt:vector>
  </TitlesOfParts>
  <Company>Nunatac S.r.l.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SAS/BASE</dc:title>
  <dc:creator>vale</dc:creator>
  <cp:lastModifiedBy>Gabriela Magistrelli</cp:lastModifiedBy>
  <cp:revision>735</cp:revision>
  <dcterms:created xsi:type="dcterms:W3CDTF">2007-09-04T09:18:53Z</dcterms:created>
  <dcterms:modified xsi:type="dcterms:W3CDTF">2014-12-11T10:02:08Z</dcterms:modified>
</cp:coreProperties>
</file>