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0" r:id="rId2"/>
    <p:sldId id="464" r:id="rId3"/>
    <p:sldId id="405" r:id="rId4"/>
    <p:sldId id="447" r:id="rId5"/>
    <p:sldId id="408" r:id="rId6"/>
    <p:sldId id="463" r:id="rId7"/>
    <p:sldId id="466" r:id="rId8"/>
    <p:sldId id="465" r:id="rId9"/>
    <p:sldId id="467" r:id="rId10"/>
    <p:sldId id="468" r:id="rId11"/>
    <p:sldId id="454" r:id="rId12"/>
    <p:sldId id="471" r:id="rId13"/>
    <p:sldId id="473" r:id="rId14"/>
    <p:sldId id="472" r:id="rId15"/>
    <p:sldId id="474" r:id="rId16"/>
    <p:sldId id="475" r:id="rId17"/>
    <p:sldId id="476" r:id="rId18"/>
    <p:sldId id="460" r:id="rId19"/>
    <p:sldId id="4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CC3399"/>
    <a:srgbClr val="0000FF"/>
    <a:srgbClr val="FF9900"/>
    <a:srgbClr val="0066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2362" autoAdjust="0"/>
  </p:normalViewPr>
  <p:slideViewPr>
    <p:cSldViewPr>
      <p:cViewPr>
        <p:scale>
          <a:sx n="70" d="100"/>
          <a:sy n="70" d="100"/>
        </p:scale>
        <p:origin x="-12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11.xml"/><Relationship Id="rId10" Type="http://schemas.openxmlformats.org/officeDocument/2006/relationships/slide" Target="slides/slide17.xml"/><Relationship Id="rId4" Type="http://schemas.openxmlformats.org/officeDocument/2006/relationships/slide" Target="slides/slide6.xml"/><Relationship Id="rId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endParaRPr lang="en-US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endParaRPr lang="en-US" alt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endParaRPr lang="en-US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99678658-1B34-44E3-9078-F8F461D1E91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7248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A7611-752E-48E2-87A0-422F20BB7A5E}" type="slidenum">
              <a:rPr lang="en-US" altLang="it-IT"/>
              <a:pPr/>
              <a:t>1</a:t>
            </a:fld>
            <a:endParaRPr lang="en-US" altLang="it-IT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8658-1B34-44E3-9078-F8F461D1E91C}" type="slidenum">
              <a:rPr lang="en-US" altLang="it-IT" smtClean="0"/>
              <a:pPr/>
              <a:t>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72883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53D6-5E11-4021-B9F8-177D688C9F74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607"/>
            <a:ext cx="5486727" cy="4115019"/>
          </a:xfrm>
          <a:noFill/>
        </p:spPr>
        <p:txBody>
          <a:bodyPr/>
          <a:lstStyle/>
          <a:p>
            <a:pPr eaLnBrk="1" hangingPunct="1"/>
            <a:endParaRPr lang="en-US" alt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8658-1B34-44E3-9078-F8F461D1E91C}" type="slidenum">
              <a:rPr lang="en-US" altLang="it-IT" smtClean="0"/>
              <a:pPr/>
              <a:t>12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03753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8658-1B34-44E3-9078-F8F461D1E91C}" type="slidenum">
              <a:rPr lang="en-US" altLang="it-IT" smtClean="0"/>
              <a:pPr/>
              <a:t>16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415245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8658-1B34-44E3-9078-F8F461D1E91C}" type="slidenum">
              <a:rPr lang="en-US" altLang="it-IT" smtClean="0"/>
              <a:pPr/>
              <a:t>17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415245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3F4D-76CD-4FB3-BFD7-884410059F8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584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1189-2AA6-40B9-A4BB-95959A6531E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99279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AF45-45F0-4BF2-B1C9-23A82EECFAA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16173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67ACCF-41B4-4875-A84F-C13F3D00084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44838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0556BC-0775-4B4C-BCCE-8E4D5B88C20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70135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81B-F814-48F0-8902-5354E1D0656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95663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FAFD-5ADC-4A55-866E-9741ED9BE61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8118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47DBC-7BFF-46B7-A712-56B7074BDEF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9078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0DD37-F30C-4E1B-86ED-D5C07C8337A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74025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F3D7D-CDD0-4ADB-9BFD-45182A8C883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52892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9F64C-CC9C-42FD-8D53-45B46F2FE07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99737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54EB8-0B0A-458F-998D-478DA33F793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94320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026E-28FB-473D-8305-6581EC5E1C1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67153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r>
              <a:rPr lang="it-IT" altLang="it-IT"/>
              <a:t>05/10/2007</a:t>
            </a:r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endParaRPr lang="en-U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724AA1C6-E53A-40B2-AAEC-3DBEC021ABBE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it-IT" altLang="it-IT" sz="4000" b="1" u="sng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Regressione logistica</a:t>
            </a:r>
            <a:endParaRPr lang="en-US" altLang="it-IT" sz="4000" b="1" u="sng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447800" y="4249738"/>
            <a:ext cx="5867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800" b="0" i="1" dirty="0">
                <a:solidFill>
                  <a:srgbClr val="FF9900"/>
                </a:solidFill>
              </a:rPr>
              <a:t>Metodi Quantitativi per Economia, Finanza e Management</a:t>
            </a:r>
            <a:br>
              <a:rPr lang="it-IT" altLang="it-IT" sz="2800" b="0" i="1" dirty="0">
                <a:solidFill>
                  <a:srgbClr val="FF9900"/>
                </a:solidFill>
              </a:rPr>
            </a:br>
            <a:r>
              <a:rPr lang="it-IT" altLang="it-IT" sz="2800" b="0" i="1" dirty="0">
                <a:solidFill>
                  <a:srgbClr val="FF9900"/>
                </a:solidFill>
              </a:rPr>
              <a:t/>
            </a:r>
            <a:br>
              <a:rPr lang="it-IT" altLang="it-IT" sz="2800" b="0" i="1" dirty="0">
                <a:solidFill>
                  <a:srgbClr val="FF9900"/>
                </a:solidFill>
              </a:rPr>
            </a:br>
            <a:r>
              <a:rPr lang="it-IT" altLang="it-IT" sz="2800" b="0" i="1" dirty="0">
                <a:solidFill>
                  <a:srgbClr val="FF9900"/>
                </a:solidFill>
              </a:rPr>
              <a:t>Esercitazione </a:t>
            </a:r>
            <a:r>
              <a:rPr lang="it-IT" altLang="it-IT" sz="2800" b="0" i="1" dirty="0" smtClean="0">
                <a:solidFill>
                  <a:srgbClr val="FF9900"/>
                </a:solidFill>
              </a:rPr>
              <a:t>n°12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GB" altLang="it-IT" sz="4000" dirty="0" err="1" smtClean="0">
                <a:solidFill>
                  <a:srgbClr val="FF9900"/>
                </a:solidFill>
              </a:rPr>
              <a:t>Valutazione</a:t>
            </a:r>
            <a:r>
              <a:rPr lang="en-GB" altLang="it-IT" sz="4000" dirty="0" smtClean="0">
                <a:solidFill>
                  <a:srgbClr val="FF9900"/>
                </a:solidFill>
              </a:rPr>
              <a:t>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bontà</a:t>
            </a:r>
            <a:r>
              <a:rPr lang="en-GB" altLang="it-IT" sz="4000" dirty="0" smtClean="0">
                <a:solidFill>
                  <a:srgbClr val="FF9900"/>
                </a:solidFill>
              </a:rPr>
              <a:t> del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modello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6048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di significatività per i singoli coefficienti</a:t>
            </a:r>
            <a:endParaRPr lang="it-IT" altLang="it-IT" b="0" dirty="0" smtClean="0">
              <a:sym typeface="Wingdings" pitchFamily="2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4417874"/>
            <a:ext cx="6629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Wald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Chi_square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</a:t>
            </a:r>
            <a:endParaRPr lang="it-IT" altLang="it-IT" b="0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</a:pPr>
            <a:r>
              <a:rPr lang="it-IT" altLang="it-IT" sz="2000" b="0" dirty="0">
                <a:sym typeface="Wingdings" pitchFamily="2" charset="2"/>
              </a:rPr>
              <a:t>valuta la significatività dei singoli </a:t>
            </a:r>
            <a:r>
              <a:rPr lang="it-IT" altLang="it-IT" sz="2000" b="0" dirty="0" smtClean="0">
                <a:sym typeface="Wingdings" pitchFamily="2" charset="2"/>
              </a:rPr>
              <a:t>coefficienti, ossia la </a:t>
            </a:r>
            <a:r>
              <a:rPr lang="it-IT" altLang="it-IT" sz="2000" b="0" dirty="0">
                <a:sym typeface="Wingdings" pitchFamily="2" charset="2"/>
              </a:rPr>
              <a:t>rilevanza dei corrispondenti </a:t>
            </a:r>
            <a:r>
              <a:rPr lang="it-IT" altLang="it-IT" sz="2000" b="0" dirty="0" err="1">
                <a:sym typeface="Wingdings" pitchFamily="2" charset="2"/>
              </a:rPr>
              <a:t>regressori</a:t>
            </a:r>
            <a:r>
              <a:rPr lang="it-IT" altLang="it-IT" sz="2000" b="0" dirty="0">
                <a:sym typeface="Wingdings" pitchFamily="2" charset="2"/>
              </a:rPr>
              <a:t> nella spiegazione della variabile dipendente </a:t>
            </a:r>
            <a:r>
              <a:rPr lang="it-IT" altLang="it-IT" sz="2000" b="0" dirty="0" smtClean="0">
                <a:sym typeface="Wingdings" pitchFamily="2" charset="2"/>
              </a:rPr>
              <a:t>(equivalente </a:t>
            </a:r>
            <a:r>
              <a:rPr lang="it-IT" altLang="it-IT" sz="2000" b="0" dirty="0">
                <a:sym typeface="Wingdings" pitchFamily="2" charset="2"/>
              </a:rPr>
              <a:t>al test t nella </a:t>
            </a:r>
            <a:r>
              <a:rPr lang="it-IT" altLang="it-IT" sz="2000" b="0" dirty="0" smtClean="0">
                <a:sym typeface="Wingdings" pitchFamily="2" charset="2"/>
              </a:rPr>
              <a:t>regressione lineare)</a:t>
            </a:r>
            <a:endParaRPr lang="it-IT" altLang="it-IT" sz="2000" b="0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</a:pPr>
            <a:endParaRPr lang="it-IT" altLang="it-IT" b="0" dirty="0" smtClean="0">
              <a:sym typeface="Wingdings" pitchFamily="2" charset="2"/>
            </a:endParaRPr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62" t="38775" r="22223" b="25777"/>
          <a:stretch/>
        </p:blipFill>
        <p:spPr bwMode="auto">
          <a:xfrm>
            <a:off x="2057400" y="1436132"/>
            <a:ext cx="4946176" cy="25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777893354"/>
              </p:ext>
            </p:extLst>
          </p:nvPr>
        </p:nvGraphicFramePr>
        <p:xfrm>
          <a:off x="7467600" y="4800600"/>
          <a:ext cx="1266393" cy="858756"/>
        </p:xfrm>
        <a:graphic>
          <a:graphicData uri="http://schemas.openxmlformats.org/presentationml/2006/ole">
            <p:oleObj spid="_x0000_s306211" name="Equazione" r:id="rId4" imgW="710891" imgH="482391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5257801" y="1780800"/>
            <a:ext cx="761999" cy="2181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75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0" t="42708" r="12414" b="20615"/>
          <a:stretch/>
        </p:blipFill>
        <p:spPr bwMode="auto">
          <a:xfrm>
            <a:off x="861514" y="4090011"/>
            <a:ext cx="7519917" cy="268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 err="1">
                <a:solidFill>
                  <a:srgbClr val="FF9900"/>
                </a:solidFill>
              </a:rPr>
              <a:t>M</a:t>
            </a:r>
            <a:r>
              <a:rPr lang="it-IT" altLang="it-IT" sz="4000" dirty="0" err="1" smtClean="0">
                <a:solidFill>
                  <a:srgbClr val="FF9900"/>
                </a:solidFill>
              </a:rPr>
              <a:t>ulticollinearità</a:t>
            </a:r>
            <a:r>
              <a:rPr lang="it-IT" altLang="it-IT" sz="4000" dirty="0" smtClean="0">
                <a:solidFill>
                  <a:srgbClr val="FF9900"/>
                </a:solidFill>
              </a:rPr>
              <a:t>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750740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dirty="0">
                <a:solidFill>
                  <a:srgbClr val="000080"/>
                </a:solidFill>
                <a:latin typeface="Courier New"/>
              </a:rPr>
              <a:t>reg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corso.Banca_churn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;</a:t>
            </a:r>
          </a:p>
          <a:p>
            <a:r>
              <a:rPr lang="it-IT" b="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target= </a:t>
            </a:r>
            <a:r>
              <a:rPr lang="it-IT" b="0" dirty="0" err="1" smtClean="0">
                <a:solidFill>
                  <a:srgbClr val="000000"/>
                </a:solidFill>
                <a:latin typeface="Courier New"/>
              </a:rPr>
              <a:t>mesi_bmov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Courier New"/>
              </a:rPr>
              <a:t>pprod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 utenze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 err="1">
                <a:solidFill>
                  <a:srgbClr val="000000"/>
                </a:solidFill>
                <a:latin typeface="Courier New"/>
              </a:rPr>
              <a:t>m</a:t>
            </a:r>
            <a:r>
              <a:rPr lang="it-IT" b="0" dirty="0" err="1" smtClean="0">
                <a:solidFill>
                  <a:srgbClr val="000000"/>
                </a:solidFill>
                <a:latin typeface="Courier New"/>
              </a:rPr>
              <a:t>dare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Courier New"/>
              </a:rPr>
              <a:t>mavere</a:t>
            </a:r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Courier New"/>
              </a:rPr>
              <a:t>flag_acc_sti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 smtClean="0">
                <a:solidFill>
                  <a:srgbClr val="000000"/>
                </a:solidFill>
                <a:latin typeface="Courier New"/>
              </a:rPr>
              <a:t>/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vif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it-IT" dirty="0" err="1">
                <a:solidFill>
                  <a:srgbClr val="000080"/>
                </a:solidFill>
                <a:latin typeface="Courier New"/>
              </a:rPr>
              <a:t>run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it-IT" dirty="0" err="1">
                <a:solidFill>
                  <a:srgbClr val="000080"/>
                </a:solidFill>
                <a:latin typeface="Courier New"/>
              </a:rPr>
              <a:t>quit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173" y="838200"/>
            <a:ext cx="8610600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altLang="it-IT" sz="2000" b="0" dirty="0" smtClean="0"/>
              <a:t>Per valutare </a:t>
            </a:r>
            <a:r>
              <a:rPr lang="it-IT" altLang="it-IT" sz="2000" b="0" dirty="0"/>
              <a:t>la presenza di </a:t>
            </a:r>
            <a:r>
              <a:rPr lang="it-IT" altLang="it-IT" sz="2000" b="0" dirty="0" err="1"/>
              <a:t>multicollinearità</a:t>
            </a:r>
            <a:r>
              <a:rPr lang="it-IT" altLang="it-IT" sz="2000" b="0" dirty="0"/>
              <a:t> tra i </a:t>
            </a:r>
            <a:r>
              <a:rPr lang="it-IT" altLang="it-IT" sz="2000" b="0" dirty="0" err="1" smtClean="0"/>
              <a:t>regressori</a:t>
            </a:r>
            <a:r>
              <a:rPr lang="it-IT" altLang="it-IT" sz="2000" b="0" dirty="0" smtClean="0"/>
              <a:t>, si usa la PROC REG con opzione VIF</a:t>
            </a:r>
            <a:endParaRPr lang="it-IT" altLang="it-IT" sz="2000" b="0" dirty="0"/>
          </a:p>
        </p:txBody>
      </p:sp>
      <p:sp>
        <p:nvSpPr>
          <p:cNvPr id="4" name="Multiply 3"/>
          <p:cNvSpPr/>
          <p:nvPr/>
        </p:nvSpPr>
        <p:spPr bwMode="auto">
          <a:xfrm>
            <a:off x="1828800" y="4884298"/>
            <a:ext cx="4572000" cy="13716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8153400" y="3755409"/>
            <a:ext cx="685800" cy="6942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964102" y="3124200"/>
            <a:ext cx="1975987" cy="6463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it-IT" altLang="it-IT" b="0" dirty="0" smtClean="0">
                <a:sym typeface="Symbol" pitchFamily="18" charset="2"/>
              </a:rPr>
              <a:t>Si leggono solo i valori del VIF </a:t>
            </a:r>
            <a:endParaRPr lang="en-US" altLang="it-IT" b="0" dirty="0">
              <a:sym typeface="Symbol" pitchFamily="18" charset="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20001" y="4458600"/>
            <a:ext cx="685800" cy="2170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 altLang="it-IT" b="0" dirty="0">
              <a:sym typeface="Symbol" pitchFamily="18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 err="1">
                <a:solidFill>
                  <a:srgbClr val="FF9900"/>
                </a:solidFill>
              </a:rPr>
              <a:t>M</a:t>
            </a:r>
            <a:r>
              <a:rPr lang="it-IT" altLang="it-IT" sz="4000" dirty="0" err="1" smtClean="0">
                <a:solidFill>
                  <a:srgbClr val="FF9900"/>
                </a:solidFill>
              </a:rPr>
              <a:t>ulticollinearità</a:t>
            </a:r>
            <a:r>
              <a:rPr lang="it-IT" altLang="it-IT" sz="4000" dirty="0" smtClean="0">
                <a:solidFill>
                  <a:srgbClr val="FF9900"/>
                </a:solidFill>
              </a:rPr>
              <a:t>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173" y="838200"/>
            <a:ext cx="86106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altLang="it-IT" sz="2000" b="0" dirty="0" smtClean="0"/>
              <a:t>Per risolvere il problema della </a:t>
            </a:r>
            <a:r>
              <a:rPr lang="it-IT" altLang="it-IT" sz="2000" b="0" dirty="0" err="1" smtClean="0"/>
              <a:t>multicollinearità</a:t>
            </a:r>
            <a:r>
              <a:rPr lang="it-IT" altLang="it-IT" sz="2000" b="0" dirty="0" smtClean="0"/>
              <a:t>, è possibile ricorrere all’analisi fattoriale.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altLang="it-IT" sz="2000" b="0" dirty="0" smtClean="0"/>
              <a:t>Eseguire l’analisi fattoriale considerando </a:t>
            </a:r>
            <a:r>
              <a:rPr lang="it-IT" altLang="it-IT" sz="2000" b="0" u="sng" dirty="0" smtClean="0"/>
              <a:t>TUTTE </a:t>
            </a:r>
            <a:r>
              <a:rPr lang="it-IT" altLang="it-IT" sz="2000" b="0" dirty="0" smtClean="0"/>
              <a:t>le variabili indipendenti di partenza (l’esito della </a:t>
            </a:r>
            <a:r>
              <a:rPr lang="it-IT" altLang="it-IT" sz="2000" b="0" dirty="0" err="1" smtClean="0"/>
              <a:t>stepwise</a:t>
            </a:r>
            <a:r>
              <a:rPr lang="it-IT" altLang="it-IT" sz="2000" b="0" dirty="0" smtClean="0"/>
              <a:t> potrebbe essere stato influenzato dalla presenza di </a:t>
            </a:r>
            <a:r>
              <a:rPr lang="it-IT" altLang="it-IT" sz="2000" b="0" dirty="0" err="1" smtClean="0"/>
              <a:t>multicollinearità</a:t>
            </a:r>
            <a:r>
              <a:rPr lang="it-IT" altLang="it-IT" sz="2000" b="0" dirty="0" smtClean="0"/>
              <a:t>);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altLang="it-IT" sz="2000" b="0" dirty="0" smtClean="0"/>
              <a:t>Se si ricorre all’analisi fattoriale unicamente per sanare il problema della </a:t>
            </a:r>
            <a:r>
              <a:rPr lang="it-IT" altLang="it-IT" sz="2000" b="0" dirty="0" err="1" smtClean="0"/>
              <a:t>multicollinearità</a:t>
            </a:r>
            <a:r>
              <a:rPr lang="it-IT" altLang="it-IT" sz="2000" b="0" dirty="0" smtClean="0"/>
              <a:t>, considerare </a:t>
            </a:r>
            <a:r>
              <a:rPr lang="it-IT" altLang="it-IT" sz="2000" b="0" u="sng" dirty="0" smtClean="0"/>
              <a:t>TUTTE</a:t>
            </a:r>
            <a:r>
              <a:rPr lang="it-IT" altLang="it-IT" sz="2000" b="0" dirty="0" smtClean="0"/>
              <a:t> le componenti principali calcolate come </a:t>
            </a:r>
            <a:r>
              <a:rPr lang="it-IT" altLang="it-IT" sz="2000" b="0" dirty="0" err="1" smtClean="0"/>
              <a:t>regressori</a:t>
            </a:r>
            <a:endParaRPr lang="it-IT" altLang="it-IT" sz="2000" b="0" dirty="0"/>
          </a:p>
          <a:p>
            <a:pPr>
              <a:lnSpc>
                <a:spcPct val="110000"/>
              </a:lnSpc>
            </a:pPr>
            <a:endParaRPr lang="it-IT" altLang="it-IT" sz="2000" b="0" dirty="0" smtClean="0"/>
          </a:p>
          <a:p>
            <a:r>
              <a:rPr lang="en-AU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dirty="0">
                <a:solidFill>
                  <a:srgbClr val="000080"/>
                </a:solidFill>
                <a:latin typeface="Courier New"/>
              </a:rPr>
              <a:t>factor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corso.banca_churn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fuzz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dirty="0">
                <a:solidFill>
                  <a:srgbClr val="008080"/>
                </a:solidFill>
                <a:latin typeface="Courier New"/>
              </a:rPr>
              <a:t>0.35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N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dirty="0">
                <a:solidFill>
                  <a:srgbClr val="008080"/>
                </a:solidFill>
                <a:latin typeface="Courier New"/>
              </a:rPr>
              <a:t>12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rotate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varimax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reorder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corso.factors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AU" b="0" dirty="0" err="1">
                <a:solidFill>
                  <a:srgbClr val="0000FF"/>
                </a:solidFill>
                <a:latin typeface="Courier New"/>
              </a:rPr>
              <a:t>var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mesi_bmov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pprod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utenze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mdare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mavere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flag_acc_sti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eta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PremiVita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PremiDanni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NumAssVita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NumAssDanni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b="0" dirty="0" err="1">
                <a:solidFill>
                  <a:srgbClr val="000000"/>
                </a:solidFill>
                <a:latin typeface="Courier New"/>
              </a:rPr>
              <a:t>AnzCliente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AU" dirty="0">
                <a:solidFill>
                  <a:srgbClr val="000080"/>
                </a:solidFill>
                <a:latin typeface="Courier New"/>
              </a:rPr>
              <a:t>quit</a:t>
            </a:r>
            <a:r>
              <a:rPr lang="en-AU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it-IT" altLang="it-IT" sz="2000" b="0" dirty="0"/>
          </a:p>
        </p:txBody>
      </p:sp>
    </p:spTree>
    <p:extLst>
      <p:ext uri="{BB962C8B-B14F-4D97-AF65-F5344CB8AC3E}">
        <p14:creationId xmlns:p14="http://schemas.microsoft.com/office/powerpoint/2010/main" xmlns="" val="4076077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1" t="15345" r="1864" b="26260"/>
          <a:stretch/>
        </p:blipFill>
        <p:spPr bwMode="auto">
          <a:xfrm>
            <a:off x="304799" y="1066800"/>
            <a:ext cx="8548785" cy="35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 err="1">
                <a:solidFill>
                  <a:srgbClr val="FF9900"/>
                </a:solidFill>
              </a:rPr>
              <a:t>M</a:t>
            </a:r>
            <a:r>
              <a:rPr lang="it-IT" altLang="it-IT" sz="4000" dirty="0" err="1" smtClean="0">
                <a:solidFill>
                  <a:srgbClr val="FF9900"/>
                </a:solidFill>
              </a:rPr>
              <a:t>ulticollinearità</a:t>
            </a:r>
            <a:r>
              <a:rPr lang="it-IT" altLang="it-IT" sz="4000" dirty="0" smtClean="0">
                <a:solidFill>
                  <a:srgbClr val="FF9900"/>
                </a:solidFill>
              </a:rPr>
              <a:t>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506" y="4800600"/>
            <a:ext cx="83512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altLang="it-IT" sz="2000" b="0" dirty="0" smtClean="0"/>
              <a:t>Factor1</a:t>
            </a:r>
            <a:r>
              <a:rPr lang="it-IT" altLang="it-IT" sz="2000" b="0" dirty="0" smtClean="0">
                <a:sym typeface="Wingdings" panose="05000000000000000000" pitchFamily="2" charset="2"/>
              </a:rPr>
              <a:t> rappresenta la variabile originaria </a:t>
            </a:r>
            <a:r>
              <a:rPr lang="it-IT" altLang="it-IT" sz="2000" b="0" dirty="0" err="1" smtClean="0">
                <a:sym typeface="Wingdings" panose="05000000000000000000" pitchFamily="2" charset="2"/>
              </a:rPr>
              <a:t>PremiDanni</a:t>
            </a:r>
            <a:endParaRPr lang="it-IT" altLang="it-IT" sz="2000" b="0" dirty="0" smtClean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it-IT" altLang="it-IT" sz="2000" b="0" dirty="0" smtClean="0">
                <a:sym typeface="Wingdings" panose="05000000000000000000" pitchFamily="2" charset="2"/>
              </a:rPr>
              <a:t>Factor2 </a:t>
            </a:r>
            <a:r>
              <a:rPr lang="it-IT" altLang="it-IT" sz="2000" b="0" dirty="0">
                <a:sym typeface="Wingdings" panose="05000000000000000000" pitchFamily="2" charset="2"/>
              </a:rPr>
              <a:t>rappresenta la variabile originaria </a:t>
            </a:r>
            <a:r>
              <a:rPr lang="it-IT" altLang="it-IT" sz="2000" b="0" dirty="0" err="1" smtClean="0">
                <a:sym typeface="Wingdings" panose="05000000000000000000" pitchFamily="2" charset="2"/>
              </a:rPr>
              <a:t>mavere</a:t>
            </a:r>
            <a:endParaRPr lang="it-IT" altLang="it-IT" sz="2000" b="0" dirty="0" smtClean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it-IT" altLang="it-IT" sz="2000" b="0" dirty="0" smtClean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3538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>
                <a:solidFill>
                  <a:srgbClr val="FF9900"/>
                </a:solidFill>
              </a:rPr>
              <a:t>S</a:t>
            </a:r>
            <a:r>
              <a:rPr lang="it-IT" altLang="it-IT" sz="4000" dirty="0" smtClean="0">
                <a:solidFill>
                  <a:srgbClr val="FF9900"/>
                </a:solidFill>
              </a:rPr>
              <a:t>tima modello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018" y="914400"/>
            <a:ext cx="86219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err="1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AU" sz="1600" b="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sz="1600" dirty="0">
                <a:solidFill>
                  <a:srgbClr val="000080"/>
                </a:solidFill>
                <a:latin typeface="Courier New"/>
              </a:rPr>
              <a:t>logistic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sz="1600" b="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AU" sz="1600" b="0" dirty="0" err="1">
                <a:solidFill>
                  <a:srgbClr val="000000"/>
                </a:solidFill>
                <a:latin typeface="Courier New"/>
              </a:rPr>
              <a:t>corso.factors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AU" sz="1600" b="0" dirty="0">
                <a:solidFill>
                  <a:srgbClr val="0000FF"/>
                </a:solidFill>
                <a:latin typeface="Courier New"/>
              </a:rPr>
              <a:t>descending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AU" sz="1600" b="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 target= Factor1 Factor2 Factor3 Factor4 Factor5 Factor6 Factor7 </a:t>
            </a:r>
            <a:r>
              <a:rPr lang="en-AU" sz="1600" b="0" dirty="0" smtClean="0">
                <a:solidFill>
                  <a:srgbClr val="000000"/>
                </a:solidFill>
                <a:latin typeface="Courier New"/>
              </a:rPr>
              <a:t>Factor8 Factor9 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Factor10 Factor11 Factor12 </a:t>
            </a:r>
            <a:endParaRPr lang="en-AU" sz="1600" b="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AU" sz="1600" b="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AU" sz="1600" b="0" dirty="0" smtClean="0">
                <a:solidFill>
                  <a:srgbClr val="0000FF"/>
                </a:solidFill>
                <a:latin typeface="Courier New"/>
              </a:rPr>
              <a:t>selection</a:t>
            </a:r>
            <a:r>
              <a:rPr lang="en-AU" sz="1600" b="0" dirty="0" smtClean="0">
                <a:solidFill>
                  <a:srgbClr val="000000"/>
                </a:solidFill>
                <a:latin typeface="Courier New"/>
              </a:rPr>
              <a:t>=stepwise  </a:t>
            </a:r>
            <a:r>
              <a:rPr lang="en-AU" sz="1600" b="0" dirty="0" err="1">
                <a:solidFill>
                  <a:srgbClr val="0000FF"/>
                </a:solidFill>
                <a:latin typeface="Courier New"/>
              </a:rPr>
              <a:t>slentry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sz="1600" dirty="0">
                <a:solidFill>
                  <a:srgbClr val="008080"/>
                </a:solidFill>
                <a:latin typeface="Courier New"/>
              </a:rPr>
              <a:t>0.01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AU" sz="1600" b="0" dirty="0" err="1">
                <a:solidFill>
                  <a:srgbClr val="0000FF"/>
                </a:solidFill>
                <a:latin typeface="Courier New"/>
              </a:rPr>
              <a:t>slstay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AU" sz="1600" dirty="0">
                <a:solidFill>
                  <a:srgbClr val="008080"/>
                </a:solidFill>
                <a:latin typeface="Courier New"/>
              </a:rPr>
              <a:t>0.01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AU" sz="1600" b="0" dirty="0" err="1">
                <a:solidFill>
                  <a:srgbClr val="0000FF"/>
                </a:solidFill>
                <a:latin typeface="Courier New"/>
              </a:rPr>
              <a:t>stb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AU" sz="1600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AU" sz="1600" b="0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21" t="58753" r="25744" b="20623"/>
          <a:stretch/>
        </p:blipFill>
        <p:spPr bwMode="auto">
          <a:xfrm>
            <a:off x="2653066" y="2582433"/>
            <a:ext cx="4738333" cy="178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63" t="42677" r="29576" b="36941"/>
          <a:stretch/>
        </p:blipFill>
        <p:spPr bwMode="auto">
          <a:xfrm>
            <a:off x="3139234" y="4466151"/>
            <a:ext cx="3947366" cy="19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017809" y="4876800"/>
            <a:ext cx="1068791" cy="1461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67300" y="2971800"/>
            <a:ext cx="6477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645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>
                <a:solidFill>
                  <a:srgbClr val="FF9900"/>
                </a:solidFill>
              </a:rPr>
              <a:t>Stima modello 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6" t="42118" r="22308" b="21379"/>
          <a:stretch/>
        </p:blipFill>
        <p:spPr bwMode="auto">
          <a:xfrm>
            <a:off x="1219200" y="914400"/>
            <a:ext cx="6019800" cy="32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105401" y="1295400"/>
            <a:ext cx="914400" cy="2743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570274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altLang="it-IT" b="0" dirty="0" smtClean="0"/>
              <a:t>Factor2   </a:t>
            </a:r>
            <a:r>
              <a:rPr lang="it-IT" altLang="it-IT" b="0" dirty="0" smtClean="0">
                <a:sym typeface="Wingdings" panose="05000000000000000000" pitchFamily="2" charset="2"/>
              </a:rPr>
              <a:t> numero </a:t>
            </a:r>
            <a:r>
              <a:rPr lang="it-IT" altLang="it-IT" b="0" dirty="0">
                <a:sym typeface="Wingdings" panose="05000000000000000000" pitchFamily="2" charset="2"/>
              </a:rPr>
              <a:t>movimentazioni </a:t>
            </a:r>
            <a:r>
              <a:rPr lang="it-IT" altLang="it-IT" b="0" dirty="0" smtClean="0">
                <a:sym typeface="Wingdings" panose="05000000000000000000" pitchFamily="2" charset="2"/>
              </a:rPr>
              <a:t>avere</a:t>
            </a:r>
          </a:p>
          <a:p>
            <a:pPr>
              <a:spcBef>
                <a:spcPts val="0"/>
              </a:spcBef>
            </a:pPr>
            <a:r>
              <a:rPr lang="it-IT" altLang="it-IT" b="0" dirty="0" smtClean="0"/>
              <a:t>Factor</a:t>
            </a:r>
            <a:r>
              <a:rPr lang="it-IT" altLang="it-IT" b="0" dirty="0" smtClean="0">
                <a:sym typeface="Wingdings" panose="05000000000000000000" pitchFamily="2" charset="2"/>
              </a:rPr>
              <a:t>3    numero </a:t>
            </a:r>
            <a:r>
              <a:rPr lang="it-IT" altLang="it-IT" b="0" dirty="0">
                <a:sym typeface="Wingdings" panose="05000000000000000000" pitchFamily="2" charset="2"/>
              </a:rPr>
              <a:t>mesi bassa movimentazione ultimo </a:t>
            </a:r>
            <a:r>
              <a:rPr lang="it-IT" altLang="it-IT" b="0" dirty="0" smtClean="0">
                <a:sym typeface="Wingdings" panose="05000000000000000000" pitchFamily="2" charset="2"/>
              </a:rPr>
              <a:t>semestre </a:t>
            </a:r>
          </a:p>
          <a:p>
            <a:pPr>
              <a:spcBef>
                <a:spcPts val="0"/>
              </a:spcBef>
            </a:pPr>
            <a:r>
              <a:rPr lang="it-IT" altLang="it-IT" b="0" dirty="0" smtClean="0"/>
              <a:t>Factor</a:t>
            </a:r>
            <a:r>
              <a:rPr lang="it-IT" altLang="it-IT" b="0" dirty="0" smtClean="0">
                <a:sym typeface="Wingdings" panose="05000000000000000000" pitchFamily="2" charset="2"/>
              </a:rPr>
              <a:t>4    </a:t>
            </a:r>
            <a:r>
              <a:rPr lang="it-IT" altLang="it-IT" b="0" dirty="0" err="1" smtClean="0">
                <a:sym typeface="Wingdings" panose="05000000000000000000" pitchFamily="2" charset="2"/>
              </a:rPr>
              <a:t>flag</a:t>
            </a:r>
            <a:r>
              <a:rPr lang="it-IT" altLang="it-IT" b="0" dirty="0" smtClean="0">
                <a:sym typeface="Wingdings" panose="05000000000000000000" pitchFamily="2" charset="2"/>
              </a:rPr>
              <a:t> </a:t>
            </a:r>
            <a:r>
              <a:rPr lang="it-IT" altLang="it-IT" b="0" dirty="0">
                <a:sym typeface="Wingdings" panose="05000000000000000000" pitchFamily="2" charset="2"/>
              </a:rPr>
              <a:t>accredito </a:t>
            </a:r>
            <a:r>
              <a:rPr lang="it-IT" altLang="it-IT" b="0" dirty="0" smtClean="0">
                <a:sym typeface="Wingdings" panose="05000000000000000000" pitchFamily="2" charset="2"/>
              </a:rPr>
              <a:t>stipendio</a:t>
            </a:r>
            <a:endParaRPr lang="it-IT" altLang="it-IT" b="0" dirty="0"/>
          </a:p>
          <a:p>
            <a:pPr>
              <a:spcBef>
                <a:spcPts val="0"/>
              </a:spcBef>
            </a:pPr>
            <a:r>
              <a:rPr lang="it-IT" altLang="it-IT" b="0" dirty="0" smtClean="0"/>
              <a:t>Factor</a:t>
            </a:r>
            <a:r>
              <a:rPr lang="it-IT" altLang="it-IT" b="0" dirty="0" smtClean="0">
                <a:sym typeface="Wingdings" panose="05000000000000000000" pitchFamily="2" charset="2"/>
              </a:rPr>
              <a:t>9    numero </a:t>
            </a:r>
            <a:r>
              <a:rPr lang="it-IT" altLang="it-IT" b="0" dirty="0">
                <a:sym typeface="Wingdings" panose="05000000000000000000" pitchFamily="2" charset="2"/>
              </a:rPr>
              <a:t>utenze in </a:t>
            </a:r>
            <a:r>
              <a:rPr lang="it-IT" altLang="it-IT" b="0" dirty="0" smtClean="0">
                <a:sym typeface="Wingdings" panose="05000000000000000000" pitchFamily="2" charset="2"/>
              </a:rPr>
              <a:t>c/c</a:t>
            </a:r>
            <a:endParaRPr lang="it-IT" altLang="it-IT" b="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it-IT" altLang="it-IT" b="0" dirty="0" smtClean="0"/>
              <a:t>Factor</a:t>
            </a:r>
            <a:r>
              <a:rPr lang="it-IT" altLang="it-IT" b="0" dirty="0" smtClean="0">
                <a:sym typeface="Wingdings" panose="05000000000000000000" pitchFamily="2" charset="2"/>
              </a:rPr>
              <a:t>10  % </a:t>
            </a:r>
            <a:r>
              <a:rPr lang="it-IT" altLang="it-IT" b="0" dirty="0">
                <a:sym typeface="Wingdings" panose="05000000000000000000" pitchFamily="2" charset="2"/>
              </a:rPr>
              <a:t>famiglie prodotti </a:t>
            </a:r>
            <a:r>
              <a:rPr lang="it-IT" altLang="it-IT" b="0" dirty="0" smtClean="0">
                <a:sym typeface="Wingdings" panose="05000000000000000000" pitchFamily="2" charset="2"/>
              </a:rPr>
              <a:t>posseduti</a:t>
            </a:r>
            <a:endParaRPr lang="it-IT" altLang="it-IT" b="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it-IT" altLang="it-IT" b="0" dirty="0" smtClean="0"/>
              <a:t>Factor</a:t>
            </a:r>
            <a:r>
              <a:rPr lang="it-IT" altLang="it-IT" b="0" dirty="0">
                <a:sym typeface="Wingdings" panose="05000000000000000000" pitchFamily="2" charset="2"/>
              </a:rPr>
              <a:t>11  </a:t>
            </a:r>
            <a:r>
              <a:rPr lang="it-IT" altLang="it-IT" b="0" dirty="0" smtClean="0">
                <a:sym typeface="Wingdings" panose="05000000000000000000" pitchFamily="2" charset="2"/>
              </a:rPr>
              <a:t>numero </a:t>
            </a:r>
            <a:r>
              <a:rPr lang="it-IT" altLang="it-IT" b="0" dirty="0">
                <a:sym typeface="Wingdings" panose="05000000000000000000" pitchFamily="2" charset="2"/>
              </a:rPr>
              <a:t>movimentazioni </a:t>
            </a:r>
            <a:r>
              <a:rPr lang="it-IT" altLang="it-IT" b="0" dirty="0" smtClean="0">
                <a:sym typeface="Wingdings" panose="05000000000000000000" pitchFamily="2" charset="2"/>
              </a:rPr>
              <a:t>dare</a:t>
            </a:r>
            <a:endParaRPr lang="it-IT" altLang="it-IT" b="0" dirty="0"/>
          </a:p>
        </p:txBody>
      </p:sp>
    </p:spTree>
    <p:extLst>
      <p:ext uri="{BB962C8B-B14F-4D97-AF65-F5344CB8AC3E}">
        <p14:creationId xmlns:p14="http://schemas.microsoft.com/office/powerpoint/2010/main" xmlns="" val="2678908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9900"/>
                </a:solidFill>
              </a:rPr>
              <a:t>Interpretazione dei Coefficienti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6" t="42118" r="22308" b="21379"/>
          <a:stretch/>
        </p:blipFill>
        <p:spPr bwMode="auto">
          <a:xfrm>
            <a:off x="1524000" y="1447800"/>
            <a:ext cx="6019800" cy="32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4923472"/>
            <a:ext cx="8458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AU" altLang="it-IT" sz="2000" b="0" dirty="0">
                <a:cs typeface="Times New Roman" pitchFamily="18" charset="0"/>
              </a:rPr>
              <a:t>Si </a:t>
            </a:r>
            <a:r>
              <a:rPr lang="en-AU" altLang="it-IT" sz="2000" b="0" dirty="0" err="1">
                <a:cs typeface="Times New Roman" pitchFamily="18" charset="0"/>
              </a:rPr>
              <a:t>ordinano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i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regressori</a:t>
            </a:r>
            <a:r>
              <a:rPr lang="en-AU" altLang="it-IT" sz="2000" b="0" dirty="0">
                <a:cs typeface="Times New Roman" pitchFamily="18" charset="0"/>
              </a:rPr>
              <a:t> in </a:t>
            </a:r>
            <a:r>
              <a:rPr lang="en-AU" altLang="it-IT" sz="2000" b="0" dirty="0" err="1">
                <a:cs typeface="Times New Roman" pitchFamily="18" charset="0"/>
              </a:rPr>
              <a:t>modo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decrescente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rispetto</a:t>
            </a:r>
            <a:r>
              <a:rPr lang="en-AU" altLang="it-IT" sz="2000" b="0" dirty="0">
                <a:cs typeface="Times New Roman" pitchFamily="18" charset="0"/>
              </a:rPr>
              <a:t> al </a:t>
            </a:r>
            <a:r>
              <a:rPr lang="en-AU" altLang="it-IT" sz="2000" b="0" dirty="0" err="1">
                <a:cs typeface="Times New Roman" pitchFamily="18" charset="0"/>
              </a:rPr>
              <a:t>valore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assoluto</a:t>
            </a:r>
            <a:r>
              <a:rPr lang="en-AU" altLang="it-IT" sz="2000" b="0" dirty="0">
                <a:cs typeface="Times New Roman" pitchFamily="18" charset="0"/>
              </a:rPr>
              <a:t> del </a:t>
            </a:r>
            <a:r>
              <a:rPr lang="en-AU" altLang="it-IT" sz="2000" b="0" dirty="0" err="1">
                <a:cs typeface="Times New Roman" pitchFamily="18" charset="0"/>
              </a:rPr>
              <a:t>coefficiente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standardizzato</a:t>
            </a:r>
            <a:r>
              <a:rPr lang="en-AU" altLang="it-IT" sz="2000" b="0" dirty="0" smtClean="0">
                <a:cs typeface="Times New Roman" pitchFamily="18" charset="0"/>
              </a:rPr>
              <a:t>.</a:t>
            </a:r>
            <a:endParaRPr lang="en-AU" altLang="it-IT" sz="2000" b="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AU" altLang="it-IT" sz="2000" b="0" dirty="0">
                <a:cs typeface="Times New Roman" pitchFamily="18" charset="0"/>
              </a:rPr>
              <a:t>Il </a:t>
            </a:r>
            <a:r>
              <a:rPr lang="en-AU" altLang="it-IT" sz="2000" b="0" dirty="0" err="1" smtClean="0">
                <a:cs typeface="Times New Roman" pitchFamily="18" charset="0"/>
              </a:rPr>
              <a:t>fattore</a:t>
            </a:r>
            <a:r>
              <a:rPr lang="en-AU" altLang="it-IT" sz="2000" b="0" dirty="0" smtClean="0">
                <a:cs typeface="Times New Roman" pitchFamily="18" charset="0"/>
              </a:rPr>
              <a:t> 2 (</a:t>
            </a:r>
            <a:r>
              <a:rPr lang="en-AU" altLang="it-IT" sz="2000" b="0" dirty="0" err="1" smtClean="0">
                <a:cs typeface="Times New Roman" pitchFamily="18" charset="0"/>
              </a:rPr>
              <a:t>numero</a:t>
            </a:r>
            <a:r>
              <a:rPr lang="en-AU" altLang="it-IT" sz="2000" b="0" dirty="0" smtClean="0">
                <a:cs typeface="Times New Roman" pitchFamily="18" charset="0"/>
              </a:rPr>
              <a:t> </a:t>
            </a:r>
            <a:r>
              <a:rPr lang="en-AU" altLang="it-IT" sz="2000" b="0" dirty="0" err="1">
                <a:cs typeface="Times New Roman" pitchFamily="18" charset="0"/>
              </a:rPr>
              <a:t>movimenti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 smtClean="0">
                <a:cs typeface="Times New Roman" pitchFamily="18" charset="0"/>
              </a:rPr>
              <a:t>avere</a:t>
            </a:r>
            <a:r>
              <a:rPr lang="en-AU" altLang="it-IT" sz="2000" b="0" dirty="0" smtClean="0">
                <a:cs typeface="Times New Roman" pitchFamily="18" charset="0"/>
              </a:rPr>
              <a:t>) </a:t>
            </a:r>
            <a:r>
              <a:rPr lang="en-AU" altLang="it-IT" sz="2000" b="0" dirty="0">
                <a:cs typeface="Times New Roman" pitchFamily="18" charset="0"/>
              </a:rPr>
              <a:t>è </a:t>
            </a:r>
            <a:r>
              <a:rPr lang="en-AU" altLang="it-IT" sz="2000" b="0" dirty="0" err="1">
                <a:cs typeface="Times New Roman" pitchFamily="18" charset="0"/>
              </a:rPr>
              <a:t>il</a:t>
            </a:r>
            <a:r>
              <a:rPr lang="en-AU" altLang="it-IT" sz="2000" b="0" dirty="0">
                <a:cs typeface="Times New Roman" pitchFamily="18" charset="0"/>
              </a:rPr>
              <a:t> </a:t>
            </a:r>
            <a:r>
              <a:rPr lang="en-AU" altLang="it-IT" sz="2000" b="0" dirty="0" err="1" smtClean="0">
                <a:cs typeface="Times New Roman" pitchFamily="18" charset="0"/>
              </a:rPr>
              <a:t>regressore</a:t>
            </a:r>
            <a:r>
              <a:rPr lang="en-AU" altLang="it-IT" sz="2000" b="0" dirty="0" smtClean="0">
                <a:cs typeface="Times New Roman" pitchFamily="18" charset="0"/>
              </a:rPr>
              <a:t> </a:t>
            </a:r>
            <a:r>
              <a:rPr lang="it-IT" altLang="it-IT" sz="2000" b="0" dirty="0">
                <a:cs typeface="Times New Roman" pitchFamily="18" charset="0"/>
              </a:rPr>
              <a:t>maggiormente influente nel modello.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066800" cy="2743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 altLang="it-IT" b="0" dirty="0"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9024" y="1023068"/>
            <a:ext cx="3005951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dirty="0"/>
              <a:t>Importanza dei </a:t>
            </a:r>
            <a:r>
              <a:rPr lang="it-IT" altLang="it-IT" dirty="0" err="1"/>
              <a:t>regressori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2876569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9900"/>
                </a:solidFill>
              </a:rPr>
              <a:t>Interpretazione dei Coefficienti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6" t="42118" r="22308" b="21379"/>
          <a:stretch/>
        </p:blipFill>
        <p:spPr bwMode="auto">
          <a:xfrm>
            <a:off x="1524000" y="1034332"/>
            <a:ext cx="6019800" cy="32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4343400"/>
            <a:ext cx="8458200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800" b="0" dirty="0"/>
              <a:t>Più è bassa la movimentazione di C/C nell’ ultimo semestre più aumenta la probabilità di abbandono (</a:t>
            </a:r>
            <a:r>
              <a:rPr lang="it-IT" sz="1800" b="0" dirty="0" err="1"/>
              <a:t>coeff</a:t>
            </a:r>
            <a:r>
              <a:rPr lang="it-IT" sz="1800" b="0" dirty="0"/>
              <a:t>. </a:t>
            </a:r>
            <a:r>
              <a:rPr lang="it-IT" sz="1800" b="0" dirty="0" err="1"/>
              <a:t>std</a:t>
            </a:r>
            <a:r>
              <a:rPr lang="it-IT" sz="1800" b="0" dirty="0"/>
              <a:t>. </a:t>
            </a:r>
            <a:r>
              <a:rPr lang="it-IT" sz="1800" b="0" dirty="0" smtClean="0"/>
              <a:t>Factor3= 0.5056 </a:t>
            </a:r>
            <a:r>
              <a:rPr lang="it-IT" sz="1800" b="0" dirty="0"/>
              <a:t>segno positivo</a:t>
            </a:r>
            <a:r>
              <a:rPr lang="it-IT" sz="1800" b="0" dirty="0" smtClean="0"/>
              <a:t>)</a:t>
            </a:r>
            <a:endParaRPr lang="it-IT" sz="18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Piu è </a:t>
            </a:r>
            <a:r>
              <a:rPr lang="en-AU" sz="1800" b="0" dirty="0" err="1"/>
              <a:t>alta</a:t>
            </a:r>
            <a:r>
              <a:rPr lang="en-AU" sz="1800" b="0" dirty="0"/>
              <a:t> la % di </a:t>
            </a:r>
            <a:r>
              <a:rPr lang="en-AU" sz="1800" b="0" dirty="0" err="1"/>
              <a:t>famiglie</a:t>
            </a:r>
            <a:r>
              <a:rPr lang="en-AU" sz="1800" b="0" dirty="0"/>
              <a:t> di </a:t>
            </a:r>
            <a:r>
              <a:rPr lang="en-AU" sz="1800" b="0" dirty="0" err="1"/>
              <a:t>prodotti</a:t>
            </a:r>
            <a:r>
              <a:rPr lang="en-AU" sz="1800" b="0" dirty="0"/>
              <a:t> </a:t>
            </a:r>
            <a:r>
              <a:rPr lang="en-AU" sz="1800" b="0" dirty="0" err="1"/>
              <a:t>bancari</a:t>
            </a:r>
            <a:r>
              <a:rPr lang="en-AU" sz="1800" b="0" dirty="0"/>
              <a:t> </a:t>
            </a:r>
            <a:r>
              <a:rPr lang="en-AU" sz="1800" b="0" dirty="0" err="1"/>
              <a:t>posseduti</a:t>
            </a:r>
            <a:r>
              <a:rPr lang="en-AU" sz="1800" b="0" dirty="0"/>
              <a:t> </a:t>
            </a:r>
            <a:r>
              <a:rPr lang="it-IT" sz="1800" b="0" dirty="0"/>
              <a:t>più diminuisce la probabilità di abbandono (</a:t>
            </a:r>
            <a:r>
              <a:rPr lang="it-IT" sz="1800" b="0" dirty="0" err="1"/>
              <a:t>coeff</a:t>
            </a:r>
            <a:r>
              <a:rPr lang="it-IT" sz="1800" b="0" dirty="0"/>
              <a:t>. </a:t>
            </a:r>
            <a:r>
              <a:rPr lang="it-IT" sz="1800" b="0" dirty="0" err="1"/>
              <a:t>std</a:t>
            </a:r>
            <a:r>
              <a:rPr lang="it-IT" sz="1800" b="0" dirty="0"/>
              <a:t>. </a:t>
            </a:r>
            <a:r>
              <a:rPr lang="it-IT" sz="1800" b="0" dirty="0" smtClean="0"/>
              <a:t>Factor10= </a:t>
            </a:r>
            <a:r>
              <a:rPr lang="it-IT" sz="1800" b="0" dirty="0"/>
              <a:t>- </a:t>
            </a:r>
            <a:r>
              <a:rPr lang="it-IT" sz="1800" b="0" dirty="0" smtClean="0"/>
              <a:t>0.5067 </a:t>
            </a:r>
            <a:r>
              <a:rPr lang="it-IT" sz="1800" b="0" dirty="0"/>
              <a:t>segno negativo</a:t>
            </a:r>
            <a:r>
              <a:rPr lang="it-IT" sz="18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La </a:t>
            </a:r>
            <a:r>
              <a:rPr lang="en-AU" sz="1800" b="0" dirty="0" err="1"/>
              <a:t>presenza</a:t>
            </a:r>
            <a:r>
              <a:rPr lang="en-AU" sz="1800" b="0" dirty="0"/>
              <a:t> </a:t>
            </a:r>
            <a:r>
              <a:rPr lang="en-AU" sz="1800" b="0" dirty="0" err="1"/>
              <a:t>dell’accredito</a:t>
            </a:r>
            <a:r>
              <a:rPr lang="en-AU" sz="1800" b="0" dirty="0"/>
              <a:t> </a:t>
            </a:r>
            <a:r>
              <a:rPr lang="en-AU" sz="1800" b="0" dirty="0" err="1"/>
              <a:t>dello</a:t>
            </a:r>
            <a:r>
              <a:rPr lang="en-AU" sz="1800" b="0" dirty="0"/>
              <a:t> </a:t>
            </a:r>
            <a:r>
              <a:rPr lang="en-AU" sz="1800" b="0" dirty="0" err="1"/>
              <a:t>stipendio</a:t>
            </a:r>
            <a:r>
              <a:rPr lang="en-AU" sz="1800" b="0" dirty="0"/>
              <a:t> in C/C</a:t>
            </a:r>
            <a:r>
              <a:rPr lang="it-IT" sz="1800" b="0" dirty="0"/>
              <a:t> diminuisce la probabilità di abbandono (</a:t>
            </a:r>
            <a:r>
              <a:rPr lang="it-IT" sz="1800" b="0" dirty="0" err="1"/>
              <a:t>coeff</a:t>
            </a:r>
            <a:r>
              <a:rPr lang="it-IT" sz="1800" b="0" dirty="0"/>
              <a:t>. </a:t>
            </a:r>
            <a:r>
              <a:rPr lang="it-IT" sz="1800" b="0" dirty="0" err="1"/>
              <a:t>std</a:t>
            </a:r>
            <a:r>
              <a:rPr lang="it-IT" sz="1800" b="0"/>
              <a:t>. </a:t>
            </a:r>
            <a:r>
              <a:rPr lang="it-IT" sz="1800" b="0" smtClean="0"/>
              <a:t>Factor4</a:t>
            </a:r>
            <a:r>
              <a:rPr lang="it-IT" sz="1800" b="0" dirty="0" smtClean="0"/>
              <a:t>= </a:t>
            </a:r>
            <a:r>
              <a:rPr lang="it-IT" sz="1800" b="0" dirty="0"/>
              <a:t>- </a:t>
            </a:r>
            <a:r>
              <a:rPr lang="it-IT" sz="1800" b="0" dirty="0" smtClean="0"/>
              <a:t>0.3158 </a:t>
            </a:r>
            <a:r>
              <a:rPr lang="it-IT" sz="1800" b="0" dirty="0"/>
              <a:t>segno negativo)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2000" b="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324600" y="1491532"/>
            <a:ext cx="1066800" cy="2743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 altLang="it-IT" b="0" dirty="0"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0715" y="609600"/>
            <a:ext cx="3762568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dirty="0"/>
              <a:t>Analisi del segno dei coefficienti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3245106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GB" altLang="it-IT" sz="4000">
                <a:solidFill>
                  <a:srgbClr val="FF9900"/>
                </a:solidFill>
              </a:rPr>
              <a:t>Regressione logistica – Passi da fare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58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endParaRPr lang="it-IT" altLang="it-IT" sz="2400" b="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arenR"/>
            </a:pPr>
            <a:endParaRPr lang="it-IT" altLang="it-IT" sz="2000" b="0" dirty="0" smtClean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arenR"/>
            </a:pPr>
            <a:r>
              <a:rPr lang="it-IT" altLang="it-IT" sz="2000" b="0" dirty="0" smtClean="0"/>
              <a:t>Individuare </a:t>
            </a:r>
            <a:r>
              <a:rPr lang="it-IT" altLang="it-IT" sz="2000" b="0" dirty="0"/>
              <a:t>la variabile oggetto di analisi (variabile dipendente dicotomica (0/1)) e i potenziali </a:t>
            </a:r>
            <a:r>
              <a:rPr lang="it-IT" altLang="it-IT" sz="2000" b="0" dirty="0" err="1" smtClean="0"/>
              <a:t>regressori</a:t>
            </a:r>
            <a:r>
              <a:rPr lang="it-IT" altLang="it-IT" sz="2000" b="0" dirty="0" smtClean="0"/>
              <a:t> (variabili quantitative o </a:t>
            </a:r>
            <a:r>
              <a:rPr lang="it-IT" altLang="it-IT" sz="2000" b="0" dirty="0" err="1" smtClean="0"/>
              <a:t>dummy</a:t>
            </a:r>
            <a:r>
              <a:rPr lang="it-IT" altLang="it-IT" sz="2000" b="0" dirty="0" smtClean="0"/>
              <a:t>)</a:t>
            </a:r>
            <a:endParaRPr lang="it-IT" altLang="it-IT" sz="2000" b="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arenR"/>
            </a:pPr>
            <a:r>
              <a:rPr lang="it-IT" altLang="it-IT" sz="2000" b="0" dirty="0" smtClean="0"/>
              <a:t>Stimare </a:t>
            </a:r>
            <a:r>
              <a:rPr lang="it-IT" altLang="it-IT" sz="2000" b="0" dirty="0"/>
              <a:t>un modello di regressione logistica utilizzando il metodo di selezione automatica STEPWISE per selezionare le variabili </a:t>
            </a:r>
            <a:endParaRPr lang="it-IT" altLang="it-IT" sz="2000" b="0" dirty="0" smtClean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arenR"/>
            </a:pPr>
            <a:r>
              <a:rPr lang="it-IT" altLang="it-IT" sz="2000" b="0" dirty="0" smtClean="0"/>
              <a:t>Valutare: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AutoNum type="romanUcPeriod"/>
            </a:pPr>
            <a:r>
              <a:rPr lang="it-IT" altLang="it-IT" sz="2000" b="0" dirty="0" smtClean="0"/>
              <a:t>la bontà del modello (</a:t>
            </a:r>
            <a:r>
              <a:rPr lang="it-IT" altLang="it-IT" sz="2000" b="0" i="1" dirty="0" smtClean="0"/>
              <a:t>percentuale di </a:t>
            </a:r>
            <a:r>
              <a:rPr lang="it-IT" altLang="it-IT" sz="2000" b="0" i="1" dirty="0" err="1" smtClean="0"/>
              <a:t>Concordant</a:t>
            </a:r>
            <a:r>
              <a:rPr lang="it-IT" altLang="it-IT" sz="2000" b="0" i="1" dirty="0" smtClean="0"/>
              <a:t> e altre misure di associazione tra valori predetti e valori osservati</a:t>
            </a:r>
            <a:r>
              <a:rPr lang="it-IT" altLang="it-IT" sz="2000" b="0" dirty="0" smtClean="0"/>
              <a:t>)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AutoNum type="romanUcPeriod"/>
            </a:pPr>
            <a:r>
              <a:rPr lang="it-IT" altLang="it-IT" sz="2000" b="0" dirty="0" smtClean="0"/>
              <a:t>la significatività congiunta dei coefficienti (</a:t>
            </a:r>
            <a:r>
              <a:rPr lang="it-IT" altLang="it-IT" sz="2000" b="0" i="1" dirty="0" err="1" smtClean="0"/>
              <a:t>Likelihood</a:t>
            </a:r>
            <a:r>
              <a:rPr lang="it-IT" altLang="it-IT" sz="2000" b="0" i="1" dirty="0" smtClean="0"/>
              <a:t> ratio test/Score test/</a:t>
            </a:r>
            <a:r>
              <a:rPr lang="it-IT" altLang="it-IT" sz="2000" b="0" i="1" dirty="0" err="1" smtClean="0"/>
              <a:t>Wald</a:t>
            </a:r>
            <a:r>
              <a:rPr lang="it-IT" altLang="it-IT" sz="2000" b="0" i="1" dirty="0" smtClean="0"/>
              <a:t> test</a:t>
            </a:r>
            <a:r>
              <a:rPr lang="it-IT" altLang="it-IT" sz="2000" b="0" dirty="0" smtClean="0"/>
              <a:t> 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AutoNum type="romanUcPeriod"/>
            </a:pPr>
            <a:r>
              <a:rPr lang="it-IT" altLang="it-IT" sz="2000" b="0" dirty="0" smtClean="0"/>
              <a:t>la significatività dei singoli coefficienti stimati (</a:t>
            </a:r>
            <a:r>
              <a:rPr lang="it-IT" altLang="it-IT" sz="2000" b="0" i="1" dirty="0" err="1" smtClean="0"/>
              <a:t>Wald</a:t>
            </a:r>
            <a:r>
              <a:rPr lang="it-IT" altLang="it-IT" sz="2000" b="0" i="1" dirty="0" smtClean="0"/>
              <a:t> Chi-</a:t>
            </a:r>
            <a:r>
              <a:rPr lang="it-IT" altLang="it-IT" sz="2000" b="0" i="1" dirty="0" err="1" smtClean="0"/>
              <a:t>square</a:t>
            </a:r>
            <a:r>
              <a:rPr lang="it-IT" altLang="it-IT" sz="2000" b="0" i="1" dirty="0" smtClean="0"/>
              <a:t> test</a:t>
            </a:r>
            <a:r>
              <a:rPr lang="it-IT" altLang="it-IT" sz="2000" b="0" dirty="0" smtClean="0"/>
              <a:t>)</a:t>
            </a:r>
            <a:endParaRPr lang="it-IT" altLang="it-IT" sz="2000" b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GB" altLang="it-IT" sz="4000">
                <a:solidFill>
                  <a:srgbClr val="FF9900"/>
                </a:solidFill>
              </a:rPr>
              <a:t>Regressione logistica – Passi da fare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295400"/>
            <a:ext cx="86106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arenR" startAt="4"/>
            </a:pPr>
            <a:r>
              <a:rPr lang="it-IT" altLang="it-IT" sz="2000" b="0" dirty="0" smtClean="0"/>
              <a:t>Valutare </a:t>
            </a:r>
            <a:r>
              <a:rPr lang="it-IT" altLang="it-IT" sz="2000" b="0" dirty="0"/>
              <a:t>la presenza di </a:t>
            </a:r>
            <a:r>
              <a:rPr lang="it-IT" altLang="it-IT" sz="2000" b="0" dirty="0" err="1"/>
              <a:t>multicollinearità</a:t>
            </a:r>
            <a:r>
              <a:rPr lang="it-IT" altLang="it-IT" sz="2000" b="0" dirty="0"/>
              <a:t> tra i </a:t>
            </a:r>
            <a:r>
              <a:rPr lang="it-IT" altLang="it-IT" sz="2000" b="0" dirty="0" err="1"/>
              <a:t>regressori</a:t>
            </a:r>
            <a:r>
              <a:rPr lang="it-IT" altLang="it-IT" sz="2000" b="0" dirty="0"/>
              <a:t> </a:t>
            </a:r>
            <a:r>
              <a:rPr lang="it-IT" altLang="it-IT" sz="2000" b="0" dirty="0" smtClean="0"/>
              <a:t>(utilizzare la PROC REG con opzione VIF)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 startAt="4"/>
            </a:pPr>
            <a:r>
              <a:rPr lang="it-IT" altLang="it-IT" sz="2000" b="0" dirty="0" smtClean="0"/>
              <a:t>Nel caso di </a:t>
            </a:r>
            <a:r>
              <a:rPr lang="it-IT" altLang="it-IT" sz="2000" b="0" dirty="0" err="1" smtClean="0"/>
              <a:t>multicollinearità</a:t>
            </a:r>
            <a:r>
              <a:rPr lang="it-IT" altLang="it-IT" sz="2000" b="0" dirty="0" smtClean="0"/>
              <a:t> provvedere alla risoluzione del problema, ad esempio tramite un’analisi fattoriale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 startAt="4"/>
            </a:pPr>
            <a:r>
              <a:rPr lang="en-AU" altLang="it-IT" sz="2000" b="0" dirty="0" err="1" smtClean="0"/>
              <a:t>Stimato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il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modello</a:t>
            </a:r>
            <a:r>
              <a:rPr lang="en-AU" altLang="it-IT" sz="2000" b="0" dirty="0" smtClean="0"/>
              <a:t> finale, </a:t>
            </a:r>
            <a:r>
              <a:rPr lang="en-AU" altLang="it-IT" sz="2000" b="0" dirty="0" err="1" smtClean="0"/>
              <a:t>procedere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all’interpretazione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dei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regressori</a:t>
            </a:r>
            <a:r>
              <a:rPr lang="en-AU" altLang="it-IT" sz="2000" b="0" dirty="0" smtClean="0"/>
              <a:t>, </a:t>
            </a:r>
            <a:r>
              <a:rPr lang="en-AU" altLang="it-IT" sz="2000" b="0" dirty="0" err="1" smtClean="0"/>
              <a:t>valutandone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importanza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nella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spiegazione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della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variabile</a:t>
            </a:r>
            <a:r>
              <a:rPr lang="en-AU" altLang="it-IT" sz="2000" b="0" dirty="0" smtClean="0"/>
              <a:t> target, e segno </a:t>
            </a:r>
            <a:r>
              <a:rPr lang="en-AU" altLang="it-IT" sz="2000" b="0" dirty="0" err="1" smtClean="0"/>
              <a:t>dei</a:t>
            </a:r>
            <a:r>
              <a:rPr lang="en-AU" altLang="it-IT" sz="2000" b="0" dirty="0" smtClean="0"/>
              <a:t> </a:t>
            </a:r>
            <a:r>
              <a:rPr lang="en-AU" altLang="it-IT" sz="2000" b="0" dirty="0" err="1" smtClean="0"/>
              <a:t>coefficienti</a:t>
            </a:r>
            <a:endParaRPr lang="it-IT" altLang="it-IT" sz="2000" b="0" dirty="0"/>
          </a:p>
          <a:p>
            <a:pPr>
              <a:lnSpc>
                <a:spcPct val="110000"/>
              </a:lnSpc>
              <a:buFontTx/>
              <a:buAutoNum type="arabicParenR" startAt="4"/>
            </a:pPr>
            <a:endParaRPr lang="it-IT" altLang="it-IT" sz="2400" b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</a:pPr>
            <a:r>
              <a:rPr lang="it-IT" sz="2000" dirty="0" smtClean="0"/>
              <a:t>Scadenze per la consegna del lavoro di gruppo:</a:t>
            </a:r>
          </a:p>
          <a:p>
            <a:pPr marL="457200" lvl="1" indent="0" algn="ctr" eaLnBrk="1" hangingPunct="1">
              <a:lnSpc>
                <a:spcPct val="80000"/>
              </a:lnSpc>
              <a:buNone/>
            </a:pPr>
            <a:endParaRPr lang="it-IT" sz="2000" dirty="0"/>
          </a:p>
          <a:p>
            <a:pPr marL="457200" lvl="1" indent="0" algn="ctr" eaLnBrk="1" hangingPunct="1">
              <a:lnSpc>
                <a:spcPct val="80000"/>
              </a:lnSpc>
              <a:buNone/>
            </a:pPr>
            <a:r>
              <a:rPr lang="it-IT" sz="2000" b="1" dirty="0" smtClean="0"/>
              <a:t>I scadenza: </a:t>
            </a:r>
            <a:r>
              <a:rPr lang="it-IT" sz="2400" b="1" dirty="0" smtClean="0"/>
              <a:t>Lunedì 12 </a:t>
            </a:r>
            <a:r>
              <a:rPr lang="it-IT" sz="2400" b="1" dirty="0"/>
              <a:t>G</a:t>
            </a:r>
            <a:r>
              <a:rPr lang="it-IT" sz="2400" b="1" dirty="0" smtClean="0"/>
              <a:t>ennaio 2015</a:t>
            </a: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it-IT" sz="2000" b="1" dirty="0" smtClean="0"/>
              <a:t>II </a:t>
            </a:r>
            <a:r>
              <a:rPr lang="it-IT" sz="2000" b="1" dirty="0"/>
              <a:t>scadenza: </a:t>
            </a:r>
            <a:r>
              <a:rPr lang="it-IT" sz="2400" b="1" dirty="0" smtClean="0"/>
              <a:t>Venerdì 23 </a:t>
            </a:r>
            <a:r>
              <a:rPr lang="it-IT" sz="2400" b="1" dirty="0"/>
              <a:t>Gennaio 2015</a:t>
            </a:r>
          </a:p>
          <a:p>
            <a:pPr marL="457200" lvl="1" indent="0" algn="ctr" eaLnBrk="1" hangingPunct="1">
              <a:lnSpc>
                <a:spcPct val="80000"/>
              </a:lnSpc>
              <a:buNone/>
            </a:pPr>
            <a:endParaRPr lang="it-IT" sz="2400" b="1" dirty="0" smtClean="0"/>
          </a:p>
          <a:p>
            <a:pPr marL="552450" indent="-552450" eaLnBrk="1" hangingPunct="1">
              <a:lnSpc>
                <a:spcPct val="80000"/>
              </a:lnSpc>
            </a:pPr>
            <a:r>
              <a:rPr lang="it-IT" sz="2000" dirty="0" smtClean="0"/>
              <a:t>Il materiale da consegnare consiste in: </a:t>
            </a:r>
          </a:p>
          <a:p>
            <a:pPr marL="952500" lvl="1" indent="-552450" eaLnBrk="1" hangingPunct="1">
              <a:lnSpc>
                <a:spcPct val="80000"/>
              </a:lnSpc>
            </a:pPr>
            <a:r>
              <a:rPr lang="en-AU" altLang="it-IT" sz="1800" dirty="0" err="1" smtClean="0">
                <a:solidFill>
                  <a:schemeClr val="tx2"/>
                </a:solidFill>
              </a:rPr>
              <a:t>stampa</a:t>
            </a:r>
            <a:r>
              <a:rPr lang="en-AU" altLang="it-IT" sz="1800" dirty="0" smtClean="0">
                <a:solidFill>
                  <a:schemeClr val="tx2"/>
                </a:solidFill>
              </a:rPr>
              <a:t>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cartacea</a:t>
            </a:r>
            <a:r>
              <a:rPr lang="en-AU" altLang="it-IT" sz="1800" dirty="0" smtClean="0">
                <a:solidFill>
                  <a:schemeClr val="tx2"/>
                </a:solidFill>
              </a:rPr>
              <a:t>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della</a:t>
            </a:r>
            <a:r>
              <a:rPr lang="en-AU" altLang="it-IT" sz="1800" dirty="0" smtClean="0">
                <a:solidFill>
                  <a:schemeClr val="tx2"/>
                </a:solidFill>
              </a:rPr>
              <a:t>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presentazione</a:t>
            </a:r>
            <a:r>
              <a:rPr lang="en-AU" altLang="it-IT" sz="1800" dirty="0" smtClean="0">
                <a:solidFill>
                  <a:schemeClr val="tx2"/>
                </a:solidFill>
              </a:rPr>
              <a:t> in Power Point;</a:t>
            </a:r>
          </a:p>
          <a:p>
            <a:pPr marL="952500" lvl="1" indent="-552450" eaLnBrk="1" hangingPunct="1">
              <a:lnSpc>
                <a:spcPct val="80000"/>
              </a:lnSpc>
            </a:pPr>
            <a:r>
              <a:rPr lang="en-AU" altLang="it-IT" sz="1800" dirty="0" smtClean="0">
                <a:solidFill>
                  <a:schemeClr val="tx2"/>
                </a:solidFill>
              </a:rPr>
              <a:t>un CD/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chiavetta</a:t>
            </a:r>
            <a:r>
              <a:rPr lang="en-AU" altLang="it-IT" sz="1800" dirty="0" smtClean="0">
                <a:solidFill>
                  <a:schemeClr val="tx2"/>
                </a:solidFill>
              </a:rPr>
              <a:t> USB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contenente</a:t>
            </a:r>
            <a:r>
              <a:rPr lang="en-AU" altLang="it-IT" sz="1800" dirty="0" smtClean="0">
                <a:solidFill>
                  <a:schemeClr val="tx2"/>
                </a:solidFill>
              </a:rPr>
              <a:t>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questionario</a:t>
            </a:r>
            <a:r>
              <a:rPr lang="en-AU" altLang="it-IT" sz="1800" dirty="0" smtClean="0">
                <a:solidFill>
                  <a:schemeClr val="tx2"/>
                </a:solidFill>
              </a:rPr>
              <a:t>, base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dati</a:t>
            </a:r>
            <a:r>
              <a:rPr lang="en-AU" altLang="it-IT" sz="1800" dirty="0" smtClean="0">
                <a:solidFill>
                  <a:schemeClr val="tx2"/>
                </a:solidFill>
              </a:rPr>
              <a:t> in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formato</a:t>
            </a:r>
            <a:r>
              <a:rPr lang="en-AU" altLang="it-IT" sz="1800" dirty="0" smtClean="0">
                <a:solidFill>
                  <a:schemeClr val="tx2"/>
                </a:solidFill>
              </a:rPr>
              <a:t> Excel, </a:t>
            </a:r>
            <a:r>
              <a:rPr lang="en-AU" altLang="it-IT" sz="1800" dirty="0" err="1" smtClean="0">
                <a:solidFill>
                  <a:schemeClr val="tx2"/>
                </a:solidFill>
              </a:rPr>
              <a:t>programma</a:t>
            </a:r>
            <a:r>
              <a:rPr lang="en-AU" altLang="it-IT" sz="1800" dirty="0" smtClean="0">
                <a:solidFill>
                  <a:schemeClr val="tx2"/>
                </a:solidFill>
              </a:rPr>
              <a:t> SAS, output, </a:t>
            </a:r>
            <a:r>
              <a:rPr lang="en-AU" altLang="it-IT" sz="1800" b="1" dirty="0" err="1" smtClean="0">
                <a:solidFill>
                  <a:schemeClr val="tx2"/>
                </a:solidFill>
              </a:rPr>
              <a:t>presentazione</a:t>
            </a:r>
            <a:r>
              <a:rPr lang="en-AU" altLang="it-IT" sz="1800" b="1" dirty="0" smtClean="0">
                <a:solidFill>
                  <a:schemeClr val="tx2"/>
                </a:solidFill>
              </a:rPr>
              <a:t> Power Point</a:t>
            </a:r>
            <a:r>
              <a:rPr lang="en-AU" altLang="it-IT" sz="1800" dirty="0" smtClean="0">
                <a:solidFill>
                  <a:schemeClr val="tx2"/>
                </a:solidFill>
              </a:rPr>
              <a:t>.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endParaRPr lang="en-AU" altLang="it-IT" sz="1800" dirty="0" smtClean="0">
              <a:solidFill>
                <a:schemeClr val="tx2"/>
              </a:solidFill>
            </a:endParaRPr>
          </a:p>
          <a:p>
            <a:pPr marL="952500" lvl="1" indent="-552450" eaLnBrk="1" hangingPunct="1">
              <a:lnSpc>
                <a:spcPct val="80000"/>
              </a:lnSpc>
            </a:pPr>
            <a:endParaRPr lang="en-AU" altLang="it-IT" sz="1800" dirty="0" smtClean="0">
              <a:solidFill>
                <a:schemeClr val="tx2"/>
              </a:solidFill>
            </a:endParaRPr>
          </a:p>
          <a:p>
            <a:pPr marL="552450" indent="-552450">
              <a:lnSpc>
                <a:spcPct val="80000"/>
              </a:lnSpc>
            </a:pPr>
            <a:r>
              <a:rPr lang="en-AU" altLang="it-IT" sz="2000" dirty="0" smtClean="0">
                <a:solidFill>
                  <a:schemeClr val="tx2"/>
                </a:solidFill>
              </a:rPr>
              <a:t>NOTA BENE: se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il</a:t>
            </a:r>
            <a:r>
              <a:rPr lang="en-AU" altLang="it-IT" sz="2000" dirty="0" smtClean="0">
                <a:solidFill>
                  <a:schemeClr val="tx2"/>
                </a:solidFill>
              </a:rPr>
              <a:t>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lavoro</a:t>
            </a:r>
            <a:r>
              <a:rPr lang="en-AU" altLang="it-IT" sz="2000" dirty="0" smtClean="0">
                <a:solidFill>
                  <a:schemeClr val="tx2"/>
                </a:solidFill>
              </a:rPr>
              <a:t> di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gruppo</a:t>
            </a:r>
            <a:r>
              <a:rPr lang="en-AU" altLang="it-IT" sz="2000" dirty="0" smtClean="0">
                <a:solidFill>
                  <a:schemeClr val="tx2"/>
                </a:solidFill>
              </a:rPr>
              <a:t> non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viene</a:t>
            </a:r>
            <a:r>
              <a:rPr lang="en-AU" altLang="it-IT" sz="2000" dirty="0" smtClean="0">
                <a:solidFill>
                  <a:schemeClr val="tx2"/>
                </a:solidFill>
              </a:rPr>
              <a:t>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consegnato</a:t>
            </a:r>
            <a:r>
              <a:rPr lang="en-AU" altLang="it-IT" sz="2000" dirty="0" smtClean="0">
                <a:solidFill>
                  <a:schemeClr val="tx2"/>
                </a:solidFill>
              </a:rPr>
              <a:t>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entro</a:t>
            </a:r>
            <a:r>
              <a:rPr lang="en-AU" altLang="it-IT" sz="2000" dirty="0" smtClean="0">
                <a:solidFill>
                  <a:schemeClr val="tx2"/>
                </a:solidFill>
              </a:rPr>
              <a:t> la data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della</a:t>
            </a:r>
            <a:r>
              <a:rPr lang="en-AU" altLang="it-IT" sz="2000" dirty="0" smtClean="0">
                <a:solidFill>
                  <a:schemeClr val="tx2"/>
                </a:solidFill>
              </a:rPr>
              <a:t> prima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scadenza</a:t>
            </a:r>
            <a:r>
              <a:rPr lang="en-AU" altLang="it-IT" sz="2000" dirty="0" smtClean="0">
                <a:solidFill>
                  <a:schemeClr val="tx2"/>
                </a:solidFill>
              </a:rPr>
              <a:t>, non è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possibile</a:t>
            </a:r>
            <a:r>
              <a:rPr lang="en-AU" altLang="it-IT" sz="2000" dirty="0" smtClean="0">
                <a:solidFill>
                  <a:schemeClr val="tx2"/>
                </a:solidFill>
              </a:rPr>
              <a:t>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sostenere</a:t>
            </a:r>
            <a:r>
              <a:rPr lang="en-AU" altLang="it-IT" sz="2000" dirty="0" smtClean="0">
                <a:solidFill>
                  <a:schemeClr val="tx2"/>
                </a:solidFill>
              </a:rPr>
              <a:t>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l’esame</a:t>
            </a:r>
            <a:r>
              <a:rPr lang="en-AU" altLang="it-IT" sz="2000" dirty="0" smtClean="0">
                <a:solidFill>
                  <a:schemeClr val="tx2"/>
                </a:solidFill>
              </a:rPr>
              <a:t> al primo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appello</a:t>
            </a:r>
            <a:r>
              <a:rPr lang="en-AU" altLang="it-IT" sz="2000" dirty="0" smtClean="0">
                <a:solidFill>
                  <a:schemeClr val="tx2"/>
                </a:solidFill>
              </a:rPr>
              <a:t> da </a:t>
            </a:r>
            <a:r>
              <a:rPr lang="en-AU" altLang="it-IT" sz="2000" dirty="0" err="1" smtClean="0">
                <a:solidFill>
                  <a:schemeClr val="tx2"/>
                </a:solidFill>
              </a:rPr>
              <a:t>frequentanti</a:t>
            </a:r>
            <a:endParaRPr lang="en-AU" altLang="it-IT" sz="2000" dirty="0" smtClean="0">
              <a:solidFill>
                <a:schemeClr val="tx2"/>
              </a:solidFill>
            </a:endParaRPr>
          </a:p>
          <a:p>
            <a:pPr marL="552450" indent="-552450" eaLnBrk="1" hangingPunct="1">
              <a:lnSpc>
                <a:spcPct val="80000"/>
              </a:lnSpc>
            </a:pPr>
            <a:endParaRPr lang="it-IT" sz="2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4000" dirty="0" err="1">
                <a:solidFill>
                  <a:srgbClr val="FF9900"/>
                </a:solidFill>
              </a:rPr>
              <a:t>Consegna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Lavoro</a:t>
            </a:r>
            <a:r>
              <a:rPr lang="en-AU" sz="4000" dirty="0">
                <a:solidFill>
                  <a:srgbClr val="FF9900"/>
                </a:solidFill>
              </a:rPr>
              <a:t> di </a:t>
            </a:r>
            <a:r>
              <a:rPr lang="en-AU" sz="4000" dirty="0" err="1">
                <a:solidFill>
                  <a:srgbClr val="FF9900"/>
                </a:solidFill>
              </a:rPr>
              <a:t>gruppo</a:t>
            </a:r>
            <a:endParaRPr lang="it-IT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6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it-IT" sz="4000" dirty="0" err="1">
                <a:solidFill>
                  <a:srgbClr val="FF9900"/>
                </a:solidFill>
              </a:rPr>
              <a:t>Regressione</a:t>
            </a:r>
            <a:r>
              <a:rPr lang="en-GB" altLang="it-IT" sz="4000" dirty="0">
                <a:solidFill>
                  <a:srgbClr val="FF9900"/>
                </a:solidFill>
              </a:rPr>
              <a:t> </a:t>
            </a:r>
            <a:r>
              <a:rPr lang="en-GB" altLang="it-IT" sz="4000" dirty="0" err="1">
                <a:solidFill>
                  <a:srgbClr val="FF9900"/>
                </a:solidFill>
              </a:rPr>
              <a:t>logistica</a:t>
            </a:r>
            <a:r>
              <a:rPr lang="en-GB" altLang="it-IT" sz="4000" dirty="0">
                <a:solidFill>
                  <a:srgbClr val="FF9900"/>
                </a:solidFill>
              </a:rPr>
              <a:t> - </a:t>
            </a:r>
            <a:r>
              <a:rPr lang="en-GB" altLang="it-IT" sz="4000" dirty="0" err="1">
                <a:solidFill>
                  <a:srgbClr val="FF9900"/>
                </a:solidFill>
              </a:rPr>
              <a:t>Modello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381000" y="1073150"/>
            <a:ext cx="8458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2400" dirty="0"/>
              <a:t>Modello di regressione logistica</a:t>
            </a:r>
          </a:p>
          <a:p>
            <a:endParaRPr lang="it-IT" altLang="it-IT" sz="2400" b="0" dirty="0"/>
          </a:p>
          <a:p>
            <a:pPr>
              <a:buFontTx/>
              <a:buChar char="•"/>
            </a:pPr>
            <a:r>
              <a:rPr lang="it-IT" altLang="it-IT" sz="2000" b="0" dirty="0"/>
              <a:t>si vuole modellare la relazione tra una variabile dipendente dicotomica (0-1) e un insieme di </a:t>
            </a:r>
            <a:r>
              <a:rPr lang="it-IT" altLang="it-IT" sz="2000" b="0" dirty="0" err="1"/>
              <a:t>regressori</a:t>
            </a:r>
            <a:r>
              <a:rPr lang="it-IT" altLang="it-IT" sz="2000" b="0" dirty="0"/>
              <a:t> che si ritiene influenzino la variabile </a:t>
            </a:r>
            <a:r>
              <a:rPr lang="it-IT" altLang="it-IT" sz="2000" b="0" dirty="0" smtClean="0"/>
              <a:t>dipendente</a:t>
            </a:r>
            <a:endParaRPr lang="it-IT" altLang="it-IT" sz="2000" b="0" dirty="0"/>
          </a:p>
          <a:p>
            <a:endParaRPr lang="it-IT" altLang="it-IT" sz="2000" b="0" dirty="0"/>
          </a:p>
          <a:p>
            <a:pPr>
              <a:buFontTx/>
              <a:buChar char="•"/>
            </a:pPr>
            <a:r>
              <a:rPr lang="it-IT" altLang="it-IT" sz="2000" b="0" dirty="0"/>
              <a:t>la variabile dicotomica rappresenta presenza/assenza di un </a:t>
            </a:r>
            <a:r>
              <a:rPr lang="it-IT" altLang="it-IT" sz="2000" b="0" dirty="0" smtClean="0"/>
              <a:t>fenomeno (es. abbandono cliente, acquisto prodotto…)</a:t>
            </a:r>
            <a:endParaRPr lang="it-IT" altLang="it-IT" sz="2000" b="0" dirty="0"/>
          </a:p>
          <a:p>
            <a:endParaRPr lang="it-IT" altLang="it-IT" sz="2000" b="0" dirty="0"/>
          </a:p>
          <a:p>
            <a:pPr>
              <a:buFontTx/>
              <a:buChar char="•"/>
            </a:pPr>
            <a:r>
              <a:rPr lang="it-IT" altLang="it-IT" sz="2000" b="0" dirty="0"/>
              <a:t>l’obiettivo è stimare l’equazione </a:t>
            </a:r>
          </a:p>
          <a:p>
            <a:pPr>
              <a:buFontTx/>
              <a:buChar char="•"/>
            </a:pPr>
            <a:endParaRPr lang="it-IT" altLang="it-IT" sz="2000" b="0" dirty="0"/>
          </a:p>
        </p:txBody>
      </p:sp>
      <p:graphicFrame>
        <p:nvGraphicFramePr>
          <p:cNvPr id="3020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5855455"/>
              </p:ext>
            </p:extLst>
          </p:nvPr>
        </p:nvGraphicFramePr>
        <p:xfrm>
          <a:off x="1333500" y="4724400"/>
          <a:ext cx="6553200" cy="898525"/>
        </p:xfrm>
        <a:graphic>
          <a:graphicData uri="http://schemas.openxmlformats.org/presentationml/2006/ole">
            <p:oleObj spid="_x0000_s302192" name="Equation" r:id="rId4" imgW="4191840" imgH="559080" progId="Equation.3">
              <p:embed/>
            </p:oleObj>
          </a:graphicData>
        </a:graphic>
      </p:graphicFrame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762000" y="5729288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b="0" dirty="0"/>
              <a:t>dove π:= Pr(Y=1 l X) è la probabilità che il fenomeno </a:t>
            </a:r>
            <a:r>
              <a:rPr lang="it-IT" altLang="it-IT" sz="2000" b="0" dirty="0" smtClean="0"/>
              <a:t>si  verifichi  </a:t>
            </a:r>
            <a:endParaRPr lang="it-IT" altLang="it-IT" sz="2000" b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it-IT" sz="4000">
                <a:solidFill>
                  <a:srgbClr val="FF9900"/>
                </a:solidFill>
              </a:rPr>
              <a:t>Regressione logistica – Esempio</a:t>
            </a:r>
          </a:p>
        </p:txBody>
      </p:sp>
      <p:sp>
        <p:nvSpPr>
          <p:cNvPr id="355784" name="Rectangle 456"/>
          <p:cNvSpPr>
            <a:spLocks noChangeArrowheads="1"/>
          </p:cNvSpPr>
          <p:nvPr/>
        </p:nvSpPr>
        <p:spPr bwMode="auto">
          <a:xfrm>
            <a:off x="609600" y="2498725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 b="0" dirty="0">
                <a:cs typeface="Times New Roman" pitchFamily="18" charset="0"/>
              </a:rPr>
              <a:t>VARIABILE </a:t>
            </a:r>
            <a:r>
              <a:rPr lang="it-IT" altLang="it-IT" sz="2000" b="0" dirty="0" smtClean="0">
                <a:cs typeface="Times New Roman" pitchFamily="18" charset="0"/>
              </a:rPr>
              <a:t>DIPENDENTE / «TARGET»:</a:t>
            </a:r>
            <a:endParaRPr lang="it-IT" altLang="it-IT" sz="2000" b="0" dirty="0">
              <a:cs typeface="Times New Roman" pitchFamily="18" charset="0"/>
            </a:endParaRPr>
          </a:p>
          <a:p>
            <a:pPr eaLnBrk="0" hangingPunct="0"/>
            <a:r>
              <a:rPr lang="it-IT" altLang="it-IT" sz="2000" b="0" dirty="0">
                <a:cs typeface="Times New Roman" pitchFamily="18" charset="0"/>
              </a:rPr>
              <a:t>0: </a:t>
            </a:r>
            <a:r>
              <a:rPr lang="it-IT" altLang="it-IT" sz="2000" b="0" dirty="0" smtClean="0">
                <a:cs typeface="Times New Roman" pitchFamily="18" charset="0"/>
              </a:rPr>
              <a:t>non ha abbandonato la banca</a:t>
            </a:r>
            <a:endParaRPr lang="it-IT" altLang="it-IT" sz="2000" b="0" dirty="0">
              <a:cs typeface="Times New Roman" pitchFamily="18" charset="0"/>
            </a:endParaRPr>
          </a:p>
          <a:p>
            <a:pPr eaLnBrk="0" hangingPunct="0"/>
            <a:r>
              <a:rPr lang="it-IT" altLang="it-IT" sz="2000" b="0" dirty="0">
                <a:cs typeface="Times New Roman" pitchFamily="18" charset="0"/>
              </a:rPr>
              <a:t>1: ha abbandonato </a:t>
            </a:r>
            <a:r>
              <a:rPr lang="it-IT" altLang="it-IT" sz="2000" b="0" dirty="0" smtClean="0">
                <a:cs typeface="Times New Roman" pitchFamily="18" charset="0"/>
              </a:rPr>
              <a:t>la banca</a:t>
            </a:r>
            <a:endParaRPr lang="it-IT" altLang="it-IT" sz="2000" b="0" dirty="0">
              <a:cs typeface="Times New Roman" pitchFamily="18" charset="0"/>
            </a:endParaRPr>
          </a:p>
        </p:txBody>
      </p:sp>
      <p:sp>
        <p:nvSpPr>
          <p:cNvPr id="355785" name="Rectangle 457"/>
          <p:cNvSpPr>
            <a:spLocks noChangeArrowheads="1"/>
          </p:cNvSpPr>
          <p:nvPr/>
        </p:nvSpPr>
        <p:spPr bwMode="auto">
          <a:xfrm>
            <a:off x="609600" y="16002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 b="0" dirty="0">
                <a:cs typeface="Times New Roman" pitchFamily="18" charset="0"/>
              </a:rPr>
              <a:t>DATA SET: </a:t>
            </a:r>
            <a:r>
              <a:rPr lang="it-IT" altLang="it-IT" sz="2000" b="0" dirty="0" err="1" smtClean="0">
                <a:cs typeface="Times New Roman" pitchFamily="18" charset="0"/>
              </a:rPr>
              <a:t>banca_churn</a:t>
            </a:r>
            <a:endParaRPr lang="it-IT" altLang="it-IT" sz="2000" b="0" dirty="0">
              <a:cs typeface="Times New Roman" pitchFamily="18" charset="0"/>
            </a:endParaRPr>
          </a:p>
        </p:txBody>
      </p:sp>
      <p:sp>
        <p:nvSpPr>
          <p:cNvPr id="355786" name="Rectangle 458"/>
          <p:cNvSpPr>
            <a:spLocks noChangeArrowheads="1"/>
          </p:cNvSpPr>
          <p:nvPr/>
        </p:nvSpPr>
        <p:spPr bwMode="auto">
          <a:xfrm>
            <a:off x="685800" y="4572000"/>
            <a:ext cx="8077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20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Obiettivo:</a:t>
            </a:r>
            <a:r>
              <a:rPr lang="it-IT" altLang="it-IT" sz="2000" b="0" dirty="0">
                <a:cs typeface="Times New Roman" pitchFamily="18" charset="0"/>
              </a:rPr>
              <a:t> </a:t>
            </a:r>
            <a:endParaRPr lang="it-IT" altLang="it-IT" sz="2000" b="0" dirty="0" smtClean="0">
              <a:cs typeface="Times New Roman" pitchFamily="18" charset="0"/>
            </a:endParaRPr>
          </a:p>
          <a:p>
            <a:pPr eaLnBrk="0" hangingPunct="0"/>
            <a:r>
              <a:rPr lang="it-IT" altLang="it-IT" sz="2000" b="0" dirty="0" smtClean="0">
                <a:cs typeface="Times New Roman" pitchFamily="18" charset="0"/>
              </a:rPr>
              <a:t>prevedere la probabilità di abbandono a partire da un insieme di variabili indipendenti e capire come queste ultime influenzano l’esito della variabile target</a:t>
            </a:r>
            <a:endParaRPr lang="it-IT" altLang="it-IT" sz="2000" b="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328" y="1491456"/>
            <a:ext cx="7924800" cy="33091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 err="1"/>
              <a:t>proc</a:t>
            </a:r>
            <a:r>
              <a:rPr lang="en-GB" altLang="it-IT" sz="2400" dirty="0"/>
              <a:t> logistic data= </a:t>
            </a:r>
            <a:r>
              <a:rPr lang="en-GB" altLang="it-IT" sz="2400" dirty="0">
                <a:solidFill>
                  <a:srgbClr val="0000CC"/>
                </a:solidFill>
              </a:rPr>
              <a:t>dataset </a:t>
            </a:r>
            <a:r>
              <a:rPr lang="en-GB" altLang="it-IT" sz="2400" dirty="0">
                <a:solidFill>
                  <a:srgbClr val="009900"/>
                </a:solidFill>
              </a:rPr>
              <a:t>descending</a:t>
            </a:r>
            <a:r>
              <a:rPr lang="en-GB" altLang="it-IT" sz="2400" dirty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/>
              <a:t>	model </a:t>
            </a:r>
            <a:r>
              <a:rPr lang="en-GB" altLang="it-IT" sz="2400" dirty="0" err="1">
                <a:solidFill>
                  <a:srgbClr val="0000CC"/>
                </a:solidFill>
              </a:rPr>
              <a:t>variabile</a:t>
            </a:r>
            <a:r>
              <a:rPr lang="en-GB" altLang="it-IT" sz="2400" dirty="0">
                <a:solidFill>
                  <a:srgbClr val="0000CC"/>
                </a:solidFill>
              </a:rPr>
              <a:t> </a:t>
            </a:r>
            <a:r>
              <a:rPr lang="en-GB" altLang="it-IT" sz="2400" dirty="0" err="1">
                <a:solidFill>
                  <a:srgbClr val="0000CC"/>
                </a:solidFill>
              </a:rPr>
              <a:t>dipendente</a:t>
            </a:r>
            <a:r>
              <a:rPr lang="en-GB" altLang="it-IT" sz="2400" dirty="0">
                <a:solidFill>
                  <a:srgbClr val="0000CC"/>
                </a:solidFill>
              </a:rPr>
              <a:t>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/>
              <a:t>              </a:t>
            </a:r>
            <a:r>
              <a:rPr lang="en-GB" altLang="it-IT" sz="2400" dirty="0">
                <a:solidFill>
                  <a:srgbClr val="0000CC"/>
                </a:solidFill>
              </a:rPr>
              <a:t>regressore_1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/>
              <a:t>              </a:t>
            </a:r>
            <a:r>
              <a:rPr lang="en-GB" altLang="it-IT" sz="2400" dirty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>
                <a:solidFill>
                  <a:srgbClr val="0000CC"/>
                </a:solidFill>
              </a:rPr>
              <a:t>              </a:t>
            </a:r>
            <a:r>
              <a:rPr lang="en-GB" altLang="it-IT" sz="2400" dirty="0" smtClean="0">
                <a:solidFill>
                  <a:srgbClr val="0000CC"/>
                </a:solidFill>
              </a:rPr>
              <a:t>.</a:t>
            </a:r>
            <a:endParaRPr lang="en-GB" altLang="it-IT" sz="24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>
                <a:solidFill>
                  <a:srgbClr val="0000CC"/>
                </a:solidFill>
              </a:rPr>
              <a:t>              </a:t>
            </a:r>
            <a:r>
              <a:rPr lang="en-GB" altLang="it-IT" sz="2400" dirty="0" err="1" smtClean="0">
                <a:solidFill>
                  <a:srgbClr val="0000CC"/>
                </a:solidFill>
              </a:rPr>
              <a:t>regressore_k</a:t>
            </a:r>
            <a:endParaRPr lang="en-GB" altLang="it-IT" sz="24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/>
              <a:t>	</a:t>
            </a:r>
            <a:endParaRPr lang="en-GB" altLang="it-IT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>
                <a:solidFill>
                  <a:srgbClr val="009900"/>
                </a:solidFill>
              </a:rPr>
              <a:t>	</a:t>
            </a:r>
            <a:r>
              <a:rPr lang="en-GB" altLang="it-IT" sz="2400" dirty="0" smtClean="0">
                <a:solidFill>
                  <a:srgbClr val="009900"/>
                </a:solidFill>
              </a:rPr>
              <a:t>/</a:t>
            </a:r>
            <a:r>
              <a:rPr lang="en-GB" altLang="it-IT" sz="2400" dirty="0" err="1" smtClean="0">
                <a:solidFill>
                  <a:srgbClr val="009900"/>
                </a:solidFill>
              </a:rPr>
              <a:t>stb</a:t>
            </a:r>
            <a:r>
              <a:rPr lang="en-GB" altLang="it-IT" sz="2400" dirty="0" smtClean="0">
                <a:solidFill>
                  <a:srgbClr val="009900"/>
                </a:solidFill>
              </a:rPr>
              <a:t> selection=stepwise </a:t>
            </a:r>
            <a:r>
              <a:rPr lang="en-GB" altLang="it-IT" sz="2400" dirty="0" err="1" smtClean="0">
                <a:solidFill>
                  <a:srgbClr val="009900"/>
                </a:solidFill>
              </a:rPr>
              <a:t>slentry</a:t>
            </a:r>
            <a:r>
              <a:rPr lang="en-GB" altLang="it-IT" sz="2400" dirty="0" smtClean="0">
                <a:solidFill>
                  <a:srgbClr val="009900"/>
                </a:solidFill>
              </a:rPr>
              <a:t>=… </a:t>
            </a:r>
            <a:r>
              <a:rPr lang="en-GB" altLang="it-IT" sz="2400" dirty="0" err="1" smtClean="0">
                <a:solidFill>
                  <a:srgbClr val="009900"/>
                </a:solidFill>
              </a:rPr>
              <a:t>slstay</a:t>
            </a:r>
            <a:r>
              <a:rPr lang="en-GB" altLang="it-IT" sz="2400" dirty="0" smtClean="0">
                <a:solidFill>
                  <a:srgbClr val="009900"/>
                </a:solidFill>
              </a:rPr>
              <a:t>=…</a:t>
            </a:r>
            <a:r>
              <a:rPr lang="en-GB" altLang="it-IT" sz="2400" dirty="0" smtClean="0"/>
              <a:t>;</a:t>
            </a:r>
            <a:endParaRPr lang="en-GB" altLang="it-IT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400" dirty="0"/>
              <a:t>	run;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400" b="0" dirty="0"/>
              <a:t>Modello di regressione logistica – k </a:t>
            </a:r>
            <a:r>
              <a:rPr lang="it-IT" altLang="it-IT" sz="2400" b="0" dirty="0" err="1" smtClean="0"/>
              <a:t>regressori</a:t>
            </a:r>
            <a:endParaRPr lang="en-US" altLang="it-IT" sz="2400" b="0" dirty="0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4000" b="0" dirty="0">
                <a:solidFill>
                  <a:srgbClr val="FF9900"/>
                </a:solidFill>
              </a:rPr>
              <a:t>PROC LOGISTIC – Sintassi</a:t>
            </a:r>
            <a:endParaRPr lang="en-GB" altLang="it-IT" sz="4000" b="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04800" y="4876800"/>
            <a:ext cx="883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it-IT" altLang="it-IT" sz="1800" b="0" dirty="0">
                <a:solidFill>
                  <a:srgbClr val="009900"/>
                </a:solidFill>
              </a:rPr>
              <a:t>OPTIONS: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it-IT" altLang="it-IT" sz="1800" b="0" dirty="0" err="1" smtClean="0">
                <a:solidFill>
                  <a:srgbClr val="009900"/>
                </a:solidFill>
              </a:rPr>
              <a:t>selection</a:t>
            </a:r>
            <a:r>
              <a:rPr lang="it-IT" altLang="it-IT" sz="1800" b="0" dirty="0" smtClean="0">
                <a:solidFill>
                  <a:srgbClr val="009900"/>
                </a:solidFill>
              </a:rPr>
              <a:t>=</a:t>
            </a:r>
            <a:r>
              <a:rPr lang="it-IT" altLang="it-IT" sz="1800" b="0" dirty="0" err="1" smtClean="0">
                <a:solidFill>
                  <a:srgbClr val="009900"/>
                </a:solidFill>
              </a:rPr>
              <a:t>stepwise</a:t>
            </a:r>
            <a:r>
              <a:rPr lang="it-IT" altLang="it-IT" sz="1800" b="0" dirty="0" smtClean="0">
                <a:solidFill>
                  <a:srgbClr val="009900"/>
                </a:solidFill>
              </a:rPr>
              <a:t>   </a:t>
            </a:r>
            <a:r>
              <a:rPr lang="it-IT" altLang="it-IT" sz="1800" b="0" dirty="0"/>
              <a:t>applica la procedura </a:t>
            </a:r>
            <a:r>
              <a:rPr lang="it-IT" altLang="it-IT" sz="1800" b="0" dirty="0" err="1"/>
              <a:t>stepwise</a:t>
            </a:r>
            <a:r>
              <a:rPr lang="it-IT" altLang="it-IT" sz="1800" b="0" dirty="0"/>
              <a:t> per la selezione dei </a:t>
            </a:r>
            <a:r>
              <a:rPr lang="it-IT" altLang="it-IT" sz="1800" b="0" dirty="0" err="1"/>
              <a:t>regressori</a:t>
            </a:r>
            <a:endParaRPr lang="it-IT" altLang="it-IT" sz="1800" b="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it-IT" sz="1800" b="0" dirty="0" err="1" smtClean="0">
                <a:solidFill>
                  <a:srgbClr val="009900"/>
                </a:solidFill>
              </a:rPr>
              <a:t>slentry</a:t>
            </a:r>
            <a:r>
              <a:rPr lang="it-IT" sz="1800" b="0" dirty="0" smtClean="0">
                <a:solidFill>
                  <a:srgbClr val="009900"/>
                </a:solidFill>
              </a:rPr>
              <a:t>=… </a:t>
            </a:r>
            <a:r>
              <a:rPr lang="it-IT" sz="1800" b="0" dirty="0" smtClean="0"/>
              <a:t>livello di significatività richiesto per il test statistico affinché il singolo </a:t>
            </a:r>
            <a:r>
              <a:rPr lang="it-IT" sz="1800" b="0" dirty="0" err="1" smtClean="0"/>
              <a:t>regressore</a:t>
            </a:r>
            <a:r>
              <a:rPr lang="it-IT" sz="1800" b="0" dirty="0" smtClean="0"/>
              <a:t> possa entrare nel modello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it-IT" sz="1800" b="0" dirty="0" err="1" smtClean="0">
                <a:solidFill>
                  <a:srgbClr val="009900"/>
                </a:solidFill>
              </a:rPr>
              <a:t>slstay</a:t>
            </a:r>
            <a:r>
              <a:rPr lang="it-IT" sz="1800" b="0" dirty="0" smtClean="0">
                <a:solidFill>
                  <a:srgbClr val="009900"/>
                </a:solidFill>
              </a:rPr>
              <a:t>=… </a:t>
            </a:r>
            <a:r>
              <a:rPr lang="it-IT" sz="1800" b="0" dirty="0" smtClean="0"/>
              <a:t>livello di significatività richiesto per il test </a:t>
            </a:r>
            <a:r>
              <a:rPr lang="it-IT" sz="1800" b="0" dirty="0"/>
              <a:t>statistico </a:t>
            </a:r>
            <a:r>
              <a:rPr lang="it-IT" sz="1800" b="0" dirty="0" smtClean="0"/>
              <a:t>affinché </a:t>
            </a:r>
            <a:r>
              <a:rPr lang="it-IT" sz="1800" b="0" dirty="0"/>
              <a:t>il </a:t>
            </a:r>
            <a:r>
              <a:rPr lang="it-IT" sz="1800" b="0" dirty="0" smtClean="0"/>
              <a:t>singolo </a:t>
            </a:r>
            <a:r>
              <a:rPr lang="it-IT" sz="1800" b="0" dirty="0" err="1" smtClean="0"/>
              <a:t>regressore</a:t>
            </a:r>
            <a:r>
              <a:rPr lang="it-IT" sz="1800" b="0" dirty="0" smtClean="0"/>
              <a:t> non sia rimosso dal modello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it-IT" sz="1800" b="0" dirty="0" err="1" smtClean="0">
                <a:solidFill>
                  <a:srgbClr val="009900"/>
                </a:solidFill>
              </a:rPr>
              <a:t>stb</a:t>
            </a:r>
            <a:r>
              <a:rPr lang="it-IT" sz="1800" b="0" dirty="0" smtClean="0">
                <a:solidFill>
                  <a:srgbClr val="009900"/>
                </a:solidFill>
              </a:rPr>
              <a:t> </a:t>
            </a:r>
            <a:r>
              <a:rPr lang="it-IT" sz="1800" b="0" dirty="0" smtClean="0"/>
              <a:t>coefficienti standardizzati</a:t>
            </a:r>
            <a:endParaRPr lang="it-IT" sz="1800" b="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it-IT" sz="1800" b="0" dirty="0" smtClean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800" b="0" dirty="0"/>
          </a:p>
          <a:p>
            <a:pPr>
              <a:lnSpc>
                <a:spcPct val="80000"/>
              </a:lnSpc>
            </a:pPr>
            <a:endParaRPr lang="it-IT" altLang="it-IT" sz="1800" b="0" dirty="0"/>
          </a:p>
          <a:p>
            <a:pPr lvl="1">
              <a:lnSpc>
                <a:spcPct val="80000"/>
              </a:lnSpc>
            </a:pPr>
            <a:endParaRPr lang="it-IT" altLang="it-IT" sz="1800" b="0" dirty="0"/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4257675" y="1458913"/>
            <a:ext cx="20574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715000" y="1916112"/>
            <a:ext cx="3194050" cy="3921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it-IT" altLang="it-IT" b="0">
                <a:sym typeface="Symbol" pitchFamily="18" charset="2"/>
              </a:rPr>
              <a:t>ordina la variabile dipendente</a:t>
            </a:r>
            <a:endParaRPr lang="en-US" altLang="it-IT" b="0">
              <a:sym typeface="Symbol" pitchFamily="18" charset="2"/>
            </a:endParaRPr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6315075" y="1752599"/>
            <a:ext cx="457200" cy="163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5137813" y="2499499"/>
            <a:ext cx="1634462" cy="147732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it-IT" altLang="it-IT" dirty="0">
                <a:sym typeface="Symbol" pitchFamily="18" charset="2"/>
              </a:rPr>
              <a:t>elencare </a:t>
            </a:r>
            <a:r>
              <a:rPr lang="it-IT" altLang="it-IT" dirty="0" smtClean="0">
                <a:sym typeface="Symbol" pitchFamily="18" charset="2"/>
              </a:rPr>
              <a:t>solo le variabili quantitative o </a:t>
            </a:r>
            <a:r>
              <a:rPr lang="it-IT" altLang="it-IT" dirty="0" err="1" smtClean="0">
                <a:sym typeface="Symbol" pitchFamily="18" charset="2"/>
              </a:rPr>
              <a:t>dummy</a:t>
            </a:r>
            <a:endParaRPr lang="en-US" altLang="it-IT" dirty="0">
              <a:sym typeface="Symbol" pitchFamily="18" charset="2"/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1524000" y="2283000"/>
            <a:ext cx="2581275" cy="1450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 flipH="1">
            <a:off x="4305300" y="3124200"/>
            <a:ext cx="838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altLang="it-IT" sz="4000" dirty="0" err="1">
                <a:solidFill>
                  <a:srgbClr val="FF9900"/>
                </a:solidFill>
              </a:rPr>
              <a:t>Regressione</a:t>
            </a:r>
            <a:r>
              <a:rPr lang="en-GB" altLang="it-IT" sz="4000" dirty="0">
                <a:solidFill>
                  <a:srgbClr val="FF9900"/>
                </a:solidFill>
              </a:rPr>
              <a:t> </a:t>
            </a:r>
            <a:r>
              <a:rPr lang="en-GB" altLang="it-IT" sz="4000" dirty="0" err="1">
                <a:solidFill>
                  <a:srgbClr val="FF9900"/>
                </a:solidFill>
              </a:rPr>
              <a:t>logistica</a:t>
            </a:r>
            <a:r>
              <a:rPr lang="en-GB" altLang="it-IT" sz="4000" dirty="0">
                <a:solidFill>
                  <a:srgbClr val="FF9900"/>
                </a:solidFill>
              </a:rPr>
              <a:t> –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Sintassi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4478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Courier New"/>
            </a:endParaRPr>
          </a:p>
          <a:p>
            <a:r>
              <a:rPr lang="it-IT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dirty="0" err="1">
                <a:solidFill>
                  <a:srgbClr val="000080"/>
                </a:solidFill>
                <a:latin typeface="Courier New"/>
              </a:rPr>
              <a:t>logistic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corso.Banca_churn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descending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it-IT" b="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target=</a:t>
            </a:r>
          </a:p>
          <a:p>
            <a:r>
              <a:rPr lang="it-IT" b="0" dirty="0" err="1">
                <a:solidFill>
                  <a:srgbClr val="000000"/>
                </a:solidFill>
                <a:latin typeface="Courier New"/>
              </a:rPr>
              <a:t>mesi_bmov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pprod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utenze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mdare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mavere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flag_acc_sti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 err="1">
                <a:solidFill>
                  <a:srgbClr val="000000"/>
                </a:solidFill>
                <a:latin typeface="Courier New"/>
              </a:rPr>
              <a:t>eta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PremiVita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PremiDanni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NumAssVita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NumAssDanni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 err="1">
                <a:solidFill>
                  <a:srgbClr val="000000"/>
                </a:solidFill>
                <a:latin typeface="Courier New"/>
              </a:rPr>
              <a:t>AnzCliente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selection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it-IT" b="0" dirty="0" err="1">
                <a:solidFill>
                  <a:srgbClr val="000000"/>
                </a:solidFill>
                <a:latin typeface="Courier New"/>
              </a:rPr>
              <a:t>stepwise</a:t>
            </a:r>
            <a:endParaRPr lang="it-IT" b="0" dirty="0">
              <a:solidFill>
                <a:srgbClr val="000000"/>
              </a:solidFill>
              <a:latin typeface="Courier New"/>
            </a:endParaRPr>
          </a:p>
          <a:p>
            <a:r>
              <a:rPr lang="it-IT" b="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slentry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it-IT" dirty="0">
                <a:solidFill>
                  <a:srgbClr val="008080"/>
                </a:solidFill>
                <a:latin typeface="Courier New"/>
              </a:rPr>
              <a:t>0.01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it-IT" b="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slstay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it-IT" dirty="0">
                <a:solidFill>
                  <a:srgbClr val="008080"/>
                </a:solidFill>
                <a:latin typeface="Courier New"/>
              </a:rPr>
              <a:t>0.01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it-IT" b="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it-IT" b="0" dirty="0" err="1">
                <a:solidFill>
                  <a:srgbClr val="0000FF"/>
                </a:solidFill>
                <a:latin typeface="Courier New"/>
              </a:rPr>
              <a:t>stb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it-IT" dirty="0" err="1">
                <a:solidFill>
                  <a:srgbClr val="000080"/>
                </a:solidFill>
                <a:latin typeface="Courier New"/>
              </a:rPr>
              <a:t>run</a:t>
            </a:r>
            <a:r>
              <a:rPr lang="it-IT" b="0" dirty="0">
                <a:solidFill>
                  <a:srgbClr val="000000"/>
                </a:solidFill>
                <a:latin typeface="Courier New"/>
              </a:rPr>
              <a:t>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05741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/>
          <p:cNvGrpSpPr>
            <a:grpSpLocks/>
          </p:cNvGrpSpPr>
          <p:nvPr/>
        </p:nvGrpSpPr>
        <p:grpSpPr bwMode="auto">
          <a:xfrm>
            <a:off x="152400" y="1484312"/>
            <a:ext cx="9677400" cy="4611688"/>
            <a:chOff x="96" y="935"/>
            <a:chExt cx="6096" cy="2905"/>
          </a:xfrm>
        </p:grpSpPr>
        <p:sp>
          <p:nvSpPr>
            <p:cNvPr id="9222" name="Text Box 3"/>
            <p:cNvSpPr txBox="1">
              <a:spLocks noChangeArrowheads="1"/>
            </p:cNvSpPr>
            <p:nvPr/>
          </p:nvSpPr>
          <p:spPr bwMode="auto">
            <a:xfrm>
              <a:off x="96" y="935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000" b="0" dirty="0">
                  <a:cs typeface="Times New Roman" pitchFamily="18" charset="0"/>
                </a:rPr>
                <a:t>Si definiscono PAIRS il numero di coppie di osservazioni (</a:t>
              </a:r>
              <a:r>
                <a:rPr lang="it-IT" altLang="it-IT" sz="2000" b="0" dirty="0" err="1">
                  <a:cs typeface="Times New Roman" pitchFamily="18" charset="0"/>
                </a:rPr>
                <a:t>i,h</a:t>
              </a:r>
              <a:r>
                <a:rPr lang="it-IT" altLang="it-IT" sz="2000" b="0" dirty="0">
                  <a:cs typeface="Times New Roman" pitchFamily="18" charset="0"/>
                </a:rPr>
                <a:t> con </a:t>
              </a:r>
              <a:r>
                <a:rPr lang="it-IT" altLang="it-IT" sz="2000" b="0" dirty="0" err="1">
                  <a:cs typeface="Times New Roman" pitchFamily="18" charset="0"/>
                </a:rPr>
                <a:t>i≠h</a:t>
              </a:r>
              <a:r>
                <a:rPr lang="it-IT" altLang="it-IT" sz="2000" b="0" dirty="0">
                  <a:cs typeface="Times New Roman" pitchFamily="18" charset="0"/>
                </a:rPr>
                <a:t>)  che in un caso hanno Y=1 e nell’altro Y=0.</a:t>
              </a:r>
              <a:endParaRPr lang="en-US" altLang="it-IT" sz="2000" b="0" dirty="0">
                <a:cs typeface="Times New Roman" pitchFamily="18" charset="0"/>
              </a:endParaRPr>
            </a:p>
          </p:txBody>
        </p:sp>
        <p:graphicFrame>
          <p:nvGraphicFramePr>
            <p:cNvPr id="9223" name="Object 4"/>
            <p:cNvGraphicFramePr>
              <a:graphicFrameLocks noChangeAspect="1"/>
            </p:cNvGraphicFramePr>
            <p:nvPr/>
          </p:nvGraphicFramePr>
          <p:xfrm>
            <a:off x="2016" y="1752"/>
            <a:ext cx="844" cy="323"/>
          </p:xfrm>
          <a:graphic>
            <a:graphicData uri="http://schemas.openxmlformats.org/presentationml/2006/ole">
              <p:oleObj spid="_x0000_s304238" name="Equation" r:id="rId4" imgW="266760" imgH="50760" progId="Equation.3">
                <p:embed/>
              </p:oleObj>
            </a:graphicData>
          </a:graphic>
        </p:graphicFrame>
        <p:graphicFrame>
          <p:nvGraphicFramePr>
            <p:cNvPr id="9224" name="Object 5"/>
            <p:cNvGraphicFramePr>
              <a:graphicFrameLocks noChangeAspect="1"/>
            </p:cNvGraphicFramePr>
            <p:nvPr/>
          </p:nvGraphicFramePr>
          <p:xfrm>
            <a:off x="2016" y="1979"/>
            <a:ext cx="844" cy="324"/>
          </p:xfrm>
          <a:graphic>
            <a:graphicData uri="http://schemas.openxmlformats.org/presentationml/2006/ole">
              <p:oleObj spid="_x0000_s304239" name="Equation" r:id="rId5" imgW="266760" imgH="50760" progId="Equation.3">
                <p:embed/>
              </p:oleObj>
            </a:graphicData>
          </a:graphic>
        </p:graphicFrame>
        <p:graphicFrame>
          <p:nvGraphicFramePr>
            <p:cNvPr id="9225" name="Object 6"/>
            <p:cNvGraphicFramePr>
              <a:graphicFrameLocks noChangeAspect="1"/>
            </p:cNvGraphicFramePr>
            <p:nvPr/>
          </p:nvGraphicFramePr>
          <p:xfrm>
            <a:off x="2026" y="2206"/>
            <a:ext cx="945" cy="362"/>
          </p:xfrm>
          <a:graphic>
            <a:graphicData uri="http://schemas.openxmlformats.org/presentationml/2006/ole">
              <p:oleObj spid="_x0000_s304240" name="Equation" r:id="rId6" imgW="266760" imgH="50760" progId="Equation.3">
                <p:embed/>
              </p:oleObj>
            </a:graphicData>
          </a:graphic>
        </p:graphicFrame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128" y="3200"/>
              <a:ext cx="563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000" b="0" dirty="0">
                  <a:cs typeface="Times New Roman" pitchFamily="18" charset="0"/>
                </a:rPr>
                <a:t>Tanto maggiore è il numero dei CONCORDANT (e quindi tanto minore è il numero dei DISCORDANT), tanto più il modello rappresenterà adeguatamente il fenomeno indagato.</a:t>
              </a:r>
              <a:endParaRPr lang="en-US" altLang="it-IT" sz="2000" b="0" dirty="0">
                <a:cs typeface="Times New Roman" pitchFamily="18" charset="0"/>
              </a:endParaRPr>
            </a:p>
          </p:txBody>
        </p:sp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96" y="1473"/>
              <a:ext cx="6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000" b="0" dirty="0">
                  <a:cs typeface="Times New Roman" pitchFamily="18" charset="0"/>
                </a:rPr>
                <a:t>La coppia di osservazioni (</a:t>
              </a:r>
              <a:r>
                <a:rPr lang="it-IT" altLang="it-IT" sz="2000" b="0" dirty="0" err="1">
                  <a:cs typeface="Times New Roman" pitchFamily="18" charset="0"/>
                </a:rPr>
                <a:t>i,h</a:t>
              </a:r>
              <a:r>
                <a:rPr lang="it-IT" altLang="it-IT" sz="2000" b="0" dirty="0">
                  <a:cs typeface="Times New Roman" pitchFamily="18" charset="0"/>
                </a:rPr>
                <a:t> con </a:t>
              </a:r>
              <a:r>
                <a:rPr lang="it-IT" altLang="it-IT" sz="2000" b="0" dirty="0" err="1">
                  <a:cs typeface="Times New Roman" pitchFamily="18" charset="0"/>
                </a:rPr>
                <a:t>i≠h</a:t>
              </a:r>
              <a:r>
                <a:rPr lang="it-IT" altLang="it-IT" sz="2000" b="0" dirty="0">
                  <a:cs typeface="Times New Roman" pitchFamily="18" charset="0"/>
                </a:rPr>
                <a:t>) per la quale </a:t>
              </a:r>
              <a:r>
                <a:rPr lang="it-IT" altLang="it-IT" sz="2000" b="0" dirty="0" err="1">
                  <a:cs typeface="Times New Roman" pitchFamily="18" charset="0"/>
                </a:rPr>
                <a:t>Y</a:t>
              </a:r>
              <a:r>
                <a:rPr lang="it-IT" altLang="it-IT" sz="2000" b="0" baseline="-25000" dirty="0" err="1">
                  <a:cs typeface="Times New Roman" pitchFamily="18" charset="0"/>
                </a:rPr>
                <a:t>i</a:t>
              </a:r>
              <a:r>
                <a:rPr lang="it-IT" altLang="it-IT" sz="2000" b="0" dirty="0">
                  <a:cs typeface="Times New Roman" pitchFamily="18" charset="0"/>
                </a:rPr>
                <a:t> =1 e </a:t>
              </a:r>
              <a:r>
                <a:rPr lang="it-IT" altLang="it-IT" sz="2000" b="0" dirty="0" err="1">
                  <a:cs typeface="Times New Roman" pitchFamily="18" charset="0"/>
                </a:rPr>
                <a:t>Y</a:t>
              </a:r>
              <a:r>
                <a:rPr lang="it-IT" altLang="it-IT" sz="2000" b="0" baseline="-25000" dirty="0" err="1">
                  <a:cs typeface="Times New Roman" pitchFamily="18" charset="0"/>
                </a:rPr>
                <a:t>h</a:t>
              </a:r>
              <a:r>
                <a:rPr lang="it-IT" altLang="it-IT" sz="2000" b="0" baseline="-25000" dirty="0">
                  <a:cs typeface="Times New Roman" pitchFamily="18" charset="0"/>
                </a:rPr>
                <a:t> </a:t>
              </a:r>
              <a:r>
                <a:rPr lang="it-IT" altLang="it-IT" sz="2000" b="0" dirty="0">
                  <a:cs typeface="Times New Roman" pitchFamily="18" charset="0"/>
                </a:rPr>
                <a:t>=0 è:</a:t>
              </a:r>
              <a:endParaRPr lang="en-US" altLang="it-IT" sz="2000" b="0" dirty="0">
                <a:cs typeface="Times New Roman" pitchFamily="18" charset="0"/>
              </a:endParaRP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128" y="1797"/>
              <a:ext cx="3792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it-IT" altLang="it-IT" sz="2000" b="0" dirty="0"/>
                <a:t>concordante se</a:t>
              </a:r>
            </a:p>
            <a:p>
              <a:pPr lvl="1" eaLnBrk="1" hangingPunct="1"/>
              <a:r>
                <a:rPr lang="it-IT" altLang="it-IT" sz="2000" b="0" dirty="0" err="1"/>
                <a:t>tied</a:t>
              </a:r>
              <a:r>
                <a:rPr lang="it-IT" altLang="it-IT" sz="2000" b="0" dirty="0"/>
                <a:t> se</a:t>
              </a:r>
            </a:p>
            <a:p>
              <a:pPr lvl="1" eaLnBrk="1" hangingPunct="1"/>
              <a:r>
                <a:rPr lang="it-IT" altLang="it-IT" sz="2000" b="0" dirty="0"/>
                <a:t>discordante se</a:t>
              </a: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GB" altLang="it-IT" sz="4000" dirty="0" err="1" smtClean="0">
                <a:solidFill>
                  <a:srgbClr val="FF9900"/>
                </a:solidFill>
              </a:rPr>
              <a:t>Valutazione</a:t>
            </a:r>
            <a:r>
              <a:rPr lang="en-GB" altLang="it-IT" sz="4000" dirty="0" smtClean="0">
                <a:solidFill>
                  <a:srgbClr val="FF9900"/>
                </a:solidFill>
              </a:rPr>
              <a:t>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bontà</a:t>
            </a:r>
            <a:r>
              <a:rPr lang="en-GB" altLang="it-IT" sz="4000" dirty="0" smtClean="0">
                <a:solidFill>
                  <a:srgbClr val="FF9900"/>
                </a:solidFill>
              </a:rPr>
              <a:t> del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modello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7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11" t="34842" r="25840" b="45817"/>
          <a:stretch/>
        </p:blipFill>
        <p:spPr bwMode="auto">
          <a:xfrm>
            <a:off x="1447800" y="1295400"/>
            <a:ext cx="5874506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GB" altLang="it-IT" sz="4000" dirty="0" err="1" smtClean="0">
                <a:solidFill>
                  <a:srgbClr val="FF9900"/>
                </a:solidFill>
              </a:rPr>
              <a:t>Valutazione</a:t>
            </a:r>
            <a:r>
              <a:rPr lang="en-GB" altLang="it-IT" sz="4000" dirty="0" smtClean="0">
                <a:solidFill>
                  <a:srgbClr val="FF9900"/>
                </a:solidFill>
              </a:rPr>
              <a:t>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bontà</a:t>
            </a:r>
            <a:r>
              <a:rPr lang="en-GB" altLang="it-IT" sz="4000" dirty="0" smtClean="0">
                <a:solidFill>
                  <a:srgbClr val="FF9900"/>
                </a:solidFill>
              </a:rPr>
              <a:t> del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modello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3733800"/>
            <a:ext cx="33528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Percentuale di </a:t>
            </a:r>
            <a:r>
              <a:rPr lang="it-IT" alt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Concordant</a:t>
            </a:r>
            <a:r>
              <a:rPr lang="it-IT" altLang="it-IT" b="0" dirty="0" smtClean="0"/>
              <a:t> </a:t>
            </a:r>
            <a:r>
              <a:rPr lang="it-IT" altLang="it-IT" sz="2000" b="0" dirty="0" smtClean="0">
                <a:sym typeface="Wingdings" pitchFamily="2" charset="2"/>
              </a:rPr>
              <a:t> valuta la capacità del modello di stimare la probabilità che il fenomeno si verifichi (quanto più la percentuale è alta tanto migliore è il modello)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610100" y="1828800"/>
            <a:ext cx="6477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53200" y="1805485"/>
            <a:ext cx="647700" cy="1461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86350" y="3733800"/>
            <a:ext cx="329565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A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Altre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misure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 </a:t>
            </a:r>
            <a:r>
              <a:rPr lang="en-A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associazione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 valori predetti e valori osservati </a:t>
            </a:r>
            <a:r>
              <a:rPr lang="it-IT" altLang="it-IT" sz="2000" b="0" dirty="0">
                <a:sym typeface="Wingdings" pitchFamily="2" charset="2"/>
              </a:rPr>
              <a:t> Tanto più questi indicatori sono </a:t>
            </a:r>
            <a:r>
              <a:rPr lang="it-IT" altLang="it-IT" sz="2000" b="0" dirty="0" smtClean="0">
                <a:sym typeface="Wingdings" pitchFamily="2" charset="2"/>
              </a:rPr>
              <a:t>elevati (si avvicinano a 1), </a:t>
            </a:r>
            <a:r>
              <a:rPr lang="it-IT" altLang="it-IT" sz="2000" b="0" dirty="0">
                <a:sym typeface="Wingdings" pitchFamily="2" charset="2"/>
              </a:rPr>
              <a:t>tanto più il modello è “corretto”. 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2438400" y="2019300"/>
            <a:ext cx="2171700" cy="1714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877050" y="3267085"/>
            <a:ext cx="323850" cy="46671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57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GB" altLang="it-IT" sz="4000" dirty="0" err="1" smtClean="0">
                <a:solidFill>
                  <a:srgbClr val="FF9900"/>
                </a:solidFill>
              </a:rPr>
              <a:t>Valutazione</a:t>
            </a:r>
            <a:r>
              <a:rPr lang="en-GB" altLang="it-IT" sz="4000" dirty="0" smtClean="0">
                <a:solidFill>
                  <a:srgbClr val="FF9900"/>
                </a:solidFill>
              </a:rPr>
              <a:t>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bontà</a:t>
            </a:r>
            <a:r>
              <a:rPr lang="en-GB" altLang="it-IT" sz="4000" dirty="0" smtClean="0">
                <a:solidFill>
                  <a:srgbClr val="FF9900"/>
                </a:solidFill>
              </a:rPr>
              <a:t> del </a:t>
            </a:r>
            <a:r>
              <a:rPr lang="en-GB" altLang="it-IT" sz="4000" dirty="0" err="1" smtClean="0">
                <a:solidFill>
                  <a:srgbClr val="FF9900"/>
                </a:solidFill>
              </a:rPr>
              <a:t>modello</a:t>
            </a:r>
            <a:endParaRPr lang="en-GB" altLang="it-IT" sz="4000" dirty="0">
              <a:solidFill>
                <a:srgbClr val="FF99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6048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di significatività congiunta dei coefficienti</a:t>
            </a:r>
            <a:endParaRPr lang="it-IT" altLang="it-IT" b="0" dirty="0" smtClean="0">
              <a:sym typeface="Wingdings" pitchFamily="2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3733800"/>
            <a:ext cx="80010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Likelihood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ratio 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Score test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Wald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test</a:t>
            </a:r>
            <a:endParaRPr lang="it-IT" altLang="it-IT" b="0" dirty="0" smtClean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</a:pPr>
            <a:endParaRPr lang="it-IT" altLang="it-IT" b="0" dirty="0" smtClean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</a:pPr>
            <a:r>
              <a:rPr lang="it-IT" altLang="it-IT" sz="2000" b="0" dirty="0" smtClean="0">
                <a:sym typeface="Wingdings" pitchFamily="2" charset="2"/>
              </a:rPr>
              <a:t>(equivalenti </a:t>
            </a:r>
            <a:r>
              <a:rPr lang="it-IT" altLang="it-IT" sz="2000" b="0" dirty="0">
                <a:sym typeface="Wingdings" pitchFamily="2" charset="2"/>
              </a:rPr>
              <a:t>al test F nella regressione </a:t>
            </a:r>
            <a:r>
              <a:rPr lang="it-IT" altLang="it-IT" sz="2000" b="0" dirty="0" smtClean="0">
                <a:sym typeface="Wingdings" pitchFamily="2" charset="2"/>
              </a:rPr>
              <a:t>lineare: valuta </a:t>
            </a:r>
            <a:r>
              <a:rPr lang="it-IT" altLang="it-IT" sz="2000" b="0" dirty="0">
                <a:sym typeface="Wingdings" pitchFamily="2" charset="2"/>
              </a:rPr>
              <a:t>la capacità esplicativa del modello)</a:t>
            </a: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92" t="39323" r="29434" b="41939"/>
          <a:stretch/>
        </p:blipFill>
        <p:spPr bwMode="auto">
          <a:xfrm>
            <a:off x="2175681" y="1600200"/>
            <a:ext cx="443341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239062796"/>
              </p:ext>
            </p:extLst>
          </p:nvPr>
        </p:nvGraphicFramePr>
        <p:xfrm>
          <a:off x="5257800" y="3917152"/>
          <a:ext cx="2703847" cy="959648"/>
        </p:xfrm>
        <a:graphic>
          <a:graphicData uri="http://schemas.openxmlformats.org/presentationml/2006/ole">
            <p:oleObj spid="_x0000_s305188" name="Equazione" r:id="rId4" imgW="1358310" imgH="482391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5408209" y="2057400"/>
            <a:ext cx="1068791" cy="1461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1932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1066</Words>
  <Application>Microsoft Office PowerPoint</Application>
  <PresentationFormat>Presentazione su schermo (4:3)</PresentationFormat>
  <Paragraphs>144</Paragraphs>
  <Slides>19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Default Design</vt:lpstr>
      <vt:lpstr>Equation</vt:lpstr>
      <vt:lpstr>Equazione</vt:lpstr>
      <vt:lpstr>Regressione logistica</vt:lpstr>
      <vt:lpstr>Consegna Lavoro di gruppo</vt:lpstr>
      <vt:lpstr>Regressione logistica - Modello</vt:lpstr>
      <vt:lpstr>Regressione logistica – Esempio</vt:lpstr>
      <vt:lpstr>Diapositiva 5</vt:lpstr>
      <vt:lpstr>Regressione logistica – Sintassi</vt:lpstr>
      <vt:lpstr>Valutazione bontà del modello</vt:lpstr>
      <vt:lpstr>Valutazione bontà del modello</vt:lpstr>
      <vt:lpstr>Valutazione bontà del modello</vt:lpstr>
      <vt:lpstr>Valutazione bontà del modello</vt:lpstr>
      <vt:lpstr>Multicollinearità </vt:lpstr>
      <vt:lpstr>Multicollinearità </vt:lpstr>
      <vt:lpstr>Multicollinearità </vt:lpstr>
      <vt:lpstr>Stima modello </vt:lpstr>
      <vt:lpstr>Stima modello </vt:lpstr>
      <vt:lpstr>Interpretazione dei Coefficienti</vt:lpstr>
      <vt:lpstr>Interpretazione dei Coefficienti</vt:lpstr>
      <vt:lpstr>Regressione logistica – Passi da fare</vt:lpstr>
      <vt:lpstr>Regressione logistica – Passi da fare</vt:lpstr>
    </vt:vector>
  </TitlesOfParts>
  <Company>Nunatac S.r.l.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SAS/BASE</dc:title>
  <dc:creator>vale</dc:creator>
  <cp:lastModifiedBy>Giuggi</cp:lastModifiedBy>
  <cp:revision>751</cp:revision>
  <dcterms:created xsi:type="dcterms:W3CDTF">2007-09-04T09:18:53Z</dcterms:created>
  <dcterms:modified xsi:type="dcterms:W3CDTF">2014-12-13T14:41:06Z</dcterms:modified>
</cp:coreProperties>
</file>