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90" r:id="rId2"/>
    <p:sldId id="298" r:id="rId3"/>
    <p:sldId id="295" r:id="rId4"/>
    <p:sldId id="296" r:id="rId5"/>
    <p:sldId id="297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3399"/>
    <a:srgbClr val="0000FF"/>
    <a:srgbClr val="FF99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3428" autoAdjust="0"/>
  </p:normalViewPr>
  <p:slideViewPr>
    <p:cSldViewPr>
      <p:cViewPr>
        <p:scale>
          <a:sx n="70" d="100"/>
          <a:sy n="70" d="100"/>
        </p:scale>
        <p:origin x="-15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99678658-1B34-44E3-9078-F8F461D1E91C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2489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A7611-752E-48E2-87A0-422F20BB7A5E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A3F4D-76CD-4FB3-BFD7-884410059F8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847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61189-2AA6-40B9-A4BB-95959A6531E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927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AF45-45F0-4BF2-B1C9-23A82EECFAA7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6173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67ACCF-41B4-4875-A84F-C13F3D000849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4838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556BC-0775-4B4C-BCCE-8E4D5B88C20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013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8781B-F814-48F0-8902-5354E1D06568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5663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6FAFD-5ADC-4A55-866E-9741ED9BE61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118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47DBC-7BFF-46B7-A712-56B7074BDEF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0782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0DD37-F30C-4E1B-86ED-D5C07C8337A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402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F3D7D-CDD0-4ADB-9BFD-45182A8C883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2892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9F64C-CC9C-42FD-8D53-45B46F2FE07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9737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54EB8-0B0A-458F-998D-478DA33F793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320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3026E-28FB-473D-8305-6581EC5E1C1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7153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724AA1C6-E53A-40B2-AAEC-3DBEC021ABBE}" type="slidenum">
              <a:rPr lang="en-US" altLang="it-IT"/>
              <a:pPr/>
              <a:t>‹#›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8763000" cy="2133600"/>
          </a:xfrm>
        </p:spPr>
        <p:txBody>
          <a:bodyPr/>
          <a:lstStyle/>
          <a:p>
            <a:r>
              <a:rPr lang="it-IT" alt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Esercizi </a:t>
            </a:r>
            <a:r>
              <a:rPr lang="it-IT" altLang="it-IT" sz="4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it-IT" altLang="it-IT" sz="4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altLang="it-IT" sz="36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Fattoriale + Regressione </a:t>
            </a:r>
            <a:r>
              <a:rPr lang="it-IT" altLang="it-IT" sz="36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lineare </a:t>
            </a:r>
            <a:r>
              <a:rPr lang="it-IT" altLang="it-IT" sz="36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sz="36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Regressione logistica</a:t>
            </a:r>
            <a:endParaRPr lang="en-US" altLang="it-IT" sz="3600" b="1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 b="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altLang="it-IT" sz="2800" b="0" i="1" dirty="0">
                <a:solidFill>
                  <a:srgbClr val="FF9900"/>
                </a:solidFill>
              </a:rPr>
            </a:br>
            <a:r>
              <a:rPr lang="it-IT" altLang="it-IT" sz="2800" b="0" i="1" dirty="0">
                <a:solidFill>
                  <a:srgbClr val="FF9900"/>
                </a:solidFill>
              </a:rPr>
              <a:t/>
            </a:r>
            <a:br>
              <a:rPr lang="it-IT" altLang="it-IT" sz="2800" b="0" i="1" dirty="0">
                <a:solidFill>
                  <a:srgbClr val="FF9900"/>
                </a:solidFill>
              </a:rPr>
            </a:br>
            <a:r>
              <a:rPr lang="it-IT" altLang="it-IT" sz="2800" b="0" i="1" dirty="0">
                <a:solidFill>
                  <a:srgbClr val="FF9900"/>
                </a:solidFill>
              </a:rPr>
              <a:t>Esercitazione </a:t>
            </a:r>
            <a:r>
              <a:rPr lang="it-IT" altLang="it-IT" sz="2800" b="0" i="1" dirty="0" smtClean="0">
                <a:solidFill>
                  <a:srgbClr val="FF9900"/>
                </a:solidFill>
              </a:rPr>
              <a:t>n°13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114800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</a:pPr>
            <a:r>
              <a:rPr lang="it-IT" sz="2000" dirty="0" smtClean="0"/>
              <a:t>Scadenze per la consegna del lavoro di gruppo:</a:t>
            </a:r>
          </a:p>
          <a:p>
            <a:pPr marL="457200" lvl="1" indent="0" algn="ctr" eaLnBrk="1" hangingPunct="1">
              <a:lnSpc>
                <a:spcPct val="80000"/>
              </a:lnSpc>
              <a:buNone/>
            </a:pPr>
            <a:endParaRPr lang="it-IT" sz="2000" dirty="0"/>
          </a:p>
          <a:p>
            <a:pPr marL="457200" lvl="1" indent="0" algn="ctr" eaLnBrk="1" hangingPunct="1">
              <a:lnSpc>
                <a:spcPct val="80000"/>
              </a:lnSpc>
              <a:buNone/>
            </a:pPr>
            <a:r>
              <a:rPr lang="it-IT" sz="2000" b="1" dirty="0" smtClean="0"/>
              <a:t>I scadenza: </a:t>
            </a:r>
            <a:r>
              <a:rPr lang="it-IT" sz="2400" b="1" dirty="0" smtClean="0"/>
              <a:t>Lunedì 12 </a:t>
            </a:r>
            <a:r>
              <a:rPr lang="it-IT" sz="2400" b="1" dirty="0"/>
              <a:t>G</a:t>
            </a:r>
            <a:r>
              <a:rPr lang="it-IT" sz="2400" b="1" dirty="0" smtClean="0"/>
              <a:t>ennaio 2015 entro ore 12:00</a:t>
            </a:r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it-IT" sz="2000" b="1" dirty="0" smtClean="0"/>
              <a:t>II </a:t>
            </a:r>
            <a:r>
              <a:rPr lang="it-IT" sz="2000" b="1" dirty="0"/>
              <a:t>scadenza: </a:t>
            </a:r>
            <a:r>
              <a:rPr lang="it-IT" sz="2400" b="1" dirty="0" smtClean="0"/>
              <a:t>Venerdì 23 </a:t>
            </a:r>
            <a:r>
              <a:rPr lang="it-IT" sz="2400" b="1" dirty="0"/>
              <a:t>Gennaio </a:t>
            </a:r>
            <a:r>
              <a:rPr lang="it-IT" sz="2400" b="1" dirty="0" smtClean="0"/>
              <a:t>2015 entro ore 12:00</a:t>
            </a:r>
            <a:endParaRPr lang="it-IT" sz="2400" b="1" dirty="0"/>
          </a:p>
          <a:p>
            <a:pPr marL="457200" lvl="1" indent="0" algn="ctr" eaLnBrk="1" hangingPunct="1">
              <a:lnSpc>
                <a:spcPct val="80000"/>
              </a:lnSpc>
              <a:buNone/>
            </a:pPr>
            <a:endParaRPr lang="it-IT" sz="2400" b="1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it-IT" sz="2000" dirty="0" smtClean="0"/>
              <a:t>Fare riferimento alla signora </a:t>
            </a:r>
            <a:r>
              <a:rPr lang="it-IT" sz="2000" dirty="0" err="1" smtClean="0"/>
              <a:t>Luezza</a:t>
            </a:r>
            <a:r>
              <a:rPr lang="it-IT" sz="2000" dirty="0" smtClean="0"/>
              <a:t> (Segreteria, quarto piano)</a:t>
            </a:r>
          </a:p>
          <a:p>
            <a:pPr marL="552450" indent="-552450" eaLnBrk="1" hangingPunct="1">
              <a:lnSpc>
                <a:spcPct val="80000"/>
              </a:lnSpc>
            </a:pPr>
            <a:endParaRPr lang="it-IT" sz="2000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it-IT" sz="2000" dirty="0" smtClean="0"/>
              <a:t>Il materiale da consegnare consiste in: </a:t>
            </a:r>
          </a:p>
          <a:p>
            <a:pPr marL="952500" lvl="1" indent="-552450" eaLnBrk="1" hangingPunct="1">
              <a:lnSpc>
                <a:spcPct val="80000"/>
              </a:lnSpc>
            </a:pPr>
            <a:r>
              <a:rPr lang="en-AU" altLang="it-IT" sz="1800" dirty="0" err="1" smtClean="0">
                <a:solidFill>
                  <a:schemeClr val="tx2"/>
                </a:solidFill>
              </a:rPr>
              <a:t>stampa</a:t>
            </a:r>
            <a:r>
              <a:rPr lang="en-AU" altLang="it-IT" sz="1800" dirty="0" smtClean="0">
                <a:solidFill>
                  <a:schemeClr val="tx2"/>
                </a:solidFill>
              </a:rPr>
              <a:t>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cartacea</a:t>
            </a:r>
            <a:r>
              <a:rPr lang="en-AU" altLang="it-IT" sz="1800" dirty="0" smtClean="0">
                <a:solidFill>
                  <a:schemeClr val="tx2"/>
                </a:solidFill>
              </a:rPr>
              <a:t>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della</a:t>
            </a:r>
            <a:r>
              <a:rPr lang="en-AU" altLang="it-IT" sz="1800" dirty="0" smtClean="0">
                <a:solidFill>
                  <a:schemeClr val="tx2"/>
                </a:solidFill>
              </a:rPr>
              <a:t>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presentazione</a:t>
            </a:r>
            <a:r>
              <a:rPr lang="en-AU" altLang="it-IT" sz="1800" dirty="0" smtClean="0">
                <a:solidFill>
                  <a:schemeClr val="tx2"/>
                </a:solidFill>
              </a:rPr>
              <a:t> in Power Point;</a:t>
            </a:r>
          </a:p>
          <a:p>
            <a:pPr marL="952500" lvl="1" indent="-552450" eaLnBrk="1" hangingPunct="1">
              <a:lnSpc>
                <a:spcPct val="80000"/>
              </a:lnSpc>
            </a:pPr>
            <a:r>
              <a:rPr lang="en-AU" altLang="it-IT" sz="1800" dirty="0" smtClean="0">
                <a:solidFill>
                  <a:schemeClr val="tx2"/>
                </a:solidFill>
              </a:rPr>
              <a:t>un CD/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chiavetta</a:t>
            </a:r>
            <a:r>
              <a:rPr lang="en-AU" altLang="it-IT" sz="1800" dirty="0" smtClean="0">
                <a:solidFill>
                  <a:schemeClr val="tx2"/>
                </a:solidFill>
              </a:rPr>
              <a:t> USB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contenente</a:t>
            </a:r>
            <a:r>
              <a:rPr lang="en-AU" altLang="it-IT" sz="1800" dirty="0" smtClean="0">
                <a:solidFill>
                  <a:schemeClr val="tx2"/>
                </a:solidFill>
              </a:rPr>
              <a:t>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questionario</a:t>
            </a:r>
            <a:r>
              <a:rPr lang="en-AU" altLang="it-IT" sz="1800" dirty="0" smtClean="0">
                <a:solidFill>
                  <a:schemeClr val="tx2"/>
                </a:solidFill>
              </a:rPr>
              <a:t>, base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dati</a:t>
            </a:r>
            <a:r>
              <a:rPr lang="en-AU" altLang="it-IT" sz="1800" dirty="0" smtClean="0">
                <a:solidFill>
                  <a:schemeClr val="tx2"/>
                </a:solidFill>
              </a:rPr>
              <a:t> in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formato</a:t>
            </a:r>
            <a:r>
              <a:rPr lang="en-AU" altLang="it-IT" sz="1800" dirty="0" smtClean="0">
                <a:solidFill>
                  <a:schemeClr val="tx2"/>
                </a:solidFill>
              </a:rPr>
              <a:t> Excel, </a:t>
            </a:r>
            <a:r>
              <a:rPr lang="en-AU" altLang="it-IT" sz="1800" dirty="0" err="1" smtClean="0">
                <a:solidFill>
                  <a:schemeClr val="tx2"/>
                </a:solidFill>
              </a:rPr>
              <a:t>programma</a:t>
            </a:r>
            <a:r>
              <a:rPr lang="en-AU" altLang="it-IT" sz="1800" dirty="0" smtClean="0">
                <a:solidFill>
                  <a:schemeClr val="tx2"/>
                </a:solidFill>
              </a:rPr>
              <a:t> SAS, output, </a:t>
            </a:r>
            <a:r>
              <a:rPr lang="en-AU" altLang="it-IT" sz="1800" b="1" dirty="0" err="1" smtClean="0">
                <a:solidFill>
                  <a:schemeClr val="tx2"/>
                </a:solidFill>
              </a:rPr>
              <a:t>presentazione</a:t>
            </a:r>
            <a:r>
              <a:rPr lang="en-AU" altLang="it-IT" sz="1800" b="1" dirty="0" smtClean="0">
                <a:solidFill>
                  <a:schemeClr val="tx2"/>
                </a:solidFill>
              </a:rPr>
              <a:t> Power Point</a:t>
            </a:r>
            <a:r>
              <a:rPr lang="en-AU" altLang="it-IT" sz="1800" dirty="0" smtClean="0">
                <a:solidFill>
                  <a:schemeClr val="tx2"/>
                </a:solidFill>
              </a:rPr>
              <a:t>.</a:t>
            </a:r>
          </a:p>
          <a:p>
            <a:pPr marL="400050" lvl="1" indent="0" eaLnBrk="1" hangingPunct="1">
              <a:lnSpc>
                <a:spcPct val="80000"/>
              </a:lnSpc>
              <a:buNone/>
            </a:pPr>
            <a:endParaRPr lang="en-AU" altLang="it-IT" sz="1800" dirty="0" smtClean="0">
              <a:solidFill>
                <a:schemeClr val="tx2"/>
              </a:solidFill>
            </a:endParaRPr>
          </a:p>
          <a:p>
            <a:pPr marL="952500" lvl="1" indent="-552450" eaLnBrk="1" hangingPunct="1">
              <a:lnSpc>
                <a:spcPct val="80000"/>
              </a:lnSpc>
            </a:pPr>
            <a:endParaRPr lang="en-AU" altLang="it-IT" sz="1800" dirty="0" smtClean="0">
              <a:solidFill>
                <a:schemeClr val="tx2"/>
              </a:solidFill>
            </a:endParaRPr>
          </a:p>
          <a:p>
            <a:pPr marL="552450" indent="-552450">
              <a:lnSpc>
                <a:spcPct val="80000"/>
              </a:lnSpc>
            </a:pPr>
            <a:r>
              <a:rPr lang="en-AU" altLang="it-IT" sz="2000" dirty="0" smtClean="0">
                <a:solidFill>
                  <a:schemeClr val="tx2"/>
                </a:solidFill>
              </a:rPr>
              <a:t>NOTA BENE: se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il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lavoro</a:t>
            </a:r>
            <a:r>
              <a:rPr lang="en-AU" altLang="it-IT" sz="2000" dirty="0" smtClean="0">
                <a:solidFill>
                  <a:schemeClr val="tx2"/>
                </a:solidFill>
              </a:rPr>
              <a:t> di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gruppo</a:t>
            </a:r>
            <a:r>
              <a:rPr lang="en-AU" altLang="it-IT" sz="2000" dirty="0" smtClean="0">
                <a:solidFill>
                  <a:schemeClr val="tx2"/>
                </a:solidFill>
              </a:rPr>
              <a:t> non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viene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consegnato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entro</a:t>
            </a:r>
            <a:r>
              <a:rPr lang="en-AU" altLang="it-IT" sz="2000" dirty="0" smtClean="0">
                <a:solidFill>
                  <a:schemeClr val="tx2"/>
                </a:solidFill>
              </a:rPr>
              <a:t> la data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della</a:t>
            </a:r>
            <a:r>
              <a:rPr lang="en-AU" altLang="it-IT" sz="2000" dirty="0" smtClean="0">
                <a:solidFill>
                  <a:schemeClr val="tx2"/>
                </a:solidFill>
              </a:rPr>
              <a:t> prima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scadenza</a:t>
            </a:r>
            <a:r>
              <a:rPr lang="en-AU" altLang="it-IT" sz="2000" dirty="0" smtClean="0">
                <a:solidFill>
                  <a:schemeClr val="tx2"/>
                </a:solidFill>
              </a:rPr>
              <a:t>, non è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possibile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sostenere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l’esame</a:t>
            </a:r>
            <a:r>
              <a:rPr lang="en-AU" altLang="it-IT" sz="2000" dirty="0" smtClean="0">
                <a:solidFill>
                  <a:schemeClr val="tx2"/>
                </a:solidFill>
              </a:rPr>
              <a:t> al primo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appello</a:t>
            </a:r>
            <a:endParaRPr lang="en-AU" altLang="it-IT" sz="2000" dirty="0" smtClean="0">
              <a:solidFill>
                <a:schemeClr val="tx2"/>
              </a:solidFill>
            </a:endParaRPr>
          </a:p>
          <a:p>
            <a:pPr marL="552450" indent="-552450" eaLnBrk="1" hangingPunct="1">
              <a:lnSpc>
                <a:spcPct val="80000"/>
              </a:lnSpc>
            </a:pPr>
            <a:endParaRPr lang="it-IT" sz="2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4000" dirty="0" err="1">
                <a:solidFill>
                  <a:srgbClr val="FF9900"/>
                </a:solidFill>
              </a:rPr>
              <a:t>Consegna</a:t>
            </a:r>
            <a:r>
              <a:rPr lang="en-AU" sz="4000" dirty="0">
                <a:solidFill>
                  <a:srgbClr val="FF9900"/>
                </a:solidFill>
              </a:rPr>
              <a:t> </a:t>
            </a:r>
            <a:r>
              <a:rPr lang="en-AU" sz="4000" dirty="0" err="1">
                <a:solidFill>
                  <a:srgbClr val="FF9900"/>
                </a:solidFill>
              </a:rPr>
              <a:t>Lavoro</a:t>
            </a:r>
            <a:r>
              <a:rPr lang="en-AU" sz="4000" dirty="0">
                <a:solidFill>
                  <a:srgbClr val="FF9900"/>
                </a:solidFill>
              </a:rPr>
              <a:t> di </a:t>
            </a:r>
            <a:r>
              <a:rPr lang="en-AU" sz="4000" dirty="0" err="1">
                <a:solidFill>
                  <a:srgbClr val="FF9900"/>
                </a:solidFill>
              </a:rPr>
              <a:t>gruppo</a:t>
            </a:r>
            <a:endParaRPr lang="it-IT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9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1:</a:t>
            </a:r>
            <a:br>
              <a:rPr lang="en-GB" altLang="it-IT" sz="3600" dirty="0" smtClean="0">
                <a:solidFill>
                  <a:srgbClr val="FF9900"/>
                </a:solidFill>
              </a:rPr>
            </a:br>
            <a:r>
              <a:rPr lang="en-GB" altLang="it-IT" sz="3600" dirty="0" err="1" smtClean="0">
                <a:solidFill>
                  <a:srgbClr val="FF9900"/>
                </a:solidFill>
              </a:rPr>
              <a:t>Analisi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Fattoriale</a:t>
            </a:r>
            <a:r>
              <a:rPr lang="en-GB" altLang="it-IT" sz="3600" dirty="0" smtClean="0">
                <a:solidFill>
                  <a:srgbClr val="FF9900"/>
                </a:solidFill>
              </a:rPr>
              <a:t> +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Lineare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400" b="0" dirty="0" smtClean="0"/>
              <a:t>Il </a:t>
            </a:r>
            <a:r>
              <a:rPr lang="it-IT" altLang="it-IT" sz="2400" b="0" dirty="0" err="1" smtClean="0"/>
              <a:t>dataset</a:t>
            </a:r>
            <a:r>
              <a:rPr lang="it-IT" altLang="it-IT" sz="2400" b="0" dirty="0" smtClean="0"/>
              <a:t> </a:t>
            </a:r>
            <a:r>
              <a:rPr lang="en-US" sz="2400" dirty="0" smtClean="0"/>
              <a:t>auto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contiene</a:t>
            </a:r>
            <a:r>
              <a:rPr lang="en-US" sz="2400" b="0" dirty="0" smtClean="0"/>
              <a:t> 15 </a:t>
            </a:r>
            <a:r>
              <a:rPr lang="en-US" sz="2400" b="0" dirty="0" err="1" smtClean="0"/>
              <a:t>variabili</a:t>
            </a:r>
            <a:r>
              <a:rPr lang="en-US" sz="2400" b="0" dirty="0" smtClean="0"/>
              <a:t> e 35.108 </a:t>
            </a:r>
            <a:r>
              <a:rPr lang="en-US" sz="2400" b="0" dirty="0" err="1" smtClean="0"/>
              <a:t>allestimenti</a:t>
            </a:r>
            <a:r>
              <a:rPr lang="en-US" sz="2400" b="0" dirty="0" smtClean="0"/>
              <a:t> auto. </a:t>
            </a:r>
            <a:endParaRPr lang="en-US" sz="2400" b="0" dirty="0"/>
          </a:p>
          <a:p>
            <a:endParaRPr lang="en-US" sz="2400" b="0" dirty="0" smtClean="0"/>
          </a:p>
          <a:p>
            <a:r>
              <a:rPr lang="en-US" sz="2400" b="0" dirty="0" smtClean="0"/>
              <a:t>Di </a:t>
            </a:r>
            <a:r>
              <a:rPr lang="en-US" sz="2400" b="0" dirty="0" err="1" smtClean="0"/>
              <a:t>seguito</a:t>
            </a:r>
            <a:r>
              <a:rPr lang="en-US" sz="2400" b="0" dirty="0" smtClean="0"/>
              <a:t> la </a:t>
            </a:r>
            <a:r>
              <a:rPr lang="en-US" sz="2400" b="0" dirty="0" err="1" smtClean="0"/>
              <a:t>descrizione</a:t>
            </a:r>
            <a:r>
              <a:rPr lang="en-US" sz="2400" b="0" dirty="0" smtClean="0"/>
              <a:t> di </a:t>
            </a:r>
            <a:r>
              <a:rPr lang="en-US" sz="2400" b="0" dirty="0" err="1" smtClean="0"/>
              <a:t>ogni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variabile</a:t>
            </a:r>
            <a:r>
              <a:rPr lang="en-US" sz="2400" b="0" dirty="0" smtClean="0"/>
              <a:t>:</a:t>
            </a:r>
            <a:endParaRPr lang="it-IT" altLang="it-IT" sz="2400" b="0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7410266" cy="337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9413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684847"/>
            <a:ext cx="815340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000" b="0" dirty="0" smtClean="0"/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/>
              <a:t>Allocare una libreria che punti alla cartella in cui si è salvato il </a:t>
            </a:r>
            <a:r>
              <a:rPr lang="it-IT" sz="2000" b="0" dirty="0" err="1"/>
              <a:t>dataset</a:t>
            </a:r>
            <a:r>
              <a:rPr lang="it-IT" sz="2000" b="0" dirty="0"/>
              <a:t>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/>
              <a:t>Accertarsi che le opzioni per l’output HTML siano correttamente </a:t>
            </a:r>
            <a:r>
              <a:rPr lang="it-IT" sz="2000" b="0" dirty="0" smtClean="0"/>
              <a:t>impostate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it-IT" sz="2000" b="0" dirty="0" smtClean="0"/>
              <a:t>Effettuare un’analisi fattoriale utilizzando le seguenti variabili:</a:t>
            </a:r>
          </a:p>
          <a:p>
            <a:pPr lvl="1">
              <a:spcBef>
                <a:spcPts val="0"/>
              </a:spcBef>
            </a:pPr>
            <a:endParaRPr lang="en-US" sz="1200" b="0" i="1" dirty="0" smtClean="0"/>
          </a:p>
          <a:p>
            <a:pPr lvl="1">
              <a:spcBef>
                <a:spcPts val="0"/>
              </a:spcBef>
            </a:pPr>
            <a:r>
              <a:rPr lang="en-US" sz="1200" b="0" i="1" dirty="0" smtClean="0"/>
              <a:t>ANZIANITA_MODELLO</a:t>
            </a:r>
            <a:endParaRPr lang="en-US" sz="1200" b="0" i="1" dirty="0"/>
          </a:p>
          <a:p>
            <a:pPr lvl="1">
              <a:spcBef>
                <a:spcPts val="0"/>
              </a:spcBef>
            </a:pPr>
            <a:r>
              <a:rPr lang="en-US" sz="1200" b="0" i="1" dirty="0"/>
              <a:t>ASPETTO_ESTERNO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CILINDRATA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DATI_TECNICI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IMPRONTA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LARGHEX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LUNGHEX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N_MODEL_RESTYLING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NUMCILINDRI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NUMPOSTI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PASSO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PERCORRENZAMEDIA</a:t>
            </a:r>
          </a:p>
          <a:p>
            <a:pPr lvl="1">
              <a:spcBef>
                <a:spcPts val="0"/>
              </a:spcBef>
            </a:pPr>
            <a:r>
              <a:rPr lang="en-US" sz="1200" b="0" i="1" dirty="0"/>
              <a:t>PORTE</a:t>
            </a:r>
          </a:p>
          <a:p>
            <a:pPr lvl="1">
              <a:spcBef>
                <a:spcPts val="0"/>
              </a:spcBef>
            </a:pPr>
            <a:r>
              <a:rPr lang="en-US" sz="1200" b="0" i="1" dirty="0" smtClean="0"/>
              <a:t>POTENZA</a:t>
            </a:r>
          </a:p>
          <a:p>
            <a:pPr lvl="1">
              <a:spcBef>
                <a:spcPts val="0"/>
              </a:spcBef>
            </a:pPr>
            <a:endParaRPr lang="it-IT" sz="2000" b="0" i="1" dirty="0" smtClean="0"/>
          </a:p>
          <a:p>
            <a:pPr marL="457200" lvl="1" indent="0">
              <a:spcBef>
                <a:spcPts val="0"/>
              </a:spcBef>
            </a:pPr>
            <a:r>
              <a:rPr lang="it-IT" sz="2000" b="0" dirty="0" smtClean="0"/>
              <a:t>Scegliere il numero di fattori, interpretarli, salvarli in un </a:t>
            </a:r>
            <a:r>
              <a:rPr lang="it-IT" sz="2000" b="0" dirty="0" err="1" smtClean="0"/>
              <a:t>dataset</a:t>
            </a:r>
            <a:r>
              <a:rPr lang="it-IT" sz="2000" b="0" dirty="0" smtClean="0"/>
              <a:t>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1:</a:t>
            </a:r>
            <a:br>
              <a:rPr lang="en-GB" altLang="it-IT" sz="3600" dirty="0" smtClean="0">
                <a:solidFill>
                  <a:srgbClr val="FF9900"/>
                </a:solidFill>
              </a:rPr>
            </a:br>
            <a:r>
              <a:rPr lang="en-GB" altLang="it-IT" sz="3600" dirty="0" err="1" smtClean="0">
                <a:solidFill>
                  <a:srgbClr val="FF9900"/>
                </a:solidFill>
              </a:rPr>
              <a:t>Analisi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Fattoriale</a:t>
            </a:r>
            <a:r>
              <a:rPr lang="en-GB" altLang="it-IT" sz="3600" dirty="0" smtClean="0">
                <a:solidFill>
                  <a:srgbClr val="FF9900"/>
                </a:solidFill>
              </a:rPr>
              <a:t> +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Lineare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963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  <a:defRPr/>
            </a:pPr>
            <a:endParaRPr lang="it-IT" sz="2000" b="0" dirty="0" smtClean="0"/>
          </a:p>
          <a:p>
            <a:pPr marL="457200" indent="-457200" eaLnBrk="1" hangingPunct="1">
              <a:buFont typeface="+mj-lt"/>
              <a:buAutoNum type="arabicPeriod" startAt="4"/>
              <a:defRPr/>
            </a:pPr>
            <a:r>
              <a:rPr lang="it-IT" sz="2000" b="0" dirty="0" smtClean="0"/>
              <a:t>Effettuare una regressione lineare utilizzando come variabile dipendente la variabile Quotazione e come potenziali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i fattori ottenuti al punto precedente</a:t>
            </a:r>
          </a:p>
          <a:p>
            <a:pPr eaLnBrk="1" hangingPunct="1">
              <a:defRPr/>
            </a:pPr>
            <a:endParaRPr lang="it-IT" sz="2000" b="0" i="1" dirty="0" smtClean="0"/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Esistono problemi di influenza e / o di </a:t>
            </a:r>
            <a:r>
              <a:rPr lang="it-IT" sz="2000" b="0" dirty="0" err="1" smtClean="0"/>
              <a:t>multicollinearità</a:t>
            </a:r>
            <a:r>
              <a:rPr lang="it-IT" sz="2000" b="0" dirty="0" smtClean="0"/>
              <a:t>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/>
              <a:t>E’ un modello soddisfacente</a:t>
            </a:r>
            <a:r>
              <a:rPr lang="it-IT" sz="2000" b="0" dirty="0" smtClean="0"/>
              <a:t>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/>
              <a:t>Quali fattori risultano essere significativi</a:t>
            </a:r>
            <a:r>
              <a:rPr lang="it-IT" sz="2000" b="0" dirty="0" smtClean="0"/>
              <a:t>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Qual è il </a:t>
            </a:r>
            <a:r>
              <a:rPr lang="it-IT" sz="2000" b="0" dirty="0" err="1" smtClean="0"/>
              <a:t>regressore</a:t>
            </a:r>
            <a:r>
              <a:rPr lang="it-IT" sz="2000" b="0" dirty="0" smtClean="0"/>
              <a:t> più importante?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it-IT" sz="2000" b="0" dirty="0" smtClean="0"/>
              <a:t>Come si può interpretare il modello?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1: </a:t>
            </a:r>
            <a:br>
              <a:rPr lang="en-GB" altLang="it-IT" sz="3600" dirty="0" smtClean="0">
                <a:solidFill>
                  <a:srgbClr val="FF9900"/>
                </a:solidFill>
              </a:rPr>
            </a:br>
            <a:r>
              <a:rPr lang="en-GB" altLang="it-IT" sz="3600" dirty="0" err="1" smtClean="0">
                <a:solidFill>
                  <a:srgbClr val="FF9900"/>
                </a:solidFill>
              </a:rPr>
              <a:t>Analisi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Fattoriale</a:t>
            </a:r>
            <a:r>
              <a:rPr lang="en-GB" altLang="it-IT" sz="3600" dirty="0" smtClean="0">
                <a:solidFill>
                  <a:srgbClr val="FF9900"/>
                </a:solidFill>
              </a:rPr>
              <a:t> +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Lineare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436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2: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Logistica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8458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000" b="0" dirty="0" smtClean="0"/>
              <a:t>Il </a:t>
            </a:r>
            <a:r>
              <a:rPr lang="it-IT" altLang="it-IT" sz="2000" b="0" dirty="0" err="1" smtClean="0"/>
              <a:t>dataset</a:t>
            </a:r>
            <a:r>
              <a:rPr lang="it-IT" altLang="it-IT" sz="2000" b="0" dirty="0" smtClean="0"/>
              <a:t> </a:t>
            </a:r>
            <a:r>
              <a:rPr lang="en-US" sz="2000" dirty="0" err="1" smtClean="0"/>
              <a:t>ct_pp_propensity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contiene</a:t>
            </a:r>
            <a:r>
              <a:rPr lang="en-US" sz="2000" b="0" dirty="0" smtClean="0"/>
              <a:t> </a:t>
            </a:r>
            <a:r>
              <a:rPr lang="en-US" sz="2000" b="0" dirty="0"/>
              <a:t>23 </a:t>
            </a:r>
            <a:r>
              <a:rPr lang="en-US" sz="2000" b="0" dirty="0" err="1" smtClean="0"/>
              <a:t>variabili</a:t>
            </a:r>
            <a:r>
              <a:rPr lang="en-US" sz="2000" b="0" dirty="0" smtClean="0"/>
              <a:t> e 145.401</a:t>
            </a:r>
          </a:p>
          <a:p>
            <a:r>
              <a:rPr lang="en-US" sz="2000" b="0" dirty="0" err="1" smtClean="0"/>
              <a:t>clienti</a:t>
            </a:r>
            <a:r>
              <a:rPr lang="en-US" sz="2000" b="0" dirty="0" smtClean="0"/>
              <a:t> di </a:t>
            </a:r>
            <a:r>
              <a:rPr lang="en-US" sz="2000" b="0" dirty="0" err="1" smtClean="0"/>
              <a:t>una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banca</a:t>
            </a:r>
            <a:r>
              <a:rPr lang="en-US" sz="2000" b="0" dirty="0" smtClean="0"/>
              <a:t>. </a:t>
            </a:r>
          </a:p>
          <a:p>
            <a:r>
              <a:rPr lang="en-US" sz="2000" b="0" dirty="0" smtClean="0"/>
              <a:t>Di </a:t>
            </a:r>
            <a:r>
              <a:rPr lang="en-US" sz="2000" b="0" dirty="0" err="1" smtClean="0"/>
              <a:t>seguito</a:t>
            </a:r>
            <a:r>
              <a:rPr lang="en-US" sz="2000" b="0" dirty="0" smtClean="0"/>
              <a:t> la </a:t>
            </a:r>
            <a:r>
              <a:rPr lang="en-US" sz="2000" b="0" dirty="0" err="1" smtClean="0"/>
              <a:t>descrizione</a:t>
            </a:r>
            <a:r>
              <a:rPr lang="en-US" sz="2000" b="0" dirty="0" smtClean="0"/>
              <a:t> di </a:t>
            </a:r>
            <a:r>
              <a:rPr lang="en-US" sz="2000" b="0" dirty="0" err="1" smtClean="0"/>
              <a:t>ogni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variabile</a:t>
            </a:r>
            <a:r>
              <a:rPr lang="en-US" sz="2000" b="0" dirty="0"/>
              <a:t>:</a:t>
            </a:r>
            <a:endParaRPr lang="it-IT" altLang="it-IT" sz="2000" b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286001"/>
            <a:ext cx="7810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7625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000" b="0" dirty="0" smtClean="0"/>
              <a:t>Effettuare una regressione logistica utilizzando come variabile dipendente la variabile ‘ACQUISTO_PP’ e come potenziali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le seguenti variabili: 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1100" i="1" dirty="0" smtClean="0"/>
              <a:t>FLG_DOMICILIAZIONE_UTENZE </a:t>
            </a:r>
          </a:p>
          <a:p>
            <a:pPr lvl="1"/>
            <a:r>
              <a:rPr lang="en-US" sz="1100" i="1" dirty="0" smtClean="0"/>
              <a:t>FLG_POSSESSO_DEBITO </a:t>
            </a:r>
          </a:p>
          <a:p>
            <a:pPr lvl="1"/>
            <a:r>
              <a:rPr lang="en-US" sz="1100" i="1" dirty="0" smtClean="0"/>
              <a:t>FLG_ACCREDITO_PENSIONE </a:t>
            </a:r>
          </a:p>
          <a:p>
            <a:pPr lvl="1"/>
            <a:r>
              <a:rPr lang="en-US" sz="1100" i="1" dirty="0" smtClean="0"/>
              <a:t>FLG_POSSESSO_BT</a:t>
            </a:r>
            <a:endParaRPr lang="en-US" sz="1100" i="1" dirty="0"/>
          </a:p>
          <a:p>
            <a:pPr lvl="1"/>
            <a:r>
              <a:rPr lang="en-US" sz="1100" i="1" dirty="0" smtClean="0"/>
              <a:t>FLG_RID_12M </a:t>
            </a:r>
          </a:p>
          <a:p>
            <a:pPr lvl="1"/>
            <a:r>
              <a:rPr lang="en-US" sz="1100" i="1" dirty="0" smtClean="0"/>
              <a:t>FLG_CONTO_CORRENTE </a:t>
            </a:r>
          </a:p>
          <a:p>
            <a:pPr lvl="1"/>
            <a:r>
              <a:rPr lang="en-US" sz="1100" i="1" dirty="0" smtClean="0"/>
              <a:t>MAR_PCT_IMP_FINNZ_IMPGH_BT_M6</a:t>
            </a:r>
            <a:endParaRPr lang="en-US" sz="1100" i="1" dirty="0"/>
          </a:p>
          <a:p>
            <a:pPr lvl="1"/>
            <a:r>
              <a:rPr lang="en-US" sz="1100" i="1" dirty="0" smtClean="0"/>
              <a:t>FLG_POSSESSO_CREDITO </a:t>
            </a:r>
          </a:p>
          <a:p>
            <a:pPr lvl="1"/>
            <a:r>
              <a:rPr lang="en-US" sz="1100" i="1" dirty="0" smtClean="0"/>
              <a:t>N_COINT_POSS_CC </a:t>
            </a:r>
          </a:p>
          <a:p>
            <a:pPr lvl="1"/>
            <a:r>
              <a:rPr lang="en-US" sz="1100" i="1" dirty="0" smtClean="0"/>
              <a:t>N_NDG_TOTALI  </a:t>
            </a:r>
          </a:p>
          <a:p>
            <a:pPr lvl="1"/>
            <a:r>
              <a:rPr lang="en-US" sz="1100" i="1" dirty="0" smtClean="0"/>
              <a:t>CAR_NUM_PREL </a:t>
            </a:r>
          </a:p>
          <a:p>
            <a:pPr lvl="1"/>
            <a:r>
              <a:rPr lang="en-US" sz="1100" i="1" dirty="0" smtClean="0"/>
              <a:t>AFI_IMP_TOT_M6 </a:t>
            </a:r>
          </a:p>
          <a:p>
            <a:pPr lvl="1"/>
            <a:r>
              <a:rPr lang="en-US" sz="1100" i="1" dirty="0" smtClean="0"/>
              <a:t>OPR_IMP_PREL_TOT_M6</a:t>
            </a:r>
            <a:endParaRPr lang="en-US" sz="1100" i="1" dirty="0"/>
          </a:p>
          <a:p>
            <a:pPr lvl="1"/>
            <a:r>
              <a:rPr lang="en-US" sz="1100" i="1" dirty="0" smtClean="0"/>
              <a:t>OPR_IMP_USC_TOT_M6  </a:t>
            </a:r>
          </a:p>
          <a:p>
            <a:pPr lvl="1"/>
            <a:r>
              <a:rPr lang="en-US" sz="1100" i="1" dirty="0" smtClean="0"/>
              <a:t>OPR_PCT_IMP_USC_INT_M6   </a:t>
            </a:r>
          </a:p>
          <a:p>
            <a:pPr lvl="1"/>
            <a:r>
              <a:rPr lang="en-US" sz="1100" i="1" dirty="0" smtClean="0"/>
              <a:t>OPR_IMP_SPE_CAR_D_TOT_M6</a:t>
            </a:r>
            <a:endParaRPr lang="en-US" sz="1100" b="0" i="1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2: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Logistica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663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/>
              <a:t>Qual è la percentuale di clienti che ha </a:t>
            </a:r>
            <a:r>
              <a:rPr lang="it-IT" sz="2000" b="0" dirty="0" smtClean="0"/>
              <a:t>acquistato un </a:t>
            </a:r>
            <a:r>
              <a:rPr lang="it-IT" sz="2000" b="0" dirty="0"/>
              <a:t>Prestito Personale</a:t>
            </a:r>
            <a:r>
              <a:rPr lang="it-IT" sz="2000" b="0" dirty="0" smtClean="0"/>
              <a:t>?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Verificare la bontà del modello stimato</a:t>
            </a:r>
            <a:endParaRPr lang="it-IT" sz="2000" b="0" dirty="0" smtClean="0"/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/>
              <a:t>Esiste un problema di </a:t>
            </a:r>
            <a:r>
              <a:rPr lang="it-IT" sz="2000" b="0" dirty="0" err="1"/>
              <a:t>multicollinearità</a:t>
            </a:r>
            <a:r>
              <a:rPr lang="it-IT" sz="2000" b="0" dirty="0" smtClean="0"/>
              <a:t>?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Quali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risultano significativi?</a:t>
            </a:r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Quali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 hanno un impatto positivo e negativo sulla variabile </a:t>
            </a:r>
            <a:r>
              <a:rPr lang="it-IT" sz="2000" b="0" dirty="0" smtClean="0"/>
              <a:t>risposta?</a:t>
            </a:r>
            <a:endParaRPr lang="it-IT" sz="2000" b="0" dirty="0" smtClean="0"/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Quale </a:t>
            </a:r>
            <a:r>
              <a:rPr lang="it-IT" sz="2000" b="0" dirty="0" err="1" smtClean="0"/>
              <a:t>regressore</a:t>
            </a:r>
            <a:r>
              <a:rPr lang="it-IT" sz="2000" b="0" dirty="0" smtClean="0"/>
              <a:t> è più importante nella spiegazione della variabile risposta?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GB" altLang="it-IT" sz="3600" dirty="0" err="1" smtClean="0">
                <a:solidFill>
                  <a:srgbClr val="FF9900"/>
                </a:solidFill>
              </a:rPr>
              <a:t>Esercizio</a:t>
            </a:r>
            <a:r>
              <a:rPr lang="en-GB" altLang="it-IT" sz="3600" dirty="0" smtClean="0">
                <a:solidFill>
                  <a:srgbClr val="FF9900"/>
                </a:solidFill>
              </a:rPr>
              <a:t> 2: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Regressione</a:t>
            </a:r>
            <a:r>
              <a:rPr lang="en-GB" altLang="it-IT" sz="3600" dirty="0" smtClean="0">
                <a:solidFill>
                  <a:srgbClr val="FF9900"/>
                </a:solidFill>
              </a:rPr>
              <a:t> </a:t>
            </a:r>
            <a:r>
              <a:rPr lang="en-GB" altLang="it-IT" sz="3600" dirty="0" err="1" smtClean="0">
                <a:solidFill>
                  <a:srgbClr val="FF9900"/>
                </a:solidFill>
              </a:rPr>
              <a:t>Logistica</a:t>
            </a:r>
            <a:endParaRPr lang="en-GB" altLang="it-IT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17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5645</TotalTime>
  <Words>387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Esercizi  Analisi Fattoriale + Regressione lineare  Regressione logistica</vt:lpstr>
      <vt:lpstr>Consegna Lavoro di gruppo</vt:lpstr>
      <vt:lpstr>Esercizio 1: Analisi Fattoriale + Regressione Lineare</vt:lpstr>
      <vt:lpstr>Esercizio 1: Analisi Fattoriale + Regressione Lineare</vt:lpstr>
      <vt:lpstr>Esercizio 1:  Analisi Fattoriale + Regressione Lineare</vt:lpstr>
      <vt:lpstr>Esercizio 2: Regressione Logistica</vt:lpstr>
      <vt:lpstr>Esercizio 2: Regressione Logistica</vt:lpstr>
      <vt:lpstr>Esercizio 2: Regressione Logistica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727</cp:revision>
  <dcterms:created xsi:type="dcterms:W3CDTF">2007-09-04T09:18:53Z</dcterms:created>
  <dcterms:modified xsi:type="dcterms:W3CDTF">2014-12-18T21:33:25Z</dcterms:modified>
</cp:coreProperties>
</file>