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0" r:id="rId15"/>
    <p:sldId id="271" r:id="rId16"/>
    <p:sldId id="274" r:id="rId17"/>
    <p:sldId id="272" r:id="rId1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744F-8D60-406B-ACFA-1F84656BB792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37551-1909-468B-B31F-163989C7E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93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7EA9-E4B9-46C0-90F2-3585C1070C3D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51799-EA3E-4E64-BB01-2A7ACEFE4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446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51799-EA3E-4E64-BB01-2A7ACEFE440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07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59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26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42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35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34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3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62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88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73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73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6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2E89-6E70-453F-80E1-9D1D477968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61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ITALIAN WAY OF DOING BUSINESS</a:t>
            </a:r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 dirty="0"/>
          </a:p>
        </p:txBody>
      </p:sp>
      <p:pic>
        <p:nvPicPr>
          <p:cNvPr id="4102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piè di pagina 5"/>
          <p:cNvSpPr txBox="1">
            <a:spLocks/>
          </p:cNvSpPr>
          <p:nvPr/>
        </p:nvSpPr>
        <p:spPr>
          <a:xfrm>
            <a:off x="250825" y="6308725"/>
            <a:ext cx="1944688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2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323850" y="836613"/>
            <a:ext cx="8229600" cy="488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The </a:t>
            </a:r>
            <a:r>
              <a:rPr lang="it-IT" sz="3200" dirty="0" err="1" smtClean="0">
                <a:solidFill>
                  <a:srgbClr val="00A563"/>
                </a:solidFill>
              </a:rPr>
              <a:t>product</a:t>
            </a:r>
            <a:r>
              <a:rPr lang="it-IT" sz="3200" dirty="0" smtClean="0">
                <a:solidFill>
                  <a:srgbClr val="00A563"/>
                </a:solidFill>
              </a:rPr>
              <a:t> </a:t>
            </a:r>
            <a:r>
              <a:rPr lang="it-IT" sz="3200" dirty="0" err="1" smtClean="0">
                <a:solidFill>
                  <a:srgbClr val="00A563"/>
                </a:solidFill>
              </a:rPr>
              <a:t>strategy</a:t>
            </a:r>
            <a:endParaRPr lang="it-IT" sz="3200" dirty="0" smtClean="0">
              <a:solidFill>
                <a:srgbClr val="00A563"/>
              </a:solidFill>
            </a:endParaRPr>
          </a:p>
        </p:txBody>
      </p:sp>
      <p:sp>
        <p:nvSpPr>
          <p:cNvPr id="14339" name="Rectangle 3"/>
          <p:cNvSpPr txBox="1">
            <a:spLocks/>
          </p:cNvSpPr>
          <p:nvPr/>
        </p:nvSpPr>
        <p:spPr bwMode="auto">
          <a:xfrm>
            <a:off x="71438" y="1566863"/>
            <a:ext cx="78136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Many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new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products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every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year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Uniqueness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products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quality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>
                <a:solidFill>
                  <a:srgbClr val="595959"/>
                </a:solidFill>
              </a:rPr>
              <a:t>(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materials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,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funzionality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,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taylor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made,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aesthetycs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)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Innovative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solutions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satisfying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customers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’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needs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good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fuctionality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etc. 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High-tec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craftmanship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, design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product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engineering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,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tradition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future.</a:t>
            </a:r>
          </a:p>
        </p:txBody>
      </p:sp>
      <p:pic>
        <p:nvPicPr>
          <p:cNvPr id="14341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data 7"/>
          <p:cNvSpPr>
            <a:spLocks noGrp="1"/>
          </p:cNvSpPr>
          <p:nvPr>
            <p:ph type="dt" sz="quarter" idx="10"/>
          </p:nvPr>
        </p:nvSpPr>
        <p:spPr>
          <a:xfrm>
            <a:off x="539552" y="6237312"/>
            <a:ext cx="2160240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179512" y="6356350"/>
            <a:ext cx="8507288" cy="365125"/>
          </a:xfrm>
        </p:spPr>
        <p:txBody>
          <a:bodyPr/>
          <a:lstStyle/>
          <a:p>
            <a:fld id="{E6382E89-6E70-453F-80E1-9D1D47796850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3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4889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The </a:t>
            </a:r>
            <a:r>
              <a:rPr lang="it-IT" sz="3200" dirty="0" err="1" smtClean="0">
                <a:solidFill>
                  <a:srgbClr val="00A563"/>
                </a:solidFill>
              </a:rPr>
              <a:t>roots</a:t>
            </a:r>
            <a:r>
              <a:rPr lang="it-IT" sz="3200" dirty="0" smtClean="0">
                <a:solidFill>
                  <a:srgbClr val="00A563"/>
                </a:solidFill>
              </a:rPr>
              <a:t> on the </a:t>
            </a:r>
            <a:r>
              <a:rPr lang="it-IT" sz="3200" dirty="0" err="1" smtClean="0">
                <a:solidFill>
                  <a:srgbClr val="00A563"/>
                </a:solidFill>
              </a:rPr>
              <a:t>teritory</a:t>
            </a:r>
            <a:endParaRPr lang="it-IT" sz="3200" dirty="0" smtClean="0">
              <a:solidFill>
                <a:srgbClr val="00A563"/>
              </a:solidFill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71438" y="1495425"/>
            <a:ext cx="78851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The industrial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districts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are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changed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but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loclization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of the production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still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there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Horizontal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vertical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links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are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developed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among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districts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districts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’ companies are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linked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with large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metropolitan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areas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Large companies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external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to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district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merges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with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smaller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districts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’ companies 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presence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in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district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often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imply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responsability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care for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territory</a:t>
            </a:r>
            <a:endParaRPr lang="it-IT" altLang="it-IT" sz="2000" b="1" dirty="0">
              <a:solidFill>
                <a:srgbClr val="595959"/>
              </a:solidFill>
            </a:endParaRPr>
          </a:p>
        </p:txBody>
      </p:sp>
      <p:pic>
        <p:nvPicPr>
          <p:cNvPr id="15365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data 7"/>
          <p:cNvSpPr>
            <a:spLocks noGrp="1"/>
          </p:cNvSpPr>
          <p:nvPr>
            <p:ph type="dt" sz="quarter" idx="10"/>
          </p:nvPr>
        </p:nvSpPr>
        <p:spPr>
          <a:xfrm>
            <a:off x="611560" y="6308725"/>
            <a:ext cx="8281615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2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0" y="260350"/>
            <a:ext cx="8229600" cy="4889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L’</a:t>
            </a:r>
            <a:r>
              <a:rPr lang="it-IT" sz="3200" i="1" dirty="0" smtClean="0">
                <a:solidFill>
                  <a:srgbClr val="00A563"/>
                </a:solidFill>
              </a:rPr>
              <a:t>Italian Way </a:t>
            </a:r>
            <a:r>
              <a:rPr lang="it-IT" sz="3200" dirty="0" smtClean="0">
                <a:solidFill>
                  <a:srgbClr val="00A563"/>
                </a:solidFill>
              </a:rPr>
              <a:t>è fatta di imprese che hanno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0" y="765175"/>
            <a:ext cx="8229600" cy="4889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b="1" dirty="0">
                <a:solidFill>
                  <a:srgbClr val="00A563"/>
                </a:solidFill>
                <a:latin typeface="+mn-lt"/>
                <a:ea typeface="+mj-ea"/>
                <a:cs typeface="+mj-cs"/>
              </a:rPr>
              <a:t>come</a:t>
            </a:r>
            <a:r>
              <a:rPr lang="it-IT" sz="3200" dirty="0">
                <a:solidFill>
                  <a:srgbClr val="00A563"/>
                </a:solidFill>
                <a:latin typeface="+mn-lt"/>
              </a:rPr>
              <a:t> </a:t>
            </a:r>
            <a:r>
              <a:rPr lang="it-IT" sz="3200" b="1" dirty="0">
                <a:solidFill>
                  <a:srgbClr val="00A563"/>
                </a:solidFill>
                <a:latin typeface="+mn-lt"/>
                <a:ea typeface="+mj-ea"/>
                <a:cs typeface="+mj-cs"/>
              </a:rPr>
              <a:t>mercato il mondo</a:t>
            </a:r>
          </a:p>
        </p:txBody>
      </p:sp>
      <p:sp>
        <p:nvSpPr>
          <p:cNvPr id="16388" name="Rectangle 3"/>
          <p:cNvSpPr txBox="1">
            <a:spLocks/>
          </p:cNvSpPr>
          <p:nvPr/>
        </p:nvSpPr>
        <p:spPr bwMode="auto">
          <a:xfrm>
            <a:off x="71438" y="1484313"/>
            <a:ext cx="79565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Le imprese italiane, anche quando di piccole dimensioni, esportano (multinazionali tascabili)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Potrebbero fare di più, ma il mondo sta diventando troppo grande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Le imprese italiane hanno marchi di grande visibilità. Non sono i marchi più noti nel mondo, ma i marchi italiani sono davvero tantissimi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Le imprese italiane fanno fronte, pur con molte inefficienze, ad una presenza in mercati dispersi</a:t>
            </a:r>
          </a:p>
        </p:txBody>
      </p:sp>
      <p:pic>
        <p:nvPicPr>
          <p:cNvPr id="16390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12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1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manufacturing </a:t>
            </a:r>
            <a:r>
              <a:rPr lang="it-IT" dirty="0" err="1" smtClean="0"/>
              <a:t>strategy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-</a:t>
            </a:r>
            <a:r>
              <a:rPr lang="it-IT" dirty="0" err="1" smtClean="0"/>
              <a:t>Maintain</a:t>
            </a:r>
            <a:r>
              <a:rPr lang="it-IT" dirty="0" smtClean="0"/>
              <a:t> and </a:t>
            </a:r>
            <a:r>
              <a:rPr lang="it-IT" dirty="0" err="1" smtClean="0"/>
              <a:t>develope</a:t>
            </a:r>
            <a:r>
              <a:rPr lang="it-IT" dirty="0" smtClean="0"/>
              <a:t> the </a:t>
            </a:r>
            <a:r>
              <a:rPr lang="it-IT" dirty="0" err="1"/>
              <a:t>c</a:t>
            </a:r>
            <a:r>
              <a:rPr lang="it-IT" dirty="0" err="1" smtClean="0"/>
              <a:t>ritical</a:t>
            </a:r>
            <a:r>
              <a:rPr lang="it-IT" dirty="0" smtClean="0"/>
              <a:t> core </a:t>
            </a:r>
          </a:p>
          <a:p>
            <a:pPr marL="0" indent="0">
              <a:buNone/>
            </a:pPr>
            <a:r>
              <a:rPr lang="it-IT" dirty="0" err="1"/>
              <a:t>c</a:t>
            </a:r>
            <a:r>
              <a:rPr lang="it-IT" dirty="0" err="1" smtClean="0"/>
              <a:t>ompetencies</a:t>
            </a:r>
            <a:r>
              <a:rPr lang="it-IT" dirty="0" smtClean="0"/>
              <a:t>: </a:t>
            </a:r>
            <a:r>
              <a:rPr lang="it-IT" dirty="0" err="1" smtClean="0"/>
              <a:t>Internal</a:t>
            </a:r>
            <a:r>
              <a:rPr lang="it-IT" dirty="0" smtClean="0"/>
              <a:t> production for the </a:t>
            </a:r>
            <a:r>
              <a:rPr lang="it-IT" dirty="0" err="1" smtClean="0"/>
              <a:t>key</a:t>
            </a:r>
            <a:r>
              <a:rPr lang="it-IT" dirty="0" smtClean="0"/>
              <a:t> production </a:t>
            </a:r>
            <a:r>
              <a:rPr lang="it-IT" dirty="0" err="1" smtClean="0"/>
              <a:t>phases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-Reduce </a:t>
            </a:r>
            <a:r>
              <a:rPr lang="it-IT" dirty="0" err="1" smtClean="0"/>
              <a:t>prodution</a:t>
            </a:r>
            <a:r>
              <a:rPr lang="it-IT" dirty="0" smtClean="0"/>
              <a:t> </a:t>
            </a:r>
            <a:r>
              <a:rPr lang="it-IT" dirty="0" err="1" smtClean="0"/>
              <a:t>costs</a:t>
            </a:r>
            <a:r>
              <a:rPr lang="it-IT" dirty="0" smtClean="0"/>
              <a:t> </a:t>
            </a:r>
            <a:r>
              <a:rPr lang="it-IT" dirty="0" err="1" smtClean="0"/>
              <a:t>defending</a:t>
            </a:r>
            <a:r>
              <a:rPr lang="it-IT" dirty="0" smtClean="0"/>
              <a:t> the high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standards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-use </a:t>
            </a:r>
            <a:r>
              <a:rPr lang="it-IT" dirty="0" err="1" smtClean="0"/>
              <a:t>advanced</a:t>
            </a:r>
            <a:r>
              <a:rPr lang="it-IT" dirty="0" smtClean="0"/>
              <a:t>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processes</a:t>
            </a:r>
            <a:r>
              <a:rPr lang="it-IT" dirty="0" smtClean="0"/>
              <a:t> </a:t>
            </a:r>
            <a:r>
              <a:rPr lang="it-IT" dirty="0" err="1" smtClean="0"/>
              <a:t>supporting</a:t>
            </a:r>
            <a:r>
              <a:rPr lang="it-IT" dirty="0" smtClean="0"/>
              <a:t> (</a:t>
            </a:r>
            <a:r>
              <a:rPr lang="it-IT" dirty="0" err="1" smtClean="0"/>
              <a:t>whitout</a:t>
            </a:r>
            <a:r>
              <a:rPr lang="it-IT" dirty="0" smtClean="0"/>
              <a:t> </a:t>
            </a:r>
            <a:r>
              <a:rPr lang="it-IT" dirty="0" err="1" smtClean="0"/>
              <a:t>destroying</a:t>
            </a:r>
            <a:r>
              <a:rPr lang="it-IT" dirty="0" smtClean="0"/>
              <a:t>) the </a:t>
            </a:r>
            <a:r>
              <a:rPr lang="it-IT" dirty="0" err="1" smtClean="0"/>
              <a:t>craftmanship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24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488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Cosa manca all’</a:t>
            </a:r>
            <a:r>
              <a:rPr lang="it-IT" sz="3200" i="1" dirty="0" smtClean="0">
                <a:solidFill>
                  <a:srgbClr val="00A563"/>
                </a:solidFill>
              </a:rPr>
              <a:t>Italian Way of Doing Industry</a:t>
            </a:r>
            <a:r>
              <a:rPr lang="it-IT" sz="3200" dirty="0" smtClean="0">
                <a:solidFill>
                  <a:srgbClr val="00A563"/>
                </a:solidFill>
              </a:rPr>
              <a:t>?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71438" y="1785938"/>
            <a:ext cx="8001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La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coscienza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di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sé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Servizi (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pubblici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privati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)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alle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imprese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all’altezza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della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sfida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Una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politica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industriale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adatta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alla nuova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natura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delle imprese</a:t>
            </a:r>
          </a:p>
        </p:txBody>
      </p:sp>
      <p:pic>
        <p:nvPicPr>
          <p:cNvPr id="17413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14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3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2268538" y="188913"/>
            <a:ext cx="8229600" cy="488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Chi deve fare che cosa</a:t>
            </a:r>
          </a:p>
        </p:txBody>
      </p:sp>
      <p:sp>
        <p:nvSpPr>
          <p:cNvPr id="18435" name="Sottotitolo 2"/>
          <p:cNvSpPr txBox="1">
            <a:spLocks/>
          </p:cNvSpPr>
          <p:nvPr/>
        </p:nvSpPr>
        <p:spPr bwMode="auto">
          <a:xfrm>
            <a:off x="395288" y="908050"/>
            <a:ext cx="80724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>
                <a:solidFill>
                  <a:srgbClr val="595959"/>
                </a:solidFill>
              </a:rPr>
              <a:t>Le </a:t>
            </a:r>
            <a:r>
              <a:rPr lang="it-IT" altLang="it-IT" sz="2000" b="1">
                <a:solidFill>
                  <a:srgbClr val="003399"/>
                </a:solidFill>
              </a:rPr>
              <a:t>imprese</a:t>
            </a:r>
            <a:r>
              <a:rPr lang="it-IT" altLang="it-IT" sz="2000">
                <a:solidFill>
                  <a:srgbClr val="595959"/>
                </a:solidFill>
              </a:rPr>
              <a:t>: attivare e guidare processi di innovazione e cambiamento imprenditoriale, con la consapevolezza di sé e l’orgoglio di stare costruendo un nuovo paradigma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>
                <a:solidFill>
                  <a:srgbClr val="595959"/>
                </a:solidFill>
              </a:rPr>
              <a:t>Le </a:t>
            </a:r>
            <a:r>
              <a:rPr lang="it-IT" altLang="it-IT" sz="2000" b="1">
                <a:solidFill>
                  <a:srgbClr val="003399"/>
                </a:solidFill>
              </a:rPr>
              <a:t>Pubbliche Amministrazioni</a:t>
            </a:r>
            <a:r>
              <a:rPr lang="it-IT" altLang="it-IT" sz="2000">
                <a:solidFill>
                  <a:srgbClr val="595959"/>
                </a:solidFill>
              </a:rPr>
              <a:t>: realizzare politiche di sviluppo e organizzazioni efficaci ed efficienti al fine di costruire beni comuni per la competitività adeguati alle caratteristiche reticolari, internazionali, adattive delle imprese</a:t>
            </a:r>
            <a:endParaRPr lang="it-IT" altLang="it-IT" sz="2000" i="1">
              <a:solidFill>
                <a:srgbClr val="595959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>
                <a:solidFill>
                  <a:srgbClr val="595959"/>
                </a:solidFill>
              </a:rPr>
              <a:t>La </a:t>
            </a:r>
            <a:r>
              <a:rPr lang="it-IT" altLang="it-IT" sz="2000" b="1">
                <a:solidFill>
                  <a:srgbClr val="003399"/>
                </a:solidFill>
              </a:rPr>
              <a:t>consulenza di direzione</a:t>
            </a:r>
            <a:r>
              <a:rPr lang="it-IT" altLang="it-IT" sz="2000">
                <a:solidFill>
                  <a:srgbClr val="595959"/>
                </a:solidFill>
              </a:rPr>
              <a:t>: formulare offerte appropriate ed entrare in relazione con i problemi e l’anima dell’impresa italiana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>
                <a:solidFill>
                  <a:srgbClr val="595959"/>
                </a:solidFill>
              </a:rPr>
              <a:t>Gli </a:t>
            </a:r>
            <a:r>
              <a:rPr lang="it-IT" altLang="it-IT" sz="2000" b="1">
                <a:solidFill>
                  <a:srgbClr val="003399"/>
                </a:solidFill>
              </a:rPr>
              <a:t>enti di governo</a:t>
            </a:r>
            <a:r>
              <a:rPr lang="it-IT" altLang="it-IT" sz="2000">
                <a:solidFill>
                  <a:srgbClr val="595959"/>
                </a:solidFill>
              </a:rPr>
              <a:t>: sviluppare politiche pubbliche che tengano conto della nuova natura reticolare delle imprese italiane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>
                <a:solidFill>
                  <a:srgbClr val="595959"/>
                </a:solidFill>
              </a:rPr>
              <a:t>Le </a:t>
            </a:r>
            <a:r>
              <a:rPr lang="it-IT" altLang="it-IT" sz="2000" b="1">
                <a:solidFill>
                  <a:srgbClr val="003399"/>
                </a:solidFill>
              </a:rPr>
              <a:t>associazioni imprenditoriali</a:t>
            </a:r>
            <a:r>
              <a:rPr lang="it-IT" altLang="it-IT" sz="2000">
                <a:solidFill>
                  <a:srgbClr val="595959"/>
                </a:solidFill>
              </a:rPr>
              <a:t>: offrire rappresentanza e servizi                       di sviluppo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>
                <a:solidFill>
                  <a:srgbClr val="595959"/>
                </a:solidFill>
              </a:rPr>
              <a:t>Le </a:t>
            </a:r>
            <a:r>
              <a:rPr lang="it-IT" altLang="it-IT" sz="2000" b="1">
                <a:solidFill>
                  <a:srgbClr val="003399"/>
                </a:solidFill>
              </a:rPr>
              <a:t>Università e i centri di ricerca</a:t>
            </a:r>
            <a:r>
              <a:rPr lang="it-IT" altLang="it-IT" sz="2000">
                <a:solidFill>
                  <a:srgbClr val="595959"/>
                </a:solidFill>
              </a:rPr>
              <a:t>: fare sinergie per condurre ricerche                 e attività formative al livello del mutamento e delle sfide</a:t>
            </a:r>
          </a:p>
        </p:txBody>
      </p:sp>
      <p:pic>
        <p:nvPicPr>
          <p:cNvPr id="18437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5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managerial</a:t>
            </a:r>
            <a:r>
              <a:rPr lang="it-IT" dirty="0" smtClean="0"/>
              <a:t> </a:t>
            </a:r>
            <a:r>
              <a:rPr lang="it-IT" dirty="0" err="1" smtClean="0"/>
              <a:t>competencies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it-IT" dirty="0" smtClean="0"/>
              <a:t>Export </a:t>
            </a:r>
            <a:r>
              <a:rPr lang="it-IT" dirty="0" err="1" smtClean="0"/>
              <a:t>mangement</a:t>
            </a:r>
            <a:endParaRPr lang="it-IT" dirty="0" smtClean="0"/>
          </a:p>
          <a:p>
            <a:r>
              <a:rPr lang="it-IT" dirty="0" smtClean="0"/>
              <a:t>Multi-</a:t>
            </a:r>
            <a:r>
              <a:rPr lang="it-IT" dirty="0" err="1" smtClean="0"/>
              <a:t>local</a:t>
            </a:r>
            <a:r>
              <a:rPr lang="it-IT" dirty="0" smtClean="0"/>
              <a:t> production </a:t>
            </a:r>
            <a:r>
              <a:rPr lang="it-IT" dirty="0" err="1" smtClean="0"/>
              <a:t>facilities</a:t>
            </a:r>
            <a:r>
              <a:rPr lang="it-IT" dirty="0" smtClean="0"/>
              <a:t> </a:t>
            </a:r>
            <a:r>
              <a:rPr lang="it-IT" dirty="0" err="1" smtClean="0"/>
              <a:t>mangement</a:t>
            </a:r>
            <a:endParaRPr lang="it-IT" dirty="0" smtClean="0"/>
          </a:p>
          <a:p>
            <a:r>
              <a:rPr lang="it-IT" dirty="0" smtClean="0"/>
              <a:t>Retail </a:t>
            </a:r>
            <a:r>
              <a:rPr lang="it-IT" dirty="0" err="1" smtClean="0"/>
              <a:t>distribution</a:t>
            </a:r>
            <a:r>
              <a:rPr lang="it-IT" dirty="0" smtClean="0"/>
              <a:t> and dealers management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310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07375" cy="6021387"/>
          </a:xfrm>
        </p:spPr>
        <p:txBody>
          <a:bodyPr>
            <a:normAutofit fontScale="90000"/>
          </a:bodyPr>
          <a:lstStyle/>
          <a:p>
            <a:r>
              <a:rPr lang="it-IT" altLang="it-IT" sz="4000" dirty="0" smtClean="0"/>
              <a:t>The  </a:t>
            </a:r>
            <a:r>
              <a:rPr lang="it-IT" altLang="it-IT" sz="4000" dirty="0" err="1"/>
              <a:t>L</a:t>
            </a:r>
            <a:r>
              <a:rPr lang="it-IT" altLang="it-IT" sz="4000" dirty="0" err="1" smtClean="0"/>
              <a:t>iuc</a:t>
            </a:r>
            <a:r>
              <a:rPr lang="it-IT" altLang="it-IT" sz="4000" dirty="0" smtClean="0"/>
              <a:t>: «made in </a:t>
            </a:r>
            <a:r>
              <a:rPr lang="it-IT" altLang="it-IT" sz="4000" dirty="0" err="1" smtClean="0"/>
              <a:t>Italy</a:t>
            </a:r>
            <a:r>
              <a:rPr lang="it-IT" altLang="it-IT" sz="4000" dirty="0" smtClean="0"/>
              <a:t>: Management and </a:t>
            </a:r>
            <a:r>
              <a:rPr lang="it-IT" altLang="it-IT" sz="4000" dirty="0" err="1" smtClean="0"/>
              <a:t>Entepreneurship</a:t>
            </a:r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r>
              <a:rPr lang="it-IT" altLang="it-IT" sz="4000" dirty="0" err="1" smtClean="0"/>
              <a:t>is</a:t>
            </a:r>
            <a:r>
              <a:rPr lang="it-IT" altLang="it-IT" sz="4000" dirty="0" smtClean="0"/>
              <a:t> the </a:t>
            </a:r>
            <a:r>
              <a:rPr lang="it-IT" altLang="it-IT" sz="4000" dirty="0" err="1" smtClean="0"/>
              <a:t>answer</a:t>
            </a:r>
            <a:r>
              <a:rPr lang="it-IT" altLang="it-IT" sz="4000" dirty="0" smtClean="0"/>
              <a:t> to the companies </a:t>
            </a:r>
            <a:r>
              <a:rPr lang="it-IT" altLang="it-IT" sz="4000" dirty="0" err="1" smtClean="0"/>
              <a:t>need</a:t>
            </a:r>
            <a:r>
              <a:rPr lang="it-IT" altLang="it-IT" sz="4000" dirty="0" smtClean="0"/>
              <a:t> for </a:t>
            </a:r>
            <a:r>
              <a:rPr lang="it-IT" altLang="it-IT" sz="4000" dirty="0" err="1" smtClean="0"/>
              <a:t>professional</a:t>
            </a:r>
            <a:r>
              <a:rPr lang="it-IT" altLang="it-IT" sz="4000" dirty="0" smtClean="0"/>
              <a:t> </a:t>
            </a:r>
            <a:r>
              <a:rPr lang="it-IT" altLang="it-IT" sz="4000" dirty="0" err="1" smtClean="0"/>
              <a:t>people</a:t>
            </a:r>
            <a:r>
              <a:rPr lang="it-IT" altLang="it-IT" sz="4000" dirty="0" smtClean="0"/>
              <a:t> </a:t>
            </a:r>
            <a:r>
              <a:rPr lang="it-IT" altLang="it-IT" sz="4000" dirty="0" err="1" smtClean="0"/>
              <a:t>capable</a:t>
            </a:r>
            <a:r>
              <a:rPr lang="it-IT" altLang="it-IT" sz="4000" dirty="0" smtClean="0"/>
              <a:t> to </a:t>
            </a:r>
            <a:r>
              <a:rPr lang="it-IT" altLang="it-IT" sz="4000" dirty="0" err="1" smtClean="0"/>
              <a:t>contribute</a:t>
            </a:r>
            <a:r>
              <a:rPr lang="it-IT" altLang="it-IT" sz="4000" dirty="0" smtClean="0"/>
              <a:t> </a:t>
            </a:r>
            <a:r>
              <a:rPr lang="it-IT" altLang="it-IT" sz="4000" dirty="0"/>
              <a:t>t</a:t>
            </a:r>
            <a:r>
              <a:rPr lang="it-IT" altLang="it-IT" sz="4000" dirty="0" smtClean="0"/>
              <a:t>o the companies’ </a:t>
            </a:r>
            <a:r>
              <a:rPr lang="it-IT" altLang="it-IT" sz="4000" dirty="0" err="1" smtClean="0"/>
              <a:t>growth</a:t>
            </a:r>
            <a:r>
              <a:rPr lang="it-IT" altLang="it-IT" sz="4000" dirty="0" smtClean="0"/>
              <a:t> and </a:t>
            </a:r>
            <a:r>
              <a:rPr lang="it-IT" altLang="it-IT" sz="4000" dirty="0" err="1" smtClean="0"/>
              <a:t>development</a:t>
            </a:r>
            <a:r>
              <a:rPr lang="it-IT" altLang="it-IT" sz="4000" dirty="0" smtClean="0"/>
              <a:t> or to start an </a:t>
            </a:r>
            <a:r>
              <a:rPr lang="it-IT" altLang="it-IT" sz="4000" dirty="0" err="1" smtClean="0"/>
              <a:t>individual</a:t>
            </a:r>
            <a:r>
              <a:rPr lang="it-IT" altLang="it-IT" sz="4000" dirty="0" smtClean="0"/>
              <a:t> </a:t>
            </a:r>
            <a:r>
              <a:rPr lang="it-IT" altLang="it-IT" sz="4000" dirty="0" err="1" smtClean="0"/>
              <a:t>entepreneurial</a:t>
            </a:r>
            <a:r>
              <a:rPr lang="it-IT" altLang="it-IT" sz="4000" dirty="0" smtClean="0"/>
              <a:t> </a:t>
            </a:r>
            <a:r>
              <a:rPr lang="it-IT" altLang="it-IT" sz="4000" dirty="0" err="1" smtClean="0"/>
              <a:t>initiative</a:t>
            </a:r>
            <a:r>
              <a:rPr lang="it-IT" altLang="it-IT" sz="4000" dirty="0" smtClean="0"/>
              <a:t>. </a:t>
            </a:r>
            <a:r>
              <a:rPr lang="it-IT" altLang="it-IT" sz="3200" dirty="0" smtClean="0">
                <a:solidFill>
                  <a:srgbClr val="00B050"/>
                </a:solidFill>
              </a:rPr>
              <a:t/>
            </a:r>
            <a:br>
              <a:rPr lang="it-IT" altLang="it-IT" sz="3200" dirty="0" smtClean="0">
                <a:solidFill>
                  <a:srgbClr val="00B050"/>
                </a:solidFill>
              </a:rPr>
            </a:br>
            <a:r>
              <a:rPr lang="it-IT" altLang="it-IT" sz="3200" dirty="0" smtClean="0">
                <a:solidFill>
                  <a:srgbClr val="00B050"/>
                </a:solidFill>
              </a:rPr>
              <a:t/>
            </a:r>
            <a:br>
              <a:rPr lang="it-IT" altLang="it-IT" sz="3200" dirty="0" smtClean="0">
                <a:solidFill>
                  <a:srgbClr val="00B050"/>
                </a:solidFill>
              </a:rPr>
            </a:br>
            <a:r>
              <a:rPr lang="it-IT" altLang="it-IT" dirty="0" smtClean="0"/>
              <a:t/>
            </a:r>
            <a:br>
              <a:rPr lang="it-IT" altLang="it-IT" dirty="0" smtClean="0"/>
            </a:br>
            <a:endParaRPr lang="it-IT" altLang="it-IT" dirty="0" smtClean="0"/>
          </a:p>
        </p:txBody>
      </p:sp>
      <p:pic>
        <p:nvPicPr>
          <p:cNvPr id="19460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data 7"/>
          <p:cNvSpPr>
            <a:spLocks noGrp="1"/>
          </p:cNvSpPr>
          <p:nvPr>
            <p:ph type="dt" sz="quarter" idx="10"/>
          </p:nvPr>
        </p:nvSpPr>
        <p:spPr>
          <a:xfrm>
            <a:off x="539552" y="6308725"/>
            <a:ext cx="8353623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9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1638" y="333375"/>
            <a:ext cx="6429375" cy="4889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123" name="Rectangle 3"/>
          <p:cNvSpPr>
            <a:spLocks/>
          </p:cNvSpPr>
          <p:nvPr/>
        </p:nvSpPr>
        <p:spPr bwMode="auto">
          <a:xfrm>
            <a:off x="395288" y="1196752"/>
            <a:ext cx="8050212" cy="518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 i="1" dirty="0" err="1" smtClean="0">
                <a:solidFill>
                  <a:srgbClr val="003399"/>
                </a:solidFill>
              </a:rPr>
              <a:t>It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emerges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a new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managerial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paradigm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: an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Italian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>
                <a:solidFill>
                  <a:srgbClr val="003399"/>
                </a:solidFill>
              </a:rPr>
              <a:t>way of </a:t>
            </a:r>
            <a:r>
              <a:rPr lang="it-IT" altLang="it-IT" sz="2000" b="1" i="1" dirty="0" err="1">
                <a:solidFill>
                  <a:srgbClr val="003399"/>
                </a:solidFill>
              </a:rPr>
              <a:t>doing</a:t>
            </a:r>
            <a:r>
              <a:rPr lang="it-IT" altLang="it-IT" sz="2000" b="1" i="1" dirty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>
                <a:solidFill>
                  <a:srgbClr val="003399"/>
                </a:solidFill>
              </a:rPr>
              <a:t>industry</a:t>
            </a:r>
            <a:r>
              <a:rPr lang="it-IT" altLang="it-IT" sz="2000" b="1" i="1" dirty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that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can help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Italy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to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overcome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the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actual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economic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and moral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crisis</a:t>
            </a:r>
            <a:endParaRPr lang="it-IT" altLang="it-IT" sz="2000" b="1" i="1" dirty="0" smtClean="0">
              <a:solidFill>
                <a:srgbClr val="003399"/>
              </a:solidFill>
            </a:endParaRP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i="1" dirty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    The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University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must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contribute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to diffuse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this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paradigm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and accelerate </a:t>
            </a: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i="1" dirty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    the «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methamorphosis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» of the industrial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system</a:t>
            </a:r>
            <a:endParaRPr lang="it-IT" altLang="it-IT" sz="2000" b="1" i="1" dirty="0" smtClean="0">
              <a:solidFill>
                <a:srgbClr val="003399"/>
              </a:solidFill>
            </a:endParaRP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i="1" dirty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   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algn="just"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leading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companies’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profile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similar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in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various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sectors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,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they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:</a:t>
            </a: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dirty="0" smtClean="0">
                <a:solidFill>
                  <a:srgbClr val="595959"/>
                </a:solidFill>
              </a:rPr>
              <a:t>    -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choose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their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markets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where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they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stay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stably</a:t>
            </a:r>
            <a:endParaRPr lang="it-IT" altLang="it-IT" sz="2000" b="1" dirty="0" smtClean="0">
              <a:solidFill>
                <a:srgbClr val="595959"/>
              </a:solidFill>
            </a:endParaRP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 -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implement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focalized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, innovative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strategies</a:t>
            </a:r>
            <a:endParaRPr lang="it-IT" altLang="it-IT" sz="2000" b="1" dirty="0" smtClean="0">
              <a:solidFill>
                <a:srgbClr val="595959"/>
              </a:solidFill>
            </a:endParaRP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dirty="0" smtClean="0">
                <a:solidFill>
                  <a:srgbClr val="595959"/>
                </a:solidFill>
              </a:rPr>
              <a:t>    -operate on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hight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quality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standards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for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products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services</a:t>
            </a:r>
            <a:endParaRPr lang="it-IT" altLang="it-IT" sz="2000" b="1" dirty="0" smtClean="0">
              <a:solidFill>
                <a:srgbClr val="595959"/>
              </a:solidFill>
            </a:endParaRP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 -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own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solid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base of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competencies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espertize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,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implement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new    </a:t>
            </a: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 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organic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>
                <a:solidFill>
                  <a:srgbClr val="595959"/>
                </a:solidFill>
              </a:rPr>
              <a:t>organiztional</a:t>
            </a: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models</a:t>
            </a:r>
            <a:endParaRPr lang="it-IT" altLang="it-IT" sz="2000" b="1" dirty="0" smtClean="0">
              <a:solidFill>
                <a:srgbClr val="595959"/>
              </a:solidFill>
            </a:endParaRPr>
          </a:p>
          <a:p>
            <a:pPr marL="0" indent="0" algn="just" eaLnBrk="1" hangingPunct="1">
              <a:lnSpc>
                <a:spcPct val="85000"/>
              </a:lnSpc>
              <a:buClr>
                <a:srgbClr val="0000CC"/>
              </a:buClr>
              <a:buNone/>
            </a:pP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  -are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strongly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entepreneurial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algn="just"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Universities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must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teach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people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capable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to operate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effectively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in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this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emerging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industrial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system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«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Italian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way»</a:t>
            </a:r>
            <a:r>
              <a:rPr lang="it-IT" altLang="it-IT" sz="2000" b="1" dirty="0">
                <a:solidFill>
                  <a:schemeClr val="accent1"/>
                </a:solidFill>
              </a:rPr>
              <a:t>		</a:t>
            </a:r>
            <a:endParaRPr lang="it-IT" altLang="it-IT" sz="2000" b="1" dirty="0">
              <a:solidFill>
                <a:srgbClr val="595959"/>
              </a:solidFill>
            </a:endParaRPr>
          </a:p>
        </p:txBody>
      </p:sp>
      <p:sp>
        <p:nvSpPr>
          <p:cNvPr id="7" name="Segnaposto piè di pagina 5"/>
          <p:cNvSpPr txBox="1">
            <a:spLocks/>
          </p:cNvSpPr>
          <p:nvPr/>
        </p:nvSpPr>
        <p:spPr>
          <a:xfrm>
            <a:off x="250825" y="6237288"/>
            <a:ext cx="1944688" cy="365125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5125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data 7"/>
          <p:cNvSpPr>
            <a:spLocks noGrp="1"/>
          </p:cNvSpPr>
          <p:nvPr>
            <p:ph type="dt" sz="quarter" idx="10"/>
          </p:nvPr>
        </p:nvSpPr>
        <p:spPr>
          <a:xfrm>
            <a:off x="395288" y="6292334"/>
            <a:ext cx="2449041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08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611560" y="705169"/>
            <a:ext cx="8229600" cy="4889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 smtClean="0"/>
              <a:t>How the </a:t>
            </a:r>
            <a:r>
              <a:rPr lang="it-IT" sz="3200" dirty="0" err="1" smtClean="0"/>
              <a:t>leading</a:t>
            </a:r>
            <a:r>
              <a:rPr lang="it-IT" sz="3200" dirty="0" smtClean="0"/>
              <a:t> companies compete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250825" y="1556792"/>
            <a:ext cx="8229600" cy="4166146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endParaRPr lang="it-IT" altLang="it-IT" sz="2000" b="1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endParaRPr lang="it-IT" altLang="it-IT" sz="20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chemeClr val="accent1"/>
                </a:solidFill>
              </a:rPr>
              <a:t>they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own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unique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critical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competencies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and  strong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will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to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implement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their</a:t>
            </a:r>
            <a:r>
              <a:rPr lang="it-IT" alt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 smtClean="0">
                <a:solidFill>
                  <a:schemeClr val="accent1"/>
                </a:solidFill>
              </a:rPr>
              <a:t>srategies</a:t>
            </a:r>
            <a:endParaRPr lang="it-IT" altLang="it-IT" sz="2000" b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None/>
            </a:pPr>
            <a:endParaRPr lang="it-IT" altLang="it-IT" sz="20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 i="1" dirty="0" smtClean="0">
                <a:solidFill>
                  <a:srgbClr val="003399"/>
                </a:solidFill>
              </a:rPr>
              <a:t>The common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distinctive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character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is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the «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Italian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way of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doing</a:t>
            </a:r>
            <a:r>
              <a:rPr lang="it-IT" altLang="it-IT" sz="2000" b="1" i="1" dirty="0" smtClean="0">
                <a:solidFill>
                  <a:srgbClr val="003399"/>
                </a:solidFill>
              </a:rPr>
              <a:t> </a:t>
            </a:r>
            <a:r>
              <a:rPr lang="it-IT" altLang="it-IT" sz="2000" b="1" i="1" dirty="0" err="1" smtClean="0">
                <a:solidFill>
                  <a:srgbClr val="003399"/>
                </a:solidFill>
              </a:rPr>
              <a:t>industry</a:t>
            </a:r>
            <a:endParaRPr lang="it-IT" altLang="it-IT" sz="2000" b="1" i="1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None/>
            </a:pPr>
            <a:r>
              <a:rPr lang="it-IT" altLang="it-IT" sz="2000" b="1" i="1" dirty="0" smtClean="0">
                <a:solidFill>
                  <a:srgbClr val="0000CC"/>
                </a:solidFill>
              </a:rPr>
              <a:t>       </a:t>
            </a:r>
            <a:r>
              <a:rPr lang="it-IT" altLang="it-IT" sz="2000" b="1" i="1" dirty="0" err="1" smtClean="0">
                <a:solidFill>
                  <a:srgbClr val="0000CC"/>
                </a:solidFill>
              </a:rPr>
              <a:t>paradigm</a:t>
            </a:r>
            <a:r>
              <a:rPr lang="it-IT" altLang="it-IT" sz="2000" b="1" i="1" dirty="0" smtClean="0">
                <a:solidFill>
                  <a:srgbClr val="0000CC"/>
                </a:solidFill>
              </a:rPr>
              <a:t>»</a:t>
            </a: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endParaRPr lang="it-IT" altLang="it-IT" sz="2000" b="1" dirty="0" smtClean="0">
              <a:solidFill>
                <a:srgbClr val="595959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The self-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awarness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of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thei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distinctive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competencies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endParaRPr lang="it-IT" altLang="it-IT" sz="20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b="1" dirty="0" smtClean="0">
              <a:solidFill>
                <a:srgbClr val="595959"/>
              </a:solidFill>
            </a:endParaRPr>
          </a:p>
        </p:txBody>
      </p:sp>
      <p:sp>
        <p:nvSpPr>
          <p:cNvPr id="6" name="Segnaposto piè di pagina 5"/>
          <p:cNvSpPr txBox="1">
            <a:spLocks/>
          </p:cNvSpPr>
          <p:nvPr/>
        </p:nvSpPr>
        <p:spPr>
          <a:xfrm>
            <a:off x="250825" y="6237288"/>
            <a:ext cx="1944688" cy="365125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6149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data 7"/>
          <p:cNvSpPr>
            <a:spLocks noGrp="1"/>
          </p:cNvSpPr>
          <p:nvPr>
            <p:ph type="dt" sz="quarter" idx="10"/>
          </p:nvPr>
        </p:nvSpPr>
        <p:spPr>
          <a:xfrm>
            <a:off x="250826" y="6386967"/>
            <a:ext cx="2413000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260556" y="6356350"/>
            <a:ext cx="426244" cy="365125"/>
          </a:xfrm>
        </p:spPr>
        <p:txBody>
          <a:bodyPr/>
          <a:lstStyle/>
          <a:p>
            <a:fld id="{E6382E89-6E70-453F-80E1-9D1D47796850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43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611188" y="620713"/>
            <a:ext cx="8229600" cy="4889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 smtClean="0"/>
              <a:t>Le contraddizioni dell’economia italiana: </a:t>
            </a:r>
            <a:endParaRPr lang="it-IT" sz="6000" dirty="0" smtClean="0">
              <a:solidFill>
                <a:srgbClr val="003399"/>
              </a:solidFill>
            </a:endParaRPr>
          </a:p>
        </p:txBody>
      </p:sp>
      <p:sp>
        <p:nvSpPr>
          <p:cNvPr id="7171" name="Sottotitolo 2"/>
          <p:cNvSpPr txBox="1">
            <a:spLocks/>
          </p:cNvSpPr>
          <p:nvPr/>
        </p:nvSpPr>
        <p:spPr bwMode="auto">
          <a:xfrm>
            <a:off x="755650" y="1412875"/>
            <a:ext cx="78581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188" indent="-35718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L’Italia è la settima potenza industriale del mondo e la seconda potenza manifatturiera europea</a:t>
            </a: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Tx/>
              <a:buNone/>
            </a:pPr>
            <a:endParaRPr lang="it-IT" altLang="it-IT" sz="2000" b="1">
              <a:solidFill>
                <a:srgbClr val="595959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Alcune aziende grandi e medie sono leader nel mondo in alcuni settori/nicchie (automazione, meccanica, chimica, abbigliamento, alimentazione, arredamento, accoglienza, ecc.) e si sviluppano in settori avanzati  (aerospazio, biotecnologie e altri)</a:t>
            </a: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Tx/>
              <a:buNone/>
            </a:pPr>
            <a:endParaRPr lang="it-IT" altLang="it-IT" sz="2000" b="1">
              <a:solidFill>
                <a:srgbClr val="595959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Il mondo riconosce all’Italia l’eccellenza nel fare e un patrimonio artistico e culturale incomparabile </a:t>
            </a: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Tx/>
              <a:buNone/>
            </a:pPr>
            <a:endParaRPr lang="it-IT" altLang="it-IT" sz="2000" b="1">
              <a:solidFill>
                <a:srgbClr val="595959"/>
              </a:solidFill>
            </a:endParaRPr>
          </a:p>
          <a:p>
            <a:pPr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Una </a:t>
            </a:r>
            <a:r>
              <a:rPr lang="it-IT" altLang="it-IT" sz="2000" b="1" i="1">
                <a:solidFill>
                  <a:srgbClr val="595959"/>
                </a:solidFill>
              </a:rPr>
              <a:t>qualità media della vita migliore di quasi tutti i Paesi evoluti, </a:t>
            </a:r>
            <a:r>
              <a:rPr lang="it-IT" altLang="it-IT" sz="2000" b="1">
                <a:solidFill>
                  <a:srgbClr val="595959"/>
                </a:solidFill>
              </a:rPr>
              <a:t>tanto da fare della Italian way of life oggetto di desiderio</a:t>
            </a:r>
          </a:p>
        </p:txBody>
      </p:sp>
      <p:pic>
        <p:nvPicPr>
          <p:cNvPr id="7173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4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Italian way of doing business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6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4889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Le contraddizioni dell’economia italiana: </a:t>
            </a:r>
            <a:endParaRPr lang="it-IT" sz="6000" dirty="0" smtClean="0">
              <a:solidFill>
                <a:srgbClr val="00A563"/>
              </a:solidFill>
            </a:endParaRPr>
          </a:p>
        </p:txBody>
      </p:sp>
      <p:sp>
        <p:nvSpPr>
          <p:cNvPr id="8195" name="Sottotitolo 2"/>
          <p:cNvSpPr txBox="1">
            <a:spLocks/>
          </p:cNvSpPr>
          <p:nvPr/>
        </p:nvSpPr>
        <p:spPr bwMode="auto">
          <a:xfrm>
            <a:off x="250825" y="765175"/>
            <a:ext cx="85344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La crescita del PIL italiano è il fanalino di coda dei Paesi sviluppati</a:t>
            </a:r>
          </a:p>
          <a:p>
            <a:pPr algn="just"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La produttività da oltre un decennio non cresce</a:t>
            </a:r>
          </a:p>
          <a:p>
            <a:pPr algn="just"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La presenza nei settori high-tech è modesta </a:t>
            </a:r>
          </a:p>
          <a:p>
            <a:pPr algn="just"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L’Italia patisce profondi squilibri territoriali, sociali, di carenze di servizi, di gravi deficit di legalità</a:t>
            </a:r>
          </a:p>
          <a:p>
            <a:pPr algn="just"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Il Nord Italia ha perfomance migliori dell’Italia nel suo complesso e costituisce una Global City Region, ma anche il Nord è indietro rispetto ai Paesi europei per produttività e innovazione</a:t>
            </a:r>
          </a:p>
          <a:p>
            <a:pPr algn="just"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Permane una forte instabilità politica e istituzionale</a:t>
            </a:r>
          </a:p>
          <a:p>
            <a:pPr algn="just"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r>
              <a:rPr lang="it-IT" altLang="it-IT" sz="2000" b="1">
                <a:solidFill>
                  <a:srgbClr val="595959"/>
                </a:solidFill>
              </a:rPr>
              <a:t>L’Italia non è attrattiva all’estero per investitori e risorse umane qualificate</a:t>
            </a:r>
          </a:p>
          <a:p>
            <a:pPr eaLnBrk="1" hangingPunct="1">
              <a:lnSpc>
                <a:spcPct val="85000"/>
              </a:lnSpc>
              <a:spcBef>
                <a:spcPct val="35000"/>
              </a:spcBef>
              <a:buClr>
                <a:srgbClr val="0000CC"/>
              </a:buClr>
              <a:buFont typeface="Wingdings" pitchFamily="2" charset="2"/>
              <a:buChar char="v"/>
            </a:pPr>
            <a:endParaRPr lang="it-IT" altLang="it-IT" sz="2000" b="1">
              <a:solidFill>
                <a:srgbClr val="595959"/>
              </a:solidFill>
            </a:endParaRPr>
          </a:p>
          <a:p>
            <a:pPr algn="ctr"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None/>
            </a:pPr>
            <a:r>
              <a:rPr lang="it-IT" altLang="it-IT" sz="2000" b="1">
                <a:solidFill>
                  <a:srgbClr val="003399"/>
                </a:solidFill>
              </a:rPr>
              <a:t>La forza del Sistema Italia è merito delle organizzazioni e dei lavori                    che creano valore: imprese che competono, Pubbliche Amministrazioni performanti, professioni e mestieri di punta</a:t>
            </a:r>
          </a:p>
          <a:p>
            <a:pPr algn="ctr" eaLnBrk="1" hangingPunct="1">
              <a:lnSpc>
                <a:spcPct val="85000"/>
              </a:lnSpc>
              <a:buClr>
                <a:srgbClr val="0000CC"/>
              </a:buClr>
              <a:buFont typeface="Wingdings" pitchFamily="2" charset="2"/>
              <a:buNone/>
            </a:pPr>
            <a:r>
              <a:rPr lang="it-IT" altLang="it-IT" sz="2000" b="1">
                <a:solidFill>
                  <a:srgbClr val="003399"/>
                </a:solidFill>
              </a:rPr>
              <a:t>Ma queste portano come Atlante il peso delle le debolezze del Sistema Italia</a:t>
            </a:r>
          </a:p>
        </p:txBody>
      </p:sp>
      <p:sp>
        <p:nvSpPr>
          <p:cNvPr id="6" name="Segnaposto piè di pagina 5"/>
          <p:cNvSpPr txBox="1">
            <a:spLocks/>
          </p:cNvSpPr>
          <p:nvPr/>
        </p:nvSpPr>
        <p:spPr>
          <a:xfrm>
            <a:off x="250825" y="6237288"/>
            <a:ext cx="1944688" cy="365125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LIUC, Anima, UCC</a:t>
            </a:r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8197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piè di pagina 5"/>
          <p:cNvSpPr txBox="1">
            <a:spLocks/>
          </p:cNvSpPr>
          <p:nvPr/>
        </p:nvSpPr>
        <p:spPr>
          <a:xfrm>
            <a:off x="5580063" y="6308725"/>
            <a:ext cx="2447925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</a:rPr>
              <a:t>F. Butera, G. De Michelis, A. Sinatra</a:t>
            </a:r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" name="Segnaposto data 7"/>
          <p:cNvSpPr>
            <a:spLocks noGrp="1"/>
          </p:cNvSpPr>
          <p:nvPr>
            <p:ph type="dt" sz="quarter" idx="10"/>
          </p:nvPr>
        </p:nvSpPr>
        <p:spPr>
          <a:xfrm>
            <a:off x="7956550" y="6308725"/>
            <a:ext cx="936625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9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0" y="71438"/>
            <a:ext cx="8229600" cy="4889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The </a:t>
            </a:r>
            <a:r>
              <a:rPr lang="it-IT" sz="3200" dirty="0" err="1" smtClean="0">
                <a:solidFill>
                  <a:srgbClr val="00A563"/>
                </a:solidFill>
              </a:rPr>
              <a:t>Italian</a:t>
            </a:r>
            <a:r>
              <a:rPr lang="it-IT" sz="3200" dirty="0" smtClean="0">
                <a:solidFill>
                  <a:srgbClr val="00A563"/>
                </a:solidFill>
              </a:rPr>
              <a:t> way in an </a:t>
            </a:r>
            <a:r>
              <a:rPr lang="it-IT" sz="3200" dirty="0" err="1" smtClean="0">
                <a:solidFill>
                  <a:srgbClr val="00A563"/>
                </a:solidFill>
              </a:rPr>
              <a:t>Historical</a:t>
            </a:r>
            <a:r>
              <a:rPr lang="it-IT" sz="3200" dirty="0" smtClean="0">
                <a:solidFill>
                  <a:srgbClr val="00A563"/>
                </a:solidFill>
              </a:rPr>
              <a:t> </a:t>
            </a:r>
            <a:r>
              <a:rPr lang="it-IT" sz="3200" dirty="0" err="1" smtClean="0">
                <a:solidFill>
                  <a:srgbClr val="00A563"/>
                </a:solidFill>
              </a:rPr>
              <a:t>perspective</a:t>
            </a:r>
            <a:r>
              <a:rPr lang="it-IT" sz="3200" dirty="0" smtClean="0">
                <a:solidFill>
                  <a:srgbClr val="00A563"/>
                </a:solidFill>
              </a:rPr>
              <a:t> of the industrial </a:t>
            </a:r>
            <a:r>
              <a:rPr lang="it-IT" sz="3200" dirty="0" err="1" smtClean="0">
                <a:solidFill>
                  <a:srgbClr val="00A563"/>
                </a:solidFill>
              </a:rPr>
              <a:t>system</a:t>
            </a:r>
            <a:r>
              <a:rPr lang="it-IT" sz="3200" dirty="0" smtClean="0">
                <a:solidFill>
                  <a:srgbClr val="00A563"/>
                </a:solidFill>
              </a:rPr>
              <a:t> </a:t>
            </a:r>
            <a:r>
              <a:rPr lang="it-IT" sz="3200" dirty="0" err="1" smtClean="0">
                <a:solidFill>
                  <a:srgbClr val="00A563"/>
                </a:solidFill>
              </a:rPr>
              <a:t>developmebt</a:t>
            </a:r>
            <a:endParaRPr lang="it-IT" sz="3200" dirty="0" smtClean="0">
              <a:solidFill>
                <a:srgbClr val="00A563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0" y="439738"/>
            <a:ext cx="8229600" cy="4889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it-IT" sz="3200" b="1" dirty="0">
              <a:solidFill>
                <a:srgbClr val="00A563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71438" y="1201738"/>
            <a:ext cx="80010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endParaRPr lang="en-US" sz="1500" dirty="0">
              <a:solidFill>
                <a:srgbClr val="003399"/>
              </a:solidFill>
              <a:latin typeface="+mn-lt"/>
            </a:endParaRPr>
          </a:p>
          <a:p>
            <a:pPr marL="8890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engins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the development: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20738" lvl="1" indent="-28575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large state own enterprise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20738" lvl="1" indent="-28575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large private “protected” company I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distretti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industriali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20738" lvl="1" indent="-28575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Il Made in Italy</a:t>
            </a:r>
          </a:p>
          <a:p>
            <a:pPr marL="820738" lvl="1" indent="-28575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The mid-sized companies “miracle” </a:t>
            </a:r>
          </a:p>
          <a:p>
            <a:pPr marL="8890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890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Now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? 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20738" lvl="1" indent="-285750" fontAlgn="auto">
              <a:spcBef>
                <a:spcPts val="50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3399"/>
                </a:solidFill>
                <a:latin typeface="+mn-lt"/>
              </a:rPr>
              <a:t>L’</a:t>
            </a:r>
            <a:r>
              <a:rPr lang="en-US" sz="2400" b="1" i="1" dirty="0">
                <a:solidFill>
                  <a:srgbClr val="003399"/>
                </a:solidFill>
                <a:latin typeface="+mn-lt"/>
              </a:rPr>
              <a:t>Italian Way of Doing Industry</a:t>
            </a:r>
          </a:p>
        </p:txBody>
      </p:sp>
      <p:sp>
        <p:nvSpPr>
          <p:cNvPr id="7" name="Segnaposto piè di pagina 5"/>
          <p:cNvSpPr txBox="1">
            <a:spLocks/>
          </p:cNvSpPr>
          <p:nvPr/>
        </p:nvSpPr>
        <p:spPr>
          <a:xfrm>
            <a:off x="250825" y="6237288"/>
            <a:ext cx="1944688" cy="365125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0246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data 7"/>
          <p:cNvSpPr>
            <a:spLocks noGrp="1"/>
          </p:cNvSpPr>
          <p:nvPr>
            <p:ph type="dt" sz="quarter" idx="10"/>
          </p:nvPr>
        </p:nvSpPr>
        <p:spPr>
          <a:xfrm>
            <a:off x="250825" y="6216465"/>
            <a:ext cx="8353623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32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0" y="71438"/>
            <a:ext cx="8229600" cy="112531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The </a:t>
            </a:r>
            <a:r>
              <a:rPr lang="it-IT" sz="3200" i="1" dirty="0" err="1" smtClean="0">
                <a:solidFill>
                  <a:srgbClr val="00A563"/>
                </a:solidFill>
              </a:rPr>
              <a:t>Italian</a:t>
            </a:r>
            <a:r>
              <a:rPr lang="it-IT" sz="3200" i="1" dirty="0" smtClean="0">
                <a:solidFill>
                  <a:srgbClr val="00A563"/>
                </a:solidFill>
              </a:rPr>
              <a:t> Way companies </a:t>
            </a:r>
            <a:r>
              <a:rPr lang="it-IT" sz="3200" i="1" dirty="0" err="1" smtClean="0">
                <a:solidFill>
                  <a:srgbClr val="00A563"/>
                </a:solidFill>
              </a:rPr>
              <a:t>profile</a:t>
            </a:r>
            <a:endParaRPr lang="it-IT" sz="3200" dirty="0" smtClean="0">
              <a:solidFill>
                <a:srgbClr val="00A563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0" y="439738"/>
            <a:ext cx="8229600" cy="4889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it-IT" sz="3200" b="1" dirty="0">
              <a:solidFill>
                <a:srgbClr val="00A563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268" name="Rectangle 3"/>
          <p:cNvSpPr txBox="1">
            <a:spLocks/>
          </p:cNvSpPr>
          <p:nvPr/>
        </p:nvSpPr>
        <p:spPr bwMode="auto">
          <a:xfrm>
            <a:off x="88900" y="928688"/>
            <a:ext cx="7813675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>
                <a:solidFill>
                  <a:srgbClr val="595959"/>
                </a:solidFill>
              </a:rPr>
              <a:t>Non </a:t>
            </a:r>
            <a:r>
              <a:rPr lang="it-IT" altLang="it-IT" sz="2000" b="1" dirty="0" err="1">
                <a:solidFill>
                  <a:srgbClr val="595959"/>
                </a:solidFill>
              </a:rPr>
              <a:t>technology</a:t>
            </a: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>
                <a:solidFill>
                  <a:srgbClr val="595959"/>
                </a:solidFill>
              </a:rPr>
              <a:t>push</a:t>
            </a:r>
            <a:r>
              <a:rPr lang="it-IT" altLang="it-IT" sz="2000" b="1" dirty="0">
                <a:solidFill>
                  <a:srgbClr val="595959"/>
                </a:solidFill>
              </a:rPr>
              <a:t>, non market pull,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but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>
                <a:solidFill>
                  <a:srgbClr val="595959"/>
                </a:solidFill>
              </a:rPr>
              <a:t>innovation</a:t>
            </a:r>
            <a:r>
              <a:rPr lang="it-IT" altLang="it-IT" sz="2000" b="1" dirty="0">
                <a:solidFill>
                  <a:srgbClr val="595959"/>
                </a:solidFill>
              </a:rPr>
              <a:t>  </a:t>
            </a:r>
            <a:r>
              <a:rPr lang="it-IT" altLang="it-IT" sz="2000" b="1" dirty="0" err="1">
                <a:solidFill>
                  <a:srgbClr val="595959"/>
                </a:solidFill>
              </a:rPr>
              <a:t>driven</a:t>
            </a: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Compabies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led by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charismatic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entepreneurs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who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need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360°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managers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>
                <a:solidFill>
                  <a:srgbClr val="595959"/>
                </a:solidFill>
              </a:rPr>
              <a:t>(business design)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Flexible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organizational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structures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ready to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change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to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adapt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to new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emerging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conditions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Positive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attitude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to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internationalization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to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enter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new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markets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Intensive use of 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knoledge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workers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investments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for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their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development</a:t>
            </a:r>
            <a:endParaRPr lang="it-IT" altLang="it-IT" sz="2000" b="1" dirty="0" smtClean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evolutionary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path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driven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by a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clear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consonant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stratgy</a:t>
            </a:r>
            <a:endParaRPr lang="it-IT" altLang="it-IT" sz="2000" b="1" dirty="0" smtClean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endParaRPr lang="it-IT" altLang="it-IT" sz="2000" b="1" dirty="0">
              <a:solidFill>
                <a:srgbClr val="595959"/>
              </a:solidFill>
            </a:endParaRPr>
          </a:p>
        </p:txBody>
      </p:sp>
      <p:sp>
        <p:nvSpPr>
          <p:cNvPr id="7" name="Segnaposto piè di pagina 5"/>
          <p:cNvSpPr txBox="1">
            <a:spLocks/>
          </p:cNvSpPr>
          <p:nvPr/>
        </p:nvSpPr>
        <p:spPr>
          <a:xfrm>
            <a:off x="250825" y="6237288"/>
            <a:ext cx="1944688" cy="365125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1270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egnaposto data 7"/>
          <p:cNvSpPr>
            <a:spLocks noGrp="1"/>
          </p:cNvSpPr>
          <p:nvPr>
            <p:ph type="dt" sz="quarter" idx="10"/>
          </p:nvPr>
        </p:nvSpPr>
        <p:spPr>
          <a:xfrm>
            <a:off x="467544" y="6308725"/>
            <a:ext cx="8425631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395536" y="6356350"/>
            <a:ext cx="8291264" cy="365125"/>
          </a:xfrm>
        </p:spPr>
        <p:txBody>
          <a:bodyPr/>
          <a:lstStyle/>
          <a:p>
            <a:fld id="{E6382E89-6E70-453F-80E1-9D1D47796850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67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233344" y="702126"/>
            <a:ext cx="8229600" cy="488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spc="-100" dirty="0" smtClean="0">
                <a:solidFill>
                  <a:srgbClr val="00A563"/>
                </a:solidFill>
              </a:rPr>
              <a:t>The company </a:t>
            </a:r>
            <a:r>
              <a:rPr lang="it-IT" sz="3200" spc="-100" dirty="0" err="1" smtClean="0">
                <a:solidFill>
                  <a:srgbClr val="00A563"/>
                </a:solidFill>
              </a:rPr>
              <a:t>development</a:t>
            </a:r>
            <a:r>
              <a:rPr lang="it-IT" sz="3200" spc="-100" dirty="0" smtClean="0">
                <a:solidFill>
                  <a:srgbClr val="00A563"/>
                </a:solidFill>
              </a:rPr>
              <a:t> </a:t>
            </a:r>
            <a:r>
              <a:rPr lang="it-IT" sz="3200" spc="-100" dirty="0" err="1" smtClean="0">
                <a:solidFill>
                  <a:srgbClr val="00A563"/>
                </a:solidFill>
              </a:rPr>
              <a:t>logic</a:t>
            </a:r>
            <a:endParaRPr lang="it-IT" sz="3200" spc="-100" dirty="0" smtClean="0">
              <a:solidFill>
                <a:srgbClr val="00A563"/>
              </a:solidFill>
            </a:endParaRPr>
          </a:p>
        </p:txBody>
      </p:sp>
      <p:sp>
        <p:nvSpPr>
          <p:cNvPr id="12291" name="Rectangle 3"/>
          <p:cNvSpPr txBox="1">
            <a:spLocks/>
          </p:cNvSpPr>
          <p:nvPr/>
        </p:nvSpPr>
        <p:spPr bwMode="auto">
          <a:xfrm>
            <a:off x="71438" y="2492896"/>
            <a:ext cx="7956550" cy="3672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Co-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evolution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with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coustomers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trough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 intense and a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continuous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dialog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interaction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From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cost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based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competition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to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distinctive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quality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competition</a:t>
            </a:r>
            <a:endParaRPr lang="it-IT" altLang="it-IT" sz="2000" b="1" dirty="0">
              <a:solidFill>
                <a:srgbClr val="595959"/>
              </a:solidFill>
            </a:endParaRP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Continuous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innovation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based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on the consumers’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experience</a:t>
            </a:r>
            <a:endParaRPr lang="it-IT" altLang="it-IT" sz="2000" b="1" dirty="0">
              <a:solidFill>
                <a:srgbClr val="595959"/>
              </a:solidFill>
            </a:endParaRPr>
          </a:p>
        </p:txBody>
      </p:sp>
      <p:pic>
        <p:nvPicPr>
          <p:cNvPr id="12293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data 7"/>
          <p:cNvSpPr>
            <a:spLocks noGrp="1"/>
          </p:cNvSpPr>
          <p:nvPr>
            <p:ph type="dt" sz="quarter" idx="10"/>
          </p:nvPr>
        </p:nvSpPr>
        <p:spPr>
          <a:xfrm>
            <a:off x="323528" y="6308725"/>
            <a:ext cx="8569647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5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xfrm>
            <a:off x="0" y="476250"/>
            <a:ext cx="8229600" cy="488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3200" dirty="0" smtClean="0">
                <a:solidFill>
                  <a:srgbClr val="00A563"/>
                </a:solidFill>
              </a:rPr>
              <a:t>The market </a:t>
            </a:r>
            <a:r>
              <a:rPr lang="it-IT" sz="3200" dirty="0" err="1" smtClean="0">
                <a:solidFill>
                  <a:srgbClr val="00A563"/>
                </a:solidFill>
              </a:rPr>
              <a:t>approach</a:t>
            </a:r>
            <a:endParaRPr lang="it-IT" sz="3200" dirty="0" smtClean="0">
              <a:solidFill>
                <a:srgbClr val="00A563"/>
              </a:solidFill>
            </a:endParaRPr>
          </a:p>
        </p:txBody>
      </p:sp>
      <p:sp>
        <p:nvSpPr>
          <p:cNvPr id="13315" name="Rectangle 3"/>
          <p:cNvSpPr txBox="1">
            <a:spLocks/>
          </p:cNvSpPr>
          <p:nvPr/>
        </p:nvSpPr>
        <p:spPr bwMode="auto">
          <a:xfrm>
            <a:off x="71438" y="1412875"/>
            <a:ext cx="79565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Creation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of new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channels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that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garantee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direct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relation with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customers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Creation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of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brands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worldwide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known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Added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value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increase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strategies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smtClean="0">
                <a:solidFill>
                  <a:srgbClr val="595959"/>
                </a:solidFill>
              </a:rPr>
              <a:t>Taylor made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products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and service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development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</a:p>
          <a:p>
            <a:pPr eaLnBrk="1" hangingPunct="1">
              <a:spcBef>
                <a:spcPct val="1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it-IT" altLang="it-IT" sz="2000" b="1" dirty="0" err="1" smtClean="0">
                <a:solidFill>
                  <a:srgbClr val="595959"/>
                </a:solidFill>
              </a:rPr>
              <a:t>Leading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role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in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communities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where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thwy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operate and in the </a:t>
            </a:r>
            <a:r>
              <a:rPr lang="it-IT" altLang="it-IT" sz="2000" b="1" dirty="0" err="1" smtClean="0">
                <a:solidFill>
                  <a:srgbClr val="595959"/>
                </a:solidFill>
              </a:rPr>
              <a:t>comunication</a:t>
            </a:r>
            <a:r>
              <a:rPr lang="it-IT" altLang="it-IT" sz="2000" b="1" dirty="0" smtClean="0">
                <a:solidFill>
                  <a:srgbClr val="595959"/>
                </a:solidFill>
              </a:rPr>
              <a:t> media</a:t>
            </a:r>
            <a:endParaRPr lang="it-IT" altLang="it-IT" sz="2000" b="1" dirty="0">
              <a:solidFill>
                <a:srgbClr val="595959"/>
              </a:solidFill>
            </a:endParaRPr>
          </a:p>
        </p:txBody>
      </p:sp>
      <p:pic>
        <p:nvPicPr>
          <p:cNvPr id="13317" name="Picture 2" descr="http://www.univa.va.it/web_v3/areesito.nsf/k/3CBF636A5550EA9CC125722F0052DC89/$FILE/logo_liuc_2012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7508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data 7"/>
          <p:cNvSpPr>
            <a:spLocks noGrp="1"/>
          </p:cNvSpPr>
          <p:nvPr>
            <p:ph type="dt" sz="quarter" idx="10"/>
          </p:nvPr>
        </p:nvSpPr>
        <p:spPr>
          <a:xfrm>
            <a:off x="323528" y="6308725"/>
            <a:ext cx="8569647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Italian way of doing business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Sinatra Liuc 205                       adattato da  Butera-De Michelis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82E89-6E70-453F-80E1-9D1D4779685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9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1308</Words>
  <Application>Microsoft Office PowerPoint</Application>
  <PresentationFormat>Presentazione su schermo (4:3)</PresentationFormat>
  <Paragraphs>163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THE ITALIAN WAY OF DOING BUSINESS</vt:lpstr>
      <vt:lpstr>Key issues </vt:lpstr>
      <vt:lpstr>How the leading companies compete</vt:lpstr>
      <vt:lpstr>Le contraddizioni dell’economia italiana: </vt:lpstr>
      <vt:lpstr>Le contraddizioni dell’economia italiana: </vt:lpstr>
      <vt:lpstr>The Italian way in an Historical perspective of the industrial system developmebt</vt:lpstr>
      <vt:lpstr>The Italian Way companies profile</vt:lpstr>
      <vt:lpstr>The company development logic</vt:lpstr>
      <vt:lpstr>The market approach</vt:lpstr>
      <vt:lpstr>The product strategy</vt:lpstr>
      <vt:lpstr>The roots on the teritory</vt:lpstr>
      <vt:lpstr>L’Italian Way è fatta di imprese che hanno</vt:lpstr>
      <vt:lpstr>The manufacturing strategy</vt:lpstr>
      <vt:lpstr>Cosa manca all’Italian Way of Doing Industry?</vt:lpstr>
      <vt:lpstr>Chi deve fare che cosa</vt:lpstr>
      <vt:lpstr>The key managerial competencies</vt:lpstr>
      <vt:lpstr>The  Liuc: «made in Italy: Management and Entepreneurship  is the answer to the companies need for professional people capable to contribute to the companies’ growth and development or to start an individual entepreneurial initiative.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Sinatra</dc:creator>
  <cp:lastModifiedBy>Alessandro Sinatra</cp:lastModifiedBy>
  <cp:revision>28</cp:revision>
  <cp:lastPrinted>2015-01-11T18:00:38Z</cp:lastPrinted>
  <dcterms:created xsi:type="dcterms:W3CDTF">2015-01-11T17:53:06Z</dcterms:created>
  <dcterms:modified xsi:type="dcterms:W3CDTF">2015-02-12T11:06:20Z</dcterms:modified>
</cp:coreProperties>
</file>