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rstSlideNum="0" showSpecialPlsOnTitleSld="0" saveSubsetFonts="1">
  <p:sldMasterIdLst>
    <p:sldMasterId id="2147483660" r:id="rId1"/>
  </p:sldMasterIdLst>
  <p:notesMasterIdLst>
    <p:notesMasterId r:id="rId37"/>
  </p:notesMasterIdLst>
  <p:handoutMasterIdLst>
    <p:handoutMasterId r:id="rId38"/>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5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98" autoAdjust="0"/>
    <p:restoredTop sz="94652" autoAdjust="0"/>
  </p:normalViewPr>
  <p:slideViewPr>
    <p:cSldViewPr snapToGrid="0" snapToObjects="1">
      <p:cViewPr varScale="1">
        <p:scale>
          <a:sx n="102" d="100"/>
          <a:sy n="102" d="100"/>
        </p:scale>
        <p:origin x="-104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3A6B8F-551C-744A-B6AA-87715E827DFB}" type="datetime1">
              <a:rPr lang="it-IT" smtClean="0"/>
              <a:pPr/>
              <a:t>27-10-2014</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AEE732-F030-204F-B571-E2F54DBB6418}" type="slidenum">
              <a:rPr lang="it-IT" smtClean="0"/>
              <a:pPr/>
              <a:t>‹n.›</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024423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FF0CE7-0C09-1B4F-8D64-C86099B04BB4}" type="datetime1">
              <a:rPr lang="it-IT" smtClean="0"/>
              <a:pPr/>
              <a:t>27-10-2014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AB839F-99CF-ED49-9131-D4A978057F13}" type="slidenum">
              <a:rPr lang="it-IT" smtClean="0"/>
              <a:pPr/>
              <a:t>‹n.›</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192212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CFAB839F-99CF-ED49-9131-D4A978057F13}" type="slidenum">
              <a:rPr lang="it-IT" smtClean="0"/>
              <a:pPr/>
              <a:t>1</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78725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48391DDA-4C7C-C64E-A488-7E0E51AC503C}" type="datetime1">
              <a:rPr lang="it-IT" smtClean="0"/>
              <a:pPr/>
              <a:t>27-10-2014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a:prstGeom prst="rect">
            <a:avLst/>
          </a:prstGeom>
        </p:spPr>
        <p:txBody>
          <a:bodyPr/>
          <a:lstStyle/>
          <a:p>
            <a:fld id="{C4F955BD-5BB4-BD40-B9A5-56088F842C66}" type="datetime1">
              <a:rPr lang="it-IT" smtClean="0"/>
              <a:pPr/>
              <a:t>27-10-2014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666D02C5-0D25-AE43-A1AB-C6B5A66580A8}" type="datetime1">
              <a:rPr lang="it-IT" smtClean="0"/>
              <a:pPr/>
              <a:t>27-10-2014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9AC52A5B-C338-3E41-B193-94097966065C}" type="datetime1">
              <a:rPr lang="it-IT" smtClean="0"/>
              <a:pPr/>
              <a:t>27-10-2014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C882DA05-234B-7941-8F8D-ACA5146AEDF2}" type="datetime1">
              <a:rPr lang="it-IT" smtClean="0"/>
              <a:pPr/>
              <a:t>27-10-2014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EFD654C3-AC0E-9949-B03C-FF276D584250}" type="datetime1">
              <a:rPr lang="it-IT" smtClean="0"/>
              <a:pPr/>
              <a:t>27-10-2014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E3C7222C-C4BB-9840-8E6D-03CFD0F684EC}" type="datetime1">
              <a:rPr lang="it-IT" smtClean="0"/>
              <a:pPr/>
              <a:t>27-10-2014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8FEFFE47-1036-F747-B287-0C890BA9AAF8}" type="datetime1">
              <a:rPr lang="it-IT" smtClean="0"/>
              <a:pPr/>
              <a:t>27-10-2014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F585AB67-F09F-434F-9BB5-4B03396C98EC}" type="datetime1">
              <a:rPr lang="it-IT" smtClean="0"/>
              <a:pPr/>
              <a:t>27-10-2014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D0CA6F11-A9D4-F143-91D5-FC5CEFBE0348}" type="datetime1">
              <a:rPr lang="it-IT" smtClean="0"/>
              <a:pPr/>
              <a:t>27-10-2014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a:xfrm>
            <a:off x="6580094" y="188259"/>
            <a:ext cx="2133600" cy="365125"/>
          </a:xfrm>
          <a:prstGeom prst="rect">
            <a:avLst/>
          </a:prstGeom>
        </p:spPr>
        <p:txBody>
          <a:bodyPr/>
          <a:lstStyle/>
          <a:p>
            <a:fld id="{D121000E-9ABD-1348-A28E-D307C0461525}" type="datetime1">
              <a:rPr lang="it-IT" smtClean="0"/>
              <a:pPr/>
              <a:t>27-10-2014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a:xfrm>
            <a:off x="6580094" y="188259"/>
            <a:ext cx="2133600" cy="365125"/>
          </a:xfrm>
          <a:prstGeom prst="rect">
            <a:avLst/>
          </a:prstGeom>
        </p:spPr>
        <p:txBody>
          <a:bodyPr/>
          <a:lstStyle/>
          <a:p>
            <a:fld id="{95824176-A9A0-5142-AB3C-61B6F405487A}" type="datetime1">
              <a:rPr lang="it-IT" smtClean="0"/>
              <a:pPr/>
              <a:t>27-10-2014</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pPr/>
              <a:t>‹n.›</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a:xfrm>
            <a:off x="6580094" y="188259"/>
            <a:ext cx="2133600" cy="365125"/>
          </a:xfrm>
          <a:prstGeom prst="rect">
            <a:avLst/>
          </a:prstGeom>
        </p:spPr>
        <p:txBody>
          <a:bodyPr/>
          <a:lstStyle/>
          <a:p>
            <a:fld id="{7E2A5B35-C236-2549-81D3-2B5A3892CD01}" type="datetime1">
              <a:rPr lang="it-IT" smtClean="0"/>
              <a:pPr/>
              <a:t>27-10-2014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80094" y="188259"/>
            <a:ext cx="2133600" cy="365125"/>
          </a:xfrm>
          <a:prstGeom prst="rect">
            <a:avLst/>
          </a:prstGeom>
        </p:spPr>
        <p:txBody>
          <a:bodyPr/>
          <a:lstStyle/>
          <a:p>
            <a:fld id="{6D479508-CBAC-194D-8385-5F44620520F7}" type="datetime1">
              <a:rPr lang="it-IT" smtClean="0"/>
              <a:pPr/>
              <a:t>27-10-2014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6580094" y="188259"/>
            <a:ext cx="2133600" cy="365125"/>
          </a:xfrm>
          <a:prstGeom prst="rect">
            <a:avLst/>
          </a:prstGeom>
        </p:spPr>
        <p:txBody>
          <a:bodyPr/>
          <a:lstStyle/>
          <a:p>
            <a:fld id="{4F252561-E0A3-F441-8294-A8022E6FD6E8}" type="datetime1">
              <a:rPr lang="it-IT" smtClean="0"/>
              <a:pPr/>
              <a:t>27-10-2014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518905" y="2595562"/>
            <a:ext cx="8205995" cy="36707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pPr/>
              <a:t>‹n.›</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Immagine 8" descr="LogoLIUC.png"/>
          <p:cNvPicPr>
            <a:picLocks noChangeAspect="1"/>
          </p:cNvPicPr>
          <p:nvPr userDrawn="1"/>
        </p:nvPicPr>
        <p:blipFill>
          <a:blip r:embed="rId17">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291985" y="-8018"/>
            <a:ext cx="1621827" cy="1122803"/>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Introduction</a:t>
            </a:r>
            <a:r>
              <a:rPr lang="it-IT" dirty="0" smtClean="0"/>
              <a:t> to Corporate Law</a:t>
            </a:r>
            <a:endParaRPr lang="it-IT" dirty="0"/>
          </a:p>
        </p:txBody>
      </p:sp>
      <p:sp>
        <p:nvSpPr>
          <p:cNvPr id="3" name="Sottotitolo 2"/>
          <p:cNvSpPr>
            <a:spLocks noGrp="1"/>
          </p:cNvSpPr>
          <p:nvPr>
            <p:ph type="subTitle" idx="1"/>
          </p:nvPr>
        </p:nvSpPr>
        <p:spPr>
          <a:xfrm>
            <a:off x="914400" y="3276445"/>
            <a:ext cx="7719290" cy="3058087"/>
          </a:xfrm>
        </p:spPr>
        <p:txBody>
          <a:bodyPr/>
          <a:lstStyle/>
          <a:p>
            <a:pPr>
              <a:lnSpc>
                <a:spcPct val="50000"/>
              </a:lnSpc>
            </a:pPr>
            <a:endParaRPr lang="it-IT" dirty="0" smtClean="0"/>
          </a:p>
          <a:p>
            <a:pPr>
              <a:lnSpc>
                <a:spcPct val="50000"/>
              </a:lnSpc>
            </a:pPr>
            <a:r>
              <a:rPr lang="it-IT" dirty="0" smtClean="0"/>
              <a:t>Università Carlo Cattaneo – LIUC</a:t>
            </a:r>
          </a:p>
          <a:p>
            <a:pPr>
              <a:lnSpc>
                <a:spcPct val="50000"/>
              </a:lnSpc>
            </a:pPr>
            <a:r>
              <a:rPr lang="it-IT" dirty="0" smtClean="0"/>
              <a:t>School of </a:t>
            </a:r>
            <a:r>
              <a:rPr lang="it-IT" dirty="0" err="1" smtClean="0"/>
              <a:t>Economics</a:t>
            </a:r>
            <a:r>
              <a:rPr lang="it-IT" dirty="0" smtClean="0"/>
              <a:t> and Management</a:t>
            </a:r>
          </a:p>
          <a:p>
            <a:pPr>
              <a:lnSpc>
                <a:spcPct val="50000"/>
              </a:lnSpc>
            </a:pPr>
            <a:r>
              <a:rPr lang="it-IT" dirty="0" smtClean="0"/>
              <a:t>Corporate </a:t>
            </a:r>
            <a:r>
              <a:rPr lang="it-IT" dirty="0" err="1" smtClean="0"/>
              <a:t>Governance</a:t>
            </a:r>
            <a:r>
              <a:rPr lang="it-IT" dirty="0" smtClean="0"/>
              <a:t> – A.Y. 2014/2015</a:t>
            </a:r>
          </a:p>
          <a:p>
            <a:pPr>
              <a:lnSpc>
                <a:spcPct val="50000"/>
              </a:lnSpc>
            </a:pPr>
            <a:r>
              <a:rPr lang="it-IT" dirty="0" smtClean="0"/>
              <a:t>Prof. Avv. Sergio Di Nola</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55617778"/>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3</a:t>
            </a:r>
            <a:r>
              <a:rPr lang="it-IT" dirty="0" smtClean="0"/>
              <a:t>) </a:t>
            </a:r>
            <a:r>
              <a:rPr lang="it-IT" dirty="0" err="1" smtClean="0"/>
              <a:t>Transferable</a:t>
            </a:r>
            <a:r>
              <a:rPr lang="it-IT" dirty="0" smtClean="0"/>
              <a:t> </a:t>
            </a:r>
            <a:r>
              <a:rPr lang="it-IT" dirty="0" err="1" smtClean="0"/>
              <a:t>shares</a:t>
            </a:r>
            <a:r>
              <a:rPr lang="it-IT" dirty="0" smtClean="0"/>
              <a:t> (II)</a:t>
            </a:r>
            <a:endParaRPr lang="it-IT" dirty="0"/>
          </a:p>
        </p:txBody>
      </p:sp>
      <p:sp>
        <p:nvSpPr>
          <p:cNvPr id="3" name="Segnaposto contenuto 2"/>
          <p:cNvSpPr>
            <a:spLocks noGrp="1"/>
          </p:cNvSpPr>
          <p:nvPr>
            <p:ph idx="1"/>
          </p:nvPr>
        </p:nvSpPr>
        <p:spPr/>
        <p:txBody>
          <a:bodyPr/>
          <a:lstStyle/>
          <a:p>
            <a:pPr algn="just"/>
            <a:r>
              <a:rPr lang="en-GB" dirty="0" smtClean="0"/>
              <a:t>Free tradability maximizes the liquidity of shareholdings and the ability of shareholders to diversify their investments. It also gives the firm </a:t>
            </a:r>
            <a:r>
              <a:rPr lang="en-GB" b="1" dirty="0" smtClean="0"/>
              <a:t>maximal flexibility in raising capital</a:t>
            </a:r>
            <a:r>
              <a:rPr lang="en-GB" dirty="0" smtClean="0"/>
              <a:t>.</a:t>
            </a:r>
          </a:p>
          <a:p>
            <a:pPr algn="just"/>
            <a:r>
              <a:rPr lang="en-GB" dirty="0" smtClean="0"/>
              <a:t>On the other hand, free tradability makes it more difficult to maintain negotiated arrangements for sharing control. Therefore all jurisdictions provide </a:t>
            </a:r>
            <a:r>
              <a:rPr lang="en-GB" b="1" dirty="0" smtClean="0"/>
              <a:t>instruments for restricting transferability</a:t>
            </a:r>
            <a:r>
              <a:rPr lang="en-GB" dirty="0" smtClean="0"/>
              <a:t>.</a:t>
            </a:r>
          </a:p>
          <a:p>
            <a:pPr algn="just"/>
            <a:r>
              <a:rPr lang="en-GB" dirty="0" smtClean="0"/>
              <a:t>Generally, we refer to corporations with freely tradable shares as “</a:t>
            </a:r>
            <a:r>
              <a:rPr lang="en-GB" b="1" dirty="0" smtClean="0"/>
              <a:t>open</a:t>
            </a:r>
            <a:r>
              <a:rPr lang="en-GB" dirty="0" smtClean="0"/>
              <a:t>” or “</a:t>
            </a:r>
            <a:r>
              <a:rPr lang="en-GB" b="1" dirty="0" smtClean="0"/>
              <a:t>public</a:t>
            </a:r>
            <a:r>
              <a:rPr lang="en-GB" dirty="0" smtClean="0"/>
              <a:t>” </a:t>
            </a:r>
            <a:r>
              <a:rPr lang="en-GB" b="1" dirty="0" smtClean="0"/>
              <a:t>companies</a:t>
            </a:r>
            <a:r>
              <a:rPr lang="en-GB" dirty="0" smtClean="0"/>
              <a:t>, and to corporations that present restrictions on the tradability of their shares as “</a:t>
            </a:r>
            <a:r>
              <a:rPr lang="en-GB" b="1" dirty="0" smtClean="0"/>
              <a:t>closed</a:t>
            </a:r>
            <a:r>
              <a:rPr lang="en-GB" dirty="0" smtClean="0"/>
              <a:t>” or “</a:t>
            </a:r>
            <a:r>
              <a:rPr lang="en-GB" b="1" dirty="0" smtClean="0"/>
              <a:t>private</a:t>
            </a:r>
            <a:r>
              <a:rPr lang="en-GB" dirty="0" smtClean="0"/>
              <a:t>” </a:t>
            </a:r>
            <a:r>
              <a:rPr lang="en-GB" b="1" dirty="0" smtClean="0"/>
              <a:t>companies</a:t>
            </a:r>
            <a:r>
              <a:rPr lang="en-GB" dirty="0" smtClean="0"/>
              <a:t>.</a:t>
            </a:r>
          </a:p>
          <a:p>
            <a:endParaRPr lang="it-IT"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3</a:t>
            </a:r>
            <a:r>
              <a:rPr lang="it-IT" dirty="0" smtClean="0"/>
              <a:t>) </a:t>
            </a:r>
            <a:r>
              <a:rPr lang="it-IT" dirty="0" err="1" smtClean="0"/>
              <a:t>Transferable</a:t>
            </a:r>
            <a:r>
              <a:rPr lang="it-IT" dirty="0" smtClean="0"/>
              <a:t> </a:t>
            </a:r>
            <a:r>
              <a:rPr lang="it-IT" dirty="0" err="1" smtClean="0"/>
              <a:t>shares</a:t>
            </a:r>
            <a:r>
              <a:rPr lang="it-IT" dirty="0" smtClean="0"/>
              <a:t> (III)</a:t>
            </a:r>
            <a:endParaRPr lang="it-IT" dirty="0"/>
          </a:p>
        </p:txBody>
      </p:sp>
      <p:sp>
        <p:nvSpPr>
          <p:cNvPr id="3" name="Segnaposto contenuto 2"/>
          <p:cNvSpPr>
            <a:spLocks noGrp="1"/>
          </p:cNvSpPr>
          <p:nvPr>
            <p:ph idx="1"/>
          </p:nvPr>
        </p:nvSpPr>
        <p:spPr/>
        <p:txBody>
          <a:bodyPr/>
          <a:lstStyle/>
          <a:p>
            <a:pPr algn="just"/>
            <a:r>
              <a:rPr lang="en-GB" dirty="0" smtClean="0"/>
              <a:t>Two other important distinctions:</a:t>
            </a:r>
          </a:p>
          <a:p>
            <a:pPr lvl="1" algn="just">
              <a:buFont typeface="Wingdings" charset="2"/>
              <a:buChar char="§"/>
            </a:pPr>
            <a:r>
              <a:rPr lang="en-GB" b="1" dirty="0" smtClean="0"/>
              <a:t>Listed / Unlisted corporations</a:t>
            </a:r>
            <a:r>
              <a:rPr lang="en-GB" dirty="0" smtClean="0"/>
              <a:t>: we refer to a listed corporation when its shares are listed for trading on an organized securities exchange;</a:t>
            </a:r>
          </a:p>
          <a:p>
            <a:pPr lvl="1" algn="just">
              <a:buFont typeface="Wingdings" charset="2"/>
              <a:buChar char="§"/>
            </a:pPr>
            <a:r>
              <a:rPr lang="en-GB" b="1" dirty="0" smtClean="0"/>
              <a:t>Closely held / widely held corporations</a:t>
            </a:r>
            <a:r>
              <a:rPr lang="en-GB" dirty="0" smtClean="0"/>
              <a:t>: we refer to a closely held company when its shares are held by a small number of individuals whose interpersonal relationships are important to the management of the firm.</a:t>
            </a:r>
          </a:p>
          <a:p>
            <a:pPr lvl="1">
              <a:buFont typeface="Wingdings" charset="2"/>
              <a:buChar char="§"/>
            </a:pP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10</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GB" sz="2800" dirty="0" smtClean="0"/>
              <a:t>4) Delegated management with a board structure (I)</a:t>
            </a:r>
            <a:endParaRPr lang="en-GB" sz="2800" dirty="0"/>
          </a:p>
        </p:txBody>
      </p:sp>
      <p:sp>
        <p:nvSpPr>
          <p:cNvPr id="3" name="Segnaposto contenuto 2"/>
          <p:cNvSpPr>
            <a:spLocks noGrp="1"/>
          </p:cNvSpPr>
          <p:nvPr>
            <p:ph idx="1"/>
          </p:nvPr>
        </p:nvSpPr>
        <p:spPr>
          <a:xfrm>
            <a:off x="518905" y="2219189"/>
            <a:ext cx="8205995" cy="4349885"/>
          </a:xfrm>
        </p:spPr>
        <p:txBody>
          <a:bodyPr>
            <a:normAutofit fontScale="85000" lnSpcReduction="10000"/>
          </a:bodyPr>
          <a:lstStyle/>
          <a:p>
            <a:pPr algn="just"/>
            <a:r>
              <a:rPr lang="en-GB" dirty="0" smtClean="0"/>
              <a:t>Standard legal forms for business organizations differ in their </a:t>
            </a:r>
            <a:r>
              <a:rPr lang="en-GB" b="1" dirty="0" smtClean="0"/>
              <a:t>allocation of control rights</a:t>
            </a:r>
            <a:r>
              <a:rPr lang="en-GB" dirty="0" smtClean="0"/>
              <a:t>, including:</a:t>
            </a:r>
          </a:p>
          <a:p>
            <a:pPr lvl="1" algn="just">
              <a:buFont typeface="Wingdings" charset="2"/>
              <a:buChar char="§"/>
            </a:pPr>
            <a:r>
              <a:rPr lang="en-GB" dirty="0" smtClean="0"/>
              <a:t>The </a:t>
            </a:r>
            <a:r>
              <a:rPr lang="en-GB" b="1" dirty="0" smtClean="0"/>
              <a:t>authority to bind the firms to contracts</a:t>
            </a:r>
            <a:r>
              <a:rPr lang="en-GB" dirty="0" smtClean="0"/>
              <a:t>;</a:t>
            </a:r>
          </a:p>
          <a:p>
            <a:pPr lvl="1" algn="just">
              <a:buFont typeface="Wingdings" charset="2"/>
              <a:buChar char="§"/>
            </a:pPr>
            <a:r>
              <a:rPr lang="en-GB" dirty="0" smtClean="0"/>
              <a:t>The </a:t>
            </a:r>
            <a:r>
              <a:rPr lang="en-GB" b="1" dirty="0" smtClean="0"/>
              <a:t>authority to exercise the powers granted to the firm by its contracts</a:t>
            </a:r>
            <a:r>
              <a:rPr lang="en-GB" dirty="0" smtClean="0"/>
              <a:t>;</a:t>
            </a:r>
          </a:p>
          <a:p>
            <a:pPr lvl="1" algn="just">
              <a:buFont typeface="Wingdings" charset="2"/>
              <a:buChar char="§"/>
            </a:pPr>
            <a:r>
              <a:rPr lang="en-GB" dirty="0" smtClean="0"/>
              <a:t>The </a:t>
            </a:r>
            <a:r>
              <a:rPr lang="en-GB" b="1" dirty="0" smtClean="0"/>
              <a:t>authority to direct the uses made of assets of the firm</a:t>
            </a:r>
            <a:r>
              <a:rPr lang="en-GB" dirty="0" smtClean="0"/>
              <a:t>.</a:t>
            </a:r>
          </a:p>
          <a:p>
            <a:pPr algn="just"/>
            <a:r>
              <a:rPr lang="en-GB" dirty="0" smtClean="0"/>
              <a:t>Standard legal corporate form delegates </a:t>
            </a:r>
            <a:r>
              <a:rPr lang="en-GB" b="1" dirty="0" smtClean="0"/>
              <a:t>principal authorities over corporate affairs</a:t>
            </a:r>
            <a:r>
              <a:rPr lang="en-GB" dirty="0" smtClean="0"/>
              <a:t> to a </a:t>
            </a:r>
            <a:r>
              <a:rPr lang="en-GB" b="1" dirty="0" smtClean="0"/>
              <a:t>board of directors</a:t>
            </a:r>
            <a:r>
              <a:rPr lang="en-GB" dirty="0" smtClean="0"/>
              <a:t> (or to a similar committee organ) that is periodically elected by firm’s shareholders.</a:t>
            </a:r>
          </a:p>
          <a:p>
            <a:pPr algn="just"/>
            <a:r>
              <a:rPr lang="en-GB" dirty="0" smtClean="0"/>
              <a:t>The board of directors typically has </a:t>
            </a:r>
            <a:r>
              <a:rPr lang="en-GB" b="1" dirty="0" smtClean="0"/>
              <a:t>four basic features</a:t>
            </a:r>
            <a:r>
              <a:rPr lang="en-GB" dirty="0" smtClean="0"/>
              <a:t>:</a:t>
            </a:r>
          </a:p>
          <a:p>
            <a:pPr marL="692150" lvl="1" indent="-342900" algn="just">
              <a:buFont typeface="+mj-lt"/>
              <a:buAutoNum type="arabicPeriod"/>
            </a:pPr>
            <a:r>
              <a:rPr lang="en-GB" dirty="0" smtClean="0"/>
              <a:t>The board is </a:t>
            </a:r>
            <a:r>
              <a:rPr lang="en-GB" b="1" dirty="0" smtClean="0"/>
              <a:t>separate from the operational managers </a:t>
            </a:r>
            <a:r>
              <a:rPr lang="en-GB" dirty="0" smtClean="0"/>
              <a:t>of the corporation;</a:t>
            </a:r>
          </a:p>
          <a:p>
            <a:pPr marL="692150" lvl="1" indent="-342900" algn="just">
              <a:buFont typeface="+mj-lt"/>
              <a:buAutoNum type="arabicPeriod"/>
            </a:pPr>
            <a:r>
              <a:rPr lang="en-GB" dirty="0" smtClean="0"/>
              <a:t>The board is </a:t>
            </a:r>
            <a:r>
              <a:rPr lang="en-GB" b="1" dirty="0" smtClean="0"/>
              <a:t>elected</a:t>
            </a:r>
            <a:r>
              <a:rPr lang="en-GB" dirty="0" smtClean="0"/>
              <a:t>, at least in substantial part, </a:t>
            </a:r>
            <a:r>
              <a:rPr lang="en-GB" b="1" dirty="0" smtClean="0"/>
              <a:t>by the firm’s shareholders</a:t>
            </a:r>
            <a:r>
              <a:rPr lang="en-GB" dirty="0" smtClean="0"/>
              <a:t>;</a:t>
            </a:r>
          </a:p>
          <a:p>
            <a:pPr marL="692150" lvl="1" indent="-342900" algn="just">
              <a:buFont typeface="+mj-lt"/>
              <a:buAutoNum type="arabicPeriod"/>
            </a:pPr>
            <a:r>
              <a:rPr lang="en-GB" dirty="0" smtClean="0"/>
              <a:t>Thought largely or entirely chosen by the firm’s shareholders, the board is </a:t>
            </a:r>
            <a:r>
              <a:rPr lang="en-GB" b="1" dirty="0" smtClean="0"/>
              <a:t>formally distinct from them</a:t>
            </a:r>
            <a:r>
              <a:rPr lang="en-GB" dirty="0" smtClean="0"/>
              <a:t>;</a:t>
            </a:r>
          </a:p>
          <a:p>
            <a:pPr marL="692150" lvl="1" indent="-342900" algn="just">
              <a:buFont typeface="+mj-lt"/>
              <a:buAutoNum type="arabicPeriod"/>
            </a:pPr>
            <a:r>
              <a:rPr lang="en-GB" dirty="0" smtClean="0"/>
              <a:t>The board ordinarily </a:t>
            </a:r>
            <a:r>
              <a:rPr lang="en-GB" b="1" dirty="0" smtClean="0"/>
              <a:t>has multiple members</a:t>
            </a:r>
            <a:r>
              <a:rPr lang="en-GB" dirty="0" smtClean="0"/>
              <a:t>.</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11</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GB" sz="2800" dirty="0" smtClean="0"/>
              <a:t>4) Delegated management with a board structure (II)</a:t>
            </a:r>
            <a:endParaRPr lang="it-IT" sz="2800" dirty="0"/>
          </a:p>
        </p:txBody>
      </p:sp>
      <p:sp>
        <p:nvSpPr>
          <p:cNvPr id="3" name="Segnaposto contenuto 2"/>
          <p:cNvSpPr>
            <a:spLocks noGrp="1"/>
          </p:cNvSpPr>
          <p:nvPr>
            <p:ph idx="1"/>
          </p:nvPr>
        </p:nvSpPr>
        <p:spPr>
          <a:xfrm>
            <a:off x="518905" y="2270500"/>
            <a:ext cx="8205995" cy="4298575"/>
          </a:xfrm>
        </p:spPr>
        <p:txBody>
          <a:bodyPr>
            <a:normAutofit fontScale="92500" lnSpcReduction="20000"/>
          </a:bodyPr>
          <a:lstStyle/>
          <a:p>
            <a:pPr marL="457200" indent="-457200" algn="just">
              <a:buFont typeface="+mj-lt"/>
              <a:buAutoNum type="arabicPeriod"/>
            </a:pPr>
            <a:r>
              <a:rPr lang="en-GB" dirty="0" smtClean="0"/>
              <a:t>The board is separate from the operational managers</a:t>
            </a:r>
          </a:p>
          <a:p>
            <a:pPr marL="457200" indent="-457200" algn="just"/>
            <a:r>
              <a:rPr lang="en-GB" dirty="0" smtClean="0"/>
              <a:t>The nature of this separation varies according to whether the board has one or two tiers.</a:t>
            </a:r>
          </a:p>
          <a:p>
            <a:pPr marL="800100" lvl="1" indent="-457200" algn="just">
              <a:buFont typeface="Wingdings" charset="2"/>
              <a:buChar char="§"/>
            </a:pPr>
            <a:r>
              <a:rPr lang="en-GB" b="1" dirty="0" smtClean="0"/>
              <a:t>Two-tier boards</a:t>
            </a:r>
            <a:r>
              <a:rPr lang="en-GB" dirty="0" smtClean="0"/>
              <a:t>: top corporate officers occupy the board’s second (managing) tier, but are generally absent from the first (supervisory) tier;</a:t>
            </a:r>
          </a:p>
          <a:p>
            <a:pPr marL="800100" lvl="1" indent="-457200" algn="just">
              <a:buFont typeface="Wingdings" charset="2"/>
              <a:buChar char="§"/>
            </a:pPr>
            <a:r>
              <a:rPr lang="en-GB" b="1" dirty="0" smtClean="0"/>
              <a:t>Single-tier boards</a:t>
            </a:r>
            <a:r>
              <a:rPr lang="en-GB" dirty="0" smtClean="0"/>
              <a:t>: hired officers may be members of, and even dominate, the board itself.</a:t>
            </a:r>
          </a:p>
          <a:p>
            <a:pPr marL="457200" indent="-457200" algn="just"/>
            <a:r>
              <a:rPr lang="en-GB" dirty="0" smtClean="0"/>
              <a:t>The legal </a:t>
            </a:r>
            <a:r>
              <a:rPr lang="en-GB" b="1" dirty="0" smtClean="0"/>
              <a:t>distinction between directors and officers </a:t>
            </a:r>
            <a:r>
              <a:rPr lang="en-GB" dirty="0" smtClean="0"/>
              <a:t>divides all corporate decisions (that do not require shareholders approval) into those requiring approval by the board of directors and those that can be made by the firm’s officers on their own authority.</a:t>
            </a:r>
          </a:p>
          <a:p>
            <a:pPr marL="457200" indent="-457200" algn="just"/>
            <a:r>
              <a:rPr lang="en-GB" dirty="0" smtClean="0"/>
              <a:t>Initiation and execution of business decisions are reserved to the officers, while monitoring and ratification of decisions are reserved to the directors.</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12</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GB" sz="2800" dirty="0" smtClean="0"/>
              <a:t>4) Delegated management with a board structure (III)</a:t>
            </a:r>
            <a:endParaRPr lang="it-IT" sz="2800" dirty="0"/>
          </a:p>
        </p:txBody>
      </p:sp>
      <p:sp>
        <p:nvSpPr>
          <p:cNvPr id="3" name="Segnaposto contenuto 2"/>
          <p:cNvSpPr>
            <a:spLocks noGrp="1"/>
          </p:cNvSpPr>
          <p:nvPr>
            <p:ph idx="1"/>
          </p:nvPr>
        </p:nvSpPr>
        <p:spPr>
          <a:xfrm>
            <a:off x="518905" y="2283328"/>
            <a:ext cx="8205995" cy="3809821"/>
          </a:xfrm>
        </p:spPr>
        <p:txBody>
          <a:bodyPr/>
          <a:lstStyle/>
          <a:p>
            <a:pPr marL="457200" indent="-457200" algn="just">
              <a:buFont typeface="+mj-lt"/>
              <a:buAutoNum type="arabicPeriod" startAt="2"/>
            </a:pPr>
            <a:r>
              <a:rPr lang="en-GB" dirty="0" smtClean="0"/>
              <a:t>The board is elected by the firm’s shareholders</a:t>
            </a:r>
          </a:p>
          <a:p>
            <a:pPr marL="457200" indent="-457200" algn="just"/>
            <a:r>
              <a:rPr lang="en-GB" dirty="0" smtClean="0"/>
              <a:t>Election of the board </a:t>
            </a:r>
            <a:r>
              <a:rPr lang="en-GB" b="1" dirty="0" smtClean="0"/>
              <a:t>assure that the board remains responsive to the interest of the firm’s owners</a:t>
            </a:r>
            <a:r>
              <a:rPr lang="en-GB" dirty="0" smtClean="0"/>
              <a:t>, who bear the costs and benefits of the firm’s decisions.</a:t>
            </a:r>
          </a:p>
          <a:p>
            <a:pPr marL="457200" indent="-457200" algn="just"/>
            <a:r>
              <a:rPr lang="en-GB" dirty="0" smtClean="0"/>
              <a:t>Election of the board </a:t>
            </a:r>
            <a:r>
              <a:rPr lang="en-GB" b="1" dirty="0" smtClean="0"/>
              <a:t>distinguishes the corporate form from other legal forms, such as non-profit corporations or business trusts</a:t>
            </a:r>
            <a:r>
              <a:rPr lang="en-GB" dirty="0" smtClean="0"/>
              <a:t>, that permit or require a board structure, but do not require election by the firm’s owners.</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13</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GB" sz="2800" dirty="0" smtClean="0"/>
              <a:t>4) Delegated management with a board structure (IV)</a:t>
            </a:r>
            <a:endParaRPr lang="it-IT" sz="2800" dirty="0"/>
          </a:p>
        </p:txBody>
      </p:sp>
      <p:sp>
        <p:nvSpPr>
          <p:cNvPr id="3" name="Segnaposto contenuto 2"/>
          <p:cNvSpPr>
            <a:spLocks noGrp="1"/>
          </p:cNvSpPr>
          <p:nvPr>
            <p:ph idx="1"/>
          </p:nvPr>
        </p:nvSpPr>
        <p:spPr/>
        <p:txBody>
          <a:bodyPr/>
          <a:lstStyle/>
          <a:p>
            <a:pPr marL="457200" indent="-457200" algn="just">
              <a:buFont typeface="+mj-lt"/>
              <a:buAutoNum type="arabicPeriod" startAt="3"/>
            </a:pPr>
            <a:r>
              <a:rPr lang="en-GB" dirty="0" smtClean="0"/>
              <a:t>Thought largely or entirely chosen by the firm’s shareholders, the board is formally distinct from them</a:t>
            </a:r>
          </a:p>
          <a:p>
            <a:pPr marL="457200" indent="-457200" algn="just"/>
            <a:r>
              <a:rPr lang="en-GB" dirty="0" smtClean="0"/>
              <a:t>This separation </a:t>
            </a:r>
            <a:r>
              <a:rPr lang="en-GB" b="1" dirty="0" smtClean="0"/>
              <a:t>economizes on the costs of decision-making</a:t>
            </a:r>
            <a:r>
              <a:rPr lang="en-GB" dirty="0" smtClean="0"/>
              <a:t> by avoiding the need to inform the firm’s ultimate owners and obtain their consent for all the decisions regarding the firm.</a:t>
            </a:r>
          </a:p>
          <a:p>
            <a:pPr marL="457200" indent="-457200" algn="just"/>
            <a:r>
              <a:rPr lang="en-GB" dirty="0" smtClean="0"/>
              <a:t>It also permits the board to serve as a </a:t>
            </a:r>
            <a:r>
              <a:rPr lang="en-GB" b="1" dirty="0" smtClean="0"/>
              <a:t>mechanism for protecting the interests of minority shareholders and other corporate constituencies</a:t>
            </a:r>
            <a:r>
              <a:rPr lang="en-GB" dirty="0" smtClean="0"/>
              <a:t>.</a:t>
            </a:r>
            <a:endParaRPr lang="it-IT"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14</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GB" sz="2800" dirty="0" smtClean="0"/>
              <a:t>4) Delegated management with a board structure (V)</a:t>
            </a:r>
            <a:endParaRPr lang="it-IT" sz="2800" dirty="0"/>
          </a:p>
        </p:txBody>
      </p:sp>
      <p:sp>
        <p:nvSpPr>
          <p:cNvPr id="3" name="Segnaposto contenuto 2"/>
          <p:cNvSpPr>
            <a:spLocks noGrp="1"/>
          </p:cNvSpPr>
          <p:nvPr>
            <p:ph idx="1"/>
          </p:nvPr>
        </p:nvSpPr>
        <p:spPr/>
        <p:txBody>
          <a:bodyPr/>
          <a:lstStyle/>
          <a:p>
            <a:pPr marL="457200" indent="-457200" algn="just">
              <a:buFont typeface="+mj-lt"/>
              <a:buAutoNum type="arabicPeriod" startAt="4"/>
            </a:pPr>
            <a:r>
              <a:rPr lang="en-GB" dirty="0" smtClean="0"/>
              <a:t>The board ordinarily has multiple members</a:t>
            </a:r>
          </a:p>
          <a:p>
            <a:pPr marL="457200" indent="-457200" algn="just"/>
            <a:r>
              <a:rPr lang="en-GB" dirty="0" smtClean="0"/>
              <a:t>It </a:t>
            </a:r>
            <a:r>
              <a:rPr lang="en-GB" b="1" dirty="0" smtClean="0"/>
              <a:t>facilitates mutual monitoring</a:t>
            </a:r>
            <a:r>
              <a:rPr lang="en-GB" dirty="0" smtClean="0"/>
              <a:t> and checks idiosyncratic decision-making.</a:t>
            </a:r>
          </a:p>
          <a:p>
            <a:pPr marL="457200" indent="-457200" algn="just"/>
            <a:r>
              <a:rPr lang="en-GB" dirty="0" smtClean="0"/>
              <a:t>Many corporation statues, however, permit to waive the collective board in favour of a </a:t>
            </a:r>
            <a:r>
              <a:rPr lang="en-GB" b="1" dirty="0" smtClean="0"/>
              <a:t>single general director</a:t>
            </a:r>
            <a:r>
              <a:rPr lang="en-GB" dirty="0" smtClean="0"/>
              <a:t> or a one-person board. This frequently happens in </a:t>
            </a:r>
            <a:r>
              <a:rPr lang="en-GB" b="1" dirty="0" smtClean="0"/>
              <a:t>small corporations </a:t>
            </a:r>
            <a:r>
              <a:rPr lang="en-GB" dirty="0" smtClean="0"/>
              <a:t>where most of the board’s legal functions can be discharged effectively by a single elected director who also serves as the firm’s principal manager.</a:t>
            </a:r>
            <a:endParaRPr lang="it-IT"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15</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5) Investor </a:t>
            </a:r>
            <a:r>
              <a:rPr lang="it-IT" dirty="0" err="1" smtClean="0"/>
              <a:t>ownership</a:t>
            </a:r>
            <a:r>
              <a:rPr lang="it-IT" dirty="0" smtClean="0"/>
              <a:t> (I)</a:t>
            </a:r>
            <a:endParaRPr lang="it-IT" dirty="0"/>
          </a:p>
        </p:txBody>
      </p:sp>
      <p:sp>
        <p:nvSpPr>
          <p:cNvPr id="3" name="Segnaposto contenuto 2"/>
          <p:cNvSpPr>
            <a:spLocks noGrp="1"/>
          </p:cNvSpPr>
          <p:nvPr>
            <p:ph idx="1"/>
          </p:nvPr>
        </p:nvSpPr>
        <p:spPr>
          <a:xfrm>
            <a:off x="518905" y="2302387"/>
            <a:ext cx="8205995" cy="4266688"/>
          </a:xfrm>
        </p:spPr>
        <p:txBody>
          <a:bodyPr>
            <a:normAutofit fontScale="92500" lnSpcReduction="20000"/>
          </a:bodyPr>
          <a:lstStyle/>
          <a:p>
            <a:pPr algn="just"/>
            <a:r>
              <a:rPr lang="en-GB" dirty="0" smtClean="0"/>
              <a:t>There are </a:t>
            </a:r>
            <a:r>
              <a:rPr lang="en-GB" b="1" dirty="0" smtClean="0"/>
              <a:t>two key elements connected to the ownership </a:t>
            </a:r>
            <a:r>
              <a:rPr lang="en-GB" dirty="0" smtClean="0"/>
              <a:t>of a firm:</a:t>
            </a:r>
          </a:p>
          <a:p>
            <a:pPr marL="692150" lvl="1" indent="-342900" algn="just">
              <a:buFont typeface="+mj-lt"/>
              <a:buAutoNum type="arabicPeriod"/>
            </a:pPr>
            <a:r>
              <a:rPr lang="en-GB" dirty="0" smtClean="0"/>
              <a:t>The </a:t>
            </a:r>
            <a:r>
              <a:rPr lang="en-GB" b="1" dirty="0" smtClean="0"/>
              <a:t>right to control the firm</a:t>
            </a:r>
            <a:r>
              <a:rPr lang="en-GB" dirty="0" smtClean="0"/>
              <a:t>, which generally involves voting in the election of directors and voting to approve major transactions;</a:t>
            </a:r>
          </a:p>
          <a:p>
            <a:pPr marL="692150" lvl="1" indent="-342900" algn="just">
              <a:buFont typeface="+mj-lt"/>
              <a:buAutoNum type="arabicPeriod"/>
            </a:pPr>
            <a:r>
              <a:rPr lang="en-GB" dirty="0" smtClean="0"/>
              <a:t>The </a:t>
            </a:r>
            <a:r>
              <a:rPr lang="en-GB" b="1" dirty="0" smtClean="0"/>
              <a:t>right to receive the firm’s net earnings</a:t>
            </a:r>
            <a:r>
              <a:rPr lang="en-GB" dirty="0" smtClean="0"/>
              <a:t>.</a:t>
            </a:r>
          </a:p>
          <a:p>
            <a:pPr algn="just"/>
            <a:r>
              <a:rPr lang="en-GB" dirty="0" smtClean="0"/>
              <a:t>In business corporations both elements are tied to a specific kind of input, which is represented by </a:t>
            </a:r>
            <a:r>
              <a:rPr lang="en-GB" b="1" dirty="0" smtClean="0"/>
              <a:t>capital</a:t>
            </a:r>
            <a:r>
              <a:rPr lang="en-GB" dirty="0" smtClean="0"/>
              <a:t>. Consequently, in an investor-owned company, both the right to participate in control and the right to receive the firm’s residual earnings, as a default rule, are </a:t>
            </a:r>
            <a:r>
              <a:rPr lang="en-GB" b="1" dirty="0" smtClean="0"/>
              <a:t>proportional to the amount of capital invested in the firm</a:t>
            </a:r>
            <a:r>
              <a:rPr lang="en-GB" dirty="0" smtClean="0"/>
              <a:t>.</a:t>
            </a:r>
          </a:p>
          <a:p>
            <a:pPr algn="just"/>
            <a:r>
              <a:rPr lang="en-GB" dirty="0" smtClean="0"/>
              <a:t>An investor-owned company reflects several efficiency advantages:</a:t>
            </a:r>
          </a:p>
          <a:p>
            <a:pPr lvl="1" algn="just">
              <a:buFont typeface="Wingdings" charset="2"/>
              <a:buChar char="§"/>
            </a:pPr>
            <a:r>
              <a:rPr lang="en-GB" dirty="0" smtClean="0"/>
              <a:t>Among the various participants in the firm, </a:t>
            </a:r>
            <a:r>
              <a:rPr lang="en-GB" b="1" dirty="0" smtClean="0"/>
              <a:t>investors are often the most difficult to protect simply by contractual means</a:t>
            </a:r>
            <a:r>
              <a:rPr lang="en-GB" dirty="0" smtClean="0"/>
              <a:t>;</a:t>
            </a:r>
          </a:p>
          <a:p>
            <a:pPr lvl="1" algn="just">
              <a:buFont typeface="Wingdings" charset="2"/>
              <a:buChar char="§"/>
            </a:pPr>
            <a:r>
              <a:rPr lang="en-GB" b="1" dirty="0" smtClean="0"/>
              <a:t>Investors of capital have homogeneous interests among themselves</a:t>
            </a:r>
            <a:r>
              <a:rPr lang="en-GB" dirty="0" smtClean="0"/>
              <a:t>, hence reducing the potential for costly conflict among those who share governance of the firm.</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82604150"/>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5) Investor </a:t>
            </a:r>
            <a:r>
              <a:rPr lang="it-IT" dirty="0" err="1" smtClean="0"/>
              <a:t>ownership</a:t>
            </a:r>
            <a:r>
              <a:rPr lang="it-IT" dirty="0" smtClean="0"/>
              <a:t> (II)</a:t>
            </a:r>
            <a:endParaRPr lang="it-IT" dirty="0"/>
          </a:p>
        </p:txBody>
      </p:sp>
      <p:sp>
        <p:nvSpPr>
          <p:cNvPr id="3" name="Segnaposto contenuto 2"/>
          <p:cNvSpPr>
            <a:spLocks noGrp="1"/>
          </p:cNvSpPr>
          <p:nvPr>
            <p:ph idx="1"/>
          </p:nvPr>
        </p:nvSpPr>
        <p:spPr/>
        <p:txBody>
          <a:bodyPr/>
          <a:lstStyle/>
          <a:p>
            <a:pPr algn="just"/>
            <a:r>
              <a:rPr lang="en-GB" dirty="0" smtClean="0"/>
              <a:t>Investor-ownership is another aspect in which the law of business corporations differs from the law of partnerships:</a:t>
            </a:r>
          </a:p>
          <a:p>
            <a:pPr lvl="1" algn="just">
              <a:buFont typeface="Wingdings" charset="2"/>
              <a:buChar char="§"/>
            </a:pPr>
            <a:r>
              <a:rPr lang="en-GB" b="1" dirty="0"/>
              <a:t>t</a:t>
            </a:r>
            <a:r>
              <a:rPr lang="en-GB" b="1" dirty="0" smtClean="0"/>
              <a:t>he partnership form typically does not presume that ownership is tied to contribution of capital</a:t>
            </a:r>
            <a:r>
              <a:rPr lang="en-GB" dirty="0" smtClean="0"/>
              <a:t>. Ownership is also assigned against contributions of labour or of other factors of production.</a:t>
            </a:r>
          </a:p>
          <a:p>
            <a:pPr algn="just"/>
            <a:r>
              <a:rPr lang="en-GB" dirty="0" smtClean="0"/>
              <a:t>A business corporation is less flexible than a partnership in terms of assigning ownership. However, deviating from the default rule, at certain conditions, </a:t>
            </a:r>
            <a:r>
              <a:rPr lang="en-GB" b="1" dirty="0" smtClean="0"/>
              <a:t>ownership  shares in a business corporation can be granted also to contributors of labour or of other factors of production</a:t>
            </a:r>
            <a:r>
              <a:rPr lang="en-GB" dirty="0" smtClean="0"/>
              <a:t>. Example: worker codetermination.</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93313610"/>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Sources</a:t>
            </a:r>
            <a:r>
              <a:rPr lang="it-IT" dirty="0" smtClean="0"/>
              <a:t> of Corporate Law</a:t>
            </a:r>
            <a:endParaRPr lang="it-IT" dirty="0"/>
          </a:p>
        </p:txBody>
      </p:sp>
      <p:sp>
        <p:nvSpPr>
          <p:cNvPr id="3" name="Segnaposto contenuto 2"/>
          <p:cNvSpPr>
            <a:spLocks noGrp="1"/>
          </p:cNvSpPr>
          <p:nvPr>
            <p:ph idx="1"/>
          </p:nvPr>
        </p:nvSpPr>
        <p:spPr>
          <a:xfrm>
            <a:off x="518905" y="2408904"/>
            <a:ext cx="8205995" cy="3982064"/>
          </a:xfrm>
        </p:spPr>
        <p:txBody>
          <a:bodyPr/>
          <a:lstStyle/>
          <a:p>
            <a:pPr algn="just"/>
            <a:r>
              <a:rPr lang="en-GB" dirty="0" smtClean="0"/>
              <a:t>A </a:t>
            </a:r>
            <a:r>
              <a:rPr lang="en-GB" b="1" dirty="0" smtClean="0"/>
              <a:t>core statute</a:t>
            </a:r>
            <a:r>
              <a:rPr lang="en-GB" dirty="0" smtClean="0"/>
              <a:t>: almost all jurisdictions with well-developed market economies have at least one core statute that establishes a </a:t>
            </a:r>
            <a:r>
              <a:rPr lang="en-GB" b="1" dirty="0" smtClean="0"/>
              <a:t>basic corporate form</a:t>
            </a:r>
            <a:r>
              <a:rPr lang="en-GB" dirty="0" smtClean="0"/>
              <a:t> with the five characteristics abovementioned.</a:t>
            </a:r>
          </a:p>
          <a:p>
            <a:pPr algn="just"/>
            <a:r>
              <a:rPr lang="en-GB" b="1" dirty="0" smtClean="0"/>
              <a:t>Other sources</a:t>
            </a:r>
            <a:r>
              <a:rPr lang="en-GB" dirty="0" smtClean="0"/>
              <a:t>: corporate law generally extends beyond the bounds of this core statute:</a:t>
            </a:r>
          </a:p>
          <a:p>
            <a:pPr lvl="1" algn="just">
              <a:buFont typeface="Wingdings" charset="2"/>
              <a:buChar char="§"/>
            </a:pPr>
            <a:r>
              <a:rPr lang="en-GB" b="1" dirty="0" smtClean="0"/>
              <a:t>Special and partial corporate forms</a:t>
            </a:r>
            <a:r>
              <a:rPr lang="en-GB" dirty="0" smtClean="0"/>
              <a:t>;</a:t>
            </a:r>
          </a:p>
          <a:p>
            <a:pPr lvl="1" algn="just">
              <a:buFont typeface="Wingdings" charset="2"/>
              <a:buChar char="§"/>
            </a:pPr>
            <a:r>
              <a:rPr lang="en-GB" b="1" dirty="0" smtClean="0"/>
              <a:t>Other bodies of law</a:t>
            </a:r>
            <a:r>
              <a:rPr lang="en-GB" dirty="0" smtClean="0"/>
              <a:t>.</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45377973"/>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Is</a:t>
            </a:r>
            <a:r>
              <a:rPr lang="it-IT" dirty="0" smtClean="0"/>
              <a:t> </a:t>
            </a:r>
            <a:r>
              <a:rPr lang="it-IT" dirty="0" err="1" smtClean="0"/>
              <a:t>there</a:t>
            </a:r>
            <a:r>
              <a:rPr lang="it-IT" dirty="0" smtClean="0"/>
              <a:t>  a common </a:t>
            </a:r>
            <a:r>
              <a:rPr lang="it-IT" dirty="0" err="1" smtClean="0"/>
              <a:t>structure</a:t>
            </a:r>
            <a:r>
              <a:rPr lang="it-IT" dirty="0" smtClean="0"/>
              <a:t> of the law business </a:t>
            </a:r>
            <a:r>
              <a:rPr lang="it-IT" dirty="0" err="1" smtClean="0"/>
              <a:t>corporations</a:t>
            </a:r>
            <a:r>
              <a:rPr lang="it-IT" dirty="0" smtClean="0"/>
              <a:t>? </a:t>
            </a:r>
            <a:endParaRPr lang="it-IT" dirty="0"/>
          </a:p>
        </p:txBody>
      </p:sp>
      <p:sp>
        <p:nvSpPr>
          <p:cNvPr id="3" name="Segnaposto contenuto 2"/>
          <p:cNvSpPr>
            <a:spLocks noGrp="1"/>
          </p:cNvSpPr>
          <p:nvPr>
            <p:ph idx="1"/>
          </p:nvPr>
        </p:nvSpPr>
        <p:spPr>
          <a:xfrm>
            <a:off x="529210" y="2434033"/>
            <a:ext cx="8195690" cy="4135041"/>
          </a:xfrm>
        </p:spPr>
        <p:txBody>
          <a:bodyPr>
            <a:normAutofit fontScale="92500" lnSpcReduction="20000"/>
          </a:bodyPr>
          <a:lstStyle/>
          <a:p>
            <a:pPr algn="just">
              <a:buFont typeface="Wingdings" charset="2"/>
              <a:buChar char="q"/>
            </a:pPr>
            <a:r>
              <a:rPr lang="en-GB" dirty="0" smtClean="0"/>
              <a:t>Two different approaches:</a:t>
            </a:r>
          </a:p>
          <a:p>
            <a:pPr marL="692150" lvl="1" indent="-342900" algn="just">
              <a:spcBef>
                <a:spcPts val="1000"/>
              </a:spcBef>
              <a:buFont typeface="+mj-lt"/>
              <a:buAutoNum type="arabicParenR"/>
            </a:pPr>
            <a:r>
              <a:rPr lang="en-GB" dirty="0" smtClean="0"/>
              <a:t>Emphasizing </a:t>
            </a:r>
            <a:r>
              <a:rPr lang="en-GB" b="1" dirty="0" smtClean="0"/>
              <a:t>the differences among </a:t>
            </a:r>
            <a:r>
              <a:rPr lang="en-GB" dirty="0" smtClean="0"/>
              <a:t>European, American and Japanese </a:t>
            </a:r>
            <a:r>
              <a:rPr lang="en-GB" b="1" dirty="0" smtClean="0"/>
              <a:t>corporations</a:t>
            </a:r>
            <a:r>
              <a:rPr lang="en-GB" dirty="0" smtClean="0"/>
              <a:t> in corporate governance, share ownership, capital markets and business culture; or</a:t>
            </a:r>
          </a:p>
          <a:p>
            <a:pPr marL="692150" lvl="1" indent="-342900" algn="just">
              <a:spcBef>
                <a:spcPts val="1000"/>
              </a:spcBef>
              <a:buFont typeface="+mj-lt"/>
              <a:buAutoNum type="arabicParenR"/>
            </a:pPr>
            <a:r>
              <a:rPr lang="en-GB" dirty="0" smtClean="0"/>
              <a:t>Identifying a “corporate form”, underlining the </a:t>
            </a:r>
            <a:r>
              <a:rPr lang="en-GB" b="1" dirty="0" smtClean="0"/>
              <a:t>similarities of legal characteristics of corporations</a:t>
            </a:r>
            <a:r>
              <a:rPr lang="en-GB" dirty="0" smtClean="0"/>
              <a:t> in all jurisdiction.</a:t>
            </a:r>
          </a:p>
          <a:p>
            <a:pPr marL="349250" algn="just">
              <a:spcBef>
                <a:spcPts val="1000"/>
              </a:spcBef>
              <a:buFont typeface="Wingdings" charset="2"/>
              <a:buChar char="q"/>
            </a:pPr>
            <a:r>
              <a:rPr lang="en-GB" dirty="0" smtClean="0"/>
              <a:t>Following the second approach, there are </a:t>
            </a:r>
            <a:r>
              <a:rPr lang="en-GB" b="1" dirty="0" smtClean="0"/>
              <a:t>five characteristics </a:t>
            </a:r>
            <a:r>
              <a:rPr lang="en-GB" dirty="0" smtClean="0"/>
              <a:t>that it is possible to observe in every business corporation:</a:t>
            </a:r>
          </a:p>
          <a:p>
            <a:pPr marL="698500" lvl="1" indent="-342900">
              <a:spcBef>
                <a:spcPts val="1000"/>
              </a:spcBef>
              <a:buFont typeface="+mj-lt"/>
              <a:buAutoNum type="arabicParenR"/>
            </a:pPr>
            <a:r>
              <a:rPr lang="en-GB" b="1" dirty="0" smtClean="0"/>
              <a:t>Legal personality</a:t>
            </a:r>
            <a:r>
              <a:rPr lang="en-GB" dirty="0" smtClean="0"/>
              <a:t>;</a:t>
            </a:r>
          </a:p>
          <a:p>
            <a:pPr marL="698500" lvl="1" indent="-342900">
              <a:spcBef>
                <a:spcPts val="1000"/>
              </a:spcBef>
              <a:buFont typeface="+mj-lt"/>
              <a:buAutoNum type="arabicParenR"/>
            </a:pPr>
            <a:r>
              <a:rPr lang="en-GB" b="1" dirty="0" smtClean="0"/>
              <a:t>Limited liability</a:t>
            </a:r>
            <a:r>
              <a:rPr lang="en-GB" dirty="0" smtClean="0"/>
              <a:t>;</a:t>
            </a:r>
          </a:p>
          <a:p>
            <a:pPr marL="698500" lvl="1" indent="-342900">
              <a:spcBef>
                <a:spcPts val="1000"/>
              </a:spcBef>
              <a:buFont typeface="+mj-lt"/>
              <a:buAutoNum type="arabicParenR"/>
            </a:pPr>
            <a:r>
              <a:rPr lang="en-GB" b="1" dirty="0" smtClean="0"/>
              <a:t>Transferable shares</a:t>
            </a:r>
            <a:r>
              <a:rPr lang="en-GB" dirty="0" smtClean="0"/>
              <a:t>;</a:t>
            </a:r>
          </a:p>
          <a:p>
            <a:pPr marL="698500" lvl="1" indent="-342900">
              <a:spcBef>
                <a:spcPts val="1000"/>
              </a:spcBef>
              <a:buFont typeface="+mj-lt"/>
              <a:buAutoNum type="arabicParenR"/>
            </a:pPr>
            <a:r>
              <a:rPr lang="en-GB" b="1" dirty="0" smtClean="0"/>
              <a:t>Delegated management</a:t>
            </a:r>
            <a:r>
              <a:rPr lang="en-GB" dirty="0" smtClean="0"/>
              <a:t> under a board structure;</a:t>
            </a:r>
          </a:p>
          <a:p>
            <a:pPr marL="698500" lvl="1" indent="-342900">
              <a:spcBef>
                <a:spcPts val="1000"/>
              </a:spcBef>
              <a:buFont typeface="+mj-lt"/>
              <a:buAutoNum type="arabicParenR"/>
            </a:pPr>
            <a:r>
              <a:rPr lang="en-GB" b="1" dirty="0" smtClean="0"/>
              <a:t>Investor ownership</a:t>
            </a:r>
            <a:r>
              <a:rPr lang="en-GB" dirty="0" smtClean="0"/>
              <a:t>.</a:t>
            </a:r>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3711081"/>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Special and </a:t>
            </a:r>
            <a:r>
              <a:rPr lang="it-IT" dirty="0" err="1" smtClean="0"/>
              <a:t>partial</a:t>
            </a:r>
            <a:r>
              <a:rPr lang="it-IT" dirty="0" smtClean="0"/>
              <a:t> corporate </a:t>
            </a:r>
            <a:r>
              <a:rPr lang="it-IT" dirty="0" err="1" smtClean="0"/>
              <a:t>forms</a:t>
            </a:r>
            <a:r>
              <a:rPr lang="it-IT" dirty="0" smtClean="0"/>
              <a:t> (I)</a:t>
            </a:r>
            <a:endParaRPr lang="it-IT" dirty="0"/>
          </a:p>
        </p:txBody>
      </p:sp>
      <p:sp>
        <p:nvSpPr>
          <p:cNvPr id="3" name="Segnaposto contenuto 2"/>
          <p:cNvSpPr>
            <a:spLocks noGrp="1"/>
          </p:cNvSpPr>
          <p:nvPr>
            <p:ph idx="1"/>
          </p:nvPr>
        </p:nvSpPr>
        <p:spPr>
          <a:xfrm>
            <a:off x="518905" y="2261420"/>
            <a:ext cx="8205995" cy="4004910"/>
          </a:xfrm>
        </p:spPr>
        <p:txBody>
          <a:bodyPr>
            <a:normAutofit lnSpcReduction="10000"/>
          </a:bodyPr>
          <a:lstStyle/>
          <a:p>
            <a:pPr algn="just"/>
            <a:r>
              <a:rPr lang="en-GB" b="1" dirty="0" smtClean="0"/>
              <a:t>Special corporate forms</a:t>
            </a:r>
            <a:r>
              <a:rPr lang="en-GB" dirty="0" smtClean="0"/>
              <a:t>: major jurisdictions commonly have at least one distinct </a:t>
            </a:r>
            <a:r>
              <a:rPr lang="en-GB" b="1" dirty="0" smtClean="0"/>
              <a:t>statutory form </a:t>
            </a:r>
            <a:r>
              <a:rPr lang="en-GB" dirty="0" smtClean="0"/>
              <a:t>specialized </a:t>
            </a:r>
            <a:r>
              <a:rPr lang="en-GB" b="1" dirty="0" smtClean="0"/>
              <a:t>for closed corporations  </a:t>
            </a:r>
            <a:r>
              <a:rPr lang="en-GB" dirty="0" smtClean="0"/>
              <a:t>(the French SARL, the Italian SRL, the German GmbH, the UK private company, the US close corporation and limited liability company…). </a:t>
            </a:r>
          </a:p>
          <a:p>
            <a:pPr lvl="1" algn="just">
              <a:buFont typeface="Wingdings" charset="2"/>
              <a:buChar char="§"/>
            </a:pPr>
            <a:r>
              <a:rPr lang="en-GB" dirty="0" smtClean="0"/>
              <a:t>They differ from open companies because:</a:t>
            </a:r>
          </a:p>
          <a:p>
            <a:pPr lvl="2" algn="just">
              <a:buFont typeface="Wingdings" charset="2"/>
              <a:buChar char="§"/>
            </a:pPr>
            <a:r>
              <a:rPr lang="en-GB" b="1" dirty="0" smtClean="0"/>
              <a:t>Their shares</a:t>
            </a:r>
            <a:r>
              <a:rPr lang="en-GB" dirty="0" smtClean="0"/>
              <a:t>, though transferable in principle, </a:t>
            </a:r>
            <a:r>
              <a:rPr lang="en-GB" b="1" dirty="0" smtClean="0"/>
              <a:t>are presumed not to be freely tradable in a public market</a:t>
            </a:r>
            <a:r>
              <a:rPr lang="en-GB" dirty="0" smtClean="0"/>
              <a:t>;</a:t>
            </a:r>
          </a:p>
          <a:p>
            <a:pPr lvl="2" algn="just">
              <a:buFont typeface="Wingdings" charset="2"/>
              <a:buChar char="§"/>
            </a:pPr>
            <a:r>
              <a:rPr lang="en-GB" dirty="0" smtClean="0"/>
              <a:t>Sometimes their statutes permit the elimination of the board of directors in favour of </a:t>
            </a:r>
            <a:r>
              <a:rPr lang="en-GB" b="1" dirty="0" smtClean="0"/>
              <a:t>direct management by shareholders</a:t>
            </a:r>
            <a:r>
              <a:rPr lang="en-GB" dirty="0" smtClean="0"/>
              <a:t>;</a:t>
            </a:r>
          </a:p>
          <a:p>
            <a:pPr lvl="2" algn="just">
              <a:buFont typeface="Wingdings" charset="2"/>
              <a:buChar char="§"/>
            </a:pPr>
            <a:r>
              <a:rPr lang="en-GB" dirty="0" smtClean="0"/>
              <a:t>Commonly, their statutes permit and facilitate </a:t>
            </a:r>
            <a:r>
              <a:rPr lang="en-GB" b="1" dirty="0" smtClean="0"/>
              <a:t>special allocation of control</a:t>
            </a:r>
            <a:r>
              <a:rPr lang="en-GB" dirty="0" smtClean="0"/>
              <a:t>, </a:t>
            </a:r>
            <a:r>
              <a:rPr lang="en-GB" b="1" dirty="0" smtClean="0"/>
              <a:t>earnings rights</a:t>
            </a:r>
            <a:r>
              <a:rPr lang="en-GB" dirty="0" smtClean="0"/>
              <a:t>, and rights to employment among shareholders.</a:t>
            </a:r>
          </a:p>
          <a:p>
            <a:pPr lvl="2" algn="just">
              <a:buFont typeface="Wingdings" charset="2"/>
              <a:buChar char="§"/>
            </a:pPr>
            <a:endParaRPr lang="it-IT"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75349231"/>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Special and </a:t>
            </a:r>
            <a:r>
              <a:rPr lang="it-IT" dirty="0" err="1"/>
              <a:t>partial</a:t>
            </a:r>
            <a:r>
              <a:rPr lang="it-IT" dirty="0"/>
              <a:t> corporate </a:t>
            </a:r>
            <a:r>
              <a:rPr lang="it-IT" dirty="0" err="1"/>
              <a:t>forms</a:t>
            </a:r>
            <a:r>
              <a:rPr lang="it-IT" dirty="0"/>
              <a:t> (</a:t>
            </a:r>
            <a:r>
              <a:rPr lang="it-IT" dirty="0" smtClean="0"/>
              <a:t>II)</a:t>
            </a:r>
            <a:endParaRPr lang="it-IT" dirty="0"/>
          </a:p>
        </p:txBody>
      </p:sp>
      <p:sp>
        <p:nvSpPr>
          <p:cNvPr id="3" name="Segnaposto contenuto 2"/>
          <p:cNvSpPr>
            <a:spLocks noGrp="1"/>
          </p:cNvSpPr>
          <p:nvPr>
            <p:ph idx="1"/>
          </p:nvPr>
        </p:nvSpPr>
        <p:spPr/>
        <p:txBody>
          <a:bodyPr/>
          <a:lstStyle/>
          <a:p>
            <a:pPr algn="just"/>
            <a:r>
              <a:rPr lang="en-GB" b="1" dirty="0" smtClean="0"/>
              <a:t>Partial corporate forms</a:t>
            </a:r>
            <a:r>
              <a:rPr lang="en-GB" dirty="0" smtClean="0"/>
              <a:t>: some jurisdictions have </a:t>
            </a:r>
            <a:r>
              <a:rPr lang="en-GB" b="1" dirty="0" smtClean="0"/>
              <a:t>quasi-corporate statutory forms</a:t>
            </a:r>
            <a:r>
              <a:rPr lang="en-GB" dirty="0" smtClean="0"/>
              <a:t> that can be used to form business corporations with the five core characteristics set above, though some of them must be added by contract.</a:t>
            </a:r>
          </a:p>
          <a:p>
            <a:pPr lvl="1" algn="just">
              <a:buFont typeface="Wingdings" charset="2"/>
              <a:buChar char="§"/>
            </a:pPr>
            <a:r>
              <a:rPr lang="en-GB" dirty="0" smtClean="0"/>
              <a:t>Example 1: US </a:t>
            </a:r>
            <a:r>
              <a:rPr lang="en-GB" b="1" dirty="0" smtClean="0"/>
              <a:t>limited liability partnership</a:t>
            </a:r>
            <a:r>
              <a:rPr lang="en-GB" dirty="0" smtClean="0"/>
              <a:t> – this form reflects the characteristics of the limited liability company onto the traditional partnership. It allows the partnership to have a kind of entity shielding.</a:t>
            </a:r>
          </a:p>
          <a:p>
            <a:pPr lvl="1" algn="just">
              <a:buFont typeface="Wingdings" charset="2"/>
              <a:buChar char="§"/>
            </a:pPr>
            <a:r>
              <a:rPr lang="en-GB" dirty="0" smtClean="0"/>
              <a:t>Example 2: US </a:t>
            </a:r>
            <a:r>
              <a:rPr lang="en-GB" b="1" dirty="0" smtClean="0"/>
              <a:t>statutory business trust </a:t>
            </a:r>
            <a:r>
              <a:rPr lang="en-GB" dirty="0" smtClean="0"/>
              <a:t>– it provides for strong form legal personality and limited liability, but leaves all elements of internal organization to be specified in the organization’s charter.</a:t>
            </a:r>
          </a:p>
          <a:p>
            <a:pPr lvl="1" algn="just">
              <a:buFont typeface="Wingdings" charset="2"/>
              <a:buChar char="§"/>
            </a:pP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07049435"/>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Other</a:t>
            </a:r>
            <a:r>
              <a:rPr lang="it-IT" dirty="0" smtClean="0"/>
              <a:t> </a:t>
            </a:r>
            <a:r>
              <a:rPr lang="it-IT" dirty="0" err="1" smtClean="0"/>
              <a:t>bodies</a:t>
            </a:r>
            <a:r>
              <a:rPr lang="it-IT" dirty="0" smtClean="0"/>
              <a:t> of law</a:t>
            </a:r>
            <a:endParaRPr lang="it-IT" dirty="0"/>
          </a:p>
        </p:txBody>
      </p:sp>
      <p:sp>
        <p:nvSpPr>
          <p:cNvPr id="3" name="Segnaposto contenuto 2"/>
          <p:cNvSpPr>
            <a:spLocks noGrp="1"/>
          </p:cNvSpPr>
          <p:nvPr>
            <p:ph idx="1"/>
          </p:nvPr>
        </p:nvSpPr>
        <p:spPr>
          <a:xfrm>
            <a:off x="518905" y="2367936"/>
            <a:ext cx="8205995" cy="3898394"/>
          </a:xfrm>
        </p:spPr>
        <p:txBody>
          <a:bodyPr>
            <a:normAutofit lnSpcReduction="10000"/>
          </a:bodyPr>
          <a:lstStyle/>
          <a:p>
            <a:pPr algn="just"/>
            <a:r>
              <a:rPr lang="en-GB" dirty="0" smtClean="0"/>
              <a:t>There are other bodies of law that, even if separate from core corporation statutes, are to be considered functionally as part of corporate law, since they have important effects on corporate structure and conduct.</a:t>
            </a:r>
          </a:p>
          <a:p>
            <a:pPr lvl="1" algn="just">
              <a:buFont typeface="Wingdings" charset="2"/>
              <a:buChar char="§"/>
            </a:pPr>
            <a:r>
              <a:rPr lang="en-GB" b="1" dirty="0" smtClean="0"/>
              <a:t>Law of groups</a:t>
            </a:r>
            <a:r>
              <a:rPr lang="en-GB" dirty="0" smtClean="0"/>
              <a:t>: emblematic is the German law of groups (the </a:t>
            </a:r>
            <a:r>
              <a:rPr lang="en-GB" i="1" dirty="0" err="1" smtClean="0"/>
              <a:t>Konzernrecht</a:t>
            </a:r>
            <a:r>
              <a:rPr lang="en-GB" dirty="0" smtClean="0"/>
              <a:t>), which limits the discretion of directors in corporations that are closely related through cross ownership, in order to protect creditors and minority shareholders of controlled companies.</a:t>
            </a:r>
          </a:p>
          <a:p>
            <a:pPr lvl="1" algn="just">
              <a:buFont typeface="Wingdings" charset="2"/>
              <a:buChar char="§"/>
            </a:pPr>
            <a:r>
              <a:rPr lang="en-GB" b="1" dirty="0" smtClean="0"/>
              <a:t>Securities laws</a:t>
            </a:r>
            <a:r>
              <a:rPr lang="en-GB" dirty="0" smtClean="0"/>
              <a:t>: they have strong effects on corporate governance through rules demanding disclosures and regulating sale and resale of corporate securities, mergers and acquisitions, and corporate elections.</a:t>
            </a:r>
          </a:p>
          <a:p>
            <a:pPr lvl="1" algn="just">
              <a:buFont typeface="Wingdings" charset="2"/>
              <a:buChar char="§"/>
            </a:pPr>
            <a:r>
              <a:rPr lang="en-GB" b="1" dirty="0" smtClean="0"/>
              <a:t>Bankruptcy laws </a:t>
            </a:r>
            <a:r>
              <a:rPr lang="en-GB" dirty="0" smtClean="0"/>
              <a:t>(or insolvency laws): they affects both the extent to which creditors may need generalized protections in corporate laws and the internal governance of corporation.</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43810053"/>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Law versus </a:t>
            </a:r>
            <a:r>
              <a:rPr lang="it-IT" sz="2800" dirty="0" err="1" smtClean="0"/>
              <a:t>Contract</a:t>
            </a:r>
            <a:r>
              <a:rPr lang="it-IT" sz="2800" dirty="0" smtClean="0"/>
              <a:t> in corporate </a:t>
            </a:r>
            <a:r>
              <a:rPr lang="it-IT" sz="2800" dirty="0" err="1" smtClean="0"/>
              <a:t>affairs</a:t>
            </a:r>
            <a:r>
              <a:rPr lang="it-IT" sz="2800" dirty="0" smtClean="0"/>
              <a:t> (I)</a:t>
            </a:r>
            <a:endParaRPr lang="it-IT" sz="2800" dirty="0"/>
          </a:p>
        </p:txBody>
      </p:sp>
      <p:sp>
        <p:nvSpPr>
          <p:cNvPr id="3" name="Segnaposto contenuto 2"/>
          <p:cNvSpPr>
            <a:spLocks noGrp="1"/>
          </p:cNvSpPr>
          <p:nvPr>
            <p:ph idx="1"/>
          </p:nvPr>
        </p:nvSpPr>
        <p:spPr/>
        <p:txBody>
          <a:bodyPr/>
          <a:lstStyle/>
          <a:p>
            <a:pPr algn="just"/>
            <a:r>
              <a:rPr lang="en-GB" dirty="0" smtClean="0"/>
              <a:t>The relationships among the participants in a corporation are, to an important degree, contractual.</a:t>
            </a:r>
          </a:p>
          <a:p>
            <a:pPr algn="just"/>
            <a:r>
              <a:rPr lang="en-GB" dirty="0" smtClean="0"/>
              <a:t>The principal contract is represented by the “</a:t>
            </a:r>
            <a:r>
              <a:rPr lang="en-GB" b="1" i="1" dirty="0" smtClean="0"/>
              <a:t>corporation’s charter</a:t>
            </a:r>
            <a:r>
              <a:rPr lang="en-GB" dirty="0" smtClean="0"/>
              <a:t>” (or “</a:t>
            </a:r>
            <a:r>
              <a:rPr lang="en-GB" i="1" dirty="0" smtClean="0"/>
              <a:t>articles of association</a:t>
            </a:r>
            <a:r>
              <a:rPr lang="en-GB" dirty="0" smtClean="0"/>
              <a:t>” or “</a:t>
            </a:r>
            <a:r>
              <a:rPr lang="en-GB" i="1" dirty="0" smtClean="0"/>
              <a:t>constitution</a:t>
            </a:r>
            <a:r>
              <a:rPr lang="en-GB" dirty="0" smtClean="0"/>
              <a:t>”).</a:t>
            </a:r>
          </a:p>
          <a:p>
            <a:pPr lvl="1" algn="just">
              <a:buFont typeface="Wingdings" charset="2"/>
              <a:buChar char="§"/>
            </a:pPr>
            <a:r>
              <a:rPr lang="en-GB" dirty="0" smtClean="0"/>
              <a:t>The charter sets out the </a:t>
            </a:r>
            <a:r>
              <a:rPr lang="en-GB" b="1" dirty="0" smtClean="0"/>
              <a:t>basic terms of the relationship among the firm’s shareholders and between the shareholders and the firm’s directors and managers</a:t>
            </a:r>
            <a:r>
              <a:rPr lang="en-GB" dirty="0" smtClean="0"/>
              <a:t>. It can also affect the contents of the contracts between the firm and its employees or creditors.</a:t>
            </a:r>
          </a:p>
          <a:p>
            <a:pPr lvl="1" algn="just">
              <a:buFont typeface="Wingdings" charset="2"/>
              <a:buChar char="§"/>
            </a:pPr>
            <a:r>
              <a:rPr lang="en-GB" dirty="0" smtClean="0"/>
              <a:t>Some or all of a firm’s shareholders may, in addition, be bound by one or more </a:t>
            </a:r>
            <a:r>
              <a:rPr lang="en-GB" b="1" dirty="0" smtClean="0"/>
              <a:t>shareholders’ agreements</a:t>
            </a:r>
            <a:r>
              <a:rPr lang="en-GB" dirty="0" smtClean="0"/>
              <a:t>, which regulate the internal relationships among the firm’s owners.</a:t>
            </a:r>
            <a:endParaRPr lang="en-GB" b="1"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79540745"/>
      </p:ext>
    </p:extLst>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Law versus </a:t>
            </a:r>
            <a:r>
              <a:rPr lang="it-IT" sz="2800" dirty="0" err="1" smtClean="0"/>
              <a:t>Contract</a:t>
            </a:r>
            <a:r>
              <a:rPr lang="it-IT" sz="2800" dirty="0" smtClean="0"/>
              <a:t> in corporate </a:t>
            </a:r>
            <a:r>
              <a:rPr lang="it-IT" sz="2800" dirty="0" err="1" smtClean="0"/>
              <a:t>affairs</a:t>
            </a:r>
            <a:r>
              <a:rPr lang="it-IT" sz="2800" dirty="0" smtClean="0"/>
              <a:t> (II)</a:t>
            </a:r>
            <a:endParaRPr lang="it-IT" sz="2800" dirty="0"/>
          </a:p>
        </p:txBody>
      </p:sp>
      <p:sp>
        <p:nvSpPr>
          <p:cNvPr id="3" name="Segnaposto contenuto 2"/>
          <p:cNvSpPr>
            <a:spLocks noGrp="1"/>
          </p:cNvSpPr>
          <p:nvPr>
            <p:ph idx="1"/>
          </p:nvPr>
        </p:nvSpPr>
        <p:spPr/>
        <p:txBody>
          <a:bodyPr/>
          <a:lstStyle/>
          <a:p>
            <a:pPr algn="just"/>
            <a:r>
              <a:rPr lang="en-GB" dirty="0" smtClean="0"/>
              <a:t>Since corporations are subject to a large body of laws and since the defining elements of the corporate form (with the exception of legal personality) could in theory be established simply by contract, the question is “</a:t>
            </a:r>
            <a:r>
              <a:rPr lang="en-GB" b="1" dirty="0" smtClean="0"/>
              <a:t>What role do these laws play?</a:t>
            </a:r>
            <a:r>
              <a:rPr lang="en-GB" dirty="0" smtClean="0"/>
              <a:t>”</a:t>
            </a:r>
          </a:p>
          <a:p>
            <a:pPr algn="just"/>
            <a:r>
              <a:rPr lang="en-GB" dirty="0" smtClean="0"/>
              <a:t>If these rules of law did not exist, the relationships they establish could still be determined by means of contract, just by placing similar provisions in the organization’s charter. So, </a:t>
            </a:r>
            <a:r>
              <a:rPr lang="en-GB" b="1" dirty="0" smtClean="0"/>
              <a:t>why do we have</a:t>
            </a:r>
            <a:r>
              <a:rPr lang="en-GB" dirty="0" smtClean="0"/>
              <a:t>, in every advanced jurisdiction, </a:t>
            </a:r>
            <a:r>
              <a:rPr lang="en-GB" b="1" dirty="0" smtClean="0"/>
              <a:t>elaborate statutes providing numerous detailed rules for the internal governance of corporations</a:t>
            </a:r>
            <a:r>
              <a:rPr lang="en-GB" dirty="0" smtClean="0"/>
              <a:t>?</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66842689"/>
      </p:ext>
    </p:extLst>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Mandatory </a:t>
            </a:r>
            <a:r>
              <a:rPr lang="it-IT" sz="2800" dirty="0" err="1" smtClean="0"/>
              <a:t>laws</a:t>
            </a:r>
            <a:r>
              <a:rPr lang="it-IT" sz="2800" dirty="0" smtClean="0"/>
              <a:t> versus default </a:t>
            </a:r>
            <a:r>
              <a:rPr lang="it-IT" sz="2800" dirty="0" err="1" smtClean="0"/>
              <a:t>provisions</a:t>
            </a:r>
            <a:endParaRPr lang="it-IT" sz="2800" dirty="0"/>
          </a:p>
        </p:txBody>
      </p:sp>
      <p:sp>
        <p:nvSpPr>
          <p:cNvPr id="3" name="Segnaposto contenuto 2"/>
          <p:cNvSpPr>
            <a:spLocks noGrp="1"/>
          </p:cNvSpPr>
          <p:nvPr>
            <p:ph idx="1"/>
          </p:nvPr>
        </p:nvSpPr>
        <p:spPr/>
        <p:txBody>
          <a:bodyPr>
            <a:normAutofit fontScale="92500" lnSpcReduction="10000"/>
          </a:bodyPr>
          <a:lstStyle/>
          <a:p>
            <a:pPr algn="just"/>
            <a:r>
              <a:rPr lang="en-GB" b="1" dirty="0" smtClean="0"/>
              <a:t>Default rules </a:t>
            </a:r>
            <a:r>
              <a:rPr lang="en-GB" dirty="0" smtClean="0"/>
              <a:t>/ </a:t>
            </a:r>
            <a:r>
              <a:rPr lang="en-GB" b="1" dirty="0" smtClean="0"/>
              <a:t>mandatory rules</a:t>
            </a:r>
            <a:r>
              <a:rPr lang="en-GB" dirty="0" smtClean="0"/>
              <a:t>: in order to answer to the previous questions, it is important to distinguish between legal provisions that are merely </a:t>
            </a:r>
            <a:r>
              <a:rPr lang="en-GB" b="1" dirty="0" smtClean="0"/>
              <a:t>default rules</a:t>
            </a:r>
            <a:r>
              <a:rPr lang="en-GB" dirty="0" smtClean="0"/>
              <a:t>, in the sense that they </a:t>
            </a:r>
            <a:r>
              <a:rPr lang="en-GB" b="1" dirty="0" smtClean="0"/>
              <a:t>apply only if the parties do not provide for something different</a:t>
            </a:r>
            <a:r>
              <a:rPr lang="en-GB" dirty="0"/>
              <a:t> </a:t>
            </a:r>
            <a:r>
              <a:rPr lang="en-GB" dirty="0" smtClean="0"/>
              <a:t>and laws that are </a:t>
            </a:r>
            <a:r>
              <a:rPr lang="en-GB" b="1" dirty="0" smtClean="0"/>
              <a:t>mandatory</a:t>
            </a:r>
            <a:r>
              <a:rPr lang="en-GB" dirty="0" smtClean="0"/>
              <a:t>, in the sense that they </a:t>
            </a:r>
            <a:r>
              <a:rPr lang="en-GB" b="1" dirty="0" smtClean="0"/>
              <a:t>can’t be waived by parties</a:t>
            </a:r>
            <a:r>
              <a:rPr lang="en-GB" dirty="0" smtClean="0"/>
              <a:t>, leaving them no option but to conform.</a:t>
            </a:r>
          </a:p>
          <a:p>
            <a:pPr algn="just"/>
            <a:r>
              <a:rPr lang="en-GB" dirty="0" smtClean="0"/>
              <a:t>A </a:t>
            </a:r>
            <a:r>
              <a:rPr lang="en-GB" b="1" dirty="0" smtClean="0"/>
              <a:t>significant part of corporate law consists of default provisions</a:t>
            </a:r>
            <a:r>
              <a:rPr lang="en-GB" dirty="0" smtClean="0"/>
              <a:t>: it means that </a:t>
            </a:r>
            <a:r>
              <a:rPr lang="en-GB" b="1" dirty="0" smtClean="0"/>
              <a:t>corporate law simply offers a standard form </a:t>
            </a:r>
            <a:r>
              <a:rPr lang="en-GB" dirty="0" smtClean="0"/>
              <a:t>that the parties can adopt, at their discretion, in whole or in part.</a:t>
            </a:r>
          </a:p>
          <a:p>
            <a:pPr lvl="1" algn="just">
              <a:buFont typeface="Wingdings" charset="2"/>
              <a:buChar char="§"/>
            </a:pPr>
            <a:r>
              <a:rPr lang="en-GB" dirty="0" smtClean="0"/>
              <a:t>Advantages of a legally provided standard form: </a:t>
            </a:r>
            <a:endParaRPr lang="en-GB" dirty="0"/>
          </a:p>
          <a:p>
            <a:pPr lvl="2" algn="just">
              <a:buFont typeface="Wingdings" charset="2"/>
              <a:buChar char="§"/>
            </a:pPr>
            <a:r>
              <a:rPr lang="en-GB" dirty="0" smtClean="0"/>
              <a:t>It </a:t>
            </a:r>
            <a:r>
              <a:rPr lang="en-GB" b="1" dirty="0" smtClean="0"/>
              <a:t>simplifies contracting among the parties </a:t>
            </a:r>
            <a:r>
              <a:rPr lang="en-GB" dirty="0" smtClean="0"/>
              <a:t>involved, requiring that they specify only those elements that deviates from the standard terms.</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76072368"/>
      </p:ext>
    </p:extLst>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D</a:t>
            </a:r>
            <a:r>
              <a:rPr lang="it-IT" sz="3200" dirty="0" smtClean="0"/>
              <a:t>efault </a:t>
            </a:r>
            <a:r>
              <a:rPr lang="it-IT" sz="3200" dirty="0" err="1" smtClean="0"/>
              <a:t>provisions</a:t>
            </a:r>
            <a:endParaRPr lang="it-IT" sz="3200" dirty="0"/>
          </a:p>
        </p:txBody>
      </p:sp>
      <p:sp>
        <p:nvSpPr>
          <p:cNvPr id="3" name="Segnaposto contenuto 2"/>
          <p:cNvSpPr>
            <a:spLocks noGrp="1"/>
          </p:cNvSpPr>
          <p:nvPr>
            <p:ph idx="1"/>
          </p:nvPr>
        </p:nvSpPr>
        <p:spPr/>
        <p:txBody>
          <a:bodyPr>
            <a:normAutofit fontScale="92500" lnSpcReduction="20000"/>
          </a:bodyPr>
          <a:lstStyle/>
          <a:p>
            <a:pPr algn="just"/>
            <a:r>
              <a:rPr lang="en-GB" dirty="0" smtClean="0"/>
              <a:t>Default provisions can be supplied in a variety of ways:</a:t>
            </a:r>
          </a:p>
          <a:p>
            <a:pPr lvl="1" algn="just">
              <a:buFont typeface="Wingdings" charset="2"/>
              <a:buChar char="§"/>
            </a:pPr>
            <a:r>
              <a:rPr lang="en-GB" dirty="0" smtClean="0"/>
              <a:t>A common form of default rule is a </a:t>
            </a:r>
            <a:r>
              <a:rPr lang="en-GB" b="1" dirty="0" smtClean="0"/>
              <a:t>statutory provision that will apply unless the parties explicitly provide an alternative</a:t>
            </a:r>
            <a:r>
              <a:rPr lang="en-GB" dirty="0" smtClean="0"/>
              <a:t>.</a:t>
            </a:r>
          </a:p>
          <a:p>
            <a:pPr marL="698500" lvl="2" indent="0" algn="just">
              <a:buNone/>
            </a:pPr>
            <a:r>
              <a:rPr lang="en-GB" dirty="0" smtClean="0"/>
              <a:t>Example: the common US corporate statute requires that a merger is                     approved by a vote of 50% of all outstanding shares. That rule can be  displaced by a charter provision that requires approval by 60% or 70%, or some other number, of the shareholders.</a:t>
            </a:r>
          </a:p>
          <a:p>
            <a:pPr lvl="1" algn="just">
              <a:buFont typeface="Wingdings" charset="2"/>
              <a:buChar char="§"/>
            </a:pPr>
            <a:r>
              <a:rPr lang="en-GB" dirty="0" smtClean="0"/>
              <a:t>Sometimes corporate law itself specifies the rule that will govern if the default provision is not chosen (so called “</a:t>
            </a:r>
            <a:r>
              <a:rPr lang="en-GB" b="1" dirty="0" smtClean="0"/>
              <a:t>either-or provisions</a:t>
            </a:r>
            <a:r>
              <a:rPr lang="en-GB" dirty="0" smtClean="0"/>
              <a:t>”). </a:t>
            </a:r>
            <a:r>
              <a:rPr lang="en-GB" b="1" dirty="0" smtClean="0"/>
              <a:t>The law </a:t>
            </a:r>
            <a:r>
              <a:rPr lang="en-GB" dirty="0" smtClean="0"/>
              <a:t>in this case </a:t>
            </a:r>
            <a:r>
              <a:rPr lang="en-GB" b="1" dirty="0" smtClean="0"/>
              <a:t>gives the corporation a choice between two statutory provisions</a:t>
            </a:r>
            <a:r>
              <a:rPr lang="en-GB" dirty="0" smtClean="0"/>
              <a:t>, one of which is the default and the other is the “secondary” provision.</a:t>
            </a:r>
          </a:p>
          <a:p>
            <a:pPr marL="698500" lvl="2" indent="0" algn="just">
              <a:buNone/>
            </a:pPr>
            <a:r>
              <a:rPr lang="en-GB" dirty="0" smtClean="0"/>
              <a:t>Example: the French corporate law allows companies’ charters to opt for a two-tier board structure as an alternative to the default single-tier one.</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94233966"/>
      </p:ext>
    </p:extLst>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Mandatory </a:t>
            </a:r>
            <a:r>
              <a:rPr lang="it-IT" sz="3200" dirty="0" err="1" smtClean="0"/>
              <a:t>provisions</a:t>
            </a:r>
            <a:endParaRPr lang="it-IT" sz="3200" dirty="0"/>
          </a:p>
        </p:txBody>
      </p:sp>
      <p:sp>
        <p:nvSpPr>
          <p:cNvPr id="3" name="Segnaposto contenuto 2"/>
          <p:cNvSpPr>
            <a:spLocks noGrp="1"/>
          </p:cNvSpPr>
          <p:nvPr>
            <p:ph idx="1"/>
          </p:nvPr>
        </p:nvSpPr>
        <p:spPr/>
        <p:txBody>
          <a:bodyPr>
            <a:normAutofit lnSpcReduction="10000"/>
          </a:bodyPr>
          <a:lstStyle/>
          <a:p>
            <a:pPr algn="just"/>
            <a:r>
              <a:rPr lang="en-GB" dirty="0" smtClean="0"/>
              <a:t>The main reason that justifies the presence of mandatory provisions is usually based on some form of “</a:t>
            </a:r>
            <a:r>
              <a:rPr lang="en-GB" b="1" dirty="0" smtClean="0"/>
              <a:t>contracting failures</a:t>
            </a:r>
            <a:r>
              <a:rPr lang="en-GB" dirty="0" smtClean="0"/>
              <a:t>”.</a:t>
            </a:r>
          </a:p>
          <a:p>
            <a:pPr algn="just"/>
            <a:r>
              <a:rPr lang="en-GB" dirty="0" smtClean="0"/>
              <a:t>Mandatory</a:t>
            </a:r>
            <a:r>
              <a:rPr lang="en-GB" dirty="0" smtClean="0"/>
              <a:t> provisions may also serve a useful </a:t>
            </a:r>
            <a:r>
              <a:rPr lang="en-GB" b="1" dirty="0" smtClean="0"/>
              <a:t>standardizing function</a:t>
            </a:r>
            <a:r>
              <a:rPr lang="en-GB" dirty="0" smtClean="0"/>
              <a:t>, in circumstances where the benefits of compliance increase if everyone adheres to the same </a:t>
            </a:r>
            <a:r>
              <a:rPr lang="en-GB" dirty="0" smtClean="0"/>
              <a:t>rules.</a:t>
            </a:r>
          </a:p>
          <a:p>
            <a:pPr algn="just"/>
            <a:r>
              <a:rPr lang="en-GB" dirty="0" smtClean="0"/>
              <a:t>When </a:t>
            </a:r>
            <a:r>
              <a:rPr lang="en-GB" dirty="0" smtClean="0"/>
              <a:t>used in conjunction with a choice of corporate forms, </a:t>
            </a:r>
            <a:r>
              <a:rPr lang="en-GB" b="1" dirty="0" smtClean="0"/>
              <a:t>mandatory provisions can facilitate the freedom of contract </a:t>
            </a:r>
            <a:r>
              <a:rPr lang="en-GB" dirty="0" smtClean="0"/>
              <a:t>by </a:t>
            </a:r>
            <a:r>
              <a:rPr lang="en-GB" b="1" dirty="0" smtClean="0"/>
              <a:t>helping corporate actors to signal the terms they offer</a:t>
            </a:r>
            <a:r>
              <a:rPr lang="en-GB" dirty="0" smtClean="0"/>
              <a:t>. The law enables this by creating corporate forms that are to some degree inflexible, but then permitting a choice among different corporate forms.</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62924931"/>
      </p:ext>
    </p:extLst>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Legal </a:t>
            </a:r>
            <a:r>
              <a:rPr lang="it-IT" sz="3200" dirty="0" err="1" smtClean="0"/>
              <a:t>R</a:t>
            </a:r>
            <a:r>
              <a:rPr lang="it-IT" sz="3200" dirty="0" err="1" smtClean="0"/>
              <a:t>ules</a:t>
            </a:r>
            <a:r>
              <a:rPr lang="it-IT" sz="3200" dirty="0" smtClean="0"/>
              <a:t> versus </a:t>
            </a:r>
            <a:r>
              <a:rPr lang="it-IT" sz="3200" dirty="0" err="1" smtClean="0"/>
              <a:t>Contract</a:t>
            </a:r>
            <a:r>
              <a:rPr lang="it-IT" sz="3200" dirty="0" smtClean="0"/>
              <a:t> (I)</a:t>
            </a:r>
            <a:endParaRPr lang="it-IT" sz="3200" dirty="0"/>
          </a:p>
        </p:txBody>
      </p:sp>
      <p:sp>
        <p:nvSpPr>
          <p:cNvPr id="3" name="Segnaposto contenuto 2"/>
          <p:cNvSpPr>
            <a:spLocks noGrp="1"/>
          </p:cNvSpPr>
          <p:nvPr>
            <p:ph idx="1"/>
          </p:nvPr>
        </p:nvSpPr>
        <p:spPr>
          <a:xfrm>
            <a:off x="518905" y="2340998"/>
            <a:ext cx="8205995" cy="3925332"/>
          </a:xfrm>
        </p:spPr>
        <p:txBody>
          <a:bodyPr>
            <a:normAutofit lnSpcReduction="10000"/>
          </a:bodyPr>
          <a:lstStyle/>
          <a:p>
            <a:pPr algn="just"/>
            <a:r>
              <a:rPr lang="en-GB" dirty="0" smtClean="0"/>
              <a:t>Default rules serve another important function that cannot be reached by contract: they provide a </a:t>
            </a:r>
            <a:r>
              <a:rPr lang="en-GB" b="1" dirty="0" smtClean="0"/>
              <a:t>means of accommodating</a:t>
            </a:r>
            <a:r>
              <a:rPr lang="en-GB" dirty="0" smtClean="0"/>
              <a:t>, over time, </a:t>
            </a:r>
            <a:r>
              <a:rPr lang="en-GB" b="1" dirty="0" smtClean="0"/>
              <a:t>developments that cannot easily be foreseen</a:t>
            </a:r>
            <a:r>
              <a:rPr lang="en-GB" dirty="0" smtClean="0"/>
              <a:t>.</a:t>
            </a:r>
          </a:p>
          <a:p>
            <a:pPr algn="just"/>
            <a:r>
              <a:rPr lang="en-GB" b="1" dirty="0" smtClean="0"/>
              <a:t>A contract </a:t>
            </a:r>
            <a:r>
              <a:rPr lang="en-GB" dirty="0" smtClean="0"/>
              <a:t>that must govern complex relationships over a long period of time </a:t>
            </a:r>
            <a:r>
              <a:rPr lang="en-GB" b="1" dirty="0" smtClean="0"/>
              <a:t>is necessarily incomplete</a:t>
            </a:r>
            <a:r>
              <a:rPr lang="en-GB" dirty="0" smtClean="0"/>
              <a:t>, either because situations that were not foreseeable at the time the contract was drafted may arise or because the situations, thought foreseeable, seemed too unlikely to justify the costs connected to the creation of specific provisions.</a:t>
            </a:r>
          </a:p>
          <a:p>
            <a:pPr algn="just"/>
            <a:r>
              <a:rPr lang="en-GB" dirty="0" smtClean="0"/>
              <a:t>In this contest, corporation law plays a strategic role, since it serves a “</a:t>
            </a:r>
            <a:r>
              <a:rPr lang="en-GB" b="1" dirty="0" smtClean="0"/>
              <a:t>gap-filling</a:t>
            </a:r>
            <a:r>
              <a:rPr lang="en-GB" dirty="0" smtClean="0"/>
              <a:t>” function : it provides for such situations as they arise either by adding new rules or by interpreting existing rules.</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27</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Legal </a:t>
            </a:r>
            <a:r>
              <a:rPr lang="it-IT" dirty="0" err="1" smtClean="0"/>
              <a:t>Rules</a:t>
            </a:r>
            <a:r>
              <a:rPr lang="it-IT" dirty="0" smtClean="0"/>
              <a:t> versus </a:t>
            </a:r>
            <a:r>
              <a:rPr lang="it-IT" dirty="0" err="1" smtClean="0"/>
              <a:t>Contract</a:t>
            </a:r>
            <a:r>
              <a:rPr lang="it-IT" dirty="0" smtClean="0"/>
              <a:t> (</a:t>
            </a:r>
            <a:r>
              <a:rPr lang="it-IT" dirty="0" smtClean="0"/>
              <a:t>II)</a:t>
            </a:r>
            <a:endParaRPr lang="it-IT" dirty="0"/>
          </a:p>
        </p:txBody>
      </p:sp>
      <p:sp>
        <p:nvSpPr>
          <p:cNvPr id="3" name="Segnaposto contenuto 2"/>
          <p:cNvSpPr>
            <a:spLocks noGrp="1"/>
          </p:cNvSpPr>
          <p:nvPr>
            <p:ph idx="1"/>
          </p:nvPr>
        </p:nvSpPr>
        <p:spPr/>
        <p:txBody>
          <a:bodyPr/>
          <a:lstStyle/>
          <a:p>
            <a:pPr algn="just"/>
            <a:r>
              <a:rPr lang="en-GB" dirty="0" smtClean="0"/>
              <a:t>The problem of contractual incompleteness goes beyond mere gap-filling. Since corporations usually have a long-term life, it is likely that </a:t>
            </a:r>
            <a:r>
              <a:rPr lang="en-GB" b="1" dirty="0" smtClean="0"/>
              <a:t>some of the charter’s terms will become obsolete with the passage of time</a:t>
            </a:r>
            <a:r>
              <a:rPr lang="en-GB" dirty="0" smtClean="0"/>
              <a:t>. </a:t>
            </a:r>
            <a:r>
              <a:rPr lang="en-GB" b="1" dirty="0" smtClean="0"/>
              <a:t>Default rules</a:t>
            </a:r>
            <a:r>
              <a:rPr lang="en-GB" dirty="0" smtClean="0"/>
              <a:t>, instead, </a:t>
            </a:r>
            <a:r>
              <a:rPr lang="en-GB" b="1" dirty="0" smtClean="0"/>
              <a:t>are altered over time to adapt them to the changes</a:t>
            </a:r>
            <a:r>
              <a:rPr lang="en-GB" dirty="0" smtClean="0"/>
              <a:t> in the economic end legal environment.</a:t>
            </a:r>
          </a:p>
          <a:p>
            <a:pPr algn="just"/>
            <a:r>
              <a:rPr lang="en-GB" dirty="0" smtClean="0"/>
              <a:t>However, the quality and speed by which default rules are supplied, interpreted and updated will depend on a range of variables, such as the legislative system, the civil procedure and the judicial expertise.</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The </a:t>
            </a:r>
            <a:r>
              <a:rPr lang="it-IT" dirty="0" err="1" smtClean="0"/>
              <a:t>five</a:t>
            </a:r>
            <a:r>
              <a:rPr lang="it-IT" dirty="0" smtClean="0"/>
              <a:t> core </a:t>
            </a:r>
            <a:r>
              <a:rPr lang="it-IT" dirty="0" err="1" smtClean="0"/>
              <a:t>structural</a:t>
            </a:r>
            <a:r>
              <a:rPr lang="it-IT" dirty="0" smtClean="0"/>
              <a:t> </a:t>
            </a:r>
            <a:r>
              <a:rPr lang="it-IT" dirty="0" err="1" smtClean="0"/>
              <a:t>characteristics</a:t>
            </a:r>
            <a:r>
              <a:rPr lang="it-IT" dirty="0" smtClean="0"/>
              <a:t> </a:t>
            </a:r>
            <a:r>
              <a:rPr lang="it-IT" dirty="0" err="1" smtClean="0"/>
              <a:t>of</a:t>
            </a:r>
            <a:r>
              <a:rPr lang="it-IT" dirty="0" smtClean="0"/>
              <a:t> a business corporation</a:t>
            </a:r>
            <a:endParaRPr lang="it-IT" dirty="0"/>
          </a:p>
        </p:txBody>
      </p:sp>
      <p:sp>
        <p:nvSpPr>
          <p:cNvPr id="3" name="Segnaposto contenuto 2"/>
          <p:cNvSpPr>
            <a:spLocks noGrp="1"/>
          </p:cNvSpPr>
          <p:nvPr>
            <p:ph idx="1"/>
          </p:nvPr>
        </p:nvSpPr>
        <p:spPr/>
        <p:txBody>
          <a:bodyPr>
            <a:normAutofit fontScale="85000" lnSpcReduction="10000"/>
          </a:bodyPr>
          <a:lstStyle/>
          <a:p>
            <a:pPr algn="just"/>
            <a:r>
              <a:rPr lang="en-GB" dirty="0" smtClean="0"/>
              <a:t>In all economically important jurisdiction there is a </a:t>
            </a:r>
            <a:r>
              <a:rPr lang="en-GB" b="1" dirty="0" smtClean="0"/>
              <a:t>basic statute</a:t>
            </a:r>
            <a:r>
              <a:rPr lang="en-GB" dirty="0" smtClean="0"/>
              <a:t> that provides for the formation of firms </a:t>
            </a:r>
            <a:r>
              <a:rPr lang="en-GB" b="1" dirty="0" smtClean="0"/>
              <a:t>with all of the abovementioned characteristics</a:t>
            </a:r>
            <a:r>
              <a:rPr lang="en-GB" dirty="0" smtClean="0"/>
              <a:t>.</a:t>
            </a:r>
          </a:p>
          <a:p>
            <a:pPr algn="just"/>
            <a:r>
              <a:rPr lang="en-GB" dirty="0" smtClean="0"/>
              <a:t>These characteristics respond to the economic exigencies of the large modern business enterprise.</a:t>
            </a:r>
          </a:p>
          <a:p>
            <a:pPr algn="just"/>
            <a:r>
              <a:rPr lang="en-GB" dirty="0" smtClean="0"/>
              <a:t>Even if there are other forms of business enterprise that lack one or more of these characteristics, in market economies, almost all </a:t>
            </a:r>
            <a:r>
              <a:rPr lang="en-GB" b="1" dirty="0" smtClean="0"/>
              <a:t>large-scale business firms</a:t>
            </a:r>
            <a:r>
              <a:rPr lang="en-GB" dirty="0" smtClean="0"/>
              <a:t> adopt a legal form that possess all of them. Indeed, </a:t>
            </a:r>
            <a:r>
              <a:rPr lang="en-GB" b="1" dirty="0" smtClean="0"/>
              <a:t>small jointly-owned firms </a:t>
            </a:r>
            <a:r>
              <a:rPr lang="en-GB" dirty="0" smtClean="0"/>
              <a:t>adopt this form as well, although sometimes with deviations from one or more of the five characteristics, in order to best fit their special needs.</a:t>
            </a:r>
          </a:p>
          <a:p>
            <a:pPr algn="just"/>
            <a:r>
              <a:rPr lang="en-GB" dirty="0" smtClean="0"/>
              <a:t>These characteristics make the </a:t>
            </a:r>
            <a:r>
              <a:rPr lang="en-GB" b="1" dirty="0" smtClean="0"/>
              <a:t>corporation attractive for organizing productive activity</a:t>
            </a:r>
            <a:r>
              <a:rPr lang="en-GB" dirty="0" smtClean="0"/>
              <a:t>, but also generate tensions and trade-offs that lead to the the </a:t>
            </a:r>
            <a:r>
              <a:rPr lang="en-GB" b="1" dirty="0" smtClean="0"/>
              <a:t>agency problems </a:t>
            </a:r>
            <a:r>
              <a:rPr lang="en-GB" dirty="0" smtClean="0"/>
              <a:t>that corporate law must deal with.</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16641953"/>
      </p:ext>
    </p:extLst>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What is the Goal of Corporate Law?</a:t>
            </a:r>
            <a:endParaRPr lang="en-GB" dirty="0"/>
          </a:p>
        </p:txBody>
      </p:sp>
      <p:sp>
        <p:nvSpPr>
          <p:cNvPr id="3" name="Segnaposto contenuto 2"/>
          <p:cNvSpPr>
            <a:spLocks noGrp="1"/>
          </p:cNvSpPr>
          <p:nvPr>
            <p:ph idx="1"/>
          </p:nvPr>
        </p:nvSpPr>
        <p:spPr/>
        <p:txBody>
          <a:bodyPr/>
          <a:lstStyle/>
          <a:p>
            <a:pPr algn="just"/>
            <a:r>
              <a:rPr lang="en-GB" dirty="0" smtClean="0"/>
              <a:t>Corporate law serves multiple functions:</a:t>
            </a:r>
          </a:p>
          <a:p>
            <a:pPr lvl="1" algn="just">
              <a:buFont typeface="Wingdings" charset="2"/>
              <a:buChar char="§"/>
            </a:pPr>
            <a:r>
              <a:rPr lang="en-GB" b="1" dirty="0" smtClean="0"/>
              <a:t>defines a corporate form</a:t>
            </a:r>
            <a:r>
              <a:rPr lang="en-GB" dirty="0" smtClean="0"/>
              <a:t>;</a:t>
            </a:r>
          </a:p>
          <a:p>
            <a:pPr lvl="1" algn="just">
              <a:buFont typeface="Wingdings" charset="2"/>
              <a:buChar char="§"/>
            </a:pPr>
            <a:r>
              <a:rPr lang="en-GB" dirty="0" smtClean="0"/>
              <a:t>c</a:t>
            </a:r>
            <a:r>
              <a:rPr lang="en-GB" dirty="0" smtClean="0"/>
              <a:t>ontains and </a:t>
            </a:r>
            <a:r>
              <a:rPr lang="en-GB" b="1" dirty="0" smtClean="0"/>
              <a:t>regulates</a:t>
            </a:r>
            <a:r>
              <a:rPr lang="en-GB" dirty="0" smtClean="0"/>
              <a:t> </a:t>
            </a:r>
            <a:r>
              <a:rPr lang="en-GB" b="1" dirty="0" smtClean="0"/>
              <a:t>conflicts among firm’s participants</a:t>
            </a:r>
            <a:r>
              <a:rPr lang="en-GB" dirty="0" smtClean="0"/>
              <a:t>;</a:t>
            </a:r>
          </a:p>
          <a:p>
            <a:pPr lvl="1" algn="just">
              <a:buFont typeface="Wingdings" charset="2"/>
              <a:buChar char="§"/>
            </a:pPr>
            <a:r>
              <a:rPr lang="en-GB" b="1" dirty="0" smtClean="0"/>
              <a:t>pursues the aggregate welfare</a:t>
            </a:r>
            <a:r>
              <a:rPr lang="en-GB" dirty="0" smtClean="0"/>
              <a:t> of all who are affected by a firm’s activity, including firm’s shareholders, employees, suppliers, customers, as well as third parties.</a:t>
            </a:r>
          </a:p>
          <a:p>
            <a:pPr algn="just"/>
            <a:r>
              <a:rPr lang="en-GB" dirty="0" smtClean="0"/>
              <a:t>With reference to the last assumption (corporate law pursues the aggregate welfare), some scholars and economists assert that the appropriate role of corporate law is simply to assure that the corporation serves the best interests of its shareholders. </a:t>
            </a:r>
          </a:p>
          <a:p>
            <a:pPr lvl="1">
              <a:buFont typeface="Wingdings" charset="2"/>
              <a:buChar char="§"/>
            </a:pPr>
            <a:endParaRPr lang="en-GB" dirty="0" smtClean="0"/>
          </a:p>
          <a:p>
            <a:pPr lvl="1"/>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29</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What forces shape Corporate Law?</a:t>
            </a:r>
            <a:endParaRPr lang="en-GB" dirty="0"/>
          </a:p>
        </p:txBody>
      </p:sp>
      <p:sp>
        <p:nvSpPr>
          <p:cNvPr id="3" name="Segnaposto contenuto 2"/>
          <p:cNvSpPr>
            <a:spLocks noGrp="1"/>
          </p:cNvSpPr>
          <p:nvPr>
            <p:ph idx="1"/>
          </p:nvPr>
        </p:nvSpPr>
        <p:spPr/>
        <p:txBody>
          <a:bodyPr/>
          <a:lstStyle/>
          <a:p>
            <a:pPr algn="just"/>
            <a:r>
              <a:rPr lang="en-GB" dirty="0" smtClean="0"/>
              <a:t>Corporate law is influenced by a series of forces that can vary among different jurisdictions, shaping the features of corporate form. These forces are mainly:</a:t>
            </a:r>
          </a:p>
          <a:p>
            <a:pPr marL="692150" lvl="1" indent="-342900" algn="just">
              <a:buFont typeface="+mj-lt"/>
              <a:buAutoNum type="arabicPeriod"/>
            </a:pPr>
            <a:r>
              <a:rPr lang="en-GB" dirty="0" smtClean="0"/>
              <a:t>Patterns of corporate ownership;   and</a:t>
            </a:r>
          </a:p>
          <a:p>
            <a:pPr marL="692150" lvl="1" indent="-342900" algn="just">
              <a:buFont typeface="+mj-lt"/>
              <a:buAutoNum type="arabicPeriod"/>
            </a:pPr>
            <a:r>
              <a:rPr lang="en-GB" dirty="0" smtClean="0"/>
              <a:t>Cross-jurisdictional coordination. </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30</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smtClean="0"/>
              <a:t>1. Patterns of corporate ownership (I)</a:t>
            </a:r>
            <a:endParaRPr lang="en-GB" dirty="0"/>
          </a:p>
        </p:txBody>
      </p:sp>
      <p:sp>
        <p:nvSpPr>
          <p:cNvPr id="3" name="Segnaposto contenuto 2"/>
          <p:cNvSpPr>
            <a:spLocks noGrp="1"/>
          </p:cNvSpPr>
          <p:nvPr>
            <p:ph idx="1"/>
          </p:nvPr>
        </p:nvSpPr>
        <p:spPr>
          <a:xfrm>
            <a:off x="518905" y="2303640"/>
            <a:ext cx="8205995" cy="3962689"/>
          </a:xfrm>
        </p:spPr>
        <p:txBody>
          <a:bodyPr>
            <a:normAutofit fontScale="92500" lnSpcReduction="10000"/>
          </a:bodyPr>
          <a:lstStyle/>
          <a:p>
            <a:pPr algn="just"/>
            <a:r>
              <a:rPr lang="en-GB" dirty="0" smtClean="0"/>
              <a:t>The </a:t>
            </a:r>
            <a:r>
              <a:rPr lang="en-GB" b="1" dirty="0" smtClean="0"/>
              <a:t>number of corporate shareholders</a:t>
            </a:r>
            <a:r>
              <a:rPr lang="en-GB" dirty="0" smtClean="0"/>
              <a:t> differ markedly even among the most developed market economies, having a strong impact on the structure of corporate law.</a:t>
            </a:r>
          </a:p>
          <a:p>
            <a:pPr lvl="1" algn="just">
              <a:buFont typeface="Wingdings" charset="2"/>
              <a:buChar char="§"/>
            </a:pPr>
            <a:r>
              <a:rPr lang="en-GB" dirty="0" smtClean="0"/>
              <a:t>Example: in the US and the UK there are a large numbers of public corporations that have dispersed share ownership, such that no single shareholder (or affiliated group of shareholders) can exercise control over the firm. Whereas, in the nations of continental Europe even public companies traditionally have a controlling shareholder.</a:t>
            </a:r>
          </a:p>
          <a:p>
            <a:pPr algn="just"/>
            <a:r>
              <a:rPr lang="en-GB" dirty="0" smtClean="0"/>
              <a:t>Also </a:t>
            </a:r>
            <a:r>
              <a:rPr lang="en-GB" b="1" dirty="0" smtClean="0"/>
              <a:t>the nature of shareholders </a:t>
            </a:r>
            <a:r>
              <a:rPr lang="en-GB" dirty="0" smtClean="0"/>
              <a:t>differ substantially from one country to another.</a:t>
            </a:r>
          </a:p>
          <a:p>
            <a:pPr lvl="1" algn="just">
              <a:buFont typeface="Wingdings" charset="2"/>
              <a:buChar char="§"/>
            </a:pPr>
            <a:r>
              <a:rPr lang="en-GB" dirty="0" smtClean="0"/>
              <a:t>Example: in the US the majority of stock is owned by institutional investors (mutual funds, pension funds and hedge funds). In Germany large commercial banks traditionally held substantial part of corporate stock.  </a:t>
            </a:r>
          </a:p>
          <a:p>
            <a:pPr lvl="1" algn="just">
              <a:buFont typeface="Wingdings" charset="2"/>
              <a:buChar char="§"/>
            </a:pP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31</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smtClean="0"/>
              <a:t>1. Patterns of corporate ownership (II)</a:t>
            </a:r>
            <a:endParaRPr lang="en-GB" dirty="0"/>
          </a:p>
        </p:txBody>
      </p:sp>
      <p:sp>
        <p:nvSpPr>
          <p:cNvPr id="3" name="Segnaposto contenuto 2"/>
          <p:cNvSpPr>
            <a:spLocks noGrp="1"/>
          </p:cNvSpPr>
          <p:nvPr>
            <p:ph idx="1"/>
          </p:nvPr>
        </p:nvSpPr>
        <p:spPr>
          <a:xfrm>
            <a:off x="518905" y="2278736"/>
            <a:ext cx="8205995" cy="3987593"/>
          </a:xfrm>
        </p:spPr>
        <p:txBody>
          <a:bodyPr/>
          <a:lstStyle/>
          <a:p>
            <a:pPr algn="just"/>
            <a:r>
              <a:rPr lang="en-GB" b="1" dirty="0" smtClean="0"/>
              <a:t>Question</a:t>
            </a:r>
            <a:r>
              <a:rPr lang="en-GB" dirty="0" smtClean="0"/>
              <a:t>: </a:t>
            </a:r>
          </a:p>
          <a:p>
            <a:pPr algn="just">
              <a:lnSpc>
                <a:spcPct val="150000"/>
              </a:lnSpc>
              <a:spcAft>
                <a:spcPts val="1800"/>
              </a:spcAft>
              <a:buNone/>
            </a:pPr>
            <a:r>
              <a:rPr lang="en-GB" dirty="0" smtClean="0"/>
              <a:t>    “such differences in patterns of shareholdings are the consequences of the differences in the structure of corporate law” or “differences in the structures of corporate law are the consequences of the difference in patterns of corporate ownership” ?  </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32</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2</a:t>
            </a:r>
            <a:r>
              <a:rPr lang="en-GB" smtClean="0"/>
              <a:t>. </a:t>
            </a:r>
            <a:r>
              <a:rPr lang="en-GB" dirty="0" smtClean="0"/>
              <a:t>Cross-jurisdictional coordination</a:t>
            </a:r>
            <a:endParaRPr lang="en-GB" dirty="0"/>
          </a:p>
        </p:txBody>
      </p:sp>
      <p:sp>
        <p:nvSpPr>
          <p:cNvPr id="3" name="Segnaposto contenuto 2"/>
          <p:cNvSpPr>
            <a:spLocks noGrp="1"/>
          </p:cNvSpPr>
          <p:nvPr>
            <p:ph idx="1"/>
          </p:nvPr>
        </p:nvSpPr>
        <p:spPr>
          <a:xfrm>
            <a:off x="518905" y="2316093"/>
            <a:ext cx="8205995" cy="4252981"/>
          </a:xfrm>
        </p:spPr>
        <p:txBody>
          <a:bodyPr>
            <a:normAutofit lnSpcReduction="10000"/>
          </a:bodyPr>
          <a:lstStyle/>
          <a:p>
            <a:pPr algn="just"/>
            <a:r>
              <a:rPr lang="en-GB" b="1" dirty="0" err="1" smtClean="0"/>
              <a:t>Supernational</a:t>
            </a:r>
            <a:r>
              <a:rPr lang="en-GB" b="1" dirty="0" smtClean="0"/>
              <a:t> efforts to coordinate the regulation of corporations </a:t>
            </a:r>
            <a:r>
              <a:rPr lang="en-GB" dirty="0" smtClean="0"/>
              <a:t>across jurisdictions constitute another important factor in shaping corporate law.</a:t>
            </a:r>
          </a:p>
          <a:p>
            <a:pPr lvl="1" algn="just"/>
            <a:r>
              <a:rPr lang="en-GB" dirty="0" smtClean="0"/>
              <a:t>Sometimes this coordination is undertaken on a </a:t>
            </a:r>
            <a:r>
              <a:rPr lang="en-GB" b="1" dirty="0" smtClean="0"/>
              <a:t>global level </a:t>
            </a:r>
            <a:r>
              <a:rPr lang="en-GB" dirty="0" smtClean="0"/>
              <a:t>(i.e. international efforts to develop common accounting standards);</a:t>
            </a:r>
          </a:p>
          <a:p>
            <a:pPr lvl="1" algn="just"/>
            <a:r>
              <a:rPr lang="en-GB" dirty="0" smtClean="0"/>
              <a:t>More often it is undertaken within </a:t>
            </a:r>
            <a:r>
              <a:rPr lang="en-GB" dirty="0" err="1" smtClean="0"/>
              <a:t>supernational</a:t>
            </a:r>
            <a:r>
              <a:rPr lang="en-GB" dirty="0" smtClean="0"/>
              <a:t> entities, such as the </a:t>
            </a:r>
            <a:r>
              <a:rPr lang="en-GB" b="1" dirty="0" smtClean="0"/>
              <a:t>European Union</a:t>
            </a:r>
            <a:r>
              <a:rPr lang="en-GB" dirty="0" smtClean="0"/>
              <a:t>. These efforts generally take two different form: harmonization and regulatory competition.</a:t>
            </a:r>
          </a:p>
          <a:p>
            <a:pPr lvl="2" algn="just">
              <a:buFont typeface="Wingdings" charset="2"/>
              <a:buChar char="§"/>
            </a:pPr>
            <a:r>
              <a:rPr lang="en-GB" b="1" dirty="0" smtClean="0"/>
              <a:t>Harmonization</a:t>
            </a:r>
            <a:r>
              <a:rPr lang="en-GB" dirty="0" smtClean="0"/>
              <a:t>: harmonization is sought through the imposition of uniform, or at least minimum, rules of corporate law upon all member states;</a:t>
            </a:r>
          </a:p>
          <a:p>
            <a:pPr lvl="2" algn="just">
              <a:buFont typeface="Wingdings" charset="2"/>
              <a:buChar char="§"/>
            </a:pPr>
            <a:r>
              <a:rPr lang="en-GB" b="1" dirty="0" smtClean="0"/>
              <a:t>Regulatory competition</a:t>
            </a:r>
            <a:r>
              <a:rPr lang="en-GB" dirty="0" smtClean="0"/>
              <a:t>: it is the phenomenon by which states compete with one another providing laws that attract business and capitals into the respective jurisdiction.</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33</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References</a:t>
            </a:r>
            <a:endParaRPr lang="it-IT" dirty="0"/>
          </a:p>
        </p:txBody>
      </p:sp>
      <p:sp>
        <p:nvSpPr>
          <p:cNvPr id="3" name="Segnaposto contenuto 2"/>
          <p:cNvSpPr>
            <a:spLocks noGrp="1"/>
          </p:cNvSpPr>
          <p:nvPr>
            <p:ph idx="1"/>
          </p:nvPr>
        </p:nvSpPr>
        <p:spPr/>
        <p:txBody>
          <a:bodyPr/>
          <a:lstStyle/>
          <a:p>
            <a:r>
              <a:rPr lang="en-US" dirty="0" err="1"/>
              <a:t>Kraakman</a:t>
            </a:r>
            <a:r>
              <a:rPr lang="en-US" dirty="0"/>
              <a:t> R. et al., </a:t>
            </a:r>
            <a:r>
              <a:rPr lang="en-US" i="1" dirty="0"/>
              <a:t>The Anatomy of Corporate Law. A Comparative and Functional Approach</a:t>
            </a:r>
            <a:r>
              <a:rPr lang="en-US" dirty="0"/>
              <a:t>, Second Edition, Oxford University Press (</a:t>
            </a:r>
            <a:r>
              <a:rPr lang="en-US" dirty="0" smtClean="0"/>
              <a:t>2009), Chapter 1</a:t>
            </a:r>
            <a:r>
              <a:rPr lang="it-IT" dirty="0" smtClean="0"/>
              <a:t> </a:t>
            </a:r>
            <a:endParaRPr lang="it-IT" dirty="0"/>
          </a:p>
        </p:txBody>
      </p:sp>
      <p:pic>
        <p:nvPicPr>
          <p:cNvPr id="4" name="Immagine 3" descr="LogoLIUC.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290464" y="1"/>
            <a:ext cx="1623349" cy="1123856"/>
          </a:xfrm>
          <a:prstGeom prst="rect">
            <a:avLst/>
          </a:prstGeom>
        </p:spPr>
      </p:pic>
      <p:sp>
        <p:nvSpPr>
          <p:cNvPr id="5" name="Segnaposto numero diapositiva 4"/>
          <p:cNvSpPr>
            <a:spLocks noGrp="1"/>
          </p:cNvSpPr>
          <p:nvPr>
            <p:ph type="sldNum" sz="quarter" idx="12"/>
          </p:nvPr>
        </p:nvSpPr>
        <p:spPr/>
        <p:txBody>
          <a:bodyPr/>
          <a:lstStyle/>
          <a:p>
            <a:fld id="{4A822907-8A9D-4F6B-98F6-913902AD56B5}" type="slidenum">
              <a:rPr lang="en-US" smtClean="0"/>
              <a:pPr/>
              <a:t>34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50983264"/>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1) Legal </a:t>
            </a:r>
            <a:r>
              <a:rPr lang="it-IT" dirty="0" err="1" smtClean="0"/>
              <a:t>Personality</a:t>
            </a:r>
            <a:r>
              <a:rPr lang="it-IT" dirty="0" smtClean="0"/>
              <a:t> (I)</a:t>
            </a:r>
            <a:endParaRPr lang="it-IT" dirty="0"/>
          </a:p>
        </p:txBody>
      </p:sp>
      <p:sp>
        <p:nvSpPr>
          <p:cNvPr id="3" name="Segnaposto contenuto 2"/>
          <p:cNvSpPr>
            <a:spLocks noGrp="1"/>
          </p:cNvSpPr>
          <p:nvPr>
            <p:ph idx="1"/>
          </p:nvPr>
        </p:nvSpPr>
        <p:spPr>
          <a:xfrm>
            <a:off x="518905" y="2398889"/>
            <a:ext cx="8205995" cy="4170185"/>
          </a:xfrm>
        </p:spPr>
        <p:txBody>
          <a:bodyPr>
            <a:normAutofit fontScale="92500" lnSpcReduction="20000"/>
          </a:bodyPr>
          <a:lstStyle/>
          <a:p>
            <a:pPr algn="just"/>
            <a:r>
              <a:rPr lang="en-GB" dirty="0" smtClean="0"/>
              <a:t>Firm as a “</a:t>
            </a:r>
            <a:r>
              <a:rPr lang="en-GB" b="1" dirty="0" smtClean="0"/>
              <a:t>nexus of contracts</a:t>
            </a:r>
            <a:r>
              <a:rPr lang="en-GB" dirty="0" smtClean="0"/>
              <a:t>”: this description is often used in literature to emphasize the fact that most of the important relationships within a firm are essentially based on consent, rather than involving some form of </a:t>
            </a:r>
            <a:r>
              <a:rPr lang="en-GB" dirty="0" err="1" smtClean="0"/>
              <a:t>extracontractual</a:t>
            </a:r>
            <a:r>
              <a:rPr lang="en-GB" dirty="0" smtClean="0"/>
              <a:t> command-and-control authority. This definition fails to distinguish the firm from other contractual relationships.</a:t>
            </a:r>
          </a:p>
          <a:p>
            <a:pPr algn="just"/>
            <a:r>
              <a:rPr lang="en-GB" dirty="0" smtClean="0"/>
              <a:t>It is more accurate to describe the firm as a “nexus of contracts” in the sense that </a:t>
            </a:r>
            <a:r>
              <a:rPr lang="en-GB" b="1" dirty="0" smtClean="0"/>
              <a:t>a firm serves as the common counterparty in numerous contracts with suppliers, employees an customers</a:t>
            </a:r>
            <a:r>
              <a:rPr lang="en-GB" dirty="0" smtClean="0"/>
              <a:t>. The first and most important contribution of corporate law is to </a:t>
            </a:r>
            <a:r>
              <a:rPr lang="en-GB" b="1" dirty="0" smtClean="0"/>
              <a:t>permit a firm to serve as a single contracting party</a:t>
            </a:r>
            <a:r>
              <a:rPr lang="en-GB" dirty="0" smtClean="0"/>
              <a:t> that is </a:t>
            </a:r>
            <a:r>
              <a:rPr lang="en-GB" b="1" dirty="0" smtClean="0"/>
              <a:t>distinct from the various individuals that own or manage the firm</a:t>
            </a:r>
            <a:r>
              <a:rPr lang="en-GB" dirty="0" smtClean="0"/>
              <a:t>.</a:t>
            </a:r>
          </a:p>
          <a:p>
            <a:pPr algn="just"/>
            <a:r>
              <a:rPr lang="en-GB" dirty="0" smtClean="0"/>
              <a:t>The core element of the firms as a nexus of contracts is what the civil law refers to as “</a:t>
            </a:r>
            <a:r>
              <a:rPr lang="en-GB" b="1" dirty="0" smtClean="0"/>
              <a:t>separate patrimony</a:t>
            </a:r>
            <a:r>
              <a:rPr lang="en-GB" dirty="0" smtClean="0"/>
              <a:t>”.</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8086126"/>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Legal </a:t>
            </a:r>
            <a:r>
              <a:rPr lang="it-IT" dirty="0" err="1"/>
              <a:t>Personality</a:t>
            </a:r>
            <a:r>
              <a:rPr lang="it-IT" dirty="0"/>
              <a:t> (</a:t>
            </a:r>
            <a:r>
              <a:rPr lang="it-IT" dirty="0" smtClean="0"/>
              <a:t>II)</a:t>
            </a:r>
            <a:endParaRPr lang="it-IT" dirty="0"/>
          </a:p>
        </p:txBody>
      </p:sp>
      <p:sp>
        <p:nvSpPr>
          <p:cNvPr id="3" name="Segnaposto contenuto 2"/>
          <p:cNvSpPr>
            <a:spLocks noGrp="1"/>
          </p:cNvSpPr>
          <p:nvPr>
            <p:ph idx="1"/>
          </p:nvPr>
        </p:nvSpPr>
        <p:spPr>
          <a:xfrm>
            <a:off x="518905" y="2300110"/>
            <a:ext cx="8205995" cy="4402667"/>
          </a:xfrm>
        </p:spPr>
        <p:txBody>
          <a:bodyPr>
            <a:normAutofit fontScale="92500" lnSpcReduction="20000"/>
          </a:bodyPr>
          <a:lstStyle/>
          <a:p>
            <a:pPr algn="just"/>
            <a:r>
              <a:rPr lang="en-GB" dirty="0" smtClean="0"/>
              <a:t>The separate patrimony involves the </a:t>
            </a:r>
            <a:r>
              <a:rPr lang="en-GB" b="1" dirty="0" smtClean="0"/>
              <a:t>creation of a pool of assets </a:t>
            </a:r>
            <a:r>
              <a:rPr lang="en-GB" dirty="0" smtClean="0"/>
              <a:t>that are </a:t>
            </a:r>
            <a:r>
              <a:rPr lang="en-GB" b="1" dirty="0" smtClean="0"/>
              <a:t>distinct from other assets owned by the shareholders</a:t>
            </a:r>
            <a:r>
              <a:rPr lang="en-GB" dirty="0" smtClean="0"/>
              <a:t>, and of which the firm in itself, acting through its managers, is viewed in law as being the owner.</a:t>
            </a:r>
          </a:p>
          <a:p>
            <a:pPr algn="just"/>
            <a:r>
              <a:rPr lang="en-GB" dirty="0" smtClean="0"/>
              <a:t>Consequently </a:t>
            </a:r>
            <a:r>
              <a:rPr lang="en-GB" b="1" dirty="0" smtClean="0"/>
              <a:t>the corporation’s assets are unavailable for attachment by the personal creditor of the shareholders</a:t>
            </a:r>
            <a:r>
              <a:rPr lang="en-GB" dirty="0" smtClean="0"/>
              <a:t>. With reference to this function, the separate patrimony has been termed “</a:t>
            </a:r>
            <a:r>
              <a:rPr lang="en-GB" b="1" dirty="0" smtClean="0"/>
              <a:t>entity shielding</a:t>
            </a:r>
            <a:r>
              <a:rPr lang="en-GB" dirty="0" smtClean="0"/>
              <a:t>”.</a:t>
            </a:r>
          </a:p>
          <a:p>
            <a:pPr algn="just"/>
            <a:r>
              <a:rPr lang="en-GB" dirty="0" smtClean="0"/>
              <a:t>Entity shielding involves two distinct rules of law:</a:t>
            </a:r>
          </a:p>
          <a:p>
            <a:pPr marL="692150" lvl="1" indent="-342900" algn="just">
              <a:buFont typeface="+mj-lt"/>
              <a:buAutoNum type="arabicParenR"/>
            </a:pPr>
            <a:r>
              <a:rPr lang="en-GB" b="1" dirty="0" smtClean="0"/>
              <a:t>Priority rule</a:t>
            </a:r>
            <a:r>
              <a:rPr lang="en-GB" dirty="0" smtClean="0"/>
              <a:t>: grants to firm’s creditors a claim on the firm’s assets that is prior to the claims of the personal creditors of the shareholders. This rule is common to all modern legal forms of enterprise organization;</a:t>
            </a:r>
          </a:p>
          <a:p>
            <a:pPr marL="692150" lvl="1" indent="-342900" algn="just">
              <a:buFont typeface="+mj-lt"/>
              <a:buAutoNum type="arabicParenR"/>
            </a:pPr>
            <a:r>
              <a:rPr lang="en-GB" b="1" dirty="0" smtClean="0"/>
              <a:t>Rule of liquidation protection</a:t>
            </a:r>
            <a:r>
              <a:rPr lang="en-GB" dirty="0" smtClean="0"/>
              <a:t>: provides that the owners of the corporation are prevented from withdrawing their shares of firm assets at will. This rules serves to protect the </a:t>
            </a:r>
            <a:r>
              <a:rPr lang="en-GB" b="1" dirty="0" smtClean="0"/>
              <a:t>going concern value</a:t>
            </a:r>
            <a:r>
              <a:rPr lang="en-GB" dirty="0" smtClean="0"/>
              <a:t> of the firm and it is not found in some other legal form for enterprise organization, such as partnerships.</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84380132"/>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Legal </a:t>
            </a:r>
            <a:r>
              <a:rPr lang="it-IT" dirty="0" err="1"/>
              <a:t>Personality</a:t>
            </a:r>
            <a:r>
              <a:rPr lang="it-IT" dirty="0"/>
              <a:t> (</a:t>
            </a:r>
            <a:r>
              <a:rPr lang="it-IT" dirty="0" smtClean="0"/>
              <a:t>III)</a:t>
            </a:r>
            <a:endParaRPr lang="it-IT" dirty="0"/>
          </a:p>
        </p:txBody>
      </p:sp>
      <p:sp>
        <p:nvSpPr>
          <p:cNvPr id="3" name="Segnaposto contenuto 2"/>
          <p:cNvSpPr>
            <a:spLocks noGrp="1"/>
          </p:cNvSpPr>
          <p:nvPr>
            <p:ph idx="1"/>
          </p:nvPr>
        </p:nvSpPr>
        <p:spPr>
          <a:xfrm>
            <a:off x="518905" y="2384778"/>
            <a:ext cx="8205995" cy="4064000"/>
          </a:xfrm>
        </p:spPr>
        <p:txBody>
          <a:bodyPr>
            <a:normAutofit fontScale="92500" lnSpcReduction="20000"/>
          </a:bodyPr>
          <a:lstStyle/>
          <a:p>
            <a:pPr algn="just"/>
            <a:r>
              <a:rPr lang="en-GB" dirty="0" smtClean="0"/>
              <a:t>For a firm to serve effectively as a contracting party, two other types of rules are also needed:</a:t>
            </a:r>
          </a:p>
          <a:p>
            <a:pPr marL="692150" lvl="1" indent="-342900" algn="just">
              <a:buFont typeface="+mj-lt"/>
              <a:buAutoNum type="arabicParenR"/>
            </a:pPr>
            <a:r>
              <a:rPr lang="en-GB" dirty="0" smtClean="0"/>
              <a:t>Rules specifying to third parties the </a:t>
            </a:r>
            <a:r>
              <a:rPr lang="en-GB" b="1" dirty="0" smtClean="0"/>
              <a:t>individuals who have authority to enter into contracts</a:t>
            </a:r>
            <a:r>
              <a:rPr lang="en-GB" dirty="0" smtClean="0"/>
              <a:t> that are bonded by the company’s assets. These particular </a:t>
            </a:r>
            <a:r>
              <a:rPr lang="en-GB" b="1" dirty="0" smtClean="0"/>
              <a:t>rules of authority</a:t>
            </a:r>
            <a:r>
              <a:rPr lang="en-GB" dirty="0" smtClean="0"/>
              <a:t> are treated below as a separate characteristic, “delegated managers”.</a:t>
            </a:r>
          </a:p>
          <a:p>
            <a:pPr marL="692150" lvl="1" indent="-342900" algn="just">
              <a:buFont typeface="+mj-lt"/>
              <a:buAutoNum type="arabicParenR"/>
            </a:pPr>
            <a:r>
              <a:rPr lang="en-GB" dirty="0" smtClean="0"/>
              <a:t>Rules specifying the </a:t>
            </a:r>
            <a:r>
              <a:rPr lang="en-GB" b="1" dirty="0" smtClean="0"/>
              <a:t>procedures by which both the firm and its counterparties can bring lawsuits</a:t>
            </a:r>
            <a:r>
              <a:rPr lang="en-GB" dirty="0" smtClean="0"/>
              <a:t> on the contracted entered into in the name of the firm.</a:t>
            </a:r>
          </a:p>
          <a:p>
            <a:pPr marL="349250" algn="just"/>
            <a:r>
              <a:rPr lang="en-GB" dirty="0" smtClean="0"/>
              <a:t>The concept of “</a:t>
            </a:r>
            <a:r>
              <a:rPr lang="en-GB" b="1" dirty="0" smtClean="0"/>
              <a:t>separate legal personality</a:t>
            </a:r>
            <a:r>
              <a:rPr lang="en-GB" dirty="0" smtClean="0"/>
              <a:t>” of the corporation involves each of the three abovementioned foundational rule types: entity shielding, rules of authority and rules of procedure. </a:t>
            </a:r>
          </a:p>
          <a:p>
            <a:pPr marL="349250" algn="just"/>
            <a:r>
              <a:rPr lang="en-GB" dirty="0" smtClean="0"/>
              <a:t>According to the concept of legal personality, in the eyes of the law, the company is itself a person.</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73324974"/>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 Limited </a:t>
            </a:r>
            <a:r>
              <a:rPr lang="it-IT" dirty="0" err="1" smtClean="0"/>
              <a:t>Liability</a:t>
            </a:r>
            <a:r>
              <a:rPr lang="it-IT" dirty="0" smtClean="0"/>
              <a:t> (I)</a:t>
            </a:r>
            <a:endParaRPr lang="it-IT" dirty="0"/>
          </a:p>
        </p:txBody>
      </p:sp>
      <p:sp>
        <p:nvSpPr>
          <p:cNvPr id="3" name="Segnaposto contenuto 2"/>
          <p:cNvSpPr>
            <a:spLocks noGrp="1"/>
          </p:cNvSpPr>
          <p:nvPr>
            <p:ph idx="1"/>
          </p:nvPr>
        </p:nvSpPr>
        <p:spPr>
          <a:xfrm>
            <a:off x="518905" y="2328333"/>
            <a:ext cx="8205995" cy="4240741"/>
          </a:xfrm>
        </p:spPr>
        <p:txBody>
          <a:bodyPr>
            <a:normAutofit lnSpcReduction="10000"/>
          </a:bodyPr>
          <a:lstStyle/>
          <a:p>
            <a:pPr algn="just"/>
            <a:r>
              <a:rPr lang="en-GB" dirty="0" smtClean="0"/>
              <a:t>According to the limited liability rule, </a:t>
            </a:r>
            <a:r>
              <a:rPr lang="en-GB" b="1" dirty="0" smtClean="0"/>
              <a:t>the creditors of the company are limited to making claims against assets that are owned by the company itself and have no claims against assets that the firm’s shareholders hold in their own names</a:t>
            </a:r>
            <a:r>
              <a:rPr lang="en-GB" dirty="0" smtClean="0"/>
              <a:t>.</a:t>
            </a:r>
          </a:p>
          <a:p>
            <a:pPr algn="just"/>
            <a:r>
              <a:rPr lang="en-GB" dirty="0" smtClean="0"/>
              <a:t>Historically, this rule has not always characterized the corporate form, since important jurisdictions made unlimited shareholders liability for corporate debts the governing rule. Today the limited liability has become a nearly universal feature of the corporate form.</a:t>
            </a:r>
          </a:p>
          <a:p>
            <a:pPr algn="just"/>
            <a:r>
              <a:rPr lang="en-GB" b="1" dirty="0" smtClean="0"/>
              <a:t>Limited liability is </a:t>
            </a:r>
            <a:r>
              <a:rPr lang="en-GB" dirty="0" smtClean="0"/>
              <a:t>effectively </a:t>
            </a:r>
            <a:r>
              <a:rPr lang="en-GB" b="1" dirty="0" smtClean="0"/>
              <a:t>the converse of entity shielding</a:t>
            </a:r>
            <a:r>
              <a:rPr lang="en-GB" dirty="0" smtClean="0"/>
              <a:t>: </a:t>
            </a:r>
            <a:r>
              <a:rPr lang="en-GB" b="1" dirty="0" smtClean="0"/>
              <a:t>entity shielding protects the assets of the firm from the creditors of the firm’s owner</a:t>
            </a:r>
            <a:r>
              <a:rPr lang="en-GB" dirty="0" smtClean="0"/>
              <a:t>, while </a:t>
            </a:r>
            <a:r>
              <a:rPr lang="en-GB" b="1" dirty="0" smtClean="0"/>
              <a:t>limited liability protects the assets of the firm’s owners from the claims of the firm’s creditors</a:t>
            </a:r>
            <a:r>
              <a:rPr lang="en-GB" dirty="0" smtClean="0"/>
              <a:t>.</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330115"/>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 Limited </a:t>
            </a:r>
            <a:r>
              <a:rPr lang="it-IT" dirty="0" err="1"/>
              <a:t>Liability</a:t>
            </a:r>
            <a:r>
              <a:rPr lang="it-IT" dirty="0"/>
              <a:t> (</a:t>
            </a:r>
            <a:r>
              <a:rPr lang="it-IT" dirty="0" smtClean="0"/>
              <a:t>II)</a:t>
            </a:r>
            <a:endParaRPr lang="it-IT" dirty="0"/>
          </a:p>
        </p:txBody>
      </p:sp>
      <p:sp>
        <p:nvSpPr>
          <p:cNvPr id="3" name="Segnaposto contenuto 2"/>
          <p:cNvSpPr>
            <a:spLocks noGrp="1"/>
          </p:cNvSpPr>
          <p:nvPr>
            <p:ph idx="1"/>
          </p:nvPr>
        </p:nvSpPr>
        <p:spPr>
          <a:xfrm>
            <a:off x="518905" y="2314222"/>
            <a:ext cx="8205995" cy="4254853"/>
          </a:xfrm>
        </p:spPr>
        <p:txBody>
          <a:bodyPr>
            <a:normAutofit fontScale="77500" lnSpcReduction="20000"/>
          </a:bodyPr>
          <a:lstStyle/>
          <a:p>
            <a:pPr algn="just"/>
            <a:r>
              <a:rPr lang="en-GB" dirty="0" smtClean="0"/>
              <a:t>Limited liability and entity shielding, together, set up a regime of </a:t>
            </a:r>
            <a:r>
              <a:rPr lang="en-GB" b="1" dirty="0" smtClean="0"/>
              <a:t>asset partitioning </a:t>
            </a:r>
            <a:r>
              <a:rPr lang="en-GB" dirty="0" smtClean="0"/>
              <a:t>whereby business assets are meant to be a security to business creditors, while the personal assets of the company’s owners are reserved for the owner’s personal creditors.</a:t>
            </a:r>
          </a:p>
          <a:p>
            <a:pPr algn="just"/>
            <a:r>
              <a:rPr lang="en-GB" dirty="0" smtClean="0"/>
              <a:t>A related aspect of asset partitioning is that </a:t>
            </a:r>
            <a:r>
              <a:rPr lang="en-GB" b="1" dirty="0" smtClean="0"/>
              <a:t>it permits firms to isolate different lines of business</a:t>
            </a:r>
            <a:r>
              <a:rPr lang="en-GB" dirty="0" smtClean="0"/>
              <a:t> for the purpose of obtaining credit. By separately incorporating, as subsidiaries, distinct ventures or lines of business, the assets associated with each venture can be pledged as security just to creditors that are involved in that venture.</a:t>
            </a:r>
          </a:p>
          <a:p>
            <a:pPr algn="just"/>
            <a:r>
              <a:rPr lang="en-GB" dirty="0" smtClean="0"/>
              <a:t>The use of corporate form – by virtue of asset partitioning, entity shielding and limited liability – can assist the company in reaching different goals:</a:t>
            </a:r>
          </a:p>
          <a:p>
            <a:pPr lvl="1" algn="just">
              <a:buFont typeface="Wingdings" charset="2"/>
              <a:buChar char="§"/>
            </a:pPr>
            <a:r>
              <a:rPr lang="en-GB" dirty="0" smtClean="0"/>
              <a:t>raising debt finance;</a:t>
            </a:r>
          </a:p>
          <a:p>
            <a:pPr lvl="1" algn="just">
              <a:buFont typeface="Wingdings" charset="2"/>
              <a:buChar char="§"/>
            </a:pPr>
            <a:r>
              <a:rPr lang="en-GB" dirty="0"/>
              <a:t>s</a:t>
            </a:r>
            <a:r>
              <a:rPr lang="en-GB" dirty="0" smtClean="0"/>
              <a:t>haring the risk of transactions with the firm’s creditors;</a:t>
            </a:r>
          </a:p>
          <a:p>
            <a:pPr lvl="1" algn="just">
              <a:buFont typeface="Wingdings" charset="2"/>
              <a:buChar char="§"/>
            </a:pPr>
            <a:r>
              <a:rPr lang="en-GB" dirty="0"/>
              <a:t>m</a:t>
            </a:r>
            <a:r>
              <a:rPr lang="en-GB" dirty="0" smtClean="0"/>
              <a:t>onitoring the conduct of the firm’s managers, by shifting downside business risk from shareholders to creditors.</a:t>
            </a:r>
          </a:p>
          <a:p>
            <a:pPr algn="just"/>
            <a:r>
              <a:rPr lang="en-GB" dirty="0" smtClean="0"/>
              <a:t>When we refer to limited liability, we mean specifically </a:t>
            </a:r>
            <a:r>
              <a:rPr lang="en-GB" b="1" dirty="0" smtClean="0"/>
              <a:t>limited liability in contract</a:t>
            </a:r>
            <a:r>
              <a:rPr lang="en-GB" dirty="0" smtClean="0"/>
              <a:t>, which </a:t>
            </a:r>
            <a:r>
              <a:rPr lang="en-GB" b="1" dirty="0" smtClean="0"/>
              <a:t>do not extend to limited liability in torts</a:t>
            </a:r>
            <a:r>
              <a:rPr lang="en-GB" dirty="0" smtClean="0"/>
              <a:t>.</a:t>
            </a:r>
          </a:p>
          <a:p>
            <a:pPr lvl="1" algn="just">
              <a:buFont typeface="Wingdings" charset="2"/>
              <a:buChar char="§"/>
            </a:pPr>
            <a:endParaRPr lang="en-GB" dirty="0" smtClean="0"/>
          </a:p>
          <a:p>
            <a:pPr lvl="1" algn="just">
              <a:buFont typeface="Wingdings" charset="2"/>
              <a:buChar char="§"/>
            </a:pP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39995830"/>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3</a:t>
            </a:r>
            <a:r>
              <a:rPr lang="it-IT" dirty="0" smtClean="0"/>
              <a:t>) </a:t>
            </a:r>
            <a:r>
              <a:rPr lang="it-IT" dirty="0" err="1" smtClean="0"/>
              <a:t>Transferable</a:t>
            </a:r>
            <a:r>
              <a:rPr lang="it-IT" dirty="0" smtClean="0"/>
              <a:t> </a:t>
            </a:r>
            <a:r>
              <a:rPr lang="it-IT" dirty="0" err="1" smtClean="0"/>
              <a:t>shares</a:t>
            </a:r>
            <a:r>
              <a:rPr lang="it-IT" dirty="0" smtClean="0"/>
              <a:t> (I)</a:t>
            </a:r>
            <a:endParaRPr lang="it-IT" dirty="0"/>
          </a:p>
        </p:txBody>
      </p:sp>
      <p:sp>
        <p:nvSpPr>
          <p:cNvPr id="3" name="Segnaposto contenuto 2"/>
          <p:cNvSpPr>
            <a:spLocks noGrp="1"/>
          </p:cNvSpPr>
          <p:nvPr>
            <p:ph idx="1"/>
          </p:nvPr>
        </p:nvSpPr>
        <p:spPr>
          <a:xfrm>
            <a:off x="518905" y="2308984"/>
            <a:ext cx="8205995" cy="3957346"/>
          </a:xfrm>
        </p:spPr>
        <p:txBody>
          <a:bodyPr/>
          <a:lstStyle/>
          <a:p>
            <a:pPr algn="just"/>
            <a:r>
              <a:rPr lang="en-GB" dirty="0" smtClean="0"/>
              <a:t>Transferability is </a:t>
            </a:r>
            <a:r>
              <a:rPr lang="en-GB" b="1" dirty="0" smtClean="0"/>
              <a:t>functional to the corporation’s going concern</a:t>
            </a:r>
            <a:r>
              <a:rPr lang="en-GB" dirty="0" smtClean="0"/>
              <a:t>, because it allows the continuity of the business notwithstanding the changes of the identities of its owners.</a:t>
            </a:r>
          </a:p>
          <a:p>
            <a:pPr algn="just"/>
            <a:r>
              <a:rPr lang="en-GB" dirty="0" smtClean="0"/>
              <a:t>Transferability </a:t>
            </a:r>
            <a:r>
              <a:rPr lang="en-GB" b="1" dirty="0" smtClean="0"/>
              <a:t>enhances the the liquidity of shareholders’ interests </a:t>
            </a:r>
            <a:r>
              <a:rPr lang="en-GB" dirty="0" smtClean="0"/>
              <a:t>and makes it easier for shareholders to construct and maintain diversified investment portfolios.</a:t>
            </a:r>
          </a:p>
          <a:p>
            <a:pPr algn="just"/>
            <a:r>
              <a:rPr lang="en-GB" b="1" dirty="0" smtClean="0"/>
              <a:t>Fully transferable </a:t>
            </a:r>
            <a:r>
              <a:rPr lang="en-GB" dirty="0" smtClean="0"/>
              <a:t>≠ </a:t>
            </a:r>
            <a:r>
              <a:rPr lang="en-GB" b="1" dirty="0" smtClean="0"/>
              <a:t>freely tradable </a:t>
            </a:r>
            <a:r>
              <a:rPr lang="en-GB" dirty="0" smtClean="0"/>
              <a:t>: even if shares are transferable, they may not be tradable without restriction in public markets, but rather just transferable among limited groups of individuals or with the approval of the current shareholders or of the corporation.</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8</a:t>
            </a:fld>
            <a:endParaRPr lang="en-US"/>
          </a:p>
        </p:txBody>
      </p:sp>
    </p:spTree>
  </p:cSld>
  <p:clrMapOvr>
    <a:masterClrMapping/>
  </p:clrMapOvr>
</p:sld>
</file>

<file path=ppt/theme/theme1.xml><?xml version="1.0" encoding="utf-8"?>
<a:theme xmlns:a="http://schemas.openxmlformats.org/drawingml/2006/main" name="Perception">
  <a:themeElements>
    <a:clrScheme name="Stilografica">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Percezione.thmx</Template>
  <TotalTime>667</TotalTime>
  <Words>4115</Words>
  <Application>Microsoft Macintosh PowerPoint</Application>
  <PresentationFormat>Presentazione su schermo (4:3)</PresentationFormat>
  <Paragraphs>214</Paragraphs>
  <Slides>35</Slides>
  <Notes>1</Notes>
  <HiddenSlides>0</HiddenSlides>
  <MMClips>0</MMClips>
  <ScaleCrop>false</ScaleCrop>
  <HeadingPairs>
    <vt:vector size="4" baseType="variant">
      <vt:variant>
        <vt:lpstr>Modello struttura</vt:lpstr>
      </vt:variant>
      <vt:variant>
        <vt:i4>1</vt:i4>
      </vt:variant>
      <vt:variant>
        <vt:lpstr>Titoli diapositive</vt:lpstr>
      </vt:variant>
      <vt:variant>
        <vt:i4>35</vt:i4>
      </vt:variant>
    </vt:vector>
  </HeadingPairs>
  <TitlesOfParts>
    <vt:vector size="36" baseType="lpstr">
      <vt:lpstr>Perception</vt:lpstr>
      <vt:lpstr>Introduction to Corporate Law</vt:lpstr>
      <vt:lpstr>Is there  a common structure of the law business corporations? </vt:lpstr>
      <vt:lpstr>The five core structural characteristics of a business corporation</vt:lpstr>
      <vt:lpstr>1) Legal Personality (I)</vt:lpstr>
      <vt:lpstr>1) Legal Personality (II)</vt:lpstr>
      <vt:lpstr>1) Legal Personality (III)</vt:lpstr>
      <vt:lpstr>2) Limited Liability (I)</vt:lpstr>
      <vt:lpstr>2) Limited Liability (II)</vt:lpstr>
      <vt:lpstr>3) Transferable shares (I)</vt:lpstr>
      <vt:lpstr>3) Transferable shares (II)</vt:lpstr>
      <vt:lpstr>3) Transferable shares (III)</vt:lpstr>
      <vt:lpstr>4) Delegated management with a board structure (I)</vt:lpstr>
      <vt:lpstr>4) Delegated management with a board structure (II)</vt:lpstr>
      <vt:lpstr>4) Delegated management with a board structure (III)</vt:lpstr>
      <vt:lpstr>4) Delegated management with a board structure (IV)</vt:lpstr>
      <vt:lpstr>4) Delegated management with a board structure (V)</vt:lpstr>
      <vt:lpstr>5) Investor ownership (I)</vt:lpstr>
      <vt:lpstr>5) Investor ownership (II)</vt:lpstr>
      <vt:lpstr>Sources of Corporate Law</vt:lpstr>
      <vt:lpstr>Special and partial corporate forms (I)</vt:lpstr>
      <vt:lpstr>Special and partial corporate forms (II)</vt:lpstr>
      <vt:lpstr>Other bodies of law</vt:lpstr>
      <vt:lpstr>Law versus Contract in corporate affairs (I)</vt:lpstr>
      <vt:lpstr>Law versus Contract in corporate affairs (II)</vt:lpstr>
      <vt:lpstr>Mandatory laws versus default provisions</vt:lpstr>
      <vt:lpstr>Default provisions</vt:lpstr>
      <vt:lpstr>Mandatory provisions</vt:lpstr>
      <vt:lpstr>Legal Rules versus Contract (I)</vt:lpstr>
      <vt:lpstr>Legal Rules versus Contract (II)</vt:lpstr>
      <vt:lpstr>What is the Goal of Corporate Law?</vt:lpstr>
      <vt:lpstr>What forces shape Corporate Law?</vt:lpstr>
      <vt:lpstr>1. Patterns of corporate ownership (I)</vt:lpstr>
      <vt:lpstr>1. Patterns of corporate ownership (II)</vt:lpstr>
      <vt:lpstr>2. Cross-jurisdictional coordination</vt:lpstr>
      <vt:lpstr>References</vt:lpstr>
    </vt:vector>
  </TitlesOfParts>
  <Company>Studio Legale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Corporate Law</dc:title>
  <dc:creator>Sergio Di Nola</dc:creator>
  <cp:lastModifiedBy>Barbara Compagnoni</cp:lastModifiedBy>
  <cp:revision>167</cp:revision>
  <dcterms:created xsi:type="dcterms:W3CDTF">2014-10-27T16:35:50Z</dcterms:created>
  <dcterms:modified xsi:type="dcterms:W3CDTF">2014-10-27T19:06:08Z</dcterms:modified>
</cp:coreProperties>
</file>