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Layouts/slideLayout13.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aveSubsetFonts="1">
  <p:sldMasterIdLst>
    <p:sldMasterId id="2147483660" r:id="rId1"/>
  </p:sldMasterIdLst>
  <p:notesMasterIdLst>
    <p:notesMasterId r:id="rId41"/>
  </p:notesMasterIdLst>
  <p:handoutMasterIdLst>
    <p:handoutMasterId r:id="rId42"/>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92" r:id="rId27"/>
    <p:sldId id="293" r:id="rId28"/>
    <p:sldId id="294" r:id="rId29"/>
    <p:sldId id="282" r:id="rId30"/>
    <p:sldId id="283" r:id="rId31"/>
    <p:sldId id="284" r:id="rId32"/>
    <p:sldId id="290" r:id="rId33"/>
    <p:sldId id="285" r:id="rId34"/>
    <p:sldId id="286" r:id="rId35"/>
    <p:sldId id="288" r:id="rId36"/>
    <p:sldId id="289" r:id="rId37"/>
    <p:sldId id="291" r:id="rId38"/>
    <p:sldId id="287" r:id="rId39"/>
    <p:sldId id="25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98" autoAdjust="0"/>
    <p:restoredTop sz="94652" autoAdjust="0"/>
  </p:normalViewPr>
  <p:slideViewPr>
    <p:cSldViewPr snapToGrid="0" snapToObjects="1">
      <p:cViewPr varScale="1">
        <p:scale>
          <a:sx n="98" d="100"/>
          <a:sy n="98" d="100"/>
        </p:scale>
        <p:origin x="-53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3A6B8F-551C-744A-B6AA-87715E827DFB}" type="datetime1">
              <a:rPr lang="it-IT" smtClean="0"/>
              <a:pPr/>
              <a:t>24-11-2014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AEE732-F030-204F-B571-E2F54DBB6418}" type="slidenum">
              <a:rPr lang="it-IT" smtClean="0"/>
              <a:pPr/>
              <a:t>‹n.›</a:t>
            </a:fld>
            <a:endParaRPr lang="it-IT"/>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24423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FF0CE7-0C09-1B4F-8D64-C86099B04BB4}" type="datetime1">
              <a:rPr lang="it-IT" smtClean="0"/>
              <a:pPr/>
              <a:t>24-11-2014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B839F-99CF-ED49-9131-D4A978057F13}" type="slidenum">
              <a:rPr lang="it-IT" smtClean="0"/>
              <a:pPr/>
              <a:t>‹n.›</a:t>
            </a:fld>
            <a:endParaRPr lang="it-IT"/>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92212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CFAB839F-99CF-ED49-9131-D4A978057F13}" type="slidenum">
              <a:rPr lang="it-IT" smtClean="0"/>
              <a:pPr/>
              <a:t>1</a:t>
            </a:fld>
            <a:endParaRPr lang="it-IT"/>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7872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48391DDA-4C7C-C64E-A488-7E0E51AC503C}"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C4F955BD-5BB4-BD40-B9A5-56088F842C66}" type="datetime1">
              <a:rPr lang="it-IT" smtClean="0"/>
              <a:pPr/>
              <a:t>24-11-2014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666D02C5-0D25-AE43-A1AB-C6B5A66580A8}"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9AC52A5B-C338-3E41-B193-94097966065C}"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C882DA05-234B-7941-8F8D-ACA5146AEDF2}"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EFD654C3-AC0E-9949-B03C-FF276D584250}"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E3C7222C-C4BB-9840-8E6D-03CFD0F684EC}"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8FEFFE47-1036-F747-B287-0C890BA9AAF8}"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F585AB67-F09F-434F-9BB5-4B03396C98EC}"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D0CA6F11-A9D4-F143-91D5-FC5CEFBE0348}" type="datetime1">
              <a:rPr lang="it-IT" smtClean="0"/>
              <a:pPr/>
              <a:t>24-11-2014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D121000E-9ABD-1348-A28E-D307C0461525}" type="datetime1">
              <a:rPr lang="it-IT" smtClean="0"/>
              <a:pPr/>
              <a:t>24-11-2014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a:xfrm>
            <a:off x="6580094" y="188259"/>
            <a:ext cx="2133600" cy="365125"/>
          </a:xfrm>
          <a:prstGeom prst="rect">
            <a:avLst/>
          </a:prstGeom>
        </p:spPr>
        <p:txBody>
          <a:bodyPr/>
          <a:lstStyle/>
          <a:p>
            <a:fld id="{95824176-A9A0-5142-AB3C-61B6F405487A}" type="datetime1">
              <a:rPr lang="it-IT" smtClean="0"/>
              <a:pPr/>
              <a:t>24-11-2014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pPr/>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6580094" y="188259"/>
            <a:ext cx="2133600" cy="365125"/>
          </a:xfrm>
          <a:prstGeom prst="rect">
            <a:avLst/>
          </a:prstGeom>
        </p:spPr>
        <p:txBody>
          <a:bodyPr/>
          <a:lstStyle/>
          <a:p>
            <a:fld id="{7E2A5B35-C236-2549-81D3-2B5A3892CD01}" type="datetime1">
              <a:rPr lang="it-IT" smtClean="0"/>
              <a:pPr/>
              <a:t>24-11-2014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0094" y="188259"/>
            <a:ext cx="2133600" cy="365125"/>
          </a:xfrm>
          <a:prstGeom prst="rect">
            <a:avLst/>
          </a:prstGeom>
        </p:spPr>
        <p:txBody>
          <a:bodyPr/>
          <a:lstStyle/>
          <a:p>
            <a:fld id="{6D479508-CBAC-194D-8385-5F44620520F7}" type="datetime1">
              <a:rPr lang="it-IT" smtClean="0"/>
              <a:pPr/>
              <a:t>24-11-2014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4F252561-E0A3-F441-8294-A8022E6FD6E8}" type="datetime1">
              <a:rPr lang="it-IT" smtClean="0"/>
              <a:pPr/>
              <a:t>24-11-2014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518905" y="2595562"/>
            <a:ext cx="8205995" cy="36707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pPr/>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Immagine 8" descr="LogoLIUC.png"/>
          <p:cNvPicPr>
            <a:picLocks noChangeAspect="1"/>
          </p:cNvPicPr>
          <p:nvPr userDrawn="1"/>
        </p:nvPicPr>
        <p:blipFill>
          <a:blip r:embed="rId17">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291985" y="-8018"/>
            <a:ext cx="1621827" cy="112280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1576019"/>
            <a:ext cx="8915400" cy="1459124"/>
          </a:xfrm>
        </p:spPr>
        <p:txBody>
          <a:bodyPr>
            <a:normAutofit/>
          </a:bodyPr>
          <a:lstStyle/>
          <a:p>
            <a:r>
              <a:rPr lang="it-IT" sz="2800" dirty="0" smtClean="0"/>
              <a:t>The Basic </a:t>
            </a:r>
            <a:r>
              <a:rPr lang="it-IT" sz="2800" dirty="0" err="1" smtClean="0"/>
              <a:t>Governance</a:t>
            </a:r>
            <a:r>
              <a:rPr lang="it-IT" sz="2800" dirty="0" smtClean="0"/>
              <a:t> </a:t>
            </a:r>
            <a:r>
              <a:rPr lang="it-IT" sz="2800" dirty="0" err="1" smtClean="0"/>
              <a:t>Structure</a:t>
            </a:r>
            <a:r>
              <a:rPr lang="it-IT" sz="2800" dirty="0" smtClean="0"/>
              <a:t>: the </a:t>
            </a:r>
            <a:r>
              <a:rPr lang="it-IT" sz="2800" dirty="0" err="1" smtClean="0"/>
              <a:t>Interests</a:t>
            </a:r>
            <a:r>
              <a:rPr lang="it-IT" sz="2800" dirty="0" smtClean="0"/>
              <a:t> of </a:t>
            </a:r>
            <a:r>
              <a:rPr lang="it-IT" sz="2800" dirty="0" err="1" smtClean="0"/>
              <a:t>Shareholders</a:t>
            </a:r>
            <a:r>
              <a:rPr lang="it-IT" sz="2800" dirty="0" smtClean="0"/>
              <a:t> </a:t>
            </a:r>
            <a:r>
              <a:rPr lang="it-IT" sz="2800" dirty="0" err="1" smtClean="0"/>
              <a:t>as</a:t>
            </a:r>
            <a:r>
              <a:rPr lang="it-IT" sz="2800" dirty="0" smtClean="0"/>
              <a:t> a </a:t>
            </a:r>
            <a:r>
              <a:rPr lang="it-IT" sz="2800" dirty="0" err="1" smtClean="0"/>
              <a:t>Class</a:t>
            </a:r>
            <a:r>
              <a:rPr lang="it-IT" sz="2800" dirty="0" smtClean="0"/>
              <a:t> / </a:t>
            </a:r>
            <a:r>
              <a:rPr lang="it-IT" sz="2800" dirty="0" err="1" smtClean="0"/>
              <a:t>Protecting</a:t>
            </a:r>
            <a:r>
              <a:rPr lang="it-IT" sz="2800" dirty="0" smtClean="0"/>
              <a:t> </a:t>
            </a:r>
            <a:r>
              <a:rPr lang="it-IT" sz="2800" dirty="0" err="1" smtClean="0"/>
              <a:t>Minority</a:t>
            </a:r>
            <a:r>
              <a:rPr lang="it-IT" sz="2800" dirty="0" smtClean="0"/>
              <a:t> </a:t>
            </a:r>
            <a:r>
              <a:rPr lang="it-IT" sz="2800" dirty="0" err="1" smtClean="0"/>
              <a:t>Shareholders</a:t>
            </a:r>
            <a:endParaRPr lang="it-IT" sz="2800" dirty="0"/>
          </a:p>
        </p:txBody>
      </p:sp>
      <p:sp>
        <p:nvSpPr>
          <p:cNvPr id="3" name="Sottotitolo 2"/>
          <p:cNvSpPr>
            <a:spLocks noGrp="1"/>
          </p:cNvSpPr>
          <p:nvPr>
            <p:ph type="subTitle" idx="1"/>
          </p:nvPr>
        </p:nvSpPr>
        <p:spPr>
          <a:xfrm>
            <a:off x="914400" y="3276445"/>
            <a:ext cx="7719290" cy="3058087"/>
          </a:xfrm>
        </p:spPr>
        <p:txBody>
          <a:bodyPr/>
          <a:lstStyle/>
          <a:p>
            <a:pPr>
              <a:lnSpc>
                <a:spcPct val="50000"/>
              </a:lnSpc>
            </a:pPr>
            <a:endParaRPr lang="it-IT" dirty="0" smtClean="0"/>
          </a:p>
          <a:p>
            <a:pPr>
              <a:lnSpc>
                <a:spcPct val="50000"/>
              </a:lnSpc>
            </a:pPr>
            <a:r>
              <a:rPr lang="it-IT" dirty="0" smtClean="0"/>
              <a:t>Università Carlo Cattaneo – LIUC</a:t>
            </a:r>
          </a:p>
          <a:p>
            <a:pPr>
              <a:lnSpc>
                <a:spcPct val="50000"/>
              </a:lnSpc>
            </a:pPr>
            <a:r>
              <a:rPr lang="it-IT" dirty="0" smtClean="0"/>
              <a:t>School of </a:t>
            </a:r>
            <a:r>
              <a:rPr lang="it-IT" dirty="0" err="1" smtClean="0"/>
              <a:t>Economics</a:t>
            </a:r>
            <a:r>
              <a:rPr lang="it-IT" dirty="0" smtClean="0"/>
              <a:t> and Management</a:t>
            </a:r>
          </a:p>
          <a:p>
            <a:pPr>
              <a:lnSpc>
                <a:spcPct val="50000"/>
              </a:lnSpc>
            </a:pPr>
            <a:r>
              <a:rPr lang="it-IT" dirty="0" smtClean="0"/>
              <a:t>Corporate Governance – A.Y. 2014/2015</a:t>
            </a:r>
          </a:p>
          <a:p>
            <a:pPr>
              <a:lnSpc>
                <a:spcPct val="50000"/>
              </a:lnSpc>
            </a:pPr>
            <a:r>
              <a:rPr lang="it-IT" dirty="0" smtClean="0"/>
              <a:t>Prof. Avv. Sergio Di Nola</a:t>
            </a:r>
          </a:p>
          <a:p>
            <a:pPr>
              <a:lnSpc>
                <a:spcPct val="50000"/>
              </a:lnSpc>
            </a:pPr>
            <a:r>
              <a:rPr lang="it-IT" dirty="0" err="1" smtClean="0"/>
              <a:t>November</a:t>
            </a:r>
            <a:r>
              <a:rPr lang="it-IT" dirty="0" smtClean="0"/>
              <a:t>, 24th</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55617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600" dirty="0" smtClean="0"/>
              <a:t>The </a:t>
            </a:r>
            <a:r>
              <a:rPr lang="it-IT" sz="2600" dirty="0" err="1" smtClean="0"/>
              <a:t>Trusteeship</a:t>
            </a:r>
            <a:r>
              <a:rPr lang="it-IT" sz="2600" dirty="0" smtClean="0"/>
              <a:t> </a:t>
            </a:r>
            <a:r>
              <a:rPr lang="it-IT" sz="2600" dirty="0" err="1" smtClean="0"/>
              <a:t>Strategy</a:t>
            </a:r>
            <a:r>
              <a:rPr lang="it-IT" sz="2600" dirty="0" smtClean="0"/>
              <a:t>: </a:t>
            </a:r>
            <a:r>
              <a:rPr lang="it-IT" sz="2600" dirty="0" err="1" smtClean="0"/>
              <a:t>Indipendent</a:t>
            </a:r>
            <a:r>
              <a:rPr lang="it-IT" sz="2600" dirty="0" smtClean="0"/>
              <a:t> Directors</a:t>
            </a:r>
            <a:endParaRPr lang="it-IT" sz="2600" dirty="0"/>
          </a:p>
        </p:txBody>
      </p:sp>
      <p:sp>
        <p:nvSpPr>
          <p:cNvPr id="3" name="Segnaposto contenuto 2"/>
          <p:cNvSpPr>
            <a:spLocks noGrp="1"/>
          </p:cNvSpPr>
          <p:nvPr>
            <p:ph idx="1"/>
          </p:nvPr>
        </p:nvSpPr>
        <p:spPr>
          <a:xfrm>
            <a:off x="518905" y="2302978"/>
            <a:ext cx="8205995" cy="4266097"/>
          </a:xfrm>
        </p:spPr>
        <p:txBody>
          <a:bodyPr>
            <a:normAutofit fontScale="77500" lnSpcReduction="20000"/>
          </a:bodyPr>
          <a:lstStyle/>
          <a:p>
            <a:pPr algn="just"/>
            <a:r>
              <a:rPr lang="en-GB" dirty="0" smtClean="0"/>
              <a:t>The principal trusteeship strategy today for protecting the interests of disaggregated shareholders (as well as minority shareholders and non-shareholder corporate constituencies) is the </a:t>
            </a:r>
            <a:r>
              <a:rPr lang="en-GB" b="1" dirty="0" smtClean="0"/>
              <a:t>addition of “independent” directors to the board</a:t>
            </a:r>
            <a:r>
              <a:rPr lang="en-GB" dirty="0" smtClean="0"/>
              <a:t>.</a:t>
            </a:r>
          </a:p>
          <a:p>
            <a:pPr algn="just"/>
            <a:r>
              <a:rPr lang="en-GB" dirty="0" smtClean="0"/>
              <a:t>Independence is a matter of degree:</a:t>
            </a:r>
          </a:p>
          <a:p>
            <a:pPr lvl="1" algn="just">
              <a:buFont typeface="Wingdings" charset="2"/>
              <a:buChar char="§"/>
            </a:pPr>
            <a:r>
              <a:rPr lang="en-GB" dirty="0" smtClean="0"/>
              <a:t>At minimum lawmakers create a measure of trusteeship simply by defining some of the firm’s managers as directors, who are equipped with unique powers and face unique liabilities;</a:t>
            </a:r>
          </a:p>
          <a:p>
            <a:pPr lvl="1" algn="just">
              <a:buFont typeface="Wingdings" charset="2"/>
              <a:buChar char="§"/>
            </a:pPr>
            <a:r>
              <a:rPr lang="en-GB" dirty="0" smtClean="0"/>
              <a:t>At the other extreme, corporate law may rely entirely upon the trusteeship strategy (and entirely abandoning the appointment strategy) by mandating that the board be self-appointing with no dependence on any constituency other than the corporation itself (it is the form of governance adopted by large </a:t>
            </a:r>
            <a:r>
              <a:rPr lang="en-GB" dirty="0" err="1" smtClean="0"/>
              <a:t>nonprofit</a:t>
            </a:r>
            <a:r>
              <a:rPr lang="en-GB" dirty="0" smtClean="0"/>
              <a:t> corporations).</a:t>
            </a:r>
          </a:p>
          <a:p>
            <a:pPr algn="just"/>
            <a:r>
              <a:rPr lang="en-GB" dirty="0" smtClean="0"/>
              <a:t>If such non-executive directors are directly appointed by managers, shareholders, or other stakeholders, their independence may be frustrated.</a:t>
            </a:r>
          </a:p>
          <a:p>
            <a:pPr algn="just"/>
            <a:r>
              <a:rPr lang="en-GB" b="1" dirty="0" smtClean="0"/>
              <a:t>Truly independent directors are board members who are not strongly tied </a:t>
            </a:r>
            <a:r>
              <a:rPr lang="en-GB" dirty="0" smtClean="0"/>
              <a:t>by high-powered financial incentives </a:t>
            </a:r>
            <a:r>
              <a:rPr lang="en-GB" b="1" dirty="0" smtClean="0"/>
              <a:t>to any of the company’s constituencies but who are motivated principally by ethical and reputational concerns</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90161451"/>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The </a:t>
            </a:r>
            <a:r>
              <a:rPr lang="it-IT" sz="2400" dirty="0" err="1"/>
              <a:t>Trusteeship</a:t>
            </a:r>
            <a:r>
              <a:rPr lang="it-IT" sz="2400" dirty="0"/>
              <a:t> </a:t>
            </a:r>
            <a:r>
              <a:rPr lang="it-IT" sz="2400" dirty="0" err="1"/>
              <a:t>Strategy</a:t>
            </a:r>
            <a:r>
              <a:rPr lang="it-IT" sz="2400" dirty="0"/>
              <a:t>: </a:t>
            </a:r>
            <a:r>
              <a:rPr lang="it-IT" sz="2400" dirty="0" err="1"/>
              <a:t>Indipendent</a:t>
            </a:r>
            <a:r>
              <a:rPr lang="it-IT" sz="2400" dirty="0"/>
              <a:t> </a:t>
            </a:r>
            <a:r>
              <a:rPr lang="it-IT" sz="2400" dirty="0" smtClean="0"/>
              <a:t>Directors (2)</a:t>
            </a:r>
            <a:endParaRPr lang="it-IT" sz="2400" dirty="0"/>
          </a:p>
        </p:txBody>
      </p:sp>
      <p:sp>
        <p:nvSpPr>
          <p:cNvPr id="3" name="Segnaposto contenuto 2"/>
          <p:cNvSpPr>
            <a:spLocks noGrp="1"/>
          </p:cNvSpPr>
          <p:nvPr>
            <p:ph idx="1"/>
          </p:nvPr>
        </p:nvSpPr>
        <p:spPr>
          <a:xfrm>
            <a:off x="518905" y="2289864"/>
            <a:ext cx="8205995" cy="3976466"/>
          </a:xfrm>
        </p:spPr>
        <p:txBody>
          <a:bodyPr>
            <a:normAutofit fontScale="92500" lnSpcReduction="10000"/>
          </a:bodyPr>
          <a:lstStyle/>
          <a:p>
            <a:pPr algn="just"/>
            <a:r>
              <a:rPr lang="en-GB" dirty="0" smtClean="0"/>
              <a:t>All of the main jurisdictions now recognise a class of “independent” directors and </a:t>
            </a:r>
            <a:r>
              <a:rPr lang="en-GB" b="1" dirty="0" smtClean="0"/>
              <a:t>most jurisdictions actively support at least some participation by these directors on key board committees</a:t>
            </a:r>
            <a:r>
              <a:rPr lang="en-GB" dirty="0" smtClean="0"/>
              <a:t>.</a:t>
            </a:r>
          </a:p>
          <a:p>
            <a:pPr lvl="1" algn="just">
              <a:buFont typeface="Wingdings" charset="2"/>
              <a:buChar char="§"/>
            </a:pPr>
            <a:r>
              <a:rPr lang="en-GB" dirty="0" smtClean="0"/>
              <a:t>The U.S. is the originator of this form of trusteeship. U.S. case law generally encourages independent and non-employee directors, while </a:t>
            </a:r>
            <a:r>
              <a:rPr lang="en-GB" b="1" dirty="0" smtClean="0"/>
              <a:t>U.S. exchange rules now require that company boards include a majority of independent directors</a:t>
            </a:r>
            <a:r>
              <a:rPr lang="en-GB" dirty="0" smtClean="0"/>
              <a:t>.</a:t>
            </a:r>
          </a:p>
          <a:p>
            <a:pPr lvl="1" algn="just">
              <a:buFont typeface="Wingdings" charset="2"/>
              <a:buChar char="§"/>
            </a:pPr>
            <a:r>
              <a:rPr lang="en-GB" dirty="0" smtClean="0"/>
              <a:t>EU jurisdictions promote independent directors through the non-compulsory “</a:t>
            </a:r>
            <a:r>
              <a:rPr lang="en-GB" b="1" dirty="0" smtClean="0"/>
              <a:t>codes of best practices</a:t>
            </a:r>
            <a:r>
              <a:rPr lang="en-GB" dirty="0" smtClean="0"/>
              <a:t>”. EC Audit Directive now requires </a:t>
            </a:r>
            <a:r>
              <a:rPr lang="en-GB" b="1" dirty="0" smtClean="0"/>
              <a:t>listed companies and other public-interest entities</a:t>
            </a:r>
            <a:r>
              <a:rPr lang="en-GB" dirty="0" smtClean="0"/>
              <a:t> (such as banks) to </a:t>
            </a:r>
            <a:r>
              <a:rPr lang="en-GB" b="1" dirty="0" smtClean="0"/>
              <a:t>have at least one independent director </a:t>
            </a:r>
            <a:r>
              <a:rPr lang="en-GB" dirty="0" smtClean="0"/>
              <a:t>with financial skills and capabilities.</a:t>
            </a:r>
          </a:p>
          <a:p>
            <a:pPr algn="just"/>
            <a:r>
              <a:rPr lang="en-GB" dirty="0" smtClean="0"/>
              <a:t>Independent directors are widely considered to be a key element of good governance.</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7108318"/>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Board </a:t>
            </a:r>
            <a:r>
              <a:rPr lang="it-IT" sz="2400" dirty="0" err="1" smtClean="0"/>
              <a:t>Structure</a:t>
            </a:r>
            <a:r>
              <a:rPr lang="it-IT" sz="2400" dirty="0" smtClean="0"/>
              <a:t> and International Best </a:t>
            </a:r>
            <a:r>
              <a:rPr lang="it-IT" sz="2400" dirty="0" err="1" smtClean="0"/>
              <a:t>Practices</a:t>
            </a:r>
            <a:endParaRPr lang="it-IT" sz="2400" dirty="0"/>
          </a:p>
        </p:txBody>
      </p:sp>
      <p:sp>
        <p:nvSpPr>
          <p:cNvPr id="3" name="Segnaposto contenuto 2"/>
          <p:cNvSpPr>
            <a:spLocks noGrp="1"/>
          </p:cNvSpPr>
          <p:nvPr>
            <p:ph idx="1"/>
          </p:nvPr>
        </p:nvSpPr>
        <p:spPr>
          <a:xfrm>
            <a:off x="518905" y="2326946"/>
            <a:ext cx="8205995" cy="3939383"/>
          </a:xfrm>
        </p:spPr>
        <p:txBody>
          <a:bodyPr/>
          <a:lstStyle/>
          <a:p>
            <a:pPr algn="just"/>
            <a:r>
              <a:rPr lang="en-GB" dirty="0" smtClean="0"/>
              <a:t>The success of the appointment and trusteeship strategies depends in large part on the </a:t>
            </a:r>
            <a:r>
              <a:rPr lang="en-GB" b="1" dirty="0" smtClean="0"/>
              <a:t>board’s capabilities</a:t>
            </a:r>
            <a:r>
              <a:rPr lang="en-GB" dirty="0" smtClean="0"/>
              <a:t>, on its </a:t>
            </a:r>
            <a:r>
              <a:rPr lang="en-GB" b="1" dirty="0" smtClean="0"/>
              <a:t>incentives</a:t>
            </a:r>
            <a:r>
              <a:rPr lang="en-GB" dirty="0" smtClean="0"/>
              <a:t>, </a:t>
            </a:r>
            <a:r>
              <a:rPr lang="en-GB" b="1" dirty="0" smtClean="0"/>
              <a:t>professionalism</a:t>
            </a:r>
            <a:r>
              <a:rPr lang="en-GB" dirty="0" smtClean="0"/>
              <a:t>, </a:t>
            </a:r>
            <a:r>
              <a:rPr lang="en-GB" b="1" dirty="0" smtClean="0"/>
              <a:t>legal powers</a:t>
            </a:r>
            <a:r>
              <a:rPr lang="en-GB" dirty="0" smtClean="0"/>
              <a:t>, </a:t>
            </a:r>
            <a:r>
              <a:rPr lang="en-GB" b="1" dirty="0" smtClean="0"/>
              <a:t>committee structure</a:t>
            </a:r>
            <a:r>
              <a:rPr lang="en-GB" dirty="0" smtClean="0"/>
              <a:t>, </a:t>
            </a:r>
            <a:r>
              <a:rPr lang="en-GB" b="1" dirty="0" smtClean="0"/>
              <a:t>size and resources</a:t>
            </a:r>
            <a:r>
              <a:rPr lang="en-GB" dirty="0" smtClean="0"/>
              <a:t>.</a:t>
            </a:r>
          </a:p>
          <a:p>
            <a:pPr algn="just"/>
            <a:r>
              <a:rPr lang="en-GB" dirty="0" smtClean="0"/>
              <a:t>From the mid-1980s, efforts at governance reform have attempted to </a:t>
            </a:r>
            <a:r>
              <a:rPr lang="en-GB" b="1" dirty="0" smtClean="0"/>
              <a:t>increase the board’s efficacy along one or more of these dimensions</a:t>
            </a:r>
            <a:r>
              <a:rPr lang="en-GB" dirty="0" smtClean="0"/>
              <a:t>.</a:t>
            </a:r>
          </a:p>
          <a:p>
            <a:pPr algn="just"/>
            <a:r>
              <a:rPr lang="en-GB" dirty="0" smtClean="0"/>
              <a:t>In particular, good governance is generally connected to a range of so called “</a:t>
            </a:r>
            <a:r>
              <a:rPr lang="en-GB" b="1" dirty="0" smtClean="0"/>
              <a:t>best-practices</a:t>
            </a:r>
            <a:r>
              <a:rPr lang="en-GB" dirty="0" smtClean="0"/>
              <a:t>”.</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3399097"/>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Board </a:t>
            </a:r>
            <a:r>
              <a:rPr lang="it-IT" sz="2400" dirty="0" err="1"/>
              <a:t>Structure</a:t>
            </a:r>
            <a:r>
              <a:rPr lang="it-IT" sz="2400" dirty="0"/>
              <a:t> and International Best </a:t>
            </a:r>
            <a:r>
              <a:rPr lang="it-IT" sz="2400" dirty="0" err="1" smtClean="0"/>
              <a:t>Practices</a:t>
            </a:r>
            <a:r>
              <a:rPr lang="it-IT" sz="2400" dirty="0" smtClean="0"/>
              <a:t>: EU </a:t>
            </a:r>
            <a:r>
              <a:rPr lang="it-IT" sz="2400" dirty="0" err="1" smtClean="0"/>
              <a:t>Codes</a:t>
            </a:r>
            <a:r>
              <a:rPr lang="it-IT" sz="2400" dirty="0" smtClean="0"/>
              <a:t> of Best </a:t>
            </a:r>
            <a:r>
              <a:rPr lang="it-IT" sz="2400" dirty="0" err="1" smtClean="0"/>
              <a:t>Practice</a:t>
            </a:r>
            <a:endParaRPr lang="it-IT" sz="2400" dirty="0"/>
          </a:p>
        </p:txBody>
      </p:sp>
      <p:sp>
        <p:nvSpPr>
          <p:cNvPr id="3" name="Segnaposto contenuto 2"/>
          <p:cNvSpPr>
            <a:spLocks noGrp="1"/>
          </p:cNvSpPr>
          <p:nvPr>
            <p:ph idx="1"/>
          </p:nvPr>
        </p:nvSpPr>
        <p:spPr>
          <a:xfrm>
            <a:off x="518905" y="2391840"/>
            <a:ext cx="8205995" cy="3874489"/>
          </a:xfrm>
        </p:spPr>
        <p:txBody>
          <a:bodyPr>
            <a:normAutofit fontScale="92500" lnSpcReduction="10000"/>
          </a:bodyPr>
          <a:lstStyle/>
          <a:p>
            <a:pPr algn="just"/>
            <a:r>
              <a:rPr lang="en-GB" dirty="0" smtClean="0"/>
              <a:t>In European companies the use of codes of best practice has spread from the 1980s.</a:t>
            </a:r>
          </a:p>
          <a:p>
            <a:pPr algn="just"/>
            <a:r>
              <a:rPr lang="en-GB" dirty="0" smtClean="0"/>
              <a:t>Following the UK’s example, all EU jurisdictions have now adopted a “</a:t>
            </a:r>
            <a:r>
              <a:rPr lang="en-GB" b="1" dirty="0" smtClean="0"/>
              <a:t>corporate governance code</a:t>
            </a:r>
            <a:r>
              <a:rPr lang="en-GB" dirty="0" smtClean="0"/>
              <a:t>”, which consists of </a:t>
            </a:r>
            <a:r>
              <a:rPr lang="en-GB" b="1" dirty="0" smtClean="0"/>
              <a:t>guidelines for listed companies that address board composition, structure and operation</a:t>
            </a:r>
            <a:r>
              <a:rPr lang="en-GB" dirty="0" smtClean="0"/>
              <a:t>, and are drafted by market participants under the control of an exchange or regulatory authority.</a:t>
            </a:r>
          </a:p>
          <a:p>
            <a:pPr algn="just"/>
            <a:r>
              <a:rPr lang="en-GB" dirty="0" smtClean="0"/>
              <a:t>Since these codes constitute “</a:t>
            </a:r>
            <a:r>
              <a:rPr lang="en-GB" b="1" dirty="0" smtClean="0"/>
              <a:t>soft-law</a:t>
            </a:r>
            <a:r>
              <a:rPr lang="en-GB" dirty="0" smtClean="0"/>
              <a:t>”, </a:t>
            </a:r>
            <a:r>
              <a:rPr lang="en-GB" b="1" dirty="0" smtClean="0"/>
              <a:t>listed companies are not legally bound to follow their prescriptions</a:t>
            </a:r>
            <a:r>
              <a:rPr lang="en-GB" dirty="0" smtClean="0"/>
              <a:t>. However, in some jurisdictions, they have an </a:t>
            </a:r>
            <a:r>
              <a:rPr lang="en-GB" b="1" dirty="0" smtClean="0"/>
              <a:t>obligation to report annually whether they comply with code provisions</a:t>
            </a:r>
            <a:r>
              <a:rPr lang="en-GB" dirty="0" smtClean="0"/>
              <a:t> </a:t>
            </a:r>
            <a:r>
              <a:rPr lang="en-GB" b="1" dirty="0" smtClean="0"/>
              <a:t>and</a:t>
            </a:r>
            <a:r>
              <a:rPr lang="en-GB" dirty="0" smtClean="0"/>
              <a:t>, if they do not comply, the </a:t>
            </a:r>
            <a:r>
              <a:rPr lang="en-GB" b="1" dirty="0" smtClean="0"/>
              <a:t>reasons for their noncompliance</a:t>
            </a:r>
            <a:r>
              <a:rPr lang="en-GB" dirty="0"/>
              <a:t> </a:t>
            </a:r>
            <a:r>
              <a:rPr lang="en-GB" dirty="0" smtClean="0"/>
              <a:t>(so called “</a:t>
            </a:r>
            <a:r>
              <a:rPr lang="en-GB" b="1" dirty="0" smtClean="0"/>
              <a:t>comply or explain rule</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5925496"/>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Board </a:t>
            </a:r>
            <a:r>
              <a:rPr lang="it-IT" sz="2400" dirty="0" err="1"/>
              <a:t>Structure</a:t>
            </a:r>
            <a:r>
              <a:rPr lang="it-IT" sz="2400" dirty="0"/>
              <a:t> and International Best </a:t>
            </a:r>
            <a:r>
              <a:rPr lang="it-IT" sz="2400" dirty="0" err="1"/>
              <a:t>Practices</a:t>
            </a:r>
            <a:r>
              <a:rPr lang="it-IT" sz="2400" dirty="0"/>
              <a:t>: </a:t>
            </a:r>
            <a:r>
              <a:rPr lang="it-IT" sz="2400" dirty="0" smtClean="0"/>
              <a:t>the U.S. and Japan</a:t>
            </a:r>
            <a:endParaRPr lang="it-IT" sz="2400" dirty="0"/>
          </a:p>
        </p:txBody>
      </p:sp>
      <p:sp>
        <p:nvSpPr>
          <p:cNvPr id="3" name="Segnaposto contenuto 2"/>
          <p:cNvSpPr>
            <a:spLocks noGrp="1"/>
          </p:cNvSpPr>
          <p:nvPr>
            <p:ph idx="1"/>
          </p:nvPr>
        </p:nvSpPr>
        <p:spPr>
          <a:xfrm>
            <a:off x="518905" y="2498208"/>
            <a:ext cx="8205995" cy="4208896"/>
          </a:xfrm>
        </p:spPr>
        <p:txBody>
          <a:bodyPr>
            <a:normAutofit/>
          </a:bodyPr>
          <a:lstStyle/>
          <a:p>
            <a:pPr algn="just"/>
            <a:r>
              <a:rPr lang="en-GB" dirty="0" smtClean="0"/>
              <a:t>The U.S. and Japan lack such kind of codes.</a:t>
            </a:r>
          </a:p>
          <a:p>
            <a:pPr lvl="1" algn="just">
              <a:buFont typeface="Wingdings" charset="2"/>
              <a:buChar char="§"/>
            </a:pPr>
            <a:r>
              <a:rPr lang="en-GB" dirty="0" smtClean="0"/>
              <a:t>In the U.S. the lack of a national code of best practice is justified by the presence of an incisive hard law: federal law, listing rules, and the quasi-legislative opinions of the Delaware courts have already forced large companies to adopt most of the best practises recommended by the EU codes.</a:t>
            </a:r>
          </a:p>
          <a:p>
            <a:pPr lvl="1" algn="just">
              <a:buFont typeface="Wingdings" charset="2"/>
              <a:buChar char="§"/>
            </a:pPr>
            <a:r>
              <a:rPr lang="en-GB" dirty="0" smtClean="0"/>
              <a:t>In Japan the Tokyo Stock Exchange has promulgated a limited set of voluntary governance recommendations that do not include a comply-or-explain rule.</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01583191"/>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Best </a:t>
            </a:r>
            <a:r>
              <a:rPr lang="it-IT" dirty="0" err="1" smtClean="0"/>
              <a:t>practices</a:t>
            </a:r>
            <a:r>
              <a:rPr lang="it-IT" dirty="0" smtClean="0"/>
              <a:t> and </a:t>
            </a:r>
            <a:r>
              <a:rPr lang="it-IT" dirty="0" err="1" smtClean="0"/>
              <a:t>board</a:t>
            </a:r>
            <a:r>
              <a:rPr lang="it-IT" dirty="0" smtClean="0"/>
              <a:t> </a:t>
            </a:r>
            <a:r>
              <a:rPr lang="it-IT" dirty="0" err="1" smtClean="0"/>
              <a:t>structure</a:t>
            </a:r>
            <a:endParaRPr lang="it-IT" dirty="0"/>
          </a:p>
        </p:txBody>
      </p:sp>
      <p:sp>
        <p:nvSpPr>
          <p:cNvPr id="3" name="Segnaposto contenuto 2"/>
          <p:cNvSpPr>
            <a:spLocks noGrp="1"/>
          </p:cNvSpPr>
          <p:nvPr>
            <p:ph idx="1"/>
          </p:nvPr>
        </p:nvSpPr>
        <p:spPr>
          <a:xfrm>
            <a:off x="337335" y="2308404"/>
            <a:ext cx="8387566" cy="3957925"/>
          </a:xfrm>
        </p:spPr>
        <p:txBody>
          <a:bodyPr/>
          <a:lstStyle/>
          <a:p>
            <a:pPr lvl="1" algn="just"/>
            <a:r>
              <a:rPr lang="en-GB" dirty="0" smtClean="0"/>
              <a:t>Whether embodied in hard law or in soft-law, the canon of best practices in corporate governance is almost similar across all jurisdictions.</a:t>
            </a:r>
          </a:p>
          <a:p>
            <a:pPr lvl="1" algn="just"/>
            <a:r>
              <a:rPr lang="en-GB" dirty="0" smtClean="0"/>
              <a:t>Jurisdictions differ more in the “degree” of their best practices rather than in their contents.</a:t>
            </a:r>
          </a:p>
          <a:p>
            <a:pPr lvl="1" algn="just"/>
            <a:r>
              <a:rPr lang="en-GB" dirty="0" smtClean="0"/>
              <a:t>Some typical provisions concern:</a:t>
            </a:r>
          </a:p>
          <a:p>
            <a:pPr lvl="2" algn="just">
              <a:buFont typeface="Wingdings" charset="2"/>
              <a:buChar char="§"/>
            </a:pPr>
            <a:r>
              <a:rPr lang="en-GB" dirty="0"/>
              <a:t>C</a:t>
            </a:r>
            <a:r>
              <a:rPr lang="en-GB" dirty="0" smtClean="0"/>
              <a:t>omposition and structure of the board;</a:t>
            </a:r>
          </a:p>
          <a:p>
            <a:pPr lvl="2" algn="just">
              <a:buFont typeface="Wingdings" charset="2"/>
              <a:buChar char="§"/>
            </a:pPr>
            <a:r>
              <a:rPr lang="en-GB" dirty="0"/>
              <a:t>I</a:t>
            </a:r>
            <a:r>
              <a:rPr lang="en-GB" dirty="0" smtClean="0"/>
              <a:t>ndependent directors;</a:t>
            </a:r>
          </a:p>
          <a:p>
            <a:pPr lvl="2" algn="just">
              <a:buFont typeface="Wingdings" charset="2"/>
              <a:buChar char="§"/>
            </a:pPr>
            <a:r>
              <a:rPr lang="en-GB" dirty="0" smtClean="0"/>
              <a:t>Board size has not received much attention, despite the fact that it is considered crucial in the literature on effective governance. No code of best practices limits board size and only France mandates a maximum size of 18 members. </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9892283"/>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Decision </a:t>
            </a:r>
            <a:r>
              <a:rPr lang="it-IT" sz="2800" dirty="0" err="1" smtClean="0"/>
              <a:t>Rights</a:t>
            </a:r>
            <a:r>
              <a:rPr lang="it-IT" sz="2800" dirty="0" smtClean="0"/>
              <a:t> and </a:t>
            </a:r>
            <a:r>
              <a:rPr lang="it-IT" sz="2800" dirty="0" err="1" smtClean="0"/>
              <a:t>Shareholder</a:t>
            </a:r>
            <a:r>
              <a:rPr lang="it-IT" sz="2800" dirty="0" smtClean="0"/>
              <a:t> </a:t>
            </a:r>
            <a:r>
              <a:rPr lang="it-IT" sz="2800" dirty="0" err="1" smtClean="0"/>
              <a:t>Interests</a:t>
            </a:r>
            <a:endParaRPr lang="it-IT" sz="2800" dirty="0"/>
          </a:p>
        </p:txBody>
      </p:sp>
      <p:sp>
        <p:nvSpPr>
          <p:cNvPr id="3" name="Segnaposto contenuto 2"/>
          <p:cNvSpPr>
            <a:spLocks noGrp="1"/>
          </p:cNvSpPr>
          <p:nvPr>
            <p:ph idx="1"/>
          </p:nvPr>
        </p:nvSpPr>
        <p:spPr>
          <a:xfrm>
            <a:off x="518905" y="2311630"/>
            <a:ext cx="8205995" cy="3954699"/>
          </a:xfrm>
        </p:spPr>
        <p:txBody>
          <a:bodyPr>
            <a:normAutofit fontScale="85000" lnSpcReduction="10000"/>
          </a:bodyPr>
          <a:lstStyle/>
          <a:p>
            <a:pPr algn="just"/>
            <a:r>
              <a:rPr lang="en-GB" dirty="0" smtClean="0"/>
              <a:t>Since the corporate form exists in part to facilitate delegated decision-making, </a:t>
            </a:r>
            <a:r>
              <a:rPr lang="en-GB" b="1" dirty="0" smtClean="0"/>
              <a:t>corporate law is reluctant to assign shareholders direct decision rights</a:t>
            </a:r>
            <a:r>
              <a:rPr lang="en-GB" dirty="0" smtClean="0"/>
              <a:t>.</a:t>
            </a:r>
          </a:p>
          <a:p>
            <a:pPr algn="just"/>
            <a:r>
              <a:rPr lang="en-GB" dirty="0" smtClean="0"/>
              <a:t>Shareholders preserve decision rights principally when:</a:t>
            </a:r>
          </a:p>
          <a:p>
            <a:pPr lvl="1" algn="just">
              <a:buFont typeface="Wingdings" charset="2"/>
              <a:buChar char="§"/>
            </a:pPr>
            <a:r>
              <a:rPr lang="en-GB" b="1" dirty="0" smtClean="0"/>
              <a:t>directors have conflicted interests</a:t>
            </a:r>
            <a:r>
              <a:rPr lang="en-GB" dirty="0" smtClean="0"/>
              <a:t>;</a:t>
            </a:r>
          </a:p>
          <a:p>
            <a:pPr lvl="1" algn="just">
              <a:buFont typeface="Wingdings" charset="2"/>
              <a:buChar char="§"/>
            </a:pPr>
            <a:r>
              <a:rPr lang="en-GB" b="1" dirty="0" smtClean="0"/>
              <a:t>decisions involve basic changes in governance structure or fundamental transactions</a:t>
            </a:r>
            <a:r>
              <a:rPr lang="en-GB" dirty="0" smtClean="0"/>
              <a:t>.</a:t>
            </a:r>
          </a:p>
          <a:p>
            <a:pPr algn="just"/>
            <a:r>
              <a:rPr lang="en-GB" dirty="0" smtClean="0"/>
              <a:t>Although </a:t>
            </a:r>
            <a:r>
              <a:rPr lang="en-GB" b="1" dirty="0" smtClean="0"/>
              <a:t>the law generally discourages shareholders from directly participating in business decisions</a:t>
            </a:r>
            <a:r>
              <a:rPr lang="en-GB" dirty="0" smtClean="0"/>
              <a:t>, there are some exceptions:</a:t>
            </a:r>
          </a:p>
          <a:p>
            <a:pPr lvl="1" algn="just">
              <a:buFont typeface="Wingdings" charset="2"/>
              <a:buChar char="§"/>
            </a:pPr>
            <a:r>
              <a:rPr lang="en-GB" b="1" dirty="0"/>
              <a:t>d</a:t>
            </a:r>
            <a:r>
              <a:rPr lang="en-GB" b="1" dirty="0" smtClean="0"/>
              <a:t>erivative actions</a:t>
            </a:r>
            <a:r>
              <a:rPr lang="en-GB" dirty="0" smtClean="0"/>
              <a:t>: circumstances in which a shareholder can bring an action on behalf of a company. Generally courts allow derivative actions when boards are demonstrably too conflicted or incompetent to manage their corporation’s legal claims;</a:t>
            </a:r>
          </a:p>
          <a:p>
            <a:pPr lvl="1" algn="just">
              <a:buFont typeface="Wingdings" charset="2"/>
              <a:buChar char="§"/>
            </a:pPr>
            <a:r>
              <a:rPr lang="en-GB" dirty="0"/>
              <a:t>s</a:t>
            </a:r>
            <a:r>
              <a:rPr lang="en-GB" dirty="0" smtClean="0"/>
              <a:t>ome jurisdictions allow company charters to authorise the </a:t>
            </a:r>
            <a:r>
              <a:rPr lang="en-GB" b="1" dirty="0" smtClean="0"/>
              <a:t>direct participation of the shareholder meetings in making operational business decisions</a:t>
            </a:r>
            <a:r>
              <a:rPr lang="en-GB" dirty="0" smtClean="0"/>
              <a:t>, and all jurisdictions allow shareholders to manage closely held corporations directly.</a:t>
            </a:r>
          </a:p>
          <a:p>
            <a:pPr lvl="1" algn="just">
              <a:buFont typeface="Wingdings" charset="2"/>
              <a:buChar char="§"/>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0752974"/>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Decision </a:t>
            </a:r>
            <a:r>
              <a:rPr lang="it-IT" sz="2800" dirty="0" err="1" smtClean="0"/>
              <a:t>Rights</a:t>
            </a:r>
            <a:r>
              <a:rPr lang="it-IT" sz="2800" dirty="0" smtClean="0"/>
              <a:t> and </a:t>
            </a:r>
            <a:r>
              <a:rPr lang="it-IT" sz="2800" dirty="0" err="1" smtClean="0"/>
              <a:t>Shareholder</a:t>
            </a:r>
            <a:r>
              <a:rPr lang="it-IT" sz="2800" dirty="0" smtClean="0"/>
              <a:t> </a:t>
            </a:r>
            <a:r>
              <a:rPr lang="it-IT" sz="2800" dirty="0" err="1" smtClean="0"/>
              <a:t>Interests</a:t>
            </a:r>
            <a:r>
              <a:rPr lang="it-IT" sz="2800" dirty="0" smtClean="0"/>
              <a:t>: the </a:t>
            </a:r>
            <a:r>
              <a:rPr lang="it-IT" sz="2800" dirty="0" err="1" smtClean="0"/>
              <a:t>direct</a:t>
            </a:r>
            <a:r>
              <a:rPr lang="it-IT" sz="2800" dirty="0" smtClean="0"/>
              <a:t> </a:t>
            </a:r>
            <a:r>
              <a:rPr lang="it-IT" sz="2800" dirty="0" err="1" smtClean="0"/>
              <a:t>participation</a:t>
            </a:r>
            <a:r>
              <a:rPr lang="it-IT" sz="2800" dirty="0" smtClean="0"/>
              <a:t> of </a:t>
            </a:r>
            <a:r>
              <a:rPr lang="it-IT" sz="2800" dirty="0" err="1" smtClean="0"/>
              <a:t>shareholder</a:t>
            </a:r>
            <a:r>
              <a:rPr lang="it-IT" sz="2800" dirty="0" smtClean="0"/>
              <a:t> </a:t>
            </a:r>
            <a:r>
              <a:rPr lang="it-IT" sz="2800" dirty="0" err="1" smtClean="0"/>
              <a:t>meetings</a:t>
            </a:r>
            <a:endParaRPr lang="it-IT" sz="2800" dirty="0"/>
          </a:p>
        </p:txBody>
      </p:sp>
      <p:sp>
        <p:nvSpPr>
          <p:cNvPr id="3" name="Segnaposto contenuto 2"/>
          <p:cNvSpPr>
            <a:spLocks noGrp="1"/>
          </p:cNvSpPr>
          <p:nvPr>
            <p:ph idx="1"/>
          </p:nvPr>
        </p:nvSpPr>
        <p:spPr>
          <a:xfrm>
            <a:off x="518905" y="2252780"/>
            <a:ext cx="8205995" cy="4013549"/>
          </a:xfrm>
        </p:spPr>
        <p:txBody>
          <a:bodyPr/>
          <a:lstStyle/>
          <a:p>
            <a:pPr algn="just"/>
            <a:r>
              <a:rPr lang="en-GB" dirty="0" smtClean="0"/>
              <a:t>Jurisdictions differ chiefly in the extent to which they accord decision rights to shareholders in open corporations:</a:t>
            </a:r>
          </a:p>
          <a:p>
            <a:pPr lvl="1" algn="just">
              <a:buFont typeface="Wingdings" charset="2"/>
              <a:buChar char="§"/>
            </a:pPr>
            <a:r>
              <a:rPr lang="en-GB" dirty="0" smtClean="0"/>
              <a:t>Shareholder-centric jurisdictions: </a:t>
            </a:r>
            <a:r>
              <a:rPr lang="en-GB" b="1" dirty="0" smtClean="0"/>
              <a:t>UK is considered the most shareholder-centric jurisdiction</a:t>
            </a:r>
            <a:r>
              <a:rPr lang="en-GB" dirty="0" smtClean="0"/>
              <a:t>, since the UK statutory default </a:t>
            </a:r>
            <a:r>
              <a:rPr lang="en-GB" b="1" dirty="0" smtClean="0"/>
              <a:t>permits a qualified majority </a:t>
            </a:r>
            <a:r>
              <a:rPr lang="en-GB" dirty="0" smtClean="0"/>
              <a:t>(more than 75% of voting shares) </a:t>
            </a:r>
            <a:r>
              <a:rPr lang="en-GB" b="1" dirty="0" smtClean="0"/>
              <a:t>to overrule the board on any matter within the board’s competence</a:t>
            </a:r>
            <a:r>
              <a:rPr lang="en-GB" dirty="0" smtClean="0"/>
              <a:t>. In </a:t>
            </a:r>
            <a:r>
              <a:rPr lang="en-GB" b="1" dirty="0" smtClean="0"/>
              <a:t>jurisdictions other than UK</a:t>
            </a:r>
            <a:r>
              <a:rPr lang="en-GB" dirty="0" smtClean="0"/>
              <a:t>, the shareholder meeting has less autonomous power: </a:t>
            </a:r>
            <a:r>
              <a:rPr lang="en-GB" b="1" dirty="0" smtClean="0"/>
              <a:t>routine business decisions generally fall within the exclusive competence of the management board</a:t>
            </a:r>
            <a:r>
              <a:rPr lang="en-GB" dirty="0" smtClean="0"/>
              <a:t>.</a:t>
            </a:r>
          </a:p>
          <a:p>
            <a:pPr lvl="1" algn="just">
              <a:buFont typeface="Wingdings" charset="2"/>
              <a:buChar char="§"/>
            </a:pPr>
            <a:r>
              <a:rPr lang="en-GB" b="1" dirty="0" smtClean="0"/>
              <a:t>The U.S. is the less shareholder-centric jurisdiction</a:t>
            </a:r>
            <a:r>
              <a:rPr lang="en-GB" dirty="0" smtClean="0"/>
              <a:t>, since shareholders must ratify fundamental decisions such as mergers and charter amendments but lack the power to initiate them.</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47367557"/>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Decision </a:t>
            </a:r>
            <a:r>
              <a:rPr lang="it-IT" sz="2800" dirty="0" err="1"/>
              <a:t>Rights</a:t>
            </a:r>
            <a:r>
              <a:rPr lang="it-IT" sz="2800" dirty="0"/>
              <a:t> and </a:t>
            </a:r>
            <a:r>
              <a:rPr lang="it-IT" sz="2800" dirty="0" err="1"/>
              <a:t>Shareholder</a:t>
            </a:r>
            <a:r>
              <a:rPr lang="it-IT" sz="2800" dirty="0"/>
              <a:t> </a:t>
            </a:r>
            <a:r>
              <a:rPr lang="it-IT" sz="2800" dirty="0" err="1"/>
              <a:t>Interests</a:t>
            </a:r>
            <a:r>
              <a:rPr lang="it-IT" sz="2800" dirty="0"/>
              <a:t>: </a:t>
            </a:r>
            <a:r>
              <a:rPr lang="it-IT" sz="2800" dirty="0" err="1" smtClean="0"/>
              <a:t>shareholder</a:t>
            </a:r>
            <a:r>
              <a:rPr lang="it-IT" sz="2800" dirty="0" smtClean="0"/>
              <a:t> </a:t>
            </a:r>
            <a:r>
              <a:rPr lang="it-IT" sz="2800" dirty="0" err="1" smtClean="0"/>
              <a:t>ratification</a:t>
            </a:r>
            <a:endParaRPr lang="it-IT" sz="2800" dirty="0"/>
          </a:p>
        </p:txBody>
      </p:sp>
      <p:sp>
        <p:nvSpPr>
          <p:cNvPr id="3" name="Segnaposto contenuto 2"/>
          <p:cNvSpPr>
            <a:spLocks noGrp="1"/>
          </p:cNvSpPr>
          <p:nvPr>
            <p:ph idx="1"/>
          </p:nvPr>
        </p:nvSpPr>
        <p:spPr/>
        <p:txBody>
          <a:bodyPr>
            <a:normAutofit/>
          </a:bodyPr>
          <a:lstStyle/>
          <a:p>
            <a:pPr algn="just"/>
            <a:r>
              <a:rPr lang="en-GB" dirty="0" smtClean="0"/>
              <a:t>Almost all jurisdictions require shareholders to ratify a broader range of corporate decisions than they allow shareholders to initiate.</a:t>
            </a:r>
          </a:p>
          <a:p>
            <a:pPr algn="just"/>
            <a:r>
              <a:rPr lang="en-GB" dirty="0" smtClean="0"/>
              <a:t>In general, </a:t>
            </a:r>
            <a:r>
              <a:rPr lang="en-GB" b="1" dirty="0" smtClean="0"/>
              <a:t>U.S. law mandates shareholder ratification for a relatively narrow range of decisions</a:t>
            </a:r>
            <a:r>
              <a:rPr lang="en-GB" dirty="0" smtClean="0"/>
              <a:t>, while </a:t>
            </a:r>
            <a:r>
              <a:rPr lang="en-GB" b="1" dirty="0" smtClean="0"/>
              <a:t>other jurisdictions require shareholder approval for a wider range</a:t>
            </a:r>
            <a:r>
              <a:rPr lang="en-GB" dirty="0" smtClean="0"/>
              <a:t>, including certain routine but important decisions. </a:t>
            </a:r>
            <a:endParaRPr lang="en-GB" dirty="0"/>
          </a:p>
          <a:p>
            <a:pPr lvl="1" algn="just">
              <a:buFont typeface="Wingdings" charset="2"/>
              <a:buChar char="§"/>
            </a:pPr>
            <a:r>
              <a:rPr lang="en-GB" dirty="0" smtClean="0"/>
              <a:t>Example: France, Germany, Italy, the UK and Japan require the general shareholders meeting to </a:t>
            </a:r>
            <a:r>
              <a:rPr lang="en-GB" b="1" dirty="0" smtClean="0"/>
              <a:t>approve the distribution of the company’s earnings</a:t>
            </a:r>
            <a:r>
              <a:rPr lang="en-GB" dirty="0" smtClean="0"/>
              <a:t>.</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2874438"/>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a:t>Decision </a:t>
            </a:r>
            <a:r>
              <a:rPr lang="it-IT" sz="2600" dirty="0" err="1"/>
              <a:t>Rights</a:t>
            </a:r>
            <a:r>
              <a:rPr lang="it-IT" sz="2600" dirty="0"/>
              <a:t> and </a:t>
            </a:r>
            <a:r>
              <a:rPr lang="it-IT" sz="2600" dirty="0" err="1"/>
              <a:t>Shareholder</a:t>
            </a:r>
            <a:r>
              <a:rPr lang="it-IT" sz="2600" dirty="0"/>
              <a:t> </a:t>
            </a:r>
            <a:r>
              <a:rPr lang="it-IT" sz="2600" dirty="0" err="1"/>
              <a:t>Interests</a:t>
            </a:r>
            <a:r>
              <a:rPr lang="it-IT" sz="2600" dirty="0"/>
              <a:t>: </a:t>
            </a:r>
            <a:r>
              <a:rPr lang="it-IT" sz="2600" dirty="0" err="1" smtClean="0"/>
              <a:t>closely</a:t>
            </a:r>
            <a:r>
              <a:rPr lang="it-IT" sz="2600" dirty="0" smtClean="0"/>
              <a:t> </a:t>
            </a:r>
            <a:r>
              <a:rPr lang="it-IT" sz="2600" dirty="0" err="1" smtClean="0"/>
              <a:t>held</a:t>
            </a:r>
            <a:r>
              <a:rPr lang="it-IT" sz="2600" dirty="0" smtClean="0"/>
              <a:t> companies</a:t>
            </a:r>
            <a:endParaRPr lang="it-IT" sz="2600" dirty="0"/>
          </a:p>
        </p:txBody>
      </p:sp>
      <p:sp>
        <p:nvSpPr>
          <p:cNvPr id="3" name="Segnaposto contenuto 2"/>
          <p:cNvSpPr>
            <a:spLocks noGrp="1"/>
          </p:cNvSpPr>
          <p:nvPr>
            <p:ph idx="1"/>
          </p:nvPr>
        </p:nvSpPr>
        <p:spPr>
          <a:xfrm>
            <a:off x="518905" y="2252780"/>
            <a:ext cx="8205995" cy="4316295"/>
          </a:xfrm>
        </p:spPr>
        <p:txBody>
          <a:bodyPr>
            <a:normAutofit/>
          </a:bodyPr>
          <a:lstStyle/>
          <a:p>
            <a:pPr algn="just"/>
            <a:r>
              <a:rPr lang="en-GB" dirty="0" smtClean="0"/>
              <a:t>Although </a:t>
            </a:r>
            <a:r>
              <a:rPr lang="en-GB" b="1" dirty="0" smtClean="0"/>
              <a:t>shareholder decision rights </a:t>
            </a:r>
            <a:r>
              <a:rPr lang="en-GB" dirty="0" smtClean="0"/>
              <a:t>diverge across jurisdictions in public companies, they </a:t>
            </a:r>
            <a:r>
              <a:rPr lang="en-GB" b="1" dirty="0" smtClean="0"/>
              <a:t>converge in closely held companies</a:t>
            </a:r>
            <a:r>
              <a:rPr lang="en-GB" dirty="0" smtClean="0"/>
              <a:t>.</a:t>
            </a:r>
          </a:p>
          <a:p>
            <a:pPr algn="just"/>
            <a:r>
              <a:rPr lang="en-GB" dirty="0" smtClean="0"/>
              <a:t>Even though, laws governing close companies in France, Italy, Japan and U.S. generally identify </a:t>
            </a:r>
            <a:r>
              <a:rPr lang="en-GB" b="1" dirty="0" smtClean="0"/>
              <a:t>directors as the default decision-makers</a:t>
            </a:r>
            <a:r>
              <a:rPr lang="en-GB" dirty="0" smtClean="0"/>
              <a:t>, all of these jurisdictions </a:t>
            </a:r>
            <a:r>
              <a:rPr lang="en-GB" b="1" dirty="0" smtClean="0"/>
              <a:t>permit closely held companies to opt into full shareholder management</a:t>
            </a:r>
            <a:r>
              <a:rPr lang="en-GB" dirty="0" smtClean="0"/>
              <a:t>.</a:t>
            </a:r>
          </a:p>
          <a:p>
            <a:pPr algn="just"/>
            <a:r>
              <a:rPr lang="en-GB" dirty="0" smtClean="0"/>
              <a:t>The German Limited Liability Company not only mandates shareholder approval of financial statements and dividends, but also authorises the general shareholder meeting to instruct the company’s board on all aspects of company policy. The GmbH form, then, allows shareholders complete authority to manage business by direct voting.</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7568670"/>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Three Agency </a:t>
            </a:r>
            <a:r>
              <a:rPr lang="it-IT" dirty="0" err="1" smtClean="0"/>
              <a:t>Problems</a:t>
            </a:r>
            <a:endParaRPr lang="it-IT" dirty="0"/>
          </a:p>
        </p:txBody>
      </p:sp>
      <p:sp>
        <p:nvSpPr>
          <p:cNvPr id="3" name="Segnaposto contenuto 2"/>
          <p:cNvSpPr>
            <a:spLocks noGrp="1"/>
          </p:cNvSpPr>
          <p:nvPr>
            <p:ph idx="1"/>
          </p:nvPr>
        </p:nvSpPr>
        <p:spPr>
          <a:xfrm>
            <a:off x="529210" y="2434033"/>
            <a:ext cx="8195690" cy="4135041"/>
          </a:xfrm>
        </p:spPr>
        <p:txBody>
          <a:bodyPr>
            <a:normAutofit/>
          </a:bodyPr>
          <a:lstStyle/>
          <a:p>
            <a:pPr algn="just"/>
            <a:r>
              <a:rPr lang="en-GB" dirty="0"/>
              <a:t>Three generic agency problems arise in business firms:</a:t>
            </a:r>
          </a:p>
          <a:p>
            <a:pPr marL="692150" lvl="1" indent="-342900" algn="just">
              <a:buFont typeface="+mj-lt"/>
              <a:buAutoNum type="arabicPeriod"/>
            </a:pPr>
            <a:r>
              <a:rPr lang="en-GB" dirty="0"/>
              <a:t>The </a:t>
            </a:r>
            <a:r>
              <a:rPr lang="en-GB" b="1" dirty="0"/>
              <a:t>conflict between the firm’s owners </a:t>
            </a:r>
            <a:r>
              <a:rPr lang="en-GB" dirty="0"/>
              <a:t>(the principals) </a:t>
            </a:r>
            <a:r>
              <a:rPr lang="en-GB" b="1" dirty="0"/>
              <a:t>and its hired managers </a:t>
            </a:r>
            <a:r>
              <a:rPr lang="en-GB" dirty="0"/>
              <a:t>(the agents</a:t>
            </a:r>
            <a:r>
              <a:rPr lang="en-GB" dirty="0" smtClean="0"/>
              <a:t>);</a:t>
            </a:r>
            <a:endParaRPr lang="en-GB" dirty="0"/>
          </a:p>
          <a:p>
            <a:pPr marL="692150" lvl="1" indent="-342900" algn="just">
              <a:buFont typeface="+mj-lt"/>
              <a:buAutoNum type="arabicPeriod"/>
            </a:pPr>
            <a:r>
              <a:rPr lang="en-GB" dirty="0"/>
              <a:t>The </a:t>
            </a:r>
            <a:r>
              <a:rPr lang="en-GB" b="1" dirty="0"/>
              <a:t>conflict between </a:t>
            </a:r>
            <a:r>
              <a:rPr lang="en-GB" b="1" dirty="0" smtClean="0"/>
              <a:t>controlling and minority shareholders</a:t>
            </a:r>
            <a:r>
              <a:rPr lang="en-GB" dirty="0" smtClean="0"/>
              <a:t>;</a:t>
            </a:r>
            <a:endParaRPr lang="en-GB" dirty="0"/>
          </a:p>
          <a:p>
            <a:pPr marL="692150" lvl="1" indent="-342900" algn="just">
              <a:buFont typeface="+mj-lt"/>
              <a:buAutoNum type="arabicPeriod"/>
            </a:pPr>
            <a:r>
              <a:rPr lang="en-GB" dirty="0"/>
              <a:t>The </a:t>
            </a:r>
            <a:r>
              <a:rPr lang="en-GB" b="1" dirty="0"/>
              <a:t>conflict between </a:t>
            </a:r>
            <a:r>
              <a:rPr lang="en-GB" b="1" dirty="0" smtClean="0"/>
              <a:t>shareholders and non-shareholders constituencies</a:t>
            </a:r>
            <a:r>
              <a:rPr lang="en-GB" dirty="0" smtClean="0"/>
              <a:t> </a:t>
            </a:r>
            <a:r>
              <a:rPr lang="en-GB" dirty="0"/>
              <a:t>(such as creditors, employees and customers)</a:t>
            </a:r>
            <a:r>
              <a:rPr lang="en-GB" dirty="0" smtClean="0"/>
              <a:t>.</a:t>
            </a:r>
          </a:p>
          <a:p>
            <a:pPr algn="just"/>
            <a:r>
              <a:rPr lang="en-GB" dirty="0" smtClean="0"/>
              <a:t>We are going to examine first of all, </a:t>
            </a:r>
            <a:r>
              <a:rPr lang="en-GB" b="1" dirty="0" smtClean="0"/>
              <a:t>how the corporate governance structure can mitigate the managers-shareholders conflict </a:t>
            </a:r>
            <a:r>
              <a:rPr lang="en-GB" dirty="0" smtClean="0"/>
              <a:t>and secondly, </a:t>
            </a:r>
            <a:r>
              <a:rPr lang="en-GB" b="1" dirty="0" smtClean="0"/>
              <a:t>the role of corporate governance in safeguarding minority shareholders</a:t>
            </a:r>
            <a:r>
              <a:rPr lang="en-GB" dirty="0" smtClean="0"/>
              <a:t>.</a:t>
            </a:r>
            <a:endParaRPr lang="en-GB" dirty="0"/>
          </a:p>
          <a:p>
            <a:pPr algn="just">
              <a:buFont typeface="Wingdings" charset="2"/>
              <a:buChar char="q"/>
            </a:pPr>
            <a:endParaRPr lang="en-GB" dirty="0" smtClean="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711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Reward</a:t>
            </a:r>
            <a:r>
              <a:rPr lang="it-IT" dirty="0" smtClean="0"/>
              <a:t> </a:t>
            </a:r>
            <a:r>
              <a:rPr lang="it-IT" dirty="0" err="1" smtClean="0"/>
              <a:t>Strategy</a:t>
            </a:r>
            <a:endParaRPr lang="it-IT" dirty="0"/>
          </a:p>
        </p:txBody>
      </p:sp>
      <p:sp>
        <p:nvSpPr>
          <p:cNvPr id="3" name="Segnaposto contenuto 2"/>
          <p:cNvSpPr>
            <a:spLocks noGrp="1"/>
          </p:cNvSpPr>
          <p:nvPr>
            <p:ph idx="1"/>
          </p:nvPr>
        </p:nvSpPr>
        <p:spPr/>
        <p:txBody>
          <a:bodyPr>
            <a:normAutofit fontScale="70000" lnSpcReduction="20000"/>
          </a:bodyPr>
          <a:lstStyle/>
          <a:p>
            <a:pPr algn="just"/>
            <a:r>
              <a:rPr lang="en-GB" dirty="0" smtClean="0"/>
              <a:t>Corporate law allows the </a:t>
            </a:r>
            <a:r>
              <a:rPr lang="en-GB" b="1" dirty="0" smtClean="0"/>
              <a:t>shareholder majority</a:t>
            </a:r>
            <a:r>
              <a:rPr lang="en-GB" dirty="0" smtClean="0"/>
              <a:t> to </a:t>
            </a:r>
            <a:r>
              <a:rPr lang="en-GB" b="1" dirty="0" smtClean="0"/>
              <a:t>strongly influence management’s monetary incentives</a:t>
            </a:r>
            <a:r>
              <a:rPr lang="en-GB" dirty="0" smtClean="0"/>
              <a:t>.</a:t>
            </a:r>
          </a:p>
          <a:p>
            <a:pPr algn="just"/>
            <a:r>
              <a:rPr lang="en-GB" b="1" dirty="0" smtClean="0"/>
              <a:t>Reward strategy is also useful for direct shareholder monitoring </a:t>
            </a:r>
            <a:r>
              <a:rPr lang="en-GB" dirty="0" smtClean="0"/>
              <a:t>when shareholders are dispersed.</a:t>
            </a:r>
          </a:p>
          <a:p>
            <a:pPr algn="just"/>
            <a:r>
              <a:rPr lang="en-GB" dirty="0" smtClean="0"/>
              <a:t>In theory, optimally-structured pay packages can </a:t>
            </a:r>
            <a:r>
              <a:rPr lang="en-GB" b="1" dirty="0" smtClean="0"/>
              <a:t>align the interests of managers with those of shareholders as a class</a:t>
            </a:r>
            <a:r>
              <a:rPr lang="en-GB" dirty="0" smtClean="0"/>
              <a:t>.</a:t>
            </a:r>
          </a:p>
          <a:p>
            <a:pPr algn="just"/>
            <a:r>
              <a:rPr lang="en-GB" dirty="0" smtClean="0"/>
              <a:t>The law generally plays into the reward device indirectly, by regulating how and when companies can compensate their managers in order to advance the interests of the firm.</a:t>
            </a:r>
          </a:p>
          <a:p>
            <a:pPr algn="just"/>
            <a:r>
              <a:rPr lang="en-GB" dirty="0" smtClean="0"/>
              <a:t>The </a:t>
            </a:r>
            <a:r>
              <a:rPr lang="en-GB" b="1" dirty="0" smtClean="0"/>
              <a:t>most important reward for managers </a:t>
            </a:r>
            <a:r>
              <a:rPr lang="en-GB" dirty="0" smtClean="0"/>
              <a:t>of listed company today is one of the many forms of </a:t>
            </a:r>
            <a:r>
              <a:rPr lang="en-GB" b="1" dirty="0" smtClean="0"/>
              <a:t>equity compensation </a:t>
            </a:r>
            <a:r>
              <a:rPr lang="en-GB" dirty="0" smtClean="0"/>
              <a:t>(stock options, restricted stock and stock appreciation rights).</a:t>
            </a:r>
          </a:p>
          <a:p>
            <a:pPr lvl="1" algn="just"/>
            <a:r>
              <a:rPr lang="en-GB" b="1" dirty="0" smtClean="0"/>
              <a:t>Stock option</a:t>
            </a:r>
            <a:r>
              <a:rPr lang="en-GB" dirty="0" smtClean="0"/>
              <a:t>: is the right to buy or to sell a stock at an agreed-upon price within a certain period or on specific date;</a:t>
            </a:r>
          </a:p>
          <a:p>
            <a:pPr lvl="1" algn="just"/>
            <a:r>
              <a:rPr lang="en-GB" b="1" dirty="0" smtClean="0"/>
              <a:t>Restricted stock</a:t>
            </a:r>
            <a:r>
              <a:rPr lang="en-GB" dirty="0" smtClean="0"/>
              <a:t>: stock of a company that is not fully transferable until certain conditions have been met (for example the achievement of particular earning per share).</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19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20469612"/>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Legal </a:t>
            </a:r>
            <a:r>
              <a:rPr lang="it-IT" dirty="0" err="1" smtClean="0"/>
              <a:t>Constraints</a:t>
            </a:r>
            <a:r>
              <a:rPr lang="it-IT" dirty="0" smtClean="0"/>
              <a:t> and </a:t>
            </a:r>
            <a:r>
              <a:rPr lang="it-IT" dirty="0" err="1" smtClean="0"/>
              <a:t>Affiliation</a:t>
            </a:r>
            <a:r>
              <a:rPr lang="it-IT" dirty="0" smtClean="0"/>
              <a:t> </a:t>
            </a:r>
            <a:r>
              <a:rPr lang="it-IT" dirty="0" err="1" smtClean="0"/>
              <a:t>Rights</a:t>
            </a:r>
            <a:endParaRPr lang="it-IT" dirty="0"/>
          </a:p>
        </p:txBody>
      </p:sp>
      <p:sp>
        <p:nvSpPr>
          <p:cNvPr id="3" name="Segnaposto contenuto 2"/>
          <p:cNvSpPr>
            <a:spLocks noGrp="1"/>
          </p:cNvSpPr>
          <p:nvPr>
            <p:ph idx="1"/>
          </p:nvPr>
        </p:nvSpPr>
        <p:spPr>
          <a:xfrm>
            <a:off x="518905" y="2382570"/>
            <a:ext cx="8205995" cy="4186505"/>
          </a:xfrm>
        </p:spPr>
        <p:txBody>
          <a:bodyPr>
            <a:normAutofit/>
          </a:bodyPr>
          <a:lstStyle/>
          <a:p>
            <a:pPr algn="just"/>
            <a:r>
              <a:rPr lang="en-GB" b="1" dirty="0" smtClean="0"/>
              <a:t>Legal constraints</a:t>
            </a:r>
            <a:r>
              <a:rPr lang="en-GB" dirty="0" smtClean="0"/>
              <a:t> and </a:t>
            </a:r>
            <a:r>
              <a:rPr lang="en-GB" b="1" dirty="0" smtClean="0"/>
              <a:t>affiliation rights</a:t>
            </a:r>
            <a:r>
              <a:rPr lang="en-GB" dirty="0" smtClean="0"/>
              <a:t> play a role of </a:t>
            </a:r>
            <a:r>
              <a:rPr lang="en-GB" b="1" dirty="0" smtClean="0"/>
              <a:t>supporting instruments</a:t>
            </a:r>
            <a:r>
              <a:rPr lang="en-GB" dirty="0" smtClean="0"/>
              <a:t> in the structure of corporate governance.</a:t>
            </a:r>
          </a:p>
          <a:p>
            <a:pPr algn="just"/>
            <a:r>
              <a:rPr lang="en-GB" dirty="0" smtClean="0"/>
              <a:t>All managerial and board decisions are constrained by </a:t>
            </a:r>
            <a:r>
              <a:rPr lang="en-GB" b="1" dirty="0" smtClean="0"/>
              <a:t>general fiduciary norms</a:t>
            </a:r>
            <a:r>
              <a:rPr lang="en-GB" dirty="0" smtClean="0"/>
              <a:t>, such as the </a:t>
            </a:r>
            <a:r>
              <a:rPr lang="en-GB" b="1" dirty="0" smtClean="0"/>
              <a:t>duties of loyalty and care</a:t>
            </a:r>
            <a:r>
              <a:rPr lang="en-GB" dirty="0" smtClean="0"/>
              <a:t>.</a:t>
            </a:r>
          </a:p>
          <a:p>
            <a:pPr algn="just"/>
            <a:r>
              <a:rPr lang="en-GB" dirty="0" smtClean="0"/>
              <a:t>Corporate law makes use of them only in particular circumstances: for example as a remedy for minority shareholder abuse or as a check on certain fundamental transactions such as mergers.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90152576"/>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The </a:t>
            </a:r>
            <a:r>
              <a:rPr lang="it-IT" dirty="0" err="1" smtClean="0"/>
              <a:t>constraints</a:t>
            </a:r>
            <a:r>
              <a:rPr lang="it-IT" dirty="0" smtClean="0"/>
              <a:t> </a:t>
            </a:r>
            <a:r>
              <a:rPr lang="it-IT" dirty="0" err="1" smtClean="0"/>
              <a:t>strategy</a:t>
            </a:r>
            <a:r>
              <a:rPr lang="it-IT" dirty="0" smtClean="0"/>
              <a:t>: the duty </a:t>
            </a:r>
            <a:r>
              <a:rPr lang="it-IT" dirty="0" err="1" smtClean="0"/>
              <a:t>of</a:t>
            </a:r>
            <a:r>
              <a:rPr lang="it-IT" dirty="0" smtClean="0"/>
              <a:t> care</a:t>
            </a:r>
            <a:endParaRPr lang="it-IT" dirty="0"/>
          </a:p>
        </p:txBody>
      </p:sp>
      <p:sp>
        <p:nvSpPr>
          <p:cNvPr id="3" name="Segnaposto contenuto 2"/>
          <p:cNvSpPr>
            <a:spLocks noGrp="1"/>
          </p:cNvSpPr>
          <p:nvPr>
            <p:ph idx="1"/>
          </p:nvPr>
        </p:nvSpPr>
        <p:spPr>
          <a:xfrm>
            <a:off x="518905" y="2401112"/>
            <a:ext cx="8205995" cy="4079108"/>
          </a:xfrm>
        </p:spPr>
        <p:txBody>
          <a:bodyPr>
            <a:normAutofit lnSpcReduction="10000"/>
          </a:bodyPr>
          <a:lstStyle/>
          <a:p>
            <a:pPr algn="just"/>
            <a:r>
              <a:rPr lang="en-GB" dirty="0" smtClean="0"/>
              <a:t>As with exit rights, </a:t>
            </a:r>
            <a:r>
              <a:rPr lang="en-GB" b="1" dirty="0" smtClean="0"/>
              <a:t>hard-edged rules and fiduciary standards are poorly suited to protecting the interests of the shareholder majority</a:t>
            </a:r>
            <a:r>
              <a:rPr lang="en-GB" dirty="0" smtClean="0"/>
              <a:t>.</a:t>
            </a:r>
          </a:p>
          <a:p>
            <a:pPr algn="just"/>
            <a:r>
              <a:rPr lang="en-GB" dirty="0" smtClean="0"/>
              <a:t>Shareholders who can appoint and remove managers have no need to border managerial discretion with legal constraints, except in the context of related party transactions.</a:t>
            </a:r>
          </a:p>
          <a:p>
            <a:pPr algn="just"/>
            <a:r>
              <a:rPr lang="en-GB" dirty="0" smtClean="0"/>
              <a:t>However, </a:t>
            </a:r>
            <a:r>
              <a:rPr lang="en-GB" b="1" dirty="0" smtClean="0"/>
              <a:t>all jurisdictions impose a duty of care on corporate directors and officers</a:t>
            </a:r>
            <a:r>
              <a:rPr lang="en-GB" dirty="0" smtClean="0"/>
              <a:t>, in order to bind them to take reasonable care in the exercise of their offices.</a:t>
            </a:r>
          </a:p>
          <a:p>
            <a:pPr algn="just"/>
            <a:r>
              <a:rPr lang="en-GB" dirty="0" smtClean="0"/>
              <a:t>The general </a:t>
            </a:r>
            <a:r>
              <a:rPr lang="en-GB" b="1" dirty="0" smtClean="0"/>
              <a:t>duty of care is difficult to enforce</a:t>
            </a:r>
            <a:r>
              <a:rPr lang="en-GB" dirty="0" smtClean="0"/>
              <a:t>, since defining “reasonable care” is problematic.</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52679143"/>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The </a:t>
            </a:r>
            <a:r>
              <a:rPr lang="it-IT" sz="2800" dirty="0" err="1" smtClean="0"/>
              <a:t>constraints</a:t>
            </a:r>
            <a:r>
              <a:rPr lang="it-IT" sz="2800" dirty="0" smtClean="0"/>
              <a:t> </a:t>
            </a:r>
            <a:r>
              <a:rPr lang="it-IT" sz="2800" dirty="0" err="1" smtClean="0"/>
              <a:t>strategy</a:t>
            </a:r>
            <a:r>
              <a:rPr lang="it-IT" sz="2800" dirty="0" smtClean="0"/>
              <a:t>: the duty </a:t>
            </a:r>
            <a:r>
              <a:rPr lang="it-IT" sz="2800" dirty="0" err="1" smtClean="0"/>
              <a:t>of</a:t>
            </a:r>
            <a:r>
              <a:rPr lang="it-IT" sz="2800" dirty="0" smtClean="0"/>
              <a:t> care (</a:t>
            </a:r>
            <a:r>
              <a:rPr lang="it-IT" sz="2800" dirty="0" err="1" smtClean="0"/>
              <a:t>2</a:t>
            </a:r>
            <a:r>
              <a:rPr lang="it-IT" sz="2800" dirty="0" smtClean="0"/>
              <a:t>)</a:t>
            </a:r>
            <a:endParaRPr lang="it-IT" sz="2800" dirty="0"/>
          </a:p>
        </p:txBody>
      </p:sp>
      <p:sp>
        <p:nvSpPr>
          <p:cNvPr id="3" name="Segnaposto contenuto 2"/>
          <p:cNvSpPr>
            <a:spLocks noGrp="1"/>
          </p:cNvSpPr>
          <p:nvPr>
            <p:ph idx="1"/>
          </p:nvPr>
        </p:nvSpPr>
        <p:spPr>
          <a:xfrm>
            <a:off x="518905" y="2271321"/>
            <a:ext cx="8205995" cy="4091037"/>
          </a:xfrm>
        </p:spPr>
        <p:txBody>
          <a:bodyPr>
            <a:normAutofit fontScale="85000" lnSpcReduction="20000"/>
          </a:bodyPr>
          <a:lstStyle/>
          <a:p>
            <a:pPr algn="just"/>
            <a:r>
              <a:rPr lang="en-GB" dirty="0" smtClean="0"/>
              <a:t>The </a:t>
            </a:r>
            <a:r>
              <a:rPr lang="en-GB" b="1" dirty="0" smtClean="0"/>
              <a:t>misconduct that violates the duty of care</a:t>
            </a:r>
            <a:r>
              <a:rPr lang="en-GB" dirty="0" smtClean="0"/>
              <a:t> is described as “</a:t>
            </a:r>
            <a:r>
              <a:rPr lang="en-GB" b="1" dirty="0" smtClean="0"/>
              <a:t>negligence</a:t>
            </a:r>
            <a:r>
              <a:rPr lang="en-GB" dirty="0" smtClean="0"/>
              <a:t>” or “gloss negligence”, depending on its significance.</a:t>
            </a:r>
          </a:p>
          <a:p>
            <a:pPr algn="just"/>
            <a:r>
              <a:rPr lang="en-GB" dirty="0" smtClean="0"/>
              <a:t>Most jurisdictions recognise a second principle of corporate law, related to the duty of care: the </a:t>
            </a:r>
            <a:r>
              <a:rPr lang="en-GB" b="1" dirty="0" smtClean="0"/>
              <a:t>business judgement rule</a:t>
            </a:r>
            <a:r>
              <a:rPr lang="en-GB" dirty="0" smtClean="0"/>
              <a:t>, that acts as a limit to evaluate managers’ negligence. Indeed, the business judgement rule </a:t>
            </a:r>
            <a:r>
              <a:rPr lang="en-GB" b="1" dirty="0" smtClean="0"/>
              <a:t>preserves business decisions taken in good faith</a:t>
            </a:r>
            <a:r>
              <a:rPr lang="en-GB" dirty="0" smtClean="0"/>
              <a:t> (without intent to harm the firm) from legal challenge.</a:t>
            </a:r>
          </a:p>
          <a:p>
            <a:pPr algn="just"/>
            <a:r>
              <a:rPr lang="en-GB" dirty="0" smtClean="0"/>
              <a:t>As a consequence, </a:t>
            </a:r>
            <a:r>
              <a:rPr lang="en-GB" b="1" dirty="0" smtClean="0"/>
              <a:t>the business judgement rule mitigates managers’ duty of care</a:t>
            </a:r>
            <a:r>
              <a:rPr lang="en-GB" dirty="0" smtClean="0"/>
              <a:t>, leading to a </a:t>
            </a:r>
            <a:r>
              <a:rPr lang="en-GB" b="1" dirty="0" smtClean="0"/>
              <a:t>low standard of liability</a:t>
            </a:r>
            <a:r>
              <a:rPr lang="en-GB" dirty="0" smtClean="0"/>
              <a:t> which has two principal justifications:</a:t>
            </a:r>
          </a:p>
          <a:p>
            <a:pPr marL="692150" lvl="1" indent="-342900" algn="just">
              <a:buFont typeface="+mj-lt"/>
              <a:buAutoNum type="arabicPeriod"/>
            </a:pPr>
            <a:r>
              <a:rPr lang="en-GB" dirty="0" smtClean="0"/>
              <a:t>Judges are poorly equipped to evaluate complex business decisions. In particular, absent clear standards, retrospective bias (so called </a:t>
            </a:r>
            <a:r>
              <a:rPr lang="en-GB" b="1" dirty="0" smtClean="0"/>
              <a:t>hindsight bias</a:t>
            </a:r>
            <a:r>
              <a:rPr lang="en-GB" dirty="0" smtClean="0"/>
              <a:t>) can make even the most reasonable managerial decision seem to be reckless </a:t>
            </a:r>
            <a:r>
              <a:rPr lang="en-GB" i="1" dirty="0" smtClean="0"/>
              <a:t>ex post</a:t>
            </a:r>
            <a:r>
              <a:rPr lang="en-GB" dirty="0" smtClean="0"/>
              <a:t>;</a:t>
            </a:r>
          </a:p>
          <a:p>
            <a:pPr marL="692150" lvl="1" indent="-342900" algn="just">
              <a:buFont typeface="+mj-lt"/>
              <a:buAutoNum type="arabicPeriod"/>
            </a:pPr>
            <a:r>
              <a:rPr lang="en-GB" dirty="0" smtClean="0"/>
              <a:t>The risk of legal errors associated with an aggressive enforcement of the duty of care, would lead corporate decision-makers to prefer safe projects with lower returns than risky projects with higher expected returns.</a:t>
            </a:r>
          </a:p>
          <a:p>
            <a:pPr marL="692150" lvl="1" indent="-342900" algn="just">
              <a:buFont typeface="+mj-lt"/>
              <a:buAutoNum type="arabicPeriod"/>
            </a:pPr>
            <a:endParaRPr lang="en-GB" dirty="0" smtClean="0"/>
          </a:p>
          <a:p>
            <a:pPr marL="692150" lvl="1" indent="-342900" algn="just">
              <a:buFont typeface="+mj-lt"/>
              <a:buAutoNum type="arabicPeriod"/>
            </a:pPr>
            <a:endParaRPr lang="en-GB" dirty="0" smtClean="0"/>
          </a:p>
          <a:p>
            <a:pPr lvl="1" algn="just">
              <a:buFont typeface="Wingdings" charset="2"/>
              <a:buChar char="§"/>
            </a:pPr>
            <a:endParaRPr lang="en-GB" dirty="0" smtClean="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1066692"/>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The </a:t>
            </a:r>
            <a:r>
              <a:rPr lang="it-IT" sz="2800" dirty="0" err="1" smtClean="0"/>
              <a:t>constraints</a:t>
            </a:r>
            <a:r>
              <a:rPr lang="it-IT" sz="2800" dirty="0" smtClean="0"/>
              <a:t> </a:t>
            </a:r>
            <a:r>
              <a:rPr lang="it-IT" sz="2800" dirty="0" err="1" smtClean="0"/>
              <a:t>strategy</a:t>
            </a:r>
            <a:r>
              <a:rPr lang="it-IT" sz="2800" dirty="0" smtClean="0"/>
              <a:t>: the duty </a:t>
            </a:r>
            <a:r>
              <a:rPr lang="it-IT" sz="2800" dirty="0" err="1" smtClean="0"/>
              <a:t>of</a:t>
            </a:r>
            <a:r>
              <a:rPr lang="it-IT" sz="2800" dirty="0" smtClean="0"/>
              <a:t> care (</a:t>
            </a:r>
            <a:r>
              <a:rPr lang="it-IT" sz="2800" dirty="0" err="1" smtClean="0"/>
              <a:t>3</a:t>
            </a:r>
            <a:r>
              <a:rPr lang="it-IT" sz="2800" dirty="0" smtClean="0"/>
              <a:t>)</a:t>
            </a:r>
            <a:endParaRPr lang="en-GB" sz="2800" dirty="0"/>
          </a:p>
        </p:txBody>
      </p:sp>
      <p:sp>
        <p:nvSpPr>
          <p:cNvPr id="3" name="Segnaposto contenuto 2"/>
          <p:cNvSpPr>
            <a:spLocks noGrp="1"/>
          </p:cNvSpPr>
          <p:nvPr>
            <p:ph idx="1"/>
          </p:nvPr>
        </p:nvSpPr>
        <p:spPr/>
        <p:txBody>
          <a:bodyPr/>
          <a:lstStyle/>
          <a:p>
            <a:pPr algn="just"/>
            <a:r>
              <a:rPr lang="en-GB" dirty="0" smtClean="0"/>
              <a:t>In addition to a global duty of care, many jurisdictions impose </a:t>
            </a:r>
            <a:r>
              <a:rPr lang="en-GB" b="1" dirty="0" smtClean="0"/>
              <a:t>specialised monitoring duties</a:t>
            </a:r>
            <a:r>
              <a:rPr lang="en-GB" dirty="0" smtClean="0"/>
              <a:t> on corporate managers and directs, which serve in part to protect shareholder interest.</a:t>
            </a:r>
          </a:p>
          <a:p>
            <a:pPr lvl="1" algn="just">
              <a:buFont typeface="Wingdings" charset="2"/>
              <a:buChar char="§"/>
            </a:pPr>
            <a:r>
              <a:rPr lang="en-GB" dirty="0" smtClean="0"/>
              <a:t>Example 1: case law in Delaware and in the UK holds that the duty of care extends to creating “information and reporting systems” that can allow the board to assess corporate compliance with all applicable laws.</a:t>
            </a:r>
          </a:p>
          <a:p>
            <a:pPr lvl="1" algn="just">
              <a:buFont typeface="Wingdings" charset="2"/>
              <a:buChar char="§"/>
            </a:pPr>
            <a:r>
              <a:rPr lang="en-GB" dirty="0" smtClean="0"/>
              <a:t>Example 2: the U.S. Sarbanes-Oxley Act requires </a:t>
            </a:r>
            <a:r>
              <a:rPr lang="en-GB" dirty="0" err="1" smtClean="0"/>
              <a:t>CEOs</a:t>
            </a:r>
            <a:r>
              <a:rPr lang="en-GB" dirty="0" smtClean="0"/>
              <a:t> and </a:t>
            </a:r>
            <a:r>
              <a:rPr lang="en-GB" dirty="0" err="1" smtClean="0"/>
              <a:t>CFOs</a:t>
            </a:r>
            <a:r>
              <a:rPr lang="en-GB" dirty="0" smtClean="0"/>
              <a:t> of U.S. firms to report on the effectiveness of their firm’s internal financial controls.  </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23</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smtClean="0"/>
              <a:t>Corporate governance-related disclosure</a:t>
            </a:r>
            <a:endParaRPr lang="en-GB" dirty="0"/>
          </a:p>
        </p:txBody>
      </p:sp>
      <p:sp>
        <p:nvSpPr>
          <p:cNvPr id="3" name="Segnaposto contenuto 2"/>
          <p:cNvSpPr>
            <a:spLocks noGrp="1"/>
          </p:cNvSpPr>
          <p:nvPr>
            <p:ph idx="1"/>
          </p:nvPr>
        </p:nvSpPr>
        <p:spPr>
          <a:xfrm>
            <a:off x="518905" y="2254685"/>
            <a:ext cx="8205995" cy="4314389"/>
          </a:xfrm>
        </p:spPr>
        <p:txBody>
          <a:bodyPr>
            <a:normAutofit fontScale="85000" lnSpcReduction="20000"/>
          </a:bodyPr>
          <a:lstStyle/>
          <a:p>
            <a:pPr algn="just"/>
            <a:r>
              <a:rPr lang="en-GB" b="1" dirty="0" smtClean="0"/>
              <a:t>Mandatory disclosure</a:t>
            </a:r>
            <a:r>
              <a:rPr lang="en-GB" dirty="0" smtClean="0"/>
              <a:t> is not itself a real “legal strategy”, but it </a:t>
            </a:r>
            <a:r>
              <a:rPr lang="en-GB" b="1" dirty="0" smtClean="0"/>
              <a:t>plays a crucial role in supporting the functioning of all legal strategies</a:t>
            </a:r>
            <a:r>
              <a:rPr lang="en-GB" dirty="0" smtClean="0"/>
              <a:t>, in particular with reference to publicly traded companies.</a:t>
            </a:r>
          </a:p>
          <a:p>
            <a:pPr algn="just"/>
            <a:r>
              <a:rPr lang="en-GB" dirty="0" smtClean="0"/>
              <a:t>All jurisdictions mandate </a:t>
            </a:r>
            <a:r>
              <a:rPr lang="en-GB" b="1" dirty="0" smtClean="0"/>
              <a:t>extensive public disclosure as a condition </a:t>
            </a:r>
            <a:r>
              <a:rPr lang="en-GB" dirty="0" smtClean="0"/>
              <a:t>for allowing companies into the public market.</a:t>
            </a:r>
          </a:p>
          <a:p>
            <a:pPr algn="just"/>
            <a:r>
              <a:rPr lang="en-GB" dirty="0" smtClean="0"/>
              <a:t>Firms must make </a:t>
            </a:r>
            <a:r>
              <a:rPr lang="en-GB" b="1" dirty="0" smtClean="0"/>
              <a:t>timely disclosure</a:t>
            </a:r>
            <a:r>
              <a:rPr lang="en-GB" dirty="0" smtClean="0"/>
              <a:t>, both periodically and prior to shareholder meetings.</a:t>
            </a:r>
          </a:p>
          <a:p>
            <a:pPr algn="just"/>
            <a:r>
              <a:rPr lang="en-GB" smtClean="0"/>
              <a:t>There </a:t>
            </a:r>
            <a:r>
              <a:rPr lang="en-GB" dirty="0" smtClean="0"/>
              <a:t>is convergence across jurisdictions over the </a:t>
            </a:r>
            <a:r>
              <a:rPr lang="en-GB" b="1" dirty="0" smtClean="0"/>
              <a:t>content of </a:t>
            </a:r>
            <a:r>
              <a:rPr lang="en-GB" dirty="0" smtClean="0"/>
              <a:t>this </a:t>
            </a:r>
            <a:r>
              <a:rPr lang="en-GB" b="1" dirty="0" smtClean="0"/>
              <a:t>disclosure</a:t>
            </a:r>
            <a:r>
              <a:rPr lang="en-GB" dirty="0" smtClean="0"/>
              <a:t>.</a:t>
            </a:r>
          </a:p>
          <a:p>
            <a:pPr lvl="1" algn="just">
              <a:buFont typeface="Wingdings" charset="2"/>
              <a:buChar char="§"/>
            </a:pPr>
            <a:r>
              <a:rPr lang="en-GB" dirty="0" smtClean="0"/>
              <a:t>Example: all jurisdictions require firms to disclose their </a:t>
            </a:r>
            <a:r>
              <a:rPr lang="en-GB" b="1" dirty="0" smtClean="0"/>
              <a:t>ownership structure</a:t>
            </a:r>
            <a:r>
              <a:rPr lang="en-GB" dirty="0" smtClean="0"/>
              <a:t>, </a:t>
            </a:r>
            <a:r>
              <a:rPr lang="en-GB" b="1" dirty="0" smtClean="0"/>
              <a:t>executive compensations</a:t>
            </a:r>
            <a:r>
              <a:rPr lang="en-GB" dirty="0" smtClean="0"/>
              <a:t>, and the </a:t>
            </a:r>
            <a:r>
              <a:rPr lang="en-GB" b="1" dirty="0" smtClean="0"/>
              <a:t>details of board composition and functioning</a:t>
            </a:r>
            <a:r>
              <a:rPr lang="en-GB" dirty="0" smtClean="0"/>
              <a:t>.</a:t>
            </a:r>
          </a:p>
          <a:p>
            <a:pPr algn="just"/>
            <a:r>
              <a:rPr lang="en-GB" dirty="0" smtClean="0"/>
              <a:t>Such extensive </a:t>
            </a:r>
            <a:r>
              <a:rPr lang="en-GB" b="1" dirty="0" smtClean="0"/>
              <a:t>disclosure makes a large contribution to the quality of corporate governance both directly</a:t>
            </a:r>
            <a:r>
              <a:rPr lang="en-GB" dirty="0" smtClean="0"/>
              <a:t>, by informing shareholders, </a:t>
            </a:r>
            <a:r>
              <a:rPr lang="en-GB" b="1" dirty="0" smtClean="0"/>
              <a:t>and indirectly</a:t>
            </a:r>
            <a:r>
              <a:rPr lang="en-GB" dirty="0" smtClean="0"/>
              <a:t>, by allowing the market to evaluate the performance and the governance of the firm.</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24</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2800" dirty="0" smtClean="0"/>
              <a:t>Similarities and Differences across Jurisdictions</a:t>
            </a:r>
            <a:endParaRPr lang="en-GB" sz="2800" dirty="0"/>
          </a:p>
        </p:txBody>
      </p:sp>
      <p:sp>
        <p:nvSpPr>
          <p:cNvPr id="3" name="Segnaposto contenuto 2"/>
          <p:cNvSpPr>
            <a:spLocks noGrp="1"/>
          </p:cNvSpPr>
          <p:nvPr>
            <p:ph idx="1"/>
          </p:nvPr>
        </p:nvSpPr>
        <p:spPr>
          <a:xfrm>
            <a:off x="518905" y="2254685"/>
            <a:ext cx="8205995" cy="4314389"/>
          </a:xfrm>
        </p:spPr>
        <p:txBody>
          <a:bodyPr>
            <a:normAutofit fontScale="92500" lnSpcReduction="10000"/>
          </a:bodyPr>
          <a:lstStyle/>
          <a:p>
            <a:pPr algn="just"/>
            <a:r>
              <a:rPr lang="en-GB" dirty="0" smtClean="0"/>
              <a:t>Major jurisdictions often use the same strategies to shape corporate governance:</a:t>
            </a:r>
          </a:p>
          <a:p>
            <a:pPr lvl="1" algn="just">
              <a:buFont typeface="Wingdings" charset="2"/>
              <a:buChar char="§"/>
            </a:pPr>
            <a:r>
              <a:rPr lang="en-GB" dirty="0" smtClean="0"/>
              <a:t>All jurisdictions mandate that shareholders elect the majority of directors on the board;</a:t>
            </a:r>
          </a:p>
          <a:p>
            <a:pPr lvl="1" algn="just">
              <a:buFont typeface="Wingdings" charset="2"/>
              <a:buChar char="§"/>
            </a:pPr>
            <a:r>
              <a:rPr lang="en-GB" dirty="0" smtClean="0"/>
              <a:t>All jurisdictions require a qualified shareholder majority to approve fundamental changes in the company’s legal personality, such as merger, dissolution and material changes in the company’s charter;</a:t>
            </a:r>
          </a:p>
          <a:p>
            <a:pPr lvl="1" algn="just">
              <a:buFont typeface="Wingdings" charset="2"/>
              <a:buChar char="§"/>
            </a:pPr>
            <a:r>
              <a:rPr lang="en-GB" dirty="0" smtClean="0"/>
              <a:t>All single-tier jurisdictions require or recommend a significant presence of independent directors in corporate boards;</a:t>
            </a:r>
          </a:p>
          <a:p>
            <a:pPr lvl="1" algn="just">
              <a:buFont typeface="Wingdings" charset="2"/>
              <a:buChar char="§"/>
            </a:pPr>
            <a:r>
              <a:rPr lang="en-GB" dirty="0" smtClean="0"/>
              <a:t>All jurisdictions impose a duty of care and a duty of loyalty over directors and managers;</a:t>
            </a:r>
          </a:p>
          <a:p>
            <a:pPr lvl="1" algn="just">
              <a:buFont typeface="Wingdings" charset="2"/>
              <a:buChar char="§"/>
            </a:pPr>
            <a:r>
              <a:rPr lang="en-GB" dirty="0" smtClean="0"/>
              <a:t>All jurisdictions rely on mandatory disclosure to enlist the market as a monitor for the performance of public companies;</a:t>
            </a:r>
          </a:p>
          <a:p>
            <a:pPr lvl="1" algn="just">
              <a:buFont typeface="Wingdings" charset="2"/>
              <a:buChar char="§"/>
            </a:pPr>
            <a:r>
              <a:rPr lang="en-GB" dirty="0" smtClean="0"/>
              <a:t>All jurisdictions provide instruments to aid disaggregated shareholders in exercising their appointments rights.</a:t>
            </a:r>
          </a:p>
          <a:p>
            <a:pPr lvl="1">
              <a:buFont typeface="Wingdings" charset="2"/>
              <a:buChar char="§"/>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25</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400" dirty="0" smtClean="0"/>
              <a:t>Similarities and Differences across Jurisdictions (2)</a:t>
            </a:r>
            <a:endParaRPr lang="en-GB" sz="2400" dirty="0"/>
          </a:p>
        </p:txBody>
      </p:sp>
      <p:sp>
        <p:nvSpPr>
          <p:cNvPr id="3" name="Segnaposto contenuto 2"/>
          <p:cNvSpPr>
            <a:spLocks noGrp="1"/>
          </p:cNvSpPr>
          <p:nvPr>
            <p:ph idx="1"/>
          </p:nvPr>
        </p:nvSpPr>
        <p:spPr>
          <a:xfrm>
            <a:off x="518905" y="2215811"/>
            <a:ext cx="8205995" cy="4353263"/>
          </a:xfrm>
        </p:spPr>
        <p:txBody>
          <a:bodyPr>
            <a:normAutofit fontScale="85000" lnSpcReduction="20000"/>
          </a:bodyPr>
          <a:lstStyle/>
          <a:p>
            <a:pPr algn="just"/>
            <a:r>
              <a:rPr lang="en-GB" dirty="0" smtClean="0"/>
              <a:t>Despite these similarities, there are </a:t>
            </a:r>
            <a:r>
              <a:rPr lang="en-GB" b="1" dirty="0" smtClean="0"/>
              <a:t>significant differences in </a:t>
            </a:r>
            <a:r>
              <a:rPr lang="en-GB" dirty="0" smtClean="0"/>
              <a:t>the extent to which </a:t>
            </a:r>
            <a:r>
              <a:rPr lang="en-GB" b="1" dirty="0" smtClean="0"/>
              <a:t>the governance law of the major jurisdictions </a:t>
            </a:r>
            <a:r>
              <a:rPr lang="en-GB" dirty="0" smtClean="0"/>
              <a:t>is structured in order to </a:t>
            </a:r>
            <a:r>
              <a:rPr lang="en-GB" b="1" dirty="0" smtClean="0"/>
              <a:t>protect shareholder interests against managerial opportunism</a:t>
            </a:r>
            <a:r>
              <a:rPr lang="en-GB" dirty="0" smtClean="0"/>
              <a:t>.</a:t>
            </a:r>
          </a:p>
          <a:p>
            <a:pPr algn="just"/>
            <a:r>
              <a:rPr lang="en-GB" dirty="0" smtClean="0"/>
              <a:t>Imagine to array the six core jurisdictions (the U.S., the UK, France, Germany, Japan and Italy) on a spectrum from the most to the least empowering for shareholders </a:t>
            </a:r>
            <a:r>
              <a:rPr lang="en-GB" i="1" dirty="0" smtClean="0"/>
              <a:t>vis-à-vis </a:t>
            </a:r>
            <a:r>
              <a:rPr lang="en-GB" dirty="0" smtClean="0"/>
              <a:t>managers in publicly traded companies: </a:t>
            </a:r>
          </a:p>
          <a:p>
            <a:pPr lvl="1" algn="just">
              <a:buFont typeface="Wingdings" charset="2"/>
              <a:buChar char="§"/>
            </a:pPr>
            <a:r>
              <a:rPr lang="en-GB" dirty="0" smtClean="0"/>
              <a:t>we would most likely list the UK at one extreme and the U.S. at the other. </a:t>
            </a:r>
          </a:p>
          <a:p>
            <a:pPr lvl="1" algn="just">
              <a:buFont typeface="Wingdings" charset="2"/>
              <a:buChar char="§"/>
            </a:pPr>
            <a:r>
              <a:rPr lang="en-GB" dirty="0" smtClean="0"/>
              <a:t>filling in the middle is not so easy: Italy, Germany and France accord shareholders significant rights, such as the non-</a:t>
            </a:r>
            <a:r>
              <a:rPr lang="en-GB" dirty="0" err="1" smtClean="0"/>
              <a:t>waivable</a:t>
            </a:r>
            <a:r>
              <a:rPr lang="en-GB" dirty="0" smtClean="0"/>
              <a:t> minority right to initiate a shareholder meeting, to initiate a resolution to amend the corporate charter, to place board nominees on the agenda of shareholders’ meeting and to remove directors without cause by a qualified majority vote.</a:t>
            </a:r>
          </a:p>
          <a:p>
            <a:pPr lvl="1" algn="just">
              <a:buFont typeface="Wingdings" charset="2"/>
              <a:buChar char="§"/>
            </a:pPr>
            <a:r>
              <a:rPr lang="en-GB" dirty="0" smtClean="0"/>
              <a:t>also Japan has a shareholder-friendly law on the basis of its short directors terms, easy removal rights, and user-friendly mail and internet voting regimes. However, it supports large, insider-dominated corporate boards.</a:t>
            </a:r>
          </a:p>
          <a:p>
            <a:pPr lvl="1" algn="just">
              <a:buFont typeface="Wingdings" charset="2"/>
              <a:buChar char="§"/>
            </a:pPr>
            <a:r>
              <a:rPr lang="en-GB" dirty="0" smtClean="0"/>
              <a:t>U.S. law is board-centric (especially Delaware law), while Germany’s codetermination statute mandates labour directors on the board with interests that are opposed to those of shareholder class (for this reason we can consider Germany law less shareholder-friendly than laws of France, Italy and Japan).</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26</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Shareholder-friendly regimes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27</a:t>
            </a:fld>
            <a:endParaRPr lang="en-US"/>
          </a:p>
        </p:txBody>
      </p:sp>
      <p:sp>
        <p:nvSpPr>
          <p:cNvPr id="5" name="Freccia destra con strisce 4"/>
          <p:cNvSpPr/>
          <p:nvPr/>
        </p:nvSpPr>
        <p:spPr>
          <a:xfrm>
            <a:off x="673225" y="2876306"/>
            <a:ext cx="7711484" cy="1397607"/>
          </a:xfrm>
          <a:prstGeom prst="stripedRightArrow">
            <a:avLst/>
          </a:prstGeom>
          <a:solidFill>
            <a:schemeClr val="tx2">
              <a:lumMod val="60000"/>
              <a:lumOff val="40000"/>
            </a:schemeClr>
          </a:solidFill>
          <a:effectLst>
            <a:outerShdw blurRad="50800" dist="38100" dir="2700000" algn="tl"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CasellaDiTesto 7"/>
          <p:cNvSpPr txBox="1"/>
          <p:nvPr/>
        </p:nvSpPr>
        <p:spPr>
          <a:xfrm>
            <a:off x="233258" y="2287785"/>
            <a:ext cx="1621860"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dirty="0" smtClean="0"/>
              <a:t>Least favourable</a:t>
            </a:r>
            <a:endParaRPr lang="en-GB" sz="1400" dirty="0"/>
          </a:p>
        </p:txBody>
      </p:sp>
      <p:sp>
        <p:nvSpPr>
          <p:cNvPr id="9" name="CasellaDiTesto 8"/>
          <p:cNvSpPr txBox="1"/>
          <p:nvPr/>
        </p:nvSpPr>
        <p:spPr>
          <a:xfrm>
            <a:off x="7275594" y="2287785"/>
            <a:ext cx="1638219"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dirty="0" smtClean="0"/>
              <a:t>Most favourable</a:t>
            </a:r>
            <a:endParaRPr lang="en-GB" sz="1400" dirty="0"/>
          </a:p>
        </p:txBody>
      </p:sp>
      <p:pic>
        <p:nvPicPr>
          <p:cNvPr id="10" name="Immagine 9" descr="j0289893.jpg"/>
          <p:cNvPicPr>
            <a:picLocks noChangeAspect="1"/>
          </p:cNvPicPr>
          <p:nvPr/>
        </p:nvPicPr>
        <p:blipFill>
          <a:blip r:embed="rId2"/>
          <a:stretch>
            <a:fillRect/>
          </a:stretch>
        </p:blipFill>
        <p:spPr>
          <a:xfrm>
            <a:off x="7695318" y="1123856"/>
            <a:ext cx="1378782" cy="914400"/>
          </a:xfrm>
          <a:prstGeom prst="rect">
            <a:avLst/>
          </a:prstGeom>
        </p:spPr>
      </p:pic>
      <p:sp>
        <p:nvSpPr>
          <p:cNvPr id="13" name="Callout 2 12"/>
          <p:cNvSpPr/>
          <p:nvPr/>
        </p:nvSpPr>
        <p:spPr>
          <a:xfrm>
            <a:off x="673225" y="4758144"/>
            <a:ext cx="914400" cy="612648"/>
          </a:xfrm>
          <a:prstGeom prst="borderCallout2">
            <a:avLst>
              <a:gd name="adj1" fmla="val 1269"/>
              <a:gd name="adj2" fmla="val 56925"/>
              <a:gd name="adj3" fmla="val -31196"/>
              <a:gd name="adj4" fmla="val 61977"/>
              <a:gd name="adj5" fmla="val -132233"/>
              <a:gd name="adj6" fmla="val 78830"/>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U.S.</a:t>
            </a:r>
            <a:endParaRPr lang="en-GB" dirty="0"/>
          </a:p>
        </p:txBody>
      </p:sp>
      <p:sp>
        <p:nvSpPr>
          <p:cNvPr id="14" name="Callout 1 13"/>
          <p:cNvSpPr/>
          <p:nvPr/>
        </p:nvSpPr>
        <p:spPr>
          <a:xfrm>
            <a:off x="8049331" y="4758144"/>
            <a:ext cx="864482" cy="612648"/>
          </a:xfrm>
          <a:prstGeom prst="borderCallout1">
            <a:avLst>
              <a:gd name="adj1" fmla="val 56209"/>
              <a:gd name="adj2" fmla="val 2286"/>
              <a:gd name="adj3" fmla="val -132233"/>
              <a:gd name="adj4" fmla="val -84351"/>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U.K.</a:t>
            </a:r>
            <a:endParaRPr lang="en-GB" dirty="0"/>
          </a:p>
        </p:txBody>
      </p:sp>
      <p:sp>
        <p:nvSpPr>
          <p:cNvPr id="15" name="Callout 1 14"/>
          <p:cNvSpPr/>
          <p:nvPr/>
        </p:nvSpPr>
        <p:spPr>
          <a:xfrm>
            <a:off x="6807885" y="5956427"/>
            <a:ext cx="887433" cy="612648"/>
          </a:xfrm>
          <a:prstGeom prst="borderCallout1">
            <a:avLst>
              <a:gd name="adj1" fmla="val -6223"/>
              <a:gd name="adj2" fmla="val 50288"/>
              <a:gd name="adj3" fmla="val -332015"/>
              <a:gd name="adj4" fmla="val -209023"/>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Italy</a:t>
            </a:r>
            <a:endParaRPr lang="en-GB" dirty="0"/>
          </a:p>
        </p:txBody>
      </p:sp>
      <p:sp>
        <p:nvSpPr>
          <p:cNvPr id="16" name="Callout 1 15"/>
          <p:cNvSpPr/>
          <p:nvPr/>
        </p:nvSpPr>
        <p:spPr>
          <a:xfrm>
            <a:off x="5278695" y="5956427"/>
            <a:ext cx="1085733" cy="612648"/>
          </a:xfrm>
          <a:prstGeom prst="borderCallout1">
            <a:avLst>
              <a:gd name="adj1" fmla="val -1228"/>
              <a:gd name="adj2" fmla="val 52012"/>
              <a:gd name="adj3" fmla="val -322025"/>
              <a:gd name="adj4" fmla="val -27988"/>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France</a:t>
            </a:r>
            <a:endParaRPr lang="en-GB" dirty="0"/>
          </a:p>
        </p:txBody>
      </p:sp>
      <p:sp>
        <p:nvSpPr>
          <p:cNvPr id="17" name="Callout 1 16"/>
          <p:cNvSpPr/>
          <p:nvPr/>
        </p:nvSpPr>
        <p:spPr>
          <a:xfrm>
            <a:off x="3740557" y="5956427"/>
            <a:ext cx="887433" cy="612648"/>
          </a:xfrm>
          <a:prstGeom prst="borderCallout1">
            <a:avLst>
              <a:gd name="adj1" fmla="val -3725"/>
              <a:gd name="adj2" fmla="val 48563"/>
              <a:gd name="adj3" fmla="val -332014"/>
              <a:gd name="adj4" fmla="val 130632"/>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Japan</a:t>
            </a:r>
            <a:endParaRPr lang="en-GB" dirty="0"/>
          </a:p>
        </p:txBody>
      </p:sp>
      <p:sp>
        <p:nvSpPr>
          <p:cNvPr id="18" name="Callout 1 17"/>
          <p:cNvSpPr/>
          <p:nvPr/>
        </p:nvSpPr>
        <p:spPr>
          <a:xfrm>
            <a:off x="2563019" y="4758144"/>
            <a:ext cx="1177538" cy="612648"/>
          </a:xfrm>
          <a:prstGeom prst="borderCallout1">
            <a:avLst>
              <a:gd name="adj1" fmla="val -3725"/>
              <a:gd name="adj2" fmla="val 48839"/>
              <a:gd name="adj3" fmla="val -134730"/>
              <a:gd name="adj4" fmla="val 144425"/>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Germany</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800" dirty="0" smtClean="0"/>
              <a:t>Minority Shareholders and Non-Shareholders </a:t>
            </a:r>
            <a:r>
              <a:rPr lang="en-GB" sz="2800" dirty="0" err="1" smtClean="0"/>
              <a:t>Consituencies</a:t>
            </a:r>
            <a:endParaRPr lang="en-GB" sz="2800" dirty="0"/>
          </a:p>
        </p:txBody>
      </p:sp>
      <p:sp>
        <p:nvSpPr>
          <p:cNvPr id="3" name="Segnaposto contenuto 2"/>
          <p:cNvSpPr>
            <a:spLocks noGrp="1"/>
          </p:cNvSpPr>
          <p:nvPr>
            <p:ph idx="1"/>
          </p:nvPr>
        </p:nvSpPr>
        <p:spPr>
          <a:xfrm>
            <a:off x="518905" y="2202854"/>
            <a:ext cx="8205995" cy="4063476"/>
          </a:xfrm>
        </p:spPr>
        <p:txBody>
          <a:bodyPr>
            <a:normAutofit fontScale="92500" lnSpcReduction="20000"/>
          </a:bodyPr>
          <a:lstStyle/>
          <a:p>
            <a:pPr algn="just"/>
            <a:r>
              <a:rPr lang="en-GB" b="1" dirty="0" smtClean="0"/>
              <a:t>Corporate governance </a:t>
            </a:r>
            <a:r>
              <a:rPr lang="en-GB" dirty="0" smtClean="0"/>
              <a:t>system </a:t>
            </a:r>
            <a:r>
              <a:rPr lang="en-GB" b="1" dirty="0" smtClean="0"/>
              <a:t>principally supports the interests of shareholders as a class</a:t>
            </a:r>
            <a:r>
              <a:rPr lang="en-GB" dirty="0" smtClean="0"/>
              <a:t>.</a:t>
            </a:r>
          </a:p>
          <a:p>
            <a:pPr algn="just"/>
            <a:r>
              <a:rPr lang="en-GB" dirty="0" smtClean="0"/>
              <a:t>However, </a:t>
            </a:r>
            <a:r>
              <a:rPr lang="en-GB" b="1" dirty="0" smtClean="0"/>
              <a:t>corporate governance also address the agency problems related to minority shareholders and non-shareholders constituencies</a:t>
            </a:r>
            <a:r>
              <a:rPr lang="en-GB" dirty="0" smtClean="0"/>
              <a:t>.</a:t>
            </a:r>
          </a:p>
          <a:p>
            <a:pPr algn="just"/>
            <a:r>
              <a:rPr lang="en-GB" dirty="0" smtClean="0"/>
              <a:t>To mitigate either the minority shareholder or the non-shareholder agency problems, a governance system must necessarily constrain the power of the shareholder majority, with a consequent aggravation of the managerial agency problem.</a:t>
            </a:r>
          </a:p>
          <a:p>
            <a:pPr algn="just"/>
            <a:r>
              <a:rPr lang="en-GB" dirty="0" smtClean="0"/>
              <a:t>Conversely, governance arrangements that reduce managerial agency costs by empowering the shareholder majority are likely to emphasise the agency problems faced by minority shareholders and non-shareholder constituencies</a:t>
            </a:r>
          </a:p>
          <a:p>
            <a:pPr algn="just"/>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err="1" smtClean="0"/>
              <a:t>Appointment</a:t>
            </a:r>
            <a:r>
              <a:rPr lang="it-IT" sz="2800" dirty="0" smtClean="0"/>
              <a:t> </a:t>
            </a:r>
            <a:r>
              <a:rPr lang="it-IT" sz="2800" dirty="0" err="1" smtClean="0"/>
              <a:t>Rights</a:t>
            </a:r>
            <a:r>
              <a:rPr lang="it-IT" sz="2800" dirty="0" smtClean="0"/>
              <a:t> and </a:t>
            </a:r>
            <a:r>
              <a:rPr lang="it-IT" sz="2800" dirty="0" err="1" smtClean="0"/>
              <a:t>Shareholders</a:t>
            </a:r>
            <a:r>
              <a:rPr lang="it-IT" sz="2800" dirty="0" smtClean="0"/>
              <a:t> </a:t>
            </a:r>
            <a:r>
              <a:rPr lang="it-IT" sz="2800" dirty="0" err="1" smtClean="0"/>
              <a:t>Interests</a:t>
            </a:r>
            <a:endParaRPr lang="it-IT" sz="2800" dirty="0"/>
          </a:p>
        </p:txBody>
      </p:sp>
      <p:sp>
        <p:nvSpPr>
          <p:cNvPr id="3" name="Segnaposto contenuto 2"/>
          <p:cNvSpPr>
            <a:spLocks noGrp="1"/>
          </p:cNvSpPr>
          <p:nvPr>
            <p:ph idx="1"/>
          </p:nvPr>
        </p:nvSpPr>
        <p:spPr>
          <a:xfrm>
            <a:off x="518905" y="2321551"/>
            <a:ext cx="8205995" cy="4117279"/>
          </a:xfrm>
        </p:spPr>
        <p:txBody>
          <a:bodyPr>
            <a:normAutofit fontScale="92500" lnSpcReduction="20000"/>
          </a:bodyPr>
          <a:lstStyle/>
          <a:p>
            <a:pPr algn="just"/>
            <a:r>
              <a:rPr lang="en-GB" dirty="0" smtClean="0"/>
              <a:t>Two feature of the corporate form underlie corporate governance:</a:t>
            </a:r>
          </a:p>
          <a:p>
            <a:pPr marL="692150" lvl="1" indent="-342900" algn="just">
              <a:buFont typeface="+mj-lt"/>
              <a:buAutoNum type="arabicPeriod"/>
            </a:pPr>
            <a:r>
              <a:rPr lang="en-GB" dirty="0" smtClean="0"/>
              <a:t>The </a:t>
            </a:r>
            <a:r>
              <a:rPr lang="en-GB" b="1" dirty="0" smtClean="0"/>
              <a:t>investor ownership</a:t>
            </a:r>
            <a:r>
              <a:rPr lang="en-GB" dirty="0" smtClean="0"/>
              <a:t>, which implies that </a:t>
            </a:r>
            <a:r>
              <a:rPr lang="en-GB" b="1" dirty="0" smtClean="0"/>
              <a:t>ultimate control over the firm </a:t>
            </a:r>
            <a:r>
              <a:rPr lang="en-GB" dirty="0" smtClean="0"/>
              <a:t>often </a:t>
            </a:r>
            <a:r>
              <a:rPr lang="en-GB" b="1" dirty="0" smtClean="0"/>
              <a:t>lies</a:t>
            </a:r>
            <a:r>
              <a:rPr lang="en-GB" dirty="0" smtClean="0"/>
              <a:t> partly or entirely </a:t>
            </a:r>
            <a:r>
              <a:rPr lang="en-GB" b="1" dirty="0" smtClean="0"/>
              <a:t>in the hands of shareholders</a:t>
            </a:r>
            <a:r>
              <a:rPr lang="en-GB" dirty="0" smtClean="0"/>
              <a:t> far from the day-to-day management of the firm;</a:t>
            </a:r>
          </a:p>
          <a:p>
            <a:pPr marL="692150" lvl="1" indent="-342900" algn="just">
              <a:buFont typeface="+mj-lt"/>
              <a:buAutoNum type="arabicPeriod"/>
            </a:pPr>
            <a:r>
              <a:rPr lang="en-GB" b="1" dirty="0" smtClean="0"/>
              <a:t>Delegated management</a:t>
            </a:r>
            <a:r>
              <a:rPr lang="en-GB" dirty="0" smtClean="0"/>
              <a:t>, which implies that </a:t>
            </a:r>
            <a:r>
              <a:rPr lang="en-GB" b="1" dirty="0" smtClean="0"/>
              <a:t>shareholders influence is generally exercised indirectly</a:t>
            </a:r>
            <a:r>
              <a:rPr lang="en-GB" dirty="0" smtClean="0"/>
              <a:t>, by electing directors.</a:t>
            </a:r>
          </a:p>
          <a:p>
            <a:pPr marL="349250" algn="just"/>
            <a:r>
              <a:rPr lang="en-GB" dirty="0" smtClean="0"/>
              <a:t>Therefore, a </a:t>
            </a:r>
            <a:r>
              <a:rPr lang="en-GB" b="1" dirty="0" smtClean="0"/>
              <a:t>canonical feature </a:t>
            </a:r>
            <a:r>
              <a:rPr lang="en-GB" dirty="0" smtClean="0"/>
              <a:t>of the corporation is a </a:t>
            </a:r>
            <a:r>
              <a:rPr lang="en-GB" b="1" dirty="0" smtClean="0"/>
              <a:t>multi-member board </a:t>
            </a:r>
            <a:r>
              <a:rPr lang="en-GB" dirty="0" smtClean="0"/>
              <a:t>(selected entirely or largely by shareholders) that is </a:t>
            </a:r>
            <a:r>
              <a:rPr lang="en-GB" b="1" dirty="0" smtClean="0"/>
              <a:t>distinct from both shareholders and the firm’s managing officers</a:t>
            </a:r>
            <a:r>
              <a:rPr lang="en-GB" dirty="0" smtClean="0"/>
              <a:t>.</a:t>
            </a:r>
          </a:p>
          <a:p>
            <a:pPr marL="349250" algn="just"/>
            <a:r>
              <a:rPr lang="en-GB" dirty="0" smtClean="0"/>
              <a:t>The law provides </a:t>
            </a:r>
            <a:r>
              <a:rPr lang="en-GB" b="1" dirty="0" smtClean="0"/>
              <a:t>two distinct instruments</a:t>
            </a:r>
            <a:r>
              <a:rPr lang="en-GB" dirty="0" smtClean="0"/>
              <a:t> in order to address the shareholders-managers agency problem:</a:t>
            </a:r>
          </a:p>
          <a:p>
            <a:pPr marL="698500" lvl="1" indent="-342900" algn="just">
              <a:buFont typeface="+mj-lt"/>
              <a:buAutoNum type="arabicPeriod"/>
            </a:pPr>
            <a:r>
              <a:rPr lang="en-GB" b="1" dirty="0" smtClean="0"/>
              <a:t>Appointment rights</a:t>
            </a:r>
            <a:r>
              <a:rPr lang="en-GB" dirty="0" smtClean="0"/>
              <a:t>: the right of shareholders to appoint and remove the members of the board;</a:t>
            </a:r>
          </a:p>
          <a:p>
            <a:pPr marL="698500" lvl="1" indent="-342900" algn="just">
              <a:buFont typeface="+mj-lt"/>
              <a:buAutoNum type="arabicPeriod"/>
            </a:pPr>
            <a:r>
              <a:rPr lang="en-GB" dirty="0" smtClean="0"/>
              <a:t>The </a:t>
            </a:r>
            <a:r>
              <a:rPr lang="en-GB" b="1" dirty="0"/>
              <a:t>T</a:t>
            </a:r>
            <a:r>
              <a:rPr lang="en-GB" b="1" dirty="0" smtClean="0"/>
              <a:t>rusteeship Strategy</a:t>
            </a:r>
            <a:r>
              <a:rPr lang="en-GB" dirty="0" smtClean="0"/>
              <a:t>: the role of independent directors.</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6641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Protecting Minority Shareholders</a:t>
            </a:r>
            <a:endParaRPr lang="en-GB" dirty="0"/>
          </a:p>
        </p:txBody>
      </p:sp>
      <p:sp>
        <p:nvSpPr>
          <p:cNvPr id="3" name="Segnaposto contenuto 2"/>
          <p:cNvSpPr>
            <a:spLocks noGrp="1"/>
          </p:cNvSpPr>
          <p:nvPr>
            <p:ph idx="1"/>
          </p:nvPr>
        </p:nvSpPr>
        <p:spPr>
          <a:xfrm>
            <a:off x="518905" y="2293559"/>
            <a:ext cx="8205995" cy="4275515"/>
          </a:xfrm>
        </p:spPr>
        <p:txBody>
          <a:bodyPr>
            <a:normAutofit fontScale="92500" lnSpcReduction="20000"/>
          </a:bodyPr>
          <a:lstStyle/>
          <a:p>
            <a:pPr algn="just"/>
            <a:r>
              <a:rPr lang="en-GB" dirty="0" smtClean="0"/>
              <a:t>Generally, dominant shareholders receive some </a:t>
            </a:r>
            <a:r>
              <a:rPr lang="en-GB" b="1" dirty="0" smtClean="0"/>
              <a:t>private benefits of controls</a:t>
            </a:r>
            <a:r>
              <a:rPr lang="en-GB" dirty="0" smtClean="0"/>
              <a:t>, in the form of </a:t>
            </a:r>
            <a:r>
              <a:rPr lang="en-GB" b="1" dirty="0" smtClean="0"/>
              <a:t>disproportionate returns </a:t>
            </a:r>
            <a:r>
              <a:rPr lang="en-GB" dirty="0" smtClean="0"/>
              <a:t>often at the expense of minority shareholders.</a:t>
            </a:r>
          </a:p>
          <a:p>
            <a:pPr algn="just"/>
            <a:r>
              <a:rPr lang="en-GB" dirty="0" smtClean="0"/>
              <a:t>These benefits are impounded:</a:t>
            </a:r>
          </a:p>
          <a:p>
            <a:pPr marL="692150" lvl="1" indent="-342900" algn="just">
              <a:buFont typeface="+mj-lt"/>
              <a:buAutoNum type="arabicPeriod"/>
            </a:pPr>
            <a:r>
              <a:rPr lang="en-GB" dirty="0" smtClean="0"/>
              <a:t>in the </a:t>
            </a:r>
            <a:r>
              <a:rPr lang="en-GB" b="1" dirty="0" smtClean="0"/>
              <a:t>control </a:t>
            </a:r>
            <a:r>
              <a:rPr lang="en-GB" b="1" dirty="0" err="1" smtClean="0"/>
              <a:t>premia</a:t>
            </a:r>
            <a:r>
              <a:rPr lang="en-GB" dirty="0" smtClean="0"/>
              <a:t> charged for controlling blocks;  and </a:t>
            </a:r>
          </a:p>
          <a:p>
            <a:pPr marL="692150" lvl="1" indent="-342900" algn="just">
              <a:buFont typeface="+mj-lt"/>
              <a:buAutoNum type="arabicPeriod"/>
            </a:pPr>
            <a:r>
              <a:rPr lang="en-GB" dirty="0" smtClean="0"/>
              <a:t>in the </a:t>
            </a:r>
            <a:r>
              <a:rPr lang="en-GB" b="1" dirty="0" smtClean="0"/>
              <a:t>price differentials</a:t>
            </a:r>
            <a:r>
              <a:rPr lang="en-GB" dirty="0" smtClean="0"/>
              <a:t> that obtain between publicity traded high- and low-vote shares in the same companies.</a:t>
            </a:r>
          </a:p>
          <a:p>
            <a:pPr algn="just"/>
            <a:r>
              <a:rPr lang="en-GB" dirty="0" smtClean="0"/>
              <a:t>The </a:t>
            </a:r>
            <a:r>
              <a:rPr lang="en-GB" b="1" dirty="0" smtClean="0"/>
              <a:t>different degrees of protection accorded to minority shareholders</a:t>
            </a:r>
            <a:r>
              <a:rPr lang="en-GB" dirty="0" smtClean="0"/>
              <a:t> by differing corporate governance systems likely </a:t>
            </a:r>
            <a:r>
              <a:rPr lang="en-GB" b="1" dirty="0" smtClean="0"/>
              <a:t>explain some of the variation in these two levels</a:t>
            </a:r>
            <a:r>
              <a:rPr lang="en-GB" dirty="0" smtClean="0"/>
              <a:t>.</a:t>
            </a:r>
          </a:p>
          <a:p>
            <a:pPr algn="just"/>
            <a:r>
              <a:rPr lang="en-GB" b="1" dirty="0" smtClean="0"/>
              <a:t>Adjustments to shareholder appointment and decision rights can protect minority shareholders</a:t>
            </a:r>
            <a:r>
              <a:rPr lang="en-GB" dirty="0" smtClean="0"/>
              <a:t> either by empowering them or by limiting the power of controlling shareholders.</a:t>
            </a:r>
          </a:p>
          <a:p>
            <a:pPr algn="just"/>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29</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smtClean="0"/>
              <a:t>Minority shareholder appointment rights</a:t>
            </a:r>
            <a:endParaRPr lang="en-GB" dirty="0"/>
          </a:p>
        </p:txBody>
      </p:sp>
      <p:sp>
        <p:nvSpPr>
          <p:cNvPr id="3" name="Segnaposto contenuto 2"/>
          <p:cNvSpPr>
            <a:spLocks noGrp="1"/>
          </p:cNvSpPr>
          <p:nvPr>
            <p:ph idx="1"/>
          </p:nvPr>
        </p:nvSpPr>
        <p:spPr>
          <a:xfrm>
            <a:off x="518905" y="2267644"/>
            <a:ext cx="8205995" cy="3998686"/>
          </a:xfrm>
        </p:spPr>
        <p:txBody>
          <a:bodyPr>
            <a:normAutofit fontScale="92500" lnSpcReduction="10000"/>
          </a:bodyPr>
          <a:lstStyle/>
          <a:p>
            <a:pPr algn="just"/>
            <a:r>
              <a:rPr lang="en-GB" dirty="0" smtClean="0"/>
              <a:t>Company law enhances </a:t>
            </a:r>
            <a:r>
              <a:rPr lang="en-GB" b="1" dirty="0" smtClean="0"/>
              <a:t>minority appointment rights</a:t>
            </a:r>
            <a:r>
              <a:rPr lang="en-GB" dirty="0" smtClean="0"/>
              <a:t> by either </a:t>
            </a:r>
            <a:r>
              <a:rPr lang="en-GB" b="1" dirty="0" smtClean="0"/>
              <a:t>reserving board seats for minority shareholders </a:t>
            </a:r>
            <a:r>
              <a:rPr lang="en-GB" dirty="0" smtClean="0"/>
              <a:t>or </a:t>
            </a:r>
            <a:r>
              <a:rPr lang="en-GB" b="1" dirty="0" smtClean="0"/>
              <a:t>over-weighting minority votes in the election of directors</a:t>
            </a:r>
            <a:r>
              <a:rPr lang="en-GB" dirty="0" smtClean="0"/>
              <a:t>.</a:t>
            </a:r>
          </a:p>
          <a:p>
            <a:pPr algn="just"/>
            <a:r>
              <a:rPr lang="en-GB" dirty="0" smtClean="0"/>
              <a:t>An organised minority that elects only few member of a board can still benefit from access to information and, in some cases, the opportunity to form coalitions with the independent directors.</a:t>
            </a:r>
          </a:p>
          <a:p>
            <a:pPr algn="just"/>
            <a:r>
              <a:rPr lang="en-GB" b="1" dirty="0" smtClean="0"/>
              <a:t>Cumulative or proportional voting rules </a:t>
            </a:r>
            <a:r>
              <a:rPr lang="en-GB" dirty="0" smtClean="0"/>
              <a:t>can allow relatively large blocks of minority shares to elect one or more directors, depending on the number of seats on the board.</a:t>
            </a:r>
          </a:p>
          <a:p>
            <a:pPr algn="just"/>
            <a:r>
              <a:rPr lang="en-GB" dirty="0" smtClean="0"/>
              <a:t>Lawmakers can further increase the power of minority directors by assigning them key committee roles or by permitting them to exercise veto powers over certain types of board decisions.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30</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2800" dirty="0" smtClean="0"/>
              <a:t>Minority shareholder appointment rights (2)</a:t>
            </a:r>
            <a:endParaRPr lang="en-GB" sz="2800" dirty="0"/>
          </a:p>
        </p:txBody>
      </p:sp>
      <p:sp>
        <p:nvSpPr>
          <p:cNvPr id="3" name="Segnaposto contenuto 2"/>
          <p:cNvSpPr>
            <a:spLocks noGrp="1"/>
          </p:cNvSpPr>
          <p:nvPr>
            <p:ph idx="1"/>
          </p:nvPr>
        </p:nvSpPr>
        <p:spPr>
          <a:xfrm>
            <a:off x="518905" y="2293559"/>
            <a:ext cx="8205995" cy="4275515"/>
          </a:xfrm>
        </p:spPr>
        <p:txBody>
          <a:bodyPr>
            <a:normAutofit fontScale="85000" lnSpcReduction="20000"/>
          </a:bodyPr>
          <a:lstStyle/>
          <a:p>
            <a:pPr algn="just"/>
            <a:r>
              <a:rPr lang="en-GB" dirty="0" smtClean="0"/>
              <a:t>However, </a:t>
            </a:r>
            <a:r>
              <a:rPr lang="en-GB" b="1" dirty="0" smtClean="0"/>
              <a:t>legal rules requiring minority directors are relatively uncommon </a:t>
            </a:r>
            <a:r>
              <a:rPr lang="en-GB" dirty="0" smtClean="0"/>
              <a:t>among jurisdictions. Only Italy mandates board representation for minority shareholders in listed companies (article 147-ter TUF requires that at least one member of the board is elected by minority shareholders).</a:t>
            </a:r>
          </a:p>
          <a:p>
            <a:pPr algn="just"/>
            <a:r>
              <a:rPr lang="en-GB" dirty="0" smtClean="0"/>
              <a:t>In France, the UK and the US firms may adopt </a:t>
            </a:r>
            <a:r>
              <a:rPr lang="en-GB" b="1" dirty="0" smtClean="0"/>
              <a:t>cumulative voting rule</a:t>
            </a:r>
            <a:r>
              <a:rPr lang="en-GB" dirty="0" smtClean="0"/>
              <a:t>, but rarely do so.</a:t>
            </a:r>
          </a:p>
          <a:p>
            <a:pPr algn="just"/>
            <a:r>
              <a:rPr lang="en-GB" dirty="0" smtClean="0"/>
              <a:t>Legal devices that weakens the appointment rights of majority shareholders are much rarer than devices that enhance minority shareholder powers. The most common device of this sort is the so called “</a:t>
            </a:r>
            <a:r>
              <a:rPr lang="en-GB" b="1" dirty="0" smtClean="0"/>
              <a:t>vote capping</a:t>
            </a:r>
            <a:r>
              <a:rPr lang="en-GB" dirty="0" smtClean="0"/>
              <a:t>”, which impose a ceiling on the control rights of majority shareholders and, correlatively, inflating the voting power of minority shareholders.</a:t>
            </a:r>
          </a:p>
          <a:p>
            <a:pPr algn="just"/>
            <a:r>
              <a:rPr lang="en-GB" dirty="0" smtClean="0"/>
              <a:t>The UK, France and the US permit publicly traded companies to opt into voting caps by charter provision. Germany and Italy prohibit them in listed companies.</a:t>
            </a:r>
          </a:p>
          <a:p>
            <a:pPr algn="just"/>
            <a:r>
              <a:rPr lang="en-GB" dirty="0" smtClean="0"/>
              <a:t>The US and the UK permit different classes of shares to carry any combination of cash flow and voting rights.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31</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Minority shareholder decision rights</a:t>
            </a:r>
            <a:endParaRPr lang="en-GB" dirty="0"/>
          </a:p>
        </p:txBody>
      </p:sp>
      <p:sp>
        <p:nvSpPr>
          <p:cNvPr id="3" name="Segnaposto contenuto 2"/>
          <p:cNvSpPr>
            <a:spLocks noGrp="1"/>
          </p:cNvSpPr>
          <p:nvPr>
            <p:ph idx="1"/>
          </p:nvPr>
        </p:nvSpPr>
        <p:spPr>
          <a:xfrm>
            <a:off x="518905" y="2345391"/>
            <a:ext cx="8205995" cy="4223683"/>
          </a:xfrm>
        </p:spPr>
        <p:txBody>
          <a:bodyPr>
            <a:normAutofit fontScale="85000" lnSpcReduction="10000"/>
          </a:bodyPr>
          <a:lstStyle/>
          <a:p>
            <a:pPr algn="just"/>
            <a:r>
              <a:rPr lang="en-GB" dirty="0" smtClean="0"/>
              <a:t>The law sometimes protects minority shareholders either </a:t>
            </a:r>
            <a:r>
              <a:rPr lang="en-GB" b="1" dirty="0" smtClean="0"/>
              <a:t>enhancing directly their decision rights</a:t>
            </a:r>
            <a:r>
              <a:rPr lang="en-GB" dirty="0" smtClean="0"/>
              <a:t>, or </a:t>
            </a:r>
            <a:r>
              <a:rPr lang="en-GB" b="1" dirty="0" smtClean="0"/>
              <a:t>diluting the decision rights of controlling shareholders</a:t>
            </a:r>
            <a:r>
              <a:rPr lang="en-GB" dirty="0" smtClean="0"/>
              <a:t>.</a:t>
            </a:r>
          </a:p>
          <a:p>
            <a:pPr algn="just"/>
            <a:r>
              <a:rPr lang="en-GB" dirty="0" smtClean="0"/>
              <a:t>Minority decision rights are strongest when the law entrusts individual shareholders (or a small minority of them) with the power to make a corporate decision.</a:t>
            </a:r>
          </a:p>
          <a:p>
            <a:pPr lvl="1" algn="just">
              <a:buFont typeface="Wingdings" charset="2"/>
              <a:buChar char="§"/>
            </a:pPr>
            <a:r>
              <a:rPr lang="en-GB" dirty="0" smtClean="0"/>
              <a:t>Example: the law can allow individual shareholders (or a small shareholder minority) to bring a suit in the corporation’s name against directors.</a:t>
            </a:r>
          </a:p>
          <a:p>
            <a:pPr algn="just"/>
            <a:r>
              <a:rPr lang="en-GB" dirty="0" smtClean="0"/>
              <a:t>Sometimes hard law and codes of best practices impose a majority-of-the-minority approval requirement on fundamental transaction between controlling shareholders and their corporations.</a:t>
            </a:r>
          </a:p>
          <a:p>
            <a:pPr algn="just"/>
            <a:r>
              <a:rPr lang="en-GB" dirty="0" smtClean="0"/>
              <a:t>In addition, all jurisdictions fortify minority decision rights over fundamental corporate decisions (for example mergers or changes in the corporate charter) by imposing supermajority approval requirements.</a:t>
            </a:r>
          </a:p>
          <a:p>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32</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800" dirty="0" smtClean="0"/>
              <a:t>The incentive strategy: trusteeship and equal treatment</a:t>
            </a:r>
            <a:endParaRPr lang="en-GB" sz="2800" dirty="0"/>
          </a:p>
        </p:txBody>
      </p:sp>
      <p:sp>
        <p:nvSpPr>
          <p:cNvPr id="3" name="Segnaposto contenuto 2"/>
          <p:cNvSpPr>
            <a:spLocks noGrp="1"/>
          </p:cNvSpPr>
          <p:nvPr>
            <p:ph idx="1"/>
          </p:nvPr>
        </p:nvSpPr>
        <p:spPr/>
        <p:txBody>
          <a:bodyPr/>
          <a:lstStyle/>
          <a:p>
            <a:pPr algn="just"/>
            <a:r>
              <a:rPr lang="en-GB" dirty="0" smtClean="0"/>
              <a:t>The incentive strategy for protecting minority shareholders takes two form:</a:t>
            </a:r>
          </a:p>
          <a:p>
            <a:pPr marL="692150" lvl="1" indent="-342900" algn="just">
              <a:buFont typeface="+mj-lt"/>
              <a:buAutoNum type="arabicPeriod"/>
            </a:pPr>
            <a:r>
              <a:rPr lang="en-GB" smtClean="0"/>
              <a:t>Populating </a:t>
            </a:r>
            <a:r>
              <a:rPr lang="en-GB" smtClean="0"/>
              <a:t>boards </a:t>
            </a:r>
            <a:r>
              <a:rPr lang="en-GB" dirty="0" smtClean="0"/>
              <a:t>and key board committees with </a:t>
            </a:r>
            <a:r>
              <a:rPr lang="en-GB" b="1" dirty="0" smtClean="0"/>
              <a:t>independent directors</a:t>
            </a:r>
            <a:r>
              <a:rPr lang="en-GB" dirty="0" smtClean="0"/>
              <a:t>. Independent directors are used as a device in order to face both the agency problem of shareholders as a class and the agency problem of minority shareholders;</a:t>
            </a:r>
          </a:p>
          <a:p>
            <a:pPr marL="692150" lvl="1" indent="-342900" algn="just">
              <a:buFont typeface="+mj-lt"/>
              <a:buAutoNum type="arabicPeriod"/>
            </a:pPr>
            <a:r>
              <a:rPr lang="en-GB" dirty="0" smtClean="0"/>
              <a:t>Strong enforcement of the </a:t>
            </a:r>
            <a:r>
              <a:rPr lang="en-GB" b="1" dirty="0" smtClean="0"/>
              <a:t>norm of equal treatment among shares</a:t>
            </a:r>
            <a:r>
              <a:rPr lang="en-GB" dirty="0" smtClean="0"/>
              <a:t>, particularly with respect to distribution and voting rights.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33</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GB" sz="2800" dirty="0" smtClean="0"/>
              <a:t>The Trusteeship Strategy: Independent Directors</a:t>
            </a:r>
            <a:endParaRPr lang="en-GB" sz="2800" dirty="0"/>
          </a:p>
        </p:txBody>
      </p:sp>
      <p:sp>
        <p:nvSpPr>
          <p:cNvPr id="3" name="Segnaposto contenuto 2"/>
          <p:cNvSpPr>
            <a:spLocks noGrp="1"/>
          </p:cNvSpPr>
          <p:nvPr>
            <p:ph idx="1"/>
          </p:nvPr>
        </p:nvSpPr>
        <p:spPr/>
        <p:txBody>
          <a:bodyPr>
            <a:normAutofit fontScale="85000" lnSpcReduction="20000"/>
          </a:bodyPr>
          <a:lstStyle/>
          <a:p>
            <a:pPr algn="just"/>
            <a:r>
              <a:rPr lang="en-GB" dirty="0" smtClean="0"/>
              <a:t>Lawmakers assume that independent directors (motivated by low-powered incentives, such as morality, professionalism and personal reputation) will stand up to </a:t>
            </a:r>
            <a:r>
              <a:rPr lang="en-GB" b="1" dirty="0" smtClean="0"/>
              <a:t>controlling shareholders in the interest of the enterprise as a whole</a:t>
            </a:r>
            <a:r>
              <a:rPr lang="en-GB" dirty="0" smtClean="0"/>
              <a:t>, including its minority shareholders and its non-shareholder constituencies.</a:t>
            </a:r>
          </a:p>
          <a:p>
            <a:pPr algn="just"/>
            <a:r>
              <a:rPr lang="en-GB" dirty="0" smtClean="0"/>
              <a:t>The degree of independence varies depending on the possibility of controlling the board by shareholders or other constituencies.</a:t>
            </a:r>
          </a:p>
          <a:p>
            <a:pPr lvl="1" algn="just">
              <a:buFont typeface="Wingdings" charset="2"/>
              <a:buChar char="§"/>
            </a:pPr>
            <a:r>
              <a:rPr lang="en-GB" dirty="0" smtClean="0"/>
              <a:t>In the extreme case no constituency, including shareholders, can directly appoint representatives to the company’s board. This was the core principle of the </a:t>
            </a:r>
            <a:r>
              <a:rPr lang="en-GB" b="1" dirty="0" smtClean="0"/>
              <a:t>Nederland</a:t>
            </a:r>
            <a:r>
              <a:rPr lang="en-GB" dirty="0" smtClean="0"/>
              <a:t>’s “structure regime” (recently abandoned), under which the board of some large companies became </a:t>
            </a:r>
            <a:r>
              <a:rPr lang="en-GB" b="1" dirty="0" smtClean="0"/>
              <a:t>self-appointing organs</a:t>
            </a:r>
            <a:r>
              <a:rPr lang="en-GB" dirty="0" smtClean="0"/>
              <a:t>.</a:t>
            </a:r>
          </a:p>
          <a:p>
            <a:pPr algn="just"/>
            <a:r>
              <a:rPr lang="en-GB" dirty="0" smtClean="0"/>
              <a:t>In the core jurisdictions, however, most directors are neither self-appointing nor rigorously screened for independence by savvy investors. Instead, </a:t>
            </a:r>
            <a:r>
              <a:rPr lang="en-GB" b="1" dirty="0" smtClean="0"/>
              <a:t>“independence” typically means financial and familiar independence from controlling shareholders</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34</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The equal treatment norm</a:t>
            </a:r>
            <a:endParaRPr lang="en-GB" dirty="0"/>
          </a:p>
        </p:txBody>
      </p:sp>
      <p:sp>
        <p:nvSpPr>
          <p:cNvPr id="3" name="Segnaposto contenuto 2"/>
          <p:cNvSpPr>
            <a:spLocks noGrp="1"/>
          </p:cNvSpPr>
          <p:nvPr>
            <p:ph idx="1"/>
          </p:nvPr>
        </p:nvSpPr>
        <p:spPr>
          <a:xfrm>
            <a:off x="518905" y="2254686"/>
            <a:ext cx="8205995" cy="4011644"/>
          </a:xfrm>
        </p:spPr>
        <p:txBody>
          <a:bodyPr>
            <a:normAutofit lnSpcReduction="10000"/>
          </a:bodyPr>
          <a:lstStyle/>
          <a:p>
            <a:pPr algn="just"/>
            <a:r>
              <a:rPr lang="en-GB" dirty="0" smtClean="0"/>
              <a:t>The </a:t>
            </a:r>
            <a:r>
              <a:rPr lang="en-GB" b="1" dirty="0" smtClean="0"/>
              <a:t>equal treatment of shares </a:t>
            </a:r>
            <a:r>
              <a:rPr lang="en-GB" dirty="0" smtClean="0"/>
              <a:t>(and shareholders) </a:t>
            </a:r>
            <a:r>
              <a:rPr lang="en-GB" b="1" dirty="0" smtClean="0"/>
              <a:t>of the same class </a:t>
            </a:r>
            <a:r>
              <a:rPr lang="en-GB" dirty="0" smtClean="0"/>
              <a:t>is a fundamental norm of corporate law.</a:t>
            </a:r>
          </a:p>
          <a:p>
            <a:pPr algn="just"/>
            <a:r>
              <a:rPr lang="en-GB" dirty="0" smtClean="0"/>
              <a:t>As with all abstract norm, </a:t>
            </a:r>
            <a:r>
              <a:rPr lang="en-GB" b="1" dirty="0" smtClean="0"/>
              <a:t>its functioning is subject to at least two </a:t>
            </a:r>
            <a:r>
              <a:rPr lang="en-GB" dirty="0" smtClean="0"/>
              <a:t>important </a:t>
            </a:r>
            <a:r>
              <a:rPr lang="en-GB" b="1" dirty="0" smtClean="0"/>
              <a:t>qualifications</a:t>
            </a:r>
            <a:r>
              <a:rPr lang="en-GB" dirty="0" smtClean="0"/>
              <a:t>:</a:t>
            </a:r>
          </a:p>
          <a:p>
            <a:pPr marL="692150" lvl="1" indent="-342900" algn="just">
              <a:buFont typeface="+mj-lt"/>
              <a:buAutoNum type="arabicPeriod"/>
            </a:pPr>
            <a:r>
              <a:rPr lang="en-GB" b="1" dirty="0" smtClean="0"/>
              <a:t>Range of corporate decisions or shareholder actions</a:t>
            </a:r>
            <a:r>
              <a:rPr lang="en-GB" dirty="0" smtClean="0"/>
              <a:t> that trigger this norm;</a:t>
            </a:r>
          </a:p>
          <a:p>
            <a:pPr marL="692150" lvl="1" indent="-342900" algn="just">
              <a:buFont typeface="+mj-lt"/>
              <a:buAutoNum type="arabicPeriod"/>
            </a:pPr>
            <a:r>
              <a:rPr lang="en-GB" dirty="0" smtClean="0"/>
              <a:t>The </a:t>
            </a:r>
            <a:r>
              <a:rPr lang="en-GB" b="1" dirty="0" smtClean="0"/>
              <a:t>meaning of the norm</a:t>
            </a:r>
            <a:r>
              <a:rPr lang="en-GB" dirty="0" smtClean="0"/>
              <a:t> itself.</a:t>
            </a:r>
          </a:p>
          <a:p>
            <a:pPr marL="349250" algn="just"/>
            <a:r>
              <a:rPr lang="en-GB" dirty="0" smtClean="0"/>
              <a:t>As shareholders preferences are heterogeneous and controlling shareholders have legitimate power to shape corporate policy, </a:t>
            </a:r>
            <a:r>
              <a:rPr lang="en-GB" b="1" dirty="0" smtClean="0"/>
              <a:t>some level of unequal treatment seems endemic to the corporate form</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35</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The equal treatment norm (2)</a:t>
            </a:r>
            <a:endParaRPr lang="en-GB" dirty="0"/>
          </a:p>
        </p:txBody>
      </p:sp>
      <p:sp>
        <p:nvSpPr>
          <p:cNvPr id="3" name="Segnaposto contenuto 2"/>
          <p:cNvSpPr>
            <a:spLocks noGrp="1"/>
          </p:cNvSpPr>
          <p:nvPr>
            <p:ph idx="1"/>
          </p:nvPr>
        </p:nvSpPr>
        <p:spPr/>
        <p:txBody>
          <a:bodyPr/>
          <a:lstStyle/>
          <a:p>
            <a:pPr algn="just"/>
            <a:r>
              <a:rPr lang="en-GB" dirty="0" smtClean="0"/>
              <a:t>Jurisdictions differ with respect to qualifications of the equal treatment norm:</a:t>
            </a:r>
          </a:p>
          <a:p>
            <a:pPr lvl="2" algn="just">
              <a:buFont typeface="Wingdings" charset="2"/>
              <a:buChar char="§"/>
            </a:pPr>
            <a:r>
              <a:rPr lang="en-GB" b="1" dirty="0" smtClean="0"/>
              <a:t>Civil Code jurisdictions tend to view equal treatment as a wide-ranging source of law</a:t>
            </a:r>
            <a:r>
              <a:rPr lang="en-GB" dirty="0" smtClean="0"/>
              <a:t>. For example Japan frames the principle of equal treatment as a general statutory provision.</a:t>
            </a:r>
          </a:p>
          <a:p>
            <a:pPr lvl="2" algn="just">
              <a:buFont typeface="Wingdings" charset="2"/>
              <a:buChar char="§"/>
            </a:pPr>
            <a:r>
              <a:rPr lang="en-GB" b="1" dirty="0" smtClean="0"/>
              <a:t>Common Law jurisdictions specify equal treatment by case law or statute in particular contexts</a:t>
            </a:r>
            <a:r>
              <a:rPr lang="en-GB" dirty="0" smtClean="0"/>
              <a:t>, but are less inclined to embrace a general legal standard of equal treatment as distinct from constraint-like standards.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36</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Constraints and affiliation rights</a:t>
            </a:r>
            <a:endParaRPr lang="en-GB" dirty="0"/>
          </a:p>
        </p:txBody>
      </p:sp>
      <p:sp>
        <p:nvSpPr>
          <p:cNvPr id="3" name="Segnaposto contenuto 2"/>
          <p:cNvSpPr>
            <a:spLocks noGrp="1"/>
          </p:cNvSpPr>
          <p:nvPr>
            <p:ph idx="1"/>
          </p:nvPr>
        </p:nvSpPr>
        <p:spPr>
          <a:xfrm>
            <a:off x="518905" y="2241727"/>
            <a:ext cx="8205995" cy="4616274"/>
          </a:xfrm>
        </p:spPr>
        <p:txBody>
          <a:bodyPr>
            <a:normAutofit fontScale="77500" lnSpcReduction="20000"/>
          </a:bodyPr>
          <a:lstStyle/>
          <a:p>
            <a:pPr algn="just"/>
            <a:r>
              <a:rPr lang="en-GB" b="1" dirty="0" smtClean="0"/>
              <a:t>Legal constraints</a:t>
            </a:r>
            <a:r>
              <a:rPr lang="en-GB" dirty="0" smtClean="0"/>
              <a:t> are widely used to protect the interests of minority shareholders. Some of them, principally in the form of </a:t>
            </a:r>
            <a:r>
              <a:rPr lang="en-GB" b="1" dirty="0" smtClean="0"/>
              <a:t>standards</a:t>
            </a:r>
            <a:r>
              <a:rPr lang="en-GB" dirty="0" smtClean="0"/>
              <a:t>, are:</a:t>
            </a:r>
          </a:p>
          <a:p>
            <a:pPr lvl="2" algn="just">
              <a:buFont typeface="Wingdings" charset="2"/>
              <a:buChar char="§"/>
            </a:pPr>
            <a:r>
              <a:rPr lang="en-GB" dirty="0" smtClean="0"/>
              <a:t>The </a:t>
            </a:r>
            <a:r>
              <a:rPr lang="en-GB" b="1" dirty="0" smtClean="0"/>
              <a:t>duty of loyalty</a:t>
            </a:r>
            <a:r>
              <a:rPr lang="en-GB" dirty="0" smtClean="0"/>
              <a:t>: applies in situations of conflict of interests and requires to put the corporation’s interest ahead;</a:t>
            </a:r>
          </a:p>
          <a:p>
            <a:pPr lvl="2" algn="just">
              <a:buFont typeface="Wingdings" charset="2"/>
              <a:buChar char="§"/>
            </a:pPr>
            <a:r>
              <a:rPr lang="en-GB" dirty="0" smtClean="0"/>
              <a:t>The </a:t>
            </a:r>
            <a:r>
              <a:rPr lang="en-GB" b="1" dirty="0" smtClean="0"/>
              <a:t>oppression standard</a:t>
            </a:r>
            <a:r>
              <a:rPr lang="en-GB" dirty="0" smtClean="0"/>
              <a:t>: shareholder oppression occurs when the majority shareholders in a corporation take action that unfairly prejudices the minority (for example refusing to declare dividends);</a:t>
            </a:r>
          </a:p>
          <a:p>
            <a:pPr lvl="2" algn="just">
              <a:buFont typeface="Wingdings" charset="2"/>
              <a:buChar char="§"/>
            </a:pPr>
            <a:r>
              <a:rPr lang="en-GB" dirty="0" smtClean="0"/>
              <a:t>The </a:t>
            </a:r>
            <a:r>
              <a:rPr lang="en-GB" b="1" dirty="0" smtClean="0"/>
              <a:t>abuse of majority voting </a:t>
            </a:r>
            <a:r>
              <a:rPr lang="en-GB" dirty="0" smtClean="0"/>
              <a:t>(example: some resolutions on capital increase).</a:t>
            </a:r>
          </a:p>
          <a:p>
            <a:pPr algn="just"/>
            <a:r>
              <a:rPr lang="en-GB" dirty="0" smtClean="0"/>
              <a:t>These standards are often </a:t>
            </a:r>
            <a:r>
              <a:rPr lang="en-GB" b="1" dirty="0" smtClean="0"/>
              <a:t>specific applications of the equal treatment norm</a:t>
            </a:r>
            <a:r>
              <a:rPr lang="en-GB" dirty="0" smtClean="0"/>
              <a:t>.</a:t>
            </a:r>
          </a:p>
          <a:p>
            <a:pPr algn="just"/>
            <a:r>
              <a:rPr lang="en-GB" dirty="0" smtClean="0"/>
              <a:t>The affiliation strategy in the guise of </a:t>
            </a:r>
            <a:r>
              <a:rPr lang="en-GB" b="1" dirty="0" smtClean="0"/>
              <a:t>mandatory disclosure</a:t>
            </a:r>
            <a:r>
              <a:rPr lang="en-GB" dirty="0" smtClean="0"/>
              <a:t> is very important for protecting minority shareholders. Mandatory disclosure, as a condition for entering and trading in public markets, reveals controlling shareholder structures and conflicted transactions and </a:t>
            </a:r>
            <a:r>
              <a:rPr lang="en-GB" b="1" dirty="0" smtClean="0"/>
              <a:t>can influence the market prices</a:t>
            </a:r>
            <a:r>
              <a:rPr lang="en-GB" dirty="0" smtClean="0"/>
              <a:t>, which may reflect the risks of controller opportunism.</a:t>
            </a:r>
          </a:p>
          <a:p>
            <a:pPr algn="just"/>
            <a:r>
              <a:rPr lang="en-GB" dirty="0" smtClean="0"/>
              <a:t>By contrast, </a:t>
            </a:r>
            <a:r>
              <a:rPr lang="en-GB" b="1" dirty="0" smtClean="0"/>
              <a:t>the exit strategy is rarely used to protect minority shareholders</a:t>
            </a:r>
            <a:r>
              <a:rPr lang="en-GB" dirty="0" smtClean="0"/>
              <a:t>. However, corporate law sometimes provides exit rights, but only upon great abuse of power by a controlling shareholder or at the time of a major decision that threatens to transform the enterprise </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37</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References</a:t>
            </a:r>
            <a:endParaRPr lang="it-IT" dirty="0"/>
          </a:p>
        </p:txBody>
      </p:sp>
      <p:sp>
        <p:nvSpPr>
          <p:cNvPr id="3" name="Segnaposto contenuto 2"/>
          <p:cNvSpPr>
            <a:spLocks noGrp="1"/>
          </p:cNvSpPr>
          <p:nvPr>
            <p:ph idx="1"/>
          </p:nvPr>
        </p:nvSpPr>
        <p:spPr/>
        <p:txBody>
          <a:bodyPr/>
          <a:lstStyle/>
          <a:p>
            <a:r>
              <a:rPr lang="en-US" dirty="0" err="1"/>
              <a:t>Kraakman</a:t>
            </a:r>
            <a:r>
              <a:rPr lang="en-US" dirty="0"/>
              <a:t> R. et al., </a:t>
            </a:r>
            <a:r>
              <a:rPr lang="en-US" i="1" dirty="0"/>
              <a:t>The Anatomy of Corporate Law. A Comparative and Functional Approach</a:t>
            </a:r>
            <a:r>
              <a:rPr lang="en-US" dirty="0"/>
              <a:t>, Second Edition, Oxford University Press (</a:t>
            </a:r>
            <a:r>
              <a:rPr lang="en-US" dirty="0" smtClean="0"/>
              <a:t>2009), Chapters 3 and 4.1</a:t>
            </a:r>
            <a:endParaRPr lang="it-IT" dirty="0"/>
          </a:p>
        </p:txBody>
      </p:sp>
      <p:pic>
        <p:nvPicPr>
          <p:cNvPr id="4" name="Immagine 3" descr="LogoLIUC.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290464" y="1"/>
            <a:ext cx="1623349" cy="1123856"/>
          </a:xfrm>
          <a:prstGeom prst="rect">
            <a:avLst/>
          </a:prstGeom>
        </p:spPr>
      </p:pic>
      <p:sp>
        <p:nvSpPr>
          <p:cNvPr id="5" name="Segnaposto numero diapositiva 4"/>
          <p:cNvSpPr>
            <a:spLocks noGrp="1"/>
          </p:cNvSpPr>
          <p:nvPr>
            <p:ph type="sldNum" sz="quarter" idx="12"/>
          </p:nvPr>
        </p:nvSpPr>
        <p:spPr/>
        <p:txBody>
          <a:bodyPr/>
          <a:lstStyle/>
          <a:p>
            <a:fld id="{4A822907-8A9D-4F6B-98F6-913902AD56B5}" type="slidenum">
              <a:rPr lang="en-US" smtClean="0"/>
              <a:pPr/>
              <a:t>38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0983264"/>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Managerial</a:t>
            </a:r>
            <a:r>
              <a:rPr lang="it-IT" dirty="0" smtClean="0"/>
              <a:t> </a:t>
            </a:r>
            <a:r>
              <a:rPr lang="it-IT" dirty="0" err="1" smtClean="0"/>
              <a:t>power</a:t>
            </a:r>
            <a:r>
              <a:rPr lang="it-IT" dirty="0" smtClean="0"/>
              <a:t> and corporate </a:t>
            </a:r>
            <a:r>
              <a:rPr lang="it-IT" dirty="0" err="1" smtClean="0"/>
              <a:t>boards</a:t>
            </a:r>
            <a:endParaRPr lang="it-IT" dirty="0"/>
          </a:p>
        </p:txBody>
      </p:sp>
      <p:sp>
        <p:nvSpPr>
          <p:cNvPr id="3" name="Segnaposto contenuto 2"/>
          <p:cNvSpPr>
            <a:spLocks noGrp="1"/>
          </p:cNvSpPr>
          <p:nvPr>
            <p:ph idx="1"/>
          </p:nvPr>
        </p:nvSpPr>
        <p:spPr>
          <a:xfrm>
            <a:off x="518905" y="2398889"/>
            <a:ext cx="8205995" cy="4170185"/>
          </a:xfrm>
        </p:spPr>
        <p:txBody>
          <a:bodyPr>
            <a:normAutofit fontScale="92500" lnSpcReduction="20000"/>
          </a:bodyPr>
          <a:lstStyle/>
          <a:p>
            <a:pPr algn="just"/>
            <a:r>
              <a:rPr lang="en-GB" dirty="0" smtClean="0"/>
              <a:t>The governance law of public corporations, which is similar in all jurisdictions, </a:t>
            </a:r>
            <a:r>
              <a:rPr lang="en-GB" b="1" dirty="0" smtClean="0"/>
              <a:t>reserves some fundamental decisions to the general shareholders meeting</a:t>
            </a:r>
            <a:r>
              <a:rPr lang="en-GB" dirty="0" smtClean="0"/>
              <a:t>, while </a:t>
            </a:r>
            <a:r>
              <a:rPr lang="en-GB" b="1" dirty="0" smtClean="0"/>
              <a:t>assigns much decision-making power to a board of directors</a:t>
            </a:r>
            <a:r>
              <a:rPr lang="en-GB" dirty="0" smtClean="0"/>
              <a:t>.</a:t>
            </a:r>
          </a:p>
          <a:p>
            <a:pPr algn="just"/>
            <a:r>
              <a:rPr lang="en-GB" dirty="0" smtClean="0"/>
              <a:t>The board of directors can be structured as a one-tier board or as a two-tier board:</a:t>
            </a:r>
          </a:p>
          <a:p>
            <a:pPr marL="692150" lvl="1" indent="-342900" algn="just">
              <a:buFont typeface="+mj-lt"/>
              <a:buAutoNum type="arabicPeriod"/>
            </a:pPr>
            <a:r>
              <a:rPr lang="en-GB" b="1" dirty="0" smtClean="0"/>
              <a:t>Single-tier board</a:t>
            </a:r>
            <a:r>
              <a:rPr lang="en-GB" dirty="0" smtClean="0"/>
              <a:t>: this structure is used, for example, in the U.S., U.K. and Japan. </a:t>
            </a:r>
            <a:r>
              <a:rPr lang="en-GB" b="1" dirty="0" smtClean="0"/>
              <a:t>One board exercises the legal power both to supervise and manage a corporation</a:t>
            </a:r>
            <a:r>
              <a:rPr lang="en-GB" dirty="0" smtClean="0"/>
              <a:t>, either directly or through its committees;</a:t>
            </a:r>
          </a:p>
          <a:p>
            <a:pPr marL="692150" lvl="1" indent="-342900" algn="just">
              <a:buFont typeface="+mj-lt"/>
              <a:buAutoNum type="arabicPeriod"/>
            </a:pPr>
            <a:r>
              <a:rPr lang="en-GB" b="1" dirty="0" smtClean="0"/>
              <a:t>Two-tier board</a:t>
            </a:r>
            <a:r>
              <a:rPr lang="en-GB" dirty="0" smtClean="0"/>
              <a:t>: this structure is used, for example in Germany and Netherlands. It </a:t>
            </a:r>
            <a:r>
              <a:rPr lang="en-GB" b="1" dirty="0" smtClean="0"/>
              <a:t>provides a supervisory board of non-executive directors</a:t>
            </a:r>
            <a:r>
              <a:rPr lang="en-GB" dirty="0" smtClean="0"/>
              <a:t>, to which are assigned monitoring powers, </a:t>
            </a:r>
            <a:r>
              <a:rPr lang="en-GB" b="1" dirty="0" smtClean="0"/>
              <a:t>and a management board</a:t>
            </a:r>
            <a:r>
              <a:rPr lang="en-GB" dirty="0" smtClean="0"/>
              <a:t>, generally appointed by the supervisory board, which designs and implements business strategy.</a:t>
            </a:r>
          </a:p>
          <a:p>
            <a:pPr marL="349250" lvl="1" indent="0" algn="just">
              <a:buNone/>
            </a:pPr>
            <a:r>
              <a:rPr lang="en-GB" dirty="0" smtClean="0"/>
              <a:t>(Italy and France permit domestic companies to choose between one and two-tier boards)</a:t>
            </a:r>
          </a:p>
        </p:txBody>
      </p:sp>
      <p:sp>
        <p:nvSpPr>
          <p:cNvPr id="4" name="Segnaposto numero diapositiva 3"/>
          <p:cNvSpPr>
            <a:spLocks noGrp="1"/>
          </p:cNvSpPr>
          <p:nvPr>
            <p:ph type="sldNum" sz="quarter" idx="12"/>
          </p:nvPr>
        </p:nvSpPr>
        <p:spPr/>
        <p:txBody>
          <a:bodyPr/>
          <a:lstStyle/>
          <a:p>
            <a:fld id="{4A822907-8A9D-4F6B-98F6-913902AD56B5}" type="slidenum">
              <a:rPr lang="en-US" smtClean="0"/>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8086126"/>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err="1" smtClean="0"/>
              <a:t>Managerial</a:t>
            </a:r>
            <a:r>
              <a:rPr lang="it-IT" sz="3000" dirty="0" smtClean="0"/>
              <a:t> </a:t>
            </a:r>
            <a:r>
              <a:rPr lang="it-IT" sz="3000" dirty="0" err="1" smtClean="0"/>
              <a:t>power</a:t>
            </a:r>
            <a:r>
              <a:rPr lang="it-IT" sz="3000" dirty="0" smtClean="0"/>
              <a:t> and corporate </a:t>
            </a:r>
            <a:r>
              <a:rPr lang="it-IT" sz="3000" dirty="0" err="1" smtClean="0"/>
              <a:t>boards</a:t>
            </a:r>
            <a:r>
              <a:rPr lang="it-IT" sz="3000" dirty="0" smtClean="0"/>
              <a:t> (2)</a:t>
            </a:r>
            <a:endParaRPr lang="it-IT" sz="3000" dirty="0"/>
          </a:p>
        </p:txBody>
      </p:sp>
      <p:sp>
        <p:nvSpPr>
          <p:cNvPr id="3" name="Segnaposto contenuto 2"/>
          <p:cNvSpPr>
            <a:spLocks noGrp="1"/>
          </p:cNvSpPr>
          <p:nvPr>
            <p:ph idx="1"/>
          </p:nvPr>
        </p:nvSpPr>
        <p:spPr>
          <a:xfrm>
            <a:off x="518905" y="2150802"/>
            <a:ext cx="8205995" cy="4635350"/>
          </a:xfrm>
        </p:spPr>
        <p:txBody>
          <a:bodyPr>
            <a:normAutofit/>
          </a:bodyPr>
          <a:lstStyle/>
          <a:p>
            <a:pPr algn="just"/>
            <a:r>
              <a:rPr lang="en-GB" dirty="0" smtClean="0"/>
              <a:t>Generally, </a:t>
            </a:r>
            <a:r>
              <a:rPr lang="en-GB" b="1" dirty="0" smtClean="0"/>
              <a:t>single-tier boards concentrate decision-making power</a:t>
            </a:r>
            <a:r>
              <a:rPr lang="en-GB" dirty="0" smtClean="0"/>
              <a:t>, while </a:t>
            </a:r>
            <a:r>
              <a:rPr lang="en-GB" b="1" dirty="0" smtClean="0"/>
              <a:t>two-tier boards favour collective decision-making</a:t>
            </a:r>
            <a:r>
              <a:rPr lang="en-GB" dirty="0" smtClean="0"/>
              <a:t>.</a:t>
            </a:r>
          </a:p>
          <a:p>
            <a:pPr lvl="1" algn="just">
              <a:buFont typeface="Wingdings" charset="2"/>
              <a:buChar char="u"/>
            </a:pPr>
            <a:r>
              <a:rPr lang="en-GB" dirty="0" smtClean="0"/>
              <a:t>Example: a single-tier board permits firms to combine the roles of board chairman and chief executive officer (“CEO”). By contrast, two-tier jurisdictions, generally, prevent supervisory boards from making managerial decisions and, as a statutory default, require that management boards make decisions by majority vote.</a:t>
            </a:r>
          </a:p>
          <a:p>
            <a:pPr algn="just"/>
            <a:r>
              <a:rPr lang="en-GB" dirty="0" smtClean="0"/>
              <a:t>The extent of the distinction between the two board structures is often unclear:</a:t>
            </a:r>
          </a:p>
          <a:p>
            <a:pPr lvl="1" algn="just">
              <a:buFont typeface="Wingdings" charset="2"/>
              <a:buChar char="§"/>
            </a:pPr>
            <a:r>
              <a:rPr lang="en-GB" dirty="0" smtClean="0"/>
              <a:t>Informal leadership coalitions can cross-cut the legal separation between management and supervisory board;</a:t>
            </a:r>
          </a:p>
          <a:p>
            <a:pPr lvl="1" algn="just">
              <a:buFont typeface="Wingdings" charset="2"/>
              <a:buChar char="§"/>
            </a:pPr>
            <a:r>
              <a:rPr lang="en-GB" dirty="0" smtClean="0"/>
              <a:t>The presence of independents directors and an independent chairman can give single-tier boards a quasi-supervisory flavour.</a:t>
            </a:r>
          </a:p>
          <a:p>
            <a:pPr algn="just"/>
            <a:endParaRPr lang="en-GB" dirty="0" smtClean="0"/>
          </a:p>
          <a:p>
            <a:pPr marL="692150" lvl="1" indent="-342900" algn="just">
              <a:buFont typeface="+mj-lt"/>
              <a:buAutoNum type="arabicPeriod"/>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438013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smtClean="0"/>
              <a:t>Nominating</a:t>
            </a:r>
            <a:r>
              <a:rPr lang="it-IT" sz="3200" dirty="0" smtClean="0"/>
              <a:t> </a:t>
            </a:r>
            <a:r>
              <a:rPr lang="it-IT" sz="3200" dirty="0" err="1" smtClean="0"/>
              <a:t>directors</a:t>
            </a:r>
            <a:endParaRPr lang="it-IT" sz="3200" dirty="0"/>
          </a:p>
        </p:txBody>
      </p:sp>
      <p:sp>
        <p:nvSpPr>
          <p:cNvPr id="3" name="Segnaposto contenuto 2"/>
          <p:cNvSpPr>
            <a:spLocks noGrp="1"/>
          </p:cNvSpPr>
          <p:nvPr>
            <p:ph idx="1"/>
          </p:nvPr>
        </p:nvSpPr>
        <p:spPr>
          <a:xfrm>
            <a:off x="518905" y="2252103"/>
            <a:ext cx="8205995" cy="4196675"/>
          </a:xfrm>
        </p:spPr>
        <p:txBody>
          <a:bodyPr>
            <a:normAutofit fontScale="85000" lnSpcReduction="20000"/>
          </a:bodyPr>
          <a:lstStyle/>
          <a:p>
            <a:pPr algn="just"/>
            <a:r>
              <a:rPr lang="en-GB" dirty="0" smtClean="0"/>
              <a:t>Corporate law includes a wide variety of rules governing director nomination and shareholder voting.</a:t>
            </a:r>
          </a:p>
          <a:p>
            <a:pPr algn="just"/>
            <a:r>
              <a:rPr lang="en-GB" dirty="0" smtClean="0"/>
              <a:t>All of the core jurisdictions allow shareholders to nominate directors.</a:t>
            </a:r>
          </a:p>
          <a:p>
            <a:pPr algn="just"/>
            <a:r>
              <a:rPr lang="en-GB" dirty="0" smtClean="0"/>
              <a:t>Generally, </a:t>
            </a:r>
            <a:r>
              <a:rPr lang="en-GB" b="1" dirty="0" smtClean="0"/>
              <a:t>the board itself proposes a slate of nominees</a:t>
            </a:r>
            <a:r>
              <a:rPr lang="en-GB" dirty="0" smtClean="0"/>
              <a:t>. But in most jurisdictions, </a:t>
            </a:r>
            <a:r>
              <a:rPr lang="en-GB" b="1" dirty="0" smtClean="0"/>
              <a:t>a qualified minority of shareholders can contest the board’s slate by adding additional nominees</a:t>
            </a:r>
            <a:r>
              <a:rPr lang="en-GB" dirty="0" smtClean="0"/>
              <a:t>.</a:t>
            </a:r>
          </a:p>
          <a:p>
            <a:pPr algn="just"/>
            <a:r>
              <a:rPr lang="en-GB" b="1" dirty="0" smtClean="0"/>
              <a:t>Core jurisdictions</a:t>
            </a:r>
            <a:r>
              <a:rPr lang="en-GB" dirty="0" smtClean="0"/>
              <a:t>, other than U.S., </a:t>
            </a:r>
            <a:r>
              <a:rPr lang="en-GB" b="1" dirty="0" smtClean="0"/>
              <a:t>follow a majority voting rule</a:t>
            </a:r>
            <a:r>
              <a:rPr lang="en-GB" dirty="0" smtClean="0"/>
              <a:t>, under which directors are elected by a majority of the votes cast at the shareholders’ meeting. By contrast </a:t>
            </a:r>
            <a:r>
              <a:rPr lang="en-GB" b="1" dirty="0" smtClean="0"/>
              <a:t>the statutory default in the U.S. </a:t>
            </a:r>
            <a:r>
              <a:rPr lang="en-GB" dirty="0" smtClean="0"/>
              <a:t>(corporate law of Delaware), </a:t>
            </a:r>
            <a:r>
              <a:rPr lang="en-GB" b="1" dirty="0" smtClean="0"/>
              <a:t>is a plurality voting rule</a:t>
            </a:r>
            <a:r>
              <a:rPr lang="en-GB" dirty="0" smtClean="0"/>
              <a:t>, under which a nominee can be appointed to a board seat also obtaining few votes, since dissidents cannot vote against the company’s nominees, they can only vote a competing slate of nominees. Moreover, voting procedures are often characterised by a real “</a:t>
            </a:r>
            <a:r>
              <a:rPr lang="en-GB" b="1" dirty="0" smtClean="0"/>
              <a:t>proxy contest</a:t>
            </a:r>
            <a:r>
              <a:rPr lang="en-GB" dirty="0" smtClean="0"/>
              <a:t>”. (note that institutional investors induced some U.S. companies to adopt a majority voting rule).</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332497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err="1" smtClean="0"/>
              <a:t>Nominating</a:t>
            </a:r>
            <a:r>
              <a:rPr lang="it-IT" sz="3200" dirty="0" smtClean="0"/>
              <a:t> </a:t>
            </a:r>
            <a:r>
              <a:rPr lang="it-IT" sz="3200" dirty="0" err="1" smtClean="0"/>
              <a:t>directors</a:t>
            </a:r>
            <a:r>
              <a:rPr lang="it-IT" sz="3200" dirty="0" smtClean="0"/>
              <a:t> (2)</a:t>
            </a:r>
            <a:endParaRPr lang="it-IT" sz="3200" dirty="0"/>
          </a:p>
        </p:txBody>
      </p:sp>
      <p:sp>
        <p:nvSpPr>
          <p:cNvPr id="3" name="Segnaposto contenuto 2"/>
          <p:cNvSpPr>
            <a:spLocks noGrp="1"/>
          </p:cNvSpPr>
          <p:nvPr>
            <p:ph idx="1"/>
          </p:nvPr>
        </p:nvSpPr>
        <p:spPr>
          <a:xfrm>
            <a:off x="518905" y="2328333"/>
            <a:ext cx="8205995" cy="4240741"/>
          </a:xfrm>
        </p:spPr>
        <p:txBody>
          <a:bodyPr>
            <a:normAutofit fontScale="92500" lnSpcReduction="20000"/>
          </a:bodyPr>
          <a:lstStyle/>
          <a:p>
            <a:pPr algn="just"/>
            <a:r>
              <a:rPr lang="en-GB" dirty="0" smtClean="0"/>
              <a:t>Another important aspect of the voting system is represented by the </a:t>
            </a:r>
            <a:r>
              <a:rPr lang="en-GB" b="1" dirty="0" smtClean="0"/>
              <a:t>rules that regulate the distribution of voting power among classes of shareholders</a:t>
            </a:r>
            <a:r>
              <a:rPr lang="en-GB" dirty="0" smtClean="0"/>
              <a:t> and between nominal and beneficial shareholders.</a:t>
            </a:r>
          </a:p>
          <a:p>
            <a:pPr algn="just"/>
            <a:r>
              <a:rPr lang="en-GB" dirty="0" smtClean="0"/>
              <a:t>Corporate law generally embraces the </a:t>
            </a:r>
            <a:r>
              <a:rPr lang="en-GB" b="1" dirty="0" smtClean="0"/>
              <a:t>principle “one-share, one-vote”</a:t>
            </a:r>
            <a:r>
              <a:rPr lang="en-GB" dirty="0" smtClean="0"/>
              <a:t>, according to which each share assigns to its owner one vote, in order to grant the proportion between the amount of capital owned and the power to influence corporate’s decisions.</a:t>
            </a:r>
          </a:p>
          <a:p>
            <a:pPr algn="just"/>
            <a:r>
              <a:rPr lang="en-GB" dirty="0" smtClean="0"/>
              <a:t> However, some jurisdictions permit deviations from this rule:</a:t>
            </a:r>
          </a:p>
          <a:p>
            <a:pPr lvl="1" algn="just">
              <a:buFont typeface="Wingdings" charset="2"/>
              <a:buChar char="§"/>
            </a:pPr>
            <a:r>
              <a:rPr lang="en-GB" b="1" dirty="0" smtClean="0"/>
              <a:t>Multiple voting shares</a:t>
            </a:r>
            <a:r>
              <a:rPr lang="en-GB" dirty="0" smtClean="0"/>
              <a:t>: they provide the right to exercise more votes than it is warranted by the amount of capital represented by shares.</a:t>
            </a:r>
          </a:p>
          <a:p>
            <a:pPr lvl="1" algn="just">
              <a:buFont typeface="Wingdings" charset="2"/>
              <a:buChar char="§"/>
            </a:pPr>
            <a:r>
              <a:rPr lang="en-GB" b="1" dirty="0" smtClean="0"/>
              <a:t>Loyalty shares</a:t>
            </a:r>
            <a:r>
              <a:rPr lang="en-GB" dirty="0" smtClean="0"/>
              <a:t>: for example French law allows corporations to award double voting rights to shareholders who have held their shares two years or more (a similar rule has recently been provided in Italy for listed companies).</a:t>
            </a:r>
          </a:p>
          <a:p>
            <a:pPr lvl="1" algn="just">
              <a:buFont typeface="Wingdings" charset="2"/>
              <a:buChar char="§"/>
            </a:pPr>
            <a:r>
              <a:rPr lang="en-GB" b="1" dirty="0" smtClean="0"/>
              <a:t>Non-voting shares</a:t>
            </a:r>
            <a:r>
              <a:rPr lang="en-GB" dirty="0" smtClean="0"/>
              <a:t>.</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30115"/>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The </a:t>
            </a:r>
            <a:r>
              <a:rPr lang="it-IT" sz="2800" dirty="0" err="1" smtClean="0"/>
              <a:t>power</a:t>
            </a:r>
            <a:r>
              <a:rPr lang="it-IT" sz="2800" dirty="0" smtClean="0"/>
              <a:t> to </a:t>
            </a:r>
            <a:r>
              <a:rPr lang="it-IT" sz="2800" dirty="0" err="1" smtClean="0"/>
              <a:t>remove</a:t>
            </a:r>
            <a:r>
              <a:rPr lang="it-IT" sz="2800" dirty="0" smtClean="0"/>
              <a:t> </a:t>
            </a:r>
            <a:r>
              <a:rPr lang="it-IT" sz="2800" dirty="0" err="1" smtClean="0"/>
              <a:t>directors</a:t>
            </a:r>
            <a:endParaRPr lang="it-IT" sz="2800" dirty="0"/>
          </a:p>
        </p:txBody>
      </p:sp>
      <p:sp>
        <p:nvSpPr>
          <p:cNvPr id="3" name="Segnaposto contenuto 2"/>
          <p:cNvSpPr>
            <a:spLocks noGrp="1"/>
          </p:cNvSpPr>
          <p:nvPr>
            <p:ph idx="1"/>
          </p:nvPr>
        </p:nvSpPr>
        <p:spPr>
          <a:xfrm>
            <a:off x="518905" y="2311630"/>
            <a:ext cx="8205995" cy="4546370"/>
          </a:xfrm>
        </p:spPr>
        <p:txBody>
          <a:bodyPr>
            <a:normAutofit fontScale="62500" lnSpcReduction="20000"/>
          </a:bodyPr>
          <a:lstStyle/>
          <a:p>
            <a:pPr algn="just"/>
            <a:r>
              <a:rPr lang="en-GB" dirty="0" smtClean="0"/>
              <a:t>Generally removal rights follow appointment rights.</a:t>
            </a:r>
          </a:p>
          <a:p>
            <a:pPr algn="just"/>
            <a:r>
              <a:rPr lang="en-GB" b="1" dirty="0" smtClean="0"/>
              <a:t>Generally a director is removed when the directorial term expires</a:t>
            </a:r>
            <a:r>
              <a:rPr lang="en-GB" dirty="0" smtClean="0"/>
              <a:t> and he fails to be </a:t>
            </a:r>
            <a:r>
              <a:rPr lang="en-GB" dirty="0" err="1" smtClean="0"/>
              <a:t>reelected</a:t>
            </a:r>
            <a:r>
              <a:rPr lang="en-GB" dirty="0" smtClean="0"/>
              <a:t>.</a:t>
            </a:r>
          </a:p>
          <a:p>
            <a:pPr lvl="1" algn="just">
              <a:buFont typeface="Wingdings" charset="2"/>
              <a:buChar char="§"/>
            </a:pPr>
            <a:r>
              <a:rPr lang="en-GB" dirty="0" smtClean="0"/>
              <a:t>The length of the directorial term is crucial in determining the powers and the independency of directors. Directorial terms range from two years in the case of Japan to no limits at all in the case of UK. (three years in Italy)</a:t>
            </a:r>
          </a:p>
          <a:p>
            <a:pPr algn="just"/>
            <a:r>
              <a:rPr lang="en-GB" dirty="0" smtClean="0"/>
              <a:t>A second aspect of removal rights is the </a:t>
            </a:r>
            <a:r>
              <a:rPr lang="en-GB" b="1" dirty="0" smtClean="0"/>
              <a:t>power to remove directors before the end of their terms</a:t>
            </a:r>
            <a:r>
              <a:rPr lang="en-GB" dirty="0" smtClean="0"/>
              <a:t>. </a:t>
            </a:r>
          </a:p>
          <a:p>
            <a:pPr lvl="1" algn="just">
              <a:buFont typeface="Wingdings" charset="2"/>
              <a:buChar char="§"/>
            </a:pPr>
            <a:r>
              <a:rPr lang="en-GB" dirty="0" smtClean="0"/>
              <a:t>British, French, Italian and Japanese law accord shareholder majorities a </a:t>
            </a:r>
            <a:r>
              <a:rPr lang="en-GB" b="1" dirty="0" smtClean="0"/>
              <a:t>non-</a:t>
            </a:r>
            <a:r>
              <a:rPr lang="en-GB" b="1" dirty="0" err="1" smtClean="0"/>
              <a:t>waivable</a:t>
            </a:r>
            <a:r>
              <a:rPr lang="en-GB" b="1" dirty="0" smtClean="0"/>
              <a:t> right to remove directors mid-term without cause</a:t>
            </a:r>
            <a:r>
              <a:rPr lang="en-GB" dirty="0" smtClean="0"/>
              <a:t>.</a:t>
            </a:r>
          </a:p>
          <a:p>
            <a:pPr lvl="1" algn="just">
              <a:buFont typeface="Wingdings" charset="2"/>
              <a:buChar char="§"/>
            </a:pPr>
            <a:r>
              <a:rPr lang="en-GB" dirty="0" smtClean="0"/>
              <a:t>Other remaining jurisdictions provide </a:t>
            </a:r>
            <a:r>
              <a:rPr lang="en-GB" b="1" dirty="0" smtClean="0"/>
              <a:t>weaker removal rights</a:t>
            </a:r>
            <a:r>
              <a:rPr lang="en-GB" dirty="0" smtClean="0"/>
              <a:t>. For example, German default rule allows three-quarters of voting shares to remove a shareholder-elected supervisory board member without cause.</a:t>
            </a:r>
          </a:p>
          <a:p>
            <a:pPr algn="just"/>
            <a:r>
              <a:rPr lang="en-GB" b="1" dirty="0" smtClean="0"/>
              <a:t>Shareholder-centric laws </a:t>
            </a:r>
            <a:r>
              <a:rPr lang="en-GB" dirty="0" smtClean="0"/>
              <a:t>(UK, France, Japan and Italy) provide shareholders with non-</a:t>
            </a:r>
            <a:r>
              <a:rPr lang="en-GB" dirty="0" err="1" smtClean="0"/>
              <a:t>waivable</a:t>
            </a:r>
            <a:r>
              <a:rPr lang="en-GB" dirty="0" smtClean="0"/>
              <a:t> removal powers as well as strong appointment powers;</a:t>
            </a:r>
          </a:p>
          <a:p>
            <a:pPr algn="just"/>
            <a:r>
              <a:rPr lang="en-GB" b="1" dirty="0" smtClean="0"/>
              <a:t>Board-centric laws</a:t>
            </a:r>
            <a:r>
              <a:rPr lang="en-GB" dirty="0" smtClean="0"/>
              <a:t> (for example Delaware) weakens removal powers by denying shareholders the power to call a special shareholders’ meeting unless the company charter expressly provides so.</a:t>
            </a:r>
          </a:p>
          <a:p>
            <a:pPr algn="just"/>
            <a:r>
              <a:rPr lang="en-GB" b="1" dirty="0" smtClean="0"/>
              <a:t>The correlation between appointment and removal powers breaks down for Germany companies</a:t>
            </a:r>
            <a:r>
              <a:rPr lang="en-GB" dirty="0" smtClean="0"/>
              <a:t>, whose shareholders have strong appointment rights, but can remove directors before the end of their terms only through a supermajority vote.</a:t>
            </a:r>
          </a:p>
          <a:p>
            <a:pPr algn="just"/>
            <a:endParaRPr lang="en-GB" dirty="0" smtClean="0"/>
          </a:p>
          <a:p>
            <a:pPr lvl="1" algn="just">
              <a:buFont typeface="Wingdings" charset="2"/>
              <a:buChar char="§"/>
            </a:pP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999583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Facilitating</a:t>
            </a:r>
            <a:r>
              <a:rPr lang="it-IT" sz="2800" dirty="0" smtClean="0"/>
              <a:t> </a:t>
            </a:r>
            <a:r>
              <a:rPr lang="it-IT" sz="2800" dirty="0" err="1" smtClean="0"/>
              <a:t>collective</a:t>
            </a:r>
            <a:r>
              <a:rPr lang="it-IT" sz="2800" dirty="0" smtClean="0"/>
              <a:t> </a:t>
            </a:r>
            <a:r>
              <a:rPr lang="it-IT" sz="2800" dirty="0" err="1" smtClean="0"/>
              <a:t>action</a:t>
            </a:r>
            <a:endParaRPr lang="it-IT" sz="2800" dirty="0"/>
          </a:p>
        </p:txBody>
      </p:sp>
      <p:sp>
        <p:nvSpPr>
          <p:cNvPr id="3" name="Segnaposto contenuto 2"/>
          <p:cNvSpPr>
            <a:spLocks noGrp="1"/>
          </p:cNvSpPr>
          <p:nvPr>
            <p:ph idx="1"/>
          </p:nvPr>
        </p:nvSpPr>
        <p:spPr>
          <a:xfrm>
            <a:off x="518905" y="2308984"/>
            <a:ext cx="8205995" cy="3957346"/>
          </a:xfrm>
        </p:spPr>
        <p:txBody>
          <a:bodyPr>
            <a:normAutofit/>
          </a:bodyPr>
          <a:lstStyle/>
          <a:p>
            <a:pPr algn="just"/>
            <a:r>
              <a:rPr lang="en-GB" dirty="0" smtClean="0"/>
              <a:t>Diffuse stock ownerships present </a:t>
            </a:r>
            <a:r>
              <a:rPr lang="en-GB" b="1" dirty="0" smtClean="0"/>
              <a:t>collective action problems </a:t>
            </a:r>
            <a:r>
              <a:rPr lang="en-GB" dirty="0" smtClean="0"/>
              <a:t>in assuring shareholders’ control rights.</a:t>
            </a:r>
          </a:p>
          <a:p>
            <a:pPr algn="just"/>
            <a:r>
              <a:rPr lang="en-GB" dirty="0" smtClean="0"/>
              <a:t>All jurisdictions address this problem with different instruments:</a:t>
            </a:r>
          </a:p>
          <a:p>
            <a:pPr lvl="1" algn="just">
              <a:buFont typeface="Wingdings" charset="2"/>
              <a:buChar char="§"/>
            </a:pPr>
            <a:r>
              <a:rPr lang="en-GB" b="1" dirty="0" smtClean="0"/>
              <a:t>Voting mechanism</a:t>
            </a:r>
            <a:r>
              <a:rPr lang="en-GB" dirty="0" smtClean="0"/>
              <a:t>: generally shareholders can exercise their voice at shareholder meetings through one of three mechanism: 1. </a:t>
            </a:r>
            <a:r>
              <a:rPr lang="en-GB" b="1" dirty="0" smtClean="0"/>
              <a:t>mail (or distance) voting</a:t>
            </a:r>
            <a:r>
              <a:rPr lang="en-GB" dirty="0" smtClean="0"/>
              <a:t>; 2. </a:t>
            </a:r>
            <a:r>
              <a:rPr lang="en-GB" b="1" dirty="0" smtClean="0"/>
              <a:t>proxy solicitation by corporate partisans</a:t>
            </a:r>
            <a:r>
              <a:rPr lang="en-GB" dirty="0" smtClean="0"/>
              <a:t>; 3. </a:t>
            </a:r>
            <a:r>
              <a:rPr lang="en-GB" b="1" dirty="0" smtClean="0"/>
              <a:t>proxy voting through custodial institutions</a:t>
            </a:r>
            <a:r>
              <a:rPr lang="en-GB" dirty="0" smtClean="0"/>
              <a:t> or other agents (brokerage houses, banks, foundations…).</a:t>
            </a:r>
            <a:endParaRPr lang="en-GB" dirty="0"/>
          </a:p>
        </p:txBody>
      </p:sp>
      <p:sp>
        <p:nvSpPr>
          <p:cNvPr id="4" name="Segnaposto numero diapositiva 3"/>
          <p:cNvSpPr>
            <a:spLocks noGrp="1"/>
          </p:cNvSpPr>
          <p:nvPr>
            <p:ph type="sldNum" sz="quarter" idx="12"/>
          </p:nvPr>
        </p:nvSpPr>
        <p:spPr/>
        <p:txBody>
          <a:bodyPr/>
          <a:lstStyle/>
          <a:p>
            <a:fld id="{4A822907-8A9D-4F6B-98F6-913902AD56B5}" type="slidenum">
              <a:rPr lang="en-US" smtClean="0"/>
              <a:pPr/>
              <a:t>8</a:t>
            </a:fld>
            <a:endParaRPr lang="en-US"/>
          </a:p>
        </p:txBody>
      </p:sp>
    </p:spTree>
  </p:cSld>
  <p:clrMapOvr>
    <a:masterClrMapping/>
  </p:clrMapOvr>
</p:sld>
</file>

<file path=ppt/theme/theme1.xml><?xml version="1.0" encoding="utf-8"?>
<a:theme xmlns:a="http://schemas.openxmlformats.org/drawingml/2006/main" name="Perception">
  <a:themeElements>
    <a:clrScheme name="Stilografica">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1915</TotalTime>
  <Words>5127</Words>
  <Application>Microsoft Macintosh PowerPoint</Application>
  <PresentationFormat>Presentazione su schermo (4:3)</PresentationFormat>
  <Paragraphs>266</Paragraphs>
  <Slides>39</Slides>
  <Notes>1</Notes>
  <HiddenSlides>0</HiddenSlides>
  <MMClips>0</MMClips>
  <ScaleCrop>false</ScaleCrop>
  <HeadingPairs>
    <vt:vector size="4" baseType="variant">
      <vt:variant>
        <vt:lpstr>Modello struttura</vt:lpstr>
      </vt:variant>
      <vt:variant>
        <vt:i4>1</vt:i4>
      </vt:variant>
      <vt:variant>
        <vt:lpstr>Titoli diapositive</vt:lpstr>
      </vt:variant>
      <vt:variant>
        <vt:i4>39</vt:i4>
      </vt:variant>
    </vt:vector>
  </HeadingPairs>
  <TitlesOfParts>
    <vt:vector size="40" baseType="lpstr">
      <vt:lpstr>Perception</vt:lpstr>
      <vt:lpstr>The Basic Governance Structure: the Interests of Shareholders as a Class / Protecting Minority Shareholders</vt:lpstr>
      <vt:lpstr>Three Agency Problems</vt:lpstr>
      <vt:lpstr>Appointment Rights and Shareholders Interests</vt:lpstr>
      <vt:lpstr>Managerial power and corporate boards</vt:lpstr>
      <vt:lpstr>Managerial power and corporate boards (2)</vt:lpstr>
      <vt:lpstr>Nominating directors</vt:lpstr>
      <vt:lpstr>Nominating directors (2)</vt:lpstr>
      <vt:lpstr>The power to remove directors</vt:lpstr>
      <vt:lpstr>Facilitating collective action</vt:lpstr>
      <vt:lpstr>The Trusteeship Strategy: Indipendent Directors</vt:lpstr>
      <vt:lpstr>The Trusteeship Strategy: Indipendent Directors (2)</vt:lpstr>
      <vt:lpstr>Board Structure and International Best Practices</vt:lpstr>
      <vt:lpstr>Board Structure and International Best Practices: EU Codes of Best Practice</vt:lpstr>
      <vt:lpstr>Board Structure and International Best Practices: the U.S. and Japan</vt:lpstr>
      <vt:lpstr>Best practices and board structure</vt:lpstr>
      <vt:lpstr>Decision Rights and Shareholder Interests</vt:lpstr>
      <vt:lpstr>Decision Rights and Shareholder Interests: the direct participation of shareholder meetings</vt:lpstr>
      <vt:lpstr>Decision Rights and Shareholder Interests: shareholder ratification</vt:lpstr>
      <vt:lpstr>Decision Rights and Shareholder Interests: closely held companies</vt:lpstr>
      <vt:lpstr>The Reward Strategy</vt:lpstr>
      <vt:lpstr>Legal Constraints and Affiliation Rights</vt:lpstr>
      <vt:lpstr>The constraints strategy: the duty of care</vt:lpstr>
      <vt:lpstr>The constraints strategy: the duty of care (2)</vt:lpstr>
      <vt:lpstr>The constraints strategy: the duty of care (3)</vt:lpstr>
      <vt:lpstr>Corporate governance-related disclosure</vt:lpstr>
      <vt:lpstr>Similarities and Differences across Jurisdictions</vt:lpstr>
      <vt:lpstr>Similarities and Differences across Jurisdictions (2)</vt:lpstr>
      <vt:lpstr>Shareholder-friendly regimes</vt:lpstr>
      <vt:lpstr>Minority Shareholders and Non-Shareholders Consituencies</vt:lpstr>
      <vt:lpstr>Protecting Minority Shareholders</vt:lpstr>
      <vt:lpstr>Minority shareholder appointment rights</vt:lpstr>
      <vt:lpstr>Minority shareholder appointment rights (2)</vt:lpstr>
      <vt:lpstr>Minority shareholder decision rights</vt:lpstr>
      <vt:lpstr>The incentive strategy: trusteeship and equal treatment</vt:lpstr>
      <vt:lpstr>The Trusteeship Strategy: Independent Directors</vt:lpstr>
      <vt:lpstr>The equal treatment norm</vt:lpstr>
      <vt:lpstr>The equal treatment norm (2)</vt:lpstr>
      <vt:lpstr>Constraints and affiliation rights</vt:lpstr>
      <vt:lpstr>References</vt:lpstr>
    </vt:vector>
  </TitlesOfParts>
  <Company>Studio Legale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Corporate Law</dc:title>
  <dc:creator>Sergio Di Nola</dc:creator>
  <cp:lastModifiedBy>Barbara Compagnoni</cp:lastModifiedBy>
  <cp:revision>438</cp:revision>
  <cp:lastPrinted>2014-11-24T09:56:03Z</cp:lastPrinted>
  <dcterms:created xsi:type="dcterms:W3CDTF">2014-11-24T15:53:38Z</dcterms:created>
  <dcterms:modified xsi:type="dcterms:W3CDTF">2014-11-24T15:53:56Z</dcterms:modified>
</cp:coreProperties>
</file>