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p:sldMasterIdLst>
    <p:sldMasterId id="2147483660" r:id="rId1"/>
  </p:sldMasterIdLst>
  <p:notesMasterIdLst>
    <p:notesMasterId r:id="rId28"/>
  </p:notesMasterIdLst>
  <p:handoutMasterIdLst>
    <p:handoutMasterId r:id="rId2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5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98" autoAdjust="0"/>
    <p:restoredTop sz="94652" autoAdjust="0"/>
  </p:normalViewPr>
  <p:slideViewPr>
    <p:cSldViewPr snapToGrid="0" snapToObjects="1">
      <p:cViewPr varScale="1">
        <p:scale>
          <a:sx n="98" d="100"/>
          <a:sy n="98" d="100"/>
        </p:scale>
        <p:origin x="-53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3A6B8F-551C-744A-B6AA-87715E827DFB}" type="datetime1">
              <a:rPr lang="it-IT" smtClean="0"/>
              <a:pPr/>
              <a:t>5-12-2014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AEE732-F030-204F-B571-E2F54DBB6418}" type="slidenum">
              <a:rPr lang="it-IT" smtClean="0"/>
              <a:pPr/>
              <a:t>‹n.›</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24423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FF0CE7-0C09-1B4F-8D64-C86099B04BB4}" type="datetime1">
              <a:rPr lang="it-IT" smtClean="0"/>
              <a:pPr/>
              <a:t>5-12-2014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B839F-99CF-ED49-9131-D4A978057F13}" type="slidenum">
              <a:rPr lang="it-IT" smtClean="0"/>
              <a:pPr/>
              <a:t>‹n.›</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92212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CFAB839F-99CF-ED49-9131-D4A978057F13}" type="slidenum">
              <a:rPr lang="it-IT" smtClean="0"/>
              <a:pPr/>
              <a:t>1</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7872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48391DDA-4C7C-C64E-A488-7E0E51AC503C}"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C4F955BD-5BB4-BD40-B9A5-56088F842C66}" type="datetime1">
              <a:rPr lang="it-IT"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666D02C5-0D25-AE43-A1AB-C6B5A66580A8}"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9AC52A5B-C338-3E41-B193-94097966065C}"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C882DA05-234B-7941-8F8D-ACA5146AEDF2}"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FD654C3-AC0E-9949-B03C-FF276D584250}"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3C7222C-C4BB-9840-8E6D-03CFD0F684EC}"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8FEFFE47-1036-F747-B287-0C890BA9AAF8}"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F585AB67-F09F-434F-9BB5-4B03396C98EC}"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D0CA6F11-A9D4-F143-91D5-FC5CEFBE0348}" type="datetime1">
              <a:rPr lang="it-IT"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D121000E-9ABD-1348-A28E-D307C0461525}" type="datetime1">
              <a:rPr lang="it-IT"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a:prstGeom prst="rect">
            <a:avLst/>
          </a:prstGeom>
        </p:spPr>
        <p:txBody>
          <a:bodyPr/>
          <a:lstStyle/>
          <a:p>
            <a:fld id="{95824176-A9A0-5142-AB3C-61B6F405487A}" type="datetime1">
              <a:rPr lang="it-IT" smtClean="0"/>
              <a:pPr/>
              <a:t>5-12-2014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pPr/>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580094" y="188259"/>
            <a:ext cx="2133600" cy="365125"/>
          </a:xfrm>
          <a:prstGeom prst="rect">
            <a:avLst/>
          </a:prstGeom>
        </p:spPr>
        <p:txBody>
          <a:bodyPr/>
          <a:lstStyle/>
          <a:p>
            <a:fld id="{7E2A5B35-C236-2549-81D3-2B5A3892CD01}" type="datetime1">
              <a:rPr lang="it-IT"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0094" y="188259"/>
            <a:ext cx="2133600" cy="365125"/>
          </a:xfrm>
          <a:prstGeom prst="rect">
            <a:avLst/>
          </a:prstGeom>
        </p:spPr>
        <p:txBody>
          <a:bodyPr/>
          <a:lstStyle/>
          <a:p>
            <a:fld id="{6D479508-CBAC-194D-8385-5F44620520F7}" type="datetime1">
              <a:rPr lang="it-IT"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4F252561-E0A3-F441-8294-A8022E6FD6E8}" type="datetime1">
              <a:rPr lang="it-IT"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518905" y="2595562"/>
            <a:ext cx="8205995"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pPr/>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Immagine 8" descr="LogoLIUC.png"/>
          <p:cNvPicPr>
            <a:picLocks noChangeAspect="1"/>
          </p:cNvPicPr>
          <p:nvPr userDrawn="1"/>
        </p:nvPicPr>
        <p:blipFill>
          <a:blip r:embed="rId17">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291985" y="-8018"/>
            <a:ext cx="1621827" cy="112280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576019"/>
            <a:ext cx="8915400" cy="1459124"/>
          </a:xfrm>
        </p:spPr>
        <p:txBody>
          <a:bodyPr>
            <a:normAutofit/>
          </a:bodyPr>
          <a:lstStyle/>
          <a:p>
            <a:r>
              <a:rPr lang="it-IT" dirty="0" err="1" smtClean="0"/>
              <a:t>Transactions</a:t>
            </a:r>
            <a:r>
              <a:rPr lang="it-IT" dirty="0" smtClean="0"/>
              <a:t> with </a:t>
            </a:r>
            <a:r>
              <a:rPr lang="it-IT" dirty="0" err="1" smtClean="0"/>
              <a:t>Creditors</a:t>
            </a:r>
            <a:r>
              <a:rPr lang="it-IT" dirty="0" smtClean="0"/>
              <a:t>: </a:t>
            </a:r>
            <a:r>
              <a:rPr lang="it-IT" dirty="0" err="1" smtClean="0"/>
              <a:t>Distressed</a:t>
            </a:r>
            <a:r>
              <a:rPr lang="it-IT" dirty="0" smtClean="0"/>
              <a:t> </a:t>
            </a:r>
            <a:r>
              <a:rPr lang="it-IT" dirty="0" err="1" smtClean="0"/>
              <a:t>Firms</a:t>
            </a:r>
            <a:endParaRPr lang="it-IT" dirty="0"/>
          </a:p>
        </p:txBody>
      </p:sp>
      <p:sp>
        <p:nvSpPr>
          <p:cNvPr id="3" name="Sottotitolo 2"/>
          <p:cNvSpPr>
            <a:spLocks noGrp="1"/>
          </p:cNvSpPr>
          <p:nvPr>
            <p:ph type="subTitle" idx="1"/>
          </p:nvPr>
        </p:nvSpPr>
        <p:spPr>
          <a:xfrm>
            <a:off x="914400" y="3276445"/>
            <a:ext cx="7719290" cy="3058087"/>
          </a:xfrm>
        </p:spPr>
        <p:txBody>
          <a:bodyPr/>
          <a:lstStyle/>
          <a:p>
            <a:pPr>
              <a:lnSpc>
                <a:spcPct val="50000"/>
              </a:lnSpc>
            </a:pPr>
            <a:endParaRPr lang="it-IT" dirty="0" smtClean="0"/>
          </a:p>
          <a:p>
            <a:pPr>
              <a:lnSpc>
                <a:spcPct val="50000"/>
              </a:lnSpc>
            </a:pPr>
            <a:r>
              <a:rPr lang="it-IT" dirty="0" smtClean="0"/>
              <a:t>Università Carlo Cattaneo – LIUC</a:t>
            </a:r>
          </a:p>
          <a:p>
            <a:pPr>
              <a:lnSpc>
                <a:spcPct val="50000"/>
              </a:lnSpc>
            </a:pPr>
            <a:r>
              <a:rPr lang="it-IT" dirty="0" smtClean="0"/>
              <a:t>School of </a:t>
            </a:r>
            <a:r>
              <a:rPr lang="it-IT" dirty="0" err="1" smtClean="0"/>
              <a:t>Economics</a:t>
            </a:r>
            <a:r>
              <a:rPr lang="it-IT" dirty="0" smtClean="0"/>
              <a:t> and Management</a:t>
            </a:r>
          </a:p>
          <a:p>
            <a:pPr>
              <a:lnSpc>
                <a:spcPct val="50000"/>
              </a:lnSpc>
            </a:pPr>
            <a:r>
              <a:rPr lang="it-IT" dirty="0" smtClean="0"/>
              <a:t>Corporate Governance – A.Y. 2014/2015</a:t>
            </a:r>
          </a:p>
          <a:p>
            <a:pPr>
              <a:lnSpc>
                <a:spcPct val="50000"/>
              </a:lnSpc>
            </a:pPr>
            <a:r>
              <a:rPr lang="it-IT" dirty="0" smtClean="0"/>
              <a:t>Prof. Avv. Maurizio Allegro </a:t>
            </a:r>
            <a:r>
              <a:rPr lang="it-IT" dirty="0" err="1" smtClean="0"/>
              <a:t>Pontani</a:t>
            </a:r>
            <a:endParaRPr lang="it-IT" dirty="0" smtClean="0"/>
          </a:p>
          <a:p>
            <a:pPr>
              <a:lnSpc>
                <a:spcPct val="50000"/>
              </a:lnSpc>
            </a:pPr>
            <a:r>
              <a:rPr lang="it-IT" dirty="0" err="1" smtClean="0"/>
              <a:t>December</a:t>
            </a:r>
            <a:r>
              <a:rPr lang="it-IT" dirty="0" smtClean="0"/>
              <a:t>, 5th</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55617778"/>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Shareholders</a:t>
            </a:r>
            <a:r>
              <a:rPr lang="it-IT" sz="2400" dirty="0" smtClean="0"/>
              <a:t> (</a:t>
            </a:r>
            <a:r>
              <a:rPr lang="it-IT" sz="2400" dirty="0" err="1" smtClean="0"/>
              <a:t>2</a:t>
            </a:r>
            <a:r>
              <a:rPr lang="it-IT" sz="2400" dirty="0" smtClean="0"/>
              <a:t>)</a:t>
            </a:r>
            <a:endParaRPr lang="it-IT" sz="2600" dirty="0"/>
          </a:p>
        </p:txBody>
      </p:sp>
      <p:sp>
        <p:nvSpPr>
          <p:cNvPr id="3" name="Segnaposto contenuto 2"/>
          <p:cNvSpPr>
            <a:spLocks noGrp="1"/>
          </p:cNvSpPr>
          <p:nvPr>
            <p:ph idx="1"/>
          </p:nvPr>
        </p:nvSpPr>
        <p:spPr>
          <a:xfrm>
            <a:off x="518905" y="2302978"/>
            <a:ext cx="8205995" cy="4266097"/>
          </a:xfrm>
        </p:spPr>
        <p:txBody>
          <a:bodyPr>
            <a:normAutofit fontScale="92500" lnSpcReduction="20000"/>
          </a:bodyPr>
          <a:lstStyle/>
          <a:p>
            <a:pPr algn="just"/>
            <a:r>
              <a:rPr lang="en-GB" dirty="0" smtClean="0"/>
              <a:t>The </a:t>
            </a:r>
            <a:r>
              <a:rPr lang="en-GB" b="1" dirty="0" smtClean="0"/>
              <a:t>doctrine of the facto or shadow directors </a:t>
            </a:r>
            <a:r>
              <a:rPr lang="en-GB" dirty="0" smtClean="0"/>
              <a:t>involves </a:t>
            </a:r>
            <a:r>
              <a:rPr lang="en-GB" b="1" dirty="0" smtClean="0"/>
              <a:t>treating a person who acts as a member of, or exercise control over, the board</a:t>
            </a:r>
            <a:r>
              <a:rPr lang="en-GB" dirty="0" smtClean="0"/>
              <a:t>, without formally having been appointed as such, </a:t>
            </a:r>
            <a:r>
              <a:rPr lang="en-GB" b="1" dirty="0" smtClean="0"/>
              <a:t>as subject to the same potential liabilities as directors</a:t>
            </a:r>
            <a:r>
              <a:rPr lang="en-GB" dirty="0" smtClean="0"/>
              <a:t>.</a:t>
            </a:r>
          </a:p>
          <a:p>
            <a:pPr lvl="1" algn="just">
              <a:buFont typeface="Wingdings" charset="2"/>
              <a:buChar char="§"/>
            </a:pPr>
            <a:r>
              <a:rPr lang="en-GB" dirty="0" smtClean="0"/>
              <a:t>Example: under French law, a controlling shareholder who directs a company’s management to violate their fiduciary duties may be required to indemnify the company its losses or even be compelled to pay all the corporation’s debts.</a:t>
            </a:r>
          </a:p>
          <a:p>
            <a:pPr algn="just"/>
            <a:r>
              <a:rPr lang="en-GB" dirty="0" smtClean="0"/>
              <a:t>A second form of shareholder liability involves the </a:t>
            </a:r>
            <a:r>
              <a:rPr lang="en-GB" b="1" dirty="0" smtClean="0"/>
              <a:t>subordination of debt claims brought by controlling shareholders against the estates of bankrupt companies</a:t>
            </a:r>
            <a:r>
              <a:rPr lang="en-GB" dirty="0" smtClean="0"/>
              <a:t>. </a:t>
            </a:r>
          </a:p>
          <a:p>
            <a:pPr algn="just"/>
            <a:r>
              <a:rPr lang="en-GB" dirty="0" smtClean="0"/>
              <a:t>Subordination occurs either because </a:t>
            </a:r>
            <a:r>
              <a:rPr lang="en-GB" b="1" dirty="0" smtClean="0"/>
              <a:t>controlling shareholders have behaved inequitably</a:t>
            </a:r>
            <a:r>
              <a:rPr lang="en-GB" dirty="0" smtClean="0"/>
              <a:t> or because </a:t>
            </a:r>
            <a:r>
              <a:rPr lang="en-GB" b="1" dirty="0" smtClean="0"/>
              <a:t>controlling shareholders’ loans are </a:t>
            </a:r>
            <a:r>
              <a:rPr lang="en-GB" dirty="0" smtClean="0"/>
              <a:t>automatically or under certain conditions </a:t>
            </a:r>
            <a:r>
              <a:rPr lang="en-GB" b="1" dirty="0" smtClean="0"/>
              <a:t>subordinated in the insolvency of the company</a:t>
            </a:r>
            <a:r>
              <a:rPr lang="en-GB" dirty="0" smtClean="0"/>
              <a:t>.</a:t>
            </a:r>
          </a:p>
          <a:p>
            <a:pPr algn="just"/>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9016145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Shareholders</a:t>
            </a:r>
            <a:r>
              <a:rPr lang="it-IT" sz="2400" dirty="0" smtClean="0"/>
              <a:t> (</a:t>
            </a:r>
            <a:r>
              <a:rPr lang="it-IT" sz="2400" dirty="0" err="1" smtClean="0"/>
              <a:t>3</a:t>
            </a:r>
            <a:r>
              <a:rPr lang="it-IT" sz="2400" dirty="0" smtClean="0"/>
              <a:t>)</a:t>
            </a:r>
            <a:endParaRPr lang="it-IT" sz="2400" dirty="0"/>
          </a:p>
        </p:txBody>
      </p:sp>
      <p:sp>
        <p:nvSpPr>
          <p:cNvPr id="3" name="Segnaposto contenuto 2"/>
          <p:cNvSpPr>
            <a:spLocks noGrp="1"/>
          </p:cNvSpPr>
          <p:nvPr>
            <p:ph idx="1"/>
          </p:nvPr>
        </p:nvSpPr>
        <p:spPr>
          <a:xfrm>
            <a:off x="518905" y="2289863"/>
            <a:ext cx="8205995" cy="4279211"/>
          </a:xfrm>
        </p:spPr>
        <p:txBody>
          <a:bodyPr>
            <a:normAutofit fontScale="92500" lnSpcReduction="20000"/>
          </a:bodyPr>
          <a:lstStyle/>
          <a:p>
            <a:pPr algn="just"/>
            <a:r>
              <a:rPr lang="en-GB" dirty="0" smtClean="0"/>
              <a:t>Finally, all jurisdictions permit courts to “</a:t>
            </a:r>
            <a:r>
              <a:rPr lang="en-GB" b="1" dirty="0" smtClean="0"/>
              <a:t>pierce the corporate veil</a:t>
            </a:r>
            <a:r>
              <a:rPr lang="en-GB" dirty="0" smtClean="0"/>
              <a:t>” in extreme circumstances; that is, </a:t>
            </a:r>
            <a:r>
              <a:rPr lang="en-GB" b="1" dirty="0" smtClean="0"/>
              <a:t>to hold controlling shareholders or the controllers of corporate groups personally liable for the company’s debts</a:t>
            </a:r>
            <a:r>
              <a:rPr lang="en-GB" dirty="0" smtClean="0"/>
              <a:t>.</a:t>
            </a:r>
          </a:p>
          <a:p>
            <a:pPr algn="just"/>
            <a:r>
              <a:rPr lang="en-GB" dirty="0" smtClean="0"/>
              <a:t>Courts do not set aside the corporate form easily: </a:t>
            </a:r>
          </a:p>
          <a:p>
            <a:pPr lvl="1" algn="just">
              <a:buFont typeface="Wingdings" charset="2"/>
              <a:buChar char="§"/>
            </a:pPr>
            <a:r>
              <a:rPr lang="en-GB" dirty="0" smtClean="0"/>
              <a:t>In no jurisdiction veil-piercing has been directed against publicly-traded companies or non-controlling shareholders.</a:t>
            </a:r>
          </a:p>
          <a:p>
            <a:pPr lvl="1" algn="just">
              <a:buFont typeface="Wingdings" charset="2"/>
              <a:buChar char="§"/>
            </a:pPr>
            <a:r>
              <a:rPr lang="en-GB" dirty="0" smtClean="0"/>
              <a:t>U.S. jurisdiction permits veil piercing when: 1) </a:t>
            </a:r>
            <a:r>
              <a:rPr lang="en-GB" b="1" dirty="0" smtClean="0"/>
              <a:t>controlling shareholders disregard the integrity of their companies</a:t>
            </a:r>
            <a:r>
              <a:rPr lang="en-GB" dirty="0" smtClean="0"/>
              <a:t> by failing to observe formalities, intermingling personal and company assets, or failing to capitalise the company adequately; 2) </a:t>
            </a:r>
            <a:r>
              <a:rPr lang="en-GB" b="1" dirty="0" smtClean="0"/>
              <a:t>there is an element of fraud or injustice</a:t>
            </a:r>
            <a:r>
              <a:rPr lang="en-GB" dirty="0" smtClean="0"/>
              <a:t>.</a:t>
            </a:r>
          </a:p>
          <a:p>
            <a:pPr lvl="1" algn="just">
              <a:buFont typeface="Wingdings" charset="2"/>
              <a:buChar char="§"/>
            </a:pPr>
            <a:r>
              <a:rPr lang="en-GB" dirty="0" smtClean="0"/>
              <a:t>Japan and EU jurisdictions apply the veil piercing doctrine similarly:</a:t>
            </a:r>
          </a:p>
          <a:p>
            <a:pPr lvl="2" algn="just">
              <a:buFont typeface="Wingdings" charset="2"/>
              <a:buChar char="§"/>
            </a:pPr>
            <a:r>
              <a:rPr lang="en-GB" dirty="0" smtClean="0"/>
              <a:t>In France, insolvency procedures can be extended to shareholders that disregard the integrity of their companies (</a:t>
            </a:r>
            <a:r>
              <a:rPr lang="en-GB" i="1" dirty="0" smtClean="0"/>
              <a:t>action en confusion de </a:t>
            </a:r>
            <a:r>
              <a:rPr lang="en-GB" i="1" dirty="0" err="1" smtClean="0"/>
              <a:t>patrimoine</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710831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Shareholders</a:t>
            </a:r>
            <a:r>
              <a:rPr lang="it-IT" sz="2400" dirty="0" smtClean="0"/>
              <a:t> (</a:t>
            </a:r>
            <a:r>
              <a:rPr lang="it-IT" sz="2400" dirty="0" err="1" smtClean="0"/>
              <a:t>4</a:t>
            </a:r>
            <a:r>
              <a:rPr lang="it-IT" sz="2400" dirty="0" smtClean="0"/>
              <a:t>)</a:t>
            </a:r>
            <a:endParaRPr lang="it-IT" sz="2400" dirty="0"/>
          </a:p>
        </p:txBody>
      </p:sp>
      <p:sp>
        <p:nvSpPr>
          <p:cNvPr id="3" name="Segnaposto contenuto 2"/>
          <p:cNvSpPr>
            <a:spLocks noGrp="1"/>
          </p:cNvSpPr>
          <p:nvPr>
            <p:ph idx="1"/>
          </p:nvPr>
        </p:nvSpPr>
        <p:spPr>
          <a:xfrm>
            <a:off x="518905" y="2326946"/>
            <a:ext cx="8205995" cy="3939383"/>
          </a:xfrm>
        </p:spPr>
        <p:txBody>
          <a:bodyPr/>
          <a:lstStyle/>
          <a:p>
            <a:pPr algn="just"/>
            <a:r>
              <a:rPr lang="en-GB" dirty="0" smtClean="0"/>
              <a:t>Piercing the corporate veil can be seen as performing a broadly similar function to imposing liability on a shareholder as a de facto or shadow director or subordinating a shareholder’s loan.</a:t>
            </a:r>
          </a:p>
          <a:p>
            <a:pPr algn="just"/>
            <a:r>
              <a:rPr lang="en-GB" dirty="0" smtClean="0"/>
              <a:t>Veil-piercing doctrines are also occasionally used to protect the </a:t>
            </a:r>
            <a:r>
              <a:rPr lang="en-GB" b="1" dirty="0" smtClean="0"/>
              <a:t>creditors of corporate groups</a:t>
            </a:r>
            <a:r>
              <a:rPr lang="en-GB" dirty="0" smtClean="0"/>
              <a:t>.</a:t>
            </a:r>
          </a:p>
          <a:p>
            <a:pPr lvl="1" algn="just">
              <a:buFont typeface="Wingdings" charset="2"/>
              <a:buChar char="§"/>
            </a:pPr>
            <a:r>
              <a:rPr lang="en-GB" dirty="0" smtClean="0"/>
              <a:t>In the U.S. the </a:t>
            </a:r>
            <a:r>
              <a:rPr lang="en-GB" b="1" dirty="0" smtClean="0"/>
              <a:t>doctrine of “substantive consolidation” </a:t>
            </a:r>
            <a:r>
              <a:rPr lang="en-GB" dirty="0" smtClean="0"/>
              <a:t>gives bankruptcy courts the power to put assets and liabilities of two related corporations into a single pool. This doctrine makes the creditors of one corporate entity better off at the expense of the creditors of the other.</a:t>
            </a:r>
          </a:p>
          <a:p>
            <a:pPr lvl="1" algn="just">
              <a:buFont typeface="Wingdings" charset="2"/>
              <a:buChar char="§"/>
            </a:pPr>
            <a:r>
              <a:rPr lang="en-GB" dirty="0" smtClean="0"/>
              <a:t>A </a:t>
            </a:r>
            <a:r>
              <a:rPr lang="en-GB" b="1" dirty="0" smtClean="0"/>
              <a:t>supplementary set of creditor protection standards </a:t>
            </a:r>
            <a:r>
              <a:rPr lang="en-GB" dirty="0" smtClean="0"/>
              <a:t>covers groups of companies in some jurisdictions, such as Germany and Italy.</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3399097"/>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Creditors</a:t>
            </a:r>
            <a:r>
              <a:rPr lang="it-IT" sz="2400" dirty="0" smtClean="0"/>
              <a:t> and </a:t>
            </a:r>
            <a:r>
              <a:rPr lang="it-IT" sz="2400" dirty="0" err="1" smtClean="0"/>
              <a:t>other</a:t>
            </a:r>
            <a:r>
              <a:rPr lang="it-IT" sz="2400" dirty="0" smtClean="0"/>
              <a:t> </a:t>
            </a:r>
            <a:r>
              <a:rPr lang="it-IT" sz="2400" dirty="0" err="1" smtClean="0"/>
              <a:t>third</a:t>
            </a:r>
            <a:r>
              <a:rPr lang="it-IT" sz="2400" dirty="0" smtClean="0"/>
              <a:t> </a:t>
            </a:r>
            <a:r>
              <a:rPr lang="it-IT" sz="2400" dirty="0" err="1" smtClean="0"/>
              <a:t>parties</a:t>
            </a:r>
            <a:endParaRPr lang="it-IT" sz="2400" dirty="0"/>
          </a:p>
        </p:txBody>
      </p:sp>
      <p:sp>
        <p:nvSpPr>
          <p:cNvPr id="3" name="Segnaposto contenuto 2"/>
          <p:cNvSpPr>
            <a:spLocks noGrp="1"/>
          </p:cNvSpPr>
          <p:nvPr>
            <p:ph idx="1"/>
          </p:nvPr>
        </p:nvSpPr>
        <p:spPr>
          <a:xfrm>
            <a:off x="518905" y="2391840"/>
            <a:ext cx="8205995" cy="4177235"/>
          </a:xfrm>
        </p:spPr>
        <p:txBody>
          <a:bodyPr>
            <a:normAutofit fontScale="92500" lnSpcReduction="10000"/>
          </a:bodyPr>
          <a:lstStyle/>
          <a:p>
            <a:pPr algn="just"/>
            <a:r>
              <a:rPr lang="en-GB" dirty="0" smtClean="0"/>
              <a:t>The standard strategy is also employed in a variety of guises as regards creditors and other third parties.</a:t>
            </a:r>
          </a:p>
          <a:p>
            <a:pPr algn="just"/>
            <a:r>
              <a:rPr lang="en-GB" dirty="0" smtClean="0"/>
              <a:t>In these applications, the focus is sometimes on </a:t>
            </a:r>
            <a:r>
              <a:rPr lang="en-GB" b="1" dirty="0" smtClean="0"/>
              <a:t>recruiting third parties as gatekeepers</a:t>
            </a:r>
            <a:r>
              <a:rPr lang="en-GB" dirty="0" smtClean="0"/>
              <a:t>, in others on </a:t>
            </a:r>
            <a:r>
              <a:rPr lang="en-GB" b="1" dirty="0" smtClean="0"/>
              <a:t>preventing one creditor from getting a better position vis-à-vis the others</a:t>
            </a:r>
            <a:r>
              <a:rPr lang="en-GB" dirty="0" smtClean="0"/>
              <a:t>.</a:t>
            </a:r>
          </a:p>
          <a:p>
            <a:pPr algn="just"/>
            <a:r>
              <a:rPr lang="en-GB" dirty="0" smtClean="0"/>
              <a:t>The first approach target </a:t>
            </a:r>
            <a:r>
              <a:rPr lang="en-GB" b="1" dirty="0" smtClean="0"/>
              <a:t>third parties who enter into transactions with a debtor in the vicinity of insolvency that are manifestly disadvantageous to the debtor</a:t>
            </a:r>
            <a:r>
              <a:rPr lang="en-GB" dirty="0" smtClean="0"/>
              <a:t>. Such third parties may find that the transaction is set aside ex post in the debtor’s bankruptcy, and that they are required to return the benefits they received. This action is called:</a:t>
            </a:r>
          </a:p>
          <a:p>
            <a:pPr lvl="1" algn="just"/>
            <a:r>
              <a:rPr lang="en-GB" b="1" i="1" dirty="0" err="1" smtClean="0"/>
              <a:t>Actio</a:t>
            </a:r>
            <a:r>
              <a:rPr lang="en-GB" b="1" i="1" dirty="0" smtClean="0"/>
              <a:t> </a:t>
            </a:r>
            <a:r>
              <a:rPr lang="en-GB" b="1" i="1" dirty="0" err="1" smtClean="0"/>
              <a:t>pauliana</a:t>
            </a:r>
            <a:r>
              <a:rPr lang="en-GB" b="1" dirty="0" smtClean="0"/>
              <a:t> </a:t>
            </a:r>
            <a:r>
              <a:rPr lang="en-GB" dirty="0" smtClean="0"/>
              <a:t>in the continental Europe;</a:t>
            </a:r>
          </a:p>
          <a:p>
            <a:pPr lvl="1" algn="just"/>
            <a:r>
              <a:rPr lang="en-GB" b="1" dirty="0" smtClean="0"/>
              <a:t>Fraudulent conveyance </a:t>
            </a:r>
            <a:r>
              <a:rPr lang="en-GB" dirty="0" smtClean="0"/>
              <a:t>in the U.S. and Japan;</a:t>
            </a:r>
          </a:p>
          <a:p>
            <a:pPr lvl="1" algn="just"/>
            <a:r>
              <a:rPr lang="en-GB" b="1" dirty="0" smtClean="0"/>
              <a:t>Undervalue transaction </a:t>
            </a:r>
            <a:r>
              <a:rPr lang="en-GB" dirty="0" smtClean="0"/>
              <a:t>in the UK.</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592549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Creditors</a:t>
            </a:r>
            <a:r>
              <a:rPr lang="it-IT" sz="2400" dirty="0" smtClean="0"/>
              <a:t> and </a:t>
            </a:r>
            <a:r>
              <a:rPr lang="it-IT" sz="2400" dirty="0" err="1" smtClean="0"/>
              <a:t>other</a:t>
            </a:r>
            <a:r>
              <a:rPr lang="it-IT" sz="2400" dirty="0" smtClean="0"/>
              <a:t> </a:t>
            </a:r>
            <a:r>
              <a:rPr lang="it-IT" sz="2400" dirty="0" err="1" smtClean="0"/>
              <a:t>third</a:t>
            </a:r>
            <a:r>
              <a:rPr lang="it-IT" sz="2400" dirty="0" smtClean="0"/>
              <a:t> </a:t>
            </a:r>
            <a:r>
              <a:rPr lang="it-IT" sz="2400" dirty="0" err="1" smtClean="0"/>
              <a:t>parties</a:t>
            </a:r>
            <a:r>
              <a:rPr lang="it-IT" sz="2400" dirty="0" smtClean="0"/>
              <a:t> (</a:t>
            </a:r>
            <a:r>
              <a:rPr lang="it-IT" sz="2400" dirty="0" err="1" smtClean="0"/>
              <a:t>2</a:t>
            </a:r>
            <a:r>
              <a:rPr lang="it-IT" sz="2400" dirty="0" smtClean="0"/>
              <a:t>)</a:t>
            </a:r>
            <a:endParaRPr lang="it-IT" sz="2400" dirty="0"/>
          </a:p>
        </p:txBody>
      </p:sp>
      <p:sp>
        <p:nvSpPr>
          <p:cNvPr id="3" name="Segnaposto contenuto 2"/>
          <p:cNvSpPr>
            <a:spLocks noGrp="1"/>
          </p:cNvSpPr>
          <p:nvPr>
            <p:ph idx="1"/>
          </p:nvPr>
        </p:nvSpPr>
        <p:spPr>
          <a:xfrm>
            <a:off x="518905" y="2498208"/>
            <a:ext cx="8205995" cy="4208896"/>
          </a:xfrm>
        </p:spPr>
        <p:txBody>
          <a:bodyPr>
            <a:normAutofit/>
          </a:bodyPr>
          <a:lstStyle/>
          <a:p>
            <a:pPr algn="just"/>
            <a:r>
              <a:rPr lang="en-GB" dirty="0" smtClean="0"/>
              <a:t>The standards strategy </a:t>
            </a:r>
            <a:r>
              <a:rPr lang="en-GB" b="1" dirty="0" smtClean="0"/>
              <a:t>recruits third parties as gatekeepers</a:t>
            </a:r>
            <a:r>
              <a:rPr lang="en-GB" dirty="0" smtClean="0"/>
              <a:t> by making them wary of desperate transactions entered into by a distressed debtor.</a:t>
            </a:r>
          </a:p>
          <a:p>
            <a:pPr algn="just"/>
            <a:r>
              <a:rPr lang="en-GB" dirty="0" smtClean="0"/>
              <a:t>The gatekeeper will only be able to rely on the transactions if they can show that they were in </a:t>
            </a:r>
            <a:r>
              <a:rPr lang="en-GB" b="1" dirty="0" smtClean="0"/>
              <a:t>good faith</a:t>
            </a:r>
            <a:r>
              <a:rPr lang="en-GB" dirty="0" smtClean="0"/>
              <a:t>, or more specifically, that there were </a:t>
            </a:r>
            <a:r>
              <a:rPr lang="en-GB" b="1" dirty="0" smtClean="0"/>
              <a:t>reasonable grounds for believing</a:t>
            </a:r>
            <a:r>
              <a:rPr lang="en-GB" dirty="0" smtClean="0"/>
              <a:t>, at the time, </a:t>
            </a:r>
            <a:r>
              <a:rPr lang="en-GB" b="1" dirty="0" smtClean="0"/>
              <a:t>that it would benefit the debtor’s business</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1583191"/>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The </a:t>
            </a:r>
            <a:r>
              <a:rPr lang="it-IT" sz="2400" dirty="0" err="1" smtClean="0"/>
              <a:t>Standards</a:t>
            </a:r>
            <a:r>
              <a:rPr lang="it-IT" sz="2400" dirty="0" smtClean="0"/>
              <a:t> </a:t>
            </a:r>
            <a:r>
              <a:rPr lang="it-IT" sz="2400" dirty="0" err="1" smtClean="0"/>
              <a:t>Strategy</a:t>
            </a:r>
            <a:r>
              <a:rPr lang="it-IT" sz="2400" dirty="0" smtClean="0"/>
              <a:t>: </a:t>
            </a:r>
            <a:r>
              <a:rPr lang="it-IT" sz="2400" dirty="0" err="1" smtClean="0"/>
              <a:t>Creditors</a:t>
            </a:r>
            <a:r>
              <a:rPr lang="it-IT" sz="2400" dirty="0" smtClean="0"/>
              <a:t> and </a:t>
            </a:r>
            <a:r>
              <a:rPr lang="it-IT" sz="2400" dirty="0" err="1" smtClean="0"/>
              <a:t>other</a:t>
            </a:r>
            <a:r>
              <a:rPr lang="it-IT" sz="2400" dirty="0" smtClean="0"/>
              <a:t> </a:t>
            </a:r>
            <a:r>
              <a:rPr lang="it-IT" sz="2400" dirty="0" err="1" smtClean="0"/>
              <a:t>third</a:t>
            </a:r>
            <a:r>
              <a:rPr lang="it-IT" sz="2400" dirty="0" smtClean="0"/>
              <a:t> </a:t>
            </a:r>
            <a:r>
              <a:rPr lang="it-IT" sz="2400" dirty="0" err="1" smtClean="0"/>
              <a:t>parties</a:t>
            </a:r>
            <a:r>
              <a:rPr lang="it-IT" sz="2400" dirty="0" smtClean="0"/>
              <a:t> (</a:t>
            </a:r>
            <a:r>
              <a:rPr lang="it-IT" sz="2400" dirty="0" err="1" smtClean="0"/>
              <a:t>3</a:t>
            </a:r>
            <a:r>
              <a:rPr lang="it-IT" sz="2400" dirty="0" smtClean="0"/>
              <a:t>)</a:t>
            </a:r>
            <a:endParaRPr lang="it-IT" sz="2400" dirty="0"/>
          </a:p>
        </p:txBody>
      </p:sp>
      <p:sp>
        <p:nvSpPr>
          <p:cNvPr id="3" name="Segnaposto contenuto 2"/>
          <p:cNvSpPr>
            <a:spLocks noGrp="1"/>
          </p:cNvSpPr>
          <p:nvPr>
            <p:ph idx="1"/>
          </p:nvPr>
        </p:nvSpPr>
        <p:spPr>
          <a:xfrm>
            <a:off x="337335" y="2308404"/>
            <a:ext cx="8387566" cy="4260671"/>
          </a:xfrm>
        </p:spPr>
        <p:txBody>
          <a:bodyPr>
            <a:normAutofit fontScale="92500" lnSpcReduction="10000"/>
          </a:bodyPr>
          <a:lstStyle/>
          <a:p>
            <a:pPr algn="just"/>
            <a:r>
              <a:rPr lang="en-GB" dirty="0" smtClean="0"/>
              <a:t>The second kind of approach targets </a:t>
            </a:r>
            <a:r>
              <a:rPr lang="en-GB" b="1" dirty="0" smtClean="0"/>
              <a:t>“insider” creditors who influence distressed debtors</a:t>
            </a:r>
            <a:r>
              <a:rPr lang="en-GB" dirty="0" smtClean="0"/>
              <a:t> in a way harmful to other creditors.</a:t>
            </a:r>
          </a:p>
          <a:p>
            <a:pPr lvl="1" algn="just">
              <a:buFont typeface="Wingdings" charset="2"/>
              <a:buChar char="§"/>
            </a:pPr>
            <a:r>
              <a:rPr lang="en-GB" dirty="0" smtClean="0"/>
              <a:t>One version focuses on </a:t>
            </a:r>
            <a:r>
              <a:rPr lang="en-GB" b="1" dirty="0" smtClean="0"/>
              <a:t>involvement in management decisions</a:t>
            </a:r>
            <a:r>
              <a:rPr lang="en-GB" dirty="0" smtClean="0"/>
              <a:t>, whereby </a:t>
            </a:r>
            <a:r>
              <a:rPr lang="en-GB" b="1" dirty="0" smtClean="0"/>
              <a:t>influential creditors</a:t>
            </a:r>
            <a:r>
              <a:rPr lang="en-GB" dirty="0" smtClean="0"/>
              <a:t> (such as banks) </a:t>
            </a:r>
            <a:r>
              <a:rPr lang="en-GB" b="1" dirty="0" smtClean="0"/>
              <a:t>may be made liable as </a:t>
            </a:r>
            <a:r>
              <a:rPr lang="en-GB" b="1" i="1" dirty="0" smtClean="0"/>
              <a:t>de facto </a:t>
            </a:r>
            <a:r>
              <a:rPr lang="en-GB" b="1" dirty="0" smtClean="0"/>
              <a:t>directors</a:t>
            </a:r>
            <a:r>
              <a:rPr lang="en-GB" dirty="0" smtClean="0"/>
              <a:t>, or, if an </a:t>
            </a:r>
            <a:r>
              <a:rPr lang="en-GB" i="1" dirty="0" smtClean="0"/>
              <a:t>animus </a:t>
            </a:r>
            <a:r>
              <a:rPr lang="en-GB" i="1" dirty="0" err="1" smtClean="0"/>
              <a:t>societatis</a:t>
            </a:r>
            <a:r>
              <a:rPr lang="en-GB" i="1" dirty="0" smtClean="0"/>
              <a:t> </a:t>
            </a:r>
            <a:r>
              <a:rPr lang="en-GB" dirty="0" smtClean="0"/>
              <a:t>can be established, </a:t>
            </a:r>
            <a:r>
              <a:rPr lang="en-GB" b="1" dirty="0" smtClean="0"/>
              <a:t>as partners of the insolvent firm</a:t>
            </a:r>
            <a:r>
              <a:rPr lang="en-GB" dirty="0" smtClean="0"/>
              <a:t>.</a:t>
            </a:r>
          </a:p>
          <a:p>
            <a:pPr lvl="2" algn="just">
              <a:buFont typeface="Wingdings" charset="2"/>
              <a:buChar char="§"/>
            </a:pPr>
            <a:r>
              <a:rPr lang="en-GB" dirty="0" smtClean="0"/>
              <a:t>There is a risk of over-deterrence</a:t>
            </a:r>
          </a:p>
          <a:p>
            <a:pPr lvl="1" algn="just">
              <a:buFont typeface="Wingdings" charset="2"/>
              <a:buChar char="§"/>
            </a:pPr>
            <a:r>
              <a:rPr lang="en-GB" dirty="0" smtClean="0"/>
              <a:t>The other version concerns the so called “</a:t>
            </a:r>
            <a:r>
              <a:rPr lang="en-GB" b="1" dirty="0" smtClean="0"/>
              <a:t>preferential transactions</a:t>
            </a:r>
            <a:r>
              <a:rPr lang="en-GB" dirty="0" smtClean="0"/>
              <a:t>”, resulting in </a:t>
            </a:r>
            <a:r>
              <a:rPr lang="en-GB" b="1" dirty="0" smtClean="0"/>
              <a:t>a particular creditor being placed in a better position than the others in the debtor’s bankruptcy</a:t>
            </a:r>
            <a:r>
              <a:rPr lang="en-GB" dirty="0" smtClean="0"/>
              <a:t>.</a:t>
            </a:r>
          </a:p>
          <a:p>
            <a:pPr lvl="2" algn="just">
              <a:buFont typeface="Wingdings" charset="2"/>
              <a:buChar char="§"/>
            </a:pPr>
            <a:r>
              <a:rPr lang="en-GB" dirty="0" smtClean="0"/>
              <a:t>In continental European jurisdictions, the </a:t>
            </a:r>
            <a:r>
              <a:rPr lang="en-GB" b="1" i="1" dirty="0" err="1" smtClean="0"/>
              <a:t>actio</a:t>
            </a:r>
            <a:r>
              <a:rPr lang="en-GB" b="1" i="1" dirty="0" smtClean="0"/>
              <a:t> </a:t>
            </a:r>
            <a:r>
              <a:rPr lang="en-GB" b="1" i="1" dirty="0" err="1" smtClean="0"/>
              <a:t>pauliana</a:t>
            </a:r>
            <a:r>
              <a:rPr lang="en-GB" b="1" i="1" dirty="0" smtClean="0"/>
              <a:t> </a:t>
            </a:r>
            <a:r>
              <a:rPr lang="en-GB" dirty="0" smtClean="0"/>
              <a:t>may also be used to challenge such transactions. The principal requirement is that the creditor has acted in </a:t>
            </a:r>
            <a:r>
              <a:rPr lang="en-GB" b="1" dirty="0" smtClean="0"/>
              <a:t>bad faith</a:t>
            </a:r>
            <a:r>
              <a:rPr lang="en-GB" dirty="0" smtClean="0"/>
              <a:t>;</a:t>
            </a:r>
          </a:p>
          <a:p>
            <a:pPr lvl="2" algn="just">
              <a:buFont typeface="Wingdings" charset="2"/>
              <a:buChar char="§"/>
            </a:pPr>
            <a:r>
              <a:rPr lang="en-GB" dirty="0" smtClean="0"/>
              <a:t>In the U.S., UK and Japan, by contrast, there is no need to demonstrate bad faith.</a:t>
            </a:r>
          </a:p>
          <a:p>
            <a:pPr lvl="1" algn="just">
              <a:buNone/>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989228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Governance </a:t>
            </a:r>
            <a:r>
              <a:rPr lang="it-IT" sz="2800" dirty="0" err="1" smtClean="0"/>
              <a:t>Strategies</a:t>
            </a:r>
            <a:endParaRPr lang="it-IT" sz="2800" dirty="0"/>
          </a:p>
        </p:txBody>
      </p:sp>
      <p:sp>
        <p:nvSpPr>
          <p:cNvPr id="3" name="Segnaposto contenuto 2"/>
          <p:cNvSpPr>
            <a:spLocks noGrp="1"/>
          </p:cNvSpPr>
          <p:nvPr>
            <p:ph idx="1"/>
          </p:nvPr>
        </p:nvSpPr>
        <p:spPr>
          <a:xfrm>
            <a:off x="518905" y="2311630"/>
            <a:ext cx="8205995" cy="3954699"/>
          </a:xfrm>
        </p:spPr>
        <p:txBody>
          <a:bodyPr>
            <a:normAutofit/>
          </a:bodyPr>
          <a:lstStyle/>
          <a:p>
            <a:pPr algn="just"/>
            <a:r>
              <a:rPr lang="en-GB" dirty="0" smtClean="0"/>
              <a:t>If a debtor becomes financially distressed, its assets are probably insufficient to pay all its creditors and permit them a collective exit.</a:t>
            </a:r>
          </a:p>
          <a:p>
            <a:pPr algn="just"/>
            <a:r>
              <a:rPr lang="en-GB" dirty="0" smtClean="0"/>
              <a:t>Under these circumstances, </a:t>
            </a:r>
            <a:r>
              <a:rPr lang="en-GB" b="1" dirty="0" smtClean="0"/>
              <a:t>the application of governance strategies has two phases</a:t>
            </a:r>
            <a:r>
              <a:rPr lang="en-GB" dirty="0" smtClean="0"/>
              <a:t>:</a:t>
            </a:r>
          </a:p>
          <a:p>
            <a:pPr marL="692150" lvl="1" indent="-342900" algn="just">
              <a:buFont typeface="+mj-lt"/>
              <a:buAutoNum type="arabicPeriod"/>
            </a:pPr>
            <a:r>
              <a:rPr lang="en-GB" dirty="0" smtClean="0"/>
              <a:t>First, </a:t>
            </a:r>
            <a:r>
              <a:rPr lang="en-GB" b="1" dirty="0" smtClean="0"/>
              <a:t>in the period of transition into bankruptcy</a:t>
            </a:r>
            <a:r>
              <a:rPr lang="en-GB" dirty="0" smtClean="0"/>
              <a:t>;</a:t>
            </a:r>
          </a:p>
          <a:p>
            <a:pPr marL="692150" lvl="1" indent="-342900" algn="just">
              <a:buFont typeface="+mj-lt"/>
              <a:buAutoNum type="arabicPeriod"/>
            </a:pPr>
            <a:r>
              <a:rPr lang="en-GB" dirty="0" smtClean="0"/>
              <a:t>Secondly, </a:t>
            </a:r>
            <a:r>
              <a:rPr lang="en-GB" b="1" dirty="0" smtClean="0"/>
              <a:t>to the control of firms in bankruptcy procedures</a:t>
            </a:r>
            <a:r>
              <a:rPr lang="en-GB" dirty="0" smtClean="0"/>
              <a:t>.</a:t>
            </a:r>
          </a:p>
          <a:p>
            <a:pPr marL="349250" algn="just"/>
            <a:r>
              <a:rPr lang="en-GB" dirty="0" smtClean="0"/>
              <a:t>Governance strategies deal largely with </a:t>
            </a:r>
            <a:r>
              <a:rPr lang="en-GB" b="1" dirty="0" smtClean="0"/>
              <a:t>shareholder-creditor conflict</a:t>
            </a:r>
            <a:r>
              <a:rPr lang="en-GB" dirty="0" smtClean="0"/>
              <a:t> </a:t>
            </a:r>
            <a:r>
              <a:rPr lang="en-GB" b="1" dirty="0" smtClean="0"/>
              <a:t>in the first phase </a:t>
            </a:r>
            <a:r>
              <a:rPr lang="en-GB" dirty="0" smtClean="0"/>
              <a:t>and </a:t>
            </a:r>
            <a:r>
              <a:rPr lang="en-GB" b="1" dirty="0" smtClean="0"/>
              <a:t>creditor-creditor conflict in the second phase</a:t>
            </a:r>
            <a:r>
              <a:rPr lang="en-GB" dirty="0" smtClean="0"/>
              <a:t>.</a:t>
            </a:r>
          </a:p>
          <a:p>
            <a:pPr lvl="1" algn="just"/>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075297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Governance </a:t>
            </a:r>
            <a:r>
              <a:rPr lang="it-IT" sz="2800" dirty="0" err="1" smtClean="0"/>
              <a:t>Strategies</a:t>
            </a:r>
            <a:r>
              <a:rPr lang="it-IT" sz="2800" dirty="0" smtClean="0"/>
              <a:t>: </a:t>
            </a:r>
            <a:r>
              <a:rPr lang="it-IT" sz="2800" dirty="0" err="1" smtClean="0"/>
              <a:t>Appointment</a:t>
            </a:r>
            <a:r>
              <a:rPr lang="it-IT" sz="2800" dirty="0" smtClean="0"/>
              <a:t> </a:t>
            </a:r>
            <a:r>
              <a:rPr lang="it-IT" sz="2800" dirty="0" err="1" smtClean="0"/>
              <a:t>Rights</a:t>
            </a:r>
            <a:endParaRPr lang="it-IT" sz="2800" dirty="0"/>
          </a:p>
        </p:txBody>
      </p:sp>
      <p:sp>
        <p:nvSpPr>
          <p:cNvPr id="3" name="Segnaposto contenuto 2"/>
          <p:cNvSpPr>
            <a:spLocks noGrp="1"/>
          </p:cNvSpPr>
          <p:nvPr>
            <p:ph idx="1"/>
          </p:nvPr>
        </p:nvSpPr>
        <p:spPr>
          <a:xfrm>
            <a:off x="518905" y="2252780"/>
            <a:ext cx="8205995" cy="4013549"/>
          </a:xfrm>
        </p:spPr>
        <p:txBody>
          <a:bodyPr>
            <a:normAutofit fontScale="92500" lnSpcReduction="10000"/>
          </a:bodyPr>
          <a:lstStyle/>
          <a:p>
            <a:pPr algn="just"/>
            <a:r>
              <a:rPr lang="en-GB" dirty="0" smtClean="0"/>
              <a:t>All jurisdictions give creditors the </a:t>
            </a:r>
            <a:r>
              <a:rPr lang="en-GB" b="1" dirty="0" smtClean="0"/>
              <a:t>power to initiate a change in the control of the assets</a:t>
            </a:r>
            <a:r>
              <a:rPr lang="en-GB" dirty="0" smtClean="0"/>
              <a:t> of a financial distressed company by triggering bankruptcy proceedings.</a:t>
            </a:r>
          </a:p>
          <a:p>
            <a:pPr algn="just"/>
            <a:r>
              <a:rPr lang="en-GB" dirty="0" smtClean="0"/>
              <a:t>Commonly, </a:t>
            </a:r>
            <a:r>
              <a:rPr lang="en-GB" b="1" dirty="0" smtClean="0"/>
              <a:t>jurisdictions allow a single creditor to exercise this power by demonstrating that the debtor is insolvent in the cash-flow sense </a:t>
            </a:r>
            <a:r>
              <a:rPr lang="en-GB" dirty="0" smtClean="0"/>
              <a:t>(that is unable to pay debts as they fall due).</a:t>
            </a:r>
          </a:p>
          <a:p>
            <a:pPr algn="just"/>
            <a:r>
              <a:rPr lang="en-GB" dirty="0" smtClean="0"/>
              <a:t>In most jurisdictions, </a:t>
            </a:r>
            <a:r>
              <a:rPr lang="en-GB" b="1" dirty="0" smtClean="0"/>
              <a:t>a consequence of transition to bankruptcy is removal of the board from effective control of corporate assets</a:t>
            </a:r>
            <a:r>
              <a:rPr lang="en-GB" dirty="0" smtClean="0"/>
              <a:t>, and its replacement with, or supervision by, an “administrator” or “crisis manager”.</a:t>
            </a:r>
          </a:p>
          <a:p>
            <a:pPr lvl="1" algn="just">
              <a:buFont typeface="Wingdings" charset="2"/>
              <a:buChar char="§"/>
            </a:pPr>
            <a:r>
              <a:rPr lang="en-GB" dirty="0" smtClean="0"/>
              <a:t>In general this person is appointed by creditors, rather than shareholders, although in many jurisdictions the court may oversee the appointment.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7367557"/>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Governance </a:t>
            </a:r>
            <a:r>
              <a:rPr lang="it-IT" sz="2800" dirty="0" err="1" smtClean="0"/>
              <a:t>Strategies</a:t>
            </a:r>
            <a:r>
              <a:rPr lang="it-IT" sz="2800" dirty="0" smtClean="0"/>
              <a:t>: </a:t>
            </a:r>
            <a:r>
              <a:rPr lang="it-IT" sz="2800" dirty="0" err="1" smtClean="0"/>
              <a:t>Appointment</a:t>
            </a:r>
            <a:r>
              <a:rPr lang="it-IT" sz="2800" dirty="0" smtClean="0"/>
              <a:t> </a:t>
            </a:r>
            <a:r>
              <a:rPr lang="it-IT" sz="2800" dirty="0" err="1" smtClean="0"/>
              <a:t>Rights</a:t>
            </a:r>
            <a:r>
              <a:rPr lang="it-IT" sz="2800" dirty="0" smtClean="0"/>
              <a:t> (</a:t>
            </a:r>
            <a:r>
              <a:rPr lang="it-IT" sz="2800" dirty="0" err="1" smtClean="0"/>
              <a:t>2</a:t>
            </a:r>
            <a:r>
              <a:rPr lang="it-IT" sz="2800" dirty="0" smtClean="0"/>
              <a:t>)</a:t>
            </a:r>
            <a:endParaRPr lang="it-IT" sz="2800" dirty="0"/>
          </a:p>
        </p:txBody>
      </p:sp>
      <p:sp>
        <p:nvSpPr>
          <p:cNvPr id="3" name="Segnaposto contenuto 2"/>
          <p:cNvSpPr>
            <a:spLocks noGrp="1"/>
          </p:cNvSpPr>
          <p:nvPr>
            <p:ph idx="1"/>
          </p:nvPr>
        </p:nvSpPr>
        <p:spPr/>
        <p:txBody>
          <a:bodyPr>
            <a:normAutofit/>
          </a:bodyPr>
          <a:lstStyle/>
          <a:p>
            <a:pPr algn="just"/>
            <a:r>
              <a:rPr lang="en-GB" dirty="0" smtClean="0"/>
              <a:t>However, in the U.S., </a:t>
            </a:r>
            <a:r>
              <a:rPr lang="en-GB" b="1" dirty="0" smtClean="0"/>
              <a:t>in reorganisation proceedings under Chapter 11</a:t>
            </a:r>
            <a:r>
              <a:rPr lang="en-GB" dirty="0" smtClean="0"/>
              <a:t>, </a:t>
            </a:r>
            <a:r>
              <a:rPr lang="en-GB" b="1" dirty="0" smtClean="0"/>
              <a:t>board members continue in office </a:t>
            </a:r>
            <a:r>
              <a:rPr lang="en-GB" dirty="0" smtClean="0"/>
              <a:t>and maintain their powers to control the company’s assets.</a:t>
            </a:r>
          </a:p>
          <a:p>
            <a:pPr lvl="1" algn="just">
              <a:buFont typeface="Wingdings" charset="2"/>
              <a:buChar char="§"/>
            </a:pPr>
            <a:r>
              <a:rPr lang="en-GB" dirty="0" smtClean="0"/>
              <a:t>Creditors may apply to the court to appoint a trustee to take over control, or to switch the proceedings into Chapter 7.</a:t>
            </a:r>
          </a:p>
          <a:p>
            <a:pPr algn="just"/>
            <a:r>
              <a:rPr lang="en-GB" dirty="0" smtClean="0"/>
              <a:t>In Germany, courts may allow boards to continue to control corporate assets under the surveillance of a custodian.</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874438"/>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Governance </a:t>
            </a:r>
            <a:r>
              <a:rPr lang="it-IT" sz="2400" dirty="0" err="1" smtClean="0"/>
              <a:t>Strategies</a:t>
            </a:r>
            <a:r>
              <a:rPr lang="it-IT" sz="2400" dirty="0" smtClean="0"/>
              <a:t>: </a:t>
            </a:r>
            <a:r>
              <a:rPr lang="it-IT" sz="2400" dirty="0" err="1" smtClean="0"/>
              <a:t>Decision</a:t>
            </a:r>
            <a:r>
              <a:rPr lang="it-IT" sz="2400" dirty="0" smtClean="0"/>
              <a:t> </a:t>
            </a:r>
            <a:r>
              <a:rPr lang="it-IT" sz="2400" dirty="0" err="1" smtClean="0"/>
              <a:t>Rights</a:t>
            </a:r>
            <a:endParaRPr lang="it-IT" sz="2600" dirty="0"/>
          </a:p>
        </p:txBody>
      </p:sp>
      <p:sp>
        <p:nvSpPr>
          <p:cNvPr id="3" name="Segnaposto contenuto 2"/>
          <p:cNvSpPr>
            <a:spLocks noGrp="1"/>
          </p:cNvSpPr>
          <p:nvPr>
            <p:ph idx="1"/>
          </p:nvPr>
        </p:nvSpPr>
        <p:spPr>
          <a:xfrm>
            <a:off x="518905" y="2252780"/>
            <a:ext cx="8205995" cy="4316295"/>
          </a:xfrm>
        </p:spPr>
        <p:txBody>
          <a:bodyPr>
            <a:normAutofit/>
          </a:bodyPr>
          <a:lstStyle/>
          <a:p>
            <a:pPr algn="just"/>
            <a:r>
              <a:rPr lang="en-GB" dirty="0" smtClean="0"/>
              <a:t>The initiation and veto rights accorded to creditors vary across jurisdictions.</a:t>
            </a:r>
          </a:p>
          <a:p>
            <a:pPr algn="just"/>
            <a:r>
              <a:rPr lang="en-GB" dirty="0" smtClean="0"/>
              <a:t>In most jurisdictions, </a:t>
            </a:r>
            <a:r>
              <a:rPr lang="en-GB" b="1" dirty="0" smtClean="0"/>
              <a:t>a proposal for exit from bankruptcy proceedings</a:t>
            </a:r>
            <a:r>
              <a:rPr lang="en-GB" dirty="0" smtClean="0"/>
              <a:t> (whether by sale or closure of the business or a restructuring of its balance sheet) </a:t>
            </a:r>
            <a:r>
              <a:rPr lang="en-GB" b="1" dirty="0" smtClean="0"/>
              <a:t>is typically initiated by the crisis manager, subject to veto rights from creditors</a:t>
            </a:r>
            <a:r>
              <a:rPr lang="en-GB" dirty="0" smtClean="0"/>
              <a:t>. There are two significant exceptions:</a:t>
            </a:r>
          </a:p>
          <a:p>
            <a:pPr lvl="1" algn="just">
              <a:buFont typeface="Wingdings" charset="2"/>
              <a:buChar char="§"/>
            </a:pPr>
            <a:r>
              <a:rPr lang="en-GB" dirty="0" smtClean="0"/>
              <a:t>In France, </a:t>
            </a:r>
            <a:r>
              <a:rPr lang="en-GB" b="1" dirty="0" smtClean="0"/>
              <a:t>the court adopts the restructuring plan </a:t>
            </a:r>
            <a:r>
              <a:rPr lang="en-GB" dirty="0" smtClean="0"/>
              <a:t>or decides upon sale or disclosure of the business, and </a:t>
            </a:r>
            <a:r>
              <a:rPr lang="en-GB" b="1" dirty="0" smtClean="0"/>
              <a:t>creditors have no veto power</a:t>
            </a:r>
            <a:r>
              <a:rPr lang="en-GB" dirty="0" smtClean="0"/>
              <a:t>;</a:t>
            </a:r>
          </a:p>
          <a:p>
            <a:pPr lvl="1" algn="just">
              <a:buFont typeface="Wingdings" charset="2"/>
              <a:buChar char="§"/>
            </a:pPr>
            <a:r>
              <a:rPr lang="en-GB" dirty="0" smtClean="0"/>
              <a:t>In the U.S. </a:t>
            </a:r>
            <a:r>
              <a:rPr lang="en-GB" b="1" dirty="0" smtClean="0"/>
              <a:t>the debtor’s managers have the exclusive right to initiate a plan</a:t>
            </a:r>
            <a:r>
              <a:rPr lang="en-GB" dirty="0" smtClean="0"/>
              <a:t> for the first 120 days after the relief order associated with the filing for insolvency. Whilst </a:t>
            </a:r>
            <a:r>
              <a:rPr lang="en-GB" b="1" dirty="0" smtClean="0"/>
              <a:t>creditors must nevertheless accept the plan for it to be confirmed</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756867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a:t>S</a:t>
            </a:r>
            <a:r>
              <a:rPr lang="it-IT" dirty="0" err="1" smtClean="0"/>
              <a:t>tandards</a:t>
            </a:r>
            <a:r>
              <a:rPr lang="it-IT" dirty="0" smtClean="0"/>
              <a:t> </a:t>
            </a:r>
            <a:r>
              <a:rPr lang="it-IT" dirty="0" err="1"/>
              <a:t>S</a:t>
            </a:r>
            <a:r>
              <a:rPr lang="it-IT" dirty="0" err="1" smtClean="0"/>
              <a:t>trategy</a:t>
            </a:r>
            <a:endParaRPr lang="it-IT" dirty="0"/>
          </a:p>
        </p:txBody>
      </p:sp>
      <p:sp>
        <p:nvSpPr>
          <p:cNvPr id="3" name="Segnaposto contenuto 2"/>
          <p:cNvSpPr>
            <a:spLocks noGrp="1"/>
          </p:cNvSpPr>
          <p:nvPr>
            <p:ph idx="1"/>
          </p:nvPr>
        </p:nvSpPr>
        <p:spPr>
          <a:xfrm>
            <a:off x="529210" y="2434033"/>
            <a:ext cx="8195690" cy="4135041"/>
          </a:xfrm>
        </p:spPr>
        <p:txBody>
          <a:bodyPr>
            <a:normAutofit/>
          </a:bodyPr>
          <a:lstStyle/>
          <a:p>
            <a:pPr algn="just"/>
            <a:r>
              <a:rPr lang="en-GB" dirty="0" smtClean="0"/>
              <a:t>Standards are used widely to protect corporate creditors.</a:t>
            </a:r>
          </a:p>
          <a:p>
            <a:pPr algn="just"/>
            <a:r>
              <a:rPr lang="en-GB" dirty="0" smtClean="0"/>
              <a:t>Standard strategy has an </a:t>
            </a:r>
            <a:r>
              <a:rPr lang="en-GB" b="1" i="1" dirty="0" smtClean="0"/>
              <a:t>ex post</a:t>
            </a:r>
            <a:r>
              <a:rPr lang="en-GB" b="1" dirty="0" smtClean="0"/>
              <a:t> nature</a:t>
            </a:r>
            <a:r>
              <a:rPr lang="en-GB" dirty="0" smtClean="0"/>
              <a:t>, which means that it tends only to be employed if something has gone wrong in a lending relationship (that is where the debtor company is in financial distress).</a:t>
            </a:r>
          </a:p>
          <a:p>
            <a:pPr algn="just"/>
            <a:r>
              <a:rPr lang="en-GB" dirty="0" smtClean="0"/>
              <a:t>These duties divide into three categories according to whom they target:</a:t>
            </a:r>
          </a:p>
          <a:p>
            <a:pPr lvl="1" algn="just">
              <a:buFont typeface="Wingdings" charset="2"/>
              <a:buChar char="§"/>
            </a:pPr>
            <a:r>
              <a:rPr lang="en-GB" dirty="0"/>
              <a:t>d</a:t>
            </a:r>
            <a:r>
              <a:rPr lang="en-GB" dirty="0" smtClean="0"/>
              <a:t>irectors</a:t>
            </a:r>
          </a:p>
          <a:p>
            <a:pPr lvl="1" algn="just">
              <a:buFont typeface="Wingdings" charset="2"/>
              <a:buChar char="§"/>
            </a:pPr>
            <a:r>
              <a:rPr lang="en-GB" dirty="0"/>
              <a:t>c</a:t>
            </a:r>
            <a:r>
              <a:rPr lang="en-GB" dirty="0" smtClean="0"/>
              <a:t>ontrolling shareholders</a:t>
            </a:r>
          </a:p>
          <a:p>
            <a:pPr lvl="1" algn="just">
              <a:buFont typeface="Wingdings" charset="2"/>
              <a:buChar char="§"/>
            </a:pPr>
            <a:r>
              <a:rPr lang="en-GB" dirty="0" smtClean="0"/>
              <a:t>“favoured” creditors</a:t>
            </a:r>
            <a:endParaRPr lang="en-GB" dirty="0"/>
          </a:p>
          <a:p>
            <a:pPr algn="just">
              <a:buFont typeface="Wingdings" charset="2"/>
              <a:buChar char="q"/>
            </a:pPr>
            <a:endParaRPr lang="en-GB" dirty="0" smtClean="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71108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Governance </a:t>
            </a:r>
            <a:r>
              <a:rPr lang="it-IT" sz="2800" dirty="0" err="1" smtClean="0"/>
              <a:t>Strategies</a:t>
            </a:r>
            <a:r>
              <a:rPr lang="it-IT" sz="2800" dirty="0" smtClean="0"/>
              <a:t>: </a:t>
            </a:r>
            <a:r>
              <a:rPr lang="it-IT" sz="2800" dirty="0" err="1" smtClean="0"/>
              <a:t>Decision</a:t>
            </a:r>
            <a:r>
              <a:rPr lang="it-IT" sz="2800" dirty="0" smtClean="0"/>
              <a:t> </a:t>
            </a:r>
            <a:r>
              <a:rPr lang="it-IT" sz="2800" dirty="0" err="1" smtClean="0"/>
              <a:t>Rights</a:t>
            </a:r>
            <a:r>
              <a:rPr lang="it-IT" sz="2800" dirty="0" smtClean="0"/>
              <a:t> (</a:t>
            </a:r>
            <a:r>
              <a:rPr lang="it-IT" sz="2800" dirty="0" err="1" smtClean="0"/>
              <a:t>2</a:t>
            </a:r>
            <a:r>
              <a:rPr lang="it-IT" sz="2800" dirty="0" smtClean="0"/>
              <a:t>)</a:t>
            </a:r>
            <a:endParaRPr lang="it-IT" sz="2800" dirty="0"/>
          </a:p>
        </p:txBody>
      </p:sp>
      <p:sp>
        <p:nvSpPr>
          <p:cNvPr id="3" name="Segnaposto contenuto 2"/>
          <p:cNvSpPr>
            <a:spLocks noGrp="1"/>
          </p:cNvSpPr>
          <p:nvPr>
            <p:ph idx="1"/>
          </p:nvPr>
        </p:nvSpPr>
        <p:spPr/>
        <p:txBody>
          <a:bodyPr>
            <a:normAutofit/>
          </a:bodyPr>
          <a:lstStyle/>
          <a:p>
            <a:pPr algn="just"/>
            <a:r>
              <a:rPr lang="en-GB" dirty="0" smtClean="0"/>
              <a:t>Deciding upon a plan for existing bankruptcy runs into </a:t>
            </a:r>
            <a:r>
              <a:rPr lang="en-GB" b="1" dirty="0" smtClean="0"/>
              <a:t>problems of inter-creditors conflicts</a:t>
            </a:r>
            <a:r>
              <a:rPr lang="en-GB" dirty="0" smtClean="0"/>
              <a:t>:</a:t>
            </a:r>
          </a:p>
          <a:p>
            <a:pPr lvl="1" algn="just">
              <a:buFont typeface="Wingdings" charset="2"/>
              <a:buChar char="§"/>
            </a:pPr>
            <a:r>
              <a:rPr lang="en-GB" dirty="0" smtClean="0"/>
              <a:t>Creditors who are in a junior-class that is out of the money will tend to prefer more risky outcomes.</a:t>
            </a:r>
          </a:p>
          <a:p>
            <a:pPr lvl="1" algn="just">
              <a:buFont typeface="Wingdings" charset="2"/>
              <a:buChar char="§"/>
            </a:pPr>
            <a:r>
              <a:rPr lang="en-GB" dirty="0" smtClean="0"/>
              <a:t>Creditors who are in a senior-class that is </a:t>
            </a:r>
            <a:r>
              <a:rPr lang="en-GB" dirty="0" err="1" smtClean="0"/>
              <a:t>oversecured</a:t>
            </a:r>
            <a:r>
              <a:rPr lang="en-GB" dirty="0" smtClean="0"/>
              <a:t> will prefer a less risky plan.</a:t>
            </a:r>
          </a:p>
          <a:p>
            <a:pPr algn="just"/>
            <a:r>
              <a:rPr lang="en-GB" b="1" dirty="0" smtClean="0"/>
              <a:t>Jurisdictions that give veto rights to creditors</a:t>
            </a:r>
            <a:r>
              <a:rPr lang="en-GB" dirty="0" smtClean="0"/>
              <a:t> over the confirmation of a restructuring plan </a:t>
            </a:r>
            <a:r>
              <a:rPr lang="en-GB" b="1" dirty="0" smtClean="0"/>
              <a:t>try to reduce this problem by seeking to give only those creditors who are</a:t>
            </a:r>
            <a:r>
              <a:rPr lang="en-GB" dirty="0" smtClean="0"/>
              <a:t> “</a:t>
            </a:r>
            <a:r>
              <a:rPr lang="en-GB" b="1" dirty="0" smtClean="0"/>
              <a:t>residual-claimants</a:t>
            </a:r>
            <a:r>
              <a:rPr lang="en-GB" dirty="0" smtClean="0"/>
              <a:t>” </a:t>
            </a:r>
            <a:r>
              <a:rPr lang="en-GB" b="1" dirty="0" smtClean="0"/>
              <a:t>a say in the process</a:t>
            </a:r>
            <a:r>
              <a:rPr lang="en-GB" dirty="0" smtClean="0"/>
              <a:t>.</a:t>
            </a:r>
          </a:p>
          <a:p>
            <a:pPr algn="just"/>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0469612"/>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Governance </a:t>
            </a:r>
            <a:r>
              <a:rPr lang="it-IT" sz="2800" dirty="0" err="1" smtClean="0"/>
              <a:t>Strategies</a:t>
            </a:r>
            <a:r>
              <a:rPr lang="it-IT" sz="2800" dirty="0" smtClean="0"/>
              <a:t>: Incentive </a:t>
            </a:r>
            <a:r>
              <a:rPr lang="it-IT" sz="2800" dirty="0" err="1" smtClean="0"/>
              <a:t>Strategies</a:t>
            </a:r>
            <a:endParaRPr lang="it-IT" sz="2800" dirty="0"/>
          </a:p>
        </p:txBody>
      </p:sp>
      <p:sp>
        <p:nvSpPr>
          <p:cNvPr id="3" name="Segnaposto contenuto 2"/>
          <p:cNvSpPr>
            <a:spLocks noGrp="1"/>
          </p:cNvSpPr>
          <p:nvPr>
            <p:ph idx="1"/>
          </p:nvPr>
        </p:nvSpPr>
        <p:spPr>
          <a:xfrm>
            <a:off x="518905" y="2382570"/>
            <a:ext cx="8205995" cy="4186505"/>
          </a:xfrm>
        </p:spPr>
        <p:txBody>
          <a:bodyPr>
            <a:normAutofit fontScale="92500"/>
          </a:bodyPr>
          <a:lstStyle/>
          <a:p>
            <a:pPr algn="just"/>
            <a:r>
              <a:rPr lang="en-GB" dirty="0" smtClean="0"/>
              <a:t>The trusteeship strategy plays a more important role in jurisdictions for creditors than for shareholder protection purposes, whereas the converse is true for the reward strategy. There are two reason for this:</a:t>
            </a:r>
          </a:p>
          <a:p>
            <a:pPr marL="692150" lvl="1" indent="-342900" algn="just">
              <a:buFont typeface="+mj-lt"/>
              <a:buAutoNum type="arabicPeriod"/>
            </a:pPr>
            <a:r>
              <a:rPr lang="en-GB" dirty="0" smtClean="0"/>
              <a:t>The first reflects </a:t>
            </a:r>
            <a:r>
              <a:rPr lang="en-GB" b="1" dirty="0" smtClean="0"/>
              <a:t>basic differences in the payoffs to creditors and shareholders</a:t>
            </a:r>
            <a:r>
              <a:rPr lang="en-GB" dirty="0" smtClean="0"/>
              <a:t>:</a:t>
            </a:r>
          </a:p>
          <a:p>
            <a:pPr marL="1041400" lvl="2" indent="-342900" algn="just">
              <a:buFont typeface="Wingdings" charset="2"/>
              <a:buChar char="§"/>
            </a:pPr>
            <a:r>
              <a:rPr lang="en-GB" dirty="0" smtClean="0"/>
              <a:t>The reward strategy cannot function so effectively in relation to agents acting for creditors, for the creditors’ maximum payoffs are fixed by their contracts. Instead creditors are more concerned about the possibility of losses.</a:t>
            </a:r>
          </a:p>
          <a:p>
            <a:pPr marL="692150" lvl="1" indent="-342900" algn="just">
              <a:buFont typeface="+mj-lt"/>
              <a:buAutoNum type="arabicPeriod"/>
            </a:pPr>
            <a:r>
              <a:rPr lang="en-GB" dirty="0" smtClean="0"/>
              <a:t>The second reason steams from the </a:t>
            </a:r>
            <a:r>
              <a:rPr lang="en-GB" b="1" dirty="0" smtClean="0"/>
              <a:t>problems of inter-creditor agency costs that arise once a firm moves under the control of its creditors</a:t>
            </a:r>
            <a:r>
              <a:rPr lang="en-GB" dirty="0" smtClean="0"/>
              <a:t>. </a:t>
            </a:r>
          </a:p>
          <a:p>
            <a:pPr marL="1041400" lvl="2" indent="-342900" algn="just">
              <a:buFont typeface="Wingdings" charset="2"/>
              <a:buChar char="§"/>
            </a:pPr>
            <a:r>
              <a:rPr lang="en-GB" dirty="0" smtClean="0"/>
              <a:t>Because the value of a firm’s assets is uncertain and creditors are often grouped in differing classes of priority, it is unlikely to be clear to which group any reward should be offered.</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0152576"/>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Governance </a:t>
            </a:r>
            <a:r>
              <a:rPr lang="it-IT" sz="2400" dirty="0" err="1" smtClean="0"/>
              <a:t>Strategies</a:t>
            </a:r>
            <a:r>
              <a:rPr lang="it-IT" sz="2400" dirty="0" smtClean="0"/>
              <a:t>: Incentive </a:t>
            </a:r>
            <a:r>
              <a:rPr lang="it-IT" sz="2400" dirty="0" err="1" smtClean="0"/>
              <a:t>Strategies</a:t>
            </a:r>
            <a:r>
              <a:rPr lang="it-IT" sz="2400" dirty="0" smtClean="0"/>
              <a:t> (</a:t>
            </a:r>
            <a:r>
              <a:rPr lang="it-IT" sz="2400" dirty="0" err="1" smtClean="0"/>
              <a:t>2</a:t>
            </a:r>
            <a:r>
              <a:rPr lang="it-IT" sz="2400" dirty="0" smtClean="0"/>
              <a:t>)</a:t>
            </a:r>
            <a:endParaRPr lang="it-IT" sz="2400" dirty="0"/>
          </a:p>
        </p:txBody>
      </p:sp>
      <p:sp>
        <p:nvSpPr>
          <p:cNvPr id="3" name="Segnaposto contenuto 2"/>
          <p:cNvSpPr>
            <a:spLocks noGrp="1"/>
          </p:cNvSpPr>
          <p:nvPr>
            <p:ph idx="1"/>
          </p:nvPr>
        </p:nvSpPr>
        <p:spPr>
          <a:xfrm>
            <a:off x="518905" y="2401111"/>
            <a:ext cx="8205995" cy="4456889"/>
          </a:xfrm>
        </p:spPr>
        <p:txBody>
          <a:bodyPr>
            <a:normAutofit fontScale="92500" lnSpcReduction="20000"/>
          </a:bodyPr>
          <a:lstStyle/>
          <a:p>
            <a:pPr algn="just"/>
            <a:r>
              <a:rPr lang="en-GB" b="1" dirty="0" smtClean="0"/>
              <a:t>Courts are the principal trustee</a:t>
            </a:r>
            <a:r>
              <a:rPr lang="en-GB" dirty="0" smtClean="0"/>
              <a:t> involved in the governance of bankrupt firms.</a:t>
            </a:r>
          </a:p>
          <a:p>
            <a:pPr lvl="1" algn="just"/>
            <a:r>
              <a:rPr lang="en-GB" dirty="0" smtClean="0"/>
              <a:t>France relies most on this strategy, while in other jurisdictions courts are not primarily responsible for making the decision how to exit the proceedings. They essentially confirm significant decision and resolve questions and disputes arising between different classes of claimant.</a:t>
            </a:r>
          </a:p>
          <a:p>
            <a:pPr algn="just"/>
            <a:r>
              <a:rPr lang="en-GB" dirty="0" smtClean="0"/>
              <a:t>The </a:t>
            </a:r>
            <a:r>
              <a:rPr lang="en-GB" b="1" dirty="0" smtClean="0"/>
              <a:t>reward strategy is applied in relation to the resolution of shareholder-creditor agency problems </a:t>
            </a:r>
            <a:r>
              <a:rPr lang="en-GB" dirty="0" smtClean="0"/>
              <a:t>in the U.S. and Japan.</a:t>
            </a:r>
          </a:p>
          <a:p>
            <a:pPr lvl="1" algn="just"/>
            <a:r>
              <a:rPr lang="en-GB" dirty="0" smtClean="0"/>
              <a:t>U.S. Chapter 11 proceedings allow the incumbent managers to remain in control of the firm and give them initiation rights regarding the plan of reorganisation.</a:t>
            </a:r>
          </a:p>
          <a:p>
            <a:pPr lvl="1" algn="just"/>
            <a:r>
              <a:rPr lang="en-GB" dirty="0" smtClean="0"/>
              <a:t>Similarly, Japanese law does not enforce managers to enter into insolvency proceedings, but makes doing so more attractive by allowing the board to remain in office after these proceedings are initiated.</a:t>
            </a:r>
          </a:p>
          <a:p>
            <a:pPr lvl="1" algn="just"/>
            <a:r>
              <a:rPr lang="en-GB" dirty="0" smtClean="0"/>
              <a:t>Given that </a:t>
            </a:r>
            <a:r>
              <a:rPr lang="en-GB" b="1" dirty="0" smtClean="0"/>
              <a:t>the debtor can go into bankruptcy proceedings without bring actually insolvent</a:t>
            </a:r>
            <a:r>
              <a:rPr lang="en-GB" dirty="0" smtClean="0"/>
              <a:t>, the U.S. and Japanese approach can be understood as </a:t>
            </a:r>
            <a:r>
              <a:rPr lang="en-GB" b="1" dirty="0" smtClean="0"/>
              <a:t>offering shareholders a reward for early filing</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2679143"/>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Ownership </a:t>
            </a:r>
            <a:r>
              <a:rPr lang="it-IT" sz="2400" dirty="0" err="1" smtClean="0"/>
              <a:t>Regimes</a:t>
            </a:r>
            <a:r>
              <a:rPr lang="it-IT" sz="2400" dirty="0" smtClean="0"/>
              <a:t> and Creditor </a:t>
            </a:r>
            <a:r>
              <a:rPr lang="it-IT" sz="2400" dirty="0" err="1" smtClean="0"/>
              <a:t>Protection</a:t>
            </a:r>
            <a:endParaRPr lang="it-IT" sz="2400" dirty="0"/>
          </a:p>
        </p:txBody>
      </p:sp>
      <p:sp>
        <p:nvSpPr>
          <p:cNvPr id="3" name="Segnaposto contenuto 2"/>
          <p:cNvSpPr>
            <a:spLocks noGrp="1"/>
          </p:cNvSpPr>
          <p:nvPr>
            <p:ph idx="1"/>
          </p:nvPr>
        </p:nvSpPr>
        <p:spPr>
          <a:xfrm>
            <a:off x="518905" y="2271321"/>
            <a:ext cx="8205995" cy="4297753"/>
          </a:xfrm>
        </p:spPr>
        <p:txBody>
          <a:bodyPr>
            <a:normAutofit fontScale="92500" lnSpcReduction="10000"/>
          </a:bodyPr>
          <a:lstStyle/>
          <a:p>
            <a:pPr algn="just"/>
            <a:r>
              <a:rPr lang="en-GB" dirty="0" smtClean="0"/>
              <a:t>Corporate law supplements debtor-creditor law in facilitating transactions between corporations and their creditors.</a:t>
            </a:r>
          </a:p>
          <a:p>
            <a:pPr algn="just"/>
            <a:r>
              <a:rPr lang="en-GB" dirty="0" smtClean="0"/>
              <a:t>All jurisdictions have adopted the same set of broad legal strategies: </a:t>
            </a:r>
            <a:r>
              <a:rPr lang="en-GB" b="1" dirty="0" smtClean="0"/>
              <a:t>regulatory strategies in relation to firm not in default</a:t>
            </a:r>
            <a:r>
              <a:rPr lang="en-GB" dirty="0" smtClean="0"/>
              <a:t>, coupled with </a:t>
            </a:r>
            <a:r>
              <a:rPr lang="en-GB" b="1" dirty="0" smtClean="0"/>
              <a:t>governance strategies for firms which are in default</a:t>
            </a:r>
            <a:r>
              <a:rPr lang="en-GB" dirty="0" smtClean="0"/>
              <a:t>.</a:t>
            </a:r>
          </a:p>
          <a:p>
            <a:pPr algn="just"/>
            <a:r>
              <a:rPr lang="en-GB" dirty="0" smtClean="0"/>
              <a:t>This framework similarity masks variations at a more micro level.</a:t>
            </a:r>
          </a:p>
          <a:p>
            <a:pPr lvl="1" algn="just">
              <a:buFont typeface="Wingdings" charset="2"/>
              <a:buChar char="§"/>
            </a:pPr>
            <a:r>
              <a:rPr lang="en-GB" dirty="0" smtClean="0"/>
              <a:t>One way to characterise these variations is to describe countries’ legal regimes as </a:t>
            </a:r>
            <a:r>
              <a:rPr lang="en-GB" b="1" dirty="0" smtClean="0"/>
              <a:t>“debtor-friendly”</a:t>
            </a:r>
            <a:r>
              <a:rPr lang="en-GB" dirty="0" smtClean="0"/>
              <a:t> or </a:t>
            </a:r>
            <a:r>
              <a:rPr lang="en-GB" b="1" dirty="0" smtClean="0"/>
              <a:t>“creditor-friendly”</a:t>
            </a:r>
            <a:r>
              <a:rPr lang="en-GB" dirty="0" smtClean="0"/>
              <a:t>, according to the extent to which they facilitate or restrict creditor enforcement against a financially distressed debtor.</a:t>
            </a:r>
          </a:p>
          <a:p>
            <a:pPr lvl="2" algn="just">
              <a:buFont typeface="Wingdings" charset="2"/>
              <a:buChar char="§"/>
            </a:pPr>
            <a:r>
              <a:rPr lang="en-GB" dirty="0" smtClean="0"/>
              <a:t>The U.S., and to a lesser extent, the Japan reflect a debtor-friendly approach.</a:t>
            </a:r>
          </a:p>
          <a:p>
            <a:pPr lvl="2" algn="just">
              <a:buFont typeface="Wingdings" charset="2"/>
              <a:buChar char="§"/>
            </a:pPr>
            <a:r>
              <a:rPr lang="en-GB" dirty="0" smtClean="0"/>
              <a:t>UK and Germany reflects a creditor-friendly approach.</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1066692"/>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Ownership </a:t>
            </a:r>
            <a:r>
              <a:rPr lang="it-IT" sz="2400" dirty="0" err="1" smtClean="0"/>
              <a:t>Regimes</a:t>
            </a:r>
            <a:r>
              <a:rPr lang="it-IT" sz="2400" dirty="0" smtClean="0"/>
              <a:t> and Creditor </a:t>
            </a:r>
            <a:r>
              <a:rPr lang="it-IT" sz="2400" dirty="0" err="1" smtClean="0"/>
              <a:t>Protection</a:t>
            </a:r>
            <a:r>
              <a:rPr lang="it-IT" sz="2400" dirty="0" smtClean="0"/>
              <a:t> (</a:t>
            </a:r>
            <a:r>
              <a:rPr lang="it-IT" sz="2400" dirty="0" err="1" smtClean="0"/>
              <a:t>2</a:t>
            </a:r>
            <a:r>
              <a:rPr lang="it-IT" sz="2400" dirty="0" smtClean="0"/>
              <a:t>)</a:t>
            </a:r>
            <a:endParaRPr lang="en-GB" sz="2400" dirty="0"/>
          </a:p>
        </p:txBody>
      </p:sp>
      <p:sp>
        <p:nvSpPr>
          <p:cNvPr id="3" name="Segnaposto contenuto 2"/>
          <p:cNvSpPr>
            <a:spLocks noGrp="1"/>
          </p:cNvSpPr>
          <p:nvPr>
            <p:ph idx="1"/>
          </p:nvPr>
        </p:nvSpPr>
        <p:spPr/>
        <p:txBody>
          <a:bodyPr>
            <a:normAutofit fontScale="92500" lnSpcReduction="20000"/>
          </a:bodyPr>
          <a:lstStyle/>
          <a:p>
            <a:pPr algn="just"/>
            <a:r>
              <a:rPr lang="en-GB" dirty="0" smtClean="0"/>
              <a:t>However, the existence of different classes of creditors suggests </a:t>
            </a:r>
            <a:r>
              <a:rPr lang="en-GB" b="1" dirty="0" smtClean="0"/>
              <a:t>that a binary division into pro-creditor or pro-debtor may be too simplistic</a:t>
            </a:r>
            <a:r>
              <a:rPr lang="en-GB" dirty="0" smtClean="0"/>
              <a:t>.</a:t>
            </a:r>
          </a:p>
          <a:p>
            <a:pPr algn="just"/>
            <a:r>
              <a:rPr lang="en-GB" dirty="0" smtClean="0"/>
              <a:t>Whilst some have sought to attribute differences in creditor protection to the civil law or common law origins of a jurisdiction, this account is called into question not only by the framework similarities across jurisdictions, but also by the considerable micro-level variation in creditor rights within the civil and common law families.</a:t>
            </a:r>
          </a:p>
          <a:p>
            <a:pPr algn="just"/>
            <a:r>
              <a:rPr lang="en-GB" dirty="0" smtClean="0"/>
              <a:t>By contrast, </a:t>
            </a:r>
            <a:r>
              <a:rPr lang="en-GB" b="1" dirty="0" smtClean="0"/>
              <a:t>legal strategies appear to be significantly related to ownership structures</a:t>
            </a:r>
            <a:r>
              <a:rPr lang="en-GB" dirty="0" smtClean="0"/>
              <a:t>. </a:t>
            </a:r>
          </a:p>
          <a:p>
            <a:pPr lvl="1" algn="just"/>
            <a:r>
              <a:rPr lang="en-GB" dirty="0" smtClean="0"/>
              <a:t>This is because the size of their aggregate financial interest and their relative concentration allow banks to influence politics as much as any other constituencies, including shareholders or managers in borrower firms.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23</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Regulatory or Contractual Controls</a:t>
            </a:r>
            <a:endParaRPr lang="en-GB" dirty="0"/>
          </a:p>
        </p:txBody>
      </p:sp>
      <p:sp>
        <p:nvSpPr>
          <p:cNvPr id="3" name="Segnaposto contenuto 2"/>
          <p:cNvSpPr>
            <a:spLocks noGrp="1"/>
          </p:cNvSpPr>
          <p:nvPr>
            <p:ph idx="1"/>
          </p:nvPr>
        </p:nvSpPr>
        <p:spPr/>
        <p:txBody>
          <a:bodyPr>
            <a:normAutofit/>
          </a:bodyPr>
          <a:lstStyle/>
          <a:p>
            <a:pPr algn="just"/>
            <a:r>
              <a:rPr lang="en-GB" b="1" dirty="0" smtClean="0"/>
              <a:t>Germany and Italy </a:t>
            </a:r>
            <a:r>
              <a:rPr lang="en-GB" dirty="0" smtClean="0"/>
              <a:t>have traditionally relied most on </a:t>
            </a:r>
            <a:r>
              <a:rPr lang="en-GB" b="1" dirty="0" smtClean="0"/>
              <a:t>providing standard terms to facilitate contracting with creditors</a:t>
            </a:r>
            <a:r>
              <a:rPr lang="en-GB" dirty="0" smtClean="0"/>
              <a:t>. They have strong records of imposing creditor-oriented accounting principles and legal capital rules upon larger as well as smaller corporations.</a:t>
            </a:r>
          </a:p>
          <a:p>
            <a:pPr algn="just"/>
            <a:r>
              <a:rPr lang="en-GB" dirty="0" smtClean="0"/>
              <a:t>The </a:t>
            </a:r>
            <a:r>
              <a:rPr lang="en-GB" b="1" dirty="0" smtClean="0"/>
              <a:t>U.S. has adopted the opposite approach</a:t>
            </a:r>
            <a:r>
              <a:rPr lang="en-GB" dirty="0" smtClean="0"/>
              <a:t>, having adopted bondholder-oriented disclosure requirements and left the design of accounting and capital constraints to market participants.</a:t>
            </a:r>
          </a:p>
          <a:p>
            <a:pPr algn="just"/>
            <a:r>
              <a:rPr lang="en-GB" dirty="0" smtClean="0"/>
              <a:t>France, Japan and UK lie in between.</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endParaRPr lang="it-IT" dirty="0"/>
          </a:p>
        </p:txBody>
      </p:sp>
      <p:sp>
        <p:nvSpPr>
          <p:cNvPr id="3" name="Segnaposto contenuto 2"/>
          <p:cNvSpPr>
            <a:spLocks noGrp="1"/>
          </p:cNvSpPr>
          <p:nvPr>
            <p:ph idx="1"/>
          </p:nvPr>
        </p:nvSpPr>
        <p:spPr/>
        <p:txBody>
          <a:bodyPr/>
          <a:lstStyle/>
          <a:p>
            <a:r>
              <a:rPr lang="en-US" dirty="0" err="1"/>
              <a:t>Kraakman</a:t>
            </a:r>
            <a:r>
              <a:rPr lang="en-US" dirty="0"/>
              <a:t> R. et al., </a:t>
            </a:r>
            <a:r>
              <a:rPr lang="en-US" i="1" dirty="0"/>
              <a:t>The Anatomy of Corporate Law. A Comparative and Functional Approach</a:t>
            </a:r>
            <a:r>
              <a:rPr lang="en-US" dirty="0"/>
              <a:t>, Second Edition, Oxford University Press (</a:t>
            </a:r>
            <a:r>
              <a:rPr lang="en-US" dirty="0" smtClean="0"/>
              <a:t>2009), Chapter 5.3</a:t>
            </a:r>
            <a:endParaRPr lang="it-IT" dirty="0"/>
          </a:p>
        </p:txBody>
      </p:sp>
      <p:pic>
        <p:nvPicPr>
          <p:cNvPr id="4" name="Immagine 3" descr="LogoLIUC.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290464" y="1"/>
            <a:ext cx="1623349" cy="1123856"/>
          </a:xfrm>
          <a:prstGeom prst="rect">
            <a:avLst/>
          </a:prstGeom>
        </p:spPr>
      </p:pic>
      <p:sp>
        <p:nvSpPr>
          <p:cNvPr id="5" name="Segnaposto numero diapositiva 4"/>
          <p:cNvSpPr>
            <a:spLocks noGrp="1"/>
          </p:cNvSpPr>
          <p:nvPr>
            <p:ph type="sldNum" sz="quarter" idx="12"/>
          </p:nvPr>
        </p:nvSpPr>
        <p:spPr/>
        <p:txBody>
          <a:bodyPr/>
          <a:lstStyle/>
          <a:p>
            <a:fld id="{4A822907-8A9D-4F6B-98F6-913902AD56B5}" type="slidenum">
              <a:rPr lang="en-US" smtClean="0"/>
              <a:pPr/>
              <a:t>25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098326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The </a:t>
            </a:r>
            <a:r>
              <a:rPr lang="it-IT" sz="2800" dirty="0" err="1" smtClean="0"/>
              <a:t>Standards</a:t>
            </a:r>
            <a:r>
              <a:rPr lang="it-IT" sz="2800" dirty="0" smtClean="0"/>
              <a:t> </a:t>
            </a:r>
            <a:r>
              <a:rPr lang="it-IT" sz="2800" dirty="0" err="1" smtClean="0"/>
              <a:t>Strategy</a:t>
            </a:r>
            <a:r>
              <a:rPr lang="it-IT" sz="2800" dirty="0" smtClean="0"/>
              <a:t>: </a:t>
            </a:r>
            <a:r>
              <a:rPr lang="it-IT" sz="2800" dirty="0"/>
              <a:t>D</a:t>
            </a:r>
            <a:r>
              <a:rPr lang="it-IT" sz="2800" dirty="0" smtClean="0"/>
              <a:t>irectors</a:t>
            </a:r>
            <a:endParaRPr lang="it-IT" sz="2800" dirty="0"/>
          </a:p>
        </p:txBody>
      </p:sp>
      <p:sp>
        <p:nvSpPr>
          <p:cNvPr id="3" name="Segnaposto contenuto 2"/>
          <p:cNvSpPr>
            <a:spLocks noGrp="1"/>
          </p:cNvSpPr>
          <p:nvPr>
            <p:ph idx="1"/>
          </p:nvPr>
        </p:nvSpPr>
        <p:spPr>
          <a:xfrm>
            <a:off x="518905" y="2321551"/>
            <a:ext cx="8205995" cy="4247524"/>
          </a:xfrm>
        </p:spPr>
        <p:txBody>
          <a:bodyPr>
            <a:normAutofit fontScale="92500" lnSpcReduction="20000"/>
          </a:bodyPr>
          <a:lstStyle/>
          <a:p>
            <a:pPr algn="just"/>
            <a:r>
              <a:rPr lang="en-GB" dirty="0" smtClean="0"/>
              <a:t>In all jurisdictions, </a:t>
            </a:r>
            <a:r>
              <a:rPr lang="en-GB" b="1" dirty="0" smtClean="0"/>
              <a:t>directors</a:t>
            </a:r>
            <a:r>
              <a:rPr lang="en-GB" dirty="0" smtClean="0"/>
              <a:t>, including </a:t>
            </a:r>
            <a:r>
              <a:rPr lang="en-GB" i="1" dirty="0" smtClean="0"/>
              <a:t>de facto </a:t>
            </a:r>
            <a:r>
              <a:rPr lang="en-GB" dirty="0" smtClean="0"/>
              <a:t>or shadow directors, </a:t>
            </a:r>
            <a:r>
              <a:rPr lang="en-GB" b="1" dirty="0" smtClean="0"/>
              <a:t>may be held personally liable for net increases in losses to creditors </a:t>
            </a:r>
            <a:r>
              <a:rPr lang="en-GB" dirty="0" smtClean="0"/>
              <a:t>resulting from the </a:t>
            </a:r>
            <a:r>
              <a:rPr lang="en-GB" b="1" dirty="0" smtClean="0"/>
              <a:t>board’s negligence or fraud</a:t>
            </a:r>
            <a:r>
              <a:rPr lang="en-GB" dirty="0" smtClean="0"/>
              <a:t> to creditors when the company is, or is nearly, insolvent.</a:t>
            </a:r>
          </a:p>
          <a:p>
            <a:pPr algn="just"/>
            <a:r>
              <a:rPr lang="en-GB" dirty="0" smtClean="0"/>
              <a:t>Such duties can be framed and enforced with </a:t>
            </a:r>
            <a:r>
              <a:rPr lang="en-GB" b="1" dirty="0" smtClean="0"/>
              <a:t>differing levels of intensity</a:t>
            </a:r>
            <a:r>
              <a:rPr lang="en-GB" dirty="0" smtClean="0"/>
              <a:t>, affecting the extent to which they affect directors’ incentives:</a:t>
            </a:r>
          </a:p>
          <a:p>
            <a:pPr lvl="1" algn="just">
              <a:buFont typeface="Wingdings" charset="2"/>
              <a:buChar char="§"/>
            </a:pPr>
            <a:r>
              <a:rPr lang="en-GB" dirty="0" smtClean="0"/>
              <a:t>First, a less onerous standard is trigged by </a:t>
            </a:r>
            <a:r>
              <a:rPr lang="en-GB" b="1" dirty="0" smtClean="0"/>
              <a:t>fraud or knowledge of likely harm </a:t>
            </a:r>
            <a:r>
              <a:rPr lang="en-GB" dirty="0" smtClean="0"/>
              <a:t>to creditors as to call into question </a:t>
            </a:r>
            <a:r>
              <a:rPr lang="en-GB" b="1" dirty="0" smtClean="0"/>
              <a:t>directors’ subjective good faith</a:t>
            </a:r>
            <a:r>
              <a:rPr lang="en-GB" dirty="0" smtClean="0"/>
              <a:t>;</a:t>
            </a:r>
          </a:p>
          <a:p>
            <a:pPr lvl="1" algn="just">
              <a:buFont typeface="Wingdings" charset="2"/>
              <a:buChar char="§"/>
            </a:pPr>
            <a:r>
              <a:rPr lang="en-GB" dirty="0" smtClean="0"/>
              <a:t>Second, the intensity can be varied through the </a:t>
            </a:r>
            <a:r>
              <a:rPr lang="en-GB" b="1" dirty="0" smtClean="0"/>
              <a:t>trigger for the duty’s imposition</a:t>
            </a:r>
            <a:r>
              <a:rPr lang="en-GB" dirty="0" smtClean="0"/>
              <a:t>: the greater the degree of financial distress in which the company must be before the duty kicks in, the more remote will be its effect on incentives;</a:t>
            </a:r>
          </a:p>
          <a:p>
            <a:pPr lvl="1" algn="just">
              <a:buFont typeface="Wingdings" charset="2"/>
              <a:buChar char="§"/>
            </a:pPr>
            <a:r>
              <a:rPr lang="en-GB" dirty="0" smtClean="0"/>
              <a:t>Third, the </a:t>
            </a:r>
            <a:r>
              <a:rPr lang="en-GB" b="1" dirty="0" smtClean="0"/>
              <a:t>intensity varies upon enforcement</a:t>
            </a:r>
            <a:r>
              <a:rPr lang="en-GB" dirty="0" smtClean="0"/>
              <a:t>, which is likely to be facilitated if the duties are owed directly to individual creditors, and reduced for duties owed only to the company (which will be unlikely to be enforced unless the company enters bankruptcy proceedings).</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664195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The </a:t>
            </a:r>
            <a:r>
              <a:rPr lang="it-IT" sz="2800" dirty="0" err="1"/>
              <a:t>Standards</a:t>
            </a:r>
            <a:r>
              <a:rPr lang="it-IT" sz="2800" dirty="0"/>
              <a:t> </a:t>
            </a:r>
            <a:r>
              <a:rPr lang="it-IT" sz="2800" dirty="0" err="1"/>
              <a:t>Strategy</a:t>
            </a:r>
            <a:r>
              <a:rPr lang="it-IT" sz="2800" dirty="0"/>
              <a:t>: </a:t>
            </a:r>
            <a:r>
              <a:rPr lang="it-IT" sz="2800" dirty="0" smtClean="0"/>
              <a:t>Directors (2)</a:t>
            </a:r>
            <a:endParaRPr lang="it-IT" sz="2800" dirty="0"/>
          </a:p>
        </p:txBody>
      </p:sp>
      <p:sp>
        <p:nvSpPr>
          <p:cNvPr id="3" name="Segnaposto contenuto 2"/>
          <p:cNvSpPr>
            <a:spLocks noGrp="1"/>
          </p:cNvSpPr>
          <p:nvPr>
            <p:ph idx="1"/>
          </p:nvPr>
        </p:nvSpPr>
        <p:spPr>
          <a:xfrm>
            <a:off x="518905" y="2398889"/>
            <a:ext cx="8205995" cy="4170185"/>
          </a:xfrm>
        </p:spPr>
        <p:txBody>
          <a:bodyPr>
            <a:normAutofit/>
          </a:bodyPr>
          <a:lstStyle/>
          <a:p>
            <a:pPr algn="just"/>
            <a:r>
              <a:rPr lang="en-GB" dirty="0" smtClean="0"/>
              <a:t>The appropriate intensity of such director liability depends on the </a:t>
            </a:r>
            <a:r>
              <a:rPr lang="en-GB" b="1" dirty="0" smtClean="0"/>
              <a:t>nature of the debtor firm</a:t>
            </a:r>
            <a:r>
              <a:rPr lang="en-GB" dirty="0" smtClean="0"/>
              <a:t>.</a:t>
            </a:r>
          </a:p>
          <a:p>
            <a:pPr lvl="1" algn="just">
              <a:buFont typeface="Wingdings" charset="2"/>
              <a:buChar char="§"/>
            </a:pPr>
            <a:r>
              <a:rPr lang="en-GB" dirty="0" smtClean="0"/>
              <a:t>Shareholder-creditor agency problems are likely to be most pronounced in firms where managers’ and shareholders’ interests are closely aligned;</a:t>
            </a:r>
          </a:p>
          <a:p>
            <a:pPr lvl="1" algn="just">
              <a:buFont typeface="Wingdings" charset="2"/>
              <a:buChar char="§"/>
            </a:pPr>
            <a:r>
              <a:rPr lang="en-GB" dirty="0" smtClean="0"/>
              <a:t>For larger firms with dispersed shareholders, managers have fewer incentives to pursue measures that benefit shareholders at creditors’ expense. Under such circumstances directorial liability based on creditors’ interests may over-deter directors, resulting in less risk-taking than is optimal. However, </a:t>
            </a:r>
            <a:r>
              <a:rPr lang="en-GB" b="1" dirty="0" smtClean="0"/>
              <a:t>the key factor determining the use of the standards strategy </a:t>
            </a:r>
            <a:r>
              <a:rPr lang="en-GB" dirty="0" smtClean="0"/>
              <a:t>against directors may be expected to be </a:t>
            </a:r>
            <a:r>
              <a:rPr lang="en-GB" b="1" dirty="0" smtClean="0"/>
              <a:t>the ownership structure of large firms</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808612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The </a:t>
            </a:r>
            <a:r>
              <a:rPr lang="it-IT" sz="2800" dirty="0" err="1"/>
              <a:t>Standards</a:t>
            </a:r>
            <a:r>
              <a:rPr lang="it-IT" sz="2800" dirty="0"/>
              <a:t> </a:t>
            </a:r>
            <a:r>
              <a:rPr lang="it-IT" sz="2800" dirty="0" err="1"/>
              <a:t>Strategy</a:t>
            </a:r>
            <a:r>
              <a:rPr lang="it-IT" sz="2800" dirty="0"/>
              <a:t>: Directors </a:t>
            </a:r>
            <a:r>
              <a:rPr lang="it-IT" sz="2800" dirty="0" smtClean="0"/>
              <a:t>(3) </a:t>
            </a:r>
            <a:endParaRPr lang="it-IT" sz="2800" dirty="0"/>
          </a:p>
        </p:txBody>
      </p:sp>
      <p:sp>
        <p:nvSpPr>
          <p:cNvPr id="3" name="Segnaposto contenuto 2"/>
          <p:cNvSpPr>
            <a:spLocks noGrp="1"/>
          </p:cNvSpPr>
          <p:nvPr>
            <p:ph idx="1"/>
          </p:nvPr>
        </p:nvSpPr>
        <p:spPr>
          <a:xfrm>
            <a:off x="518905" y="2150802"/>
            <a:ext cx="8205995" cy="4635350"/>
          </a:xfrm>
        </p:spPr>
        <p:txBody>
          <a:bodyPr>
            <a:normAutofit/>
          </a:bodyPr>
          <a:lstStyle/>
          <a:p>
            <a:pPr algn="just"/>
            <a:r>
              <a:rPr lang="en-GB" dirty="0" smtClean="0"/>
              <a:t>The standard employed for directorial liability to creditors </a:t>
            </a:r>
            <a:r>
              <a:rPr lang="en-GB" b="1" dirty="0" smtClean="0"/>
              <a:t>in the U.S. </a:t>
            </a:r>
            <a:r>
              <a:rPr lang="en-GB" dirty="0" smtClean="0"/>
              <a:t>has the </a:t>
            </a:r>
            <a:r>
              <a:rPr lang="en-GB" b="1" dirty="0" smtClean="0"/>
              <a:t>lowest intensity</a:t>
            </a:r>
            <a:r>
              <a:rPr lang="en-GB" dirty="0" smtClean="0"/>
              <a:t> among jurisdictions. </a:t>
            </a:r>
            <a:endParaRPr lang="en-GB" dirty="0"/>
          </a:p>
          <a:p>
            <a:pPr lvl="1" algn="just">
              <a:buFont typeface="Wingdings" charset="2"/>
              <a:buChar char="§"/>
            </a:pPr>
            <a:r>
              <a:rPr lang="en-GB" dirty="0" smtClean="0"/>
              <a:t>Most U.S. states employ the technique of a shift in the content of directors’ </a:t>
            </a:r>
            <a:r>
              <a:rPr lang="en-GB" b="1" dirty="0" smtClean="0"/>
              <a:t>duty of loyalty </a:t>
            </a:r>
            <a:r>
              <a:rPr lang="en-GB" dirty="0" smtClean="0"/>
              <a:t>in relation to insolvent firms and </a:t>
            </a:r>
            <a:r>
              <a:rPr lang="en-GB" b="1" dirty="0" smtClean="0"/>
              <a:t>the duty is owed to the corporation</a:t>
            </a:r>
            <a:r>
              <a:rPr lang="en-GB" dirty="0" smtClean="0"/>
              <a:t>, rather than individual creditors.</a:t>
            </a:r>
          </a:p>
          <a:p>
            <a:pPr algn="just"/>
            <a:r>
              <a:rPr lang="en-GB" b="1" dirty="0" smtClean="0"/>
              <a:t>In the U.K. </a:t>
            </a:r>
            <a:r>
              <a:rPr lang="en-GB" dirty="0" smtClean="0"/>
              <a:t>(as in the U.S.) </a:t>
            </a:r>
            <a:r>
              <a:rPr lang="en-GB" b="1" dirty="0" smtClean="0"/>
              <a:t>there is a shift in the content of the duty of loyalty for directors of insolvent firms</a:t>
            </a:r>
            <a:r>
              <a:rPr lang="en-GB" dirty="0" smtClean="0"/>
              <a:t>, this duty being owed only to the company. In addition, however, </a:t>
            </a:r>
            <a:r>
              <a:rPr lang="en-GB" b="1" dirty="0" smtClean="0"/>
              <a:t>the U.K. also imposes negligence-based liability on directors for “wrongful trading” </a:t>
            </a:r>
            <a:r>
              <a:rPr lang="en-GB" dirty="0" smtClean="0"/>
              <a:t>if they fail to take reasonable care in protecting creditors’ interests once insolvency proceedings have become inevitable. This duty is, however, only enforceable by a liquidator at a point where insolvency is usually not inevitable.</a:t>
            </a:r>
          </a:p>
          <a:p>
            <a:pPr marL="692150" lvl="1" indent="-342900" algn="just">
              <a:buFont typeface="+mj-lt"/>
              <a:buAutoNum type="arabicPeriod"/>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438013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The </a:t>
            </a:r>
            <a:r>
              <a:rPr lang="it-IT" sz="2800" dirty="0" err="1"/>
              <a:t>Standards</a:t>
            </a:r>
            <a:r>
              <a:rPr lang="it-IT" sz="2800" dirty="0"/>
              <a:t> </a:t>
            </a:r>
            <a:r>
              <a:rPr lang="it-IT" sz="2800" dirty="0" err="1"/>
              <a:t>Strategy</a:t>
            </a:r>
            <a:r>
              <a:rPr lang="it-IT" sz="2800" dirty="0"/>
              <a:t>: Directors </a:t>
            </a:r>
            <a:r>
              <a:rPr lang="it-IT" sz="2800" dirty="0" smtClean="0"/>
              <a:t>(4) </a:t>
            </a:r>
            <a:endParaRPr lang="it-IT" sz="2800" dirty="0"/>
          </a:p>
        </p:txBody>
      </p:sp>
      <p:sp>
        <p:nvSpPr>
          <p:cNvPr id="3" name="Segnaposto contenuto 2"/>
          <p:cNvSpPr>
            <a:spLocks noGrp="1"/>
          </p:cNvSpPr>
          <p:nvPr>
            <p:ph idx="1"/>
          </p:nvPr>
        </p:nvSpPr>
        <p:spPr>
          <a:xfrm>
            <a:off x="518905" y="2252103"/>
            <a:ext cx="8205995" cy="4196675"/>
          </a:xfrm>
        </p:spPr>
        <p:txBody>
          <a:bodyPr>
            <a:normAutofit fontScale="92500"/>
          </a:bodyPr>
          <a:lstStyle/>
          <a:p>
            <a:pPr algn="just"/>
            <a:r>
              <a:rPr lang="en-GB" b="1" dirty="0" smtClean="0"/>
              <a:t>Continental European jurisdictions deploy more intensive standards against directors</a:t>
            </a:r>
            <a:r>
              <a:rPr lang="en-GB" dirty="0" smtClean="0"/>
              <a:t>, consistent with the generally more concentrated ownership structure of their large firms.</a:t>
            </a:r>
          </a:p>
          <a:p>
            <a:pPr lvl="1" algn="just">
              <a:buFont typeface="Wingdings" charset="2"/>
              <a:buChar char="§"/>
            </a:pPr>
            <a:r>
              <a:rPr lang="en-GB" dirty="0" smtClean="0"/>
              <a:t>In these countries, directors of financially distressed firms face </a:t>
            </a:r>
            <a:r>
              <a:rPr lang="en-GB" b="1" dirty="0" smtClean="0"/>
              <a:t>negligence-based liability</a:t>
            </a:r>
            <a:r>
              <a:rPr lang="en-GB" dirty="0" smtClean="0"/>
              <a:t>, generally based on duties mediated through the company. Moreover, French, German, and </a:t>
            </a:r>
            <a:r>
              <a:rPr lang="en-GB" dirty="0"/>
              <a:t>I</a:t>
            </a:r>
            <a:r>
              <a:rPr lang="en-GB" dirty="0" smtClean="0"/>
              <a:t>talian directors can be held liable simply for failing to take action following serious loss of capital. However, the strictness of this provision is mitigated by the </a:t>
            </a:r>
            <a:r>
              <a:rPr lang="en-GB" b="1" i="1" dirty="0" smtClean="0"/>
              <a:t>business judgement rule</a:t>
            </a:r>
            <a:r>
              <a:rPr lang="en-GB" dirty="0" smtClean="0"/>
              <a:t>.</a:t>
            </a:r>
          </a:p>
          <a:p>
            <a:pPr algn="just"/>
            <a:r>
              <a:rPr lang="en-GB" b="1" dirty="0" smtClean="0"/>
              <a:t>In Japan</a:t>
            </a:r>
            <a:r>
              <a:rPr lang="en-GB" dirty="0" smtClean="0"/>
              <a:t>, duties to creditors are trigged even earlier, as </a:t>
            </a:r>
            <a:r>
              <a:rPr lang="en-GB" b="1" dirty="0" smtClean="0"/>
              <a:t>creditors have standing to sue directors even if the company is solvent</a:t>
            </a:r>
            <a:r>
              <a:rPr lang="en-GB" dirty="0" smtClean="0"/>
              <a:t>. In addition, the Supreme Court has developed a </a:t>
            </a:r>
            <a:r>
              <a:rPr lang="en-GB" b="1" dirty="0" smtClean="0"/>
              <a:t>“</a:t>
            </a:r>
            <a:r>
              <a:rPr lang="en-GB" b="1" i="1" dirty="0" smtClean="0"/>
              <a:t>director’s duty to monitor</a:t>
            </a:r>
            <a:r>
              <a:rPr lang="en-GB" b="1" dirty="0" smtClean="0"/>
              <a:t>” doctrine</a:t>
            </a:r>
            <a:r>
              <a:rPr lang="en-GB" dirty="0" smtClean="0"/>
              <a:t>, under which non-executive directors are held liable to creditors when they grossly fail to monitor misbehaving managers.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332497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The </a:t>
            </a:r>
            <a:r>
              <a:rPr lang="it-IT" sz="3200" dirty="0" err="1" smtClean="0"/>
              <a:t>Standards</a:t>
            </a:r>
            <a:r>
              <a:rPr lang="it-IT" sz="3200" dirty="0" smtClean="0"/>
              <a:t> </a:t>
            </a:r>
            <a:r>
              <a:rPr lang="it-IT" sz="3200" dirty="0" err="1" smtClean="0"/>
              <a:t>Strategy</a:t>
            </a:r>
            <a:r>
              <a:rPr lang="it-IT" sz="3200" dirty="0" smtClean="0"/>
              <a:t>: </a:t>
            </a:r>
            <a:r>
              <a:rPr lang="it-IT" sz="3200" dirty="0" err="1" smtClean="0"/>
              <a:t>Directors</a:t>
            </a:r>
            <a:r>
              <a:rPr lang="it-IT" sz="3200" dirty="0" smtClean="0"/>
              <a:t> (</a:t>
            </a:r>
            <a:r>
              <a:rPr lang="it-IT" sz="3200" dirty="0" err="1" smtClean="0"/>
              <a:t>5</a:t>
            </a:r>
            <a:r>
              <a:rPr lang="it-IT" sz="3200" dirty="0" smtClean="0"/>
              <a:t>) </a:t>
            </a:r>
            <a:endParaRPr lang="it-IT" sz="3200" dirty="0"/>
          </a:p>
        </p:txBody>
      </p:sp>
      <p:sp>
        <p:nvSpPr>
          <p:cNvPr id="3" name="Segnaposto contenuto 2"/>
          <p:cNvSpPr>
            <a:spLocks noGrp="1"/>
          </p:cNvSpPr>
          <p:nvPr>
            <p:ph idx="1"/>
          </p:nvPr>
        </p:nvSpPr>
        <p:spPr>
          <a:xfrm>
            <a:off x="518905" y="2328333"/>
            <a:ext cx="8205995" cy="4240741"/>
          </a:xfrm>
        </p:spPr>
        <p:txBody>
          <a:bodyPr>
            <a:normAutofit lnSpcReduction="10000"/>
          </a:bodyPr>
          <a:lstStyle/>
          <a:p>
            <a:pPr algn="just"/>
            <a:r>
              <a:rPr lang="en-GB" dirty="0" smtClean="0"/>
              <a:t>Another important difference between jurisdictions lies in the </a:t>
            </a:r>
            <a:r>
              <a:rPr lang="en-GB" b="1" dirty="0" smtClean="0"/>
              <a:t>risk of public enforcement</a:t>
            </a:r>
            <a:r>
              <a:rPr lang="en-GB" dirty="0" smtClean="0"/>
              <a:t>. This is a further way to increase deterrence, especially when civil liability has limited deterrence value due to its exceeding directors’ assets.</a:t>
            </a:r>
          </a:p>
          <a:p>
            <a:pPr algn="just"/>
            <a:r>
              <a:rPr lang="en-GB" b="1" dirty="0" smtClean="0"/>
              <a:t>Enforcement is more intensive in the UK</a:t>
            </a:r>
            <a:r>
              <a:rPr lang="en-GB" dirty="0" smtClean="0"/>
              <a:t>, where </a:t>
            </a:r>
            <a:r>
              <a:rPr lang="en-GB" b="1" dirty="0" smtClean="0"/>
              <a:t>a state-funded investigation into possible misconduct must be launched for every corporate bankruptcy</a:t>
            </a:r>
            <a:r>
              <a:rPr lang="en-GB" dirty="0" smtClean="0"/>
              <a:t>, with a view to initiating possible disqualification proceedings.</a:t>
            </a:r>
          </a:p>
          <a:p>
            <a:pPr algn="just"/>
            <a:r>
              <a:rPr lang="en-GB" dirty="0" smtClean="0"/>
              <a:t>Disqualification plays a more limited role in other jurisdictions, especially in the U.S., where it is only available for directors of publicly-traded companies, and is not employed as a creditor-protection measure.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3011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The </a:t>
            </a:r>
            <a:r>
              <a:rPr lang="it-IT" sz="2800" dirty="0" err="1" smtClean="0"/>
              <a:t>Standards</a:t>
            </a:r>
            <a:r>
              <a:rPr lang="it-IT" sz="2800" dirty="0" smtClean="0"/>
              <a:t> </a:t>
            </a:r>
            <a:r>
              <a:rPr lang="it-IT" sz="2800" dirty="0" err="1" smtClean="0"/>
              <a:t>Strategy</a:t>
            </a:r>
            <a:r>
              <a:rPr lang="it-IT" sz="2800" dirty="0" smtClean="0"/>
              <a:t>: </a:t>
            </a:r>
            <a:r>
              <a:rPr lang="it-IT" sz="2800" dirty="0" err="1" smtClean="0"/>
              <a:t>Directors</a:t>
            </a:r>
            <a:r>
              <a:rPr lang="it-IT" sz="2800" dirty="0" smtClean="0"/>
              <a:t> (</a:t>
            </a:r>
            <a:r>
              <a:rPr lang="it-IT" sz="2800" dirty="0" err="1" smtClean="0"/>
              <a:t>6</a:t>
            </a:r>
            <a:r>
              <a:rPr lang="it-IT" sz="2800" dirty="0" smtClean="0"/>
              <a:t>) </a:t>
            </a:r>
            <a:endParaRPr lang="it-IT" sz="2800" dirty="0"/>
          </a:p>
        </p:txBody>
      </p:sp>
      <p:sp>
        <p:nvSpPr>
          <p:cNvPr id="3" name="Segnaposto contenuto 2"/>
          <p:cNvSpPr>
            <a:spLocks noGrp="1"/>
          </p:cNvSpPr>
          <p:nvPr>
            <p:ph idx="1"/>
          </p:nvPr>
        </p:nvSpPr>
        <p:spPr>
          <a:xfrm>
            <a:off x="518905" y="2311630"/>
            <a:ext cx="8205995" cy="4257445"/>
          </a:xfrm>
        </p:spPr>
        <p:txBody>
          <a:bodyPr>
            <a:normAutofit lnSpcReduction="10000"/>
          </a:bodyPr>
          <a:lstStyle/>
          <a:p>
            <a:pPr algn="just"/>
            <a:r>
              <a:rPr lang="en-GB" b="1" dirty="0" smtClean="0"/>
              <a:t>Criminal liability </a:t>
            </a:r>
            <a:r>
              <a:rPr lang="en-GB" dirty="0" smtClean="0"/>
              <a:t>is also imposed on directors who worsened the financial position of their company as a consequence of </a:t>
            </a:r>
            <a:r>
              <a:rPr lang="en-GB" b="1" dirty="0" smtClean="0"/>
              <a:t>violation of their statutory duties</a:t>
            </a:r>
            <a:r>
              <a:rPr lang="en-GB" dirty="0" smtClean="0"/>
              <a:t>.</a:t>
            </a:r>
          </a:p>
          <a:p>
            <a:pPr lvl="1" algn="just">
              <a:buFont typeface="Wingdings" charset="2"/>
              <a:buChar char="§"/>
            </a:pPr>
            <a:r>
              <a:rPr lang="en-GB" dirty="0" smtClean="0"/>
              <a:t>In the U.S. the focus is on </a:t>
            </a:r>
            <a:r>
              <a:rPr lang="en-GB" b="1" dirty="0" smtClean="0"/>
              <a:t>antifraud provisions </a:t>
            </a:r>
            <a:r>
              <a:rPr lang="en-GB" dirty="0" smtClean="0"/>
              <a:t>that generally protect investors against losses resulting from </a:t>
            </a:r>
            <a:r>
              <a:rPr lang="en-GB" b="1" dirty="0" smtClean="0"/>
              <a:t>negligent misrepresentation </a:t>
            </a:r>
            <a:r>
              <a:rPr lang="en-GB" dirty="0" smtClean="0"/>
              <a:t>in a prospectus or registration statement.</a:t>
            </a:r>
          </a:p>
          <a:p>
            <a:pPr lvl="1" algn="just">
              <a:buFont typeface="Wingdings" charset="2"/>
              <a:buChar char="§"/>
            </a:pPr>
            <a:r>
              <a:rPr lang="en-GB" dirty="0" smtClean="0"/>
              <a:t>The scope of criminal provisions is much more specific in Continental Europe:</a:t>
            </a:r>
          </a:p>
          <a:p>
            <a:pPr lvl="2" algn="just">
              <a:buFont typeface="Wingdings" charset="2"/>
              <a:buChar char="§"/>
            </a:pPr>
            <a:r>
              <a:rPr lang="en-GB" dirty="0" smtClean="0"/>
              <a:t>In France, directors who act opportunistically in the vicinity of insolvency face up to five years of imprisonment;</a:t>
            </a:r>
          </a:p>
          <a:p>
            <a:pPr lvl="2" algn="just">
              <a:buFont typeface="Wingdings" charset="2"/>
              <a:buChar char="§"/>
            </a:pPr>
            <a:r>
              <a:rPr lang="en-GB" dirty="0" smtClean="0"/>
              <a:t>Germany and Italy adopt an even more inclusive approach, with directors facing criminal sanctions as soon as they violate their duty to call a general meeting or recapitalise or liquidate when legal capital is lost.</a:t>
            </a:r>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999583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The </a:t>
            </a:r>
            <a:r>
              <a:rPr lang="it-IT" sz="2800" dirty="0" err="1" smtClean="0"/>
              <a:t>Standards</a:t>
            </a:r>
            <a:r>
              <a:rPr lang="it-IT" sz="2800" dirty="0" smtClean="0"/>
              <a:t> </a:t>
            </a:r>
            <a:r>
              <a:rPr lang="it-IT" sz="2800" dirty="0" err="1" smtClean="0"/>
              <a:t>Strategy</a:t>
            </a:r>
            <a:r>
              <a:rPr lang="it-IT" sz="2800" dirty="0" smtClean="0"/>
              <a:t>: </a:t>
            </a:r>
            <a:r>
              <a:rPr lang="it-IT" sz="2800" dirty="0" err="1" smtClean="0"/>
              <a:t>Shareholders</a:t>
            </a:r>
            <a:endParaRPr lang="it-IT" sz="2800" dirty="0"/>
          </a:p>
        </p:txBody>
      </p:sp>
      <p:sp>
        <p:nvSpPr>
          <p:cNvPr id="3" name="Segnaposto contenuto 2"/>
          <p:cNvSpPr>
            <a:spLocks noGrp="1"/>
          </p:cNvSpPr>
          <p:nvPr>
            <p:ph idx="1"/>
          </p:nvPr>
        </p:nvSpPr>
        <p:spPr>
          <a:xfrm>
            <a:off x="518905" y="2308984"/>
            <a:ext cx="8205995" cy="3957346"/>
          </a:xfrm>
        </p:spPr>
        <p:txBody>
          <a:bodyPr>
            <a:normAutofit/>
          </a:bodyPr>
          <a:lstStyle/>
          <a:p>
            <a:pPr algn="just"/>
            <a:r>
              <a:rPr lang="en-GB" dirty="0" smtClean="0"/>
              <a:t>All jurisdictions offer </a:t>
            </a:r>
            <a:r>
              <a:rPr lang="en-GB" b="1" dirty="0" smtClean="0"/>
              <a:t>legal instruments for holding shareholders liable</a:t>
            </a:r>
            <a:r>
              <a:rPr lang="en-GB" dirty="0" smtClean="0"/>
              <a:t> for the debts of insolvent corporations, although the use of these tools is restricted to controlling or managing </a:t>
            </a:r>
            <a:r>
              <a:rPr lang="en-GB" b="1" dirty="0" smtClean="0"/>
              <a:t>shareholders who are found to have abused the corporate form</a:t>
            </a:r>
            <a:r>
              <a:rPr lang="en-GB" dirty="0" smtClean="0"/>
              <a:t>.</a:t>
            </a:r>
          </a:p>
          <a:p>
            <a:pPr algn="just"/>
            <a:r>
              <a:rPr lang="en-GB" dirty="0" smtClean="0"/>
              <a:t>The three principal tools are:</a:t>
            </a:r>
          </a:p>
          <a:p>
            <a:pPr lvl="1" algn="just">
              <a:buFont typeface="Wingdings" charset="2"/>
              <a:buChar char="§"/>
            </a:pPr>
            <a:r>
              <a:rPr lang="en-GB" dirty="0" smtClean="0"/>
              <a:t>The doctrine of </a:t>
            </a:r>
            <a:r>
              <a:rPr lang="en-GB" b="1" i="1" dirty="0" smtClean="0"/>
              <a:t>de facto </a:t>
            </a:r>
            <a:r>
              <a:rPr lang="en-GB" dirty="0" smtClean="0"/>
              <a:t>or </a:t>
            </a:r>
            <a:r>
              <a:rPr lang="en-GB" b="1" dirty="0" smtClean="0"/>
              <a:t>shadow directors</a:t>
            </a:r>
            <a:r>
              <a:rPr lang="en-GB" dirty="0" smtClean="0"/>
              <a:t>;</a:t>
            </a:r>
          </a:p>
          <a:p>
            <a:pPr lvl="1" algn="just">
              <a:buFont typeface="Wingdings" charset="2"/>
              <a:buChar char="§"/>
            </a:pPr>
            <a:r>
              <a:rPr lang="en-GB" b="1" dirty="0" smtClean="0"/>
              <a:t>Equitable subordination</a:t>
            </a:r>
            <a:r>
              <a:rPr lang="en-GB" dirty="0" smtClean="0"/>
              <a:t>;</a:t>
            </a:r>
          </a:p>
          <a:p>
            <a:pPr lvl="1" algn="just">
              <a:buFont typeface="Wingdings" charset="2"/>
              <a:buChar char="§"/>
            </a:pPr>
            <a:r>
              <a:rPr lang="en-GB" b="1" dirty="0" smtClean="0"/>
              <a:t>Piercing the corporate veil</a:t>
            </a:r>
            <a:r>
              <a:rPr lang="en-GB" dirty="0" smtClean="0"/>
              <a:t>.</a:t>
            </a:r>
          </a:p>
          <a:p>
            <a:pPr algn="just"/>
            <a:r>
              <a:rPr lang="en-GB" dirty="0" smtClean="0"/>
              <a:t>In addition, specially enhanced standards are applied in the context of </a:t>
            </a:r>
            <a:r>
              <a:rPr lang="en-GB" b="1" dirty="0" smtClean="0"/>
              <a:t>corporate groups </a:t>
            </a:r>
            <a:r>
              <a:rPr lang="en-GB" dirty="0" smtClean="0"/>
              <a:t>in some jurisdictions.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8</a:t>
            </a:fld>
            <a:endParaRPr lang="en-US"/>
          </a:p>
        </p:txBody>
      </p:sp>
    </p:spTree>
  </p:cSld>
  <p:clrMapOvr>
    <a:masterClrMapping/>
  </p:clrMapOvr>
</p:sld>
</file>

<file path=ppt/theme/theme1.xml><?xml version="1.0" encoding="utf-8"?>
<a:theme xmlns:a="http://schemas.openxmlformats.org/drawingml/2006/main" name="Perception">
  <a:themeElements>
    <a:clrScheme name="Stilografica">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1665</TotalTime>
  <Words>3187</Words>
  <Application>Microsoft Macintosh PowerPoint</Application>
  <PresentationFormat>Presentazione su schermo (4:3)</PresentationFormat>
  <Paragraphs>165</Paragraphs>
  <Slides>26</Slides>
  <Notes>1</Notes>
  <HiddenSlides>0</HiddenSlides>
  <MMClips>0</MMClips>
  <ScaleCrop>false</ScaleCrop>
  <HeadingPairs>
    <vt:vector size="4" baseType="variant">
      <vt:variant>
        <vt:lpstr>Modello struttura</vt:lpstr>
      </vt:variant>
      <vt:variant>
        <vt:i4>1</vt:i4>
      </vt:variant>
      <vt:variant>
        <vt:lpstr>Titoli diapositive</vt:lpstr>
      </vt:variant>
      <vt:variant>
        <vt:i4>26</vt:i4>
      </vt:variant>
    </vt:vector>
  </HeadingPairs>
  <TitlesOfParts>
    <vt:vector size="27" baseType="lpstr">
      <vt:lpstr>Perception</vt:lpstr>
      <vt:lpstr>Transactions with Creditors: Distressed Firms</vt:lpstr>
      <vt:lpstr>The Standards Strategy</vt:lpstr>
      <vt:lpstr>The Standards Strategy: Directors</vt:lpstr>
      <vt:lpstr>The Standards Strategy: Directors (2)</vt:lpstr>
      <vt:lpstr>The Standards Strategy: Directors (3) </vt:lpstr>
      <vt:lpstr>The Standards Strategy: Directors (4) </vt:lpstr>
      <vt:lpstr>The Standards Strategy: Directors (5) </vt:lpstr>
      <vt:lpstr>The Standards Strategy: Directors (6) </vt:lpstr>
      <vt:lpstr>The Standards Strategy: Shareholders</vt:lpstr>
      <vt:lpstr>The Standards Strategy: Shareholders (2)</vt:lpstr>
      <vt:lpstr>The Standards Strategy: Shareholders (3)</vt:lpstr>
      <vt:lpstr>The Standards Strategy: Shareholders (4)</vt:lpstr>
      <vt:lpstr>The Standards Strategy: Creditors and other third parties</vt:lpstr>
      <vt:lpstr>The Standards Strategy: Creditors and other third parties (2)</vt:lpstr>
      <vt:lpstr>The Standards Strategy: Creditors and other third parties (3)</vt:lpstr>
      <vt:lpstr>Governance Strategies</vt:lpstr>
      <vt:lpstr>Governance Strategies: Appointment Rights</vt:lpstr>
      <vt:lpstr>Governance Strategies: Appointment Rights (2)</vt:lpstr>
      <vt:lpstr>Governance Strategies: Decision Rights</vt:lpstr>
      <vt:lpstr>Governance Strategies: Decision Rights (2)</vt:lpstr>
      <vt:lpstr>Governance Strategies: Incentive Strategies</vt:lpstr>
      <vt:lpstr>Governance Strategies: Incentive Strategies (2)</vt:lpstr>
      <vt:lpstr>Ownership Regimes and Creditor Protection</vt:lpstr>
      <vt:lpstr>Ownership Regimes and Creditor Protection (2)</vt:lpstr>
      <vt:lpstr>Regulatory or Contractual Controls</vt:lpstr>
      <vt:lpstr>References</vt:lpstr>
    </vt:vector>
  </TitlesOfParts>
  <Company>Studio Legale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Corporate Law</dc:title>
  <dc:creator>Sergio Di Nola</dc:creator>
  <cp:lastModifiedBy>Barbara Compagnoni</cp:lastModifiedBy>
  <cp:revision>405</cp:revision>
  <cp:lastPrinted>2014-12-04T16:56:00Z</cp:lastPrinted>
  <dcterms:created xsi:type="dcterms:W3CDTF">2014-12-05T11:12:46Z</dcterms:created>
  <dcterms:modified xsi:type="dcterms:W3CDTF">2014-12-05T11:13:06Z</dcterms:modified>
</cp:coreProperties>
</file>