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9" r:id="rId5"/>
    <p:sldId id="258" r:id="rId6"/>
    <p:sldId id="260" r:id="rId7"/>
    <p:sldId id="262" r:id="rId8"/>
    <p:sldId id="261" r:id="rId9"/>
    <p:sldId id="264" r:id="rId10"/>
    <p:sldId id="263"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6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lvl1pPr>
          </a:lstStyle>
          <a:p>
            <a:pPr>
              <a:defRPr/>
            </a:pPr>
            <a:fld id="{00845F81-E250-4BB7-B21E-FA1F6AE5EF99}" type="datetimeFigureOut">
              <a:rPr lang="en-GB"/>
              <a:pPr>
                <a:defRPr/>
              </a:pPr>
              <a:t>15/12/2015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303BC8E-0CFA-4C9B-9DB9-33998E1F0BE0}" type="slidenum">
              <a:rPr lang="en-GB"/>
              <a:pPr>
                <a:defRPr/>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052D1DF6-042D-4737-A0B8-0C7C31400E74}" type="datetimeFigureOut">
              <a:rPr lang="en-GB"/>
              <a:pPr>
                <a:defRPr/>
              </a:pPr>
              <a:t>15/12/2015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E6D411A-CD79-4B2F-BA08-6F4EA07D0794}" type="slidenum">
              <a:rPr lang="en-GB"/>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34E5ED74-7CF0-481D-AFBA-88BDEE115E61}" type="datetimeFigureOut">
              <a:rPr lang="en-GB"/>
              <a:pPr>
                <a:defRPr/>
              </a:pPr>
              <a:t>15/12/2015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AB865BE-F498-44B2-AA9A-4C379DCFE2F7}"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lvl1pPr>
              <a:defRPr/>
            </a:lvl1pPr>
          </a:lstStyle>
          <a:p>
            <a:pPr>
              <a:defRPr/>
            </a:pPr>
            <a:fld id="{465201FA-48EC-4829-AA7B-C66B41326B2D}" type="datetimeFigureOut">
              <a:rPr lang="en-GB"/>
              <a:pPr>
                <a:defRPr/>
              </a:pPr>
              <a:t>15/12/2015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DA2BD11-0CF2-48AD-9D8C-878BBD1AFB89}" type="slidenum">
              <a:rPr lang="en-GB"/>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Date Placeholder 3"/>
          <p:cNvSpPr>
            <a:spLocks noGrp="1"/>
          </p:cNvSpPr>
          <p:nvPr>
            <p:ph type="dt" sz="half" idx="10"/>
          </p:nvPr>
        </p:nvSpPr>
        <p:spPr/>
        <p:txBody>
          <a:bodyPr/>
          <a:lstStyle>
            <a:lvl1pPr>
              <a:defRPr/>
            </a:lvl1pPr>
          </a:lstStyle>
          <a:p>
            <a:pPr>
              <a:defRPr/>
            </a:pPr>
            <a:fld id="{DD3198BF-2333-4025-AAD2-DA9914118579}" type="datetimeFigureOut">
              <a:rPr lang="en-GB"/>
              <a:pPr>
                <a:defRPr/>
              </a:pPr>
              <a:t>15/12/2015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1DAC950-8B54-4396-81E3-A3F99546B0BC}" type="slidenum">
              <a:rPr lang="en-GB"/>
              <a:pPr>
                <a:defRPr/>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3"/>
          <p:cNvSpPr>
            <a:spLocks noGrp="1"/>
          </p:cNvSpPr>
          <p:nvPr>
            <p:ph type="dt" sz="half" idx="14"/>
          </p:nvPr>
        </p:nvSpPr>
        <p:spPr/>
        <p:txBody>
          <a:bodyPr/>
          <a:lstStyle>
            <a:lvl1pPr>
              <a:defRPr/>
            </a:lvl1pPr>
          </a:lstStyle>
          <a:p>
            <a:pPr>
              <a:defRPr/>
            </a:pPr>
            <a:fld id="{C4182587-3A54-4940-B960-A29EC7A8C1DC}" type="datetimeFigureOut">
              <a:rPr lang="en-GB"/>
              <a:pPr>
                <a:defRPr/>
              </a:pPr>
              <a:t>15/12/2015</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Slide Number Placeholder 5"/>
          <p:cNvSpPr>
            <a:spLocks noGrp="1"/>
          </p:cNvSpPr>
          <p:nvPr>
            <p:ph type="sldNum" sz="quarter" idx="16"/>
          </p:nvPr>
        </p:nvSpPr>
        <p:spPr/>
        <p:txBody>
          <a:bodyPr/>
          <a:lstStyle>
            <a:lvl1pPr>
              <a:defRPr/>
            </a:lvl1pPr>
          </a:lstStyle>
          <a:p>
            <a:pPr>
              <a:defRPr/>
            </a:pPr>
            <a:fld id="{8D1D9468-A476-4D6A-924C-F3D8788BA9A2}" type="slidenum">
              <a:rPr lang="en-GB"/>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1" name="Content Placeholder 10"/>
          <p:cNvSpPr>
            <a:spLocks noGrp="1"/>
          </p:cNvSpPr>
          <p:nvPr>
            <p:ph sz="quarter" idx="13"/>
          </p:nvPr>
        </p:nvSpPr>
        <p:spPr>
          <a:xfrm>
            <a:off x="457200" y="2212848"/>
            <a:ext cx="4041648"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5"/>
          </p:nvPr>
        </p:nvSpPr>
        <p:spPr/>
        <p:txBody>
          <a:bodyPr/>
          <a:lstStyle>
            <a:lvl1pPr>
              <a:defRPr/>
            </a:lvl1pPr>
          </a:lstStyle>
          <a:p>
            <a:pPr>
              <a:defRPr/>
            </a:pPr>
            <a:fld id="{D3619742-D4A5-4D8F-A274-C8B4735C65F3}" type="datetimeFigureOut">
              <a:rPr lang="en-GB"/>
              <a:pPr>
                <a:defRPr/>
              </a:pPr>
              <a:t>15/12/2015</a:t>
            </a:fld>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
        <p:nvSpPr>
          <p:cNvPr id="9" name="Slide Number Placeholder 5"/>
          <p:cNvSpPr>
            <a:spLocks noGrp="1"/>
          </p:cNvSpPr>
          <p:nvPr>
            <p:ph type="sldNum" sz="quarter" idx="17"/>
          </p:nvPr>
        </p:nvSpPr>
        <p:spPr/>
        <p:txBody>
          <a:bodyPr/>
          <a:lstStyle>
            <a:lvl1pPr>
              <a:defRPr/>
            </a:lvl1pPr>
          </a:lstStyle>
          <a:p>
            <a:pPr>
              <a:defRPr/>
            </a:pPr>
            <a:fld id="{2C34FD8C-FD21-4464-BBB5-CBE8DD41AB54}" type="slidenum">
              <a:rPr lang="en-GB"/>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6E426F01-5038-4F91-A92B-94AD1178C77D}" type="datetimeFigureOut">
              <a:rPr lang="en-GB"/>
              <a:pPr>
                <a:defRPr/>
              </a:pPr>
              <a:t>15/12/2015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C851BFF-3B4B-4290-88DE-4B630655B578}" type="slidenum">
              <a:rPr lang="en-GB"/>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F055A8-5C3A-4BC4-861A-40865A285ED6}" type="datetimeFigureOut">
              <a:rPr lang="en-GB"/>
              <a:pPr>
                <a:defRPr/>
              </a:pPr>
              <a:t>15/12/2015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EE7F073-DA36-4155-890F-5F2ED30A56E7}"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7B00E19F-0AFA-472A-85F2-073E7EBE3C91}" type="datetimeFigureOut">
              <a:rPr lang="en-GB"/>
              <a:pPr>
                <a:defRPr/>
              </a:pPr>
              <a:t>15/12/2015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35F7015-CFE8-4E80-A44B-54021A38BC9B}" type="slidenum">
              <a:rPr lang="en-GB"/>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DA17F868-07A2-4F4A-8452-8CAE78D6BB7A}" type="datetimeFigureOut">
              <a:rPr lang="en-GB"/>
              <a:pPr>
                <a:defRPr/>
              </a:pPr>
              <a:t>15/12/2015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A126CFE-0481-4490-81B0-0C8C65E13BA7}" type="slidenum">
              <a:rPr lang="en-GB"/>
              <a:pPr>
                <a:defRPr/>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85933CD6-77AC-4B0C-892F-6E4EA3714EB5}" type="datetimeFigureOut">
              <a:rPr lang="en-GB"/>
              <a:pPr>
                <a:defRPr/>
              </a:pPr>
              <a:t>15/12/2015</a:t>
            </a:fld>
            <a:endParaRPr lang="en-GB"/>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GB"/>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00F52498-AFFE-43AB-84B7-154CFD73FF90}" type="slidenum">
              <a:rPr lang="en-GB"/>
              <a:pPr>
                <a:defRPr/>
              </a:pPr>
              <a:t>‹N›</a:t>
            </a:fld>
            <a:endParaRPr lang="en-GB"/>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09600"/>
            <a:ext cx="7772400" cy="4267200"/>
          </a:xfrm>
        </p:spPr>
        <p:txBody>
          <a:bodyPr/>
          <a:lstStyle/>
          <a:p>
            <a:pPr eaLnBrk="1" fontAlgn="auto" hangingPunct="1">
              <a:spcAft>
                <a:spcPts val="0"/>
              </a:spcAft>
              <a:defRPr/>
            </a:pPr>
            <a:r>
              <a:rPr lang="en-GB" sz="4800" dirty="0" smtClean="0"/>
              <a:t>Report from the Commission to the Council and the European Parliament</a:t>
            </a:r>
            <a:br>
              <a:rPr lang="en-GB" sz="4800" dirty="0" smtClean="0"/>
            </a:br>
            <a:r>
              <a:rPr lang="en-GB" sz="4800" dirty="0" smtClean="0"/>
              <a:t>EU Anti-Corruption Report</a:t>
            </a:r>
            <a:endParaRPr lang="en-GB" sz="4800" dirty="0"/>
          </a:p>
        </p:txBody>
      </p:sp>
      <p:sp>
        <p:nvSpPr>
          <p:cNvPr id="3" name="Sottotitolo 2"/>
          <p:cNvSpPr>
            <a:spLocks noGrp="1"/>
          </p:cNvSpPr>
          <p:nvPr>
            <p:ph type="subTitle" idx="1"/>
          </p:nvPr>
        </p:nvSpPr>
        <p:spPr/>
        <p:txBody>
          <a:bodyPr rtlCol="0"/>
          <a:lstStyle/>
          <a:p>
            <a:pPr eaLnBrk="1" fontAlgn="auto" hangingPunct="1">
              <a:spcAft>
                <a:spcPts val="0"/>
              </a:spcAft>
              <a:buFont typeface="Arial" pitchFamily="34" charset="0"/>
              <a:buNone/>
              <a:defRPr/>
            </a:pPr>
            <a:endParaRPr lang="en-GB" dirty="0" smtClean="0"/>
          </a:p>
          <a:p>
            <a:pPr algn="l" eaLnBrk="1" fontAlgn="auto" hangingPunct="1">
              <a:spcAft>
                <a:spcPts val="0"/>
              </a:spcAft>
              <a:buFont typeface="Arial" pitchFamily="34" charset="0"/>
              <a:buNone/>
              <a:defRPr/>
            </a:pPr>
            <a:r>
              <a:rPr lang="en-GB" dirty="0" smtClean="0"/>
              <a:t>Brussels, 3.2.2014</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contenuto 2"/>
          <p:cNvSpPr>
            <a:spLocks noGrp="1"/>
          </p:cNvSpPr>
          <p:nvPr>
            <p:ph idx="1"/>
          </p:nvPr>
        </p:nvSpPr>
        <p:spPr>
          <a:xfrm>
            <a:off x="468313" y="404813"/>
            <a:ext cx="8218487" cy="5721350"/>
          </a:xfrm>
        </p:spPr>
        <p:txBody>
          <a:bodyPr/>
          <a:lstStyle/>
          <a:p>
            <a:pPr marL="0" indent="0" eaLnBrk="1" hangingPunct="1">
              <a:lnSpc>
                <a:spcPct val="80000"/>
              </a:lnSpc>
              <a:buFont typeface="Arial" charset="0"/>
              <a:buNone/>
            </a:pPr>
            <a:r>
              <a:rPr lang="en-GB" sz="2200" b="1" smtClean="0"/>
              <a:t>B. Control mechanisms and prevention</a:t>
            </a:r>
          </a:p>
          <a:p>
            <a:pPr marL="0" indent="0" eaLnBrk="1" hangingPunct="1">
              <a:lnSpc>
                <a:spcPct val="80000"/>
              </a:lnSpc>
              <a:buFont typeface="Arial" charset="0"/>
              <a:buNone/>
            </a:pPr>
            <a:r>
              <a:rPr lang="en-GB" sz="2200" i="1" u="sng" smtClean="0"/>
              <a:t>Use of preventive policies</a:t>
            </a:r>
          </a:p>
          <a:p>
            <a:pPr marL="0" indent="0" algn="just" eaLnBrk="1" hangingPunct="1">
              <a:lnSpc>
                <a:spcPct val="80000"/>
              </a:lnSpc>
              <a:buFont typeface="Arial" charset="0"/>
              <a:buNone/>
            </a:pPr>
            <a:r>
              <a:rPr lang="en-GB" sz="2200" smtClean="0"/>
              <a:t>Preventive policies cover a wide variety of aspects including clear-cut ethical rules, awareness-raising measures, building a culture of integrity within various organisations, setting a firm tone from the top in relation to integrity issues, to effective internal control mechanisms, transparency, easy access to public interest information, effective systems for evaluation of performance of public institutions, etc.</a:t>
            </a:r>
          </a:p>
          <a:p>
            <a:pPr marL="0" indent="0" algn="just" eaLnBrk="1" hangingPunct="1">
              <a:lnSpc>
                <a:spcPct val="80000"/>
              </a:lnSpc>
              <a:buFont typeface="Arial" charset="0"/>
              <a:buNone/>
            </a:pPr>
            <a:endParaRPr lang="en-GB" sz="2200" smtClean="0"/>
          </a:p>
          <a:p>
            <a:pPr marL="0" indent="0" algn="just" eaLnBrk="1" hangingPunct="1">
              <a:lnSpc>
                <a:spcPct val="80000"/>
              </a:lnSpc>
              <a:buFont typeface="Arial" charset="0"/>
              <a:buNone/>
            </a:pPr>
            <a:r>
              <a:rPr lang="en-GB" sz="2200" i="1" u="sng" smtClean="0"/>
              <a:t>External and internal control mechanisms (other than law enforcement)</a:t>
            </a:r>
          </a:p>
          <a:p>
            <a:pPr marL="0" indent="0" algn="just" eaLnBrk="1" hangingPunct="1">
              <a:lnSpc>
                <a:spcPct val="80000"/>
              </a:lnSpc>
              <a:buFont typeface="Arial" charset="0"/>
              <a:buNone/>
            </a:pPr>
            <a:r>
              <a:rPr lang="en-GB" sz="2200" smtClean="0"/>
              <a:t>Control mechanisms play an important role both for the prevention and the detection of corruption, within public bodies. Deep-rooted corruption cannot be tackled without a comprehensive approach aiming to enhance prevention and control mechanisms throughout the public administration, at central and local levels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contenuto 2"/>
          <p:cNvSpPr>
            <a:spLocks noGrp="1"/>
          </p:cNvSpPr>
          <p:nvPr>
            <p:ph idx="1"/>
          </p:nvPr>
        </p:nvSpPr>
        <p:spPr>
          <a:xfrm>
            <a:off x="395288" y="260350"/>
            <a:ext cx="8291512" cy="6337300"/>
          </a:xfrm>
        </p:spPr>
        <p:txBody>
          <a:bodyPr/>
          <a:lstStyle/>
          <a:p>
            <a:pPr marL="0" indent="0" algn="just" eaLnBrk="1" hangingPunct="1">
              <a:lnSpc>
                <a:spcPct val="80000"/>
              </a:lnSpc>
              <a:buFont typeface="Arial" charset="0"/>
              <a:buNone/>
            </a:pPr>
            <a:r>
              <a:rPr lang="en-GB" sz="2200" i="1" u="sng" smtClean="0"/>
              <a:t>Asset disclosure</a:t>
            </a:r>
          </a:p>
          <a:p>
            <a:pPr marL="0" indent="0" algn="just" eaLnBrk="1" hangingPunct="1">
              <a:lnSpc>
                <a:spcPct val="80000"/>
              </a:lnSpc>
              <a:buFont typeface="Arial" charset="0"/>
              <a:buNone/>
            </a:pPr>
            <a:r>
              <a:rPr lang="en-GB" sz="2200" smtClean="0"/>
              <a:t>Asset disclosure for officials in sensitive posts is a practice which contributes to consolidating the accountability of public officials, ensures enhanced transparency and facilitates detection of potential cases of illicit enrichment, conflicts of interests, incompatibilities, as well as the detection and investigation of potential corrupt practices</a:t>
            </a:r>
          </a:p>
          <a:p>
            <a:pPr marL="0" indent="0" algn="just" eaLnBrk="1" hangingPunct="1">
              <a:lnSpc>
                <a:spcPct val="80000"/>
              </a:lnSpc>
              <a:buFont typeface="Arial" charset="0"/>
              <a:buNone/>
            </a:pPr>
            <a:endParaRPr lang="en-GB" sz="2200" smtClean="0"/>
          </a:p>
          <a:p>
            <a:pPr marL="0" indent="0" algn="just" eaLnBrk="1" hangingPunct="1">
              <a:lnSpc>
                <a:spcPct val="80000"/>
              </a:lnSpc>
              <a:buFont typeface="Arial" charset="0"/>
              <a:buNone/>
            </a:pPr>
            <a:r>
              <a:rPr lang="en-GB" sz="2200" i="1" u="sng" smtClean="0"/>
              <a:t>Rules on conflict of interest</a:t>
            </a:r>
          </a:p>
          <a:p>
            <a:pPr marL="0" indent="0" algn="just" eaLnBrk="1" hangingPunct="1">
              <a:lnSpc>
                <a:spcPct val="80000"/>
              </a:lnSpc>
              <a:buFont typeface="Arial" charset="0"/>
              <a:buNone/>
            </a:pPr>
            <a:r>
              <a:rPr lang="en-GB" sz="2200" smtClean="0"/>
              <a:t>Conflicts of interests reflect a situation where public officials act or intend to act or create the appearance of acting to the benefit of a private interest.</a:t>
            </a:r>
          </a:p>
          <a:p>
            <a:pPr marL="0" indent="0" algn="just" eaLnBrk="1" hangingPunct="1">
              <a:lnSpc>
                <a:spcPct val="80000"/>
              </a:lnSpc>
              <a:buFont typeface="Arial" charset="0"/>
              <a:buNone/>
            </a:pPr>
            <a:r>
              <a:rPr lang="en-GB" sz="2200" smtClean="0"/>
              <a:t>The Council of Europe has defined conflict of interest a situation in which “</a:t>
            </a:r>
            <a:r>
              <a:rPr lang="en-GB" sz="2200" b="1" i="1" smtClean="0"/>
              <a:t>the public official has a private interest which is such as to influence or appear to influence, the impartial and objective performance of his or her official duties</a:t>
            </a:r>
            <a:r>
              <a:rPr lang="en-GB" sz="2200" i="1" smtClean="0"/>
              <a:t>”, </a:t>
            </a:r>
            <a:r>
              <a:rPr lang="en-GB" sz="2200" smtClean="0"/>
              <a:t>private interest being understood to mean “</a:t>
            </a:r>
            <a:r>
              <a:rPr lang="en-GB" sz="2200" b="1" i="1" smtClean="0"/>
              <a:t>any advantage to himself or herself, to his or her family, close relatives, friends and persons or organisations whith whom he or she has or has had business or political relations</a:t>
            </a:r>
            <a:r>
              <a:rPr lang="en-GB" sz="2200" i="1" smtClean="0"/>
              <a:t>”</a:t>
            </a:r>
            <a:endParaRPr lang="en-GB" sz="2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lstStyle/>
          <a:p>
            <a:pPr eaLnBrk="1" fontAlgn="auto" hangingPunct="1">
              <a:spcAft>
                <a:spcPts val="0"/>
              </a:spcAft>
              <a:defRPr/>
            </a:pPr>
            <a:r>
              <a:rPr lang="it-IT" dirty="0" err="1" smtClean="0"/>
              <a:t>European</a:t>
            </a:r>
            <a:r>
              <a:rPr lang="it-IT" dirty="0" smtClean="0"/>
              <a:t> </a:t>
            </a:r>
            <a:r>
              <a:rPr lang="it-IT" dirty="0" err="1" smtClean="0"/>
              <a:t>Commission</a:t>
            </a:r>
            <a:endParaRPr lang="it-IT" dirty="0"/>
          </a:p>
        </p:txBody>
      </p:sp>
      <p:sp>
        <p:nvSpPr>
          <p:cNvPr id="14338" name="Segnaposto contenuto 2"/>
          <p:cNvSpPr>
            <a:spLocks noGrp="1"/>
          </p:cNvSpPr>
          <p:nvPr>
            <p:ph idx="4294967295"/>
          </p:nvPr>
        </p:nvSpPr>
        <p:spPr/>
        <p:txBody>
          <a:bodyPr/>
          <a:lstStyle/>
          <a:p>
            <a:pPr marL="63500" indent="0" algn="just" eaLnBrk="1" hangingPunct="1">
              <a:buFont typeface="Arial" charset="0"/>
              <a:buNone/>
            </a:pPr>
            <a:r>
              <a:rPr lang="en-US" smtClean="0"/>
              <a:t>Corruption remains one of the biggest challenges for all societies, including European societies. Although the nature and scope of corruption may differ from one EU State to another, it harms the EU as a whole by lowering investment levels, hampering the fair operation of the Internal Market and reducing public finances. The economic costs incurred by corruption in the EU possibly amount to EUR 120 billion per year. This is one percent of the EU GDP, representing only a little less than the annual budget of the EU.</a:t>
            </a:r>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en-GB" dirty="0" smtClean="0"/>
              <a:t>Corruption</a:t>
            </a:r>
            <a:endParaRPr lang="en-GB" dirty="0"/>
          </a:p>
        </p:txBody>
      </p:sp>
      <p:sp>
        <p:nvSpPr>
          <p:cNvPr id="15362" name="Segnaposto contenuto 2"/>
          <p:cNvSpPr>
            <a:spLocks noGrp="1"/>
          </p:cNvSpPr>
          <p:nvPr>
            <p:ph idx="1"/>
          </p:nvPr>
        </p:nvSpPr>
        <p:spPr/>
        <p:txBody>
          <a:bodyPr/>
          <a:lstStyle/>
          <a:p>
            <a:pPr marL="0" indent="0" algn="just" eaLnBrk="1" hangingPunct="1">
              <a:lnSpc>
                <a:spcPct val="80000"/>
              </a:lnSpc>
              <a:buFont typeface="Arial" charset="0"/>
              <a:buNone/>
            </a:pPr>
            <a:r>
              <a:rPr lang="en-GB" sz="2200" smtClean="0"/>
              <a:t>Corruption seriously harms the economy and society as a whole. Many countries around the world suffer from deep-rooted corruption that restrains economic development, undemines democracy, and damages social justice and the rule of the law.</a:t>
            </a:r>
          </a:p>
          <a:p>
            <a:pPr marL="0" indent="0" algn="just" eaLnBrk="1" hangingPunct="1">
              <a:lnSpc>
                <a:spcPct val="80000"/>
              </a:lnSpc>
              <a:buFont typeface="Arial" charset="0"/>
              <a:buNone/>
            </a:pPr>
            <a:r>
              <a:rPr lang="en-GB" sz="2200" smtClean="0"/>
              <a:t>Corruption impinges on good governance, sound management of public money and competitive markets. In extreme cases it unermines the trust of citizens in democratic institutions and processes.</a:t>
            </a:r>
          </a:p>
          <a:p>
            <a:pPr marL="0" indent="0" algn="just" eaLnBrk="1" hangingPunct="1">
              <a:lnSpc>
                <a:spcPct val="80000"/>
              </a:lnSpc>
              <a:buFont typeface="Arial" charset="0"/>
              <a:buNone/>
            </a:pPr>
            <a:r>
              <a:rPr lang="en-GB" sz="2200" smtClean="0"/>
              <a:t>The report defines corruption in a broad sense as “</a:t>
            </a:r>
            <a:r>
              <a:rPr lang="en-GB" sz="2200" b="1" smtClean="0"/>
              <a:t>any abuse of power for private gain</a:t>
            </a:r>
            <a:r>
              <a:rPr lang="en-GB" sz="2200" smtClean="0"/>
              <a:t>”.</a:t>
            </a:r>
          </a:p>
          <a:p>
            <a:pPr marL="0" indent="0" algn="just" eaLnBrk="1" hangingPunct="1">
              <a:lnSpc>
                <a:spcPct val="80000"/>
              </a:lnSpc>
              <a:buFont typeface="Arial" charset="0"/>
              <a:buNone/>
            </a:pPr>
            <a:r>
              <a:rPr lang="en-GB" sz="2200" smtClean="0"/>
              <a:t>The report describes good practices as well as weaknesses.</a:t>
            </a:r>
          </a:p>
          <a:p>
            <a:pPr marL="0" indent="0" algn="just" eaLnBrk="1" hangingPunct="1">
              <a:lnSpc>
                <a:spcPct val="80000"/>
              </a:lnSpc>
              <a:buFont typeface="Arial" charset="0"/>
              <a:buNone/>
            </a:pPr>
            <a:r>
              <a:rPr lang="en-GB" sz="2200" smtClean="0"/>
              <a:t>The report seeks to promote high anti-corruption standards across the EU.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contenuto 2"/>
          <p:cNvSpPr>
            <a:spLocks noGrp="1"/>
          </p:cNvSpPr>
          <p:nvPr>
            <p:ph idx="1"/>
          </p:nvPr>
        </p:nvSpPr>
        <p:spPr/>
        <p:txBody>
          <a:bodyPr/>
          <a:lstStyle/>
          <a:p>
            <a:pPr marL="0" indent="0" algn="just" eaLnBrk="1" hangingPunct="1">
              <a:buFont typeface="Arial" charset="0"/>
              <a:buNone/>
            </a:pPr>
            <a:r>
              <a:rPr lang="en-GB" sz="4400" smtClean="0"/>
              <a:t>Corruption alone is estimated to cost the EU economy EUR 120 billion per year, just a little less than the annual budget of the European Union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lnSpc>
                <a:spcPts val="4200"/>
              </a:lnSpc>
              <a:spcAft>
                <a:spcPts val="0"/>
              </a:spcAft>
              <a:defRPr/>
            </a:pPr>
            <a:r>
              <a:rPr lang="en-GB" sz="3200" dirty="0" smtClean="0"/>
              <a:t>Results of Eurobarometer survey on perceptions of corruption and experience of corruption</a:t>
            </a:r>
            <a:endParaRPr lang="en-GB" sz="3200" dirty="0"/>
          </a:p>
        </p:txBody>
      </p:sp>
      <p:sp>
        <p:nvSpPr>
          <p:cNvPr id="17410" name="Segnaposto contenuto 2"/>
          <p:cNvSpPr>
            <a:spLocks noGrp="1"/>
          </p:cNvSpPr>
          <p:nvPr>
            <p:ph idx="1"/>
          </p:nvPr>
        </p:nvSpPr>
        <p:spPr/>
        <p:txBody>
          <a:bodyPr/>
          <a:lstStyle/>
          <a:p>
            <a:pPr marL="0" indent="0" algn="just" eaLnBrk="1" hangingPunct="1">
              <a:lnSpc>
                <a:spcPct val="90000"/>
              </a:lnSpc>
              <a:buFont typeface="Arial" charset="0"/>
              <a:buNone/>
            </a:pPr>
            <a:r>
              <a:rPr lang="en-GB" sz="2200" smtClean="0"/>
              <a:t>A positive perception and low experience of bribery in the case of Denmark, Finland, Luxembourg and Sweden- the number of people who think that corruption is widespread is significantly below the EU average</a:t>
            </a:r>
          </a:p>
          <a:p>
            <a:pPr marL="0" indent="0" algn="just" eaLnBrk="1" hangingPunct="1">
              <a:lnSpc>
                <a:spcPct val="90000"/>
              </a:lnSpc>
              <a:buFont typeface="Arial" charset="0"/>
              <a:buNone/>
            </a:pPr>
            <a:r>
              <a:rPr lang="en-GB" sz="2200" smtClean="0"/>
              <a:t>In countries like Germany, the Netherlands, Belgium, Uk, Austria, Estonia and France, more than a half of the respondents think corruption is widespread; the actual number of people having had to pay a bribe is low (around 2%; less than 1% in the UK).</a:t>
            </a:r>
          </a:p>
          <a:p>
            <a:pPr marL="0" indent="0" algn="just" eaLnBrk="1" hangingPunct="1">
              <a:lnSpc>
                <a:spcPct val="90000"/>
              </a:lnSpc>
              <a:buFont typeface="Arial" charset="0"/>
              <a:buNone/>
            </a:pPr>
            <a:r>
              <a:rPr lang="en-GB" sz="2200" smtClean="0"/>
              <a:t>In some countries a relatively high number of people indicated they had personal experience with bribery, but with a clear concentration on a limited number of sectors (i.e. the healthcare sector), including Hungary, Slovakia and Poland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contenuto 2"/>
          <p:cNvSpPr>
            <a:spLocks noGrp="1"/>
          </p:cNvSpPr>
          <p:nvPr>
            <p:ph idx="1"/>
          </p:nvPr>
        </p:nvSpPr>
        <p:spPr>
          <a:xfrm>
            <a:off x="468313" y="620713"/>
            <a:ext cx="8218487" cy="5505450"/>
          </a:xfrm>
        </p:spPr>
        <p:txBody>
          <a:bodyPr/>
          <a:lstStyle/>
          <a:p>
            <a:pPr marL="0" indent="0" algn="just" eaLnBrk="1" hangingPunct="1">
              <a:buFont typeface="Arial" charset="0"/>
              <a:buNone/>
            </a:pPr>
            <a:r>
              <a:rPr lang="en-GB" smtClean="0"/>
              <a:t>In certain countries, including </a:t>
            </a:r>
            <a:r>
              <a:rPr lang="en-GB" b="1" smtClean="0"/>
              <a:t>Portugal, Slovenia, Spain and Italy</a:t>
            </a:r>
            <a:r>
              <a:rPr lang="en-GB" smtClean="0"/>
              <a:t>, bribery seems rare but corruption in a broader sense is a serious concern; the perception of corruption is influenced by the recent political scandals and the financial and economic crisis that this is reflected in the respondents’ negative impression about the corruption situation overall</a:t>
            </a:r>
          </a:p>
          <a:p>
            <a:pPr marL="0" indent="0" algn="just" eaLnBrk="1" hangingPunct="1">
              <a:buFont typeface="Arial" charset="0"/>
              <a:buNone/>
            </a:pPr>
            <a:endParaRPr lang="en-GB" smtClean="0"/>
          </a:p>
          <a:p>
            <a:pPr marL="0" indent="0" algn="just" eaLnBrk="1" hangingPunct="1">
              <a:buFont typeface="Arial" charset="0"/>
              <a:buNone/>
            </a:pPr>
            <a:r>
              <a:rPr lang="en-GB" smtClean="0"/>
              <a:t>As for the countries lagging behind the scores concerning both perceptions and actual experience of corruption, these include </a:t>
            </a:r>
            <a:r>
              <a:rPr lang="en-GB" b="1" smtClean="0"/>
              <a:t>Croatia, the Czech Republic, Lithuania, Bulgaria, Romania and Greece</a:t>
            </a:r>
            <a:r>
              <a:rPr lang="en-GB" smtClean="0"/>
              <a:t>.</a:t>
            </a:r>
          </a:p>
          <a:p>
            <a:pPr marL="0" indent="0" algn="just" eaLnBrk="1" hangingPunct="1">
              <a:buFont typeface="Arial" charset="0"/>
              <a:buNone/>
            </a:pPr>
            <a:endParaRPr lang="en-GB" b="1" u="sng"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contenuto 2"/>
          <p:cNvSpPr>
            <a:spLocks noGrp="1"/>
          </p:cNvSpPr>
          <p:nvPr>
            <p:ph idx="1"/>
          </p:nvPr>
        </p:nvSpPr>
        <p:spPr>
          <a:xfrm>
            <a:off x="395288" y="333375"/>
            <a:ext cx="8291512" cy="5792788"/>
          </a:xfrm>
        </p:spPr>
        <p:txBody>
          <a:bodyPr/>
          <a:lstStyle/>
          <a:p>
            <a:pPr marL="0" indent="0" algn="just" eaLnBrk="1" hangingPunct="1">
              <a:lnSpc>
                <a:spcPct val="80000"/>
              </a:lnSpc>
              <a:buFont typeface="Arial" charset="0"/>
              <a:buNone/>
            </a:pPr>
            <a:r>
              <a:rPr lang="en-GB" sz="2200" b="1" smtClean="0"/>
              <a:t>At the European Level, three quarters of respondents (76%) think that corruption is widespread in their own country.</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Around three quarters of Europeans say that bribery and the use of connections is often the easiest way of obtaining certain public services in their country.</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Around two in three Europeans think the financing of political parties is not sufficiently transparent and supervised.</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Just under a quarter of Europeans (23%) agree that their Government’s efforts are effective in tackling  corruption.</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At European level, more than 4 out of 10 companies consider corruption to be a problem  for doing business, and this is true for patronage and nepotism too. The smaller the company, the more often corruption and nepotism appears as  a problem for doing business</a:t>
            </a:r>
            <a:endParaRPr lang="en-GB" sz="2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81075"/>
          </a:xfrm>
        </p:spPr>
        <p:txBody>
          <a:bodyPr/>
          <a:lstStyle/>
          <a:p>
            <a:pPr eaLnBrk="1" fontAlgn="auto" hangingPunct="1">
              <a:spcAft>
                <a:spcPts val="0"/>
              </a:spcAft>
              <a:defRPr/>
            </a:pPr>
            <a:r>
              <a:rPr lang="en-GB" sz="3600" dirty="0" smtClean="0"/>
              <a:t>Main findings of the European Report</a:t>
            </a:r>
            <a:endParaRPr lang="en-GB" sz="3600" dirty="0"/>
          </a:p>
        </p:txBody>
      </p:sp>
      <p:sp>
        <p:nvSpPr>
          <p:cNvPr id="20482" name="Segnaposto contenuto 2"/>
          <p:cNvSpPr>
            <a:spLocks noGrp="1"/>
          </p:cNvSpPr>
          <p:nvPr>
            <p:ph idx="1"/>
          </p:nvPr>
        </p:nvSpPr>
        <p:spPr>
          <a:xfrm>
            <a:off x="468313" y="1052513"/>
            <a:ext cx="8218487" cy="5400675"/>
          </a:xfrm>
        </p:spPr>
        <p:txBody>
          <a:bodyPr/>
          <a:lstStyle/>
          <a:p>
            <a:pPr marL="0" indent="0" eaLnBrk="1" hangingPunct="1">
              <a:lnSpc>
                <a:spcPct val="80000"/>
              </a:lnSpc>
              <a:buFont typeface="Arial" charset="0"/>
              <a:buAutoNum type="alphaUcPeriod"/>
            </a:pPr>
            <a:r>
              <a:rPr lang="en-GB" sz="2200" b="1" smtClean="0"/>
              <a:t>Political dimension</a:t>
            </a:r>
          </a:p>
          <a:p>
            <a:pPr marL="0" indent="0" algn="just" eaLnBrk="1" hangingPunct="1">
              <a:lnSpc>
                <a:spcPct val="80000"/>
              </a:lnSpc>
              <a:buFont typeface="Arial" charset="0"/>
              <a:buAutoNum type="alphaUcPeriod"/>
            </a:pPr>
            <a:endParaRPr lang="en-GB" sz="2200" smtClean="0"/>
          </a:p>
          <a:p>
            <a:pPr marL="0" indent="0" algn="just" eaLnBrk="1" hangingPunct="1">
              <a:lnSpc>
                <a:spcPct val="80000"/>
              </a:lnSpc>
              <a:buFont typeface="Arial" charset="0"/>
              <a:buNone/>
            </a:pPr>
            <a:r>
              <a:rPr lang="en-GB" sz="2200" i="1" u="sng" smtClean="0"/>
              <a:t>Prioritising anti-corruption policies</a:t>
            </a:r>
          </a:p>
          <a:p>
            <a:pPr marL="0" indent="0" algn="just" eaLnBrk="1" hangingPunct="1">
              <a:lnSpc>
                <a:spcPct val="80000"/>
              </a:lnSpc>
              <a:buFont typeface="Arial" charset="0"/>
              <a:buNone/>
            </a:pPr>
            <a:r>
              <a:rPr lang="en-GB" sz="2200" smtClean="0"/>
              <a:t>In many European Countries the financial crisis drew attention to integrity issues and accountability of decision-makers. Most of the States confronted with serious economic difficulties have acknowledged the seriousness of corruption-related problems and developed (or are developing) anti-corruption programmes to address the attendant risks and the risks of diversion of public funds.</a:t>
            </a:r>
          </a:p>
          <a:p>
            <a:pPr marL="0" indent="0" algn="just" eaLnBrk="1" hangingPunct="1">
              <a:lnSpc>
                <a:spcPct val="80000"/>
              </a:lnSpc>
              <a:buFont typeface="Arial" charset="0"/>
              <a:buNone/>
            </a:pPr>
            <a:endParaRPr lang="en-GB" sz="2200" smtClean="0"/>
          </a:p>
          <a:p>
            <a:pPr marL="0" indent="0" algn="just" eaLnBrk="1" hangingPunct="1">
              <a:lnSpc>
                <a:spcPct val="80000"/>
              </a:lnSpc>
              <a:buFont typeface="Arial" charset="0"/>
              <a:buNone/>
            </a:pPr>
            <a:r>
              <a:rPr lang="en-GB" sz="2200" i="1" u="sng" smtClean="0"/>
              <a:t>Political accountability</a:t>
            </a:r>
          </a:p>
          <a:p>
            <a:pPr marL="0" indent="0" algn="just" eaLnBrk="1" hangingPunct="1">
              <a:lnSpc>
                <a:spcPct val="80000"/>
              </a:lnSpc>
              <a:buFont typeface="Arial" charset="0"/>
              <a:buNone/>
            </a:pPr>
            <a:r>
              <a:rPr lang="en-GB" sz="2200" smtClean="0"/>
              <a:t>The problem of the integrity and accountability of political elites. High profile scandals associated with corruption, misuse of public funds or unethical behaviour by politicians  have contributed to public discontent and mistrust of the political system. Integrity in politics is a serious issue for many States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04813"/>
            <a:ext cx="8218487" cy="5721350"/>
          </a:xfrm>
        </p:spPr>
        <p:txBody>
          <a:bodyPr rtlCol="0">
            <a:normAutofit lnSpcReduction="10000"/>
          </a:bodyPr>
          <a:lstStyle/>
          <a:p>
            <a:pPr marL="0" indent="0" algn="just" eaLnBrk="1" fontAlgn="auto" hangingPunct="1">
              <a:spcAft>
                <a:spcPts val="0"/>
              </a:spcAft>
              <a:buFont typeface="Arial" pitchFamily="34" charset="0"/>
              <a:buNone/>
              <a:defRPr/>
            </a:pPr>
            <a:r>
              <a:rPr lang="en-GB" i="1" u="sng" dirty="0" smtClean="0">
                <a:solidFill>
                  <a:schemeClr val="tx1">
                    <a:lumMod val="50000"/>
                    <a:lumOff val="50000"/>
                  </a:schemeClr>
                </a:solidFill>
              </a:rPr>
              <a:t>Liability of elected officials for corruption</a:t>
            </a:r>
          </a:p>
          <a:p>
            <a:pPr marL="0" indent="0" algn="just" eaLnBrk="1" fontAlgn="auto" hangingPunct="1">
              <a:spcAft>
                <a:spcPts val="0"/>
              </a:spcAft>
              <a:buFont typeface="Arial" pitchFamily="34" charset="0"/>
              <a:buNone/>
              <a:defRPr/>
            </a:pPr>
            <a:r>
              <a:rPr lang="en-GB" dirty="0" smtClean="0">
                <a:solidFill>
                  <a:schemeClr val="tx1">
                    <a:lumMod val="50000"/>
                    <a:lumOff val="50000"/>
                  </a:schemeClr>
                </a:solidFill>
              </a:rPr>
              <a:t>A fundamental challenge regarding anti-corruption policies is the lack of a standard definition of </a:t>
            </a:r>
            <a:r>
              <a:rPr lang="en-GB" u="sng" dirty="0" smtClean="0">
                <a:solidFill>
                  <a:schemeClr val="tx1">
                    <a:lumMod val="50000"/>
                    <a:lumOff val="50000"/>
                  </a:schemeClr>
                </a:solidFill>
              </a:rPr>
              <a:t>public official </a:t>
            </a:r>
            <a:r>
              <a:rPr lang="en-GB" dirty="0" smtClean="0">
                <a:solidFill>
                  <a:schemeClr val="tx1">
                    <a:lumMod val="50000"/>
                    <a:lumOff val="50000"/>
                  </a:schemeClr>
                </a:solidFill>
              </a:rPr>
              <a:t>at EU level which would include elected officials. There is a need for a clear harmonisation of criminal liability of elected officials for corruption offences.</a:t>
            </a:r>
          </a:p>
          <a:p>
            <a:pPr marL="0" indent="0" algn="just" eaLnBrk="1" fontAlgn="auto" hangingPunct="1">
              <a:spcAft>
                <a:spcPts val="0"/>
              </a:spcAft>
              <a:buFont typeface="Arial" pitchFamily="34" charset="0"/>
              <a:buNone/>
              <a:defRPr/>
            </a:pPr>
            <a:endParaRPr lang="en-GB" u="sng" dirty="0">
              <a:solidFill>
                <a:schemeClr val="tx1">
                  <a:lumMod val="50000"/>
                  <a:lumOff val="50000"/>
                </a:schemeClr>
              </a:solidFill>
            </a:endParaRPr>
          </a:p>
          <a:p>
            <a:pPr marL="0" indent="0" algn="just" eaLnBrk="1" fontAlgn="auto" hangingPunct="1">
              <a:spcAft>
                <a:spcPts val="0"/>
              </a:spcAft>
              <a:buFont typeface="Arial" pitchFamily="34" charset="0"/>
              <a:buNone/>
              <a:defRPr/>
            </a:pPr>
            <a:r>
              <a:rPr lang="en-GB" i="1" u="sng" dirty="0" smtClean="0">
                <a:solidFill>
                  <a:schemeClr val="tx1">
                    <a:lumMod val="50000"/>
                    <a:lumOff val="50000"/>
                  </a:schemeClr>
                </a:solidFill>
              </a:rPr>
              <a:t>Financing of political parties</a:t>
            </a:r>
          </a:p>
          <a:p>
            <a:pPr marL="457200" indent="-457200" algn="just" eaLnBrk="1" fontAlgn="auto" hangingPunct="1">
              <a:spcAft>
                <a:spcPts val="0"/>
              </a:spcAft>
              <a:buFont typeface="Arial" pitchFamily="34" charset="0"/>
              <a:buAutoNum type="alphaLcParenR"/>
              <a:defRPr/>
            </a:pPr>
            <a:r>
              <a:rPr lang="en-GB" dirty="0" smtClean="0">
                <a:solidFill>
                  <a:schemeClr val="tx1">
                    <a:lumMod val="50000"/>
                    <a:lumOff val="50000"/>
                  </a:schemeClr>
                </a:solidFill>
              </a:rPr>
              <a:t>Illegal party funding</a:t>
            </a:r>
          </a:p>
          <a:p>
            <a:pPr marL="457200" indent="-457200" algn="just" eaLnBrk="1" fontAlgn="auto" hangingPunct="1">
              <a:spcAft>
                <a:spcPts val="0"/>
              </a:spcAft>
              <a:buFont typeface="Arial" pitchFamily="34" charset="0"/>
              <a:buAutoNum type="alphaLcParenR"/>
              <a:defRPr/>
            </a:pPr>
            <a:r>
              <a:rPr lang="en-GB" dirty="0" smtClean="0">
                <a:solidFill>
                  <a:schemeClr val="tx1">
                    <a:lumMod val="50000"/>
                    <a:lumOff val="50000"/>
                  </a:schemeClr>
                </a:solidFill>
              </a:rPr>
              <a:t>Vote-buying and other forms of undue influence of the electorate</a:t>
            </a:r>
          </a:p>
          <a:p>
            <a:pPr marL="0" indent="0" algn="just" eaLnBrk="1" fontAlgn="auto" hangingPunct="1">
              <a:spcAft>
                <a:spcPts val="0"/>
              </a:spcAft>
              <a:buFont typeface="Arial" pitchFamily="34" charset="0"/>
              <a:buNone/>
              <a:defRPr/>
            </a:pPr>
            <a:r>
              <a:rPr lang="en-GB" dirty="0" smtClean="0">
                <a:solidFill>
                  <a:schemeClr val="tx1">
                    <a:lumMod val="50000"/>
                    <a:lumOff val="50000"/>
                  </a:schemeClr>
                </a:solidFill>
              </a:rPr>
              <a:t>Most European States have recently amended their legislation on party funding and increased transparency standards, including on donations.</a:t>
            </a:r>
            <a:endParaRPr lang="en-GB" dirty="0">
              <a:solidFill>
                <a:schemeClr val="tx1">
                  <a:lumMod val="50000"/>
                  <a:lumOff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425</TotalTime>
  <Words>1027</Words>
  <Application>Microsoft Office PowerPoint</Application>
  <PresentationFormat>Presentazione su schermo (4:3)</PresentationFormat>
  <Paragraphs>55</Paragraphs>
  <Slides>11</Slides>
  <Notes>0</Notes>
  <HiddenSlides>0</HiddenSlides>
  <MMClips>0</MMClips>
  <ScaleCrop>false</ScaleCrop>
  <HeadingPairs>
    <vt:vector size="6" baseType="variant">
      <vt:variant>
        <vt:lpstr>Caratteri utilizzati</vt:lpstr>
      </vt:variant>
      <vt:variant>
        <vt:i4>5</vt:i4>
      </vt:variant>
      <vt:variant>
        <vt:lpstr>Modello struttura</vt:lpstr>
      </vt:variant>
      <vt:variant>
        <vt:i4>2</vt:i4>
      </vt:variant>
      <vt:variant>
        <vt:lpstr>Titoli diapositive</vt:lpstr>
      </vt:variant>
      <vt:variant>
        <vt:i4>11</vt:i4>
      </vt:variant>
    </vt:vector>
  </HeadingPairs>
  <TitlesOfParts>
    <vt:vector size="18" baseType="lpstr">
      <vt:lpstr>Arial</vt:lpstr>
      <vt:lpstr>Palatino Linotype</vt:lpstr>
      <vt:lpstr>Century Gothic</vt:lpstr>
      <vt:lpstr>Courier New</vt:lpstr>
      <vt:lpstr>Calibri</vt:lpstr>
      <vt:lpstr>Executive</vt:lpstr>
      <vt:lpstr>Executive</vt:lpstr>
      <vt:lpstr>Report from the Commission to the Council and the European Parliament EU Anti-Corruption Report</vt:lpstr>
      <vt:lpstr>European Commission</vt:lpstr>
      <vt:lpstr>Corruption</vt:lpstr>
      <vt:lpstr>Diapositiva 4</vt:lpstr>
      <vt:lpstr>Results of Eurobarometer survey on perceptions of corruption and experience of corruption</vt:lpstr>
      <vt:lpstr>Diapositiva 6</vt:lpstr>
      <vt:lpstr>Diapositiva 7</vt:lpstr>
      <vt:lpstr>Main findings of the European Report</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CLAUDIA</dc:creator>
  <cp:lastModifiedBy>FLAGIELLO</cp:lastModifiedBy>
  <cp:revision>23</cp:revision>
  <dcterms:created xsi:type="dcterms:W3CDTF">2015-02-01T12:52:28Z</dcterms:created>
  <dcterms:modified xsi:type="dcterms:W3CDTF">2015-12-15T10:29:54Z</dcterms:modified>
</cp:coreProperties>
</file>