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5" r:id="rId8"/>
    <p:sldId id="266" r:id="rId9"/>
    <p:sldId id="267" r:id="rId10"/>
    <p:sldId id="264" r:id="rId11"/>
    <p:sldId id="256" r:id="rId12"/>
    <p:sldId id="25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76" autoAdjust="0"/>
    <p:restoredTop sz="94660"/>
  </p:normalViewPr>
  <p:slideViewPr>
    <p:cSldViewPr>
      <p:cViewPr varScale="1">
        <p:scale>
          <a:sx n="114" d="100"/>
          <a:sy n="114" d="100"/>
        </p:scale>
        <p:origin x="-162"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4" name="Triangolo isoscele 6"/>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olo 7"/>
          <p:cNvSpPr>
            <a:spLocks noGrp="1"/>
          </p:cNvSpPr>
          <p:nvPr>
            <p:ph type="ctrTitle"/>
          </p:nvPr>
        </p:nvSpPr>
        <p:spPr>
          <a:xfrm>
            <a:off x="540544" y="776288"/>
            <a:ext cx="8062912" cy="1470025"/>
          </a:xfrm>
        </p:spPr>
        <p:txBody>
          <a:bodyPr anchor="b"/>
          <a:lstStyle>
            <a:lvl1pPr algn="r">
              <a:defRPr sz="4400"/>
            </a:lvl1pPr>
          </a:lstStyle>
          <a:p>
            <a:r>
              <a:rPr lang="it-IT" smtClean="0"/>
              <a:t>Fare clic per modificare lo stile del titolo</a:t>
            </a:r>
            <a:endParaRPr lang="en-US"/>
          </a:p>
        </p:txBody>
      </p:sp>
      <p:sp>
        <p:nvSpPr>
          <p:cNvPr id="9" name="Sottotitolo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smtClean="0"/>
              <a:t>Fare clic per modificare lo stile del sottotitolo dello schema</a:t>
            </a:r>
            <a:endParaRPr lang="en-US"/>
          </a:p>
        </p:txBody>
      </p:sp>
      <p:sp>
        <p:nvSpPr>
          <p:cNvPr id="5" name="Segnaposto data 27"/>
          <p:cNvSpPr>
            <a:spLocks noGrp="1"/>
          </p:cNvSpPr>
          <p:nvPr>
            <p:ph type="dt" sz="half" idx="10"/>
          </p:nvPr>
        </p:nvSpPr>
        <p:spPr>
          <a:xfrm>
            <a:off x="1371600" y="6011863"/>
            <a:ext cx="5791200" cy="365125"/>
          </a:xfrm>
        </p:spPr>
        <p:txBody>
          <a:bodyPr tIns="0" bIns="0" anchor="t"/>
          <a:lstStyle>
            <a:lvl1pPr algn="r">
              <a:defRPr sz="1000"/>
            </a:lvl1pPr>
          </a:lstStyle>
          <a:p>
            <a:pPr>
              <a:defRPr/>
            </a:pPr>
            <a:fld id="{D6EBB58E-149D-49C6-8FD1-886673C2C6A1}" type="datetimeFigureOut">
              <a:rPr lang="it-IT"/>
              <a:pPr>
                <a:defRPr/>
              </a:pPr>
              <a:t>28/11/2014</a:t>
            </a:fld>
            <a:endParaRPr lang="it-IT"/>
          </a:p>
        </p:txBody>
      </p:sp>
      <p:sp>
        <p:nvSpPr>
          <p:cNvPr id="6" name="Segnaposto piè di pagina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it-IT"/>
          </a:p>
        </p:txBody>
      </p:sp>
      <p:sp>
        <p:nvSpPr>
          <p:cNvPr id="7" name="Segnaposto numero diapositiva 28"/>
          <p:cNvSpPr>
            <a:spLocks noGrp="1"/>
          </p:cNvSpPr>
          <p:nvPr>
            <p:ph type="sldNum" sz="quarter" idx="12"/>
          </p:nvPr>
        </p:nvSpPr>
        <p:spPr>
          <a:xfrm>
            <a:off x="8391525" y="5753100"/>
            <a:ext cx="503238" cy="365125"/>
          </a:xfrm>
        </p:spPr>
        <p:txBody>
          <a:bodyPr anchor="ctr"/>
          <a:lstStyle>
            <a:lvl1pPr algn="ctr">
              <a:defRPr sz="1300">
                <a:solidFill>
                  <a:srgbClr val="FFFFFF"/>
                </a:solidFill>
              </a:defRPr>
            </a:lvl1pPr>
          </a:lstStyle>
          <a:p>
            <a:pPr>
              <a:defRPr/>
            </a:pPr>
            <a:fld id="{7937C6EC-8D49-4385-8856-3C2020876FFC}"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13"/>
          <p:cNvSpPr>
            <a:spLocks noGrp="1"/>
          </p:cNvSpPr>
          <p:nvPr>
            <p:ph type="dt" sz="half" idx="10"/>
          </p:nvPr>
        </p:nvSpPr>
        <p:spPr/>
        <p:txBody>
          <a:bodyPr/>
          <a:lstStyle>
            <a:lvl1pPr>
              <a:defRPr/>
            </a:lvl1pPr>
          </a:lstStyle>
          <a:p>
            <a:pPr>
              <a:defRPr/>
            </a:pPr>
            <a:fld id="{8C19E544-A46D-43D5-AF8F-B692317EC3C3}" type="datetimeFigureOut">
              <a:rPr lang="it-IT"/>
              <a:pPr>
                <a:defRPr/>
              </a:pPr>
              <a:t>28/11/2014</a:t>
            </a:fld>
            <a:endParaRPr lang="it-IT"/>
          </a:p>
        </p:txBody>
      </p:sp>
      <p:sp>
        <p:nvSpPr>
          <p:cNvPr id="5" name="Segnaposto piè di pagina 2"/>
          <p:cNvSpPr>
            <a:spLocks noGrp="1"/>
          </p:cNvSpPr>
          <p:nvPr>
            <p:ph type="ftr" sz="quarter" idx="11"/>
          </p:nvPr>
        </p:nvSpPr>
        <p:spPr/>
        <p:txBody>
          <a:bodyPr/>
          <a:lstStyle>
            <a:lvl1pPr>
              <a:defRPr/>
            </a:lvl1pPr>
          </a:lstStyle>
          <a:p>
            <a:pPr>
              <a:defRPr/>
            </a:pPr>
            <a:endParaRPr lang="it-IT"/>
          </a:p>
        </p:txBody>
      </p:sp>
      <p:sp>
        <p:nvSpPr>
          <p:cNvPr id="6" name="Segnaposto numero diapositiva 22"/>
          <p:cNvSpPr>
            <a:spLocks noGrp="1"/>
          </p:cNvSpPr>
          <p:nvPr>
            <p:ph type="sldNum" sz="quarter" idx="12"/>
          </p:nvPr>
        </p:nvSpPr>
        <p:spPr/>
        <p:txBody>
          <a:bodyPr/>
          <a:lstStyle>
            <a:lvl1pPr>
              <a:defRPr/>
            </a:lvl1pPr>
          </a:lstStyle>
          <a:p>
            <a:pPr>
              <a:defRPr/>
            </a:pPr>
            <a:fld id="{E0BBD3F7-AAE4-4884-81F1-04345AE2C27E}"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81800" y="381000"/>
            <a:ext cx="1905000" cy="5486400"/>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381000"/>
            <a:ext cx="6248400" cy="5486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13"/>
          <p:cNvSpPr>
            <a:spLocks noGrp="1"/>
          </p:cNvSpPr>
          <p:nvPr>
            <p:ph type="dt" sz="half" idx="10"/>
          </p:nvPr>
        </p:nvSpPr>
        <p:spPr/>
        <p:txBody>
          <a:bodyPr/>
          <a:lstStyle>
            <a:lvl1pPr>
              <a:defRPr/>
            </a:lvl1pPr>
          </a:lstStyle>
          <a:p>
            <a:pPr>
              <a:defRPr/>
            </a:pPr>
            <a:fld id="{13FF978D-307E-43EC-8583-413E348C041E}" type="datetimeFigureOut">
              <a:rPr lang="it-IT"/>
              <a:pPr>
                <a:defRPr/>
              </a:pPr>
              <a:t>28/11/2014</a:t>
            </a:fld>
            <a:endParaRPr lang="it-IT"/>
          </a:p>
        </p:txBody>
      </p:sp>
      <p:sp>
        <p:nvSpPr>
          <p:cNvPr id="5" name="Segnaposto piè di pagina 2"/>
          <p:cNvSpPr>
            <a:spLocks noGrp="1"/>
          </p:cNvSpPr>
          <p:nvPr>
            <p:ph type="ftr" sz="quarter" idx="11"/>
          </p:nvPr>
        </p:nvSpPr>
        <p:spPr/>
        <p:txBody>
          <a:bodyPr/>
          <a:lstStyle>
            <a:lvl1pPr>
              <a:defRPr/>
            </a:lvl1pPr>
          </a:lstStyle>
          <a:p>
            <a:pPr>
              <a:defRPr/>
            </a:pPr>
            <a:endParaRPr lang="it-IT"/>
          </a:p>
        </p:txBody>
      </p:sp>
      <p:sp>
        <p:nvSpPr>
          <p:cNvPr id="6" name="Segnaposto numero diapositiva 22"/>
          <p:cNvSpPr>
            <a:spLocks noGrp="1"/>
          </p:cNvSpPr>
          <p:nvPr>
            <p:ph type="sldNum" sz="quarter" idx="12"/>
          </p:nvPr>
        </p:nvSpPr>
        <p:spPr/>
        <p:txBody>
          <a:bodyPr/>
          <a:lstStyle>
            <a:lvl1pPr>
              <a:defRPr/>
            </a:lvl1pPr>
          </a:lstStyle>
          <a:p>
            <a:pPr>
              <a:defRPr/>
            </a:pPr>
            <a:fld id="{CE549AB7-8C48-4C44-8B38-6C91A6030B79}"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67494"/>
            <a:ext cx="8229600" cy="1399032"/>
          </a:xfrm>
        </p:spPr>
        <p:txBody>
          <a:bodyPr/>
          <a:lstStyle/>
          <a:p>
            <a:r>
              <a:rPr lang="it-IT" smtClean="0"/>
              <a:t>Fare clic per modificare lo stile del titolo</a:t>
            </a:r>
            <a:endParaRPr lang="en-US"/>
          </a:p>
        </p:txBody>
      </p:sp>
      <p:sp>
        <p:nvSpPr>
          <p:cNvPr id="3" name="Segnaposto contenuto 2"/>
          <p:cNvSpPr>
            <a:spLocks noGrp="1"/>
          </p:cNvSpPr>
          <p:nvPr>
            <p:ph idx="1"/>
          </p:nvPr>
        </p:nvSpPr>
        <p:spPr>
          <a:xfrm>
            <a:off x="457200" y="1882808"/>
            <a:ext cx="8229600" cy="4572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a:xfrm>
            <a:off x="4791075" y="6480175"/>
            <a:ext cx="2133600" cy="301625"/>
          </a:xfrm>
        </p:spPr>
        <p:txBody>
          <a:bodyPr/>
          <a:lstStyle>
            <a:lvl1pPr>
              <a:defRPr/>
            </a:lvl1pPr>
          </a:lstStyle>
          <a:p>
            <a:pPr>
              <a:defRPr/>
            </a:pPr>
            <a:fld id="{CFBFEB1F-ED6D-4F26-AA71-2F415D705C14}" type="datetimeFigureOut">
              <a:rPr lang="it-IT"/>
              <a:pPr>
                <a:defRPr/>
              </a:pPr>
              <a:t>28/11/2014</a:t>
            </a:fld>
            <a:endParaRPr lang="it-IT"/>
          </a:p>
        </p:txBody>
      </p:sp>
      <p:sp>
        <p:nvSpPr>
          <p:cNvPr id="5" name="Segnaposto piè di pagina 4"/>
          <p:cNvSpPr>
            <a:spLocks noGrp="1"/>
          </p:cNvSpPr>
          <p:nvPr>
            <p:ph type="ftr" sz="quarter" idx="11"/>
          </p:nvPr>
        </p:nvSpPr>
        <p:spPr>
          <a:xfrm>
            <a:off x="457200" y="6481763"/>
            <a:ext cx="4259263" cy="300037"/>
          </a:xfrm>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2550D2A-7E66-4160-A1B6-CC06E13F809B}"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2">
        <a:schemeClr val="bg1"/>
      </p:bgRef>
    </p:bg>
    <p:spTree>
      <p:nvGrpSpPr>
        <p:cNvPr id="1" name=""/>
        <p:cNvGrpSpPr/>
        <p:nvPr/>
      </p:nvGrpSpPr>
      <p:grpSpPr>
        <a:xfrm>
          <a:off x="0" y="0"/>
          <a:ext cx="0" cy="0"/>
          <a:chOff x="0" y="0"/>
          <a:chExt cx="0" cy="0"/>
        </a:xfrm>
      </p:grpSpPr>
      <p:sp>
        <p:nvSpPr>
          <p:cNvPr id="4" name="Triangolo rettangolo 8"/>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riangolo isoscele 7"/>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Connettore 1 10"/>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Connettore 1 9"/>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olo 1"/>
          <p:cNvSpPr>
            <a:spLocks noGrp="1"/>
          </p:cNvSpPr>
          <p:nvPr>
            <p:ph type="title"/>
          </p:nvPr>
        </p:nvSpPr>
        <p:spPr>
          <a:xfrm>
            <a:off x="381000" y="271464"/>
            <a:ext cx="7239000" cy="1362075"/>
          </a:xfrm>
        </p:spPr>
        <p:txBody>
          <a:bodyPr/>
          <a:lstStyle>
            <a:lvl1pPr marL="0" algn="l">
              <a:buNone/>
              <a:defRPr sz="3600" b="1" cap="none" baseline="0"/>
            </a:lvl1pPr>
          </a:lstStyle>
          <a:p>
            <a:r>
              <a:rPr lang="it-IT" smtClean="0"/>
              <a:t>Fare clic per modificare lo stile del titolo</a:t>
            </a:r>
            <a:endParaRPr lang="en-US"/>
          </a:p>
        </p:txBody>
      </p:sp>
      <p:sp>
        <p:nvSpPr>
          <p:cNvPr id="3" name="Segnaposto testo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it-IT" smtClean="0"/>
              <a:t>Fare clic per modificare stili del testo dello schema</a:t>
            </a:r>
          </a:p>
        </p:txBody>
      </p:sp>
      <p:sp>
        <p:nvSpPr>
          <p:cNvPr id="8" name="Segnaposto data 3"/>
          <p:cNvSpPr>
            <a:spLocks noGrp="1"/>
          </p:cNvSpPr>
          <p:nvPr>
            <p:ph type="dt" sz="half" idx="10"/>
          </p:nvPr>
        </p:nvSpPr>
        <p:spPr>
          <a:xfrm>
            <a:off x="6956425" y="6477000"/>
            <a:ext cx="2133600" cy="304800"/>
          </a:xfrm>
        </p:spPr>
        <p:txBody>
          <a:bodyPr/>
          <a:lstStyle>
            <a:lvl1pPr>
              <a:defRPr/>
            </a:lvl1pPr>
          </a:lstStyle>
          <a:p>
            <a:pPr>
              <a:defRPr/>
            </a:pPr>
            <a:fld id="{989C40C2-1F3F-4117-B1DF-1A3E4FE36DA6}" type="datetimeFigureOut">
              <a:rPr lang="it-IT"/>
              <a:pPr>
                <a:defRPr/>
              </a:pPr>
              <a:t>28/11/2014</a:t>
            </a:fld>
            <a:endParaRPr lang="it-IT"/>
          </a:p>
        </p:txBody>
      </p:sp>
      <p:sp>
        <p:nvSpPr>
          <p:cNvPr id="9" name="Segnaposto piè di pagina 4"/>
          <p:cNvSpPr>
            <a:spLocks noGrp="1"/>
          </p:cNvSpPr>
          <p:nvPr>
            <p:ph type="ftr" sz="quarter" idx="11"/>
          </p:nvPr>
        </p:nvSpPr>
        <p:spPr>
          <a:xfrm>
            <a:off x="2619375" y="6481763"/>
            <a:ext cx="4260850" cy="300037"/>
          </a:xfrm>
        </p:spPr>
        <p:txBody>
          <a:bodyPr/>
          <a:lstStyle>
            <a:lvl1pPr>
              <a:defRPr/>
            </a:lvl1pPr>
          </a:lstStyle>
          <a:p>
            <a:pPr>
              <a:defRPr/>
            </a:pPr>
            <a:endParaRPr lang="it-IT"/>
          </a:p>
        </p:txBody>
      </p:sp>
      <p:sp>
        <p:nvSpPr>
          <p:cNvPr id="10" name="Segnaposto numero diapositiva 5"/>
          <p:cNvSpPr>
            <a:spLocks noGrp="1"/>
          </p:cNvSpPr>
          <p:nvPr>
            <p:ph type="sldNum" sz="quarter" idx="12"/>
          </p:nvPr>
        </p:nvSpPr>
        <p:spPr>
          <a:xfrm>
            <a:off x="8450263" y="809625"/>
            <a:ext cx="503237" cy="300038"/>
          </a:xfrm>
        </p:spPr>
        <p:txBody>
          <a:bodyPr/>
          <a:lstStyle>
            <a:lvl1pPr>
              <a:defRPr/>
            </a:lvl1pPr>
          </a:lstStyle>
          <a:p>
            <a:pPr>
              <a:defRPr/>
            </a:pPr>
            <a:fld id="{9E239733-1430-4D08-A315-1F3712CCF7CF}" type="slidenum">
              <a:rPr lang="it-IT"/>
              <a:pPr>
                <a:defRPr/>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marL="0" algn="l">
              <a:defRPr/>
            </a:lvl1pPr>
          </a:lstStyle>
          <a:p>
            <a:r>
              <a:rPr lang="it-IT" smtClean="0"/>
              <a:t>Fare clic per modificare lo stile del titolo</a:t>
            </a:r>
            <a:endParaRPr lang="en-US"/>
          </a:p>
        </p:txBody>
      </p:sp>
      <p:sp>
        <p:nvSpPr>
          <p:cNvPr id="3" name="Segnaposto contenuto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13"/>
          <p:cNvSpPr>
            <a:spLocks noGrp="1"/>
          </p:cNvSpPr>
          <p:nvPr>
            <p:ph type="dt" sz="half" idx="10"/>
          </p:nvPr>
        </p:nvSpPr>
        <p:spPr/>
        <p:txBody>
          <a:bodyPr/>
          <a:lstStyle>
            <a:lvl1pPr>
              <a:defRPr/>
            </a:lvl1pPr>
          </a:lstStyle>
          <a:p>
            <a:pPr>
              <a:defRPr/>
            </a:pPr>
            <a:fld id="{DD08F894-0173-457C-B02B-8595445CD8B1}" type="datetimeFigureOut">
              <a:rPr lang="it-IT"/>
              <a:pPr>
                <a:defRPr/>
              </a:pPr>
              <a:t>28/11/2014</a:t>
            </a:fld>
            <a:endParaRPr lang="it-IT"/>
          </a:p>
        </p:txBody>
      </p:sp>
      <p:sp>
        <p:nvSpPr>
          <p:cNvPr id="6" name="Segnaposto piè di pagina 2"/>
          <p:cNvSpPr>
            <a:spLocks noGrp="1"/>
          </p:cNvSpPr>
          <p:nvPr>
            <p:ph type="ftr" sz="quarter" idx="11"/>
          </p:nvPr>
        </p:nvSpPr>
        <p:spPr/>
        <p:txBody>
          <a:bodyPr/>
          <a:lstStyle>
            <a:lvl1pPr>
              <a:defRPr/>
            </a:lvl1pPr>
          </a:lstStyle>
          <a:p>
            <a:pPr>
              <a:defRPr/>
            </a:pPr>
            <a:endParaRPr lang="it-IT"/>
          </a:p>
        </p:txBody>
      </p:sp>
      <p:sp>
        <p:nvSpPr>
          <p:cNvPr id="7" name="Segnaposto numero diapositiva 22"/>
          <p:cNvSpPr>
            <a:spLocks noGrp="1"/>
          </p:cNvSpPr>
          <p:nvPr>
            <p:ph type="sldNum" sz="quarter" idx="12"/>
          </p:nvPr>
        </p:nvSpPr>
        <p:spPr/>
        <p:txBody>
          <a:bodyPr/>
          <a:lstStyle>
            <a:lvl1pPr>
              <a:defRPr/>
            </a:lvl1pPr>
          </a:lstStyle>
          <a:p>
            <a:pPr>
              <a:defRPr/>
            </a:pPr>
            <a:fld id="{35B85E47-C825-400C-AB6A-2AFD0DC1B93E}"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4" name="Segnaposto testo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5" name="Segnaposto contenuto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Segnaposto contenuto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6"/>
          <p:cNvSpPr>
            <a:spLocks noGrp="1"/>
          </p:cNvSpPr>
          <p:nvPr>
            <p:ph type="dt" sz="half" idx="10"/>
          </p:nvPr>
        </p:nvSpPr>
        <p:spPr>
          <a:xfrm>
            <a:off x="4791075" y="6481763"/>
            <a:ext cx="2130425" cy="301625"/>
          </a:xfrm>
        </p:spPr>
        <p:txBody>
          <a:bodyPr/>
          <a:lstStyle>
            <a:lvl1pPr>
              <a:defRPr/>
            </a:lvl1pPr>
          </a:lstStyle>
          <a:p>
            <a:pPr>
              <a:defRPr/>
            </a:pPr>
            <a:fld id="{8515F09E-2D0D-46E2-AD06-462BFD24B196}" type="datetimeFigureOut">
              <a:rPr lang="it-IT"/>
              <a:pPr>
                <a:defRPr/>
              </a:pPr>
              <a:t>28/11/2014</a:t>
            </a:fld>
            <a:endParaRPr lang="it-IT"/>
          </a:p>
        </p:txBody>
      </p:sp>
      <p:sp>
        <p:nvSpPr>
          <p:cNvPr id="8" name="Segnaposto piè di pagina 7"/>
          <p:cNvSpPr>
            <a:spLocks noGrp="1"/>
          </p:cNvSpPr>
          <p:nvPr>
            <p:ph type="ftr" sz="quarter" idx="11"/>
          </p:nvPr>
        </p:nvSpPr>
        <p:spPr>
          <a:xfrm>
            <a:off x="457200" y="6481763"/>
            <a:ext cx="4260850" cy="301625"/>
          </a:xfrm>
        </p:spPr>
        <p:txBody>
          <a:bodyPr/>
          <a:lstStyle>
            <a:lvl1pPr>
              <a:defRPr/>
            </a:lvl1pPr>
          </a:lstStyle>
          <a:p>
            <a:pPr>
              <a:defRPr/>
            </a:pPr>
            <a:endParaRPr lang="it-IT"/>
          </a:p>
        </p:txBody>
      </p:sp>
      <p:sp>
        <p:nvSpPr>
          <p:cNvPr id="9" name="Segnaposto numero diapositiva 8"/>
          <p:cNvSpPr>
            <a:spLocks noGrp="1"/>
          </p:cNvSpPr>
          <p:nvPr>
            <p:ph type="sldNum" sz="quarter" idx="12"/>
          </p:nvPr>
        </p:nvSpPr>
        <p:spPr>
          <a:xfrm>
            <a:off x="7589838" y="6483350"/>
            <a:ext cx="503237" cy="301625"/>
          </a:xfrm>
        </p:spPr>
        <p:txBody>
          <a:bodyPr/>
          <a:lstStyle>
            <a:lvl1pPr algn="ctr">
              <a:defRPr/>
            </a:lvl1pPr>
          </a:lstStyle>
          <a:p>
            <a:pPr>
              <a:defRPr/>
            </a:pPr>
            <a:fld id="{AEA767CD-6EC6-432F-B510-94F3D0F7D796}" type="slidenum">
              <a:rPr lang="it-IT"/>
              <a:pPr>
                <a:defRPr/>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b="0"/>
            </a:lvl1pPr>
          </a:lstStyle>
          <a:p>
            <a:r>
              <a:rPr lang="it-IT" smtClean="0"/>
              <a:t>Fare clic per modificare lo stile del titolo</a:t>
            </a:r>
            <a:endParaRPr lang="en-US"/>
          </a:p>
        </p:txBody>
      </p:sp>
      <p:sp>
        <p:nvSpPr>
          <p:cNvPr id="3" name="Segnaposto data 13"/>
          <p:cNvSpPr>
            <a:spLocks noGrp="1"/>
          </p:cNvSpPr>
          <p:nvPr>
            <p:ph type="dt" sz="half" idx="10"/>
          </p:nvPr>
        </p:nvSpPr>
        <p:spPr/>
        <p:txBody>
          <a:bodyPr/>
          <a:lstStyle>
            <a:lvl1pPr>
              <a:defRPr/>
            </a:lvl1pPr>
          </a:lstStyle>
          <a:p>
            <a:pPr>
              <a:defRPr/>
            </a:pPr>
            <a:fld id="{41D0EC47-32A5-420F-8F4E-F00FB1CEF90D}" type="datetimeFigureOut">
              <a:rPr lang="it-IT"/>
              <a:pPr>
                <a:defRPr/>
              </a:pPr>
              <a:t>28/11/2014</a:t>
            </a:fld>
            <a:endParaRPr lang="it-IT"/>
          </a:p>
        </p:txBody>
      </p:sp>
      <p:sp>
        <p:nvSpPr>
          <p:cNvPr id="4" name="Segnaposto piè di pagina 2"/>
          <p:cNvSpPr>
            <a:spLocks noGrp="1"/>
          </p:cNvSpPr>
          <p:nvPr>
            <p:ph type="ftr" sz="quarter" idx="11"/>
          </p:nvPr>
        </p:nvSpPr>
        <p:spPr/>
        <p:txBody>
          <a:bodyPr/>
          <a:lstStyle>
            <a:lvl1pPr>
              <a:defRPr/>
            </a:lvl1pPr>
          </a:lstStyle>
          <a:p>
            <a:pPr>
              <a:defRPr/>
            </a:pPr>
            <a:endParaRPr lang="it-IT"/>
          </a:p>
        </p:txBody>
      </p:sp>
      <p:sp>
        <p:nvSpPr>
          <p:cNvPr id="5" name="Segnaposto numero diapositiva 22"/>
          <p:cNvSpPr>
            <a:spLocks noGrp="1"/>
          </p:cNvSpPr>
          <p:nvPr>
            <p:ph type="sldNum" sz="quarter" idx="12"/>
          </p:nvPr>
        </p:nvSpPr>
        <p:spPr/>
        <p:txBody>
          <a:bodyPr/>
          <a:lstStyle>
            <a:lvl1pPr>
              <a:defRPr/>
            </a:lvl1pPr>
          </a:lstStyle>
          <a:p>
            <a:pPr>
              <a:defRPr/>
            </a:pPr>
            <a:fld id="{F842D00D-0201-4E56-A0D5-59B6460846F3}"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3"/>
          <p:cNvSpPr>
            <a:spLocks noGrp="1"/>
          </p:cNvSpPr>
          <p:nvPr>
            <p:ph type="dt" sz="half" idx="10"/>
          </p:nvPr>
        </p:nvSpPr>
        <p:spPr/>
        <p:txBody>
          <a:bodyPr/>
          <a:lstStyle>
            <a:lvl1pPr>
              <a:defRPr/>
            </a:lvl1pPr>
          </a:lstStyle>
          <a:p>
            <a:pPr>
              <a:defRPr/>
            </a:pPr>
            <a:fld id="{627F2830-3333-4796-BB4E-EAAA8A1BF0A8}" type="datetimeFigureOut">
              <a:rPr lang="it-IT"/>
              <a:pPr>
                <a:defRPr/>
              </a:pPr>
              <a:t>28/11/2014</a:t>
            </a:fld>
            <a:endParaRPr lang="it-IT"/>
          </a:p>
        </p:txBody>
      </p:sp>
      <p:sp>
        <p:nvSpPr>
          <p:cNvPr id="3" name="Segnaposto piè di pagina 2"/>
          <p:cNvSpPr>
            <a:spLocks noGrp="1"/>
          </p:cNvSpPr>
          <p:nvPr>
            <p:ph type="ftr" sz="quarter" idx="11"/>
          </p:nvPr>
        </p:nvSpPr>
        <p:spPr/>
        <p:txBody>
          <a:bodyPr/>
          <a:lstStyle>
            <a:lvl1pPr>
              <a:defRPr/>
            </a:lvl1pPr>
          </a:lstStyle>
          <a:p>
            <a:pPr>
              <a:defRPr/>
            </a:pPr>
            <a:endParaRPr lang="it-IT"/>
          </a:p>
        </p:txBody>
      </p:sp>
      <p:sp>
        <p:nvSpPr>
          <p:cNvPr id="4" name="Segnaposto numero diapositiva 22"/>
          <p:cNvSpPr>
            <a:spLocks noGrp="1"/>
          </p:cNvSpPr>
          <p:nvPr>
            <p:ph type="sldNum" sz="quarter" idx="12"/>
          </p:nvPr>
        </p:nvSpPr>
        <p:spPr/>
        <p:txBody>
          <a:bodyPr/>
          <a:lstStyle>
            <a:lvl1pPr>
              <a:defRPr/>
            </a:lvl1pPr>
          </a:lstStyle>
          <a:p>
            <a:pPr>
              <a:defRPr/>
            </a:pPr>
            <a:fld id="{D58119E3-A3F8-4298-A130-89D54C6C987F}"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it-IT" smtClean="0"/>
              <a:t>Fare clic per modificare lo stile del titolo</a:t>
            </a:r>
            <a:endParaRPr lang="en-US"/>
          </a:p>
        </p:txBody>
      </p:sp>
      <p:sp>
        <p:nvSpPr>
          <p:cNvPr id="3" name="Segnaposto testo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it-IT" smtClean="0"/>
              <a:t>Fare clic per modificare stili del testo dello schema</a:t>
            </a:r>
          </a:p>
        </p:txBody>
      </p:sp>
      <p:sp>
        <p:nvSpPr>
          <p:cNvPr id="4" name="Segnaposto contenuto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a:xfrm>
            <a:off x="6278563" y="6556375"/>
            <a:ext cx="2133600" cy="301625"/>
          </a:xfrm>
        </p:spPr>
        <p:txBody>
          <a:bodyPr/>
          <a:lstStyle>
            <a:lvl1pPr>
              <a:defRPr sz="900"/>
            </a:lvl1pPr>
          </a:lstStyle>
          <a:p>
            <a:pPr>
              <a:defRPr/>
            </a:pPr>
            <a:fld id="{32D0AD46-A02F-45B9-8605-9600C222A499}" type="datetimeFigureOut">
              <a:rPr lang="it-IT"/>
              <a:pPr>
                <a:defRPr/>
              </a:pPr>
              <a:t>28/11/2014</a:t>
            </a:fld>
            <a:endParaRPr lang="it-IT"/>
          </a:p>
        </p:txBody>
      </p:sp>
      <p:sp>
        <p:nvSpPr>
          <p:cNvPr id="6" name="Segnaposto piè di pagina 5"/>
          <p:cNvSpPr>
            <a:spLocks noGrp="1"/>
          </p:cNvSpPr>
          <p:nvPr>
            <p:ph type="ftr" sz="quarter" idx="11"/>
          </p:nvPr>
        </p:nvSpPr>
        <p:spPr>
          <a:xfrm>
            <a:off x="1135063" y="6556375"/>
            <a:ext cx="5143500" cy="301625"/>
          </a:xfrm>
        </p:spPr>
        <p:txBody>
          <a:bodyPr/>
          <a:lstStyle>
            <a:lvl1pPr>
              <a:defRPr sz="900"/>
            </a:lvl1pPr>
          </a:lstStyle>
          <a:p>
            <a:pPr>
              <a:defRPr/>
            </a:pPr>
            <a:endParaRPr lang="it-IT"/>
          </a:p>
        </p:txBody>
      </p:sp>
      <p:sp>
        <p:nvSpPr>
          <p:cNvPr id="7" name="Segnaposto numero diapositiva 6"/>
          <p:cNvSpPr>
            <a:spLocks noGrp="1"/>
          </p:cNvSpPr>
          <p:nvPr>
            <p:ph type="sldNum" sz="quarter" idx="12"/>
          </p:nvPr>
        </p:nvSpPr>
        <p:spPr>
          <a:xfrm>
            <a:off x="8410575" y="6556375"/>
            <a:ext cx="503238" cy="301625"/>
          </a:xfrm>
        </p:spPr>
        <p:txBody>
          <a:bodyPr/>
          <a:lstStyle>
            <a:lvl1pPr>
              <a:defRPr sz="900"/>
            </a:lvl1pPr>
          </a:lstStyle>
          <a:p>
            <a:pPr>
              <a:defRPr/>
            </a:pPr>
            <a:fld id="{13EBC923-B3B6-45C7-9ADC-5E33D478837D}" type="slidenum">
              <a:rPr lang="it-IT"/>
              <a:pPr>
                <a:defRPr/>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2">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it-IT" smtClean="0"/>
              <a:t>Fare clic per modificare lo stile del titolo</a:t>
            </a:r>
            <a:endParaRPr lang="en-US"/>
          </a:p>
        </p:txBody>
      </p:sp>
      <p:sp>
        <p:nvSpPr>
          <p:cNvPr id="3" name="Segnaposto immagine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it-IT" noProof="0" smtClean="0"/>
              <a:t>Fare clic sull'icona per inserire un'immagine</a:t>
            </a:r>
            <a:endParaRPr lang="en-US" noProof="0" dirty="0"/>
          </a:p>
        </p:txBody>
      </p:sp>
      <p:sp>
        <p:nvSpPr>
          <p:cNvPr id="4" name="Segnaposto testo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it-IT" smtClean="0"/>
              <a:t>Fare clic per modificare stili del testo dello schema</a:t>
            </a:r>
          </a:p>
        </p:txBody>
      </p:sp>
      <p:sp>
        <p:nvSpPr>
          <p:cNvPr id="5" name="Segnaposto data 4"/>
          <p:cNvSpPr>
            <a:spLocks noGrp="1"/>
          </p:cNvSpPr>
          <p:nvPr>
            <p:ph type="dt" sz="half" idx="10"/>
          </p:nvPr>
        </p:nvSpPr>
        <p:spPr>
          <a:xfrm>
            <a:off x="6108700" y="6556375"/>
            <a:ext cx="2101850" cy="301625"/>
          </a:xfrm>
        </p:spPr>
        <p:txBody>
          <a:bodyPr/>
          <a:lstStyle>
            <a:lvl1pPr>
              <a:defRPr sz="900"/>
            </a:lvl1pPr>
          </a:lstStyle>
          <a:p>
            <a:pPr>
              <a:defRPr/>
            </a:pPr>
            <a:fld id="{687E78DA-46FE-47E2-BBAD-B29D83D5D5F0}" type="datetimeFigureOut">
              <a:rPr lang="it-IT"/>
              <a:pPr>
                <a:defRPr/>
              </a:pPr>
              <a:t>28/11/2014</a:t>
            </a:fld>
            <a:endParaRPr lang="it-IT"/>
          </a:p>
        </p:txBody>
      </p:sp>
      <p:sp>
        <p:nvSpPr>
          <p:cNvPr id="6" name="Segnaposto piè di pagina 5"/>
          <p:cNvSpPr>
            <a:spLocks noGrp="1"/>
          </p:cNvSpPr>
          <p:nvPr>
            <p:ph type="ftr" sz="quarter" idx="11"/>
          </p:nvPr>
        </p:nvSpPr>
        <p:spPr>
          <a:xfrm>
            <a:off x="1169988" y="6557963"/>
            <a:ext cx="4948237" cy="301625"/>
          </a:xfrm>
        </p:spPr>
        <p:txBody>
          <a:bodyPr/>
          <a:lstStyle>
            <a:lvl1pPr>
              <a:defRPr sz="900"/>
            </a:lvl1pPr>
          </a:lstStyle>
          <a:p>
            <a:pPr>
              <a:defRPr/>
            </a:pPr>
            <a:endParaRPr lang="it-IT"/>
          </a:p>
        </p:txBody>
      </p:sp>
      <p:sp>
        <p:nvSpPr>
          <p:cNvPr id="7" name="Segnaposto numero diapositiva 6"/>
          <p:cNvSpPr>
            <a:spLocks noGrp="1"/>
          </p:cNvSpPr>
          <p:nvPr>
            <p:ph type="sldNum" sz="quarter" idx="12"/>
          </p:nvPr>
        </p:nvSpPr>
        <p:spPr>
          <a:xfrm>
            <a:off x="8216900" y="6556375"/>
            <a:ext cx="366713" cy="301625"/>
          </a:xfrm>
        </p:spPr>
        <p:txBody>
          <a:bodyPr/>
          <a:lstStyle>
            <a:lvl1pPr algn="ctr">
              <a:defRPr sz="900"/>
            </a:lvl1pPr>
          </a:lstStyle>
          <a:p>
            <a:pPr>
              <a:defRPr/>
            </a:pPr>
            <a:fld id="{52784839-FBF6-401F-9E55-DA14874FF7A4}" type="slidenum">
              <a:rPr lang="it-IT"/>
              <a:pPr>
                <a:defRPr/>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olo rettangolo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Connettore 1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ttore 1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Segnaposto titolo 21"/>
          <p:cNvSpPr>
            <a:spLocks noGrp="1"/>
          </p:cNvSpPr>
          <p:nvPr>
            <p:ph type="title"/>
          </p:nvPr>
        </p:nvSpPr>
        <p:spPr>
          <a:xfrm>
            <a:off x="457200" y="268288"/>
            <a:ext cx="8229600" cy="1398587"/>
          </a:xfrm>
          <a:prstGeom prst="rect">
            <a:avLst/>
          </a:prstGeom>
        </p:spPr>
        <p:txBody>
          <a:bodyPr vert="horz" anchor="ctr">
            <a:normAutofit/>
          </a:bodyPr>
          <a:lstStyle/>
          <a:p>
            <a:r>
              <a:rPr lang="it-IT" smtClean="0"/>
              <a:t>Fare clic per modificare lo stile del titolo</a:t>
            </a:r>
            <a:endParaRPr lang="en-US"/>
          </a:p>
        </p:txBody>
      </p:sp>
      <p:sp>
        <p:nvSpPr>
          <p:cNvPr id="1030" name="Segnaposto testo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14" name="Segnaposto data 13"/>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a:solidFill>
                  <a:schemeClr val="tx1"/>
                </a:solidFill>
                <a:latin typeface="+mn-lt"/>
                <a:cs typeface="+mn-cs"/>
              </a:defRPr>
            </a:lvl1pPr>
          </a:lstStyle>
          <a:p>
            <a:pPr>
              <a:defRPr/>
            </a:pPr>
            <a:fld id="{2F6F71E6-3A5C-4B24-ADBA-335FD93BD21A}" type="datetimeFigureOut">
              <a:rPr lang="it-IT"/>
              <a:pPr>
                <a:defRPr/>
              </a:pPr>
              <a:t>28/11/2014</a:t>
            </a:fld>
            <a:endParaRPr lang="it-IT"/>
          </a:p>
        </p:txBody>
      </p:sp>
      <p:sp>
        <p:nvSpPr>
          <p:cNvPr id="3" name="Segnaposto piè di pagina 2"/>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lstStyle>
          <a:p>
            <a:pPr>
              <a:defRPr/>
            </a:pPr>
            <a:endParaRPr lang="it-IT"/>
          </a:p>
        </p:txBody>
      </p:sp>
      <p:sp>
        <p:nvSpPr>
          <p:cNvPr id="23" name="Segnaposto numero diapositiva 22"/>
          <p:cNvSpPr>
            <a:spLocks noGrp="1"/>
          </p:cNvSpPr>
          <p:nvPr>
            <p:ph type="sldNum" sz="quarter" idx="4"/>
          </p:nvPr>
        </p:nvSpPr>
        <p:spPr>
          <a:xfrm>
            <a:off x="7589838" y="6481763"/>
            <a:ext cx="503237" cy="301625"/>
          </a:xfrm>
          <a:prstGeom prst="rect">
            <a:avLst/>
          </a:prstGeom>
        </p:spPr>
        <p:txBody>
          <a:bodyPr vert="horz" anchor="b"/>
          <a:lstStyle>
            <a:lvl1pPr algn="ctr" eaLnBrk="1" fontAlgn="auto" latinLnBrk="0" hangingPunct="1">
              <a:spcBef>
                <a:spcPts val="0"/>
              </a:spcBef>
              <a:spcAft>
                <a:spcPts val="0"/>
              </a:spcAft>
              <a:defRPr kumimoji="0" sz="1200">
                <a:solidFill>
                  <a:schemeClr val="tx1"/>
                </a:solidFill>
                <a:latin typeface="+mn-lt"/>
                <a:cs typeface="+mn-cs"/>
              </a:defRPr>
            </a:lvl1pPr>
          </a:lstStyle>
          <a:p>
            <a:pPr>
              <a:defRPr/>
            </a:pPr>
            <a:fld id="{16A5987B-B9D3-4940-B099-99BF1C7EC76C}" type="slidenum">
              <a:rPr lang="it-IT"/>
              <a:pPr>
                <a:defRPr/>
              </a:pPr>
              <a:t>‹N›</a:t>
            </a:fld>
            <a:endParaRPr lang="it-IT"/>
          </a:p>
        </p:txBody>
      </p:sp>
    </p:spTree>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5" r:id="rId5"/>
    <p:sldLayoutId id="2147483670" r:id="rId6"/>
    <p:sldLayoutId id="2147483669" r:id="rId7"/>
    <p:sldLayoutId id="2147483676" r:id="rId8"/>
    <p:sldLayoutId id="2147483677" r:id="rId9"/>
    <p:sldLayoutId id="2147483668" r:id="rId10"/>
    <p:sldLayoutId id="2147483667" r:id="rId11"/>
  </p:sldLayoutIdLst>
  <p:txStyles>
    <p:titleStyle>
      <a:lvl1pPr marL="484188" algn="l" rtl="0" eaLnBrk="0" fontAlgn="base" hangingPunct="0">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algn="l" rtl="0" eaLnBrk="0" fontAlgn="base" hangingPunct="0">
        <a:spcBef>
          <a:spcPct val="0"/>
        </a:spcBef>
        <a:spcAft>
          <a:spcPct val="0"/>
        </a:spcAft>
        <a:defRPr sz="4200">
          <a:solidFill>
            <a:srgbClr val="FF5C9C"/>
          </a:solidFill>
          <a:latin typeface="Century Gothic" pitchFamily="34" charset="0"/>
        </a:defRPr>
      </a:lvl2pPr>
      <a:lvl3pPr marL="484188" algn="l" rtl="0" eaLnBrk="0" fontAlgn="base" hangingPunct="0">
        <a:spcBef>
          <a:spcPct val="0"/>
        </a:spcBef>
        <a:spcAft>
          <a:spcPct val="0"/>
        </a:spcAft>
        <a:defRPr sz="4200">
          <a:solidFill>
            <a:srgbClr val="FF5C9C"/>
          </a:solidFill>
          <a:latin typeface="Century Gothic" pitchFamily="34" charset="0"/>
        </a:defRPr>
      </a:lvl3pPr>
      <a:lvl4pPr marL="484188" algn="l" rtl="0" eaLnBrk="0" fontAlgn="base" hangingPunct="0">
        <a:spcBef>
          <a:spcPct val="0"/>
        </a:spcBef>
        <a:spcAft>
          <a:spcPct val="0"/>
        </a:spcAft>
        <a:defRPr sz="4200">
          <a:solidFill>
            <a:srgbClr val="FF5C9C"/>
          </a:solidFill>
          <a:latin typeface="Century Gothic" pitchFamily="34" charset="0"/>
        </a:defRPr>
      </a:lvl4pPr>
      <a:lvl5pPr marL="484188" algn="l" rtl="0" eaLnBrk="0" fontAlgn="base" hangingPunct="0">
        <a:spcBef>
          <a:spcPct val="0"/>
        </a:spcBef>
        <a:spcAft>
          <a:spcPct val="0"/>
        </a:spcAft>
        <a:defRPr sz="4200">
          <a:solidFill>
            <a:srgbClr val="FF5C9C"/>
          </a:solidFill>
          <a:latin typeface="Century Gothic" pitchFamily="34" charset="0"/>
        </a:defRPr>
      </a:lvl5pPr>
      <a:lvl6pPr marL="941388" algn="l" rtl="0" fontAlgn="base">
        <a:spcBef>
          <a:spcPct val="0"/>
        </a:spcBef>
        <a:spcAft>
          <a:spcPct val="0"/>
        </a:spcAft>
        <a:defRPr sz="4200">
          <a:solidFill>
            <a:srgbClr val="FF5C9C"/>
          </a:solidFill>
          <a:latin typeface="Century Gothic" pitchFamily="34" charset="0"/>
        </a:defRPr>
      </a:lvl6pPr>
      <a:lvl7pPr marL="1398588" algn="l" rtl="0" fontAlgn="base">
        <a:spcBef>
          <a:spcPct val="0"/>
        </a:spcBef>
        <a:spcAft>
          <a:spcPct val="0"/>
        </a:spcAft>
        <a:defRPr sz="4200">
          <a:solidFill>
            <a:srgbClr val="FF5C9C"/>
          </a:solidFill>
          <a:latin typeface="Century Gothic" pitchFamily="34" charset="0"/>
        </a:defRPr>
      </a:lvl7pPr>
      <a:lvl8pPr marL="1855788" algn="l" rtl="0" fontAlgn="base">
        <a:spcBef>
          <a:spcPct val="0"/>
        </a:spcBef>
        <a:spcAft>
          <a:spcPct val="0"/>
        </a:spcAft>
        <a:defRPr sz="4200">
          <a:solidFill>
            <a:srgbClr val="FF5C9C"/>
          </a:solidFill>
          <a:latin typeface="Century Gothic" pitchFamily="34" charset="0"/>
        </a:defRPr>
      </a:lvl8pPr>
      <a:lvl9pPr marL="2312988" algn="l" rtl="0" fontAlgn="base">
        <a:spcBef>
          <a:spcPct val="0"/>
        </a:spcBef>
        <a:spcAft>
          <a:spcPct val="0"/>
        </a:spcAft>
        <a:defRPr sz="4200">
          <a:solidFill>
            <a:srgbClr val="FF5C9C"/>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transparency.org/files/content/ourorganisation/ShortBio_PeterEigen_EN.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unodc.org/unodc/en/treaties/CA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marL="484632" eaLnBrk="1" fontAlgn="auto" hangingPunct="1">
              <a:spcAft>
                <a:spcPts val="0"/>
              </a:spcAft>
              <a:defRPr/>
            </a:pPr>
            <a:r>
              <a:rPr lang="it-IT" dirty="0" err="1" smtClean="0">
                <a:solidFill>
                  <a:schemeClr val="accent1">
                    <a:tint val="83000"/>
                    <a:satMod val="150000"/>
                  </a:schemeClr>
                </a:solidFill>
              </a:rPr>
              <a:t>Transparency</a:t>
            </a:r>
            <a:r>
              <a:rPr lang="it-IT" dirty="0" smtClean="0">
                <a:solidFill>
                  <a:schemeClr val="accent1">
                    <a:tint val="83000"/>
                    <a:satMod val="150000"/>
                  </a:schemeClr>
                </a:solidFill>
              </a:rPr>
              <a:t> International</a:t>
            </a:r>
            <a:endParaRPr lang="it-IT" dirty="0">
              <a:solidFill>
                <a:schemeClr val="accent1">
                  <a:tint val="83000"/>
                  <a:satMod val="150000"/>
                </a:schemeClr>
              </a:solidFill>
            </a:endParaRPr>
          </a:p>
        </p:txBody>
      </p:sp>
      <p:sp>
        <p:nvSpPr>
          <p:cNvPr id="13314" name="Segnaposto contenuto 2"/>
          <p:cNvSpPr>
            <a:spLocks noGrp="1"/>
          </p:cNvSpPr>
          <p:nvPr>
            <p:ph idx="1"/>
          </p:nvPr>
        </p:nvSpPr>
        <p:spPr>
          <a:xfrm>
            <a:off x="457200" y="1882775"/>
            <a:ext cx="8229600" cy="4572000"/>
          </a:xfrm>
        </p:spPr>
        <p:txBody>
          <a:bodyPr/>
          <a:lstStyle/>
          <a:p>
            <a:pPr marL="63500" indent="0" algn="just" eaLnBrk="1" hangingPunct="1">
              <a:buFont typeface="Wingdings 2" pitchFamily="18" charset="2"/>
              <a:buNone/>
            </a:pPr>
            <a:r>
              <a:rPr lang="it-IT" sz="4400" smtClean="0"/>
              <a:t>Corruption is the abuse of entrusted power for private gain. It hurts everyone who depends on the integrity of people in a position of authority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marL="484632" eaLnBrk="1" fontAlgn="auto" hangingPunct="1">
              <a:spcAft>
                <a:spcPts val="0"/>
              </a:spcAft>
              <a:defRPr/>
            </a:pPr>
            <a:r>
              <a:rPr lang="it-IT" dirty="0" err="1" smtClean="0">
                <a:solidFill>
                  <a:schemeClr val="accent1">
                    <a:tint val="83000"/>
                    <a:satMod val="150000"/>
                  </a:schemeClr>
                </a:solidFill>
              </a:rPr>
              <a:t>European</a:t>
            </a:r>
            <a:r>
              <a:rPr lang="it-IT" dirty="0" smtClean="0">
                <a:solidFill>
                  <a:schemeClr val="accent1">
                    <a:tint val="83000"/>
                    <a:satMod val="150000"/>
                  </a:schemeClr>
                </a:solidFill>
              </a:rPr>
              <a:t> </a:t>
            </a:r>
            <a:r>
              <a:rPr lang="it-IT" dirty="0" err="1" smtClean="0">
                <a:solidFill>
                  <a:schemeClr val="accent1">
                    <a:tint val="83000"/>
                    <a:satMod val="150000"/>
                  </a:schemeClr>
                </a:solidFill>
              </a:rPr>
              <a:t>Commission</a:t>
            </a:r>
            <a:endParaRPr lang="it-IT" dirty="0">
              <a:solidFill>
                <a:schemeClr val="accent1">
                  <a:tint val="83000"/>
                  <a:satMod val="150000"/>
                </a:schemeClr>
              </a:solidFill>
            </a:endParaRPr>
          </a:p>
        </p:txBody>
      </p:sp>
      <p:sp>
        <p:nvSpPr>
          <p:cNvPr id="3" name="Segnaposto contenuto 2"/>
          <p:cNvSpPr>
            <a:spLocks noGrp="1"/>
          </p:cNvSpPr>
          <p:nvPr>
            <p:ph idx="1"/>
          </p:nvPr>
        </p:nvSpPr>
        <p:spPr>
          <a:xfrm>
            <a:off x="457200" y="1882775"/>
            <a:ext cx="8229600" cy="4572000"/>
          </a:xfrm>
        </p:spPr>
        <p:txBody>
          <a:bodyPr>
            <a:normAutofit fontScale="92500" lnSpcReduction="20000"/>
          </a:bodyPr>
          <a:lstStyle/>
          <a:p>
            <a:pPr marL="64008" indent="0" algn="just" eaLnBrk="1" fontAlgn="auto" hangingPunct="1">
              <a:spcAft>
                <a:spcPts val="0"/>
              </a:spcAft>
              <a:buFont typeface="Wingdings 2"/>
              <a:buNone/>
              <a:defRPr/>
            </a:pPr>
            <a:r>
              <a:rPr lang="en-US" dirty="0"/>
              <a:t>Corruption remains one of the biggest challenges for all societies, including European societies. Although the nature and scope of corruption may differ from one EU State to another, it harms the EU as a whole by lowering investment levels, hampering the fair operation of the Internal Market and reducing public finances. The economic costs incurred by corruption in the EU possibly amount to EUR 120 billion per year. This is one percent of the EU GDP, representing only a little less than the annual budget of the EU.</a:t>
            </a:r>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pPr marL="484632" eaLnBrk="1" fontAlgn="auto" hangingPunct="1">
              <a:spcAft>
                <a:spcPts val="0"/>
              </a:spcAft>
              <a:defRPr/>
            </a:pPr>
            <a:r>
              <a:rPr lang="it-IT" dirty="0" err="1" smtClean="0">
                <a:solidFill>
                  <a:schemeClr val="accent1">
                    <a:tint val="83000"/>
                    <a:satMod val="150000"/>
                  </a:schemeClr>
                </a:solidFill>
              </a:rPr>
              <a:t>Bribery</a:t>
            </a:r>
            <a:r>
              <a:rPr lang="it-IT" dirty="0" smtClean="0">
                <a:solidFill>
                  <a:schemeClr val="accent1">
                    <a:tint val="83000"/>
                    <a:satMod val="150000"/>
                  </a:schemeClr>
                </a:solidFill>
              </a:rPr>
              <a:t> </a:t>
            </a:r>
            <a:r>
              <a:rPr lang="it-IT" dirty="0" err="1" smtClean="0">
                <a:solidFill>
                  <a:schemeClr val="accent1">
                    <a:tint val="83000"/>
                    <a:satMod val="150000"/>
                  </a:schemeClr>
                </a:solidFill>
              </a:rPr>
              <a:t>Act</a:t>
            </a:r>
            <a:r>
              <a:rPr lang="it-IT" dirty="0" smtClean="0">
                <a:solidFill>
                  <a:schemeClr val="accent1">
                    <a:tint val="83000"/>
                    <a:satMod val="150000"/>
                  </a:schemeClr>
                </a:solidFill>
              </a:rPr>
              <a:t> 2010</a:t>
            </a:r>
            <a:endParaRPr lang="it-IT" dirty="0">
              <a:solidFill>
                <a:schemeClr val="accent1">
                  <a:tint val="83000"/>
                  <a:satMod val="150000"/>
                </a:schemeClr>
              </a:solidFill>
            </a:endParaRPr>
          </a:p>
        </p:txBody>
      </p:sp>
      <p:sp>
        <p:nvSpPr>
          <p:cNvPr id="23554" name="Sottotitolo 2"/>
          <p:cNvSpPr>
            <a:spLocks noGrp="1"/>
          </p:cNvSpPr>
          <p:nvPr>
            <p:ph type="subTitle" idx="1"/>
          </p:nvPr>
        </p:nvSpPr>
        <p:spPr>
          <a:xfrm>
            <a:off x="541338" y="2249488"/>
            <a:ext cx="8061325" cy="1752600"/>
          </a:xfrm>
        </p:spPr>
        <p:txBody>
          <a:bodyPr/>
          <a:lstStyle/>
          <a:p>
            <a:pPr marR="0" eaLnBrk="1" hangingPunct="1">
              <a:spcBef>
                <a:spcPct val="0"/>
              </a:spcBef>
            </a:pPr>
            <a:endParaRPr lang="en-US" smtClean="0">
              <a:ln>
                <a:noFill/>
              </a:ln>
              <a:solidFill>
                <a:srgbClr val="FFFFFF"/>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marL="484632" eaLnBrk="1" fontAlgn="auto" hangingPunct="1">
              <a:spcAft>
                <a:spcPts val="0"/>
              </a:spcAft>
              <a:defRPr/>
            </a:pPr>
            <a:r>
              <a:rPr lang="it-IT" dirty="0" err="1" smtClean="0">
                <a:solidFill>
                  <a:schemeClr val="accent1">
                    <a:tint val="83000"/>
                    <a:satMod val="150000"/>
                  </a:schemeClr>
                </a:solidFill>
              </a:rPr>
              <a:t>Foreword</a:t>
            </a:r>
            <a:endParaRPr lang="it-IT" dirty="0">
              <a:solidFill>
                <a:schemeClr val="accent1">
                  <a:tint val="83000"/>
                  <a:satMod val="150000"/>
                </a:schemeClr>
              </a:solidFill>
            </a:endParaRPr>
          </a:p>
        </p:txBody>
      </p:sp>
      <p:sp>
        <p:nvSpPr>
          <p:cNvPr id="24578" name="Segnaposto contenuto 2"/>
          <p:cNvSpPr>
            <a:spLocks noGrp="1"/>
          </p:cNvSpPr>
          <p:nvPr>
            <p:ph idx="1"/>
          </p:nvPr>
        </p:nvSpPr>
        <p:spPr>
          <a:xfrm>
            <a:off x="457200" y="1882775"/>
            <a:ext cx="8229600" cy="4572000"/>
          </a:xfrm>
        </p:spPr>
        <p:txBody>
          <a:bodyPr/>
          <a:lstStyle/>
          <a:p>
            <a:pPr algn="just" eaLnBrk="1" hangingPunct="1"/>
            <a:r>
              <a:rPr lang="it-IT" smtClean="0"/>
              <a:t>Bribery blights lives. Its immediate victims include firms that lose out unfairly. The wider victims are government and society, undermined by a weakened rule of law and damaged social and economic development. At stake is the principle of free and fair competition, which stands diminished by each bribe offered or accepted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8313" y="476250"/>
            <a:ext cx="8218487" cy="5978525"/>
          </a:xfrm>
        </p:spPr>
        <p:txBody>
          <a:bodyPr>
            <a:normAutofit/>
          </a:bodyPr>
          <a:lstStyle/>
          <a:p>
            <a:pPr marL="64008" indent="0" algn="just" eaLnBrk="1" fontAlgn="auto" hangingPunct="1">
              <a:spcAft>
                <a:spcPts val="0"/>
              </a:spcAft>
              <a:buFont typeface="Wingdings 2"/>
              <a:buNone/>
              <a:defRPr/>
            </a:pPr>
            <a:r>
              <a:rPr lang="it-IT" sz="3200" dirty="0" err="1" smtClean="0"/>
              <a:t>Bribery</a:t>
            </a:r>
            <a:r>
              <a:rPr lang="it-IT" sz="3200" dirty="0" smtClean="0"/>
              <a:t> – </a:t>
            </a:r>
            <a:r>
              <a:rPr lang="it-IT" sz="3200" dirty="0" err="1" smtClean="0"/>
              <a:t>two</a:t>
            </a:r>
            <a:r>
              <a:rPr lang="it-IT" sz="3200" dirty="0" smtClean="0"/>
              <a:t> general </a:t>
            </a:r>
            <a:r>
              <a:rPr lang="it-IT" sz="3200" dirty="0" err="1" smtClean="0"/>
              <a:t>offences</a:t>
            </a:r>
            <a:endParaRPr lang="it-IT" sz="3200" dirty="0" smtClean="0"/>
          </a:p>
          <a:p>
            <a:pPr marL="64008" indent="0" algn="just" eaLnBrk="1" fontAlgn="auto" hangingPunct="1">
              <a:spcAft>
                <a:spcPts val="0"/>
              </a:spcAft>
              <a:buFont typeface="Wingdings 2"/>
              <a:buNone/>
              <a:defRPr/>
            </a:pPr>
            <a:endParaRPr lang="it-IT" sz="3200" dirty="0"/>
          </a:p>
          <a:p>
            <a:pPr marL="64008" indent="0" algn="just" eaLnBrk="1" fontAlgn="auto" hangingPunct="1">
              <a:spcAft>
                <a:spcPts val="0"/>
              </a:spcAft>
              <a:buFont typeface="Wingdings 2"/>
              <a:buNone/>
              <a:defRPr/>
            </a:pPr>
            <a:endParaRPr lang="it-IT" sz="3200" dirty="0" smtClean="0"/>
          </a:p>
          <a:p>
            <a:pPr marL="578358" indent="-514350" algn="just" eaLnBrk="1" fontAlgn="auto" hangingPunct="1">
              <a:spcAft>
                <a:spcPts val="0"/>
              </a:spcAft>
              <a:buFont typeface="+mj-lt"/>
              <a:buAutoNum type="arabicPeriod"/>
              <a:defRPr/>
            </a:pPr>
            <a:r>
              <a:rPr lang="it-IT" sz="3200" dirty="0" smtClean="0"/>
              <a:t>The </a:t>
            </a:r>
            <a:r>
              <a:rPr lang="it-IT" sz="3200" dirty="0" err="1" smtClean="0"/>
              <a:t>offering</a:t>
            </a:r>
            <a:r>
              <a:rPr lang="it-IT" sz="3200" dirty="0" smtClean="0"/>
              <a:t>, </a:t>
            </a:r>
            <a:r>
              <a:rPr lang="it-IT" sz="3200" dirty="0" err="1" smtClean="0"/>
              <a:t>promising</a:t>
            </a:r>
            <a:r>
              <a:rPr lang="it-IT" sz="3200" dirty="0" smtClean="0"/>
              <a:t> or </a:t>
            </a:r>
            <a:r>
              <a:rPr lang="it-IT" sz="3200" dirty="0" err="1" smtClean="0"/>
              <a:t>giving</a:t>
            </a:r>
            <a:r>
              <a:rPr lang="it-IT" sz="3200" dirty="0" smtClean="0"/>
              <a:t> of a </a:t>
            </a:r>
            <a:r>
              <a:rPr lang="it-IT" sz="3200" dirty="0" err="1" smtClean="0"/>
              <a:t>bribe</a:t>
            </a:r>
            <a:r>
              <a:rPr lang="it-IT" sz="3200" dirty="0" smtClean="0"/>
              <a:t> (</a:t>
            </a:r>
            <a:r>
              <a:rPr lang="it-IT" sz="3200" dirty="0" err="1" smtClean="0"/>
              <a:t>active</a:t>
            </a:r>
            <a:r>
              <a:rPr lang="it-IT" sz="3200" dirty="0" smtClean="0"/>
              <a:t> </a:t>
            </a:r>
            <a:r>
              <a:rPr lang="it-IT" sz="3200" dirty="0" err="1" smtClean="0"/>
              <a:t>bribery</a:t>
            </a:r>
            <a:r>
              <a:rPr lang="it-IT" sz="3200" dirty="0" smtClean="0"/>
              <a:t>)</a:t>
            </a:r>
          </a:p>
          <a:p>
            <a:pPr marL="578358" indent="-514350" algn="just" eaLnBrk="1" fontAlgn="auto" hangingPunct="1">
              <a:spcAft>
                <a:spcPts val="0"/>
              </a:spcAft>
              <a:buFont typeface="+mj-lt"/>
              <a:buAutoNum type="arabicPeriod"/>
              <a:defRPr/>
            </a:pPr>
            <a:r>
              <a:rPr lang="it-IT" sz="3200" dirty="0" smtClean="0"/>
              <a:t>The </a:t>
            </a:r>
            <a:r>
              <a:rPr lang="it-IT" sz="3200" dirty="0" err="1" smtClean="0"/>
              <a:t>requesting</a:t>
            </a:r>
            <a:r>
              <a:rPr lang="it-IT" sz="3200" dirty="0" smtClean="0"/>
              <a:t>, </a:t>
            </a:r>
            <a:r>
              <a:rPr lang="it-IT" sz="3200" dirty="0" err="1" smtClean="0"/>
              <a:t>agreeing</a:t>
            </a:r>
            <a:r>
              <a:rPr lang="it-IT" sz="3200" dirty="0" smtClean="0"/>
              <a:t> to </a:t>
            </a:r>
            <a:r>
              <a:rPr lang="it-IT" sz="3200" dirty="0" err="1" smtClean="0"/>
              <a:t>receive</a:t>
            </a:r>
            <a:r>
              <a:rPr lang="it-IT" sz="3200" dirty="0" smtClean="0"/>
              <a:t> or </a:t>
            </a:r>
            <a:r>
              <a:rPr lang="it-IT" sz="3200" dirty="0" err="1" smtClean="0"/>
              <a:t>accepting</a:t>
            </a:r>
            <a:r>
              <a:rPr lang="it-IT" sz="3200" dirty="0" smtClean="0"/>
              <a:t> of a </a:t>
            </a:r>
            <a:r>
              <a:rPr lang="it-IT" sz="3200" dirty="0" err="1" smtClean="0"/>
              <a:t>bribe</a:t>
            </a:r>
            <a:r>
              <a:rPr lang="it-IT" sz="3200" dirty="0" smtClean="0"/>
              <a:t> (passive </a:t>
            </a:r>
            <a:r>
              <a:rPr lang="it-IT" sz="3200" dirty="0" err="1" smtClean="0"/>
              <a:t>bribery</a:t>
            </a:r>
            <a:r>
              <a:rPr lang="it-IT" sz="3200" dirty="0" smtClean="0"/>
              <a:t>)</a:t>
            </a:r>
            <a:endParaRPr lang="it-IT"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68288"/>
            <a:ext cx="8229600" cy="1398587"/>
          </a:xfrm>
        </p:spPr>
        <p:txBody>
          <a:bodyPr/>
          <a:lstStyle/>
          <a:p>
            <a:pPr marL="484632" eaLnBrk="1" fontAlgn="auto" hangingPunct="1">
              <a:spcAft>
                <a:spcPts val="0"/>
              </a:spcAft>
              <a:defRPr/>
            </a:pPr>
            <a:endParaRPr lang="it-IT">
              <a:solidFill>
                <a:schemeClr val="accent1">
                  <a:tint val="83000"/>
                  <a:satMod val="150000"/>
                </a:schemeClr>
              </a:solidFill>
            </a:endParaRPr>
          </a:p>
        </p:txBody>
      </p:sp>
      <p:sp>
        <p:nvSpPr>
          <p:cNvPr id="3" name="Segnaposto contenuto 2"/>
          <p:cNvSpPr>
            <a:spLocks noGrp="1"/>
          </p:cNvSpPr>
          <p:nvPr>
            <p:ph idx="1"/>
          </p:nvPr>
        </p:nvSpPr>
        <p:spPr>
          <a:xfrm>
            <a:off x="457200" y="1882775"/>
            <a:ext cx="8229600" cy="4572000"/>
          </a:xfrm>
        </p:spPr>
        <p:txBody>
          <a:bodyPr>
            <a:normAutofit fontScale="92500" lnSpcReduction="10000"/>
          </a:bodyPr>
          <a:lstStyle/>
          <a:p>
            <a:pPr marL="64008" indent="0" eaLnBrk="1" fontAlgn="auto" hangingPunct="1">
              <a:spcAft>
                <a:spcPts val="0"/>
              </a:spcAft>
              <a:buFont typeface="Wingdings 2"/>
              <a:buNone/>
              <a:defRPr/>
            </a:pPr>
            <a:r>
              <a:rPr lang="it-IT" dirty="0" err="1" smtClean="0"/>
              <a:t>Bribery</a:t>
            </a:r>
            <a:r>
              <a:rPr lang="it-IT" dirty="0" smtClean="0"/>
              <a:t> </a:t>
            </a:r>
            <a:r>
              <a:rPr lang="it-IT" dirty="0" err="1" smtClean="0"/>
              <a:t>Prevention</a:t>
            </a:r>
            <a:r>
              <a:rPr lang="it-IT" dirty="0" smtClean="0"/>
              <a:t> </a:t>
            </a:r>
            <a:r>
              <a:rPr lang="it-IT" dirty="0" err="1" smtClean="0"/>
              <a:t>Procedures</a:t>
            </a:r>
            <a:endParaRPr lang="it-IT" dirty="0" smtClean="0"/>
          </a:p>
          <a:p>
            <a:pPr marL="64008" indent="0" eaLnBrk="1" fontAlgn="auto" hangingPunct="1">
              <a:spcAft>
                <a:spcPts val="0"/>
              </a:spcAft>
              <a:buFont typeface="Wingdings 2"/>
              <a:buNone/>
              <a:defRPr/>
            </a:pPr>
            <a:endParaRPr lang="it-IT" dirty="0"/>
          </a:p>
          <a:p>
            <a:pPr marL="578358" indent="-514350" eaLnBrk="1" fontAlgn="auto" hangingPunct="1">
              <a:spcAft>
                <a:spcPts val="0"/>
              </a:spcAft>
              <a:buFont typeface="Wingdings 2"/>
              <a:buAutoNum type="arabicParenR"/>
              <a:defRPr/>
            </a:pPr>
            <a:r>
              <a:rPr lang="it-IT" dirty="0" err="1" smtClean="0"/>
              <a:t>Proportionate</a:t>
            </a:r>
            <a:r>
              <a:rPr lang="it-IT" dirty="0" smtClean="0"/>
              <a:t> </a:t>
            </a:r>
            <a:r>
              <a:rPr lang="it-IT" dirty="0" err="1" smtClean="0"/>
              <a:t>procedures</a:t>
            </a:r>
            <a:r>
              <a:rPr lang="it-IT" dirty="0" smtClean="0"/>
              <a:t> – </a:t>
            </a:r>
            <a:r>
              <a:rPr lang="it-IT" dirty="0" err="1" smtClean="0"/>
              <a:t>adequate</a:t>
            </a:r>
            <a:r>
              <a:rPr lang="it-IT" dirty="0" smtClean="0"/>
              <a:t> </a:t>
            </a:r>
            <a:r>
              <a:rPr lang="it-IT" dirty="0" err="1" smtClean="0"/>
              <a:t>bribery</a:t>
            </a:r>
            <a:r>
              <a:rPr lang="it-IT" dirty="0" smtClean="0"/>
              <a:t> </a:t>
            </a:r>
            <a:r>
              <a:rPr lang="it-IT" dirty="0" err="1" smtClean="0"/>
              <a:t>prevention</a:t>
            </a:r>
            <a:r>
              <a:rPr lang="it-IT" dirty="0" smtClean="0"/>
              <a:t> </a:t>
            </a:r>
            <a:r>
              <a:rPr lang="it-IT" dirty="0" err="1" smtClean="0"/>
              <a:t>procedures</a:t>
            </a:r>
            <a:r>
              <a:rPr lang="it-IT" dirty="0" smtClean="0"/>
              <a:t> </a:t>
            </a:r>
            <a:r>
              <a:rPr lang="it-IT" dirty="0" err="1" smtClean="0"/>
              <a:t>ought</a:t>
            </a:r>
            <a:r>
              <a:rPr lang="it-IT" dirty="0" smtClean="0"/>
              <a:t> to be </a:t>
            </a:r>
            <a:r>
              <a:rPr lang="it-IT" dirty="0" err="1" smtClean="0"/>
              <a:t>proportionate</a:t>
            </a:r>
            <a:r>
              <a:rPr lang="it-IT" dirty="0" smtClean="0"/>
              <a:t> to the </a:t>
            </a:r>
            <a:r>
              <a:rPr lang="it-IT" dirty="0" err="1" smtClean="0"/>
              <a:t>bribery</a:t>
            </a:r>
            <a:r>
              <a:rPr lang="it-IT" dirty="0" smtClean="0"/>
              <a:t> </a:t>
            </a:r>
            <a:r>
              <a:rPr lang="it-IT" dirty="0" err="1" smtClean="0"/>
              <a:t>risks</a:t>
            </a:r>
            <a:r>
              <a:rPr lang="it-IT" dirty="0" smtClean="0"/>
              <a:t> </a:t>
            </a:r>
            <a:r>
              <a:rPr lang="it-IT" dirty="0" err="1" smtClean="0"/>
              <a:t>that</a:t>
            </a:r>
            <a:r>
              <a:rPr lang="it-IT" dirty="0" smtClean="0"/>
              <a:t> the </a:t>
            </a:r>
            <a:r>
              <a:rPr lang="it-IT" dirty="0" err="1" smtClean="0"/>
              <a:t>organization</a:t>
            </a:r>
            <a:r>
              <a:rPr lang="it-IT" dirty="0" smtClean="0"/>
              <a:t> </a:t>
            </a:r>
            <a:r>
              <a:rPr lang="it-IT" dirty="0" err="1" smtClean="0"/>
              <a:t>faces</a:t>
            </a:r>
            <a:r>
              <a:rPr lang="it-IT" dirty="0" smtClean="0"/>
              <a:t>.</a:t>
            </a:r>
          </a:p>
          <a:p>
            <a:pPr marL="64008" indent="0" eaLnBrk="1" fontAlgn="auto" hangingPunct="1">
              <a:spcAft>
                <a:spcPts val="0"/>
              </a:spcAft>
              <a:buFont typeface="Wingdings 2"/>
              <a:buNone/>
              <a:defRPr/>
            </a:pPr>
            <a:r>
              <a:rPr lang="it-IT" dirty="0" smtClean="0"/>
              <a:t>The </a:t>
            </a:r>
            <a:r>
              <a:rPr lang="it-IT" dirty="0" err="1" smtClean="0"/>
              <a:t>procedures</a:t>
            </a:r>
            <a:r>
              <a:rPr lang="it-IT" dirty="0" smtClean="0"/>
              <a:t> put in </a:t>
            </a:r>
            <a:r>
              <a:rPr lang="it-IT" dirty="0" err="1" smtClean="0"/>
              <a:t>place</a:t>
            </a:r>
            <a:r>
              <a:rPr lang="it-IT" dirty="0" smtClean="0"/>
              <a:t> to </a:t>
            </a:r>
            <a:r>
              <a:rPr lang="it-IT" dirty="0" err="1" smtClean="0"/>
              <a:t>implement</a:t>
            </a:r>
            <a:r>
              <a:rPr lang="it-IT" dirty="0" smtClean="0"/>
              <a:t> an </a:t>
            </a:r>
            <a:r>
              <a:rPr lang="it-IT" dirty="0" err="1" smtClean="0"/>
              <a:t>organization’s</a:t>
            </a:r>
            <a:r>
              <a:rPr lang="it-IT" dirty="0" smtClean="0"/>
              <a:t> </a:t>
            </a:r>
            <a:r>
              <a:rPr lang="it-IT" dirty="0" err="1" smtClean="0"/>
              <a:t>bribery</a:t>
            </a:r>
            <a:r>
              <a:rPr lang="it-IT" dirty="0" smtClean="0"/>
              <a:t> </a:t>
            </a:r>
            <a:r>
              <a:rPr lang="it-IT" dirty="0" err="1" smtClean="0"/>
              <a:t>prevention</a:t>
            </a:r>
            <a:r>
              <a:rPr lang="it-IT" dirty="0" smtClean="0"/>
              <a:t> </a:t>
            </a:r>
            <a:r>
              <a:rPr lang="it-IT" dirty="0" err="1" smtClean="0"/>
              <a:t>policies</a:t>
            </a:r>
            <a:r>
              <a:rPr lang="it-IT" dirty="0" smtClean="0"/>
              <a:t> </a:t>
            </a:r>
            <a:r>
              <a:rPr lang="it-IT" dirty="0" err="1" smtClean="0"/>
              <a:t>should</a:t>
            </a:r>
            <a:r>
              <a:rPr lang="it-IT" dirty="0" smtClean="0"/>
              <a:t> be </a:t>
            </a:r>
            <a:r>
              <a:rPr lang="it-IT" dirty="0" err="1" smtClean="0"/>
              <a:t>designed</a:t>
            </a:r>
            <a:r>
              <a:rPr lang="it-IT" dirty="0" smtClean="0"/>
              <a:t> to mitigate </a:t>
            </a:r>
            <a:r>
              <a:rPr lang="it-IT" dirty="0" err="1" smtClean="0"/>
              <a:t>identified</a:t>
            </a:r>
            <a:r>
              <a:rPr lang="it-IT" dirty="0" smtClean="0"/>
              <a:t> </a:t>
            </a:r>
            <a:r>
              <a:rPr lang="it-IT" dirty="0" err="1" smtClean="0"/>
              <a:t>risks</a:t>
            </a:r>
            <a:r>
              <a:rPr lang="it-IT" dirty="0" smtClean="0"/>
              <a:t> </a:t>
            </a:r>
            <a:r>
              <a:rPr lang="it-IT" dirty="0" err="1" smtClean="0"/>
              <a:t>as</a:t>
            </a:r>
            <a:r>
              <a:rPr lang="it-IT" dirty="0" smtClean="0"/>
              <a:t> </a:t>
            </a:r>
            <a:r>
              <a:rPr lang="it-IT" dirty="0" err="1" smtClean="0"/>
              <a:t>well</a:t>
            </a:r>
            <a:r>
              <a:rPr lang="it-IT" dirty="0" smtClean="0"/>
              <a:t> </a:t>
            </a:r>
            <a:r>
              <a:rPr lang="it-IT" dirty="0" err="1" smtClean="0"/>
              <a:t>as</a:t>
            </a:r>
            <a:r>
              <a:rPr lang="it-IT" dirty="0" smtClean="0"/>
              <a:t> to </a:t>
            </a:r>
            <a:r>
              <a:rPr lang="it-IT" dirty="0" err="1" smtClean="0"/>
              <a:t>prevent</a:t>
            </a:r>
            <a:r>
              <a:rPr lang="it-IT" dirty="0" smtClean="0"/>
              <a:t> deliberate </a:t>
            </a:r>
            <a:r>
              <a:rPr lang="it-IT" dirty="0" err="1" smtClean="0"/>
              <a:t>unethical</a:t>
            </a:r>
            <a:r>
              <a:rPr lang="it-IT" dirty="0" smtClean="0"/>
              <a:t> </a:t>
            </a:r>
            <a:r>
              <a:rPr lang="it-IT" dirty="0" err="1" smtClean="0"/>
              <a:t>conduct</a:t>
            </a:r>
            <a:r>
              <a:rPr lang="it-IT" dirty="0" smtClean="0"/>
              <a:t> on the part of </a:t>
            </a:r>
            <a:r>
              <a:rPr lang="it-IT" dirty="0" err="1" smtClean="0"/>
              <a:t>associated</a:t>
            </a:r>
            <a:r>
              <a:rPr lang="it-IT" dirty="0" smtClean="0"/>
              <a:t> </a:t>
            </a:r>
            <a:r>
              <a:rPr lang="it-IT" dirty="0" err="1" smtClean="0"/>
              <a:t>persons</a:t>
            </a:r>
            <a:endParaRPr lang="it-IT"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0825" y="333375"/>
            <a:ext cx="8435975" cy="6121400"/>
          </a:xfrm>
        </p:spPr>
        <p:txBody>
          <a:bodyPr>
            <a:normAutofit fontScale="55000" lnSpcReduction="20000"/>
          </a:bodyPr>
          <a:lstStyle/>
          <a:p>
            <a:pPr marL="448056" indent="-384048" eaLnBrk="1" fontAlgn="auto" hangingPunct="1">
              <a:spcAft>
                <a:spcPts val="0"/>
              </a:spcAft>
              <a:buFont typeface="Wingdings 2"/>
              <a:buChar char=""/>
              <a:defRPr/>
            </a:pPr>
            <a:r>
              <a:rPr lang="en-US" dirty="0"/>
              <a:t>The involvement of the </a:t>
            </a:r>
            <a:r>
              <a:rPr lang="en-US" dirty="0" err="1"/>
              <a:t>organisation’s</a:t>
            </a:r>
            <a:r>
              <a:rPr lang="en-US" dirty="0"/>
              <a:t> top-level </a:t>
            </a:r>
            <a:r>
              <a:rPr lang="en-US" dirty="0" smtClean="0"/>
              <a:t>management</a:t>
            </a:r>
          </a:p>
          <a:p>
            <a:pPr marL="448056" indent="-384048" eaLnBrk="1" fontAlgn="auto" hangingPunct="1">
              <a:spcAft>
                <a:spcPts val="0"/>
              </a:spcAft>
              <a:buFont typeface="Wingdings 2"/>
              <a:buChar char=""/>
              <a:defRPr/>
            </a:pPr>
            <a:r>
              <a:rPr lang="en-US" dirty="0" smtClean="0"/>
              <a:t>Risk </a:t>
            </a:r>
            <a:r>
              <a:rPr lang="en-US" dirty="0"/>
              <a:t>assessment procedures</a:t>
            </a:r>
          </a:p>
          <a:p>
            <a:pPr marL="448056" indent="-384048" eaLnBrk="1" fontAlgn="auto" hangingPunct="1">
              <a:spcAft>
                <a:spcPts val="0"/>
              </a:spcAft>
              <a:buFont typeface="Wingdings 2"/>
              <a:buChar char=""/>
              <a:defRPr/>
            </a:pPr>
            <a:r>
              <a:rPr lang="en-US" dirty="0" smtClean="0"/>
              <a:t>The </a:t>
            </a:r>
            <a:r>
              <a:rPr lang="en-US" dirty="0"/>
              <a:t>provision of gifts, hospitality and promotional expenditure; charitable and political donations; or demands for facilitation payments</a:t>
            </a:r>
            <a:r>
              <a:rPr lang="en-US" dirty="0" smtClean="0"/>
              <a:t>.</a:t>
            </a:r>
          </a:p>
          <a:p>
            <a:pPr marL="448056" indent="-384048" eaLnBrk="1" fontAlgn="auto" hangingPunct="1">
              <a:spcAft>
                <a:spcPts val="0"/>
              </a:spcAft>
              <a:buFont typeface="Wingdings 2"/>
              <a:buChar char=""/>
              <a:defRPr/>
            </a:pPr>
            <a:r>
              <a:rPr lang="en-US" dirty="0" smtClean="0"/>
              <a:t> </a:t>
            </a:r>
            <a:r>
              <a:rPr lang="en-US" dirty="0"/>
              <a:t>Direct and indirect employment, including recruitment, terms and conditions, disciplinary action and remuneration</a:t>
            </a:r>
            <a:r>
              <a:rPr lang="en-US" dirty="0" smtClean="0"/>
              <a:t>.</a:t>
            </a:r>
          </a:p>
          <a:p>
            <a:pPr marL="448056" indent="-384048" eaLnBrk="1" fontAlgn="auto" hangingPunct="1">
              <a:spcAft>
                <a:spcPts val="0"/>
              </a:spcAft>
              <a:buFont typeface="Wingdings 2"/>
              <a:buChar char=""/>
              <a:defRPr/>
            </a:pPr>
            <a:r>
              <a:rPr lang="en-US" dirty="0" smtClean="0"/>
              <a:t>Governance </a:t>
            </a:r>
            <a:r>
              <a:rPr lang="en-US" dirty="0"/>
              <a:t>of business relationships with all other associated persons including pre and post contractual agreements</a:t>
            </a:r>
            <a:r>
              <a:rPr lang="en-US" dirty="0" smtClean="0"/>
              <a:t>.</a:t>
            </a:r>
          </a:p>
          <a:p>
            <a:pPr marL="448056" indent="-384048" eaLnBrk="1" fontAlgn="auto" hangingPunct="1">
              <a:spcAft>
                <a:spcPts val="0"/>
              </a:spcAft>
              <a:buFont typeface="Wingdings 2"/>
              <a:buChar char=""/>
              <a:defRPr/>
            </a:pPr>
            <a:r>
              <a:rPr lang="en-US" dirty="0" smtClean="0"/>
              <a:t> </a:t>
            </a:r>
            <a:r>
              <a:rPr lang="en-US" dirty="0"/>
              <a:t>Financial and commercial controls such as adequate bookkeeping, auditing and approval of expenditure</a:t>
            </a:r>
            <a:r>
              <a:rPr lang="en-US" dirty="0" smtClean="0"/>
              <a:t>.</a:t>
            </a:r>
          </a:p>
          <a:p>
            <a:pPr marL="448056" indent="-384048" eaLnBrk="1" fontAlgn="auto" hangingPunct="1">
              <a:spcAft>
                <a:spcPts val="0"/>
              </a:spcAft>
              <a:buFont typeface="Wingdings 2"/>
              <a:buChar char=""/>
              <a:defRPr/>
            </a:pPr>
            <a:r>
              <a:rPr lang="en-US" dirty="0" smtClean="0"/>
              <a:t> </a:t>
            </a:r>
            <a:r>
              <a:rPr lang="en-US" dirty="0"/>
              <a:t>Transparency of transactions and disclosure of information</a:t>
            </a:r>
            <a:r>
              <a:rPr lang="en-US" dirty="0" smtClean="0"/>
              <a:t>.</a:t>
            </a:r>
          </a:p>
          <a:p>
            <a:pPr marL="448056" indent="-384048" eaLnBrk="1" fontAlgn="auto" hangingPunct="1">
              <a:spcAft>
                <a:spcPts val="0"/>
              </a:spcAft>
              <a:buFont typeface="Wingdings 2"/>
              <a:buChar char=""/>
              <a:defRPr/>
            </a:pPr>
            <a:r>
              <a:rPr lang="en-US" dirty="0" smtClean="0"/>
              <a:t> </a:t>
            </a:r>
            <a:r>
              <a:rPr lang="en-US" dirty="0"/>
              <a:t>Decision making, such as delegation of authority procedures, separation of functions and the avoidance of conflicts of </a:t>
            </a:r>
            <a:r>
              <a:rPr lang="en-US" dirty="0" smtClean="0"/>
              <a:t>interest.</a:t>
            </a:r>
          </a:p>
          <a:p>
            <a:pPr marL="448056" indent="-384048" eaLnBrk="1" fontAlgn="auto" hangingPunct="1">
              <a:spcAft>
                <a:spcPts val="0"/>
              </a:spcAft>
              <a:buFont typeface="Wingdings 2"/>
              <a:buChar char=""/>
              <a:defRPr/>
            </a:pPr>
            <a:r>
              <a:rPr lang="en-US" dirty="0" smtClean="0"/>
              <a:t>Enforcement</a:t>
            </a:r>
            <a:r>
              <a:rPr lang="en-US" dirty="0"/>
              <a:t>, detailing discipline processes and sanctions for breaches of the </a:t>
            </a:r>
            <a:r>
              <a:rPr lang="en-US" dirty="0" err="1"/>
              <a:t>organisation’s</a:t>
            </a:r>
            <a:r>
              <a:rPr lang="en-US" dirty="0"/>
              <a:t> anti-bribery rules</a:t>
            </a:r>
            <a:r>
              <a:rPr lang="en-US" dirty="0" smtClean="0"/>
              <a:t>.</a:t>
            </a:r>
          </a:p>
          <a:p>
            <a:pPr marL="448056" indent="-384048" eaLnBrk="1" fontAlgn="auto" hangingPunct="1">
              <a:spcAft>
                <a:spcPts val="0"/>
              </a:spcAft>
              <a:buFont typeface="Wingdings 2"/>
              <a:buChar char=""/>
              <a:defRPr/>
            </a:pPr>
            <a:r>
              <a:rPr lang="en-US" dirty="0" smtClean="0"/>
              <a:t>The </a:t>
            </a:r>
            <a:r>
              <a:rPr lang="en-US" dirty="0"/>
              <a:t>reporting of bribery including ‘speak up’ or ‘whistle blowing’ procedures</a:t>
            </a:r>
            <a:r>
              <a:rPr lang="en-US" dirty="0" smtClean="0"/>
              <a:t>.</a:t>
            </a:r>
          </a:p>
          <a:p>
            <a:pPr marL="448056" indent="-384048" eaLnBrk="1" fontAlgn="auto" hangingPunct="1">
              <a:spcAft>
                <a:spcPts val="0"/>
              </a:spcAft>
              <a:buFont typeface="Wingdings 2"/>
              <a:buChar char=""/>
              <a:defRPr/>
            </a:pPr>
            <a:r>
              <a:rPr lang="en-US" dirty="0" smtClean="0"/>
              <a:t>The </a:t>
            </a:r>
            <a:r>
              <a:rPr lang="en-US" dirty="0"/>
              <a:t>detail of the process by which the </a:t>
            </a:r>
            <a:r>
              <a:rPr lang="en-US" dirty="0" err="1"/>
              <a:t>organisation</a:t>
            </a:r>
            <a:r>
              <a:rPr lang="en-US" dirty="0"/>
              <a:t> plans to implement its bribery prevention procedures, for example, how its policy will be applied to individual projects and to different parts of the </a:t>
            </a:r>
            <a:r>
              <a:rPr lang="en-US" dirty="0" err="1"/>
              <a:t>organisation</a:t>
            </a:r>
            <a:r>
              <a:rPr lang="en-US" dirty="0" smtClean="0"/>
              <a:t>.</a:t>
            </a:r>
          </a:p>
          <a:p>
            <a:pPr marL="448056" indent="-384048" eaLnBrk="1" fontAlgn="auto" hangingPunct="1">
              <a:spcAft>
                <a:spcPts val="0"/>
              </a:spcAft>
              <a:buFont typeface="Wingdings 2"/>
              <a:buChar char=""/>
              <a:defRPr/>
            </a:pPr>
            <a:r>
              <a:rPr lang="en-US" dirty="0" smtClean="0"/>
              <a:t>The </a:t>
            </a:r>
            <a:r>
              <a:rPr lang="en-US" dirty="0"/>
              <a:t>communication of the </a:t>
            </a:r>
            <a:r>
              <a:rPr lang="en-US" dirty="0" err="1"/>
              <a:t>organisation’s</a:t>
            </a:r>
            <a:r>
              <a:rPr lang="en-US" dirty="0"/>
              <a:t> policies and procedures, and training in their application (see Principle 5</a:t>
            </a:r>
            <a:r>
              <a:rPr lang="en-US" dirty="0" smtClean="0"/>
              <a:t>).</a:t>
            </a:r>
          </a:p>
          <a:p>
            <a:pPr marL="448056" indent="-384048" eaLnBrk="1" fontAlgn="auto" hangingPunct="1">
              <a:spcAft>
                <a:spcPts val="0"/>
              </a:spcAft>
              <a:buFont typeface="Wingdings 2"/>
              <a:buChar char=""/>
              <a:defRPr/>
            </a:pPr>
            <a:r>
              <a:rPr lang="en-US" dirty="0" smtClean="0"/>
              <a:t> </a:t>
            </a:r>
            <a:r>
              <a:rPr lang="en-US" dirty="0"/>
              <a:t>The monitoring, review and evaluation of bribery prevention</a:t>
            </a:r>
            <a:endParaRPr lang="it-I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marL="484632" eaLnBrk="1" fontAlgn="auto" hangingPunct="1">
              <a:spcAft>
                <a:spcPts val="0"/>
              </a:spcAft>
              <a:defRPr/>
            </a:pPr>
            <a:r>
              <a:rPr lang="it-IT" dirty="0" smtClean="0">
                <a:solidFill>
                  <a:schemeClr val="accent1">
                    <a:tint val="83000"/>
                    <a:satMod val="150000"/>
                  </a:schemeClr>
                </a:solidFill>
              </a:rPr>
              <a:t>Top </a:t>
            </a:r>
            <a:r>
              <a:rPr lang="it-IT" dirty="0" err="1" smtClean="0">
                <a:solidFill>
                  <a:schemeClr val="accent1">
                    <a:tint val="83000"/>
                    <a:satMod val="150000"/>
                  </a:schemeClr>
                </a:solidFill>
              </a:rPr>
              <a:t>level</a:t>
            </a:r>
            <a:r>
              <a:rPr lang="it-IT" dirty="0" smtClean="0">
                <a:solidFill>
                  <a:schemeClr val="accent1">
                    <a:tint val="83000"/>
                    <a:satMod val="150000"/>
                  </a:schemeClr>
                </a:solidFill>
              </a:rPr>
              <a:t> </a:t>
            </a:r>
            <a:r>
              <a:rPr lang="it-IT" dirty="0" err="1" smtClean="0">
                <a:solidFill>
                  <a:schemeClr val="accent1">
                    <a:tint val="83000"/>
                    <a:satMod val="150000"/>
                  </a:schemeClr>
                </a:solidFill>
              </a:rPr>
              <a:t>commitment</a:t>
            </a:r>
            <a:endParaRPr lang="it-IT" dirty="0">
              <a:solidFill>
                <a:schemeClr val="accent1">
                  <a:tint val="83000"/>
                  <a:satMod val="150000"/>
                </a:schemeClr>
              </a:solidFill>
            </a:endParaRPr>
          </a:p>
        </p:txBody>
      </p:sp>
      <p:sp>
        <p:nvSpPr>
          <p:cNvPr id="3" name="Segnaposto contenuto 2"/>
          <p:cNvSpPr>
            <a:spLocks noGrp="1"/>
          </p:cNvSpPr>
          <p:nvPr>
            <p:ph idx="1"/>
          </p:nvPr>
        </p:nvSpPr>
        <p:spPr>
          <a:xfrm>
            <a:off x="457200" y="1882775"/>
            <a:ext cx="8229600" cy="4572000"/>
          </a:xfrm>
        </p:spPr>
        <p:txBody>
          <a:bodyPr>
            <a:normAutofit fontScale="92500"/>
          </a:bodyPr>
          <a:lstStyle/>
          <a:p>
            <a:pPr marL="64008" indent="0" algn="just" eaLnBrk="1" fontAlgn="auto" hangingPunct="1">
              <a:spcAft>
                <a:spcPts val="0"/>
              </a:spcAft>
              <a:buFont typeface="Wingdings 2"/>
              <a:buNone/>
              <a:defRPr/>
            </a:pPr>
            <a:r>
              <a:rPr lang="en-US" dirty="0"/>
              <a:t>The top-level management of a commercial </a:t>
            </a:r>
            <a:r>
              <a:rPr lang="en-US" dirty="0" err="1"/>
              <a:t>organisation</a:t>
            </a:r>
            <a:r>
              <a:rPr lang="en-US" dirty="0"/>
              <a:t> (be it a board of directors, the owners or any other equivalent body or person) are committed to preventing bribery by persons associated with it. They foster a culture within the </a:t>
            </a:r>
            <a:r>
              <a:rPr lang="en-US" dirty="0" err="1"/>
              <a:t>organisation</a:t>
            </a:r>
            <a:r>
              <a:rPr lang="en-US" dirty="0"/>
              <a:t> in which bribery is never acceptable</a:t>
            </a:r>
            <a:r>
              <a:rPr lang="en-US" dirty="0" smtClean="0"/>
              <a:t>.</a:t>
            </a:r>
          </a:p>
          <a:p>
            <a:pPr marL="64008" indent="0" algn="just" eaLnBrk="1" fontAlgn="auto" hangingPunct="1">
              <a:spcAft>
                <a:spcPts val="0"/>
              </a:spcAft>
              <a:buFont typeface="Wingdings 2"/>
              <a:buNone/>
              <a:defRPr/>
            </a:pPr>
            <a:r>
              <a:rPr lang="en-US" dirty="0"/>
              <a:t>Effective formal statements that demonstrate top level commitment are likely to </a:t>
            </a:r>
            <a:r>
              <a:rPr lang="en-US" dirty="0" smtClean="0"/>
              <a:t>include:</a:t>
            </a:r>
            <a:endParaRPr lang="it-I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288" y="404813"/>
            <a:ext cx="8291512" cy="6049962"/>
          </a:xfrm>
        </p:spPr>
        <p:txBody>
          <a:bodyPr>
            <a:normAutofit fontScale="70000" lnSpcReduction="20000"/>
          </a:bodyPr>
          <a:lstStyle/>
          <a:p>
            <a:pPr marL="448056" indent="-384048" algn="just" eaLnBrk="1" fontAlgn="auto" hangingPunct="1">
              <a:spcAft>
                <a:spcPts val="0"/>
              </a:spcAft>
              <a:buFont typeface="Wingdings 2"/>
              <a:buChar char=""/>
              <a:defRPr/>
            </a:pPr>
            <a:r>
              <a:rPr lang="en-US" dirty="0" smtClean="0"/>
              <a:t>a </a:t>
            </a:r>
            <a:r>
              <a:rPr lang="en-US" dirty="0"/>
              <a:t>commitment to carry out business fairly, honestly and </a:t>
            </a:r>
            <a:r>
              <a:rPr lang="en-US" dirty="0" smtClean="0"/>
              <a:t>openly</a:t>
            </a:r>
          </a:p>
          <a:p>
            <a:pPr marL="448056" indent="-384048" algn="just" eaLnBrk="1" fontAlgn="auto" hangingPunct="1">
              <a:spcAft>
                <a:spcPts val="0"/>
              </a:spcAft>
              <a:buFont typeface="Wingdings 2"/>
              <a:buChar char=""/>
              <a:defRPr/>
            </a:pPr>
            <a:r>
              <a:rPr lang="en-US" dirty="0" smtClean="0"/>
              <a:t> </a:t>
            </a:r>
            <a:r>
              <a:rPr lang="en-US" dirty="0"/>
              <a:t>a commitment to zero tolerance towards bribery• the consequences of breaching the policy for employees and </a:t>
            </a:r>
            <a:r>
              <a:rPr lang="en-US" dirty="0" smtClean="0"/>
              <a:t>managers</a:t>
            </a:r>
          </a:p>
          <a:p>
            <a:pPr marL="448056" indent="-384048" algn="just" eaLnBrk="1" fontAlgn="auto" hangingPunct="1">
              <a:spcAft>
                <a:spcPts val="0"/>
              </a:spcAft>
              <a:buFont typeface="Wingdings 2"/>
              <a:buChar char=""/>
              <a:defRPr/>
            </a:pPr>
            <a:r>
              <a:rPr lang="en-US" dirty="0" smtClean="0"/>
              <a:t>for </a:t>
            </a:r>
            <a:r>
              <a:rPr lang="en-US" dirty="0"/>
              <a:t>other associated persons the consequences of breaching contractual provisions relating to bribery prevention (this could include a reference to avoiding doing business with others who do not commit to doing business without bribery as a ‘best practice’ objective</a:t>
            </a:r>
            <a:r>
              <a:rPr lang="en-US" dirty="0" smtClean="0"/>
              <a:t>)</a:t>
            </a:r>
          </a:p>
          <a:p>
            <a:pPr marL="448056" indent="-384048" algn="just" eaLnBrk="1" fontAlgn="auto" hangingPunct="1">
              <a:spcAft>
                <a:spcPts val="0"/>
              </a:spcAft>
              <a:buFont typeface="Wingdings 2"/>
              <a:buChar char=""/>
              <a:defRPr/>
            </a:pPr>
            <a:r>
              <a:rPr lang="en-US" dirty="0" smtClean="0"/>
              <a:t>articulation </a:t>
            </a:r>
            <a:r>
              <a:rPr lang="en-US" dirty="0"/>
              <a:t>of the business benefits of rejecting bribery (reputational, customer and business partner confidence</a:t>
            </a:r>
            <a:r>
              <a:rPr lang="en-US" dirty="0" smtClean="0"/>
              <a:t>)</a:t>
            </a:r>
          </a:p>
          <a:p>
            <a:pPr marL="448056" indent="-384048" algn="just" eaLnBrk="1" fontAlgn="auto" hangingPunct="1">
              <a:spcAft>
                <a:spcPts val="0"/>
              </a:spcAft>
              <a:buFont typeface="Wingdings 2"/>
              <a:buChar char=""/>
              <a:defRPr/>
            </a:pPr>
            <a:r>
              <a:rPr lang="en-US" dirty="0" smtClean="0"/>
              <a:t>reference </a:t>
            </a:r>
            <a:r>
              <a:rPr lang="en-US" dirty="0"/>
              <a:t>to the range of bribery prevention procedures the commercial </a:t>
            </a:r>
            <a:r>
              <a:rPr lang="en-US" dirty="0" err="1"/>
              <a:t>organisation</a:t>
            </a:r>
            <a:r>
              <a:rPr lang="en-US" dirty="0"/>
              <a:t> has or is putting in place, including any protection and procedures for confidential reporting of bribery (whistle-blowing</a:t>
            </a:r>
            <a:r>
              <a:rPr lang="en-US" dirty="0" smtClean="0"/>
              <a:t>)</a:t>
            </a:r>
          </a:p>
          <a:p>
            <a:pPr marL="448056" indent="-384048" algn="just" eaLnBrk="1" fontAlgn="auto" hangingPunct="1">
              <a:spcAft>
                <a:spcPts val="0"/>
              </a:spcAft>
              <a:buFont typeface="Wingdings 2"/>
              <a:buChar char=""/>
              <a:defRPr/>
            </a:pPr>
            <a:r>
              <a:rPr lang="en-US" dirty="0" smtClean="0"/>
              <a:t>key </a:t>
            </a:r>
            <a:r>
              <a:rPr lang="en-US" dirty="0"/>
              <a:t>individuals and departments involved in the development and implementation of the </a:t>
            </a:r>
            <a:r>
              <a:rPr lang="en-US" dirty="0" err="1"/>
              <a:t>organisation’s</a:t>
            </a:r>
            <a:r>
              <a:rPr lang="en-US" dirty="0"/>
              <a:t> bribery prevention procedures• reference to the </a:t>
            </a:r>
            <a:r>
              <a:rPr lang="en-US" dirty="0" err="1"/>
              <a:t>organisation’s</a:t>
            </a:r>
            <a:r>
              <a:rPr lang="en-US" dirty="0"/>
              <a:t> involvement in any collective action against bribery in, for example, the same business sector.</a:t>
            </a:r>
            <a:endParaRPr lang="it-IT"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marL="484632" eaLnBrk="1" fontAlgn="auto" hangingPunct="1">
              <a:spcAft>
                <a:spcPts val="0"/>
              </a:spcAft>
              <a:defRPr/>
            </a:pPr>
            <a:r>
              <a:rPr lang="it-IT" dirty="0" smtClean="0">
                <a:solidFill>
                  <a:schemeClr val="accent1">
                    <a:tint val="83000"/>
                    <a:satMod val="150000"/>
                  </a:schemeClr>
                </a:solidFill>
              </a:rPr>
              <a:t>Top </a:t>
            </a:r>
            <a:r>
              <a:rPr lang="it-IT" dirty="0" err="1" smtClean="0">
                <a:solidFill>
                  <a:schemeClr val="accent1">
                    <a:tint val="83000"/>
                    <a:satMod val="150000"/>
                  </a:schemeClr>
                </a:solidFill>
              </a:rPr>
              <a:t>level</a:t>
            </a:r>
            <a:r>
              <a:rPr lang="it-IT" dirty="0" smtClean="0">
                <a:solidFill>
                  <a:schemeClr val="accent1">
                    <a:tint val="83000"/>
                    <a:satMod val="150000"/>
                  </a:schemeClr>
                </a:solidFill>
              </a:rPr>
              <a:t> </a:t>
            </a:r>
            <a:r>
              <a:rPr lang="it-IT" dirty="0" err="1" smtClean="0">
                <a:solidFill>
                  <a:schemeClr val="accent1">
                    <a:tint val="83000"/>
                    <a:satMod val="150000"/>
                  </a:schemeClr>
                </a:solidFill>
              </a:rPr>
              <a:t>involvement</a:t>
            </a:r>
            <a:r>
              <a:rPr lang="it-IT" dirty="0" smtClean="0">
                <a:solidFill>
                  <a:schemeClr val="accent1">
                    <a:tint val="83000"/>
                    <a:satMod val="150000"/>
                  </a:schemeClr>
                </a:solidFill>
              </a:rPr>
              <a:t> in </a:t>
            </a:r>
            <a:r>
              <a:rPr lang="it-IT" dirty="0" err="1" smtClean="0">
                <a:solidFill>
                  <a:schemeClr val="accent1">
                    <a:tint val="83000"/>
                    <a:satMod val="150000"/>
                  </a:schemeClr>
                </a:solidFill>
              </a:rPr>
              <a:t>bribery</a:t>
            </a:r>
            <a:r>
              <a:rPr lang="it-IT" dirty="0" smtClean="0">
                <a:solidFill>
                  <a:schemeClr val="accent1">
                    <a:tint val="83000"/>
                    <a:satMod val="150000"/>
                  </a:schemeClr>
                </a:solidFill>
              </a:rPr>
              <a:t> </a:t>
            </a:r>
            <a:r>
              <a:rPr lang="it-IT" dirty="0" err="1" smtClean="0">
                <a:solidFill>
                  <a:schemeClr val="accent1">
                    <a:tint val="83000"/>
                    <a:satMod val="150000"/>
                  </a:schemeClr>
                </a:solidFill>
              </a:rPr>
              <a:t>prevention</a:t>
            </a:r>
            <a:endParaRPr lang="it-IT" dirty="0">
              <a:solidFill>
                <a:schemeClr val="accent1">
                  <a:tint val="83000"/>
                  <a:satMod val="150000"/>
                </a:schemeClr>
              </a:solidFill>
            </a:endParaRPr>
          </a:p>
        </p:txBody>
      </p:sp>
      <p:sp>
        <p:nvSpPr>
          <p:cNvPr id="3" name="Segnaposto contenuto 2"/>
          <p:cNvSpPr>
            <a:spLocks noGrp="1"/>
          </p:cNvSpPr>
          <p:nvPr>
            <p:ph idx="1"/>
          </p:nvPr>
        </p:nvSpPr>
        <p:spPr>
          <a:xfrm>
            <a:off x="457200" y="1882775"/>
            <a:ext cx="8229600" cy="4572000"/>
          </a:xfrm>
        </p:spPr>
        <p:txBody>
          <a:bodyPr>
            <a:normAutofit fontScale="55000" lnSpcReduction="20000"/>
          </a:bodyPr>
          <a:lstStyle/>
          <a:p>
            <a:pPr marL="64008" indent="0" algn="just" eaLnBrk="1" fontAlgn="auto" hangingPunct="1">
              <a:spcAft>
                <a:spcPts val="0"/>
              </a:spcAft>
              <a:buFont typeface="Wingdings 2"/>
              <a:buNone/>
              <a:defRPr/>
            </a:pPr>
            <a:r>
              <a:rPr lang="en-US" dirty="0" smtClean="0"/>
              <a:t>Top-level </a:t>
            </a:r>
            <a:r>
              <a:rPr lang="en-US" dirty="0"/>
              <a:t>engagement is likely to reflect the following </a:t>
            </a:r>
            <a:r>
              <a:rPr lang="en-US" dirty="0" smtClean="0"/>
              <a:t>elements:</a:t>
            </a:r>
          </a:p>
          <a:p>
            <a:pPr marL="448056" indent="-384048" algn="just" eaLnBrk="1" fontAlgn="auto" hangingPunct="1">
              <a:spcAft>
                <a:spcPts val="0"/>
              </a:spcAft>
              <a:buFont typeface="Wingdings 2"/>
              <a:buChar char=""/>
              <a:defRPr/>
            </a:pPr>
            <a:r>
              <a:rPr lang="en-US" dirty="0" smtClean="0"/>
              <a:t>Selection </a:t>
            </a:r>
            <a:r>
              <a:rPr lang="en-US" dirty="0"/>
              <a:t>and training of senior managers to lead anti-bribery work where appropriate</a:t>
            </a:r>
            <a:r>
              <a:rPr lang="en-US" dirty="0" smtClean="0"/>
              <a:t>.</a:t>
            </a:r>
          </a:p>
          <a:p>
            <a:pPr marL="448056" indent="-384048" algn="just" eaLnBrk="1" fontAlgn="auto" hangingPunct="1">
              <a:spcAft>
                <a:spcPts val="0"/>
              </a:spcAft>
              <a:buFont typeface="Wingdings 2"/>
              <a:buChar char=""/>
              <a:defRPr/>
            </a:pPr>
            <a:r>
              <a:rPr lang="en-US" dirty="0" smtClean="0"/>
              <a:t>Leadership </a:t>
            </a:r>
            <a:r>
              <a:rPr lang="en-US" dirty="0"/>
              <a:t>on key measures such as a code of conduct</a:t>
            </a:r>
            <a:r>
              <a:rPr lang="en-US" dirty="0" smtClean="0"/>
              <a:t>.</a:t>
            </a:r>
          </a:p>
          <a:p>
            <a:pPr marL="448056" indent="-384048" algn="just" eaLnBrk="1" fontAlgn="auto" hangingPunct="1">
              <a:spcAft>
                <a:spcPts val="0"/>
              </a:spcAft>
              <a:buFont typeface="Wingdings 2"/>
              <a:buChar char=""/>
              <a:defRPr/>
            </a:pPr>
            <a:r>
              <a:rPr lang="en-US" dirty="0" smtClean="0"/>
              <a:t>Endorsement </a:t>
            </a:r>
            <a:r>
              <a:rPr lang="en-US" dirty="0"/>
              <a:t>of all bribery prevention related publications</a:t>
            </a:r>
            <a:r>
              <a:rPr lang="en-US" dirty="0" smtClean="0"/>
              <a:t>.</a:t>
            </a:r>
          </a:p>
          <a:p>
            <a:pPr marL="448056" indent="-384048" algn="just" eaLnBrk="1" fontAlgn="auto" hangingPunct="1">
              <a:spcAft>
                <a:spcPts val="0"/>
              </a:spcAft>
              <a:buFont typeface="Wingdings 2"/>
              <a:buChar char=""/>
              <a:defRPr/>
            </a:pPr>
            <a:r>
              <a:rPr lang="en-US" dirty="0" smtClean="0"/>
              <a:t>Leadership </a:t>
            </a:r>
            <a:r>
              <a:rPr lang="en-US" dirty="0"/>
              <a:t>in awareness raising and encouraging transparent dialogue throughout the </a:t>
            </a:r>
            <a:r>
              <a:rPr lang="en-US" dirty="0" err="1"/>
              <a:t>organisation</a:t>
            </a:r>
            <a:r>
              <a:rPr lang="en-US" dirty="0"/>
              <a:t> so as to seek to ensure effective dissemination of anti-bribery policies and procedures to employees, subsidiaries, and associated persons, etc</a:t>
            </a:r>
            <a:r>
              <a:rPr lang="en-US" dirty="0" smtClean="0"/>
              <a:t>.</a:t>
            </a:r>
          </a:p>
          <a:p>
            <a:pPr marL="448056" indent="-384048" algn="just" eaLnBrk="1" fontAlgn="auto" hangingPunct="1">
              <a:spcAft>
                <a:spcPts val="0"/>
              </a:spcAft>
              <a:buFont typeface="Wingdings 2"/>
              <a:buChar char=""/>
              <a:defRPr/>
            </a:pPr>
            <a:r>
              <a:rPr lang="en-US" dirty="0" smtClean="0"/>
              <a:t>Engagement </a:t>
            </a:r>
            <a:r>
              <a:rPr lang="en-US" dirty="0"/>
              <a:t>with relevant associated persons and external bodies, such as </a:t>
            </a:r>
            <a:r>
              <a:rPr lang="en-US" dirty="0" err="1"/>
              <a:t>sectoral</a:t>
            </a:r>
            <a:r>
              <a:rPr lang="en-US" dirty="0"/>
              <a:t> </a:t>
            </a:r>
            <a:r>
              <a:rPr lang="en-US" dirty="0" err="1"/>
              <a:t>organisations</a:t>
            </a:r>
            <a:r>
              <a:rPr lang="en-US" dirty="0"/>
              <a:t> and the media, to help articulate the </a:t>
            </a:r>
            <a:r>
              <a:rPr lang="en-US" dirty="0" err="1"/>
              <a:t>organisation’s</a:t>
            </a:r>
            <a:r>
              <a:rPr lang="en-US" dirty="0"/>
              <a:t> policies</a:t>
            </a:r>
            <a:r>
              <a:rPr lang="en-US" dirty="0" smtClean="0"/>
              <a:t>.</a:t>
            </a:r>
          </a:p>
          <a:p>
            <a:pPr marL="448056" indent="-384048" algn="just" eaLnBrk="1" fontAlgn="auto" hangingPunct="1">
              <a:spcAft>
                <a:spcPts val="0"/>
              </a:spcAft>
              <a:buFont typeface="Wingdings 2"/>
              <a:buChar char=""/>
              <a:defRPr/>
            </a:pPr>
            <a:r>
              <a:rPr lang="en-US" dirty="0" smtClean="0"/>
              <a:t>Specific </a:t>
            </a:r>
            <a:r>
              <a:rPr lang="en-US" dirty="0"/>
              <a:t>involvement in high profile and critical decision making where appropriate</a:t>
            </a:r>
            <a:r>
              <a:rPr lang="en-US" dirty="0" smtClean="0"/>
              <a:t>.</a:t>
            </a:r>
          </a:p>
          <a:p>
            <a:pPr marL="448056" indent="-384048" algn="just" eaLnBrk="1" fontAlgn="auto" hangingPunct="1">
              <a:spcAft>
                <a:spcPts val="0"/>
              </a:spcAft>
              <a:buFont typeface="Wingdings 2"/>
              <a:buChar char=""/>
              <a:defRPr/>
            </a:pPr>
            <a:r>
              <a:rPr lang="en-US" dirty="0" smtClean="0"/>
              <a:t>Assurance </a:t>
            </a:r>
            <a:r>
              <a:rPr lang="en-US" dirty="0"/>
              <a:t>of risk assessment</a:t>
            </a:r>
            <a:r>
              <a:rPr lang="en-US" dirty="0" smtClean="0"/>
              <a:t>.</a:t>
            </a:r>
          </a:p>
          <a:p>
            <a:pPr marL="448056" indent="-384048" algn="just" eaLnBrk="1" fontAlgn="auto" hangingPunct="1">
              <a:spcAft>
                <a:spcPts val="0"/>
              </a:spcAft>
              <a:buFont typeface="Wingdings 2"/>
              <a:buChar char=""/>
              <a:defRPr/>
            </a:pPr>
            <a:r>
              <a:rPr lang="en-US" dirty="0" smtClean="0"/>
              <a:t>General </a:t>
            </a:r>
            <a:r>
              <a:rPr lang="en-US" dirty="0"/>
              <a:t>oversight of breaches of procedures and the provision of feedback to the board or equivalent, where appropriate, on levels of compliance</a:t>
            </a:r>
            <a:endParaRPr lang="en-US" dirty="0" smtClean="0"/>
          </a:p>
          <a:p>
            <a:pPr marL="64008" indent="0" algn="just" eaLnBrk="1" fontAlgn="auto" hangingPunct="1">
              <a:spcAft>
                <a:spcPts val="0"/>
              </a:spcAft>
              <a:buFont typeface="Wingdings 2"/>
              <a:buNone/>
              <a:defRPr/>
            </a:pPr>
            <a:endParaRPr lang="it-IT"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marL="484632" eaLnBrk="1" fontAlgn="auto" hangingPunct="1">
              <a:spcAft>
                <a:spcPts val="0"/>
              </a:spcAft>
              <a:defRPr/>
            </a:pPr>
            <a:r>
              <a:rPr lang="it-IT" dirty="0" err="1" smtClean="0">
                <a:solidFill>
                  <a:schemeClr val="accent1">
                    <a:tint val="83000"/>
                    <a:satMod val="150000"/>
                  </a:schemeClr>
                </a:solidFill>
              </a:rPr>
              <a:t>Risk</a:t>
            </a:r>
            <a:r>
              <a:rPr lang="it-IT" dirty="0" smtClean="0">
                <a:solidFill>
                  <a:schemeClr val="accent1">
                    <a:tint val="83000"/>
                    <a:satMod val="150000"/>
                  </a:schemeClr>
                </a:solidFill>
              </a:rPr>
              <a:t> </a:t>
            </a:r>
            <a:r>
              <a:rPr lang="it-IT" dirty="0" err="1" smtClean="0">
                <a:solidFill>
                  <a:schemeClr val="accent1">
                    <a:tint val="83000"/>
                    <a:satMod val="150000"/>
                  </a:schemeClr>
                </a:solidFill>
              </a:rPr>
              <a:t>assessment</a:t>
            </a:r>
            <a:endParaRPr lang="it-IT" dirty="0">
              <a:solidFill>
                <a:schemeClr val="accent1">
                  <a:tint val="83000"/>
                  <a:satMod val="150000"/>
                </a:schemeClr>
              </a:solidFill>
            </a:endParaRPr>
          </a:p>
        </p:txBody>
      </p:sp>
      <p:sp>
        <p:nvSpPr>
          <p:cNvPr id="3" name="Segnaposto contenuto 2"/>
          <p:cNvSpPr>
            <a:spLocks noGrp="1"/>
          </p:cNvSpPr>
          <p:nvPr>
            <p:ph idx="1"/>
          </p:nvPr>
        </p:nvSpPr>
        <p:spPr>
          <a:xfrm>
            <a:off x="457200" y="1882775"/>
            <a:ext cx="8229600" cy="4572000"/>
          </a:xfrm>
        </p:spPr>
        <p:txBody>
          <a:bodyPr>
            <a:normAutofit fontScale="55000" lnSpcReduction="20000"/>
          </a:bodyPr>
          <a:lstStyle/>
          <a:p>
            <a:pPr marL="64008" indent="0" eaLnBrk="1" fontAlgn="auto" hangingPunct="1">
              <a:spcAft>
                <a:spcPts val="0"/>
              </a:spcAft>
              <a:buFont typeface="Wingdings 2"/>
              <a:buNone/>
              <a:defRPr/>
            </a:pPr>
            <a:r>
              <a:rPr lang="it-IT" dirty="0" err="1" smtClean="0"/>
              <a:t>External</a:t>
            </a:r>
            <a:r>
              <a:rPr lang="it-IT" dirty="0" smtClean="0"/>
              <a:t> </a:t>
            </a:r>
            <a:r>
              <a:rPr lang="it-IT" dirty="0" err="1" smtClean="0"/>
              <a:t>risks</a:t>
            </a:r>
            <a:endParaRPr lang="it-IT" dirty="0" smtClean="0"/>
          </a:p>
          <a:p>
            <a:pPr marL="448056" indent="-384048" eaLnBrk="1" fontAlgn="auto" hangingPunct="1">
              <a:spcAft>
                <a:spcPts val="0"/>
              </a:spcAft>
              <a:buFont typeface="Wingdings 2"/>
              <a:buChar char=""/>
              <a:defRPr/>
            </a:pPr>
            <a:r>
              <a:rPr lang="en-US" i="1" dirty="0"/>
              <a:t>Country risk: </a:t>
            </a:r>
            <a:r>
              <a:rPr lang="en-US" dirty="0"/>
              <a:t>this is evidenced by perceived high levels of corruption, an absence of effectively implemented anti-bribery legislation and a failure of the foreign government, media, local business community and civil society effectively to promote transparent procurement and investment policies</a:t>
            </a:r>
            <a:r>
              <a:rPr lang="en-US" dirty="0" smtClean="0"/>
              <a:t>.</a:t>
            </a:r>
          </a:p>
          <a:p>
            <a:pPr marL="448056" indent="-384048" eaLnBrk="1" fontAlgn="auto" hangingPunct="1">
              <a:spcAft>
                <a:spcPts val="0"/>
              </a:spcAft>
              <a:buFont typeface="Wingdings 2"/>
              <a:buChar char=""/>
              <a:defRPr/>
            </a:pPr>
            <a:r>
              <a:rPr lang="en-US" i="1" dirty="0" err="1" smtClean="0"/>
              <a:t>Sectoral</a:t>
            </a:r>
            <a:r>
              <a:rPr lang="en-US" i="1" dirty="0" smtClean="0"/>
              <a:t> </a:t>
            </a:r>
            <a:r>
              <a:rPr lang="en-US" i="1" dirty="0"/>
              <a:t>risk: </a:t>
            </a:r>
            <a:r>
              <a:rPr lang="en-US" dirty="0"/>
              <a:t>some sectors are higher risk than others. Higher risk sectors include the extractive industries and the large scale infrastructure sector.• </a:t>
            </a:r>
            <a:r>
              <a:rPr lang="en-US" i="1" dirty="0"/>
              <a:t>Transaction risk: </a:t>
            </a:r>
            <a:r>
              <a:rPr lang="en-US" dirty="0"/>
              <a:t>certain types of transaction give rise to higher risks, for example, charitable or political contributions, </a:t>
            </a:r>
            <a:r>
              <a:rPr lang="en-US" dirty="0" err="1"/>
              <a:t>licences</a:t>
            </a:r>
            <a:r>
              <a:rPr lang="en-US" dirty="0"/>
              <a:t> and permits, and transactions relating to public procurement</a:t>
            </a:r>
            <a:r>
              <a:rPr lang="en-US" dirty="0" smtClean="0"/>
              <a:t>.</a:t>
            </a:r>
          </a:p>
          <a:p>
            <a:pPr marL="448056" indent="-384048" eaLnBrk="1" fontAlgn="auto" hangingPunct="1">
              <a:spcAft>
                <a:spcPts val="0"/>
              </a:spcAft>
              <a:buFont typeface="Wingdings 2"/>
              <a:buChar char=""/>
              <a:defRPr/>
            </a:pPr>
            <a:r>
              <a:rPr lang="en-US" i="1" dirty="0" smtClean="0"/>
              <a:t>Business </a:t>
            </a:r>
            <a:r>
              <a:rPr lang="en-US" i="1" dirty="0"/>
              <a:t>opportunity risk: </a:t>
            </a:r>
            <a:r>
              <a:rPr lang="en-US" dirty="0"/>
              <a:t>such risks might arise in high value projects or with projects involving many contractors or intermediaries; or with projects which are not apparently undertaken at market prices, or which do not have a clear legitimate objective</a:t>
            </a:r>
            <a:r>
              <a:rPr lang="en-US" dirty="0" smtClean="0"/>
              <a:t>.</a:t>
            </a:r>
          </a:p>
          <a:p>
            <a:pPr marL="448056" indent="-384048" eaLnBrk="1" fontAlgn="auto" hangingPunct="1">
              <a:spcAft>
                <a:spcPts val="0"/>
              </a:spcAft>
              <a:buFont typeface="Wingdings 2"/>
              <a:buChar char=""/>
              <a:defRPr/>
            </a:pPr>
            <a:r>
              <a:rPr lang="en-US" i="1" dirty="0" smtClean="0"/>
              <a:t>Business </a:t>
            </a:r>
            <a:r>
              <a:rPr lang="en-US" i="1" dirty="0"/>
              <a:t>partnership risk: </a:t>
            </a:r>
            <a:r>
              <a:rPr lang="en-US" dirty="0"/>
              <a:t>certain relationships may involve higher risk, for example, the use of intermediaries in transactions with foreign public officials; consortia or joint venture partners; and relationships with politically exposed persons where the proposed business relationship involves, or is linked to, a prominent public official.</a:t>
            </a:r>
            <a:endParaRPr lang="it-IT" dirty="0" smtClean="0"/>
          </a:p>
          <a:p>
            <a:pPr marL="64008" indent="0" eaLnBrk="1" fontAlgn="auto" hangingPunct="1">
              <a:spcAft>
                <a:spcPts val="0"/>
              </a:spcAft>
              <a:buFont typeface="Wingdings 2"/>
              <a:buNone/>
              <a:defRPr/>
            </a:pPr>
            <a:endParaRPr lang="it-I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288" y="333375"/>
            <a:ext cx="8291512" cy="6121400"/>
          </a:xfrm>
        </p:spPr>
        <p:txBody>
          <a:bodyPr>
            <a:normAutofit fontScale="70000" lnSpcReduction="20000"/>
          </a:bodyPr>
          <a:lstStyle/>
          <a:p>
            <a:pPr marL="64008" indent="0" eaLnBrk="1" fontAlgn="auto" hangingPunct="1">
              <a:spcAft>
                <a:spcPts val="0"/>
              </a:spcAft>
              <a:buFont typeface="Wingdings 2"/>
              <a:buNone/>
              <a:defRPr/>
            </a:pPr>
            <a:r>
              <a:rPr lang="en-US" b="1" dirty="0">
                <a:solidFill>
                  <a:schemeClr val="accent2"/>
                </a:solidFill>
              </a:rPr>
              <a:t>Our mission</a:t>
            </a:r>
          </a:p>
          <a:p>
            <a:pPr marL="64008" indent="0" algn="just" eaLnBrk="1" fontAlgn="auto" hangingPunct="1">
              <a:spcAft>
                <a:spcPts val="0"/>
              </a:spcAft>
              <a:buFont typeface="Wingdings 2"/>
              <a:buNone/>
              <a:defRPr/>
            </a:pPr>
            <a:r>
              <a:rPr lang="en-US" dirty="0"/>
              <a:t>Our Mission is to stop corruption and promote transparency, accountability and integrity at all levels and across all sectors of society. Our Core Values are: transparency, accountability, integrity, solidarity, courage, justice and democracy</a:t>
            </a:r>
            <a:r>
              <a:rPr lang="en-US" dirty="0" smtClean="0"/>
              <a:t>.</a:t>
            </a:r>
          </a:p>
          <a:p>
            <a:pPr marL="64008" indent="0" algn="just" eaLnBrk="1" fontAlgn="auto" hangingPunct="1">
              <a:spcAft>
                <a:spcPts val="0"/>
              </a:spcAft>
              <a:buFont typeface="Wingdings 2"/>
              <a:buNone/>
              <a:defRPr/>
            </a:pPr>
            <a:endParaRPr lang="en-US" dirty="0"/>
          </a:p>
          <a:p>
            <a:pPr marL="64008" indent="0" algn="just" eaLnBrk="1" fontAlgn="auto" hangingPunct="1">
              <a:spcAft>
                <a:spcPts val="0"/>
              </a:spcAft>
              <a:buFont typeface="Wingdings 2"/>
              <a:buNone/>
              <a:defRPr/>
            </a:pPr>
            <a:r>
              <a:rPr lang="en-US" b="1" dirty="0">
                <a:solidFill>
                  <a:schemeClr val="accent2"/>
                </a:solidFill>
              </a:rPr>
              <a:t>Our vision</a:t>
            </a:r>
          </a:p>
          <a:p>
            <a:pPr marL="64008" indent="0" algn="just" eaLnBrk="1" fontAlgn="auto" hangingPunct="1">
              <a:spcAft>
                <a:spcPts val="0"/>
              </a:spcAft>
              <a:buFont typeface="Wingdings 2"/>
              <a:buNone/>
              <a:defRPr/>
            </a:pPr>
            <a:r>
              <a:rPr lang="en-US" dirty="0"/>
              <a:t>Our Vision is a world in which government, politics, business, civil society and the daily lives of people are free of corruption</a:t>
            </a:r>
            <a:r>
              <a:rPr lang="en-US" dirty="0" smtClean="0"/>
              <a:t>.</a:t>
            </a:r>
          </a:p>
          <a:p>
            <a:pPr marL="64008" indent="0" eaLnBrk="1" fontAlgn="auto" hangingPunct="1">
              <a:spcAft>
                <a:spcPts val="0"/>
              </a:spcAft>
              <a:buFont typeface="Wingdings 2"/>
              <a:buNone/>
              <a:defRPr/>
            </a:pPr>
            <a:endParaRPr lang="en-US" dirty="0"/>
          </a:p>
          <a:p>
            <a:pPr marL="64008" indent="0" eaLnBrk="1" fontAlgn="auto" hangingPunct="1">
              <a:spcAft>
                <a:spcPts val="0"/>
              </a:spcAft>
              <a:buFont typeface="Wingdings 2"/>
              <a:buNone/>
              <a:defRPr/>
            </a:pPr>
            <a:r>
              <a:rPr lang="en-US" b="1" dirty="0">
                <a:solidFill>
                  <a:schemeClr val="accent2"/>
                </a:solidFill>
              </a:rPr>
              <a:t>Our values</a:t>
            </a:r>
          </a:p>
          <a:p>
            <a:pPr marL="64008" indent="0" eaLnBrk="1" fontAlgn="auto" hangingPunct="1">
              <a:spcAft>
                <a:spcPts val="0"/>
              </a:spcAft>
              <a:buFont typeface="Wingdings 2"/>
              <a:buNone/>
              <a:defRPr/>
            </a:pPr>
            <a:r>
              <a:rPr lang="en-US" dirty="0"/>
              <a:t>Transparency</a:t>
            </a:r>
          </a:p>
          <a:p>
            <a:pPr marL="64008" indent="0" eaLnBrk="1" fontAlgn="auto" hangingPunct="1">
              <a:spcAft>
                <a:spcPts val="0"/>
              </a:spcAft>
              <a:buFont typeface="Wingdings 2"/>
              <a:buNone/>
              <a:defRPr/>
            </a:pPr>
            <a:r>
              <a:rPr lang="en-US" dirty="0"/>
              <a:t>Accountability</a:t>
            </a:r>
          </a:p>
          <a:p>
            <a:pPr marL="64008" indent="0" eaLnBrk="1" fontAlgn="auto" hangingPunct="1">
              <a:spcAft>
                <a:spcPts val="0"/>
              </a:spcAft>
              <a:buFont typeface="Wingdings 2"/>
              <a:buNone/>
              <a:defRPr/>
            </a:pPr>
            <a:r>
              <a:rPr lang="en-US" dirty="0"/>
              <a:t>Integrity</a:t>
            </a:r>
          </a:p>
          <a:p>
            <a:pPr marL="64008" indent="0" eaLnBrk="1" fontAlgn="auto" hangingPunct="1">
              <a:spcAft>
                <a:spcPts val="0"/>
              </a:spcAft>
              <a:buFont typeface="Wingdings 2"/>
              <a:buNone/>
              <a:defRPr/>
            </a:pPr>
            <a:r>
              <a:rPr lang="en-US" dirty="0"/>
              <a:t>Solidarity</a:t>
            </a:r>
          </a:p>
          <a:p>
            <a:pPr marL="64008" indent="0" eaLnBrk="1" fontAlgn="auto" hangingPunct="1">
              <a:spcAft>
                <a:spcPts val="0"/>
              </a:spcAft>
              <a:buFont typeface="Wingdings 2"/>
              <a:buNone/>
              <a:defRPr/>
            </a:pPr>
            <a:r>
              <a:rPr lang="en-US" dirty="0"/>
              <a:t>Courage</a:t>
            </a:r>
          </a:p>
          <a:p>
            <a:pPr marL="64008" indent="0" eaLnBrk="1" fontAlgn="auto" hangingPunct="1">
              <a:spcAft>
                <a:spcPts val="0"/>
              </a:spcAft>
              <a:buFont typeface="Wingdings 2"/>
              <a:buNone/>
              <a:defRPr/>
            </a:pPr>
            <a:r>
              <a:rPr lang="en-US" dirty="0"/>
              <a:t>Justice</a:t>
            </a:r>
          </a:p>
          <a:p>
            <a:pPr marL="64008" indent="0" eaLnBrk="1" fontAlgn="auto" hangingPunct="1">
              <a:spcAft>
                <a:spcPts val="0"/>
              </a:spcAft>
              <a:buFont typeface="Wingdings 2"/>
              <a:buNone/>
              <a:defRPr/>
            </a:pPr>
            <a:r>
              <a:rPr lang="en-US" dirty="0"/>
              <a:t>Democracy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marL="484632" eaLnBrk="1" fontAlgn="auto" hangingPunct="1">
              <a:spcAft>
                <a:spcPts val="0"/>
              </a:spcAft>
              <a:defRPr/>
            </a:pPr>
            <a:r>
              <a:rPr lang="it-IT" dirty="0" err="1" smtClean="0">
                <a:solidFill>
                  <a:schemeClr val="accent1">
                    <a:tint val="83000"/>
                    <a:satMod val="150000"/>
                  </a:schemeClr>
                </a:solidFill>
              </a:rPr>
              <a:t>Internal</a:t>
            </a:r>
            <a:r>
              <a:rPr lang="it-IT" dirty="0" smtClean="0">
                <a:solidFill>
                  <a:schemeClr val="accent1">
                    <a:tint val="83000"/>
                    <a:satMod val="150000"/>
                  </a:schemeClr>
                </a:solidFill>
              </a:rPr>
              <a:t> </a:t>
            </a:r>
            <a:r>
              <a:rPr lang="it-IT" dirty="0" err="1" smtClean="0">
                <a:solidFill>
                  <a:schemeClr val="accent1">
                    <a:tint val="83000"/>
                    <a:satMod val="150000"/>
                  </a:schemeClr>
                </a:solidFill>
              </a:rPr>
              <a:t>risks</a:t>
            </a:r>
            <a:endParaRPr lang="it-IT" dirty="0">
              <a:solidFill>
                <a:schemeClr val="accent1">
                  <a:tint val="83000"/>
                  <a:satMod val="150000"/>
                </a:schemeClr>
              </a:solidFill>
            </a:endParaRPr>
          </a:p>
        </p:txBody>
      </p:sp>
      <p:sp>
        <p:nvSpPr>
          <p:cNvPr id="3" name="Segnaposto contenuto 2"/>
          <p:cNvSpPr>
            <a:spLocks noGrp="1"/>
          </p:cNvSpPr>
          <p:nvPr>
            <p:ph idx="1"/>
          </p:nvPr>
        </p:nvSpPr>
        <p:spPr>
          <a:xfrm>
            <a:off x="457200" y="1882775"/>
            <a:ext cx="8229600" cy="4572000"/>
          </a:xfrm>
        </p:spPr>
        <p:txBody>
          <a:bodyPr>
            <a:normAutofit fontScale="92500" lnSpcReduction="20000"/>
          </a:bodyPr>
          <a:lstStyle/>
          <a:p>
            <a:pPr marL="448056" indent="-384048" algn="just" eaLnBrk="1" fontAlgn="auto" hangingPunct="1">
              <a:spcAft>
                <a:spcPts val="0"/>
              </a:spcAft>
              <a:buFont typeface="Wingdings 2"/>
              <a:buChar char=""/>
              <a:defRPr/>
            </a:pPr>
            <a:r>
              <a:rPr lang="en-US" dirty="0"/>
              <a:t>deficiencies in employee training, skills and </a:t>
            </a:r>
            <a:r>
              <a:rPr lang="en-US" dirty="0" smtClean="0"/>
              <a:t>knowledge</a:t>
            </a:r>
          </a:p>
          <a:p>
            <a:pPr marL="448056" indent="-384048" algn="just" eaLnBrk="1" fontAlgn="auto" hangingPunct="1">
              <a:spcAft>
                <a:spcPts val="0"/>
              </a:spcAft>
              <a:buFont typeface="Wingdings 2"/>
              <a:buChar char=""/>
              <a:defRPr/>
            </a:pPr>
            <a:r>
              <a:rPr lang="en-US" dirty="0" smtClean="0"/>
              <a:t>bonus </a:t>
            </a:r>
            <a:r>
              <a:rPr lang="en-US" dirty="0"/>
              <a:t>culture that rewards excessive risk </a:t>
            </a:r>
            <a:r>
              <a:rPr lang="en-US" dirty="0" smtClean="0"/>
              <a:t>taking</a:t>
            </a:r>
          </a:p>
          <a:p>
            <a:pPr marL="448056" indent="-384048" algn="just" eaLnBrk="1" fontAlgn="auto" hangingPunct="1">
              <a:spcAft>
                <a:spcPts val="0"/>
              </a:spcAft>
              <a:buFont typeface="Wingdings 2"/>
              <a:buChar char=""/>
              <a:defRPr/>
            </a:pPr>
            <a:r>
              <a:rPr lang="en-US" dirty="0" smtClean="0"/>
              <a:t>lack </a:t>
            </a:r>
            <a:r>
              <a:rPr lang="en-US" dirty="0"/>
              <a:t>of clarity in the </a:t>
            </a:r>
            <a:r>
              <a:rPr lang="en-US" dirty="0" err="1"/>
              <a:t>organisation’s</a:t>
            </a:r>
            <a:r>
              <a:rPr lang="en-US" dirty="0"/>
              <a:t> policies on, and procedures for, hospitality and promotional expenditure, and political or charitable </a:t>
            </a:r>
            <a:r>
              <a:rPr lang="en-US" dirty="0" smtClean="0"/>
              <a:t>contributions</a:t>
            </a:r>
          </a:p>
          <a:p>
            <a:pPr marL="448056" indent="-384048" algn="just" eaLnBrk="1" fontAlgn="auto" hangingPunct="1">
              <a:spcAft>
                <a:spcPts val="0"/>
              </a:spcAft>
              <a:buFont typeface="Wingdings 2"/>
              <a:buChar char=""/>
              <a:defRPr/>
            </a:pPr>
            <a:r>
              <a:rPr lang="en-US" dirty="0" smtClean="0"/>
              <a:t>lack </a:t>
            </a:r>
            <a:r>
              <a:rPr lang="en-US" dirty="0"/>
              <a:t>of clear financial </a:t>
            </a:r>
            <a:r>
              <a:rPr lang="en-US" dirty="0" smtClean="0"/>
              <a:t>controls</a:t>
            </a:r>
          </a:p>
          <a:p>
            <a:pPr marL="448056" indent="-384048" algn="just" eaLnBrk="1" fontAlgn="auto" hangingPunct="1">
              <a:spcAft>
                <a:spcPts val="0"/>
              </a:spcAft>
              <a:buFont typeface="Wingdings 2"/>
              <a:buChar char=""/>
              <a:defRPr/>
            </a:pPr>
            <a:r>
              <a:rPr lang="en-US" dirty="0" smtClean="0"/>
              <a:t>lack </a:t>
            </a:r>
            <a:r>
              <a:rPr lang="en-US" dirty="0"/>
              <a:t>of a clear anti-bribery message from the top-level management.</a:t>
            </a:r>
            <a:endParaRPr lang="it-IT"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marL="484632" eaLnBrk="1" fontAlgn="auto" hangingPunct="1">
              <a:spcAft>
                <a:spcPts val="0"/>
              </a:spcAft>
              <a:defRPr/>
            </a:pPr>
            <a:r>
              <a:rPr lang="it-IT" dirty="0" err="1" smtClean="0">
                <a:solidFill>
                  <a:schemeClr val="accent1">
                    <a:tint val="83000"/>
                    <a:satMod val="150000"/>
                  </a:schemeClr>
                </a:solidFill>
              </a:rPr>
              <a:t>Communication</a:t>
            </a:r>
            <a:r>
              <a:rPr lang="it-IT" dirty="0" smtClean="0">
                <a:solidFill>
                  <a:schemeClr val="accent1">
                    <a:tint val="83000"/>
                    <a:satMod val="150000"/>
                  </a:schemeClr>
                </a:solidFill>
              </a:rPr>
              <a:t> (</a:t>
            </a:r>
            <a:r>
              <a:rPr lang="it-IT" dirty="0" err="1" smtClean="0">
                <a:solidFill>
                  <a:schemeClr val="accent1">
                    <a:tint val="83000"/>
                    <a:satMod val="150000"/>
                  </a:schemeClr>
                </a:solidFill>
              </a:rPr>
              <a:t>including</a:t>
            </a:r>
            <a:r>
              <a:rPr lang="it-IT" dirty="0" smtClean="0">
                <a:solidFill>
                  <a:schemeClr val="accent1">
                    <a:tint val="83000"/>
                    <a:satMod val="150000"/>
                  </a:schemeClr>
                </a:solidFill>
              </a:rPr>
              <a:t> training)</a:t>
            </a:r>
            <a:endParaRPr lang="it-IT" dirty="0">
              <a:solidFill>
                <a:schemeClr val="accent1">
                  <a:tint val="83000"/>
                  <a:satMod val="150000"/>
                </a:schemeClr>
              </a:solidFill>
            </a:endParaRPr>
          </a:p>
        </p:txBody>
      </p:sp>
      <p:sp>
        <p:nvSpPr>
          <p:cNvPr id="33794" name="Segnaposto contenuto 2"/>
          <p:cNvSpPr>
            <a:spLocks noGrp="1"/>
          </p:cNvSpPr>
          <p:nvPr>
            <p:ph idx="1"/>
          </p:nvPr>
        </p:nvSpPr>
        <p:spPr>
          <a:xfrm>
            <a:off x="457200" y="1882775"/>
            <a:ext cx="8229600" cy="4572000"/>
          </a:xfrm>
        </p:spPr>
        <p:txBody>
          <a:bodyPr/>
          <a:lstStyle/>
          <a:p>
            <a:pPr marL="63500" indent="0" algn="just" eaLnBrk="1" hangingPunct="1">
              <a:buFont typeface="Wingdings 2" pitchFamily="18" charset="2"/>
              <a:buNone/>
            </a:pPr>
            <a:r>
              <a:rPr lang="en-US" smtClean="0"/>
              <a:t>The commercial organisation seeks to ensure that its bribery prevention policies and procedures are embedded and understood throughout the organisation through internal and external communication, including training, that is proportionate to the risks it faces.</a:t>
            </a:r>
            <a:endParaRPr lang="it-IT"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marL="484632" eaLnBrk="1" fontAlgn="auto" hangingPunct="1">
              <a:spcAft>
                <a:spcPts val="0"/>
              </a:spcAft>
              <a:defRPr/>
            </a:pPr>
            <a:r>
              <a:rPr lang="it-IT" dirty="0" err="1" smtClean="0">
                <a:solidFill>
                  <a:schemeClr val="accent1">
                    <a:tint val="83000"/>
                    <a:satMod val="150000"/>
                  </a:schemeClr>
                </a:solidFill>
              </a:rPr>
              <a:t>Monitoring</a:t>
            </a:r>
            <a:r>
              <a:rPr lang="it-IT" dirty="0" smtClean="0">
                <a:solidFill>
                  <a:schemeClr val="accent1">
                    <a:tint val="83000"/>
                    <a:satMod val="150000"/>
                  </a:schemeClr>
                </a:solidFill>
              </a:rPr>
              <a:t> and </a:t>
            </a:r>
            <a:r>
              <a:rPr lang="it-IT" dirty="0" err="1" smtClean="0">
                <a:solidFill>
                  <a:schemeClr val="accent1">
                    <a:tint val="83000"/>
                    <a:satMod val="150000"/>
                  </a:schemeClr>
                </a:solidFill>
              </a:rPr>
              <a:t>review</a:t>
            </a:r>
            <a:endParaRPr lang="it-IT" dirty="0">
              <a:solidFill>
                <a:schemeClr val="accent1">
                  <a:tint val="83000"/>
                  <a:satMod val="150000"/>
                </a:schemeClr>
              </a:solidFill>
            </a:endParaRPr>
          </a:p>
        </p:txBody>
      </p:sp>
      <p:sp>
        <p:nvSpPr>
          <p:cNvPr id="34818" name="Segnaposto contenuto 2"/>
          <p:cNvSpPr>
            <a:spLocks noGrp="1"/>
          </p:cNvSpPr>
          <p:nvPr>
            <p:ph idx="1"/>
          </p:nvPr>
        </p:nvSpPr>
        <p:spPr>
          <a:xfrm>
            <a:off x="457200" y="1882775"/>
            <a:ext cx="8229600" cy="4572000"/>
          </a:xfrm>
        </p:spPr>
        <p:txBody>
          <a:bodyPr/>
          <a:lstStyle/>
          <a:p>
            <a:pPr marL="63500" indent="0" eaLnBrk="1" hangingPunct="1">
              <a:buFont typeface="Wingdings 2" pitchFamily="18" charset="2"/>
              <a:buNone/>
            </a:pPr>
            <a:endParaRPr lang="it-IT" smtClean="0"/>
          </a:p>
          <a:p>
            <a:pPr marL="63500" indent="0" eaLnBrk="1" hangingPunct="1">
              <a:buFont typeface="Wingdings 2" pitchFamily="18" charset="2"/>
              <a:buNone/>
            </a:pPr>
            <a:r>
              <a:rPr lang="en-US" smtClean="0"/>
              <a:t>The commercial organisation monitors and reviews procedures designed to prevent bribery by persons associated with it and makes improvements where necessary</a:t>
            </a:r>
            <a:endParaRPr lang="it-IT"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8313" y="1052513"/>
            <a:ext cx="8229600" cy="4572000"/>
          </a:xfrm>
        </p:spPr>
        <p:txBody>
          <a:bodyPr>
            <a:normAutofit/>
          </a:bodyPr>
          <a:lstStyle/>
          <a:p>
            <a:pPr marL="64008" indent="0" algn="just" eaLnBrk="1" fontAlgn="auto" hangingPunct="1">
              <a:spcAft>
                <a:spcPts val="0"/>
              </a:spcAft>
              <a:buFont typeface="Wingdings 2"/>
              <a:buNone/>
              <a:defRPr/>
            </a:pPr>
            <a:r>
              <a:rPr lang="en-US" sz="4800" dirty="0"/>
              <a:t>The </a:t>
            </a:r>
            <a:r>
              <a:rPr lang="en-US" sz="4800" b="1" dirty="0" smtClean="0"/>
              <a:t>corruption </a:t>
            </a:r>
            <a:r>
              <a:rPr lang="en-US" sz="4800" b="1" dirty="0"/>
              <a:t>perceptions index</a:t>
            </a:r>
            <a:r>
              <a:rPr lang="en-US" sz="4800" dirty="0"/>
              <a:t> measures the perceived levels of </a:t>
            </a:r>
            <a:r>
              <a:rPr lang="en-US" sz="4800" b="1" dirty="0"/>
              <a:t>public sector corruption</a:t>
            </a:r>
            <a:r>
              <a:rPr lang="en-US" sz="4800" dirty="0"/>
              <a:t> in </a:t>
            </a:r>
            <a:r>
              <a:rPr lang="en-US" sz="4800" b="1" dirty="0"/>
              <a:t>176 countries and territories</a:t>
            </a:r>
            <a:r>
              <a:rPr lang="en-US" sz="4800" dirty="0"/>
              <a:t> around the world </a:t>
            </a:r>
          </a:p>
          <a:p>
            <a:pPr marL="448056" indent="-384048" algn="just" eaLnBrk="1" fontAlgn="auto" hangingPunct="1">
              <a:spcAft>
                <a:spcPts val="0"/>
              </a:spcAft>
              <a:buFont typeface="Wingdings 2"/>
              <a:buChar char=""/>
              <a:defRPr/>
            </a:pPr>
            <a:endParaRPr lang="it-IT" sz="4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0050"/>
            <a:ext cx="8458200" cy="6054725"/>
          </a:xfrm>
        </p:spPr>
        <p:txBody>
          <a:bodyPr>
            <a:normAutofit fontScale="85000" lnSpcReduction="10000"/>
          </a:bodyPr>
          <a:lstStyle/>
          <a:p>
            <a:pPr marL="64008" indent="0" algn="just" eaLnBrk="1" fontAlgn="auto" hangingPunct="1">
              <a:spcAft>
                <a:spcPts val="0"/>
              </a:spcAft>
              <a:buFont typeface="Wingdings 2"/>
              <a:buNone/>
              <a:defRPr/>
            </a:pPr>
            <a:r>
              <a:rPr lang="en-US" dirty="0"/>
              <a:t>In the early 1990s, corruption was a taboo topic. Many companies regularly wrote off bribes as business expenses in their tax filings, the graft of some longstanding heads of state was legendary, and many international agencies were resigned to the fact that corruption would sap funding from many development projects around the world. </a:t>
            </a:r>
          </a:p>
          <a:p>
            <a:pPr marL="64008" indent="0" algn="just" eaLnBrk="1" fontAlgn="auto" hangingPunct="1">
              <a:spcAft>
                <a:spcPts val="0"/>
              </a:spcAft>
              <a:buFont typeface="Wingdings 2"/>
              <a:buNone/>
              <a:defRPr/>
            </a:pPr>
            <a:r>
              <a:rPr lang="en-US" dirty="0"/>
              <a:t>There was no global convention aimed at curbing corruption, and no way to measure corruption at the global scale.</a:t>
            </a:r>
          </a:p>
          <a:p>
            <a:pPr marL="64008" indent="0" algn="just" eaLnBrk="1" fontAlgn="auto" hangingPunct="1">
              <a:spcAft>
                <a:spcPts val="0"/>
              </a:spcAft>
              <a:buFont typeface="Wingdings 2"/>
              <a:buNone/>
              <a:defRPr/>
            </a:pPr>
            <a:r>
              <a:rPr lang="en-US" dirty="0"/>
              <a:t>Having seen corruption’s impact during his work in East Africa, retired World Bank official </a:t>
            </a:r>
            <a:r>
              <a:rPr lang="en-US" dirty="0">
                <a:hlinkClick r:id="rId2"/>
              </a:rPr>
              <a:t>Peter Eigen</a:t>
            </a:r>
            <a:r>
              <a:rPr lang="en-US" dirty="0"/>
              <a:t>, together with nine allies, set up a small </a:t>
            </a:r>
            <a:r>
              <a:rPr lang="en-US" dirty="0" err="1"/>
              <a:t>organisation</a:t>
            </a:r>
            <a:r>
              <a:rPr lang="en-US" dirty="0"/>
              <a:t> to take on the taboo: Transparency International was established with a Secretariat in Berlin, the recently restored capital of a reunified Germany.</a:t>
            </a:r>
          </a:p>
          <a:p>
            <a:pPr marL="64008" indent="0" algn="just" eaLnBrk="1" fontAlgn="auto" hangingPunct="1">
              <a:spcAft>
                <a:spcPts val="0"/>
              </a:spcAft>
              <a:buFont typeface="Wingdings 2"/>
              <a:buNone/>
              <a:defRPr/>
            </a:pPr>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8313" y="476250"/>
            <a:ext cx="8218487" cy="5978525"/>
          </a:xfrm>
        </p:spPr>
        <p:txBody>
          <a:bodyPr>
            <a:normAutofit fontScale="85000" lnSpcReduction="20000"/>
          </a:bodyPr>
          <a:lstStyle/>
          <a:p>
            <a:pPr marL="64008" indent="0" algn="just" eaLnBrk="1" fontAlgn="auto" hangingPunct="1">
              <a:spcAft>
                <a:spcPts val="0"/>
              </a:spcAft>
              <a:buFont typeface="Wingdings 2"/>
              <a:buNone/>
              <a:defRPr/>
            </a:pPr>
            <a:r>
              <a:rPr lang="en-US" dirty="0"/>
              <a:t>For years, corruption simply wasn’t a serious global policy concern. Businesses bribed abroad and aid kept flowing even when it was clear that </a:t>
            </a:r>
            <a:r>
              <a:rPr lang="en-US" dirty="0" err="1"/>
              <a:t>kleptocrats</a:t>
            </a:r>
            <a:r>
              <a:rPr lang="en-US" dirty="0"/>
              <a:t> were </a:t>
            </a:r>
            <a:r>
              <a:rPr lang="en-US" dirty="0" err="1"/>
              <a:t>channelling</a:t>
            </a:r>
            <a:r>
              <a:rPr lang="en-US" dirty="0"/>
              <a:t> funds to secret accounts. </a:t>
            </a:r>
          </a:p>
          <a:p>
            <a:pPr marL="64008" indent="0" algn="just" eaLnBrk="1" fontAlgn="auto" hangingPunct="1">
              <a:spcAft>
                <a:spcPts val="0"/>
              </a:spcAft>
              <a:buFont typeface="Wingdings 2"/>
              <a:buNone/>
              <a:defRPr/>
            </a:pPr>
            <a:r>
              <a:rPr lang="en-US" dirty="0"/>
              <a:t>But by 1996, Transparency International’s open discussion of corruption had transformed it from a taboo topic to a talking point. Attitudes were changing. The new World Bank president spoke of the ‘cancer of corruption’; soon the Bank made anti-corruption performance a condition of assistance. The OECD adopted our recommendations urging members to deny the tax deductibility of foreign bribes. In a landmark agreement, the Organization of American States adopted a first-of-its-kind regional anti-corruption convention. </a:t>
            </a:r>
          </a:p>
          <a:p>
            <a:pPr marL="448056" indent="-384048" eaLnBrk="1" fontAlgn="auto" hangingPunct="1">
              <a:spcAft>
                <a:spcPts val="0"/>
              </a:spcAft>
              <a:buFont typeface="Wingdings 2"/>
              <a:buChar char=""/>
              <a:defRPr/>
            </a:pP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egnaposto contenuto 2"/>
          <p:cNvSpPr>
            <a:spLocks noGrp="1"/>
          </p:cNvSpPr>
          <p:nvPr>
            <p:ph idx="1"/>
          </p:nvPr>
        </p:nvSpPr>
        <p:spPr>
          <a:xfrm>
            <a:off x="395288" y="1196975"/>
            <a:ext cx="8229600" cy="4572000"/>
          </a:xfrm>
        </p:spPr>
        <p:txBody>
          <a:bodyPr/>
          <a:lstStyle/>
          <a:p>
            <a:pPr marL="63500" indent="0" algn="just" eaLnBrk="1" hangingPunct="1">
              <a:buFont typeface="Wingdings 2" pitchFamily="18" charset="2"/>
              <a:buNone/>
            </a:pPr>
            <a:r>
              <a:rPr lang="en-US" sz="4800" smtClean="0"/>
              <a:t>2003</a:t>
            </a:r>
          </a:p>
          <a:p>
            <a:pPr marL="63500" indent="0" algn="just" eaLnBrk="1" hangingPunct="1">
              <a:buFont typeface="Wingdings 2" pitchFamily="18" charset="2"/>
              <a:buNone/>
            </a:pPr>
            <a:endParaRPr lang="en-US" smtClean="0"/>
          </a:p>
          <a:p>
            <a:pPr marL="63500" indent="0" algn="just" eaLnBrk="1" hangingPunct="1">
              <a:buFont typeface="Wingdings 2" pitchFamily="18" charset="2"/>
              <a:buNone/>
            </a:pPr>
            <a:r>
              <a:rPr lang="en-US" smtClean="0"/>
              <a:t>The United Nations Convention against Corruption (</a:t>
            </a:r>
            <a:r>
              <a:rPr lang="en-US" smtClean="0">
                <a:hlinkClick r:id="rId2"/>
              </a:rPr>
              <a:t>UNCAC</a:t>
            </a:r>
            <a:r>
              <a:rPr lang="en-US" smtClean="0"/>
              <a:t>) was adopted. Signed by 140 countries, UNCAC was a landmark global agreement providing a comprehensive blueprint for reform and new mechanisms to combat corruption. </a:t>
            </a:r>
            <a:endParaRPr lang="it-IT"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0825" y="188913"/>
            <a:ext cx="8435975" cy="6265862"/>
          </a:xfrm>
        </p:spPr>
        <p:txBody>
          <a:bodyPr>
            <a:normAutofit fontScale="62500" lnSpcReduction="20000"/>
          </a:bodyPr>
          <a:lstStyle/>
          <a:p>
            <a:pPr marL="64008" indent="0" eaLnBrk="1" fontAlgn="auto" hangingPunct="1">
              <a:spcAft>
                <a:spcPts val="0"/>
              </a:spcAft>
              <a:buFont typeface="Wingdings 2"/>
              <a:buNone/>
              <a:defRPr/>
            </a:pPr>
            <a:r>
              <a:rPr lang="en-US" b="1" dirty="0"/>
              <a:t>Convention highlights</a:t>
            </a:r>
          </a:p>
          <a:p>
            <a:pPr marL="64008" indent="0" eaLnBrk="1" fontAlgn="auto" hangingPunct="1">
              <a:spcAft>
                <a:spcPts val="0"/>
              </a:spcAft>
              <a:buFont typeface="Wingdings 2"/>
              <a:buNone/>
              <a:defRPr/>
            </a:pPr>
            <a:r>
              <a:rPr lang="en-US" b="1" dirty="0"/>
              <a:t>Prevention</a:t>
            </a:r>
          </a:p>
          <a:p>
            <a:pPr marL="64008" indent="0" algn="just" eaLnBrk="1" fontAlgn="auto" hangingPunct="1">
              <a:spcAft>
                <a:spcPts val="0"/>
              </a:spcAft>
              <a:buFont typeface="Wingdings 2"/>
              <a:buNone/>
              <a:defRPr/>
            </a:pPr>
            <a:r>
              <a:rPr lang="en-US" dirty="0"/>
              <a:t>Corruption can be prosecuted after the fact, but first and foremost, it requires prevention. An entire chapter of the Convention is dedicated to prevention, with measures directed at both the public and private sectors. These include model preventive policies, such as the establishment of anticorruption bodies and enhanced transparency in the financing of election campaigns and political parties. States must </a:t>
            </a:r>
            <a:r>
              <a:rPr lang="en-US" dirty="0" err="1"/>
              <a:t>endeavour</a:t>
            </a:r>
            <a:r>
              <a:rPr lang="en-US" dirty="0"/>
              <a:t> to ensure that their public services are subject to safeguards that promote efficiency, transparency and recruitment based on merit. Once recruited, public servants should be subject to codes of conduct, requirements for financial and other disclosures, and appropriate disciplinary measures. Transparency and accountability in matters of public finance must also be promoted, and specific requirements are established for the prevention of corruption, in the particularly critical areas of the public sector, such as the judiciary and public procurement. Those who use public services must expect a high standard of conduct from their public servants. Preventing public corruption also requires an effort from all members of society at large. For these reasons, the Convention calls on countries to promote actively the involvement of non-governmental and community-based organizations, as well as other elements of civil society, and to raise public awareness of corruption and what can be done about it. Article 5 of the Convention enjoins each State Party to establish and promote effective practices aimed at the prevention of corruption.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288" y="692150"/>
            <a:ext cx="8291512" cy="5762625"/>
          </a:xfrm>
        </p:spPr>
        <p:txBody>
          <a:bodyPr>
            <a:normAutofit fontScale="77500" lnSpcReduction="20000"/>
          </a:bodyPr>
          <a:lstStyle/>
          <a:p>
            <a:pPr marL="64008" indent="0" eaLnBrk="1" fontAlgn="auto" hangingPunct="1">
              <a:spcAft>
                <a:spcPts val="0"/>
              </a:spcAft>
              <a:buFont typeface="Wingdings 2"/>
              <a:buNone/>
              <a:defRPr/>
            </a:pPr>
            <a:r>
              <a:rPr lang="en-US" b="1" dirty="0"/>
              <a:t>Criminalization</a:t>
            </a:r>
          </a:p>
          <a:p>
            <a:pPr marL="64008" indent="0" algn="just" eaLnBrk="1" fontAlgn="auto" hangingPunct="1">
              <a:spcAft>
                <a:spcPts val="0"/>
              </a:spcAft>
              <a:buFont typeface="Wingdings 2"/>
              <a:buNone/>
              <a:defRPr/>
            </a:pPr>
            <a:r>
              <a:rPr lang="en-US" dirty="0"/>
              <a:t>The Convention requires countries to establish criminal and other offences to cover a wide range of acts of corruption, if these are not already crimes under domestic law. In some cases, States are legally obliged to establish offences; in other cases, in order to take into account differences in domestic law, they are required to consider doing so. The Convention goes beyond previous instruments of this kind, criminalizing not only basic forms of corruption such as bribery and the embezzlement of public funds, but also trading in influence and the concealment and laundering of the proceeds of corruption. Offences committed in support of corruption, including money-laundering and obstructing justice, are also dealt with. Convention offences also deal with the problematic areas of private-sector corruption.</a:t>
            </a:r>
          </a:p>
          <a:p>
            <a:pPr marL="64008" indent="0" eaLnBrk="1" fontAlgn="auto" hangingPunct="1">
              <a:spcAft>
                <a:spcPts val="0"/>
              </a:spcAft>
              <a:buFont typeface="Wingdings 2"/>
              <a:buNone/>
              <a:defRPr/>
            </a:pPr>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egnaposto contenuto 2"/>
          <p:cNvSpPr>
            <a:spLocks noGrp="1"/>
          </p:cNvSpPr>
          <p:nvPr>
            <p:ph idx="1"/>
          </p:nvPr>
        </p:nvSpPr>
        <p:spPr>
          <a:xfrm>
            <a:off x="457200" y="836613"/>
            <a:ext cx="8229600" cy="5618162"/>
          </a:xfrm>
        </p:spPr>
        <p:txBody>
          <a:bodyPr/>
          <a:lstStyle/>
          <a:p>
            <a:pPr marL="63500" indent="0" eaLnBrk="1" hangingPunct="1">
              <a:buFont typeface="Wingdings 2" pitchFamily="18" charset="2"/>
              <a:buNone/>
            </a:pPr>
            <a:r>
              <a:rPr lang="it-IT" smtClean="0"/>
              <a:t>Cecilia Malmstrom</a:t>
            </a:r>
          </a:p>
          <a:p>
            <a:pPr marL="63500" indent="0" eaLnBrk="1" hangingPunct="1">
              <a:buFont typeface="Wingdings 2" pitchFamily="18" charset="2"/>
              <a:buNone/>
            </a:pPr>
            <a:r>
              <a:rPr lang="it-IT" sz="1800" smtClean="0"/>
              <a:t>EU Commissioner for Home Affairs</a:t>
            </a:r>
          </a:p>
          <a:p>
            <a:pPr marL="63500" indent="0" eaLnBrk="1" hangingPunct="1">
              <a:buFont typeface="Wingdings 2" pitchFamily="18" charset="2"/>
              <a:buNone/>
            </a:pPr>
            <a:endParaRPr lang="it-IT" sz="1800" smtClean="0"/>
          </a:p>
          <a:p>
            <a:pPr marL="63500" indent="0" algn="just" eaLnBrk="1" hangingPunct="1">
              <a:buFont typeface="Wingdings 2" pitchFamily="18" charset="2"/>
              <a:buNone/>
            </a:pPr>
            <a:r>
              <a:rPr lang="en-US" sz="1800" smtClean="0"/>
              <a:t>So, why is anti-corruption policy a top priority for the Commission today?</a:t>
            </a:r>
          </a:p>
          <a:p>
            <a:pPr marL="63500" indent="0" algn="just" eaLnBrk="1" hangingPunct="1">
              <a:buFont typeface="Wingdings 2" pitchFamily="18" charset="2"/>
              <a:buNone/>
            </a:pPr>
            <a:r>
              <a:rPr lang="en-US" sz="1800" smtClean="0"/>
              <a:t>Well, corruption is a phenomenon which is difficult to tackle, and at the same time a problem we cannot afford to ignore.</a:t>
            </a:r>
          </a:p>
          <a:p>
            <a:pPr marL="63500" indent="0" algn="just" eaLnBrk="1" hangingPunct="1">
              <a:buFont typeface="Wingdings 2" pitchFamily="18" charset="2"/>
              <a:buNone/>
            </a:pPr>
            <a:r>
              <a:rPr lang="en-US" sz="1800" smtClean="0"/>
              <a:t>Academic research has shown how severely corruption can affect the economy and society at large. It erodes trust in public institutions and political processes, and undermines the healthy functioning of markets and competition. It negatively affects already tight public budgets, and helps organised crime groups do their dirty work.</a:t>
            </a:r>
          </a:p>
          <a:p>
            <a:pPr marL="63500" indent="0" algn="just" eaLnBrk="1" hangingPunct="1">
              <a:buFont typeface="Wingdings 2" pitchFamily="18" charset="2"/>
              <a:buNone/>
            </a:pPr>
            <a:r>
              <a:rPr lang="en-US" sz="1800" smtClean="0"/>
              <a:t>And the scale of the problem is serious. The Commission's best estimate is that 120 billion euros are lost each year to corruption in the 27 Member States of the EU. That is the equivalent of the whole EU-budget. In public procurement, studies suggest that up to 20- 25% of the public contracts’ value may be lost to corruption.</a:t>
            </a:r>
          </a:p>
          <a:p>
            <a:pPr marL="63500" indent="0" eaLnBrk="1" hangingPunct="1">
              <a:buFont typeface="Wingdings 2" pitchFamily="18" charset="2"/>
              <a:buNone/>
            </a:pPr>
            <a:endParaRPr lang="it-IT" sz="1800" smtClean="0"/>
          </a:p>
          <a:p>
            <a:pPr marL="63500" indent="0" eaLnBrk="1" hangingPunct="1">
              <a:buFont typeface="Wingdings 2" pitchFamily="18" charset="2"/>
              <a:buNone/>
            </a:pPr>
            <a:endParaRPr lang="it-IT" sz="180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521</TotalTime>
  <Words>1875</Words>
  <Application>Microsoft Office PowerPoint</Application>
  <PresentationFormat>Presentazione su schermo (4:3)</PresentationFormat>
  <Paragraphs>90</Paragraphs>
  <Slides>22</Slides>
  <Notes>0</Notes>
  <HiddenSlides>0</HiddenSlides>
  <MMClips>0</MMClips>
  <ScaleCrop>false</ScaleCrop>
  <HeadingPairs>
    <vt:vector size="6" baseType="variant">
      <vt:variant>
        <vt:lpstr>Caratteri utilizzati</vt:lpstr>
      </vt:variant>
      <vt:variant>
        <vt:i4>5</vt:i4>
      </vt:variant>
      <vt:variant>
        <vt:lpstr>Modello struttura</vt:lpstr>
      </vt:variant>
      <vt:variant>
        <vt:i4>7</vt:i4>
      </vt:variant>
      <vt:variant>
        <vt:lpstr>Titoli diapositive</vt:lpstr>
      </vt:variant>
      <vt:variant>
        <vt:i4>22</vt:i4>
      </vt:variant>
    </vt:vector>
  </HeadingPairs>
  <TitlesOfParts>
    <vt:vector size="34" baseType="lpstr">
      <vt:lpstr>Arial</vt:lpstr>
      <vt:lpstr>Century Gothic</vt:lpstr>
      <vt:lpstr>Wingdings 2</vt:lpstr>
      <vt:lpstr>Verdana</vt:lpstr>
      <vt:lpstr>Calibri</vt:lpstr>
      <vt:lpstr>Verve</vt:lpstr>
      <vt:lpstr>Verve</vt:lpstr>
      <vt:lpstr>Verve</vt:lpstr>
      <vt:lpstr>Verve</vt:lpstr>
      <vt:lpstr>Verve</vt:lpstr>
      <vt:lpstr>Verve</vt:lpstr>
      <vt:lpstr>Verve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Bribery Act 2010</dc:title>
  <dc:creator>CLAUDIA</dc:creator>
  <cp:lastModifiedBy>FLAGIELLO</cp:lastModifiedBy>
  <cp:revision>15</cp:revision>
  <dcterms:created xsi:type="dcterms:W3CDTF">2013-11-28T20:15:19Z</dcterms:created>
  <dcterms:modified xsi:type="dcterms:W3CDTF">2014-11-28T10:49:14Z</dcterms:modified>
</cp:coreProperties>
</file>