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15" r:id="rId5"/>
    <p:sldId id="316" r:id="rId6"/>
    <p:sldId id="317" r:id="rId7"/>
    <p:sldId id="286" r:id="rId8"/>
    <p:sldId id="259" r:id="rId9"/>
    <p:sldId id="260" r:id="rId10"/>
    <p:sldId id="261" r:id="rId11"/>
    <p:sldId id="262" r:id="rId12"/>
    <p:sldId id="263" r:id="rId13"/>
    <p:sldId id="264" r:id="rId14"/>
    <p:sldId id="265" r:id="rId15"/>
    <p:sldId id="266" r:id="rId16"/>
    <p:sldId id="318" r:id="rId17"/>
    <p:sldId id="301" r:id="rId18"/>
    <p:sldId id="306" r:id="rId19"/>
    <p:sldId id="267" r:id="rId20"/>
    <p:sldId id="307" r:id="rId21"/>
    <p:sldId id="308" r:id="rId22"/>
    <p:sldId id="309" r:id="rId23"/>
    <p:sldId id="268" r:id="rId24"/>
    <p:sldId id="287" r:id="rId25"/>
    <p:sldId id="334" r:id="rId26"/>
    <p:sldId id="269" r:id="rId27"/>
    <p:sldId id="270" r:id="rId28"/>
    <p:sldId id="288" r:id="rId29"/>
    <p:sldId id="289" r:id="rId30"/>
    <p:sldId id="290" r:id="rId31"/>
    <p:sldId id="310" r:id="rId32"/>
    <p:sldId id="271" r:id="rId33"/>
    <p:sldId id="272" r:id="rId34"/>
    <p:sldId id="291" r:id="rId35"/>
    <p:sldId id="305" r:id="rId36"/>
    <p:sldId id="319" r:id="rId37"/>
    <p:sldId id="321" r:id="rId38"/>
    <p:sldId id="322" r:id="rId39"/>
    <p:sldId id="292" r:id="rId40"/>
    <p:sldId id="320" r:id="rId41"/>
    <p:sldId id="293" r:id="rId42"/>
    <p:sldId id="311" r:id="rId43"/>
    <p:sldId id="312" r:id="rId44"/>
    <p:sldId id="313" r:id="rId45"/>
    <p:sldId id="294" r:id="rId46"/>
    <p:sldId id="295" r:id="rId47"/>
    <p:sldId id="274" r:id="rId48"/>
    <p:sldId id="275" r:id="rId49"/>
    <p:sldId id="276" r:id="rId50"/>
    <p:sldId id="278" r:id="rId51"/>
    <p:sldId id="279" r:id="rId52"/>
    <p:sldId id="333" r:id="rId53"/>
    <p:sldId id="280" r:id="rId54"/>
    <p:sldId id="281" r:id="rId55"/>
    <p:sldId id="296" r:id="rId56"/>
    <p:sldId id="297" r:id="rId57"/>
    <p:sldId id="299" r:id="rId58"/>
    <p:sldId id="304" r:id="rId59"/>
    <p:sldId id="300" r:id="rId60"/>
    <p:sldId id="283" r:id="rId61"/>
    <p:sldId id="284" r:id="rId62"/>
    <p:sldId id="323" r:id="rId63"/>
    <p:sldId id="339" r:id="rId64"/>
    <p:sldId id="340" r:id="rId65"/>
    <p:sldId id="335" r:id="rId66"/>
    <p:sldId id="336" r:id="rId67"/>
    <p:sldId id="331" r:id="rId68"/>
    <p:sldId id="332" r:id="rId69"/>
    <p:sldId id="285" r:id="rId70"/>
    <p:sldId id="330" r:id="rId71"/>
    <p:sldId id="303" r:id="rId72"/>
    <p:sldId id="324" r:id="rId73"/>
    <p:sldId id="325" r:id="rId74"/>
    <p:sldId id="326" r:id="rId75"/>
    <p:sldId id="337" r:id="rId76"/>
    <p:sldId id="338" r:id="rId77"/>
    <p:sldId id="329" r:id="rId7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60" y="-4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04/04/2015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374985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04/04/2015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954791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04/04/2015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3558724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04/04/2015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2056249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7C2A5C7-965F-4B08-A28D-6C7FDCA6B9C7}" type="datetimeFigureOut">
              <a:rPr lang="it-IT" smtClean="0"/>
              <a:t>04/04/2015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3957097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7C2A5C7-965F-4B08-A28D-6C7FDCA6B9C7}" type="datetimeFigureOut">
              <a:rPr lang="it-IT" smtClean="0"/>
              <a:t>04/04/2015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360488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7C2A5C7-965F-4B08-A28D-6C7FDCA6B9C7}" type="datetimeFigureOut">
              <a:rPr lang="it-IT" smtClean="0"/>
              <a:t>04/04/2015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212056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7C2A5C7-965F-4B08-A28D-6C7FDCA6B9C7}" type="datetimeFigureOut">
              <a:rPr lang="it-IT" smtClean="0"/>
              <a:t>04/04/2015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988099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7C2A5C7-965F-4B08-A28D-6C7FDCA6B9C7}" type="datetimeFigureOut">
              <a:rPr lang="it-IT" smtClean="0"/>
              <a:t>04/04/2015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748804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7C2A5C7-965F-4B08-A28D-6C7FDCA6B9C7}" type="datetimeFigureOut">
              <a:rPr lang="it-IT" smtClean="0"/>
              <a:t>04/04/2015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53185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7C2A5C7-965F-4B08-A28D-6C7FDCA6B9C7}" type="datetimeFigureOut">
              <a:rPr lang="it-IT" smtClean="0"/>
              <a:t>04/04/2015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3030765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2A5C7-965F-4B08-A28D-6C7FDCA6B9C7}" type="datetimeFigureOut">
              <a:rPr lang="it-IT" smtClean="0"/>
              <a:t>04/04/2015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6D33D6-FC8D-4B68-BCA0-21C0E4E46D81}" type="slidenum">
              <a:rPr lang="it-IT" smtClean="0"/>
              <a:t>‹N›</a:t>
            </a:fld>
            <a:endParaRPr lang="it-IT"/>
          </a:p>
        </p:txBody>
      </p:sp>
    </p:spTree>
    <p:extLst>
      <p:ext uri="{BB962C8B-B14F-4D97-AF65-F5344CB8AC3E}">
        <p14:creationId xmlns:p14="http://schemas.microsoft.com/office/powerpoint/2010/main" val="1413855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ambientediritto.it/sentenze/2011/TAR/Tar_Puglia_LE_2011_n.957.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www.ambientediritto.it/sentenze/2011/Corte_Cost/C.C._2011_n.227.htm"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b="1" dirty="0" smtClean="0">
                <a:solidFill>
                  <a:srgbClr val="FF0000"/>
                </a:solidFill>
                <a:effectLst>
                  <a:outerShdw blurRad="38100" dist="38100" dir="2700000" algn="tl">
                    <a:srgbClr val="000000">
                      <a:alpha val="43137"/>
                    </a:srgbClr>
                  </a:outerShdw>
                </a:effectLst>
              </a:rPr>
              <a:t>Valutazione d’Impatto Ambientale</a:t>
            </a:r>
            <a:br>
              <a:rPr lang="it-IT" b="1" dirty="0" smtClean="0">
                <a:solidFill>
                  <a:srgbClr val="FF0000"/>
                </a:solidFill>
                <a:effectLst>
                  <a:outerShdw blurRad="38100" dist="38100" dir="2700000" algn="tl">
                    <a:srgbClr val="000000">
                      <a:alpha val="43137"/>
                    </a:srgbClr>
                  </a:outerShdw>
                </a:effectLst>
              </a:rPr>
            </a:br>
            <a:r>
              <a:rPr lang="it-IT" b="1" dirty="0" smtClean="0">
                <a:solidFill>
                  <a:srgbClr val="FF0000"/>
                </a:solidFill>
                <a:effectLst>
                  <a:outerShdw blurRad="38100" dist="38100" dir="2700000" algn="tl">
                    <a:srgbClr val="000000">
                      <a:alpha val="43137"/>
                    </a:srgbClr>
                  </a:outerShdw>
                </a:effectLst>
              </a:rPr>
              <a:t>Valutazione Ambientale Strategica</a:t>
            </a:r>
            <a:br>
              <a:rPr lang="it-IT" b="1" dirty="0" smtClean="0">
                <a:solidFill>
                  <a:srgbClr val="FF0000"/>
                </a:solidFill>
                <a:effectLst>
                  <a:outerShdw blurRad="38100" dist="38100" dir="2700000" algn="tl">
                    <a:srgbClr val="000000">
                      <a:alpha val="43137"/>
                    </a:srgbClr>
                  </a:outerShdw>
                </a:effectLst>
              </a:rPr>
            </a:br>
            <a:r>
              <a:rPr lang="it-IT" b="1" dirty="0" smtClean="0">
                <a:solidFill>
                  <a:srgbClr val="FF0000"/>
                </a:solidFill>
                <a:effectLst>
                  <a:outerShdw blurRad="38100" dist="38100" dir="2700000" algn="tl">
                    <a:srgbClr val="000000">
                      <a:alpha val="43137"/>
                    </a:srgbClr>
                  </a:outerShdw>
                </a:effectLst>
              </a:rPr>
              <a:t>Autorizzazione Integrata Ambientale</a:t>
            </a:r>
            <a:endParaRPr lang="it-IT"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067659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Storia</a:t>
            </a:r>
          </a:p>
        </p:txBody>
      </p:sp>
      <p:sp>
        <p:nvSpPr>
          <p:cNvPr id="53251" name="Rectangle 3"/>
          <p:cNvSpPr>
            <a:spLocks noGrp="1" noChangeArrowheads="1"/>
          </p:cNvSpPr>
          <p:nvPr>
            <p:ph type="body" idx="1"/>
          </p:nvPr>
        </p:nvSpPr>
        <p:spPr/>
        <p:txBody>
          <a:bodyPr/>
          <a:lstStyle/>
          <a:p>
            <a:pPr marL="0" indent="0" algn="just">
              <a:lnSpc>
                <a:spcPct val="90000"/>
              </a:lnSpc>
              <a:buFontTx/>
              <a:buNone/>
            </a:pPr>
            <a:r>
              <a:rPr lang="it-IT" sz="2400"/>
              <a:t>La VIA nasce alla fine degli anni ’60 negli USA con il nome di </a:t>
            </a:r>
            <a:r>
              <a:rPr lang="it-IT" sz="2400">
                <a:solidFill>
                  <a:srgbClr val="FF0000"/>
                </a:solidFill>
              </a:rPr>
              <a:t>Environmental Impact Assessment (EIA),</a:t>
            </a:r>
            <a:r>
              <a:rPr lang="it-IT" sz="2400"/>
              <a:t> che introduceva le prime forme di controllo sulle attività umane interagenti con l’ambiente.</a:t>
            </a:r>
          </a:p>
          <a:p>
            <a:pPr marL="0" indent="0" algn="just">
              <a:lnSpc>
                <a:spcPct val="90000"/>
              </a:lnSpc>
              <a:buFontTx/>
              <a:buNone/>
            </a:pPr>
            <a:endParaRPr lang="it-IT" sz="2400"/>
          </a:p>
          <a:p>
            <a:pPr marL="0" indent="0" algn="just">
              <a:lnSpc>
                <a:spcPct val="90000"/>
              </a:lnSpc>
              <a:buFontTx/>
              <a:buNone/>
            </a:pPr>
            <a:r>
              <a:rPr lang="it-IT" sz="2400"/>
              <a:t>L’importanza della VIA è accresciuta nel 1969 con l’emanazione del </a:t>
            </a:r>
            <a:r>
              <a:rPr lang="it-IT" sz="2400">
                <a:solidFill>
                  <a:srgbClr val="FF0000"/>
                </a:solidFill>
              </a:rPr>
              <a:t>National Environmental Policy Act (NEPA).</a:t>
            </a:r>
          </a:p>
          <a:p>
            <a:pPr marL="0" indent="0" algn="just">
              <a:lnSpc>
                <a:spcPct val="90000"/>
              </a:lnSpc>
              <a:buFontTx/>
              <a:buNone/>
            </a:pPr>
            <a:endParaRPr lang="it-IT" sz="2400">
              <a:solidFill>
                <a:srgbClr val="FF0000"/>
              </a:solidFill>
            </a:endParaRPr>
          </a:p>
          <a:p>
            <a:pPr marL="0" indent="0" algn="just">
              <a:lnSpc>
                <a:spcPct val="90000"/>
              </a:lnSpc>
              <a:buFontTx/>
              <a:buNone/>
            </a:pPr>
            <a:r>
              <a:rPr lang="it-IT" sz="2400"/>
              <a:t>Successivamente altri Stati hanno adottato norme specifiche per l’introduzione della VIA nel proprio ordinamento.</a:t>
            </a:r>
          </a:p>
        </p:txBody>
      </p:sp>
    </p:spTree>
    <p:extLst>
      <p:ext uri="{BB962C8B-B14F-4D97-AF65-F5344CB8AC3E}">
        <p14:creationId xmlns:p14="http://schemas.microsoft.com/office/powerpoint/2010/main" val="800696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Direttiva CEE n. 337 del 27 giugno 1985</a:t>
            </a:r>
          </a:p>
        </p:txBody>
      </p:sp>
      <p:sp>
        <p:nvSpPr>
          <p:cNvPr id="54275" name="Rectangle 3"/>
          <p:cNvSpPr>
            <a:spLocks noGrp="1" noChangeArrowheads="1"/>
          </p:cNvSpPr>
          <p:nvPr>
            <p:ph type="body" idx="1"/>
          </p:nvPr>
        </p:nvSpPr>
        <p:spPr/>
        <p:txBody>
          <a:bodyPr/>
          <a:lstStyle/>
          <a:p>
            <a:pPr marL="0" indent="0" algn="just">
              <a:lnSpc>
                <a:spcPct val="80000"/>
              </a:lnSpc>
              <a:buFontTx/>
              <a:buNone/>
            </a:pPr>
            <a:r>
              <a:rPr lang="it-IT" sz="2400"/>
              <a:t>La </a:t>
            </a:r>
            <a:r>
              <a:rPr lang="it-IT" sz="2400">
                <a:solidFill>
                  <a:srgbClr val="FF0000"/>
                </a:solidFill>
              </a:rPr>
              <a:t>direttiva 85/337/CEE approvata dal Consiglio delle Comunità europee</a:t>
            </a:r>
            <a:r>
              <a:rPr lang="it-IT" sz="2400"/>
              <a:t> è il primo testo normativo in Europa per la disciplina della VIA nei progetti pubblici e privati.</a:t>
            </a:r>
          </a:p>
          <a:p>
            <a:pPr marL="0" indent="0" algn="just">
              <a:lnSpc>
                <a:spcPct val="80000"/>
              </a:lnSpc>
              <a:buFontTx/>
              <a:buNone/>
            </a:pPr>
            <a:endParaRPr lang="it-IT" sz="2400"/>
          </a:p>
          <a:p>
            <a:pPr marL="0" indent="0" algn="just">
              <a:lnSpc>
                <a:spcPct val="80000"/>
              </a:lnSpc>
              <a:buFontTx/>
              <a:buNone/>
            </a:pPr>
            <a:r>
              <a:rPr lang="it-IT" sz="2400"/>
              <a:t>L’orientamento di tale disposizione è quello di migliorare la politica ecologica comunitaria mediante l’introduzione di un processo di valutazione iniziale. </a:t>
            </a:r>
          </a:p>
          <a:p>
            <a:pPr marL="0" indent="0" algn="just">
              <a:lnSpc>
                <a:spcPct val="80000"/>
              </a:lnSpc>
              <a:buFontTx/>
              <a:buNone/>
            </a:pPr>
            <a:endParaRPr lang="it-IT" sz="2400"/>
          </a:p>
          <a:p>
            <a:pPr marL="0" indent="0" algn="just">
              <a:lnSpc>
                <a:spcPct val="80000"/>
              </a:lnSpc>
              <a:buFontTx/>
              <a:buNone/>
            </a:pPr>
            <a:r>
              <a:rPr lang="it-IT" sz="2400"/>
              <a:t>Lo scopo è evitare/prevenire inquinamenti e perturbazioni ambientali, anziché combattere successivamente gli effetti nocivi che le modifiche alla realtà esterna possono produrre sull’ambiente.</a:t>
            </a:r>
          </a:p>
          <a:p>
            <a:pPr marL="0" indent="0" algn="just">
              <a:lnSpc>
                <a:spcPct val="80000"/>
              </a:lnSpc>
              <a:buFontTx/>
              <a:buNone/>
            </a:pPr>
            <a:r>
              <a:rPr lang="it-IT" sz="2400"/>
              <a:t> </a:t>
            </a:r>
          </a:p>
        </p:txBody>
      </p:sp>
    </p:spTree>
    <p:extLst>
      <p:ext uri="{BB962C8B-B14F-4D97-AF65-F5344CB8AC3E}">
        <p14:creationId xmlns:p14="http://schemas.microsoft.com/office/powerpoint/2010/main" val="704562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endParaRPr lang="it-IT"/>
          </a:p>
        </p:txBody>
      </p:sp>
      <p:sp>
        <p:nvSpPr>
          <p:cNvPr id="55299" name="Rectangle 3"/>
          <p:cNvSpPr>
            <a:spLocks noGrp="1" noChangeArrowheads="1"/>
          </p:cNvSpPr>
          <p:nvPr>
            <p:ph type="body" idx="1"/>
          </p:nvPr>
        </p:nvSpPr>
        <p:spPr/>
        <p:txBody>
          <a:bodyPr/>
          <a:lstStyle/>
          <a:p>
            <a:pPr marL="0" indent="0" algn="just">
              <a:buFontTx/>
              <a:buNone/>
            </a:pPr>
            <a:r>
              <a:rPr lang="it-IT" sz="2400"/>
              <a:t>Ulteriore obiettivo della direttiva è </a:t>
            </a:r>
            <a:r>
              <a:rPr lang="it-IT" sz="2400">
                <a:solidFill>
                  <a:srgbClr val="FF0000"/>
                </a:solidFill>
              </a:rPr>
              <a:t>evitare</a:t>
            </a:r>
            <a:r>
              <a:rPr lang="it-IT" sz="2400"/>
              <a:t> che vi siano </a:t>
            </a:r>
            <a:r>
              <a:rPr lang="it-IT" sz="2400">
                <a:solidFill>
                  <a:srgbClr val="FF0000"/>
                </a:solidFill>
              </a:rPr>
              <a:t>disparità</a:t>
            </a:r>
            <a:r>
              <a:rPr lang="it-IT" sz="2400"/>
              <a:t> tra le </a:t>
            </a:r>
            <a:r>
              <a:rPr lang="it-IT" sz="2400">
                <a:solidFill>
                  <a:srgbClr val="FF0000"/>
                </a:solidFill>
              </a:rPr>
              <a:t>legislazioni vigenti negli Stati membri</a:t>
            </a:r>
            <a:r>
              <a:rPr lang="it-IT" sz="2400"/>
              <a:t>, che possano creare </a:t>
            </a:r>
            <a:r>
              <a:rPr lang="it-IT" sz="2400">
                <a:solidFill>
                  <a:srgbClr val="FF0000"/>
                </a:solidFill>
              </a:rPr>
              <a:t>squilibri concorrenziali</a:t>
            </a:r>
            <a:r>
              <a:rPr lang="it-IT" sz="2400"/>
              <a:t> nel mercato comunitario.</a:t>
            </a:r>
          </a:p>
          <a:p>
            <a:pPr marL="0" indent="0" algn="just">
              <a:buFontTx/>
              <a:buNone/>
            </a:pPr>
            <a:endParaRPr lang="it-IT" sz="2400"/>
          </a:p>
          <a:p>
            <a:pPr marL="0" indent="0" algn="just">
              <a:buFontTx/>
              <a:buNone/>
            </a:pPr>
            <a:r>
              <a:rPr lang="it-IT" sz="2400"/>
              <a:t>La direttiva è stata successivamente integrata e modificata dalle direttive 97/11/CE e 2003/35/CE.</a:t>
            </a:r>
          </a:p>
        </p:txBody>
      </p:sp>
    </p:spTree>
    <p:extLst>
      <p:ext uri="{BB962C8B-B14F-4D97-AF65-F5344CB8AC3E}">
        <p14:creationId xmlns:p14="http://schemas.microsoft.com/office/powerpoint/2010/main" val="2010746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Riconoscimento internazionale</a:t>
            </a:r>
          </a:p>
        </p:txBody>
      </p:sp>
      <p:sp>
        <p:nvSpPr>
          <p:cNvPr id="56323" name="Rectangle 3"/>
          <p:cNvSpPr>
            <a:spLocks noGrp="1" noChangeArrowheads="1"/>
          </p:cNvSpPr>
          <p:nvPr>
            <p:ph type="body" idx="1"/>
          </p:nvPr>
        </p:nvSpPr>
        <p:spPr/>
        <p:txBody>
          <a:bodyPr/>
          <a:lstStyle/>
          <a:p>
            <a:pPr marL="0" indent="0">
              <a:buFontTx/>
              <a:buNone/>
            </a:pPr>
            <a:r>
              <a:rPr lang="it-IT" sz="2400" i="1" dirty="0">
                <a:solidFill>
                  <a:srgbClr val="FF0000"/>
                </a:solidFill>
              </a:rPr>
              <a:t>Dichiarazione di Rio</a:t>
            </a:r>
            <a:r>
              <a:rPr lang="it-IT" sz="2400" dirty="0">
                <a:solidFill>
                  <a:srgbClr val="FF0000"/>
                </a:solidFill>
              </a:rPr>
              <a:t>, </a:t>
            </a:r>
            <a:r>
              <a:rPr lang="it-IT" sz="2400" dirty="0" smtClean="0">
                <a:solidFill>
                  <a:srgbClr val="FF0000"/>
                </a:solidFill>
              </a:rPr>
              <a:t>1992, Principio </a:t>
            </a:r>
            <a:r>
              <a:rPr lang="it-IT" sz="2400" dirty="0">
                <a:solidFill>
                  <a:srgbClr val="FF0000"/>
                </a:solidFill>
              </a:rPr>
              <a:t>17:</a:t>
            </a:r>
          </a:p>
          <a:p>
            <a:pPr marL="0" indent="0">
              <a:buFontTx/>
              <a:buNone/>
            </a:pPr>
            <a:endParaRPr lang="it-IT" sz="2400" dirty="0">
              <a:solidFill>
                <a:srgbClr val="FF0000"/>
              </a:solidFill>
            </a:endParaRPr>
          </a:p>
          <a:p>
            <a:pPr marL="0" indent="0" algn="just">
              <a:buFontTx/>
              <a:buNone/>
            </a:pPr>
            <a:r>
              <a:rPr lang="it-IT" sz="2400" dirty="0"/>
              <a:t>“</a:t>
            </a:r>
            <a:r>
              <a:rPr lang="it-IT" sz="2400" i="1" dirty="0"/>
              <a:t>La valutazione d’impatto ambientale, come strumento nazionale, sarà effettuata nel caso di attività proposte che siano suscettibili di avere effetti negativi rilevanti sull’ambiente e dipendano dalla decisione di un’autorità nazionale competente</a:t>
            </a:r>
            <a:r>
              <a:rPr lang="it-IT" sz="2400" dirty="0"/>
              <a:t>”</a:t>
            </a:r>
          </a:p>
          <a:p>
            <a:pPr marL="0" indent="0"/>
            <a:endParaRPr lang="it-IT" dirty="0"/>
          </a:p>
        </p:txBody>
      </p:sp>
    </p:spTree>
    <p:extLst>
      <p:ext uri="{BB962C8B-B14F-4D97-AF65-F5344CB8AC3E}">
        <p14:creationId xmlns:p14="http://schemas.microsoft.com/office/powerpoint/2010/main" val="3259748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Quadro Normativo Italiano</a:t>
            </a:r>
          </a:p>
        </p:txBody>
      </p:sp>
      <p:sp>
        <p:nvSpPr>
          <p:cNvPr id="57347" name="Rectangle 3"/>
          <p:cNvSpPr>
            <a:spLocks noGrp="1" noChangeArrowheads="1"/>
          </p:cNvSpPr>
          <p:nvPr>
            <p:ph type="body" idx="1"/>
          </p:nvPr>
        </p:nvSpPr>
        <p:spPr/>
        <p:txBody>
          <a:bodyPr/>
          <a:lstStyle/>
          <a:p>
            <a:pPr marL="0" indent="0" algn="just">
              <a:lnSpc>
                <a:spcPct val="80000"/>
              </a:lnSpc>
              <a:buFontTx/>
              <a:buNone/>
            </a:pPr>
            <a:r>
              <a:rPr lang="it-IT" sz="2400"/>
              <a:t>La procedura di VIA è stata introdotta nell’ordinamento italiano </a:t>
            </a:r>
            <a:r>
              <a:rPr lang="it-IT" sz="2400">
                <a:solidFill>
                  <a:srgbClr val="FF0000"/>
                </a:solidFill>
              </a:rPr>
              <a:t>dall’art. 6 della legge n. 349 del 8 luglio 1986 </a:t>
            </a:r>
            <a:r>
              <a:rPr lang="it-IT" sz="2400" i="1">
                <a:solidFill>
                  <a:srgbClr val="FF0000"/>
                </a:solidFill>
              </a:rPr>
              <a:t>“Istituzione del Ministero dell’ambiente e norme in materia di danno ambientale”.</a:t>
            </a:r>
            <a:r>
              <a:rPr lang="it-IT" sz="2400" i="1"/>
              <a:t> </a:t>
            </a:r>
          </a:p>
          <a:p>
            <a:pPr marL="0" indent="0" algn="just">
              <a:lnSpc>
                <a:spcPct val="80000"/>
              </a:lnSpc>
              <a:buFontTx/>
              <a:buNone/>
            </a:pPr>
            <a:endParaRPr lang="it-IT" sz="2400" i="1"/>
          </a:p>
          <a:p>
            <a:pPr marL="0" indent="0" algn="just">
              <a:lnSpc>
                <a:spcPct val="80000"/>
              </a:lnSpc>
              <a:buFontTx/>
              <a:buNone/>
            </a:pPr>
            <a:r>
              <a:rPr lang="it-IT" sz="2400"/>
              <a:t>Successivamente, con i decreti attuativi DPCM 17 dicembre 1988 e DPCM 10 agosto 1988, sono state rispettivamente individuate le norme tecniche per la redazione degli studi di impatto ambientale e la formulazione del giudizio di compatibilità ambientale e fissate le categorie di opere in grado di produrre rilevanti modificazioni dell’ambiente.  </a:t>
            </a:r>
          </a:p>
        </p:txBody>
      </p:sp>
    </p:spTree>
    <p:extLst>
      <p:ext uri="{BB962C8B-B14F-4D97-AF65-F5344CB8AC3E}">
        <p14:creationId xmlns:p14="http://schemas.microsoft.com/office/powerpoint/2010/main" val="1985144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it-IT" sz="3200" b="1" dirty="0" err="1">
                <a:solidFill>
                  <a:srgbClr val="FF0000"/>
                </a:solidFill>
                <a:effectLst>
                  <a:outerShdw blurRad="38100" dist="38100" dir="2700000" algn="tl">
                    <a:srgbClr val="000000">
                      <a:alpha val="43137"/>
                    </a:srgbClr>
                  </a:outerShdw>
                </a:effectLst>
              </a:rPr>
              <a:t>D.Lgs.</a:t>
            </a:r>
            <a:r>
              <a:rPr lang="it-IT" sz="3200" b="1" dirty="0">
                <a:solidFill>
                  <a:srgbClr val="FF0000"/>
                </a:solidFill>
                <a:effectLst>
                  <a:outerShdw blurRad="38100" dist="38100" dir="2700000" algn="tl">
                    <a:srgbClr val="000000">
                      <a:alpha val="43137"/>
                    </a:srgbClr>
                  </a:outerShdw>
                </a:effectLst>
              </a:rPr>
              <a:t> 152/2006 </a:t>
            </a:r>
            <a:br>
              <a:rPr lang="it-IT" sz="3200" b="1" dirty="0">
                <a:solidFill>
                  <a:srgbClr val="FF0000"/>
                </a:solidFill>
                <a:effectLst>
                  <a:outerShdw blurRad="38100" dist="38100" dir="2700000" algn="tl">
                    <a:srgbClr val="000000">
                      <a:alpha val="43137"/>
                    </a:srgbClr>
                  </a:outerShdw>
                </a:effectLst>
              </a:rPr>
            </a:br>
            <a:r>
              <a:rPr lang="it-IT" sz="3200" b="1" dirty="0">
                <a:solidFill>
                  <a:srgbClr val="FF0000"/>
                </a:solidFill>
                <a:effectLst>
                  <a:outerShdw blurRad="38100" dist="38100" dir="2700000" algn="tl">
                    <a:srgbClr val="000000">
                      <a:alpha val="43137"/>
                    </a:srgbClr>
                  </a:outerShdw>
                </a:effectLst>
              </a:rPr>
              <a:t>“Norme in Materia Ambientale”</a:t>
            </a:r>
          </a:p>
        </p:txBody>
      </p:sp>
      <p:sp>
        <p:nvSpPr>
          <p:cNvPr id="58371" name="Rectangle 3"/>
          <p:cNvSpPr>
            <a:spLocks noGrp="1" noChangeArrowheads="1"/>
          </p:cNvSpPr>
          <p:nvPr>
            <p:ph type="body" idx="1"/>
          </p:nvPr>
        </p:nvSpPr>
        <p:spPr>
          <a:xfrm>
            <a:off x="457200" y="1600200"/>
            <a:ext cx="8291513" cy="4525963"/>
          </a:xfrm>
        </p:spPr>
        <p:txBody>
          <a:bodyPr/>
          <a:lstStyle/>
          <a:p>
            <a:pPr marL="0" indent="0" algn="just">
              <a:lnSpc>
                <a:spcPct val="80000"/>
              </a:lnSpc>
              <a:buFontTx/>
              <a:buNone/>
            </a:pPr>
            <a:r>
              <a:rPr lang="it-IT" sz="2000" dirty="0"/>
              <a:t>Con la Legge n. 308 del 2004 , il Governo è stato delegato ad adottare uno o più decreti legislativi di </a:t>
            </a:r>
            <a:r>
              <a:rPr lang="it-IT" sz="2000" dirty="0">
                <a:solidFill>
                  <a:srgbClr val="FF0000"/>
                </a:solidFill>
              </a:rPr>
              <a:t>riordino, coordinamento e integrazione delle disposizioni legislative</a:t>
            </a:r>
            <a:r>
              <a:rPr lang="it-IT" sz="2000" dirty="0"/>
              <a:t> nei settori e materie tra cui la </a:t>
            </a:r>
            <a:r>
              <a:rPr lang="it-IT" sz="2000" dirty="0">
                <a:solidFill>
                  <a:srgbClr val="FF0000"/>
                </a:solidFill>
              </a:rPr>
              <a:t>VIA</a:t>
            </a:r>
            <a:r>
              <a:rPr lang="it-IT" sz="2000" dirty="0"/>
              <a:t>.</a:t>
            </a:r>
          </a:p>
          <a:p>
            <a:pPr marL="0" indent="0">
              <a:lnSpc>
                <a:spcPct val="80000"/>
              </a:lnSpc>
              <a:buFontTx/>
              <a:buNone/>
            </a:pPr>
            <a:endParaRPr lang="it-IT" sz="2000" dirty="0"/>
          </a:p>
          <a:p>
            <a:pPr marL="0" indent="0" algn="just">
              <a:lnSpc>
                <a:spcPct val="80000"/>
              </a:lnSpc>
              <a:buFontTx/>
              <a:buNone/>
            </a:pPr>
            <a:r>
              <a:rPr lang="it-IT" sz="2000" dirty="0"/>
              <a:t>Il </a:t>
            </a:r>
            <a:r>
              <a:rPr lang="it-IT" sz="2000" dirty="0" err="1"/>
              <a:t>D.Lgs.</a:t>
            </a:r>
            <a:r>
              <a:rPr lang="it-IT" sz="2000" dirty="0"/>
              <a:t> n. 152 del 2006, nella Parte Seconda </a:t>
            </a:r>
            <a:r>
              <a:rPr lang="it-IT" sz="2000" i="1" dirty="0"/>
              <a:t>“Procedure per la valutazione ambientale strategica (VAS), per la valutazione d’impatto ambientale (VIA) e per l’autorizzazione ambientale integrata (IPPC)”, </a:t>
            </a:r>
            <a:r>
              <a:rPr lang="it-IT" sz="2000" dirty="0"/>
              <a:t>assolve questa funzione di riordino della normativa ambientale, abrogando le principali fonti normative sopra citate e dettando per la prima volta (a livello dell’ordinamento statale) una disciplina organica della procedura di VIA. </a:t>
            </a:r>
          </a:p>
          <a:p>
            <a:pPr marL="0" indent="0" algn="just">
              <a:lnSpc>
                <a:spcPct val="80000"/>
              </a:lnSpc>
              <a:buFontTx/>
              <a:buNone/>
            </a:pPr>
            <a:endParaRPr lang="it-IT" sz="2000" dirty="0"/>
          </a:p>
          <a:p>
            <a:pPr marL="0" indent="0" algn="just">
              <a:lnSpc>
                <a:spcPct val="80000"/>
              </a:lnSpc>
              <a:buFontTx/>
              <a:buNone/>
            </a:pPr>
            <a:r>
              <a:rPr lang="it-IT" sz="2000" dirty="0"/>
              <a:t>La parte seconda del </a:t>
            </a:r>
            <a:r>
              <a:rPr lang="it-IT" sz="2000" dirty="0" err="1"/>
              <a:t>D.Lgs.</a:t>
            </a:r>
            <a:r>
              <a:rPr lang="it-IT" sz="2000" dirty="0"/>
              <a:t> n. 152/2006 è stata integralmente rielaborata attraverso il decreto correttivo </a:t>
            </a:r>
            <a:r>
              <a:rPr lang="it-IT" sz="2000" dirty="0" err="1">
                <a:solidFill>
                  <a:srgbClr val="FF0000"/>
                </a:solidFill>
              </a:rPr>
              <a:t>D.Lgs.</a:t>
            </a:r>
            <a:r>
              <a:rPr lang="it-IT" sz="2000" dirty="0">
                <a:solidFill>
                  <a:srgbClr val="FF0000"/>
                </a:solidFill>
              </a:rPr>
              <a:t> n. 4 del </a:t>
            </a:r>
            <a:r>
              <a:rPr lang="it-IT" sz="2000" dirty="0" smtClean="0">
                <a:solidFill>
                  <a:srgbClr val="FF0000"/>
                </a:solidFill>
              </a:rPr>
              <a:t>2008, dal </a:t>
            </a:r>
            <a:r>
              <a:rPr lang="it-IT" sz="2000" dirty="0" err="1" smtClean="0">
                <a:solidFill>
                  <a:srgbClr val="FF0000"/>
                </a:solidFill>
              </a:rPr>
              <a:t>D.Lgs</a:t>
            </a:r>
            <a:r>
              <a:rPr lang="it-IT" sz="2000" dirty="0" smtClean="0">
                <a:solidFill>
                  <a:srgbClr val="FF0000"/>
                </a:solidFill>
              </a:rPr>
              <a:t> 128 del 2010 e dal </a:t>
            </a:r>
            <a:r>
              <a:rPr lang="it-IT" sz="2000" dirty="0" err="1" smtClean="0">
                <a:solidFill>
                  <a:srgbClr val="FF0000"/>
                </a:solidFill>
              </a:rPr>
              <a:t>D.Lgs</a:t>
            </a:r>
            <a:r>
              <a:rPr lang="it-IT" sz="2000" dirty="0" smtClean="0">
                <a:solidFill>
                  <a:srgbClr val="FF0000"/>
                </a:solidFill>
              </a:rPr>
              <a:t> 46 del 2014.</a:t>
            </a:r>
            <a:endParaRPr lang="it-IT" sz="2000" dirty="0">
              <a:solidFill>
                <a:srgbClr val="FF0000"/>
              </a:solidFill>
            </a:endParaRPr>
          </a:p>
          <a:p>
            <a:pPr marL="0" indent="0" algn="just">
              <a:lnSpc>
                <a:spcPct val="80000"/>
              </a:lnSpc>
              <a:buFontTx/>
              <a:buNone/>
            </a:pPr>
            <a:endParaRPr lang="it-IT" sz="2000" dirty="0">
              <a:solidFill>
                <a:srgbClr val="FF0000"/>
              </a:solidFill>
            </a:endParaRPr>
          </a:p>
        </p:txBody>
      </p:sp>
    </p:spTree>
    <p:extLst>
      <p:ext uri="{BB962C8B-B14F-4D97-AF65-F5344CB8AC3E}">
        <p14:creationId xmlns:p14="http://schemas.microsoft.com/office/powerpoint/2010/main" val="865850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smtClean="0"/>
              <a:t>Obiettivo della VIA:  assicurare</a:t>
            </a:r>
            <a:endParaRPr lang="it-IT" dirty="0"/>
          </a:p>
          <a:p>
            <a:pPr marL="0" indent="0" algn="just">
              <a:buNone/>
            </a:pPr>
            <a:r>
              <a:rPr lang="it-IT" dirty="0"/>
              <a:t>• trasparenza dell’iter decisionale e</a:t>
            </a:r>
          </a:p>
          <a:p>
            <a:pPr marL="0" indent="0" algn="just">
              <a:buNone/>
            </a:pPr>
            <a:r>
              <a:rPr lang="it-IT" dirty="0"/>
              <a:t>• completezza e affidabilità delle informazioni su</a:t>
            </a:r>
          </a:p>
          <a:p>
            <a:pPr marL="0" indent="0" algn="just">
              <a:buNone/>
            </a:pPr>
            <a:r>
              <a:rPr lang="it-IT" dirty="0"/>
              <a:t>cui poggia la </a:t>
            </a:r>
            <a:r>
              <a:rPr lang="it-IT" dirty="0" smtClean="0"/>
              <a:t>valutazione.</a:t>
            </a:r>
          </a:p>
          <a:p>
            <a:pPr marL="0" indent="0" algn="just">
              <a:buNone/>
            </a:pPr>
            <a:r>
              <a:rPr lang="it-IT" dirty="0" smtClean="0"/>
              <a:t>La VIA è caratterizzata  dall’</a:t>
            </a:r>
            <a:r>
              <a:rPr lang="it-IT" b="1" dirty="0" smtClean="0"/>
              <a:t>informazione </a:t>
            </a:r>
            <a:r>
              <a:rPr lang="it-IT" dirty="0"/>
              <a:t>e </a:t>
            </a:r>
            <a:r>
              <a:rPr lang="it-IT" dirty="0" smtClean="0"/>
              <a:t>dalla </a:t>
            </a:r>
            <a:r>
              <a:rPr lang="it-IT" b="1" dirty="0" smtClean="0"/>
              <a:t>partecipazione </a:t>
            </a:r>
            <a:r>
              <a:rPr lang="it-IT" dirty="0"/>
              <a:t>ai processi decisionali, </a:t>
            </a:r>
            <a:r>
              <a:rPr lang="it-IT" dirty="0" smtClean="0"/>
              <a:t>attraverso strumenti </a:t>
            </a:r>
            <a:r>
              <a:rPr lang="it-IT" dirty="0"/>
              <a:t>e procedimenti formalizzati :</a:t>
            </a:r>
          </a:p>
          <a:p>
            <a:pPr marL="0" indent="0" algn="just">
              <a:buNone/>
            </a:pPr>
            <a:r>
              <a:rPr lang="it-IT" dirty="0"/>
              <a:t>• delle altre autorità ambientali</a:t>
            </a:r>
          </a:p>
          <a:p>
            <a:pPr marL="0" indent="0" algn="just">
              <a:buNone/>
            </a:pPr>
            <a:r>
              <a:rPr lang="it-IT" dirty="0"/>
              <a:t>• dei cittadini</a:t>
            </a:r>
          </a:p>
        </p:txBody>
      </p:sp>
    </p:spTree>
    <p:extLst>
      <p:ext uri="{BB962C8B-B14F-4D97-AF65-F5344CB8AC3E}">
        <p14:creationId xmlns:p14="http://schemas.microsoft.com/office/powerpoint/2010/main" val="2171544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VIA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pPr algn="just"/>
            <a:r>
              <a:rPr lang="it-IT" b="1" dirty="0" smtClean="0">
                <a:solidFill>
                  <a:srgbClr val="FF0000"/>
                </a:solidFill>
              </a:rPr>
              <a:t>Lo </a:t>
            </a:r>
            <a:r>
              <a:rPr lang="it-IT" b="1" dirty="0">
                <a:solidFill>
                  <a:srgbClr val="FF0000"/>
                </a:solidFill>
              </a:rPr>
              <a:t>spirito della V.I.A. non è quello di vietare tout court interventi che incidano sull’ambiente </a:t>
            </a:r>
            <a:r>
              <a:rPr lang="it-IT" dirty="0"/>
              <a:t>(essendo all’uopo sufficiente l’apposizione di vincoli inderogabili che vietino, ad esempio, l’edificazione o altre attività similari), </a:t>
            </a:r>
            <a:r>
              <a:rPr lang="it-IT" b="1" dirty="0">
                <a:solidFill>
                  <a:srgbClr val="FF0000"/>
                </a:solidFill>
              </a:rPr>
              <a:t>bensì quello di valutare la “sostenibilità” di interventi che sicuramente interferiscono con l’ambiente</a:t>
            </a:r>
            <a:r>
              <a:rPr lang="it-IT" dirty="0"/>
              <a:t>. </a:t>
            </a:r>
            <a:r>
              <a:rPr lang="it-IT" dirty="0" smtClean="0"/>
              <a:t>- </a:t>
            </a:r>
            <a:r>
              <a:rPr lang="it-IT" b="1" dirty="0"/>
              <a:t>TAR MARCHE, Sez. I - 4 marzo 2010, n. 100</a:t>
            </a:r>
            <a:r>
              <a:rPr lang="it-IT" dirty="0"/>
              <a:t/>
            </a:r>
            <a:br>
              <a:rPr lang="it-IT" dirty="0"/>
            </a:br>
            <a:endParaRPr lang="it-IT" dirty="0"/>
          </a:p>
        </p:txBody>
      </p:sp>
    </p:spTree>
    <p:extLst>
      <p:ext uri="{BB962C8B-B14F-4D97-AF65-F5344CB8AC3E}">
        <p14:creationId xmlns:p14="http://schemas.microsoft.com/office/powerpoint/2010/main" val="1012663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7500" lnSpcReduction="20000"/>
          </a:bodyPr>
          <a:lstStyle/>
          <a:p>
            <a:pPr algn="just"/>
            <a:r>
              <a:rPr lang="it-IT" dirty="0" err="1" smtClean="0"/>
              <a:t>T.a.r</a:t>
            </a:r>
            <a:r>
              <a:rPr lang="it-IT" dirty="0" smtClean="0"/>
              <a:t>. Toscana, sez. II, 20-04-2010, n. 986.</a:t>
            </a:r>
          </a:p>
          <a:p>
            <a:pPr algn="just"/>
            <a:r>
              <a:rPr lang="it-IT" dirty="0" smtClean="0"/>
              <a:t>La valutazione di impatto ambientale comporta una valutazione anticipata finalizzata, nel quadro del principio comunitario di precauzione, alla tutela preventiva dell’interesse pubblico ambientale; ne deriva che, in presenza di una situazione ambientale connotata dai profili di specifica e documentata sensibilità, </a:t>
            </a:r>
            <a:r>
              <a:rPr lang="it-IT" b="1" dirty="0" smtClean="0"/>
              <a:t>anche la semplice possibilità di un’alterazione negativa</a:t>
            </a:r>
            <a:r>
              <a:rPr lang="it-IT" dirty="0" smtClean="0"/>
              <a:t> va considerata un ragionevole motivo di opposizione alla realizzazione di un’attività anche alla luce degli ampi profili di discrezionalità amministrativa che presenta la valutazione di impatto ambientale sul piano dell’apprezzamento degli interessi pubblici..</a:t>
            </a:r>
            <a:endParaRPr lang="it-IT" dirty="0"/>
          </a:p>
        </p:txBody>
      </p:sp>
    </p:spTree>
    <p:extLst>
      <p:ext uri="{BB962C8B-B14F-4D97-AF65-F5344CB8AC3E}">
        <p14:creationId xmlns:p14="http://schemas.microsoft.com/office/powerpoint/2010/main" val="4202501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it-IT" sz="3200" b="1" dirty="0" err="1">
                <a:solidFill>
                  <a:srgbClr val="FF0000"/>
                </a:solidFill>
                <a:effectLst>
                  <a:outerShdw blurRad="38100" dist="38100" dir="2700000" algn="tl">
                    <a:srgbClr val="000000">
                      <a:alpha val="43137"/>
                    </a:srgbClr>
                  </a:outerShdw>
                </a:effectLst>
              </a:rPr>
              <a:t>D.Lgs.</a:t>
            </a:r>
            <a:r>
              <a:rPr lang="it-IT" sz="3200" b="1" dirty="0">
                <a:solidFill>
                  <a:srgbClr val="FF0000"/>
                </a:solidFill>
                <a:effectLst>
                  <a:outerShdw blurRad="38100" dist="38100" dir="2700000" algn="tl">
                    <a:srgbClr val="000000">
                      <a:alpha val="43137"/>
                    </a:srgbClr>
                  </a:outerShdw>
                </a:effectLst>
              </a:rPr>
              <a:t> 152/2006</a:t>
            </a:r>
            <a:br>
              <a:rPr lang="it-IT" sz="3200" b="1" dirty="0">
                <a:solidFill>
                  <a:srgbClr val="FF0000"/>
                </a:solidFill>
                <a:effectLst>
                  <a:outerShdw blurRad="38100" dist="38100" dir="2700000" algn="tl">
                    <a:srgbClr val="000000">
                      <a:alpha val="43137"/>
                    </a:srgbClr>
                  </a:outerShdw>
                </a:effectLst>
              </a:rPr>
            </a:br>
            <a:r>
              <a:rPr lang="it-IT" sz="3200" b="1" dirty="0">
                <a:solidFill>
                  <a:srgbClr val="FF0000"/>
                </a:solidFill>
                <a:effectLst>
                  <a:outerShdw blurRad="38100" dist="38100" dir="2700000" algn="tl">
                    <a:srgbClr val="000000">
                      <a:alpha val="43137"/>
                    </a:srgbClr>
                  </a:outerShdw>
                </a:effectLst>
              </a:rPr>
              <a:t>art. 5 - </a:t>
            </a:r>
            <a:r>
              <a:rPr lang="it-IT" sz="3200" b="1" i="1" dirty="0">
                <a:solidFill>
                  <a:srgbClr val="FF0000"/>
                </a:solidFill>
                <a:effectLst>
                  <a:outerShdw blurRad="38100" dist="38100" dir="2700000" algn="tl">
                    <a:srgbClr val="000000">
                      <a:alpha val="43137"/>
                    </a:srgbClr>
                  </a:outerShdw>
                </a:effectLst>
              </a:rPr>
              <a:t>Definizioni</a:t>
            </a:r>
          </a:p>
        </p:txBody>
      </p:sp>
      <p:sp>
        <p:nvSpPr>
          <p:cNvPr id="59395" name="Rectangle 3"/>
          <p:cNvSpPr>
            <a:spLocks noGrp="1" noChangeArrowheads="1"/>
          </p:cNvSpPr>
          <p:nvPr>
            <p:ph type="body" idx="1"/>
          </p:nvPr>
        </p:nvSpPr>
        <p:spPr/>
        <p:txBody>
          <a:bodyPr/>
          <a:lstStyle/>
          <a:p>
            <a:pPr marL="0" indent="0" algn="just">
              <a:buFontTx/>
              <a:buNone/>
            </a:pPr>
            <a:r>
              <a:rPr lang="it-IT" sz="2400" i="1" dirty="0"/>
              <a:t>“…</a:t>
            </a:r>
            <a:r>
              <a:rPr lang="it-IT" sz="2400" i="1" dirty="0">
                <a:solidFill>
                  <a:srgbClr val="FF0000"/>
                </a:solidFill>
              </a:rPr>
              <a:t>b) valutazione ambientale dei progetti, nel seguito valutazione d’impatto ambientale, di seguito VIA</a:t>
            </a:r>
            <a:r>
              <a:rPr lang="it-IT" sz="2400" i="1" dirty="0" smtClean="0">
                <a:solidFill>
                  <a:srgbClr val="FF0000"/>
                </a:solidFill>
              </a:rPr>
              <a:t>: </a:t>
            </a:r>
            <a:r>
              <a:rPr lang="it-IT" sz="2400" b="1" i="1" dirty="0" smtClean="0"/>
              <a:t>il procedimento mediante il quale vengono preventivamente individuati gli effetti sull'ambiente di un progetto, secondo le disposizioni di cui al titolo III della seconda parte del presente decreto, ai fini dell'individuazione delle soluzioni </a:t>
            </a:r>
            <a:r>
              <a:rPr lang="it-IT" sz="2400" b="1" i="1" dirty="0" err="1" smtClean="0"/>
              <a:t>piu'</a:t>
            </a:r>
            <a:r>
              <a:rPr lang="it-IT" sz="2400" b="1" i="1" dirty="0" smtClean="0"/>
              <a:t> idonee al perseguimento degli obiettivi di cui all'articolo 4, commi 3 e 4, lettera b);</a:t>
            </a:r>
            <a:r>
              <a:rPr lang="it-IT" sz="2400" i="1" dirty="0" smtClean="0"/>
              <a:t>;…”</a:t>
            </a:r>
            <a:endParaRPr lang="it-IT" sz="2400" i="1" dirty="0"/>
          </a:p>
          <a:p>
            <a:pPr marL="0" indent="0" algn="just">
              <a:buFontTx/>
              <a:buNone/>
            </a:pPr>
            <a:r>
              <a:rPr lang="it-IT" sz="2400" i="1" dirty="0"/>
              <a:t/>
            </a:r>
            <a:br>
              <a:rPr lang="it-IT" sz="2400" i="1" dirty="0"/>
            </a:br>
            <a:endParaRPr lang="it-IT" sz="2400" i="1" dirty="0"/>
          </a:p>
          <a:p>
            <a:pPr marL="0" indent="0" algn="just">
              <a:buFontTx/>
              <a:buNone/>
            </a:pPr>
            <a:endParaRPr lang="it-IT" sz="2400" i="1" dirty="0"/>
          </a:p>
        </p:txBody>
      </p:sp>
    </p:spTree>
    <p:extLst>
      <p:ext uri="{BB962C8B-B14F-4D97-AF65-F5344CB8AC3E}">
        <p14:creationId xmlns:p14="http://schemas.microsoft.com/office/powerpoint/2010/main" val="3486940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it-IT" sz="2400" b="1" dirty="0">
                <a:solidFill>
                  <a:srgbClr val="FF0000"/>
                </a:solidFill>
                <a:effectLst>
                  <a:outerShdw blurRad="38100" dist="38100" dir="2700000" algn="tl">
                    <a:srgbClr val="000000">
                      <a:alpha val="43137"/>
                    </a:srgbClr>
                  </a:outerShdw>
                </a:effectLst>
              </a:rPr>
              <a:t>Valutazione d’Impatto Ambientale</a:t>
            </a:r>
            <a:br>
              <a:rPr lang="it-IT" sz="2400" b="1" dirty="0">
                <a:solidFill>
                  <a:srgbClr val="FF0000"/>
                </a:solidFill>
                <a:effectLst>
                  <a:outerShdw blurRad="38100" dist="38100" dir="2700000" algn="tl">
                    <a:srgbClr val="000000">
                      <a:alpha val="43137"/>
                    </a:srgbClr>
                  </a:outerShdw>
                </a:effectLst>
              </a:rPr>
            </a:br>
            <a:r>
              <a:rPr lang="it-IT" sz="2400" b="1" dirty="0">
                <a:solidFill>
                  <a:srgbClr val="FF0000"/>
                </a:solidFill>
                <a:effectLst>
                  <a:outerShdw blurRad="38100" dist="38100" dir="2700000" algn="tl">
                    <a:srgbClr val="000000">
                      <a:alpha val="43137"/>
                    </a:srgbClr>
                  </a:outerShdw>
                </a:effectLst>
              </a:rPr>
              <a:t>Valutazione Ambientale Strategica</a:t>
            </a:r>
            <a:br>
              <a:rPr lang="it-IT" sz="2400" b="1" dirty="0">
                <a:solidFill>
                  <a:srgbClr val="FF0000"/>
                </a:solidFill>
                <a:effectLst>
                  <a:outerShdw blurRad="38100" dist="38100" dir="2700000" algn="tl">
                    <a:srgbClr val="000000">
                      <a:alpha val="43137"/>
                    </a:srgbClr>
                  </a:outerShdw>
                </a:effectLst>
              </a:rPr>
            </a:br>
            <a:r>
              <a:rPr lang="it-IT" sz="2400" b="1" dirty="0">
                <a:solidFill>
                  <a:srgbClr val="FF0000"/>
                </a:solidFill>
                <a:effectLst>
                  <a:outerShdw blurRad="38100" dist="38100" dir="2700000" algn="tl">
                    <a:srgbClr val="000000">
                      <a:alpha val="43137"/>
                    </a:srgbClr>
                  </a:outerShdw>
                </a:effectLst>
              </a:rPr>
              <a:t>Autorizzazione Integrata Ambientale</a:t>
            </a:r>
          </a:p>
        </p:txBody>
      </p:sp>
      <p:sp>
        <p:nvSpPr>
          <p:cNvPr id="48131" name="Rectangle 3"/>
          <p:cNvSpPr>
            <a:spLocks noGrp="1" noChangeArrowheads="1"/>
          </p:cNvSpPr>
          <p:nvPr>
            <p:ph type="body" idx="1"/>
          </p:nvPr>
        </p:nvSpPr>
        <p:spPr/>
        <p:txBody>
          <a:bodyPr/>
          <a:lstStyle/>
          <a:p>
            <a:pPr marL="0" indent="0" algn="just">
              <a:buFontTx/>
              <a:buNone/>
            </a:pPr>
            <a:r>
              <a:rPr lang="it-IT" sz="2400" dirty="0"/>
              <a:t>Tutte e tre le procedure che verranno esaminate hanno caratteristiche comuni:</a:t>
            </a:r>
          </a:p>
          <a:p>
            <a:pPr marL="0" indent="0">
              <a:buFontTx/>
              <a:buNone/>
            </a:pPr>
            <a:endParaRPr lang="it-IT" sz="2400" dirty="0"/>
          </a:p>
          <a:p>
            <a:pPr marL="0" indent="0" algn="just"/>
            <a:r>
              <a:rPr lang="it-IT" sz="2400" dirty="0"/>
              <a:t> </a:t>
            </a:r>
            <a:r>
              <a:rPr lang="it-IT" sz="2400" dirty="0">
                <a:solidFill>
                  <a:srgbClr val="FF0000"/>
                </a:solidFill>
              </a:rPr>
              <a:t>carattere preventivo</a:t>
            </a:r>
            <a:r>
              <a:rPr lang="it-IT" sz="2400" dirty="0"/>
              <a:t>, proponendosi (in applicazione del principio comunitario di prevenzione) di individuare, valutare e mitigare i possibili effetti perturbativi sull’ambiente di un determinato piano, programma o progetto prima che esso sia adottato o autorizzato;</a:t>
            </a:r>
          </a:p>
          <a:p>
            <a:pPr marL="0" indent="0" algn="just">
              <a:buFontTx/>
              <a:buNone/>
            </a:pPr>
            <a:endParaRPr lang="it-IT" sz="2400" dirty="0"/>
          </a:p>
          <a:p>
            <a:pPr marL="0" indent="0">
              <a:buFontTx/>
              <a:buNone/>
            </a:pPr>
            <a:endParaRPr lang="it-IT" sz="2400" dirty="0"/>
          </a:p>
        </p:txBody>
      </p:sp>
    </p:spTree>
    <p:extLst>
      <p:ext uri="{BB962C8B-B14F-4D97-AF65-F5344CB8AC3E}">
        <p14:creationId xmlns:p14="http://schemas.microsoft.com/office/powerpoint/2010/main" val="4050409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i="1" dirty="0" smtClean="0">
                <a:solidFill>
                  <a:srgbClr val="FF0000"/>
                </a:solidFill>
                <a:effectLst>
                  <a:outerShdw blurRad="38100" dist="38100" dir="2700000" algn="tl">
                    <a:srgbClr val="000000">
                      <a:alpha val="43137"/>
                    </a:srgbClr>
                  </a:outerShdw>
                </a:effectLst>
              </a:rPr>
              <a:t>Articolo </a:t>
            </a:r>
            <a:r>
              <a:rPr lang="it-IT" b="1" i="1" dirty="0">
                <a:solidFill>
                  <a:srgbClr val="FF0000"/>
                </a:solidFill>
                <a:effectLst>
                  <a:outerShdw blurRad="38100" dist="38100" dir="2700000" algn="tl">
                    <a:srgbClr val="000000">
                      <a:alpha val="43137"/>
                    </a:srgbClr>
                  </a:outerShdw>
                </a:effectLst>
              </a:rPr>
              <a:t>4, </a:t>
            </a:r>
            <a:r>
              <a:rPr lang="it-IT" b="1" i="1" dirty="0" smtClean="0">
                <a:solidFill>
                  <a:srgbClr val="FF0000"/>
                </a:solidFill>
                <a:effectLst>
                  <a:outerShdw blurRad="38100" dist="38100" dir="2700000" algn="tl">
                    <a:srgbClr val="000000">
                      <a:alpha val="43137"/>
                    </a:srgbClr>
                  </a:outerShdw>
                </a:effectLst>
              </a:rPr>
              <a:t>comma 3</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algn="just"/>
            <a:r>
              <a:rPr lang="it-IT" dirty="0"/>
              <a:t>La valutazione ambientale di piani, programmi e progetti ha la </a:t>
            </a:r>
            <a:r>
              <a:rPr lang="it-IT" dirty="0" err="1"/>
              <a:t>finalita'</a:t>
            </a:r>
            <a:r>
              <a:rPr lang="it-IT" dirty="0"/>
              <a:t> di assicurare che </a:t>
            </a:r>
            <a:r>
              <a:rPr lang="it-IT" b="1" dirty="0" err="1"/>
              <a:t>l'attivita'</a:t>
            </a:r>
            <a:r>
              <a:rPr lang="it-IT" b="1" dirty="0"/>
              <a:t> antropica sia compatibile con le condizioni per uno sviluppo sostenibile</a:t>
            </a:r>
            <a:r>
              <a:rPr lang="it-IT" dirty="0"/>
              <a:t>, e quindi nel rispetto della </a:t>
            </a:r>
            <a:r>
              <a:rPr lang="it-IT" dirty="0" err="1"/>
              <a:t>capacita'</a:t>
            </a:r>
            <a:r>
              <a:rPr lang="it-IT" dirty="0"/>
              <a:t> rigenerativa degli ecosistemi e delle risorse, della salvaguardia della </a:t>
            </a:r>
            <a:r>
              <a:rPr lang="it-IT" dirty="0" err="1"/>
              <a:t>biodiversita'</a:t>
            </a:r>
            <a:r>
              <a:rPr lang="it-IT" dirty="0"/>
              <a:t> e di un'equa distribuzione dei vantaggi connessi </a:t>
            </a:r>
            <a:r>
              <a:rPr lang="it-IT" dirty="0" err="1"/>
              <a:t>all'attivita'</a:t>
            </a:r>
            <a:r>
              <a:rPr lang="it-IT" dirty="0"/>
              <a:t> economica. Per mezzo della stessa si affronta la determinazione della valutazione preventiva integrata degli impatti ambientali nello svolgimento delle </a:t>
            </a:r>
            <a:r>
              <a:rPr lang="it-IT" dirty="0" err="1"/>
              <a:t>attivita'</a:t>
            </a:r>
            <a:r>
              <a:rPr lang="it-IT" dirty="0"/>
              <a:t> normative e amministrative, di informazione ambientale, di pianificazione e programmazione. </a:t>
            </a:r>
          </a:p>
        </p:txBody>
      </p:sp>
    </p:spTree>
    <p:extLst>
      <p:ext uri="{BB962C8B-B14F-4D97-AF65-F5344CB8AC3E}">
        <p14:creationId xmlns:p14="http://schemas.microsoft.com/office/powerpoint/2010/main" val="825512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solidFill>
                  <a:srgbClr val="FF0000"/>
                </a:solidFill>
                <a:effectLst>
                  <a:outerShdw blurRad="38100" dist="38100" dir="2700000" algn="tl">
                    <a:srgbClr val="000000">
                      <a:alpha val="43137"/>
                    </a:srgbClr>
                  </a:outerShdw>
                </a:effectLst>
              </a:rPr>
              <a:t>Articolo </a:t>
            </a:r>
            <a:r>
              <a:rPr lang="it-IT" b="1" i="1" dirty="0" smtClean="0">
                <a:solidFill>
                  <a:srgbClr val="FF0000"/>
                </a:solidFill>
                <a:effectLst>
                  <a:outerShdw blurRad="38100" dist="38100" dir="2700000" algn="tl">
                    <a:srgbClr val="000000">
                      <a:alpha val="43137"/>
                    </a:srgbClr>
                  </a:outerShdw>
                </a:effectLst>
              </a:rPr>
              <a:t>4 comma 4 </a:t>
            </a:r>
            <a:r>
              <a:rPr lang="it-IT" b="1" i="1" dirty="0">
                <a:solidFill>
                  <a:srgbClr val="FF0000"/>
                </a:solidFill>
                <a:effectLst>
                  <a:outerShdw blurRad="38100" dist="38100" dir="2700000" algn="tl">
                    <a:srgbClr val="000000">
                      <a:alpha val="43137"/>
                    </a:srgbClr>
                  </a:outerShdw>
                </a:effectLst>
              </a:rPr>
              <a:t>lettera b)</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algn="just"/>
            <a:r>
              <a:rPr lang="it-IT" dirty="0"/>
              <a:t>la valutazione ambientale dei progetti ha la </a:t>
            </a:r>
            <a:r>
              <a:rPr lang="it-IT" dirty="0" err="1"/>
              <a:t>finalita'</a:t>
            </a:r>
            <a:r>
              <a:rPr lang="it-IT" dirty="0"/>
              <a:t> di proteggere la </a:t>
            </a:r>
            <a:r>
              <a:rPr lang="it-IT" dirty="0">
                <a:solidFill>
                  <a:srgbClr val="FF0000"/>
                </a:solidFill>
              </a:rPr>
              <a:t>salute umana</a:t>
            </a:r>
            <a:r>
              <a:rPr lang="it-IT" dirty="0"/>
              <a:t>, contribuire con un migliore ambiente alla </a:t>
            </a:r>
            <a:r>
              <a:rPr lang="it-IT" dirty="0" err="1">
                <a:solidFill>
                  <a:srgbClr val="FF0000"/>
                </a:solidFill>
              </a:rPr>
              <a:t>qualita'</a:t>
            </a:r>
            <a:r>
              <a:rPr lang="it-IT" dirty="0">
                <a:solidFill>
                  <a:srgbClr val="FF0000"/>
                </a:solidFill>
              </a:rPr>
              <a:t> della vita</a:t>
            </a:r>
            <a:r>
              <a:rPr lang="it-IT" dirty="0"/>
              <a:t>, provvedere al mantenimento delle </a:t>
            </a:r>
            <a:r>
              <a:rPr lang="it-IT" dirty="0">
                <a:solidFill>
                  <a:srgbClr val="FF0000"/>
                </a:solidFill>
              </a:rPr>
              <a:t>specie</a:t>
            </a:r>
            <a:r>
              <a:rPr lang="it-IT" dirty="0"/>
              <a:t> e conservare la </a:t>
            </a:r>
            <a:r>
              <a:rPr lang="it-IT" dirty="0" err="1">
                <a:solidFill>
                  <a:srgbClr val="FF0000"/>
                </a:solidFill>
              </a:rPr>
              <a:t>capacita'</a:t>
            </a:r>
            <a:r>
              <a:rPr lang="it-IT" dirty="0">
                <a:solidFill>
                  <a:srgbClr val="FF0000"/>
                </a:solidFill>
              </a:rPr>
              <a:t> di riproduzione dell'ecosistema </a:t>
            </a:r>
            <a:r>
              <a:rPr lang="it-IT" dirty="0"/>
              <a:t>in quanto risorsa essenziale per la vita. </a:t>
            </a:r>
          </a:p>
        </p:txBody>
      </p:sp>
    </p:spTree>
    <p:extLst>
      <p:ext uri="{BB962C8B-B14F-4D97-AF65-F5344CB8AC3E}">
        <p14:creationId xmlns:p14="http://schemas.microsoft.com/office/powerpoint/2010/main" val="1258216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solidFill>
                  <a:srgbClr val="FF0000"/>
                </a:solidFill>
                <a:effectLst>
                  <a:outerShdw blurRad="38100" dist="38100" dir="2700000" algn="tl">
                    <a:srgbClr val="000000">
                      <a:alpha val="43137"/>
                    </a:srgbClr>
                  </a:outerShdw>
                </a:effectLst>
              </a:rPr>
              <a:t>Articolo 4 comma 4 lettera b)</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pPr algn="just"/>
            <a:r>
              <a:rPr lang="it-IT" dirty="0"/>
              <a:t>A questo scopo, essa individua, descrive e valuta, in modo appropriato, per ciascun caso particolare e secondo le disposizioni del presente decreto, gli impatti diretti e indiretti di un progetto sui seguenti fattori: </a:t>
            </a:r>
            <a:endParaRPr lang="it-IT" dirty="0" smtClean="0"/>
          </a:p>
          <a:p>
            <a:pPr algn="just"/>
            <a:r>
              <a:rPr lang="it-IT" dirty="0" smtClean="0"/>
              <a:t>1</a:t>
            </a:r>
            <a:r>
              <a:rPr lang="it-IT" dirty="0"/>
              <a:t>) l'uomo, la fauna e la flora; </a:t>
            </a:r>
            <a:endParaRPr lang="it-IT" dirty="0" smtClean="0"/>
          </a:p>
          <a:p>
            <a:pPr algn="just"/>
            <a:r>
              <a:rPr lang="it-IT" dirty="0" smtClean="0"/>
              <a:t>2</a:t>
            </a:r>
            <a:r>
              <a:rPr lang="it-IT" dirty="0"/>
              <a:t>) il suolo, l'acqua, l'aria e il clima; </a:t>
            </a:r>
            <a:endParaRPr lang="it-IT" dirty="0" smtClean="0"/>
          </a:p>
          <a:p>
            <a:pPr algn="just"/>
            <a:r>
              <a:rPr lang="it-IT" dirty="0" smtClean="0"/>
              <a:t>3</a:t>
            </a:r>
            <a:r>
              <a:rPr lang="it-IT" dirty="0"/>
              <a:t>) i beni materiali ed il patrimonio culturale; </a:t>
            </a:r>
            <a:endParaRPr lang="it-IT" dirty="0" smtClean="0"/>
          </a:p>
          <a:p>
            <a:pPr algn="just"/>
            <a:r>
              <a:rPr lang="it-IT" dirty="0" smtClean="0"/>
              <a:t>4</a:t>
            </a:r>
            <a:r>
              <a:rPr lang="it-IT" dirty="0"/>
              <a:t>) l'interazione tra i fattori di cui sopra.</a:t>
            </a:r>
          </a:p>
          <a:p>
            <a:endParaRPr lang="it-IT" dirty="0"/>
          </a:p>
        </p:txBody>
      </p:sp>
    </p:spTree>
    <p:extLst>
      <p:ext uri="{BB962C8B-B14F-4D97-AF65-F5344CB8AC3E}">
        <p14:creationId xmlns:p14="http://schemas.microsoft.com/office/powerpoint/2010/main" val="29710788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endParaRPr lang="it-IT"/>
          </a:p>
        </p:txBody>
      </p:sp>
      <p:sp>
        <p:nvSpPr>
          <p:cNvPr id="60419" name="Rectangle 3"/>
          <p:cNvSpPr>
            <a:spLocks noGrp="1" noChangeArrowheads="1"/>
          </p:cNvSpPr>
          <p:nvPr>
            <p:ph type="body" idx="1"/>
          </p:nvPr>
        </p:nvSpPr>
        <p:spPr>
          <a:xfrm>
            <a:off x="539750" y="1628775"/>
            <a:ext cx="8229600" cy="4525963"/>
          </a:xfrm>
        </p:spPr>
        <p:txBody>
          <a:bodyPr/>
          <a:lstStyle/>
          <a:p>
            <a:pPr marL="0" indent="0" algn="just">
              <a:lnSpc>
                <a:spcPct val="90000"/>
              </a:lnSpc>
              <a:buFontTx/>
              <a:buNone/>
            </a:pPr>
            <a:r>
              <a:rPr lang="it-IT" sz="2400" i="1" dirty="0"/>
              <a:t>“…</a:t>
            </a:r>
            <a:r>
              <a:rPr lang="it-IT" sz="2400" i="1" dirty="0">
                <a:solidFill>
                  <a:srgbClr val="FF0000"/>
                </a:solidFill>
              </a:rPr>
              <a:t>c) impatto ambientale:</a:t>
            </a:r>
            <a:r>
              <a:rPr lang="it-IT" sz="2400" i="1" dirty="0"/>
              <a:t> l’alterazione qualitativa e/o quantitativa, diretta ed indiretta, a breve e a lungo termine, permanente e temporanea, singola e cumulativa, positiva e negativa dell’ambiente, inteso come sistema di relazioni fra i fattori antropici, naturalistici, chimico-fisici, climatici, paesaggistici, architettonici, culturali, agricoli ed economici, in conseguenza dell’attuazione sul territorio di piani o programmi o di progetti nelle diverse fasi della loro realizzazione, gestione e dismissione, nonché di eventuali malfunzionamenti;…”</a:t>
            </a:r>
            <a:br>
              <a:rPr lang="it-IT" sz="2400" i="1" dirty="0"/>
            </a:br>
            <a:endParaRPr lang="it-IT" sz="2400" i="1" dirty="0"/>
          </a:p>
        </p:txBody>
      </p:sp>
    </p:spTree>
    <p:extLst>
      <p:ext uri="{BB962C8B-B14F-4D97-AF65-F5344CB8AC3E}">
        <p14:creationId xmlns:p14="http://schemas.microsoft.com/office/powerpoint/2010/main" val="16725654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lgn="just"/>
            <a:r>
              <a:rPr lang="it-IT" dirty="0" smtClean="0"/>
              <a:t>La valutazione d'impatto ambientale, riguarda i progetti che possono avere impatti significativi e negativi sull'ambiente e sul patrimonio culturale. </a:t>
            </a:r>
          </a:p>
          <a:p>
            <a:pPr algn="just"/>
            <a:r>
              <a:rPr lang="it-IT" dirty="0" smtClean="0"/>
              <a:t>L’assoggettabilità a VIA è subordinata alla presenza di possibili (dunque non certi) effetti negativi e significativi sull'ambiente (-</a:t>
            </a:r>
            <a:r>
              <a:rPr lang="it-IT" b="1" dirty="0" smtClean="0"/>
              <a:t> </a:t>
            </a:r>
            <a:r>
              <a:rPr lang="it-IT" b="1" dirty="0" smtClean="0">
                <a:hlinkClick r:id="rId2" action="ppaction://hlinkfile"/>
              </a:rPr>
              <a:t>TAR PUGLIA, Lecce, Sez. I - 25 maggio 2011, n. 957</a:t>
            </a:r>
            <a:r>
              <a:rPr lang="it-IT" b="1" dirty="0" smtClean="0"/>
              <a:t>)</a:t>
            </a:r>
            <a:endParaRPr lang="it-IT" dirty="0"/>
          </a:p>
        </p:txBody>
      </p:sp>
    </p:spTree>
    <p:extLst>
      <p:ext uri="{BB962C8B-B14F-4D97-AF65-F5344CB8AC3E}">
        <p14:creationId xmlns:p14="http://schemas.microsoft.com/office/powerpoint/2010/main" val="26190640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VIA</a:t>
            </a:r>
            <a:endParaRPr lang="it-IT" dirty="0"/>
          </a:p>
        </p:txBody>
      </p:sp>
      <p:sp>
        <p:nvSpPr>
          <p:cNvPr id="3" name="Segnaposto contenuto 2"/>
          <p:cNvSpPr>
            <a:spLocks noGrp="1"/>
          </p:cNvSpPr>
          <p:nvPr>
            <p:ph idx="1"/>
          </p:nvPr>
        </p:nvSpPr>
        <p:spPr/>
        <p:txBody>
          <a:bodyPr>
            <a:normAutofit fontScale="85000" lnSpcReduction="20000"/>
          </a:bodyPr>
          <a:lstStyle/>
          <a:p>
            <a:pPr marL="0" indent="0">
              <a:buNone/>
            </a:pPr>
            <a:r>
              <a:rPr lang="it-IT" dirty="0" smtClean="0"/>
              <a:t>Procedimenti in corso:</a:t>
            </a:r>
          </a:p>
          <a:p>
            <a:r>
              <a:rPr lang="it-IT" dirty="0" smtClean="0"/>
              <a:t>Integrazione </a:t>
            </a:r>
            <a:r>
              <a:rPr lang="it-IT" dirty="0"/>
              <a:t>del Sistema Infrastrutturale Transpadano - Direttrice </a:t>
            </a:r>
            <a:r>
              <a:rPr lang="it-IT" dirty="0" smtClean="0"/>
              <a:t>Broni-Pavia-Mortara</a:t>
            </a:r>
          </a:p>
          <a:p>
            <a:r>
              <a:rPr lang="it-IT" dirty="0"/>
              <a:t>Aeroporto di Firenze - Master Plan aeroportuale 2014-2029 </a:t>
            </a:r>
            <a:endParaRPr lang="it-IT" dirty="0" smtClean="0"/>
          </a:p>
          <a:p>
            <a:r>
              <a:rPr lang="it-IT" dirty="0"/>
              <a:t>Approdo turistico Marina di Marsala e futuro Piano regolatore Portuale </a:t>
            </a:r>
            <a:endParaRPr lang="it-IT" dirty="0" smtClean="0"/>
          </a:p>
          <a:p>
            <a:r>
              <a:rPr lang="it-IT" dirty="0"/>
              <a:t>Stabilimento </a:t>
            </a:r>
            <a:r>
              <a:rPr lang="it-IT" dirty="0" err="1"/>
              <a:t>Masol</a:t>
            </a:r>
            <a:r>
              <a:rPr lang="it-IT" dirty="0"/>
              <a:t> Continental </a:t>
            </a:r>
            <a:r>
              <a:rPr lang="it-IT" dirty="0" err="1"/>
              <a:t>Biofuel</a:t>
            </a:r>
            <a:r>
              <a:rPr lang="it-IT" dirty="0"/>
              <a:t> di Livorno - Realizzazione terza linea di produzione biodiesel </a:t>
            </a:r>
            <a:endParaRPr lang="it-IT" dirty="0" smtClean="0"/>
          </a:p>
          <a:p>
            <a:r>
              <a:rPr lang="it-IT" dirty="0"/>
              <a:t>Elettrodotto 380kV doppia terna "Chiaramonte Gulfi - Ciminna" ed opere connesse </a:t>
            </a:r>
          </a:p>
        </p:txBody>
      </p:sp>
    </p:spTree>
    <p:extLst>
      <p:ext uri="{BB962C8B-B14F-4D97-AF65-F5344CB8AC3E}">
        <p14:creationId xmlns:p14="http://schemas.microsoft.com/office/powerpoint/2010/main" val="2891621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endParaRPr lang="it-IT"/>
          </a:p>
        </p:txBody>
      </p:sp>
      <p:sp>
        <p:nvSpPr>
          <p:cNvPr id="63491" name="Rectangle 3"/>
          <p:cNvSpPr>
            <a:spLocks noGrp="1" noChangeArrowheads="1"/>
          </p:cNvSpPr>
          <p:nvPr>
            <p:ph type="body" idx="1"/>
          </p:nvPr>
        </p:nvSpPr>
        <p:spPr/>
        <p:txBody>
          <a:bodyPr/>
          <a:lstStyle/>
          <a:p>
            <a:pPr marL="0" indent="0" algn="just">
              <a:lnSpc>
                <a:spcPct val="80000"/>
              </a:lnSpc>
              <a:buFontTx/>
              <a:buNone/>
            </a:pPr>
            <a:r>
              <a:rPr lang="it-IT" sz="2400" dirty="0"/>
              <a:t>A giudizio dell’autorità competente </a:t>
            </a:r>
            <a:r>
              <a:rPr lang="it-IT" sz="2400" dirty="0">
                <a:solidFill>
                  <a:srgbClr val="FF0000"/>
                </a:solidFill>
              </a:rPr>
              <a:t>sono esclusi</a:t>
            </a:r>
            <a:r>
              <a:rPr lang="it-IT" sz="2400" dirty="0"/>
              <a:t> dal campo di applicazione della VIA:</a:t>
            </a:r>
          </a:p>
          <a:p>
            <a:pPr marL="0" indent="0" algn="just">
              <a:lnSpc>
                <a:spcPct val="80000"/>
              </a:lnSpc>
              <a:buFontTx/>
              <a:buNone/>
            </a:pPr>
            <a:endParaRPr lang="it-IT" sz="2400" dirty="0"/>
          </a:p>
          <a:p>
            <a:pPr marL="0" indent="0" algn="just">
              <a:lnSpc>
                <a:spcPct val="80000"/>
              </a:lnSpc>
              <a:buFontTx/>
              <a:buNone/>
            </a:pPr>
            <a:r>
              <a:rPr lang="it-IT" sz="2400" dirty="0"/>
              <a:t>a) i progetti relativi a opere o interventi destinati esclusivamente a </a:t>
            </a:r>
            <a:r>
              <a:rPr lang="it-IT" sz="2400" dirty="0">
                <a:solidFill>
                  <a:srgbClr val="FF0000"/>
                </a:solidFill>
              </a:rPr>
              <a:t>scopi di difesa nazionale </a:t>
            </a:r>
            <a:r>
              <a:rPr lang="it-IT" sz="2400" dirty="0"/>
              <a:t>solo se l’applicazione della VIA possa pregiudicare gli scopi di della difesa nazionale;</a:t>
            </a:r>
          </a:p>
          <a:p>
            <a:pPr marL="0" indent="0" algn="just">
              <a:lnSpc>
                <a:spcPct val="80000"/>
              </a:lnSpc>
              <a:buFontTx/>
              <a:buNone/>
            </a:pPr>
            <a:endParaRPr lang="it-IT" sz="2400" dirty="0"/>
          </a:p>
          <a:p>
            <a:pPr marL="0" indent="0" algn="just">
              <a:lnSpc>
                <a:spcPct val="80000"/>
              </a:lnSpc>
              <a:buFontTx/>
              <a:buNone/>
            </a:pPr>
            <a:r>
              <a:rPr lang="it-IT" sz="2400" dirty="0"/>
              <a:t>b) i progetti relativi a opere e interventi destinati esclusivamente a </a:t>
            </a:r>
            <a:r>
              <a:rPr lang="it-IT" sz="2400" dirty="0">
                <a:solidFill>
                  <a:srgbClr val="FF0000"/>
                </a:solidFill>
              </a:rPr>
              <a:t>scopi di protezione civile</a:t>
            </a:r>
            <a:r>
              <a:rPr lang="it-IT" sz="2400" dirty="0"/>
              <a:t>, oppure disposti in situazioni di necessità e d’urgenza a scopi di </a:t>
            </a:r>
            <a:r>
              <a:rPr lang="it-IT" sz="2400" dirty="0">
                <a:solidFill>
                  <a:srgbClr val="FF0000"/>
                </a:solidFill>
              </a:rPr>
              <a:t>salvaguardia dell’incolumità</a:t>
            </a:r>
            <a:r>
              <a:rPr lang="it-IT" sz="2400" dirty="0"/>
              <a:t> delle persone da un pericolo imminente o a </a:t>
            </a:r>
            <a:r>
              <a:rPr lang="it-IT" sz="2400" dirty="0">
                <a:solidFill>
                  <a:srgbClr val="FF0000"/>
                </a:solidFill>
              </a:rPr>
              <a:t>seguito di calamità</a:t>
            </a:r>
            <a:r>
              <a:rPr lang="it-IT" sz="2400" dirty="0"/>
              <a:t>;</a:t>
            </a:r>
          </a:p>
          <a:p>
            <a:pPr marL="0" indent="0" algn="just">
              <a:lnSpc>
                <a:spcPct val="80000"/>
              </a:lnSpc>
              <a:buFontTx/>
              <a:buNone/>
            </a:pPr>
            <a:endParaRPr lang="it-IT" sz="2400" dirty="0">
              <a:solidFill>
                <a:srgbClr val="FF0000"/>
              </a:solidFill>
            </a:endParaRPr>
          </a:p>
        </p:txBody>
      </p:sp>
    </p:spTree>
    <p:extLst>
      <p:ext uri="{BB962C8B-B14F-4D97-AF65-F5344CB8AC3E}">
        <p14:creationId xmlns:p14="http://schemas.microsoft.com/office/powerpoint/2010/main" val="28084827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endParaRPr lang="it-IT"/>
          </a:p>
        </p:txBody>
      </p:sp>
      <p:sp>
        <p:nvSpPr>
          <p:cNvPr id="64515" name="Rectangle 3"/>
          <p:cNvSpPr>
            <a:spLocks noGrp="1" noChangeArrowheads="1"/>
          </p:cNvSpPr>
          <p:nvPr>
            <p:ph type="body" idx="1"/>
          </p:nvPr>
        </p:nvSpPr>
        <p:spPr/>
        <p:txBody>
          <a:bodyPr/>
          <a:lstStyle/>
          <a:p>
            <a:pPr marL="0" indent="0" algn="just">
              <a:lnSpc>
                <a:spcPct val="90000"/>
              </a:lnSpc>
              <a:buFontTx/>
              <a:buNone/>
            </a:pPr>
            <a:r>
              <a:rPr lang="it-IT" sz="2400" dirty="0"/>
              <a:t>c) i piani e i programmi finanziari o di bilancio;</a:t>
            </a:r>
            <a:br>
              <a:rPr lang="it-IT" sz="2400" dirty="0"/>
            </a:br>
            <a:endParaRPr lang="it-IT" sz="2400" dirty="0"/>
          </a:p>
          <a:p>
            <a:pPr marL="0" indent="0" algn="just">
              <a:lnSpc>
                <a:spcPct val="90000"/>
              </a:lnSpc>
              <a:buFontTx/>
              <a:buNone/>
            </a:pPr>
            <a:r>
              <a:rPr lang="it-IT" sz="2400" dirty="0"/>
              <a:t>d) i piani di gestione forestale o strumenti equivalenti, riferiti ad un ambito aziendale o </a:t>
            </a:r>
            <a:r>
              <a:rPr lang="it-IT" sz="2400" dirty="0" err="1"/>
              <a:t>sovraziendale</a:t>
            </a:r>
            <a:r>
              <a:rPr lang="it-IT" sz="2400" dirty="0"/>
              <a:t> di livello locale, redatti secondo i criteri della gestione forestale sostenibile e approvati dalle regioni o dagli organismi dalle stesse individuati.</a:t>
            </a:r>
          </a:p>
        </p:txBody>
      </p:sp>
    </p:spTree>
    <p:extLst>
      <p:ext uri="{BB962C8B-B14F-4D97-AF65-F5344CB8AC3E}">
        <p14:creationId xmlns:p14="http://schemas.microsoft.com/office/powerpoint/2010/main" val="39316334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19 </a:t>
            </a:r>
            <a:r>
              <a:rPr lang="it-IT" dirty="0" err="1" smtClean="0">
                <a:solidFill>
                  <a:srgbClr val="FF0000"/>
                </a:solidFill>
                <a:effectLst>
                  <a:outerShdw blurRad="38100" dist="38100" dir="2700000" algn="tl">
                    <a:srgbClr val="000000">
                      <a:alpha val="43137"/>
                    </a:srgbClr>
                  </a:outerShdw>
                </a:effectLst>
              </a:rPr>
              <a:t>Modalita'</a:t>
            </a:r>
            <a:r>
              <a:rPr lang="it-IT" dirty="0" smtClean="0">
                <a:solidFill>
                  <a:srgbClr val="FF0000"/>
                </a:solidFill>
                <a:effectLst>
                  <a:outerShdw blurRad="38100" dist="38100" dir="2700000" algn="tl">
                    <a:srgbClr val="000000">
                      <a:alpha val="43137"/>
                    </a:srgbClr>
                  </a:outerShdw>
                </a:effectLst>
              </a:rPr>
              <a:t> di svolgimento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r>
              <a:rPr lang="it-IT" dirty="0" smtClean="0"/>
              <a:t>La valutazione d'impatto ambientale comprende, secondo le disposizioni di cui agli articoli da 20 a 28: </a:t>
            </a:r>
          </a:p>
          <a:p>
            <a:pPr marL="514350" indent="-514350">
              <a:buFont typeface="+mj-lt"/>
              <a:buAutoNum type="arabicPeriod"/>
            </a:pPr>
            <a:r>
              <a:rPr lang="it-IT" dirty="0" smtClean="0"/>
              <a:t>lo svolgimento di una verifica di assoggettabilità; </a:t>
            </a:r>
          </a:p>
          <a:p>
            <a:pPr marL="514350" indent="-514350">
              <a:buFont typeface="+mj-lt"/>
              <a:buAutoNum type="arabicPeriod"/>
            </a:pPr>
            <a:r>
              <a:rPr lang="it-IT" dirty="0" smtClean="0"/>
              <a:t>la definizione dei contenuti dello studio di impatto ambientale; </a:t>
            </a:r>
          </a:p>
          <a:p>
            <a:pPr marL="514350" indent="-514350">
              <a:buFont typeface="+mj-lt"/>
              <a:buAutoNum type="arabicPeriod"/>
            </a:pPr>
            <a:r>
              <a:rPr lang="it-IT" dirty="0" smtClean="0"/>
              <a:t>la presentazione e la pubblicazione del progetto; </a:t>
            </a:r>
          </a:p>
          <a:p>
            <a:pPr marL="514350" indent="-514350">
              <a:buFont typeface="+mj-lt"/>
              <a:buAutoNum type="arabicPeriod"/>
            </a:pPr>
            <a:r>
              <a:rPr lang="it-IT" dirty="0" smtClean="0"/>
              <a:t>lo svolgimento di consultazioni; </a:t>
            </a:r>
          </a:p>
          <a:p>
            <a:pPr marL="514350" indent="-514350">
              <a:buFont typeface="+mj-lt"/>
              <a:buAutoNum type="arabicPeriod"/>
            </a:pPr>
            <a:r>
              <a:rPr lang="it-IT" dirty="0" smtClean="0"/>
              <a:t>la valutazione dello studio ambientale e degli esiti delle consultazioni; </a:t>
            </a:r>
          </a:p>
          <a:p>
            <a:pPr marL="514350" indent="-514350">
              <a:buFont typeface="+mj-lt"/>
              <a:buAutoNum type="arabicPeriod"/>
            </a:pPr>
            <a:r>
              <a:rPr lang="it-IT" dirty="0" smtClean="0"/>
              <a:t>la decisione; </a:t>
            </a:r>
          </a:p>
          <a:p>
            <a:pPr marL="514350" indent="-514350">
              <a:buFont typeface="+mj-lt"/>
              <a:buAutoNum type="arabicPeriod"/>
            </a:pPr>
            <a:r>
              <a:rPr lang="it-IT" dirty="0" smtClean="0"/>
              <a:t>l'informazione sulla decisione; </a:t>
            </a:r>
          </a:p>
          <a:p>
            <a:pPr marL="514350" indent="-514350">
              <a:buFont typeface="+mj-lt"/>
              <a:buAutoNum type="arabicPeriod"/>
            </a:pPr>
            <a:r>
              <a:rPr lang="it-IT" dirty="0" smtClean="0"/>
              <a:t>il monitoraggio. </a:t>
            </a:r>
            <a:endParaRPr lang="it-IT" dirty="0"/>
          </a:p>
        </p:txBody>
      </p:sp>
    </p:spTree>
    <p:extLst>
      <p:ext uri="{BB962C8B-B14F-4D97-AF65-F5344CB8AC3E}">
        <p14:creationId xmlns:p14="http://schemas.microsoft.com/office/powerpoint/2010/main" val="20265285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ART. 20: verifica di assoggettabilità - Screening</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smtClean="0"/>
              <a:t>Il proponente trasmette all'autorità competente il </a:t>
            </a:r>
            <a:r>
              <a:rPr lang="it-IT" dirty="0" smtClean="0">
                <a:solidFill>
                  <a:srgbClr val="FF0000"/>
                </a:solidFill>
              </a:rPr>
              <a:t>progetto preliminare, lo studio preliminare ambientale</a:t>
            </a:r>
            <a:r>
              <a:rPr lang="it-IT" dirty="0" smtClean="0"/>
              <a:t>.</a:t>
            </a:r>
          </a:p>
          <a:p>
            <a:pPr marL="0" indent="0" algn="just">
              <a:buNone/>
            </a:pPr>
            <a:r>
              <a:rPr lang="it-IT" dirty="0"/>
              <a:t>Dell'avvenuta trasmissione di cui al comma 1 </a:t>
            </a:r>
            <a:r>
              <a:rPr lang="it-IT" dirty="0" err="1"/>
              <a:t>e'</a:t>
            </a:r>
            <a:r>
              <a:rPr lang="it-IT" dirty="0"/>
              <a:t> dato </a:t>
            </a:r>
            <a:r>
              <a:rPr lang="it-IT" dirty="0" smtClean="0"/>
              <a:t>sintetico avviso  </a:t>
            </a:r>
            <a:r>
              <a:rPr lang="it-IT" dirty="0"/>
              <a:t>nel  sito  web  </a:t>
            </a:r>
            <a:r>
              <a:rPr lang="it-IT" dirty="0" err="1"/>
              <a:t>dell'autorita'</a:t>
            </a:r>
            <a:r>
              <a:rPr lang="it-IT" dirty="0"/>
              <a:t>  competente. </a:t>
            </a:r>
            <a:r>
              <a:rPr lang="it-IT" dirty="0" smtClean="0"/>
              <a:t>Nell'avviso </a:t>
            </a:r>
            <a:r>
              <a:rPr lang="it-IT" dirty="0"/>
              <a:t>sono indicati il proponente, la  procedura,  la  data  </a:t>
            </a:r>
            <a:r>
              <a:rPr lang="it-IT" dirty="0" smtClean="0"/>
              <a:t>di trasmissione </a:t>
            </a:r>
            <a:r>
              <a:rPr lang="it-IT" dirty="0"/>
              <a:t>della documentazione di cui al comma 1, la </a:t>
            </a:r>
            <a:r>
              <a:rPr lang="it-IT" dirty="0" smtClean="0"/>
              <a:t>denominazione del </a:t>
            </a:r>
            <a:r>
              <a:rPr lang="it-IT" dirty="0"/>
              <a:t>progetto, la localizzazione,  una  breve  descrizione  delle  </a:t>
            </a:r>
            <a:r>
              <a:rPr lang="it-IT" dirty="0" smtClean="0"/>
              <a:t>sue caratteristiche</a:t>
            </a:r>
            <a:r>
              <a:rPr lang="it-IT" dirty="0"/>
              <a:t>, le sedi e le </a:t>
            </a:r>
            <a:r>
              <a:rPr lang="it-IT" dirty="0" err="1"/>
              <a:t>modalita'</a:t>
            </a:r>
            <a:r>
              <a:rPr lang="it-IT" dirty="0"/>
              <a:t> per  la  consultazione  </a:t>
            </a:r>
            <a:r>
              <a:rPr lang="it-IT" dirty="0" smtClean="0"/>
              <a:t>degli atti </a:t>
            </a:r>
            <a:r>
              <a:rPr lang="it-IT" dirty="0"/>
              <a:t>nella loro interezza e i termini  entro  i  quali  </a:t>
            </a:r>
            <a:r>
              <a:rPr lang="it-IT" dirty="0" err="1"/>
              <a:t>e'</a:t>
            </a:r>
            <a:r>
              <a:rPr lang="it-IT" dirty="0"/>
              <a:t>  </a:t>
            </a:r>
            <a:r>
              <a:rPr lang="it-IT" dirty="0" smtClean="0"/>
              <a:t>possibile presentare </a:t>
            </a:r>
            <a:r>
              <a:rPr lang="it-IT" dirty="0"/>
              <a:t>osservazioni. In ogni caso, copia integrale degli atti  </a:t>
            </a:r>
            <a:r>
              <a:rPr lang="it-IT" dirty="0" err="1" smtClean="0"/>
              <a:t>e‘</a:t>
            </a:r>
            <a:r>
              <a:rPr lang="it-IT" dirty="0" smtClean="0"/>
              <a:t> depositata </a:t>
            </a:r>
            <a:r>
              <a:rPr lang="it-IT" dirty="0"/>
              <a:t>presso i comuni ove il progetto </a:t>
            </a:r>
            <a:r>
              <a:rPr lang="it-IT" dirty="0" err="1"/>
              <a:t>e'</a:t>
            </a:r>
            <a:r>
              <a:rPr lang="it-IT" dirty="0"/>
              <a:t> localizzato.  Nel  </a:t>
            </a:r>
            <a:r>
              <a:rPr lang="it-IT" dirty="0" smtClean="0"/>
              <a:t>caso dei </a:t>
            </a:r>
            <a:r>
              <a:rPr lang="it-IT" dirty="0"/>
              <a:t>progetti di competenza statale la  documentazione  </a:t>
            </a:r>
            <a:r>
              <a:rPr lang="it-IT" dirty="0" err="1"/>
              <a:t>e'</a:t>
            </a:r>
            <a:r>
              <a:rPr lang="it-IT" dirty="0"/>
              <a:t>  </a:t>
            </a:r>
            <a:r>
              <a:rPr lang="it-IT" dirty="0" smtClean="0"/>
              <a:t>depositata anche </a:t>
            </a:r>
            <a:r>
              <a:rPr lang="it-IT" dirty="0"/>
              <a:t>presso la sede delle regioni e delle province ove  il  </a:t>
            </a:r>
            <a:r>
              <a:rPr lang="it-IT" dirty="0" smtClean="0"/>
              <a:t>progetto </a:t>
            </a:r>
            <a:r>
              <a:rPr lang="it-IT" dirty="0" err="1" smtClean="0"/>
              <a:t>e</a:t>
            </a:r>
            <a:r>
              <a:rPr lang="it-IT" dirty="0" err="1"/>
              <a:t>'</a:t>
            </a:r>
            <a:r>
              <a:rPr lang="it-IT" dirty="0"/>
              <a:t> localizzato. L'intero progetto preliminare, esclusi eventuali </a:t>
            </a:r>
            <a:r>
              <a:rPr lang="it-IT" dirty="0" smtClean="0"/>
              <a:t>dati coperti </a:t>
            </a:r>
            <a:r>
              <a:rPr lang="it-IT" dirty="0"/>
              <a:t>da segreto industriale, disponibile in formato digitale, e </a:t>
            </a:r>
            <a:r>
              <a:rPr lang="it-IT" dirty="0" smtClean="0"/>
              <a:t>lo studio  </a:t>
            </a:r>
            <a:r>
              <a:rPr lang="it-IT" dirty="0"/>
              <a:t>preliminare  ambientale  sono   pubblicati   nel   sito   </a:t>
            </a:r>
            <a:r>
              <a:rPr lang="it-IT" dirty="0" smtClean="0"/>
              <a:t>web </a:t>
            </a:r>
            <a:r>
              <a:rPr lang="it-IT" dirty="0" err="1" smtClean="0"/>
              <a:t>dell'autorita</a:t>
            </a:r>
            <a:r>
              <a:rPr lang="it-IT" dirty="0" err="1"/>
              <a:t>'</a:t>
            </a:r>
            <a:r>
              <a:rPr lang="it-IT" dirty="0"/>
              <a:t> </a:t>
            </a:r>
            <a:r>
              <a:rPr lang="it-IT" dirty="0" smtClean="0"/>
              <a:t>competente.  </a:t>
            </a:r>
            <a:endParaRPr lang="it-IT" dirty="0"/>
          </a:p>
        </p:txBody>
      </p:sp>
    </p:spTree>
    <p:extLst>
      <p:ext uri="{BB962C8B-B14F-4D97-AF65-F5344CB8AC3E}">
        <p14:creationId xmlns:p14="http://schemas.microsoft.com/office/powerpoint/2010/main" val="3905885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endParaRPr lang="it-IT"/>
          </a:p>
        </p:txBody>
      </p:sp>
      <p:sp>
        <p:nvSpPr>
          <p:cNvPr id="49155" name="Rectangle 3"/>
          <p:cNvSpPr>
            <a:spLocks noGrp="1" noChangeArrowheads="1"/>
          </p:cNvSpPr>
          <p:nvPr>
            <p:ph type="body" idx="1"/>
          </p:nvPr>
        </p:nvSpPr>
        <p:spPr/>
        <p:txBody>
          <a:bodyPr/>
          <a:lstStyle/>
          <a:p>
            <a:pPr algn="just">
              <a:lnSpc>
                <a:spcPct val="90000"/>
              </a:lnSpc>
            </a:pPr>
            <a:r>
              <a:rPr lang="it-IT" sz="2400"/>
              <a:t>si fondano su un </a:t>
            </a:r>
            <a:r>
              <a:rPr lang="it-IT" sz="2400">
                <a:solidFill>
                  <a:srgbClr val="FF0000"/>
                </a:solidFill>
              </a:rPr>
              <a:t>approccio globale</a:t>
            </a:r>
            <a:r>
              <a:rPr lang="it-IT" sz="2400"/>
              <a:t>, associando cioè in un’unica contestuale valutazione l’incidenza che la realizzazione di uno specifico piano, programma o progetto può avere su tutti i fattori di cui l’ambiente è composto, considerati complessivamente ed anche nelle loro possibili interazioni;</a:t>
            </a:r>
          </a:p>
          <a:p>
            <a:pPr algn="just">
              <a:lnSpc>
                <a:spcPct val="90000"/>
              </a:lnSpc>
            </a:pPr>
            <a:endParaRPr lang="it-IT" sz="2400"/>
          </a:p>
          <a:p>
            <a:pPr algn="just">
              <a:lnSpc>
                <a:spcPct val="90000"/>
              </a:lnSpc>
            </a:pPr>
            <a:r>
              <a:rPr lang="it-IT" sz="2400"/>
              <a:t>danno risalto alla </a:t>
            </a:r>
            <a:r>
              <a:rPr lang="it-IT" sz="2400">
                <a:solidFill>
                  <a:srgbClr val="FF0000"/>
                </a:solidFill>
              </a:rPr>
              <a:t>partecipazione del pubblico</a:t>
            </a:r>
            <a:r>
              <a:rPr lang="it-IT" sz="2400"/>
              <a:t> essendo potenzialmente aperte alla partecipazione di un numero anche elevato di soggetti;</a:t>
            </a:r>
          </a:p>
          <a:p>
            <a:pPr algn="just">
              <a:lnSpc>
                <a:spcPct val="90000"/>
              </a:lnSpc>
            </a:pPr>
            <a:endParaRPr lang="it-IT" sz="2400"/>
          </a:p>
          <a:p>
            <a:pPr algn="just">
              <a:lnSpc>
                <a:spcPct val="90000"/>
              </a:lnSpc>
            </a:pPr>
            <a:r>
              <a:rPr lang="it-IT" sz="2400"/>
              <a:t>prevedono un’istruttoria tecnico-scientifica. </a:t>
            </a:r>
          </a:p>
        </p:txBody>
      </p:sp>
    </p:spTree>
    <p:extLst>
      <p:ext uri="{BB962C8B-B14F-4D97-AF65-F5344CB8AC3E}">
        <p14:creationId xmlns:p14="http://schemas.microsoft.com/office/powerpoint/2010/main" val="22126454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10000"/>
          </a:bodyPr>
          <a:lstStyle/>
          <a:p>
            <a:pPr algn="just"/>
            <a:r>
              <a:rPr lang="it-IT" b="1" i="1" dirty="0"/>
              <a:t>Entro quarantacinque giorni dalla pubblicazione dell'avviso chiunque abbia interesse può far pervenire le proprie osservazioni. Partecipazione del pubblico. </a:t>
            </a:r>
          </a:p>
          <a:p>
            <a:pPr algn="just"/>
            <a:endParaRPr lang="it-IT" b="1" i="1" dirty="0" smtClean="0"/>
          </a:p>
          <a:p>
            <a:pPr algn="just"/>
            <a:r>
              <a:rPr lang="it-IT" b="1" i="1" dirty="0" smtClean="0"/>
              <a:t>L'autorità competente nei successivi quarantacinque giorni, verifica se il progetto abbia possibili effetti negativi e significativi sull'ambiente. Entro la scadenza del termine l'autorità competente deve comunque esprimersi. L'autorità competente può, per una sola volta, richiedere integrazioni documentali o chiarimenti .</a:t>
            </a:r>
          </a:p>
        </p:txBody>
      </p:sp>
    </p:spTree>
    <p:extLst>
      <p:ext uri="{BB962C8B-B14F-4D97-AF65-F5344CB8AC3E}">
        <p14:creationId xmlns:p14="http://schemas.microsoft.com/office/powerpoint/2010/main" val="15129142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dirty="0"/>
              <a:t>Se il progetto non ha impatti </a:t>
            </a:r>
            <a:r>
              <a:rPr lang="it-IT" b="1" i="1" dirty="0"/>
              <a:t>negativi e significativi sull'ambiente</a:t>
            </a:r>
            <a:r>
              <a:rPr lang="it-IT" dirty="0"/>
              <a:t>, l'autorità compente dispone l'esclusione dalla procedura di valutazione ambientale e, se del caso, impartisce le necessarie prescrizioni. </a:t>
            </a:r>
          </a:p>
          <a:p>
            <a:pPr algn="just"/>
            <a:r>
              <a:rPr lang="it-IT" dirty="0"/>
              <a:t>Se il progetto ha possibili </a:t>
            </a:r>
            <a:r>
              <a:rPr lang="it-IT" b="1" i="1" dirty="0"/>
              <a:t>impatti negativi e significativi sull'ambiente </a:t>
            </a:r>
            <a:r>
              <a:rPr lang="it-IT" dirty="0"/>
              <a:t>si applicano le disposizioni degli articoli da 21 a 28.</a:t>
            </a:r>
          </a:p>
          <a:p>
            <a:endParaRPr lang="it-IT" dirty="0"/>
          </a:p>
        </p:txBody>
      </p:sp>
    </p:spTree>
    <p:extLst>
      <p:ext uri="{BB962C8B-B14F-4D97-AF65-F5344CB8AC3E}">
        <p14:creationId xmlns:p14="http://schemas.microsoft.com/office/powerpoint/2010/main" val="15919521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Studio di impatto ambientale </a:t>
            </a:r>
          </a:p>
        </p:txBody>
      </p:sp>
      <p:sp>
        <p:nvSpPr>
          <p:cNvPr id="65539" name="Rectangle 3"/>
          <p:cNvSpPr>
            <a:spLocks noGrp="1" noChangeArrowheads="1"/>
          </p:cNvSpPr>
          <p:nvPr>
            <p:ph type="body" idx="1"/>
          </p:nvPr>
        </p:nvSpPr>
        <p:spPr/>
        <p:txBody>
          <a:bodyPr/>
          <a:lstStyle/>
          <a:p>
            <a:pPr marL="0" indent="0" algn="just">
              <a:lnSpc>
                <a:spcPct val="80000"/>
              </a:lnSpc>
              <a:buFontTx/>
              <a:buNone/>
            </a:pPr>
            <a:r>
              <a:rPr lang="it-IT" sz="2400" dirty="0"/>
              <a:t>Lo Studio di impatto ambientale è l’elaborato che integra il progetto definitivo, redatto in conformità alle previsioni di cui </a:t>
            </a:r>
            <a:r>
              <a:rPr lang="it-IT" sz="2400" dirty="0">
                <a:solidFill>
                  <a:srgbClr val="FF0000"/>
                </a:solidFill>
              </a:rPr>
              <a:t>all’articolo 22 del </a:t>
            </a:r>
            <a:r>
              <a:rPr lang="it-IT" sz="2400" dirty="0" err="1">
                <a:solidFill>
                  <a:srgbClr val="FF0000"/>
                </a:solidFill>
              </a:rPr>
              <a:t>D.Lgs.</a:t>
            </a:r>
            <a:r>
              <a:rPr lang="it-IT" sz="2400" dirty="0">
                <a:solidFill>
                  <a:srgbClr val="FF0000"/>
                </a:solidFill>
              </a:rPr>
              <a:t> n. 152 del 2006</a:t>
            </a:r>
            <a:r>
              <a:rPr lang="it-IT" sz="2400" dirty="0"/>
              <a:t>.</a:t>
            </a:r>
          </a:p>
          <a:p>
            <a:pPr marL="0" indent="0" algn="just">
              <a:lnSpc>
                <a:spcPct val="80000"/>
              </a:lnSpc>
              <a:buFontTx/>
              <a:buNone/>
            </a:pPr>
            <a:endParaRPr lang="it-IT" sz="2400" dirty="0"/>
          </a:p>
          <a:p>
            <a:pPr marL="0" indent="0" algn="just">
              <a:lnSpc>
                <a:spcPct val="80000"/>
              </a:lnSpc>
              <a:buFontTx/>
              <a:buNone/>
            </a:pPr>
            <a:r>
              <a:rPr lang="it-IT" sz="2400" dirty="0"/>
              <a:t>Lo studio di impatto ambientale contiene almeno le seguenti informazioni:</a:t>
            </a:r>
          </a:p>
          <a:p>
            <a:pPr marL="0" indent="0" algn="just">
              <a:lnSpc>
                <a:spcPct val="80000"/>
              </a:lnSpc>
              <a:buFontTx/>
              <a:buNone/>
            </a:pPr>
            <a:r>
              <a:rPr lang="it-IT" sz="2400" dirty="0"/>
              <a:t/>
            </a:r>
            <a:br>
              <a:rPr lang="it-IT" sz="2400" dirty="0"/>
            </a:br>
            <a:r>
              <a:rPr lang="it-IT" sz="2400" dirty="0"/>
              <a:t>a) </a:t>
            </a:r>
            <a:r>
              <a:rPr lang="it-IT" sz="2400" dirty="0">
                <a:solidFill>
                  <a:srgbClr val="FF0000"/>
                </a:solidFill>
              </a:rPr>
              <a:t>descrizione del progetto</a:t>
            </a:r>
            <a:r>
              <a:rPr lang="it-IT" sz="2400" dirty="0"/>
              <a:t> con informazioni relative alle sue caratteristiche, alla sua localizzazione e alle sue dimensioni;</a:t>
            </a:r>
            <a:br>
              <a:rPr lang="it-IT" sz="2400" dirty="0"/>
            </a:br>
            <a:endParaRPr lang="it-IT" sz="2400" dirty="0"/>
          </a:p>
          <a:p>
            <a:pPr marL="0" indent="0" algn="just">
              <a:lnSpc>
                <a:spcPct val="80000"/>
              </a:lnSpc>
              <a:buFontTx/>
              <a:buNone/>
            </a:pPr>
            <a:r>
              <a:rPr lang="it-IT" sz="2400" dirty="0"/>
              <a:t>b) </a:t>
            </a:r>
            <a:r>
              <a:rPr lang="it-IT" sz="2400" dirty="0">
                <a:solidFill>
                  <a:srgbClr val="FF0000"/>
                </a:solidFill>
              </a:rPr>
              <a:t>descrizione delle misure</a:t>
            </a:r>
            <a:r>
              <a:rPr lang="it-IT" sz="2400" dirty="0"/>
              <a:t> </a:t>
            </a:r>
            <a:r>
              <a:rPr lang="it-IT" sz="2400" dirty="0">
                <a:solidFill>
                  <a:srgbClr val="FF0000"/>
                </a:solidFill>
              </a:rPr>
              <a:t>previste </a:t>
            </a:r>
            <a:r>
              <a:rPr lang="it-IT" sz="2400" dirty="0"/>
              <a:t>per evitare, ridurre e possibilmente compensare gli impatti negativi rilevanti;</a:t>
            </a:r>
            <a:br>
              <a:rPr lang="it-IT" sz="2400" dirty="0"/>
            </a:br>
            <a:endParaRPr lang="it-IT" sz="2400" dirty="0"/>
          </a:p>
        </p:txBody>
      </p:sp>
    </p:spTree>
    <p:extLst>
      <p:ext uri="{BB962C8B-B14F-4D97-AF65-F5344CB8AC3E}">
        <p14:creationId xmlns:p14="http://schemas.microsoft.com/office/powerpoint/2010/main" val="24417287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endParaRPr lang="it-IT"/>
          </a:p>
        </p:txBody>
      </p:sp>
      <p:sp>
        <p:nvSpPr>
          <p:cNvPr id="66563" name="Rectangle 3"/>
          <p:cNvSpPr>
            <a:spLocks noGrp="1" noChangeArrowheads="1"/>
          </p:cNvSpPr>
          <p:nvPr>
            <p:ph type="body" idx="1"/>
          </p:nvPr>
        </p:nvSpPr>
        <p:spPr/>
        <p:txBody>
          <a:bodyPr/>
          <a:lstStyle/>
          <a:p>
            <a:pPr marL="0" indent="0" algn="just">
              <a:lnSpc>
                <a:spcPct val="90000"/>
              </a:lnSpc>
              <a:buFontTx/>
              <a:buNone/>
            </a:pPr>
            <a:r>
              <a:rPr lang="it-IT" sz="2400"/>
              <a:t>c) </a:t>
            </a:r>
            <a:r>
              <a:rPr lang="it-IT" sz="2400">
                <a:solidFill>
                  <a:srgbClr val="FF0000"/>
                </a:solidFill>
              </a:rPr>
              <a:t>dati necessari per individuare e valutare</a:t>
            </a:r>
            <a:r>
              <a:rPr lang="it-IT" sz="2400"/>
              <a:t> </a:t>
            </a:r>
            <a:r>
              <a:rPr lang="it-IT" sz="2400">
                <a:solidFill>
                  <a:srgbClr val="FF0000"/>
                </a:solidFill>
              </a:rPr>
              <a:t>i principali impatti</a:t>
            </a:r>
            <a:r>
              <a:rPr lang="it-IT" sz="2400"/>
              <a:t> sull’ambiente e sul patrimonio culturale che il progetto può produrre, sia in fase di realizzazione che in fase di esercizio;</a:t>
            </a:r>
          </a:p>
          <a:p>
            <a:pPr marL="0" indent="0" algn="just">
              <a:lnSpc>
                <a:spcPct val="90000"/>
              </a:lnSpc>
              <a:buFontTx/>
              <a:buNone/>
            </a:pPr>
            <a:r>
              <a:rPr lang="it-IT" sz="2400"/>
              <a:t/>
            </a:r>
            <a:br>
              <a:rPr lang="it-IT" sz="2400"/>
            </a:br>
            <a:r>
              <a:rPr lang="it-IT" sz="2400"/>
              <a:t>d) </a:t>
            </a:r>
            <a:r>
              <a:rPr lang="it-IT" sz="2400">
                <a:solidFill>
                  <a:srgbClr val="FF0000"/>
                </a:solidFill>
              </a:rPr>
              <a:t>descrizione sommaria delle principali alternative</a:t>
            </a:r>
            <a:r>
              <a:rPr lang="it-IT" sz="2400"/>
              <a:t> prese in esame dal proponente, ivi compresa la cosiddetta opzione zero, con indicazione delle principali ragioni della scelta, sotto il profilo dell’impatto ambientale;</a:t>
            </a:r>
          </a:p>
          <a:p>
            <a:pPr marL="0" indent="0" algn="just">
              <a:lnSpc>
                <a:spcPct val="90000"/>
              </a:lnSpc>
              <a:buFontTx/>
              <a:buNone/>
            </a:pPr>
            <a:r>
              <a:rPr lang="it-IT" sz="2400"/>
              <a:t/>
            </a:r>
            <a:br>
              <a:rPr lang="it-IT" sz="2400"/>
            </a:br>
            <a:r>
              <a:rPr lang="it-IT" sz="2400"/>
              <a:t>e) </a:t>
            </a:r>
            <a:r>
              <a:rPr lang="it-IT" sz="2400">
                <a:solidFill>
                  <a:srgbClr val="FF0000"/>
                </a:solidFill>
              </a:rPr>
              <a:t>descrizione delle misure previste per il monitoraggio</a:t>
            </a:r>
            <a:r>
              <a:rPr lang="it-IT" sz="2400"/>
              <a:t>. </a:t>
            </a:r>
          </a:p>
          <a:p>
            <a:pPr marL="0" indent="0">
              <a:lnSpc>
                <a:spcPct val="90000"/>
              </a:lnSpc>
            </a:pPr>
            <a:endParaRPr lang="it-IT" sz="2400"/>
          </a:p>
        </p:txBody>
      </p:sp>
    </p:spTree>
    <p:extLst>
      <p:ext uri="{BB962C8B-B14F-4D97-AF65-F5344CB8AC3E}">
        <p14:creationId xmlns:p14="http://schemas.microsoft.com/office/powerpoint/2010/main" val="17260754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pPr algn="just"/>
            <a:r>
              <a:rPr lang="it-IT" dirty="0" smtClean="0"/>
              <a:t>Del progetto deve essere data notizia a mezzo stampa o su sito web dall’autorità competente.</a:t>
            </a:r>
          </a:p>
          <a:p>
            <a:pPr algn="just"/>
            <a:r>
              <a:rPr lang="it-IT" dirty="0" smtClean="0"/>
              <a:t>Chiunque vi abbia interesse può prendere visione del progetto e del relativo studio ambientale, presentare proprie osservazioni, anche fornendo nuovi o ulteriori elementi conoscitivi e valutativi. </a:t>
            </a:r>
          </a:p>
          <a:p>
            <a:pPr algn="just"/>
            <a:r>
              <a:rPr lang="it-IT" dirty="0" smtClean="0"/>
              <a:t>Il provvedimento di valutazione di impatto ambientale deve tenere conto delle osservazioni pervenute. </a:t>
            </a:r>
            <a:endParaRPr lang="it-IT" dirty="0"/>
          </a:p>
        </p:txBody>
      </p:sp>
    </p:spTree>
    <p:extLst>
      <p:ext uri="{BB962C8B-B14F-4D97-AF65-F5344CB8AC3E}">
        <p14:creationId xmlns:p14="http://schemas.microsoft.com/office/powerpoint/2010/main" val="8087771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solidFill>
                  <a:srgbClr val="FF0000"/>
                </a:solidFill>
              </a:rPr>
              <a:t>C. Stato, sez. VI, 28-12-2009, n. 8786.</a:t>
            </a:r>
          </a:p>
          <a:p>
            <a:pPr marL="0" indent="0" algn="just">
              <a:buNone/>
            </a:pPr>
            <a:r>
              <a:rPr lang="it-IT" dirty="0" smtClean="0"/>
              <a:t>In materia di studio di impatto ambientale, l’amministrazione non può essere onerata dell’obbligo di discutere dialetticamente tutte le proposte pervenute una volta che l’impostazione conclusiva sia logica e coerente.</a:t>
            </a:r>
            <a:endParaRPr lang="it-IT" dirty="0"/>
          </a:p>
        </p:txBody>
      </p:sp>
    </p:spTree>
    <p:extLst>
      <p:ext uri="{BB962C8B-B14F-4D97-AF65-F5344CB8AC3E}">
        <p14:creationId xmlns:p14="http://schemas.microsoft.com/office/powerpoint/2010/main" val="28975246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Decisione</a:t>
            </a:r>
            <a:br>
              <a:rPr lang="it-IT" dirty="0">
                <a:solidFill>
                  <a:srgbClr val="FF0000"/>
                </a:solidFill>
                <a:effectLst>
                  <a:outerShdw blurRad="38100" dist="38100" dir="2700000" algn="tl">
                    <a:srgbClr val="000000">
                      <a:alpha val="43137"/>
                    </a:srgbClr>
                  </a:outerShdw>
                </a:effectLst>
              </a:rPr>
            </a:b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lgn="just">
              <a:buNone/>
            </a:pPr>
            <a:r>
              <a:rPr lang="it-IT" b="1" dirty="0" smtClean="0"/>
              <a:t>L’istruttoria </a:t>
            </a:r>
            <a:r>
              <a:rPr lang="it-IT" b="1" dirty="0"/>
              <a:t>tecnica </a:t>
            </a:r>
            <a:r>
              <a:rPr lang="it-IT" dirty="0"/>
              <a:t>sull’impatto ambientale </a:t>
            </a:r>
            <a:r>
              <a:rPr lang="it-IT" dirty="0" smtClean="0"/>
              <a:t>del progetto</a:t>
            </a:r>
            <a:r>
              <a:rPr lang="it-IT" dirty="0"/>
              <a:t>, mediante </a:t>
            </a:r>
            <a:r>
              <a:rPr lang="it-IT" b="1" dirty="0"/>
              <a:t>Conferenza di Servizi</a:t>
            </a:r>
            <a:r>
              <a:rPr lang="it-IT" dirty="0"/>
              <a:t>, </a:t>
            </a:r>
            <a:r>
              <a:rPr lang="it-IT" dirty="0" smtClean="0"/>
              <a:t>in collaborazione </a:t>
            </a:r>
            <a:r>
              <a:rPr lang="it-IT" dirty="0"/>
              <a:t>con le altre amministrazioni </a:t>
            </a:r>
            <a:r>
              <a:rPr lang="it-IT" dirty="0" smtClean="0"/>
              <a:t> interessate ed </a:t>
            </a:r>
            <a:r>
              <a:rPr lang="it-IT" dirty="0"/>
              <a:t>in contraddittorio con il proponente</a:t>
            </a:r>
            <a:r>
              <a:rPr lang="it-IT" dirty="0" smtClean="0"/>
              <a:t>,  si </a:t>
            </a:r>
            <a:r>
              <a:rPr lang="it-IT" dirty="0"/>
              <a:t>conclude con l’emanazione del </a:t>
            </a:r>
            <a:r>
              <a:rPr lang="it-IT" b="1" dirty="0"/>
              <a:t>giudizio </a:t>
            </a:r>
            <a:r>
              <a:rPr lang="it-IT" b="1" dirty="0" smtClean="0"/>
              <a:t>di compatibilità </a:t>
            </a:r>
            <a:r>
              <a:rPr lang="it-IT" b="1" dirty="0"/>
              <a:t>ambientale </a:t>
            </a:r>
            <a:r>
              <a:rPr lang="it-IT" dirty="0"/>
              <a:t>e la </a:t>
            </a:r>
            <a:r>
              <a:rPr lang="it-IT" b="1" dirty="0"/>
              <a:t>raccolte </a:t>
            </a:r>
            <a:r>
              <a:rPr lang="it-IT" b="1" dirty="0" smtClean="0"/>
              <a:t>delle autorizzazioni </a:t>
            </a:r>
            <a:r>
              <a:rPr lang="it-IT" b="1" dirty="0"/>
              <a:t>ambientali </a:t>
            </a:r>
            <a:r>
              <a:rPr lang="it-IT" dirty="0"/>
              <a:t>necessarie </a:t>
            </a:r>
            <a:r>
              <a:rPr lang="it-IT" dirty="0" smtClean="0"/>
              <a:t>alla realizzazione </a:t>
            </a:r>
            <a:r>
              <a:rPr lang="it-IT" dirty="0"/>
              <a:t>del progetto. </a:t>
            </a:r>
          </a:p>
        </p:txBody>
      </p:sp>
    </p:spTree>
    <p:extLst>
      <p:ext uri="{BB962C8B-B14F-4D97-AF65-F5344CB8AC3E}">
        <p14:creationId xmlns:p14="http://schemas.microsoft.com/office/powerpoint/2010/main" val="41059111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Conferenza dei servizi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a:t>La procedura di Via è caratterizzata dalla convocazione di</a:t>
            </a:r>
          </a:p>
          <a:p>
            <a:pPr marL="0" indent="0" algn="just">
              <a:buNone/>
            </a:pPr>
            <a:r>
              <a:rPr lang="it-IT" dirty="0"/>
              <a:t>una </a:t>
            </a:r>
            <a:r>
              <a:rPr lang="it-IT" b="1" dirty="0"/>
              <a:t>Conferenza di servizi</a:t>
            </a:r>
            <a:r>
              <a:rPr lang="it-IT" dirty="0" smtClean="0"/>
              <a:t>:</a:t>
            </a:r>
          </a:p>
          <a:p>
            <a:pPr marL="0" indent="0" algn="just">
              <a:buNone/>
            </a:pPr>
            <a:endParaRPr lang="it-IT" dirty="0"/>
          </a:p>
          <a:p>
            <a:pPr algn="just">
              <a:buFont typeface="Wingdings" pitchFamily="2" charset="2"/>
              <a:buChar char="Ø"/>
            </a:pPr>
            <a:r>
              <a:rPr lang="it-IT" dirty="0" smtClean="0"/>
              <a:t>per </a:t>
            </a:r>
            <a:r>
              <a:rPr lang="it-IT" b="1" dirty="0"/>
              <a:t>effettuare l’istruttoria tecnica </a:t>
            </a:r>
            <a:r>
              <a:rPr lang="it-IT" dirty="0" smtClean="0"/>
              <a:t>sull’impatto ambientale </a:t>
            </a:r>
            <a:r>
              <a:rPr lang="it-IT" dirty="0"/>
              <a:t>del progetto in collaborazione con le </a:t>
            </a:r>
            <a:r>
              <a:rPr lang="it-IT" dirty="0" smtClean="0"/>
              <a:t>altre amministrazioni </a:t>
            </a:r>
            <a:r>
              <a:rPr lang="it-IT" dirty="0"/>
              <a:t>interessate ed in contraddittorio con </a:t>
            </a:r>
            <a:r>
              <a:rPr lang="it-IT" dirty="0" smtClean="0"/>
              <a:t>il  proponente e</a:t>
            </a:r>
          </a:p>
          <a:p>
            <a:pPr marL="0" indent="0" algn="just">
              <a:buNone/>
            </a:pPr>
            <a:endParaRPr lang="it-IT" dirty="0"/>
          </a:p>
          <a:p>
            <a:pPr algn="just">
              <a:buFont typeface="Wingdings" pitchFamily="2" charset="2"/>
              <a:buChar char="Ø"/>
            </a:pPr>
            <a:r>
              <a:rPr lang="it-IT" dirty="0" smtClean="0"/>
              <a:t>per </a:t>
            </a:r>
            <a:r>
              <a:rPr lang="it-IT" b="1" dirty="0"/>
              <a:t>acquisire le autorizzazioni </a:t>
            </a:r>
            <a:r>
              <a:rPr lang="it-IT" dirty="0"/>
              <a:t>e gli altri atti </a:t>
            </a:r>
            <a:r>
              <a:rPr lang="it-IT" dirty="0" smtClean="0"/>
              <a:t>di assenso </a:t>
            </a:r>
            <a:r>
              <a:rPr lang="it-IT" dirty="0"/>
              <a:t>comunque denominati richiesti</a:t>
            </a:r>
          </a:p>
        </p:txBody>
      </p:sp>
    </p:spTree>
    <p:extLst>
      <p:ext uri="{BB962C8B-B14F-4D97-AF65-F5344CB8AC3E}">
        <p14:creationId xmlns:p14="http://schemas.microsoft.com/office/powerpoint/2010/main" val="2287838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Conferenza dei servizi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La Conferenza di servizi si svolge con le modalità </a:t>
            </a:r>
            <a:r>
              <a:rPr lang="it-IT" dirty="0" smtClean="0"/>
              <a:t>stabilite dalla </a:t>
            </a:r>
            <a:r>
              <a:rPr lang="it-IT" b="1" dirty="0"/>
              <a:t>Legge 241/1990. </a:t>
            </a:r>
            <a:r>
              <a:rPr lang="it-IT" dirty="0"/>
              <a:t>I lavori della Conferenza di </a:t>
            </a:r>
            <a:r>
              <a:rPr lang="it-IT" dirty="0" smtClean="0"/>
              <a:t>servizi si </a:t>
            </a:r>
            <a:r>
              <a:rPr lang="it-IT" dirty="0"/>
              <a:t>articolano in due momenti:</a:t>
            </a:r>
          </a:p>
          <a:p>
            <a:pPr marL="0" indent="0" algn="just">
              <a:buNone/>
            </a:pPr>
            <a:r>
              <a:rPr lang="it-IT" dirty="0"/>
              <a:t>• una </a:t>
            </a:r>
            <a:r>
              <a:rPr lang="it-IT" b="1" dirty="0"/>
              <a:t>fase istruttoria </a:t>
            </a:r>
            <a:r>
              <a:rPr lang="it-IT" dirty="0"/>
              <a:t>preposta all’esame congiunto tra </a:t>
            </a:r>
            <a:r>
              <a:rPr lang="it-IT" dirty="0" smtClean="0"/>
              <a:t>gli enti </a:t>
            </a:r>
            <a:r>
              <a:rPr lang="it-IT" dirty="0"/>
              <a:t>partecipanti, in contraddittorio con il proponente </a:t>
            </a:r>
            <a:r>
              <a:rPr lang="it-IT" dirty="0" smtClean="0"/>
              <a:t>del progetto </a:t>
            </a:r>
            <a:r>
              <a:rPr lang="it-IT" dirty="0"/>
              <a:t>e dello studio di impatto ambientale (SIA) </a:t>
            </a:r>
            <a:r>
              <a:rPr lang="it-IT" dirty="0" smtClean="0"/>
              <a:t>che produce </a:t>
            </a:r>
            <a:r>
              <a:rPr lang="it-IT" dirty="0"/>
              <a:t>l’elaborazione del “Rapporto </a:t>
            </a:r>
            <a:r>
              <a:rPr lang="it-IT" dirty="0" smtClean="0"/>
              <a:t>sull’Impatto Ambientale</a:t>
            </a:r>
            <a:r>
              <a:rPr lang="it-IT" dirty="0"/>
              <a:t>”</a:t>
            </a:r>
          </a:p>
          <a:p>
            <a:pPr marL="0" indent="0" algn="just">
              <a:buNone/>
            </a:pPr>
            <a:r>
              <a:rPr lang="it-IT" dirty="0"/>
              <a:t>• una </a:t>
            </a:r>
            <a:r>
              <a:rPr lang="it-IT" b="1" dirty="0"/>
              <a:t>fase decisoria </a:t>
            </a:r>
            <a:r>
              <a:rPr lang="it-IT" dirty="0"/>
              <a:t>nella quale si condivide il </a:t>
            </a:r>
            <a:r>
              <a:rPr lang="it-IT" b="1" dirty="0"/>
              <a:t>“</a:t>
            </a:r>
            <a:r>
              <a:rPr lang="it-IT" dirty="0" smtClean="0"/>
              <a:t>Rapporto sull’Impatto </a:t>
            </a:r>
            <a:r>
              <a:rPr lang="it-IT" dirty="0"/>
              <a:t>Ambientale” e si acquisiscono gli </a:t>
            </a:r>
            <a:r>
              <a:rPr lang="it-IT" dirty="0" smtClean="0"/>
              <a:t>atti autorizzativi </a:t>
            </a:r>
            <a:r>
              <a:rPr lang="it-IT" dirty="0"/>
              <a:t>relativi al progetto.</a:t>
            </a:r>
          </a:p>
        </p:txBody>
      </p:sp>
    </p:spTree>
    <p:extLst>
      <p:ext uri="{BB962C8B-B14F-4D97-AF65-F5344CB8AC3E}">
        <p14:creationId xmlns:p14="http://schemas.microsoft.com/office/powerpoint/2010/main" val="42283713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Decisione</a:t>
            </a:r>
            <a:br>
              <a:rPr lang="it-IT" dirty="0">
                <a:solidFill>
                  <a:srgbClr val="FF0000"/>
                </a:solidFill>
                <a:effectLst>
                  <a:outerShdw blurRad="38100" dist="38100" dir="2700000" algn="tl">
                    <a:srgbClr val="000000">
                      <a:alpha val="43137"/>
                    </a:srgbClr>
                  </a:outerShdw>
                </a:effectLst>
              </a:rPr>
            </a:b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algn="just"/>
            <a:r>
              <a:rPr lang="it-IT" dirty="0" smtClean="0"/>
              <a:t>Il provvedimento di valutazione dell'impatto ambientale </a:t>
            </a:r>
            <a:r>
              <a:rPr lang="it-IT" b="1" dirty="0" smtClean="0"/>
              <a:t>è pubblicato per estratto</a:t>
            </a:r>
            <a:r>
              <a:rPr lang="it-IT" dirty="0" smtClean="0"/>
              <a:t>, con indicazione dell'opera, dell'esito del provvedimento e dei luoghi ove lo stesso potrà essere consultato nella sua interezza, a cura del proponente nella Gazzetta Ufficiale della Repubblica italiana per i progetti di competenza statale ovvero nel Bollettino Ufficiale della regione, per i progetti di rispettiva competenza. Dalla data di pubblicazione nella Gazzetta Ufficiale ovvero dalla data di pubblicazione nel Bollettino Ufficiale della regione decorrono i termini per eventuali impugnazioni in sede giurisdizionale da parte di soggetti interessati.</a:t>
            </a:r>
            <a:endParaRPr lang="it-IT" dirty="0"/>
          </a:p>
        </p:txBody>
      </p:sp>
    </p:spTree>
    <p:extLst>
      <p:ext uri="{BB962C8B-B14F-4D97-AF65-F5344CB8AC3E}">
        <p14:creationId xmlns:p14="http://schemas.microsoft.com/office/powerpoint/2010/main" val="4239140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Via e Vas</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buNone/>
            </a:pPr>
            <a:r>
              <a:rPr lang="it-IT" dirty="0"/>
              <a:t>La Via e la Vas sono processi di valutazione</a:t>
            </a:r>
          </a:p>
          <a:p>
            <a:r>
              <a:rPr lang="it-IT" dirty="0" smtClean="0"/>
              <a:t> </a:t>
            </a:r>
            <a:r>
              <a:rPr lang="it-IT" dirty="0"/>
              <a:t>Preventiva e</a:t>
            </a:r>
          </a:p>
          <a:p>
            <a:r>
              <a:rPr lang="it-IT" dirty="0" smtClean="0"/>
              <a:t> </a:t>
            </a:r>
            <a:r>
              <a:rPr lang="it-IT" dirty="0"/>
              <a:t>Sistematica</a:t>
            </a:r>
          </a:p>
          <a:p>
            <a:pPr marL="0" indent="0">
              <a:buNone/>
            </a:pPr>
            <a:r>
              <a:rPr lang="it-IT" dirty="0"/>
              <a:t>degli effetti sull’ambiente che </a:t>
            </a:r>
            <a:r>
              <a:rPr lang="it-IT" dirty="0" smtClean="0"/>
              <a:t>possono derivare </a:t>
            </a:r>
            <a:r>
              <a:rPr lang="it-IT" dirty="0"/>
              <a:t>da attività di trasformazione </a:t>
            </a:r>
            <a:r>
              <a:rPr lang="it-IT" dirty="0" smtClean="0"/>
              <a:t>del territorio</a:t>
            </a:r>
            <a:r>
              <a:rPr lang="it-IT" dirty="0"/>
              <a:t>, previste in atti:</a:t>
            </a:r>
          </a:p>
          <a:p>
            <a:r>
              <a:rPr lang="it-IT" dirty="0" smtClean="0"/>
              <a:t>di </a:t>
            </a:r>
            <a:r>
              <a:rPr lang="it-IT" dirty="0"/>
              <a:t>programmazione o pianificazione o</a:t>
            </a:r>
          </a:p>
          <a:p>
            <a:r>
              <a:rPr lang="it-IT" dirty="0" smtClean="0"/>
              <a:t>di </a:t>
            </a:r>
            <a:r>
              <a:rPr lang="it-IT" dirty="0"/>
              <a:t>progettazione</a:t>
            </a:r>
          </a:p>
        </p:txBody>
      </p:sp>
    </p:spTree>
    <p:extLst>
      <p:ext uri="{BB962C8B-B14F-4D97-AF65-F5344CB8AC3E}">
        <p14:creationId xmlns:p14="http://schemas.microsoft.com/office/powerpoint/2010/main" val="39963945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28: Monitoraggio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lgn="just">
              <a:buNone/>
            </a:pPr>
            <a:r>
              <a:rPr lang="it-IT" dirty="0"/>
              <a:t>cioè la fase di controllo e verifica:</a:t>
            </a:r>
          </a:p>
          <a:p>
            <a:pPr marL="0" indent="0" algn="just">
              <a:buNone/>
            </a:pPr>
            <a:r>
              <a:rPr lang="it-IT" dirty="0"/>
              <a:t>• degli (effettivi) impatti ambientali significativi</a:t>
            </a:r>
          </a:p>
          <a:p>
            <a:pPr marL="0" indent="0" algn="just">
              <a:buNone/>
            </a:pPr>
            <a:r>
              <a:rPr lang="it-IT" dirty="0"/>
              <a:t>provocati dalle opere approvate e</a:t>
            </a:r>
          </a:p>
          <a:p>
            <a:pPr marL="0" indent="0" algn="just">
              <a:buNone/>
            </a:pPr>
            <a:r>
              <a:rPr lang="it-IT" dirty="0"/>
              <a:t>• della ottemperanza delle prescrizioni espresse</a:t>
            </a:r>
          </a:p>
          <a:p>
            <a:pPr marL="0" indent="0" algn="just">
              <a:buNone/>
            </a:pPr>
            <a:r>
              <a:rPr lang="it-IT" dirty="0" smtClean="0"/>
              <a:t>Per </a:t>
            </a:r>
            <a:r>
              <a:rPr lang="it-IT" dirty="0"/>
              <a:t>individuare tempestivamente eventuali </a:t>
            </a:r>
            <a:r>
              <a:rPr lang="it-IT" b="1" dirty="0" smtClean="0"/>
              <a:t>impatti negativi </a:t>
            </a:r>
            <a:r>
              <a:rPr lang="it-IT" b="1" dirty="0"/>
              <a:t>non previsti </a:t>
            </a:r>
            <a:r>
              <a:rPr lang="it-IT" b="1" dirty="0" smtClean="0"/>
              <a:t>e </a:t>
            </a:r>
            <a:r>
              <a:rPr lang="it-IT" dirty="0" smtClean="0"/>
              <a:t>consentire </a:t>
            </a:r>
            <a:r>
              <a:rPr lang="it-IT" dirty="0"/>
              <a:t>all’autorità competente di adottare </a:t>
            </a:r>
            <a:r>
              <a:rPr lang="it-IT" dirty="0" smtClean="0"/>
              <a:t>le opportune </a:t>
            </a:r>
            <a:r>
              <a:rPr lang="it-IT" b="1" dirty="0"/>
              <a:t>misure correttive</a:t>
            </a:r>
            <a:endParaRPr lang="it-IT" dirty="0"/>
          </a:p>
        </p:txBody>
      </p:sp>
    </p:spTree>
    <p:extLst>
      <p:ext uri="{BB962C8B-B14F-4D97-AF65-F5344CB8AC3E}">
        <p14:creationId xmlns:p14="http://schemas.microsoft.com/office/powerpoint/2010/main" val="31827060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28 Monitoraggio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5257800"/>
          </a:xfrm>
        </p:spPr>
        <p:txBody>
          <a:bodyPr>
            <a:normAutofit fontScale="85000" lnSpcReduction="20000"/>
          </a:bodyPr>
          <a:lstStyle/>
          <a:p>
            <a:pPr algn="just"/>
            <a:r>
              <a:rPr lang="it-IT" b="1" dirty="0" smtClean="0"/>
              <a:t>Il provvedimento di valutazione dell'impatto ambientale contiene ogni opportuna indicazione per la progettazione e lo svolgimento delle attività di controllo e monitoraggio degli impatti. </a:t>
            </a:r>
            <a:r>
              <a:rPr lang="it-IT" dirty="0" smtClean="0"/>
              <a:t>Il monitoraggio assicura, anche avvalendosi del sistema delle Agenzie ambientali</a:t>
            </a:r>
          </a:p>
          <a:p>
            <a:pPr algn="just"/>
            <a:r>
              <a:rPr lang="it-IT" dirty="0" smtClean="0"/>
              <a:t> il </a:t>
            </a:r>
            <a:r>
              <a:rPr lang="it-IT" dirty="0" smtClean="0">
                <a:solidFill>
                  <a:srgbClr val="FF0000"/>
                </a:solidFill>
              </a:rPr>
              <a:t>controllo sugli impatti ambientali significativi </a:t>
            </a:r>
            <a:r>
              <a:rPr lang="it-IT" dirty="0" smtClean="0"/>
              <a:t>sull'ambiente provocati dalle opere approvate, nonché</a:t>
            </a:r>
          </a:p>
          <a:p>
            <a:pPr algn="just"/>
            <a:r>
              <a:rPr lang="it-IT" dirty="0" smtClean="0"/>
              <a:t>la </a:t>
            </a:r>
            <a:r>
              <a:rPr lang="it-IT" dirty="0" smtClean="0">
                <a:solidFill>
                  <a:srgbClr val="FF0000"/>
                </a:solidFill>
              </a:rPr>
              <a:t>corrispondenza alle prescrizioni espresse sulla compatibilità ambientale dell'opera</a:t>
            </a:r>
            <a:r>
              <a:rPr lang="it-IT" dirty="0" smtClean="0"/>
              <a:t>, anche, al fine di individuare tempestivamente gli impatti negativi imprevisti e di consentire all'autorità competente di essere in grado di adottare le opportune misure correttive. </a:t>
            </a:r>
          </a:p>
        </p:txBody>
      </p:sp>
    </p:spTree>
    <p:extLst>
      <p:ext uri="{BB962C8B-B14F-4D97-AF65-F5344CB8AC3E}">
        <p14:creationId xmlns:p14="http://schemas.microsoft.com/office/powerpoint/2010/main" val="41517301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effectLst>
                  <a:outerShdw blurRad="38100" dist="38100" dir="2700000" algn="tl">
                    <a:srgbClr val="000000">
                      <a:alpha val="43137"/>
                    </a:srgbClr>
                  </a:outerShdw>
                </a:effectLst>
              </a:rPr>
              <a:t>Monitoraggio</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pPr algn="just"/>
            <a:r>
              <a:rPr lang="it-IT" dirty="0"/>
              <a:t>In particolare, qualora dalle attività risultino impatti negativi ulteriori e diversi, ovvero di entità significativamente superiore, rispetto a quelli previsti e valutati nel provvedimento di valutazione dell'impatto ambientale, </a:t>
            </a:r>
            <a:r>
              <a:rPr lang="it-IT" dirty="0">
                <a:solidFill>
                  <a:srgbClr val="FF0000"/>
                </a:solidFill>
              </a:rPr>
              <a:t>l'</a:t>
            </a:r>
            <a:r>
              <a:rPr lang="it-IT" dirty="0" err="1">
                <a:solidFill>
                  <a:srgbClr val="FF0000"/>
                </a:solidFill>
              </a:rPr>
              <a:t>autoritaà</a:t>
            </a:r>
            <a:r>
              <a:rPr lang="it-IT" dirty="0">
                <a:solidFill>
                  <a:srgbClr val="FF0000"/>
                </a:solidFill>
              </a:rPr>
              <a:t> competente, acquisite informazioni e valutati i pareri resi può modificare il provvedimento ed apporvi condizioni ulteriori</a:t>
            </a:r>
            <a:r>
              <a:rPr lang="it-IT" dirty="0"/>
              <a:t>. Qualora dall'esecuzione dei lavori ovvero dall'esercizio dell'attività possano derivare gravi ripercussioni negative, non preventivamente valutate, sulla salute pubblica e sull'ambiente, l'autorità competente può ordinare la sospensione dei lavori o delle attività autorizzate, nelle more delle determinazioni correttive da adottare</a:t>
            </a:r>
          </a:p>
          <a:p>
            <a:endParaRPr lang="it-IT" dirty="0"/>
          </a:p>
        </p:txBody>
      </p:sp>
    </p:spTree>
    <p:extLst>
      <p:ext uri="{BB962C8B-B14F-4D97-AF65-F5344CB8AC3E}">
        <p14:creationId xmlns:p14="http://schemas.microsoft.com/office/powerpoint/2010/main" val="30357442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Monitoraggio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a:t>Delle modalità di svolgimento del monitoraggio, dei risultati e delle eventuali misure correttive adottate  è data adeguata informazione attraverso i siti web dell'autorità competente e dell'autorità procedente e delle Agenzie interessate.</a:t>
            </a:r>
          </a:p>
        </p:txBody>
      </p:sp>
    </p:spTree>
    <p:extLst>
      <p:ext uri="{BB962C8B-B14F-4D97-AF65-F5344CB8AC3E}">
        <p14:creationId xmlns:p14="http://schemas.microsoft.com/office/powerpoint/2010/main" val="10156882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effectLst>
                  <a:outerShdw blurRad="38100" dist="38100" dir="2700000" algn="tl">
                    <a:srgbClr val="000000">
                      <a:alpha val="43137"/>
                    </a:srgbClr>
                  </a:outerShdw>
                </a:effectLst>
              </a:rPr>
              <a:t>Controlli </a:t>
            </a:r>
            <a:r>
              <a:rPr lang="it-IT" b="1" dirty="0">
                <a:solidFill>
                  <a:srgbClr val="FF0000"/>
                </a:solidFill>
                <a:effectLst>
                  <a:outerShdw blurRad="38100" dist="38100" dir="2700000" algn="tl">
                    <a:srgbClr val="000000">
                      <a:alpha val="43137"/>
                    </a:srgbClr>
                  </a:outerShdw>
                </a:effectLst>
              </a:rPr>
              <a:t>e sanzioni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pPr algn="just"/>
            <a:r>
              <a:rPr lang="it-IT" dirty="0"/>
              <a:t>La valutazione di impatto ambientale costituisce, per i progetti di opere ed interventi a cui si applicano le disposizioni del presente decreto, presupposto o parte integrante del procedimento di autorizzazione o approvazione. I provvedimenti di autorizzazione o approvazione adottati senza la previa valutazione di impatto ambientale, ove prescritta, sono annullabili per violazione di legge.</a:t>
            </a:r>
          </a:p>
          <a:p>
            <a:endParaRPr lang="it-IT" dirty="0"/>
          </a:p>
        </p:txBody>
      </p:sp>
    </p:spTree>
    <p:extLst>
      <p:ext uri="{BB962C8B-B14F-4D97-AF65-F5344CB8AC3E}">
        <p14:creationId xmlns:p14="http://schemas.microsoft.com/office/powerpoint/2010/main" val="17136325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Controlli e sanzioni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algn="just"/>
            <a:r>
              <a:rPr lang="it-IT" dirty="0" smtClean="0"/>
              <a:t>Qualora si accertino violazioni delle prescrizioni impartite o modifiche progettuali tali da incidere sugli esiti e sulle risultanze finali delle fasi di verifica di assoggettabilità e di valutazione, l'autorità competente, previa eventuale sospensione dei lavori, impone al proponente l'adeguamento dell'opera o intervento, stabilendone i termini e le modalità. Qualora il proponente non adempia a quanto imposto, l'autorità competente provvede d'ufficio a spese dell'inadempiente. Il recupero di tali spese è effettuato con le </a:t>
            </a:r>
            <a:r>
              <a:rPr lang="it-IT" dirty="0" err="1" smtClean="0"/>
              <a:t>modalita'</a:t>
            </a:r>
            <a:r>
              <a:rPr lang="it-IT" dirty="0" smtClean="0"/>
              <a:t> e gli effetti previsti dal regio decreto 14 aprile 1910, n. 639, sulla riscossione delle entrate patrimoniali dello Stato.</a:t>
            </a:r>
          </a:p>
          <a:p>
            <a:pPr marL="0" indent="0" algn="just">
              <a:buNone/>
            </a:pPr>
            <a:endParaRPr lang="it-IT" dirty="0" smtClean="0"/>
          </a:p>
        </p:txBody>
      </p:sp>
    </p:spTree>
    <p:extLst>
      <p:ext uri="{BB962C8B-B14F-4D97-AF65-F5344CB8AC3E}">
        <p14:creationId xmlns:p14="http://schemas.microsoft.com/office/powerpoint/2010/main" val="35629246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indent="0" algn="ctr">
              <a:buNone/>
            </a:pPr>
            <a:r>
              <a:rPr lang="it-IT" sz="5400" dirty="0">
                <a:solidFill>
                  <a:srgbClr val="FF0000"/>
                </a:solidFill>
                <a:effectLst>
                  <a:outerShdw blurRad="38100" dist="38100" dir="2700000" algn="tl">
                    <a:srgbClr val="000000">
                      <a:alpha val="43137"/>
                    </a:srgbClr>
                  </a:outerShdw>
                </a:effectLst>
              </a:rPr>
              <a:t>Valutazione Ambientale Strategica</a:t>
            </a:r>
          </a:p>
        </p:txBody>
      </p:sp>
    </p:spTree>
    <p:extLst>
      <p:ext uri="{BB962C8B-B14F-4D97-AF65-F5344CB8AC3E}">
        <p14:creationId xmlns:p14="http://schemas.microsoft.com/office/powerpoint/2010/main" val="30393580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Valutazione Ambientale Strategica</a:t>
            </a:r>
          </a:p>
        </p:txBody>
      </p:sp>
      <p:sp>
        <p:nvSpPr>
          <p:cNvPr id="70659" name="Rectangle 3"/>
          <p:cNvSpPr>
            <a:spLocks noGrp="1" noChangeArrowheads="1"/>
          </p:cNvSpPr>
          <p:nvPr>
            <p:ph type="body" idx="1"/>
          </p:nvPr>
        </p:nvSpPr>
        <p:spPr/>
        <p:txBody>
          <a:bodyPr/>
          <a:lstStyle/>
          <a:p>
            <a:pPr marL="0" indent="0" algn="just">
              <a:lnSpc>
                <a:spcPct val="80000"/>
              </a:lnSpc>
              <a:buFontTx/>
              <a:buNone/>
            </a:pPr>
            <a:r>
              <a:rPr lang="it-IT" sz="2200" dirty="0"/>
              <a:t>La </a:t>
            </a:r>
            <a:r>
              <a:rPr lang="it-IT" sz="2200" dirty="0">
                <a:solidFill>
                  <a:srgbClr val="FF0000"/>
                </a:solidFill>
              </a:rPr>
              <a:t>valutazione ambientale strategica (VAS) </a:t>
            </a:r>
            <a:r>
              <a:rPr lang="it-IT" sz="2200" dirty="0"/>
              <a:t>ha per oggetto gli strumenti di pianificazione e i programmi.</a:t>
            </a:r>
          </a:p>
          <a:p>
            <a:pPr marL="0" indent="0" algn="just">
              <a:lnSpc>
                <a:spcPct val="80000"/>
              </a:lnSpc>
              <a:buFontTx/>
              <a:buNone/>
            </a:pPr>
            <a:endParaRPr lang="it-IT" sz="2200" dirty="0"/>
          </a:p>
          <a:p>
            <a:pPr marL="0" indent="0" algn="just">
              <a:lnSpc>
                <a:spcPct val="80000"/>
              </a:lnSpc>
              <a:buFontTx/>
              <a:buNone/>
            </a:pPr>
            <a:r>
              <a:rPr lang="it-IT" sz="2200" dirty="0"/>
              <a:t>La definizione di </a:t>
            </a:r>
            <a:r>
              <a:rPr lang="it-IT" sz="2200" dirty="0">
                <a:solidFill>
                  <a:srgbClr val="FF0000"/>
                </a:solidFill>
              </a:rPr>
              <a:t>valutazione ambientale strategica (VAS)</a:t>
            </a:r>
            <a:r>
              <a:rPr lang="it-IT" sz="2200" dirty="0"/>
              <a:t> è di diretta matrice normativa, ai sensi della Direttiva 2001/42/CE (“</a:t>
            </a:r>
            <a:r>
              <a:rPr lang="it-IT" sz="2200" i="1" dirty="0"/>
              <a:t>direttiva</a:t>
            </a:r>
            <a:r>
              <a:rPr lang="it-IT" sz="2200" dirty="0"/>
              <a:t> </a:t>
            </a:r>
            <a:r>
              <a:rPr lang="it-IT" sz="2200" i="1" dirty="0"/>
              <a:t>VAS</a:t>
            </a:r>
            <a:r>
              <a:rPr lang="it-IT" sz="2200" dirty="0"/>
              <a:t>”). </a:t>
            </a:r>
          </a:p>
          <a:p>
            <a:pPr marL="0" indent="0" algn="just">
              <a:lnSpc>
                <a:spcPct val="80000"/>
              </a:lnSpc>
              <a:buFontTx/>
              <a:buNone/>
            </a:pPr>
            <a:endParaRPr lang="it-IT" sz="2200" dirty="0"/>
          </a:p>
          <a:p>
            <a:pPr marL="0" indent="0" algn="just">
              <a:lnSpc>
                <a:spcPct val="80000"/>
              </a:lnSpc>
              <a:buFontTx/>
              <a:buNone/>
            </a:pPr>
            <a:r>
              <a:rPr lang="it-IT" sz="2200" dirty="0"/>
              <a:t>Si sostanzia in una  </a:t>
            </a:r>
            <a:r>
              <a:rPr lang="it-IT" sz="2200" dirty="0">
                <a:solidFill>
                  <a:srgbClr val="FF0000"/>
                </a:solidFill>
              </a:rPr>
              <a:t>valutazione ambientale di determinati piani e programmi</a:t>
            </a:r>
            <a:r>
              <a:rPr lang="it-IT" sz="2200" dirty="0"/>
              <a:t> che possono avere </a:t>
            </a:r>
            <a:r>
              <a:rPr lang="it-IT" sz="2200" dirty="0">
                <a:solidFill>
                  <a:srgbClr val="FF0000"/>
                </a:solidFill>
              </a:rPr>
              <a:t>effetti significativi sull’ambiente</a:t>
            </a:r>
            <a:r>
              <a:rPr lang="it-IT" sz="2200" dirty="0"/>
              <a:t>. In particolare, si intende </a:t>
            </a:r>
            <a:r>
              <a:rPr lang="it-IT" sz="2200" i="1" dirty="0"/>
              <a:t>“l’elaborazione di un rapporto di impatto ambientale e dei risultati delle consultazioni nell’iter decisionale e la messa a disposizione delle informazioni sulla decisione”.</a:t>
            </a:r>
          </a:p>
          <a:p>
            <a:pPr marL="0" indent="0" algn="just">
              <a:lnSpc>
                <a:spcPct val="80000"/>
              </a:lnSpc>
              <a:buFontTx/>
              <a:buNone/>
            </a:pPr>
            <a:endParaRPr lang="it-IT" sz="2200" dirty="0"/>
          </a:p>
          <a:p>
            <a:pPr marL="0" indent="0" algn="just">
              <a:lnSpc>
                <a:spcPct val="80000"/>
              </a:lnSpc>
              <a:buFontTx/>
              <a:buNone/>
            </a:pPr>
            <a:r>
              <a:rPr lang="it-IT" sz="2000" dirty="0"/>
              <a:t> </a:t>
            </a:r>
          </a:p>
          <a:p>
            <a:pPr marL="0" indent="0" algn="just">
              <a:lnSpc>
                <a:spcPct val="80000"/>
              </a:lnSpc>
              <a:buFontTx/>
              <a:buNone/>
            </a:pPr>
            <a:endParaRPr lang="it-IT" sz="2000" dirty="0"/>
          </a:p>
        </p:txBody>
      </p:sp>
    </p:spTree>
    <p:extLst>
      <p:ext uri="{BB962C8B-B14F-4D97-AF65-F5344CB8AC3E}">
        <p14:creationId xmlns:p14="http://schemas.microsoft.com/office/powerpoint/2010/main" val="24162076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it-IT" sz="3200" b="1" dirty="0" err="1">
                <a:solidFill>
                  <a:srgbClr val="FF0000"/>
                </a:solidFill>
                <a:effectLst>
                  <a:outerShdw blurRad="38100" dist="38100" dir="2700000" algn="tl">
                    <a:srgbClr val="000000">
                      <a:alpha val="43137"/>
                    </a:srgbClr>
                  </a:outerShdw>
                </a:effectLst>
              </a:rPr>
              <a:t>D.Lgs.</a:t>
            </a:r>
            <a:r>
              <a:rPr lang="it-IT" sz="3200" b="1" dirty="0">
                <a:solidFill>
                  <a:srgbClr val="FF0000"/>
                </a:solidFill>
                <a:effectLst>
                  <a:outerShdw blurRad="38100" dist="38100" dir="2700000" algn="tl">
                    <a:srgbClr val="000000">
                      <a:alpha val="43137"/>
                    </a:srgbClr>
                  </a:outerShdw>
                </a:effectLst>
              </a:rPr>
              <a:t> n. 152 del 2006</a:t>
            </a:r>
            <a:br>
              <a:rPr lang="it-IT" sz="3200" b="1" dirty="0">
                <a:solidFill>
                  <a:srgbClr val="FF0000"/>
                </a:solidFill>
                <a:effectLst>
                  <a:outerShdw blurRad="38100" dist="38100" dir="2700000" algn="tl">
                    <a:srgbClr val="000000">
                      <a:alpha val="43137"/>
                    </a:srgbClr>
                  </a:outerShdw>
                </a:effectLst>
              </a:rPr>
            </a:br>
            <a:r>
              <a:rPr lang="it-IT" sz="3200" b="1" dirty="0">
                <a:solidFill>
                  <a:srgbClr val="FF0000"/>
                </a:solidFill>
                <a:effectLst>
                  <a:outerShdw blurRad="38100" dist="38100" dir="2700000" algn="tl">
                    <a:srgbClr val="000000">
                      <a:alpha val="43137"/>
                    </a:srgbClr>
                  </a:outerShdw>
                </a:effectLst>
              </a:rPr>
              <a:t>art. 5 - </a:t>
            </a:r>
            <a:r>
              <a:rPr lang="it-IT" sz="3200" b="1" i="1" dirty="0">
                <a:solidFill>
                  <a:srgbClr val="FF0000"/>
                </a:solidFill>
                <a:effectLst>
                  <a:outerShdw blurRad="38100" dist="38100" dir="2700000" algn="tl">
                    <a:srgbClr val="000000">
                      <a:alpha val="43137"/>
                    </a:srgbClr>
                  </a:outerShdw>
                </a:effectLst>
              </a:rPr>
              <a:t>Definizioni</a:t>
            </a:r>
          </a:p>
        </p:txBody>
      </p:sp>
      <p:sp>
        <p:nvSpPr>
          <p:cNvPr id="75779" name="Rectangle 3"/>
          <p:cNvSpPr>
            <a:spLocks noGrp="1" noChangeArrowheads="1"/>
          </p:cNvSpPr>
          <p:nvPr>
            <p:ph type="body" idx="1"/>
          </p:nvPr>
        </p:nvSpPr>
        <p:spPr/>
        <p:txBody>
          <a:bodyPr/>
          <a:lstStyle/>
          <a:p>
            <a:pPr marL="0" indent="0" algn="just">
              <a:buFontTx/>
              <a:buNone/>
            </a:pPr>
            <a:r>
              <a:rPr lang="it-IT" sz="2400" i="1" dirty="0"/>
              <a:t>“…</a:t>
            </a:r>
            <a:r>
              <a:rPr lang="it-IT" sz="2400" i="1" dirty="0">
                <a:solidFill>
                  <a:srgbClr val="FF0000"/>
                </a:solidFill>
              </a:rPr>
              <a:t>a) valutazione ambientale di piani e programmi, nel seguito valutazione ambientale strategica, di seguito VAS:</a:t>
            </a:r>
            <a:r>
              <a:rPr lang="it-IT" sz="2400" i="1" dirty="0"/>
              <a:t> il processo che comprende, secondo le disposizioni di cui al titolo II della seconda parte del presente decreto, lo svolgimento di una verifica di assoggettabilità, l’elaborazione del rapporto ambientale, lo svolgimento di consultazioni, la valutazione del piano o del programma, del rapporto e degli esiti delle consultazioni, l’espressione di un parere motivato, l’informazione sulla  decisione ed il monitoraggio;…”</a:t>
            </a:r>
          </a:p>
          <a:p>
            <a:pPr marL="0" indent="0" algn="just">
              <a:buFontTx/>
              <a:buNone/>
            </a:pPr>
            <a:endParaRPr lang="it-IT" sz="2400" i="1" dirty="0"/>
          </a:p>
        </p:txBody>
      </p:sp>
    </p:spTree>
    <p:extLst>
      <p:ext uri="{BB962C8B-B14F-4D97-AF65-F5344CB8AC3E}">
        <p14:creationId xmlns:p14="http://schemas.microsoft.com/office/powerpoint/2010/main" val="25402612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endParaRPr lang="it-IT"/>
          </a:p>
        </p:txBody>
      </p:sp>
      <p:sp>
        <p:nvSpPr>
          <p:cNvPr id="76803" name="Rectangle 3"/>
          <p:cNvSpPr>
            <a:spLocks noGrp="1" noChangeArrowheads="1"/>
          </p:cNvSpPr>
          <p:nvPr>
            <p:ph type="body" idx="1"/>
          </p:nvPr>
        </p:nvSpPr>
        <p:spPr>
          <a:xfrm>
            <a:off x="457200" y="1196975"/>
            <a:ext cx="8229600" cy="4929188"/>
          </a:xfrm>
        </p:spPr>
        <p:txBody>
          <a:bodyPr/>
          <a:lstStyle/>
          <a:p>
            <a:pPr marL="457200" indent="-457200" algn="just">
              <a:lnSpc>
                <a:spcPct val="80000"/>
              </a:lnSpc>
              <a:buFontTx/>
              <a:buNone/>
            </a:pPr>
            <a:r>
              <a:rPr lang="it-IT" sz="2400" i="1"/>
              <a:t>“…</a:t>
            </a:r>
            <a:r>
              <a:rPr lang="it-IT" sz="2400" i="1">
                <a:solidFill>
                  <a:srgbClr val="FF0000"/>
                </a:solidFill>
              </a:rPr>
              <a:t>e) piani e programmi:</a:t>
            </a:r>
            <a:r>
              <a:rPr lang="it-IT" sz="2400" i="1"/>
              <a:t> gli atti e provvedimenti di pianificazione e di programmazione comunque denominati, compresi quelli cofinanziati dalla Comunità europea, nonché le loro modifiche:</a:t>
            </a:r>
          </a:p>
          <a:p>
            <a:pPr marL="457200" indent="-457200" algn="just">
              <a:lnSpc>
                <a:spcPct val="80000"/>
              </a:lnSpc>
              <a:buFontTx/>
              <a:buNone/>
            </a:pPr>
            <a:endParaRPr lang="it-IT" sz="2400" i="1"/>
          </a:p>
          <a:p>
            <a:pPr marL="838200" lvl="1" indent="-381000" algn="just">
              <a:lnSpc>
                <a:spcPct val="80000"/>
              </a:lnSpc>
              <a:buFontTx/>
              <a:buAutoNum type="arabicParenR"/>
            </a:pPr>
            <a:r>
              <a:rPr lang="it-IT" sz="2400" i="1"/>
              <a:t>che sono elaborati e/o adottati da un’autorità a livello nazionale, regionale o locale oppure predisposti da un'autorità per essere approvati, mediante una procedura legislativa, amministrativa o negoziale  e</a:t>
            </a:r>
          </a:p>
          <a:p>
            <a:pPr marL="838200" lvl="1" indent="-381000" algn="just">
              <a:lnSpc>
                <a:spcPct val="80000"/>
              </a:lnSpc>
              <a:buFontTx/>
              <a:buNone/>
            </a:pPr>
            <a:endParaRPr lang="it-IT" sz="2400" i="1"/>
          </a:p>
          <a:p>
            <a:pPr marL="838200" lvl="1" indent="-381000" algn="just">
              <a:lnSpc>
                <a:spcPct val="80000"/>
              </a:lnSpc>
              <a:buFontTx/>
              <a:buNone/>
            </a:pPr>
            <a:r>
              <a:rPr lang="it-IT" sz="2400" i="1"/>
              <a:t>2) che sono previsti da disposizioni legislative, regolamentari o amministrative;…”</a:t>
            </a:r>
          </a:p>
          <a:p>
            <a:pPr marL="838200" lvl="1" indent="-381000" algn="just">
              <a:lnSpc>
                <a:spcPct val="80000"/>
              </a:lnSpc>
              <a:buFontTx/>
              <a:buNone/>
            </a:pPr>
            <a:r>
              <a:rPr lang="it-IT" sz="2400" i="1"/>
              <a:t/>
            </a:r>
            <a:br>
              <a:rPr lang="it-IT" sz="2400" i="1"/>
            </a:br>
            <a:endParaRPr lang="it-IT" sz="2400" i="1"/>
          </a:p>
          <a:p>
            <a:pPr marL="457200" indent="-457200" algn="just">
              <a:lnSpc>
                <a:spcPct val="80000"/>
              </a:lnSpc>
              <a:buFontTx/>
              <a:buNone/>
            </a:pPr>
            <a:endParaRPr lang="it-IT" sz="2400" i="1"/>
          </a:p>
        </p:txBody>
      </p:sp>
    </p:spTree>
    <p:extLst>
      <p:ext uri="{BB962C8B-B14F-4D97-AF65-F5344CB8AC3E}">
        <p14:creationId xmlns:p14="http://schemas.microsoft.com/office/powerpoint/2010/main" val="1188825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dirty="0"/>
              <a:t>Il processo di trasformazione del territorio</a:t>
            </a:r>
          </a:p>
          <a:p>
            <a:pPr marL="0" indent="0">
              <a:buNone/>
            </a:pPr>
            <a:r>
              <a:rPr lang="it-IT" dirty="0" smtClean="0"/>
              <a:t>Vede una </a:t>
            </a:r>
            <a:r>
              <a:rPr lang="it-IT" dirty="0"/>
              <a:t>pluralità di momenti</a:t>
            </a:r>
          </a:p>
          <a:p>
            <a:pPr marL="0" indent="0">
              <a:buNone/>
            </a:pPr>
            <a:r>
              <a:rPr lang="it-IT" dirty="0"/>
              <a:t>decisionali che portano </a:t>
            </a:r>
            <a:r>
              <a:rPr lang="it-IT" dirty="0" smtClean="0"/>
              <a:t>la pubblica amministrazione a valutare:</a:t>
            </a:r>
            <a:endParaRPr lang="it-IT" dirty="0"/>
          </a:p>
          <a:p>
            <a:r>
              <a:rPr lang="it-IT" dirty="0" smtClean="0"/>
              <a:t> </a:t>
            </a:r>
            <a:r>
              <a:rPr lang="it-IT" dirty="0"/>
              <a:t>Se realizzare le trasformazioni</a:t>
            </a:r>
          </a:p>
          <a:p>
            <a:r>
              <a:rPr lang="it-IT" dirty="0" smtClean="0"/>
              <a:t> </a:t>
            </a:r>
            <a:r>
              <a:rPr lang="it-IT" dirty="0"/>
              <a:t>Dove realizzarle</a:t>
            </a:r>
          </a:p>
          <a:p>
            <a:r>
              <a:rPr lang="it-IT" dirty="0" smtClean="0"/>
              <a:t> </a:t>
            </a:r>
            <a:r>
              <a:rPr lang="it-IT" dirty="0"/>
              <a:t>C</a:t>
            </a:r>
            <a:r>
              <a:rPr lang="it-IT" dirty="0" smtClean="0"/>
              <a:t>ome realizzarle</a:t>
            </a:r>
            <a:endParaRPr lang="it-IT" dirty="0"/>
          </a:p>
        </p:txBody>
      </p:sp>
    </p:spTree>
    <p:extLst>
      <p:ext uri="{BB962C8B-B14F-4D97-AF65-F5344CB8AC3E}">
        <p14:creationId xmlns:p14="http://schemas.microsoft.com/office/powerpoint/2010/main" val="18114825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Art. 6  del </a:t>
            </a:r>
            <a:r>
              <a:rPr lang="it-IT" sz="3200" dirty="0" err="1">
                <a:solidFill>
                  <a:srgbClr val="FF0000"/>
                </a:solidFill>
                <a:effectLst>
                  <a:outerShdw blurRad="38100" dist="38100" dir="2700000" algn="tl">
                    <a:srgbClr val="000000">
                      <a:alpha val="43137"/>
                    </a:srgbClr>
                  </a:outerShdw>
                </a:effectLst>
              </a:rPr>
              <a:t>D.Lgs.</a:t>
            </a:r>
            <a:r>
              <a:rPr lang="it-IT" sz="3200" dirty="0">
                <a:solidFill>
                  <a:srgbClr val="FF0000"/>
                </a:solidFill>
                <a:effectLst>
                  <a:outerShdw blurRad="38100" dist="38100" dir="2700000" algn="tl">
                    <a:srgbClr val="000000">
                      <a:alpha val="43137"/>
                    </a:srgbClr>
                  </a:outerShdw>
                </a:effectLst>
              </a:rPr>
              <a:t> n. 152 del 2006</a:t>
            </a:r>
          </a:p>
        </p:txBody>
      </p:sp>
      <p:sp>
        <p:nvSpPr>
          <p:cNvPr id="78851" name="Rectangle 3"/>
          <p:cNvSpPr>
            <a:spLocks noGrp="1" noChangeArrowheads="1"/>
          </p:cNvSpPr>
          <p:nvPr>
            <p:ph type="body" idx="1"/>
          </p:nvPr>
        </p:nvSpPr>
        <p:spPr/>
        <p:txBody>
          <a:bodyPr/>
          <a:lstStyle/>
          <a:p>
            <a:pPr marL="0" indent="0" algn="just">
              <a:lnSpc>
                <a:spcPct val="80000"/>
              </a:lnSpc>
              <a:buFontTx/>
              <a:buNone/>
            </a:pPr>
            <a:r>
              <a:rPr lang="it-IT" sz="2400" dirty="0">
                <a:solidFill>
                  <a:srgbClr val="FF0000"/>
                </a:solidFill>
              </a:rPr>
              <a:t>La VAS riguarda i piani e i programmi che possono avere impatti significativi sull’ambiente e sul patrimonio culturale.</a:t>
            </a:r>
          </a:p>
          <a:p>
            <a:pPr marL="0" indent="0" algn="just">
              <a:lnSpc>
                <a:spcPct val="80000"/>
              </a:lnSpc>
              <a:buFontTx/>
              <a:buNone/>
            </a:pPr>
            <a:r>
              <a:rPr lang="it-IT" sz="2400" dirty="0"/>
              <a:t/>
            </a:r>
            <a:br>
              <a:rPr lang="it-IT" sz="2400" dirty="0"/>
            </a:br>
            <a:r>
              <a:rPr lang="it-IT" sz="2400" dirty="0"/>
              <a:t>In particolare viene effettuata una valutazione per tutti i piani e i programmi che sono elaborati:</a:t>
            </a:r>
          </a:p>
          <a:p>
            <a:pPr marL="0" indent="0" algn="just">
              <a:lnSpc>
                <a:spcPct val="80000"/>
              </a:lnSpc>
              <a:buFontTx/>
              <a:buNone/>
            </a:pPr>
            <a:endParaRPr lang="it-IT" sz="2400" dirty="0"/>
          </a:p>
          <a:p>
            <a:pPr marL="0" indent="0" algn="just">
              <a:lnSpc>
                <a:spcPct val="80000"/>
              </a:lnSpc>
            </a:pPr>
            <a:r>
              <a:rPr lang="it-IT" sz="2400" dirty="0"/>
              <a:t> per la valutazione e gestione della qualità dell’aria ambiente, </a:t>
            </a:r>
          </a:p>
          <a:p>
            <a:pPr marL="0" indent="0" algn="just">
              <a:lnSpc>
                <a:spcPct val="80000"/>
              </a:lnSpc>
            </a:pPr>
            <a:endParaRPr lang="it-IT" sz="2400" dirty="0"/>
          </a:p>
          <a:p>
            <a:pPr marL="0" indent="0" algn="just">
              <a:lnSpc>
                <a:spcPct val="80000"/>
              </a:lnSpc>
            </a:pPr>
            <a:r>
              <a:rPr lang="it-IT" sz="2400" dirty="0"/>
              <a:t> per i settori agricolo, forestale, della pesca, energetico, industriale, dei trasporti, della gestione dei rifiuti e delle acque, delle telecomunicazioni, turistico,  della pianificazione territoriale o della destinazione dei suoli. </a:t>
            </a:r>
          </a:p>
          <a:p>
            <a:pPr marL="0" indent="0" algn="just">
              <a:lnSpc>
                <a:spcPct val="80000"/>
              </a:lnSpc>
              <a:buFontTx/>
              <a:buNone/>
            </a:pPr>
            <a:endParaRPr lang="it-IT" sz="2400" dirty="0"/>
          </a:p>
          <a:p>
            <a:pPr marL="0" indent="0" algn="just">
              <a:lnSpc>
                <a:spcPct val="80000"/>
              </a:lnSpc>
              <a:buFontTx/>
              <a:buNone/>
            </a:pPr>
            <a:endParaRPr lang="it-IT" sz="2400" dirty="0"/>
          </a:p>
        </p:txBody>
      </p:sp>
    </p:spTree>
    <p:extLst>
      <p:ext uri="{BB962C8B-B14F-4D97-AF65-F5344CB8AC3E}">
        <p14:creationId xmlns:p14="http://schemas.microsoft.com/office/powerpoint/2010/main" val="40238904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endParaRPr lang="it-IT"/>
          </a:p>
        </p:txBody>
      </p:sp>
      <p:sp>
        <p:nvSpPr>
          <p:cNvPr id="79875" name="Rectangle 3"/>
          <p:cNvSpPr>
            <a:spLocks noGrp="1" noChangeArrowheads="1"/>
          </p:cNvSpPr>
          <p:nvPr>
            <p:ph type="body" idx="1"/>
          </p:nvPr>
        </p:nvSpPr>
        <p:spPr>
          <a:xfrm>
            <a:off x="395288" y="1268413"/>
            <a:ext cx="8229600" cy="4525962"/>
          </a:xfrm>
        </p:spPr>
        <p:txBody>
          <a:bodyPr/>
          <a:lstStyle/>
          <a:p>
            <a:pPr marL="0" indent="0" algn="just">
              <a:lnSpc>
                <a:spcPct val="80000"/>
              </a:lnSpc>
              <a:buFontTx/>
              <a:buNone/>
            </a:pPr>
            <a:endParaRPr lang="it-IT" sz="2400" dirty="0"/>
          </a:p>
          <a:p>
            <a:pPr marL="0" indent="0" algn="just">
              <a:lnSpc>
                <a:spcPct val="80000"/>
              </a:lnSpc>
              <a:buFontTx/>
              <a:buNone/>
            </a:pPr>
            <a:r>
              <a:rPr lang="it-IT" sz="2400" dirty="0"/>
              <a:t>La VAS è obbligatoria altresì per i piani e programmi per i quali (in considerazione dei possibili </a:t>
            </a:r>
            <a:r>
              <a:rPr lang="it-IT" sz="2400" dirty="0">
                <a:solidFill>
                  <a:srgbClr val="FF0000"/>
                </a:solidFill>
              </a:rPr>
              <a:t>impatti sulle finalità di conservazione</a:t>
            </a:r>
            <a:r>
              <a:rPr lang="it-IT" sz="2400" dirty="0"/>
              <a:t> dei siti designati come </a:t>
            </a:r>
            <a:r>
              <a:rPr lang="it-IT" sz="2400" dirty="0">
                <a:solidFill>
                  <a:srgbClr val="FF0000"/>
                </a:solidFill>
              </a:rPr>
              <a:t>zone di protezione speciale per la conservazione degli uccelli selvatici</a:t>
            </a:r>
            <a:r>
              <a:rPr lang="it-IT" sz="2400" dirty="0"/>
              <a:t> e quelli classificati come </a:t>
            </a:r>
            <a:r>
              <a:rPr lang="it-IT" sz="2400" dirty="0">
                <a:solidFill>
                  <a:srgbClr val="FF0000"/>
                </a:solidFill>
              </a:rPr>
              <a:t>siti di importanza comunitaria</a:t>
            </a:r>
            <a:r>
              <a:rPr lang="it-IT" sz="2400" dirty="0"/>
              <a:t> per la protezione degli habitat naturali e della flora e della fauna selvatica) si ritiene necessaria una valutazione d’incidenza ai sensi dell’articolo 5 del DPR n. 357 del 1997, e successive modificazioni.</a:t>
            </a:r>
            <a:endParaRPr lang="it-IT" sz="2000" dirty="0"/>
          </a:p>
        </p:txBody>
      </p:sp>
    </p:spTree>
    <p:extLst>
      <p:ext uri="{BB962C8B-B14F-4D97-AF65-F5344CB8AC3E}">
        <p14:creationId xmlns:p14="http://schemas.microsoft.com/office/powerpoint/2010/main" val="227887783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VAS</a:t>
            </a:r>
            <a:endParaRPr lang="it-IT" dirty="0">
              <a:solidFill>
                <a:srgbClr val="FF0000"/>
              </a:solidFill>
            </a:endParaRPr>
          </a:p>
        </p:txBody>
      </p:sp>
      <p:sp>
        <p:nvSpPr>
          <p:cNvPr id="3" name="Segnaposto contenuto 2"/>
          <p:cNvSpPr>
            <a:spLocks noGrp="1"/>
          </p:cNvSpPr>
          <p:nvPr>
            <p:ph idx="1"/>
          </p:nvPr>
        </p:nvSpPr>
        <p:spPr/>
        <p:txBody>
          <a:bodyPr/>
          <a:lstStyle/>
          <a:p>
            <a:pPr marL="0" indent="0">
              <a:buNone/>
            </a:pPr>
            <a:r>
              <a:rPr lang="it-IT" dirty="0" smtClean="0"/>
              <a:t>Procedure in corso:</a:t>
            </a:r>
          </a:p>
          <a:p>
            <a:pPr>
              <a:buFont typeface="Wingdings" panose="05000000000000000000" pitchFamily="2" charset="2"/>
              <a:buChar char="§"/>
            </a:pPr>
            <a:r>
              <a:rPr lang="it-IT" dirty="0"/>
              <a:t>Piano Regolatore Portuale del porto turistico di Marsala </a:t>
            </a:r>
            <a:endParaRPr lang="it-IT" dirty="0" smtClean="0"/>
          </a:p>
          <a:p>
            <a:pPr>
              <a:buFont typeface="Wingdings" panose="05000000000000000000" pitchFamily="2" charset="2"/>
              <a:buChar char="§"/>
            </a:pPr>
            <a:r>
              <a:rPr lang="it-IT" dirty="0"/>
              <a:t>Piano di Gestione della Riserva Naturale Statale "</a:t>
            </a:r>
            <a:r>
              <a:rPr lang="it-IT" dirty="0" err="1"/>
              <a:t>Tresero</a:t>
            </a:r>
            <a:r>
              <a:rPr lang="it-IT" dirty="0"/>
              <a:t> - Dosso del </a:t>
            </a:r>
            <a:r>
              <a:rPr lang="it-IT" dirty="0" err="1"/>
              <a:t>Vallon</a:t>
            </a:r>
            <a:r>
              <a:rPr lang="it-IT" dirty="0"/>
              <a:t>" </a:t>
            </a:r>
            <a:r>
              <a:rPr lang="it-IT" dirty="0" smtClean="0"/>
              <a:t>(Sondrio)</a:t>
            </a:r>
          </a:p>
        </p:txBody>
      </p:sp>
    </p:spTree>
    <p:extLst>
      <p:ext uri="{BB962C8B-B14F-4D97-AF65-F5344CB8AC3E}">
        <p14:creationId xmlns:p14="http://schemas.microsoft.com/office/powerpoint/2010/main" val="38675877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Esclusioni </a:t>
            </a:r>
          </a:p>
        </p:txBody>
      </p:sp>
      <p:sp>
        <p:nvSpPr>
          <p:cNvPr id="80899" name="Rectangle 3"/>
          <p:cNvSpPr>
            <a:spLocks noGrp="1" noChangeArrowheads="1"/>
          </p:cNvSpPr>
          <p:nvPr>
            <p:ph type="body" idx="1"/>
          </p:nvPr>
        </p:nvSpPr>
        <p:spPr/>
        <p:txBody>
          <a:bodyPr/>
          <a:lstStyle/>
          <a:p>
            <a:pPr marL="533400" indent="-533400" algn="just">
              <a:lnSpc>
                <a:spcPct val="80000"/>
              </a:lnSpc>
              <a:buFontTx/>
              <a:buNone/>
            </a:pPr>
            <a:r>
              <a:rPr lang="it-IT" sz="2400" dirty="0"/>
              <a:t>	Sono esclusi dal campo di applicazione del D.lgs. n. 152/06: </a:t>
            </a:r>
            <a:br>
              <a:rPr lang="it-IT" sz="2400" dirty="0"/>
            </a:br>
            <a:endParaRPr lang="it-IT" sz="2400" dirty="0"/>
          </a:p>
          <a:p>
            <a:pPr marL="914400" lvl="1" indent="-457200" algn="just">
              <a:lnSpc>
                <a:spcPct val="80000"/>
              </a:lnSpc>
              <a:buFontTx/>
              <a:buAutoNum type="alphaLcParenR"/>
            </a:pPr>
            <a:r>
              <a:rPr lang="it-IT" sz="2400" dirty="0"/>
              <a:t>i piani e i programmi destinati esclusivamente a scopi di difesa nazionale caratterizzati da somma urgenza o coperti dal segreto di Stato;</a:t>
            </a:r>
          </a:p>
          <a:p>
            <a:pPr marL="914400" lvl="1" indent="-457200" algn="just">
              <a:lnSpc>
                <a:spcPct val="80000"/>
              </a:lnSpc>
              <a:buFontTx/>
              <a:buAutoNum type="alphaLcParenR"/>
            </a:pPr>
            <a:endParaRPr lang="it-IT" sz="2400" dirty="0"/>
          </a:p>
          <a:p>
            <a:pPr marL="914400" lvl="1" indent="-457200" algn="just">
              <a:lnSpc>
                <a:spcPct val="80000"/>
              </a:lnSpc>
              <a:buFontTx/>
              <a:buAutoNum type="alphaLcParenR"/>
            </a:pPr>
            <a:r>
              <a:rPr lang="it-IT" sz="2400" dirty="0"/>
              <a:t>i piani e i programmi finanziari o di bilancio;</a:t>
            </a:r>
          </a:p>
          <a:p>
            <a:pPr marL="914400" lvl="1" indent="-457200" algn="just">
              <a:lnSpc>
                <a:spcPct val="80000"/>
              </a:lnSpc>
              <a:buFontTx/>
              <a:buAutoNum type="alphaLcParenR"/>
            </a:pPr>
            <a:endParaRPr lang="it-IT" sz="2400" dirty="0"/>
          </a:p>
          <a:p>
            <a:pPr marL="914400" lvl="1" indent="-457200" algn="just">
              <a:lnSpc>
                <a:spcPct val="80000"/>
              </a:lnSpc>
              <a:buFontTx/>
              <a:buAutoNum type="alphaLcParenR"/>
            </a:pPr>
            <a:r>
              <a:rPr lang="it-IT" sz="2400" dirty="0"/>
              <a:t>i piani di protezione civile in caso di pericolo per l’incolumità pubblica.</a:t>
            </a:r>
          </a:p>
          <a:p>
            <a:pPr marL="533400" indent="-533400" algn="just">
              <a:lnSpc>
                <a:spcPct val="80000"/>
              </a:lnSpc>
              <a:buFontTx/>
              <a:buNone/>
            </a:pPr>
            <a:r>
              <a:rPr lang="it-IT" sz="2400" dirty="0"/>
              <a:t/>
            </a:r>
            <a:br>
              <a:rPr lang="it-IT" sz="2400" dirty="0"/>
            </a:br>
            <a:endParaRPr lang="it-IT" sz="2400" dirty="0"/>
          </a:p>
        </p:txBody>
      </p:sp>
    </p:spTree>
    <p:extLst>
      <p:ext uri="{BB962C8B-B14F-4D97-AF65-F5344CB8AC3E}">
        <p14:creationId xmlns:p14="http://schemas.microsoft.com/office/powerpoint/2010/main" val="68075641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Fasi della VAS</a:t>
            </a:r>
          </a:p>
        </p:txBody>
      </p:sp>
      <p:sp>
        <p:nvSpPr>
          <p:cNvPr id="81923" name="Rectangle 3"/>
          <p:cNvSpPr>
            <a:spLocks noGrp="1" noChangeArrowheads="1"/>
          </p:cNvSpPr>
          <p:nvPr>
            <p:ph type="body" idx="1"/>
          </p:nvPr>
        </p:nvSpPr>
        <p:spPr/>
        <p:txBody>
          <a:bodyPr/>
          <a:lstStyle/>
          <a:p>
            <a:pPr marL="0" indent="0" algn="just">
              <a:lnSpc>
                <a:spcPct val="80000"/>
              </a:lnSpc>
              <a:buFontTx/>
              <a:buNone/>
            </a:pPr>
            <a:r>
              <a:rPr lang="it-IT" sz="2400" dirty="0"/>
              <a:t>La VAS è avviata dall’autorità procedente contestualmente al processo di formazione del piano o programma e comprende, secondo le disposizioni di cui agli </a:t>
            </a:r>
            <a:r>
              <a:rPr lang="it-IT" sz="2400" dirty="0">
                <a:solidFill>
                  <a:srgbClr val="FF0000"/>
                </a:solidFill>
              </a:rPr>
              <a:t>artt. da 12 a 18</a:t>
            </a:r>
            <a:r>
              <a:rPr lang="it-IT" sz="2400" dirty="0"/>
              <a:t>:</a:t>
            </a:r>
          </a:p>
          <a:p>
            <a:pPr marL="0" indent="0" algn="just">
              <a:lnSpc>
                <a:spcPct val="80000"/>
              </a:lnSpc>
              <a:buFontTx/>
              <a:buNone/>
            </a:pPr>
            <a:endParaRPr lang="it-IT" sz="2400" dirty="0"/>
          </a:p>
          <a:p>
            <a:pPr marL="0" indent="0" algn="just">
              <a:lnSpc>
                <a:spcPct val="80000"/>
              </a:lnSpc>
            </a:pPr>
            <a:r>
              <a:rPr lang="it-IT" sz="2400" dirty="0"/>
              <a:t> lo svolgimento di una verifica di assoggettabilità;</a:t>
            </a:r>
          </a:p>
          <a:p>
            <a:pPr marL="0" indent="0" algn="just">
              <a:lnSpc>
                <a:spcPct val="80000"/>
              </a:lnSpc>
            </a:pPr>
            <a:endParaRPr lang="it-IT" sz="2400" dirty="0"/>
          </a:p>
          <a:p>
            <a:pPr marL="0" indent="0" algn="just">
              <a:lnSpc>
                <a:spcPct val="80000"/>
              </a:lnSpc>
            </a:pPr>
            <a:r>
              <a:rPr lang="it-IT" sz="2400" dirty="0"/>
              <a:t> l’elaborazione del rapporto ambientale;</a:t>
            </a:r>
          </a:p>
          <a:p>
            <a:pPr marL="0" indent="0" algn="just">
              <a:lnSpc>
                <a:spcPct val="80000"/>
              </a:lnSpc>
            </a:pPr>
            <a:endParaRPr lang="it-IT" sz="2400" dirty="0"/>
          </a:p>
          <a:p>
            <a:pPr marL="0" indent="0" algn="just">
              <a:lnSpc>
                <a:spcPct val="80000"/>
              </a:lnSpc>
            </a:pPr>
            <a:r>
              <a:rPr lang="it-IT" sz="2400" dirty="0"/>
              <a:t> lo svolgimento delle consultazioni;</a:t>
            </a:r>
          </a:p>
          <a:p>
            <a:pPr marL="0" indent="0" algn="just">
              <a:lnSpc>
                <a:spcPct val="80000"/>
              </a:lnSpc>
            </a:pPr>
            <a:endParaRPr lang="it-IT" sz="2400" dirty="0"/>
          </a:p>
          <a:p>
            <a:pPr marL="0" indent="0" algn="just">
              <a:lnSpc>
                <a:spcPct val="80000"/>
              </a:lnSpc>
            </a:pPr>
            <a:r>
              <a:rPr lang="it-IT" sz="2400" dirty="0"/>
              <a:t> la valutazione del rapporto ambientale e gli esiti delle consultazioni.</a:t>
            </a:r>
          </a:p>
        </p:txBody>
      </p:sp>
    </p:spTree>
    <p:extLst>
      <p:ext uri="{BB962C8B-B14F-4D97-AF65-F5344CB8AC3E}">
        <p14:creationId xmlns:p14="http://schemas.microsoft.com/office/powerpoint/2010/main" val="3723428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12: verifica di assoggettabilità</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smtClean="0"/>
              <a:t>rapporto preliminare comprendente una descrizione del piano o programma e le informazioni e i dati necessari alla verifica degli impatti significativi sull'ambiente dell'attuazione del piano o programma.</a:t>
            </a:r>
          </a:p>
          <a:p>
            <a:endParaRPr lang="it-IT" dirty="0"/>
          </a:p>
        </p:txBody>
      </p:sp>
    </p:spTree>
    <p:extLst>
      <p:ext uri="{BB962C8B-B14F-4D97-AF65-F5344CB8AC3E}">
        <p14:creationId xmlns:p14="http://schemas.microsoft.com/office/powerpoint/2010/main" val="361607318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ART. 13 Redazione del rapporto ambientale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smtClean="0"/>
              <a:t>Nel rapporto ambientale debbono essere individuati, descritti e valutati gli impatti significativi che l'attuazione del piano o del programma proposto potrebbe avere sull'ambiente e sul patrimonio culturale, </a:t>
            </a:r>
            <a:r>
              <a:rPr lang="it-IT" dirty="0" err="1" smtClean="0"/>
              <a:t>nonche</a:t>
            </a:r>
            <a:r>
              <a:rPr lang="it-IT" dirty="0" smtClean="0"/>
              <a:t>' le ragionevoli alternative che possono adottarsi in considerazione degli obiettivi e dell'ambito territoriale del piano o del programma stesso.</a:t>
            </a:r>
            <a:endParaRPr lang="it-IT" dirty="0"/>
          </a:p>
        </p:txBody>
      </p:sp>
    </p:spTree>
    <p:extLst>
      <p:ext uri="{BB962C8B-B14F-4D97-AF65-F5344CB8AC3E}">
        <p14:creationId xmlns:p14="http://schemas.microsoft.com/office/powerpoint/2010/main" val="403958618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14 Consultazione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pPr algn="just"/>
            <a:r>
              <a:rPr lang="it-IT" dirty="0" smtClean="0"/>
              <a:t>pubblicazione di un avviso nella Gazzetta Ufficiale della Repubblica italiana o nel Bollettino Ufficiale della regione o provincia autonoma interessata. L'avviso deve contenere: il titolo della proposta di piano o di programma, il proponente, </a:t>
            </a:r>
            <a:r>
              <a:rPr lang="it-IT" dirty="0" err="1" smtClean="0"/>
              <a:t>l'autorita'</a:t>
            </a:r>
            <a:r>
              <a:rPr lang="it-IT" dirty="0" smtClean="0"/>
              <a:t> procedente, l'indicazione delle sedi ove </a:t>
            </a:r>
            <a:r>
              <a:rPr lang="it-IT" dirty="0" err="1" smtClean="0"/>
              <a:t>puo'</a:t>
            </a:r>
            <a:r>
              <a:rPr lang="it-IT" dirty="0" smtClean="0"/>
              <a:t> essere presa visione del piano o programma e del rapporto ambientale e delle sedi dove si </a:t>
            </a:r>
            <a:r>
              <a:rPr lang="it-IT" dirty="0" err="1" smtClean="0"/>
              <a:t>puo'</a:t>
            </a:r>
            <a:r>
              <a:rPr lang="it-IT" dirty="0" smtClean="0"/>
              <a:t> consultare la sintesi non tecnica.</a:t>
            </a:r>
          </a:p>
          <a:p>
            <a:pPr algn="just"/>
            <a:r>
              <a:rPr lang="it-IT" dirty="0" smtClean="0"/>
              <a:t>Entro il termine di sessanta giorni dalla pubblicazione dell'avviso di cui al comma 1, chiunque </a:t>
            </a:r>
            <a:r>
              <a:rPr lang="it-IT" dirty="0" err="1" smtClean="0"/>
              <a:t>puo'</a:t>
            </a:r>
            <a:r>
              <a:rPr lang="it-IT" dirty="0" smtClean="0"/>
              <a:t> prendere visione della proposta di piano o programma e del relativo rapporto ambientale e presentare proprie osservazioni </a:t>
            </a:r>
            <a:r>
              <a:rPr lang="it-IT" b="1" i="1" dirty="0" smtClean="0"/>
              <a:t>in forma scritta</a:t>
            </a:r>
            <a:r>
              <a:rPr lang="it-IT" dirty="0" smtClean="0"/>
              <a:t>, anche fornendo nuovi o ulteriori elementi conoscitivi e valutativi.</a:t>
            </a:r>
          </a:p>
          <a:p>
            <a:endParaRPr lang="it-IT" dirty="0"/>
          </a:p>
        </p:txBody>
      </p:sp>
    </p:spTree>
    <p:extLst>
      <p:ext uri="{BB962C8B-B14F-4D97-AF65-F5344CB8AC3E}">
        <p14:creationId xmlns:p14="http://schemas.microsoft.com/office/powerpoint/2010/main" val="150639284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algn="just"/>
            <a:r>
              <a:rPr lang="it-IT" dirty="0"/>
              <a:t>La VIA è istituto che si differenzia dalla VAS non solo normativamente, ma anche concettualmente, avendo ad oggetto, la prima, la valutazione degli impatti generati da opere specifiche, la seconda, gli effetti indotti sull’ambiente dall’attuazione delle previsioni contenute in determinati strumenti di pianificazione e programmazione. </a:t>
            </a:r>
            <a:r>
              <a:rPr lang="it-IT" dirty="0" smtClean="0"/>
              <a:t>- </a:t>
            </a:r>
            <a:r>
              <a:rPr lang="it-IT" b="1" dirty="0">
                <a:hlinkClick r:id="rId2" action="ppaction://hlinkfile"/>
              </a:rPr>
              <a:t>CORTE COSTITUZIONALE - 22 luglio 2011, n. 227</a:t>
            </a:r>
            <a:r>
              <a:rPr lang="it-IT" b="1" dirty="0"/>
              <a:t/>
            </a:r>
            <a:br>
              <a:rPr lang="it-IT" b="1" dirty="0"/>
            </a:br>
            <a:endParaRPr lang="it-IT" dirty="0"/>
          </a:p>
        </p:txBody>
      </p:sp>
    </p:spTree>
    <p:extLst>
      <p:ext uri="{BB962C8B-B14F-4D97-AF65-F5344CB8AC3E}">
        <p14:creationId xmlns:p14="http://schemas.microsoft.com/office/powerpoint/2010/main" val="58023983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p:txBody>
          <a:bodyPr>
            <a:noAutofit/>
          </a:bodyPr>
          <a:lstStyle/>
          <a:p>
            <a:r>
              <a:rPr lang="it-IT" sz="4800" dirty="0" smtClean="0">
                <a:solidFill>
                  <a:srgbClr val="FF0000"/>
                </a:solidFill>
                <a:effectLst>
                  <a:outerShdw blurRad="38100" dist="38100" dir="2700000" algn="tl">
                    <a:srgbClr val="000000">
                      <a:alpha val="43137"/>
                    </a:srgbClr>
                  </a:outerShdw>
                </a:effectLst>
              </a:rPr>
              <a:t>Autorizzazione Integrata Ambientale</a:t>
            </a:r>
            <a:endParaRPr lang="it-IT" sz="4800" dirty="0">
              <a:solidFill>
                <a:srgbClr val="FF0000"/>
              </a:solidFill>
              <a:effectLst>
                <a:outerShdw blurRad="38100" dist="38100" dir="2700000" algn="tl">
                  <a:srgbClr val="000000">
                    <a:alpha val="43137"/>
                  </a:srgbClr>
                </a:outerShdw>
              </a:effectLst>
            </a:endParaRPr>
          </a:p>
        </p:txBody>
      </p:sp>
      <p:sp>
        <p:nvSpPr>
          <p:cNvPr id="6" name="Sottotitolo 5"/>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89451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b="1" dirty="0">
                <a:solidFill>
                  <a:srgbClr val="FF0000"/>
                </a:solidFill>
              </a:rPr>
              <a:t>La Vas </a:t>
            </a:r>
            <a:r>
              <a:rPr lang="it-IT" dirty="0"/>
              <a:t>attiene alla valutazione degli</a:t>
            </a:r>
          </a:p>
          <a:p>
            <a:pPr marL="0" indent="0">
              <a:buNone/>
            </a:pPr>
            <a:r>
              <a:rPr lang="it-IT" dirty="0"/>
              <a:t>effetti ambientali che è prevedibile</a:t>
            </a:r>
          </a:p>
          <a:p>
            <a:pPr marL="0" indent="0">
              <a:buNone/>
            </a:pPr>
            <a:r>
              <a:rPr lang="it-IT" dirty="0"/>
              <a:t>conseguiranno dalla attuazione delle</a:t>
            </a:r>
          </a:p>
          <a:p>
            <a:pPr marL="0" indent="0">
              <a:buNone/>
            </a:pPr>
            <a:r>
              <a:rPr lang="it-IT" dirty="0"/>
              <a:t>previsioni dei piani e </a:t>
            </a:r>
            <a:r>
              <a:rPr lang="it-IT" dirty="0" smtClean="0"/>
              <a:t>programmi</a:t>
            </a:r>
          </a:p>
          <a:p>
            <a:pPr marL="0" indent="0">
              <a:buNone/>
            </a:pPr>
            <a:endParaRPr lang="it-IT" dirty="0"/>
          </a:p>
          <a:p>
            <a:pPr marL="0" indent="0">
              <a:buNone/>
            </a:pPr>
            <a:r>
              <a:rPr lang="it-IT" b="1" dirty="0" smtClean="0">
                <a:solidFill>
                  <a:srgbClr val="FF0000"/>
                </a:solidFill>
              </a:rPr>
              <a:t>La </a:t>
            </a:r>
            <a:r>
              <a:rPr lang="it-IT" b="1" dirty="0">
                <a:solidFill>
                  <a:srgbClr val="FF0000"/>
                </a:solidFill>
              </a:rPr>
              <a:t>Via </a:t>
            </a:r>
            <a:r>
              <a:rPr lang="it-IT" dirty="0"/>
              <a:t>attiene alla valutazione dei</a:t>
            </a:r>
          </a:p>
          <a:p>
            <a:pPr marL="0" indent="0">
              <a:buNone/>
            </a:pPr>
            <a:r>
              <a:rPr lang="it-IT" dirty="0"/>
              <a:t>probabili effetti di uno specifico progetto</a:t>
            </a:r>
          </a:p>
        </p:txBody>
      </p:sp>
    </p:spTree>
    <p:extLst>
      <p:ext uri="{BB962C8B-B14F-4D97-AF65-F5344CB8AC3E}">
        <p14:creationId xmlns:p14="http://schemas.microsoft.com/office/powerpoint/2010/main" val="37928881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Autorizzazione Integrata Ambientale</a:t>
            </a:r>
          </a:p>
        </p:txBody>
      </p:sp>
      <p:sp>
        <p:nvSpPr>
          <p:cNvPr id="83971" name="Rectangle 3"/>
          <p:cNvSpPr>
            <a:spLocks noGrp="1" noChangeArrowheads="1"/>
          </p:cNvSpPr>
          <p:nvPr>
            <p:ph type="body" idx="1"/>
          </p:nvPr>
        </p:nvSpPr>
        <p:spPr/>
        <p:txBody>
          <a:bodyPr/>
          <a:lstStyle/>
          <a:p>
            <a:pPr marL="0" indent="0" algn="just">
              <a:lnSpc>
                <a:spcPct val="90000"/>
              </a:lnSpc>
              <a:buFontTx/>
              <a:buNone/>
            </a:pPr>
            <a:r>
              <a:rPr lang="it-IT" sz="2400" dirty="0"/>
              <a:t>Anche la definizione di </a:t>
            </a:r>
            <a:r>
              <a:rPr lang="it-IT" sz="2400" dirty="0">
                <a:solidFill>
                  <a:srgbClr val="FF0000"/>
                </a:solidFill>
              </a:rPr>
              <a:t>autorizzazione integrata ambientale (AIA o IPPC</a:t>
            </a:r>
            <a:r>
              <a:rPr lang="it-IT" sz="2400" dirty="0"/>
              <a:t>, acronimo di </a:t>
            </a:r>
            <a:r>
              <a:rPr lang="it-IT" sz="2400" i="1" dirty="0" err="1">
                <a:solidFill>
                  <a:srgbClr val="FF0000"/>
                </a:solidFill>
              </a:rPr>
              <a:t>integrated</a:t>
            </a:r>
            <a:r>
              <a:rPr lang="it-IT" sz="2400" i="1" dirty="0">
                <a:solidFill>
                  <a:srgbClr val="FF0000"/>
                </a:solidFill>
              </a:rPr>
              <a:t> </a:t>
            </a:r>
            <a:r>
              <a:rPr lang="it-IT" sz="2400" i="1" dirty="0" err="1">
                <a:solidFill>
                  <a:srgbClr val="FF0000"/>
                </a:solidFill>
              </a:rPr>
              <a:t>pollution</a:t>
            </a:r>
            <a:r>
              <a:rPr lang="it-IT" sz="2400" i="1" dirty="0">
                <a:solidFill>
                  <a:srgbClr val="FF0000"/>
                </a:solidFill>
              </a:rPr>
              <a:t> </a:t>
            </a:r>
            <a:r>
              <a:rPr lang="it-IT" sz="2400" i="1" dirty="0" err="1">
                <a:solidFill>
                  <a:srgbClr val="FF0000"/>
                </a:solidFill>
              </a:rPr>
              <a:t>prevention</a:t>
            </a:r>
            <a:r>
              <a:rPr lang="it-IT" sz="2400" i="1" dirty="0">
                <a:solidFill>
                  <a:srgbClr val="FF0000"/>
                </a:solidFill>
              </a:rPr>
              <a:t> and control</a:t>
            </a:r>
            <a:r>
              <a:rPr lang="it-IT" sz="2400" dirty="0">
                <a:solidFill>
                  <a:srgbClr val="FF0000"/>
                </a:solidFill>
              </a:rPr>
              <a:t>)</a:t>
            </a:r>
            <a:r>
              <a:rPr lang="it-IT" sz="2400" dirty="0"/>
              <a:t> come la VAS è di diretta matrice normativa, il </a:t>
            </a:r>
            <a:r>
              <a:rPr lang="it-IT" sz="2400" dirty="0" err="1"/>
              <a:t>D.Lgs.</a:t>
            </a:r>
            <a:r>
              <a:rPr lang="it-IT" sz="2400" dirty="0"/>
              <a:t> n. 59 del 2005, che ha recepito la Direttiva 96/61/CE, definisce la IPPC come il provvedimento che autorizza l’esercizio di un impianto o di parte di esso a determinate condizioni che devono garantire che l’impianto sia conforme ai requisiti del decreto.</a:t>
            </a:r>
          </a:p>
          <a:p>
            <a:pPr marL="0" indent="0" algn="just">
              <a:lnSpc>
                <a:spcPct val="90000"/>
              </a:lnSpc>
              <a:buFontTx/>
              <a:buNone/>
            </a:pPr>
            <a:endParaRPr lang="it-IT" sz="2400" dirty="0"/>
          </a:p>
          <a:p>
            <a:pPr marL="0" indent="0" algn="just">
              <a:lnSpc>
                <a:spcPct val="90000"/>
              </a:lnSpc>
              <a:buFontTx/>
              <a:buNone/>
            </a:pPr>
            <a:r>
              <a:rPr lang="it-IT" sz="2400" dirty="0" smtClean="0"/>
              <a:t>La normativa ora è stata inserita nel </a:t>
            </a:r>
            <a:r>
              <a:rPr lang="it-IT" sz="2400" dirty="0" err="1" smtClean="0"/>
              <a:t>D.Lgs</a:t>
            </a:r>
            <a:r>
              <a:rPr lang="it-IT" sz="2400" dirty="0" smtClean="0"/>
              <a:t> 152/2006, nella parte II, Titolo III bis, artt. 29 bis e ss. </a:t>
            </a:r>
            <a:endParaRPr lang="it-IT" sz="2400" dirty="0"/>
          </a:p>
          <a:p>
            <a:pPr marL="0" indent="0" algn="just">
              <a:lnSpc>
                <a:spcPct val="90000"/>
              </a:lnSpc>
              <a:buFontTx/>
              <a:buNone/>
            </a:pPr>
            <a:endParaRPr lang="it-IT" sz="2400" dirty="0"/>
          </a:p>
        </p:txBody>
      </p:sp>
    </p:spTree>
    <p:extLst>
      <p:ext uri="{BB962C8B-B14F-4D97-AF65-F5344CB8AC3E}">
        <p14:creationId xmlns:p14="http://schemas.microsoft.com/office/powerpoint/2010/main" val="314585238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endParaRPr lang="it-IT" sz="3200" dirty="0">
              <a:solidFill>
                <a:schemeClr val="accent2"/>
              </a:solidFill>
            </a:endParaRPr>
          </a:p>
        </p:txBody>
      </p:sp>
      <p:sp>
        <p:nvSpPr>
          <p:cNvPr id="86019" name="Rectangle 3"/>
          <p:cNvSpPr>
            <a:spLocks noGrp="1" noChangeArrowheads="1"/>
          </p:cNvSpPr>
          <p:nvPr>
            <p:ph type="body" idx="1"/>
          </p:nvPr>
        </p:nvSpPr>
        <p:spPr>
          <a:xfrm>
            <a:off x="457200" y="1600200"/>
            <a:ext cx="8291513" cy="4525963"/>
          </a:xfrm>
        </p:spPr>
        <p:txBody>
          <a:bodyPr>
            <a:normAutofit lnSpcReduction="10000"/>
          </a:bodyPr>
          <a:lstStyle/>
          <a:p>
            <a:pPr algn="just">
              <a:lnSpc>
                <a:spcPct val="80000"/>
              </a:lnSpc>
              <a:buFontTx/>
              <a:buNone/>
            </a:pPr>
            <a:r>
              <a:rPr lang="it-IT" sz="2200" dirty="0"/>
              <a:t>	</a:t>
            </a:r>
            <a:r>
              <a:rPr lang="it-IT" sz="3600" dirty="0" smtClean="0"/>
              <a:t>L’AIA </a:t>
            </a:r>
            <a:r>
              <a:rPr lang="it-IT" sz="3600" dirty="0">
                <a:solidFill>
                  <a:srgbClr val="FF0000"/>
                </a:solidFill>
              </a:rPr>
              <a:t>sostituisce</a:t>
            </a:r>
            <a:r>
              <a:rPr lang="it-IT" sz="3600" dirty="0"/>
              <a:t> ad ogni effetto ogni altra autorizzazione, visto, nulla osta o parere in materia ambientale previsti dalle disposizioni di legge o dalle relative norme di attuazione.</a:t>
            </a:r>
          </a:p>
          <a:p>
            <a:pPr>
              <a:lnSpc>
                <a:spcPct val="80000"/>
              </a:lnSpc>
              <a:buFontTx/>
              <a:buNone/>
            </a:pPr>
            <a:endParaRPr lang="it-IT" sz="3600" dirty="0"/>
          </a:p>
          <a:p>
            <a:pPr algn="just">
              <a:lnSpc>
                <a:spcPct val="80000"/>
              </a:lnSpc>
              <a:buFontTx/>
              <a:buNone/>
            </a:pPr>
            <a:r>
              <a:rPr lang="it-IT" sz="3600" dirty="0"/>
              <a:t>	</a:t>
            </a:r>
            <a:r>
              <a:rPr lang="it-IT" sz="3600" dirty="0" smtClean="0"/>
              <a:t>L’AIA </a:t>
            </a:r>
            <a:r>
              <a:rPr lang="it-IT" sz="3600" dirty="0"/>
              <a:t>definisce inoltre le </a:t>
            </a:r>
            <a:r>
              <a:rPr lang="it-IT" sz="3600" dirty="0">
                <a:solidFill>
                  <a:srgbClr val="FF0000"/>
                </a:solidFill>
              </a:rPr>
              <a:t>modalità di esercizio</a:t>
            </a:r>
            <a:r>
              <a:rPr lang="it-IT" sz="3600" dirty="0"/>
              <a:t> degli impianti stessi. </a:t>
            </a:r>
          </a:p>
          <a:p>
            <a:pPr algn="just">
              <a:lnSpc>
                <a:spcPct val="80000"/>
              </a:lnSpc>
              <a:buFontTx/>
              <a:buNone/>
            </a:pPr>
            <a:endParaRPr lang="it-IT" sz="3600" i="1" dirty="0"/>
          </a:p>
          <a:p>
            <a:pPr algn="just">
              <a:lnSpc>
                <a:spcPct val="80000"/>
              </a:lnSpc>
              <a:buFontTx/>
              <a:buNone/>
            </a:pPr>
            <a:r>
              <a:rPr lang="it-IT" sz="2200" i="1" dirty="0"/>
              <a:t>	</a:t>
            </a:r>
          </a:p>
        </p:txBody>
      </p:sp>
    </p:spTree>
    <p:extLst>
      <p:ext uri="{BB962C8B-B14F-4D97-AF65-F5344CB8AC3E}">
        <p14:creationId xmlns:p14="http://schemas.microsoft.com/office/powerpoint/2010/main" val="423869437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pPr marL="0" indent="0">
              <a:buNone/>
            </a:pPr>
            <a:r>
              <a:rPr lang="it-IT" dirty="0" smtClean="0"/>
              <a:t>L’AIA si pone come obiettivo quello di semplificare il regime </a:t>
            </a:r>
            <a:r>
              <a:rPr lang="it-IT" dirty="0" err="1" smtClean="0"/>
              <a:t>autorizzatorio</a:t>
            </a:r>
            <a:r>
              <a:rPr lang="it-IT" dirty="0" smtClean="0"/>
              <a:t> per le attività che hanno un impatto sull’ambiente. </a:t>
            </a:r>
          </a:p>
          <a:p>
            <a:pPr marL="0" indent="0">
              <a:buNone/>
            </a:pPr>
            <a:endParaRPr lang="it-IT" dirty="0"/>
          </a:p>
          <a:p>
            <a:pPr marL="0" indent="0">
              <a:buNone/>
            </a:pPr>
            <a:r>
              <a:rPr lang="it-IT" dirty="0" smtClean="0">
                <a:solidFill>
                  <a:srgbClr val="FF0000"/>
                </a:solidFill>
              </a:rPr>
              <a:t>Vantaggio</a:t>
            </a:r>
            <a:r>
              <a:rPr lang="it-IT" dirty="0" smtClean="0"/>
              <a:t> per il privato: un’unica autorizzazione e un unico procedimento autorizzativo</a:t>
            </a:r>
          </a:p>
          <a:p>
            <a:pPr marL="0" indent="0">
              <a:buNone/>
            </a:pPr>
            <a:endParaRPr lang="it-IT" dirty="0"/>
          </a:p>
          <a:p>
            <a:pPr marL="0" indent="0">
              <a:buNone/>
            </a:pPr>
            <a:r>
              <a:rPr lang="it-IT" dirty="0" smtClean="0">
                <a:solidFill>
                  <a:srgbClr val="FF0000"/>
                </a:solidFill>
              </a:rPr>
              <a:t>Vantaggio</a:t>
            </a:r>
            <a:r>
              <a:rPr lang="it-IT" dirty="0" smtClean="0"/>
              <a:t> per l’ente pubblico: avere un quadro unitario degli effetti sull’ambiente di una determinata attività, maggior facilità ed efficacia dei controlli. </a:t>
            </a:r>
          </a:p>
        </p:txBody>
      </p:sp>
    </p:spTree>
    <p:extLst>
      <p:ext uri="{BB962C8B-B14F-4D97-AF65-F5344CB8AC3E}">
        <p14:creationId xmlns:p14="http://schemas.microsoft.com/office/powerpoint/2010/main" val="16185366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smtClean="0"/>
              <a:t>Le autorizzazioni si basano sulle c.d. BAT (Best </a:t>
            </a:r>
            <a:r>
              <a:rPr lang="it-IT" dirty="0" err="1" smtClean="0"/>
              <a:t>Available</a:t>
            </a:r>
            <a:r>
              <a:rPr lang="it-IT" dirty="0" smtClean="0"/>
              <a:t> </a:t>
            </a:r>
            <a:r>
              <a:rPr lang="it-IT" dirty="0" err="1" smtClean="0"/>
              <a:t>Techniques</a:t>
            </a:r>
            <a:r>
              <a:rPr lang="it-IT" dirty="0"/>
              <a:t>): </a:t>
            </a:r>
            <a:r>
              <a:rPr lang="it-IT" dirty="0" smtClean="0"/>
              <a:t>Conclusioni sulle BAT, direttiva 2010/75/UE</a:t>
            </a:r>
            <a:r>
              <a:rPr lang="it-IT" dirty="0"/>
              <a:t>, riguardano le conclusioni sulle migliori tecniche disponibili, la loro descrizione, le informazioni per valutarne l’applicabilità, i livelli di emissione associati alle migliori tecniche disponibili, il monitoraggio associato, i livelli di consumo associati e, se del caso, le pertinenti misure di bonifica del sito</a:t>
            </a:r>
            <a:r>
              <a:rPr lang="it-IT" dirty="0" smtClean="0"/>
              <a:t>. Decisioni della Commissione Europea. </a:t>
            </a:r>
          </a:p>
          <a:p>
            <a:pPr marL="0" indent="0" algn="just">
              <a:buNone/>
            </a:pPr>
            <a:r>
              <a:rPr lang="it-IT" dirty="0" smtClean="0"/>
              <a:t>L'uso </a:t>
            </a:r>
            <a:r>
              <a:rPr lang="it-IT" dirty="0"/>
              <a:t>delle BAT serve ad evitare o a ridurre le emissioni inquinanti e l'impatto sull'ambiente, riducendo nel contempo i consumi energetici e migliorando la produttività e/o la qualità della produzione.</a:t>
            </a:r>
          </a:p>
        </p:txBody>
      </p:sp>
    </p:spTree>
    <p:extLst>
      <p:ext uri="{BB962C8B-B14F-4D97-AF65-F5344CB8AC3E}">
        <p14:creationId xmlns:p14="http://schemas.microsoft.com/office/powerpoint/2010/main" val="10392564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4" name="Segnaposto contenuto 3"/>
          <p:cNvSpPr>
            <a:spLocks noGrp="1"/>
          </p:cNvSpPr>
          <p:nvPr>
            <p:ph idx="1"/>
          </p:nvPr>
        </p:nvSpPr>
        <p:spPr/>
        <p:txBody>
          <a:bodyPr>
            <a:normAutofit fontScale="92500" lnSpcReduction="20000"/>
          </a:bodyPr>
          <a:lstStyle/>
          <a:p>
            <a:pPr algn="just"/>
            <a:r>
              <a:rPr lang="it-IT" dirty="0"/>
              <a:t>BAT </a:t>
            </a:r>
            <a:r>
              <a:rPr lang="it-IT" dirty="0" err="1"/>
              <a:t>Conclusions</a:t>
            </a:r>
            <a:r>
              <a:rPr lang="it-IT" dirty="0"/>
              <a:t> per la produzione di cloro-alcali </a:t>
            </a:r>
            <a:r>
              <a:rPr lang="it-IT" dirty="0" smtClean="0"/>
              <a:t>9.12.13</a:t>
            </a:r>
          </a:p>
          <a:p>
            <a:pPr algn="just"/>
            <a:r>
              <a:rPr lang="it-IT" dirty="0"/>
              <a:t>BAT </a:t>
            </a:r>
            <a:r>
              <a:rPr lang="it-IT" dirty="0" err="1"/>
              <a:t>Conclusions</a:t>
            </a:r>
            <a:r>
              <a:rPr lang="it-IT" dirty="0"/>
              <a:t> per la produzione di pasta per carta, carta e cartone </a:t>
            </a:r>
            <a:r>
              <a:rPr lang="it-IT" dirty="0" smtClean="0"/>
              <a:t>26.9.2014</a:t>
            </a:r>
          </a:p>
          <a:p>
            <a:pPr algn="just"/>
            <a:r>
              <a:rPr lang="it-IT" dirty="0"/>
              <a:t>BAT </a:t>
            </a:r>
            <a:r>
              <a:rPr lang="it-IT" dirty="0" err="1"/>
              <a:t>Conclusions</a:t>
            </a:r>
            <a:r>
              <a:rPr lang="it-IT" dirty="0"/>
              <a:t> per il cemento, la calce e l’ossido di magnesio </a:t>
            </a:r>
            <a:r>
              <a:rPr lang="it-IT" dirty="0" smtClean="0"/>
              <a:t> 26.3.2013</a:t>
            </a:r>
          </a:p>
          <a:p>
            <a:pPr algn="just"/>
            <a:r>
              <a:rPr lang="it-IT" dirty="0"/>
              <a:t>BAT </a:t>
            </a:r>
            <a:r>
              <a:rPr lang="it-IT" dirty="0" err="1"/>
              <a:t>Conclusions</a:t>
            </a:r>
            <a:r>
              <a:rPr lang="it-IT" dirty="0"/>
              <a:t> concernenti l’industria conciaria </a:t>
            </a:r>
            <a:r>
              <a:rPr lang="it-IT" dirty="0" smtClean="0"/>
              <a:t>11.2.2013</a:t>
            </a:r>
          </a:p>
          <a:p>
            <a:r>
              <a:rPr lang="it-IT" dirty="0" smtClean="0"/>
              <a:t>……</a:t>
            </a:r>
            <a:r>
              <a:rPr lang="it-IT" dirty="0"/>
              <a:t/>
            </a:r>
            <a:br>
              <a:rPr lang="it-IT" dirty="0"/>
            </a:br>
            <a:r>
              <a:rPr lang="it-IT" dirty="0"/>
              <a:t/>
            </a:r>
            <a:br>
              <a:rPr lang="it-IT" dirty="0"/>
            </a:br>
            <a:endParaRPr lang="it-IT" dirty="0"/>
          </a:p>
        </p:txBody>
      </p:sp>
    </p:spTree>
    <p:extLst>
      <p:ext uri="{BB962C8B-B14F-4D97-AF65-F5344CB8AC3E}">
        <p14:creationId xmlns:p14="http://schemas.microsoft.com/office/powerpoint/2010/main" val="15120036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Articolo 29-ter </a:t>
            </a:r>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smtClean="0"/>
              <a:t>Ai </a:t>
            </a:r>
            <a:r>
              <a:rPr lang="it-IT" dirty="0"/>
              <a:t>fini dell'esercizio delle nuove installazioni di nuovi impianti, della modifica sostanziale e dell'adeguamento del funzionamento degli impianti delle installazioni </a:t>
            </a:r>
            <a:r>
              <a:rPr lang="it-IT" dirty="0" smtClean="0"/>
              <a:t>esistenti, </a:t>
            </a:r>
            <a:r>
              <a:rPr lang="it-IT" dirty="0"/>
              <a:t>la domanda deve contenere le seguenti informazioni: </a:t>
            </a:r>
            <a:endParaRPr lang="it-IT" dirty="0" smtClean="0"/>
          </a:p>
          <a:p>
            <a:pPr marL="514350" indent="-514350" algn="just">
              <a:buAutoNum type="alphaLcParenR"/>
            </a:pPr>
            <a:r>
              <a:rPr lang="it-IT" dirty="0" smtClean="0"/>
              <a:t>descrizione </a:t>
            </a:r>
            <a:r>
              <a:rPr lang="it-IT" dirty="0"/>
              <a:t>dell'installazione e delle sue </a:t>
            </a:r>
            <a:r>
              <a:rPr lang="it-IT" dirty="0" err="1"/>
              <a:t>attivita'</a:t>
            </a:r>
            <a:r>
              <a:rPr lang="it-IT" dirty="0"/>
              <a:t>, specificandone tipo e portata; </a:t>
            </a:r>
            <a:endParaRPr lang="it-IT" dirty="0" smtClean="0"/>
          </a:p>
          <a:p>
            <a:pPr marL="514350" indent="-514350" algn="just">
              <a:buAutoNum type="alphaLcParenR"/>
            </a:pPr>
            <a:r>
              <a:rPr lang="it-IT" dirty="0" smtClean="0"/>
              <a:t>descrizione </a:t>
            </a:r>
            <a:r>
              <a:rPr lang="it-IT" dirty="0"/>
              <a:t>delle materie prime e ausiliarie, delle sostanze e dell'energia usate o prodotte dall'installazione; </a:t>
            </a:r>
          </a:p>
          <a:p>
            <a:pPr marL="514350" indent="-514350" algn="just">
              <a:buAutoNum type="alphaLcParenR"/>
            </a:pPr>
            <a:r>
              <a:rPr lang="it-IT" dirty="0" smtClean="0"/>
              <a:t>descrizione </a:t>
            </a:r>
            <a:r>
              <a:rPr lang="it-IT" dirty="0"/>
              <a:t>delle fonti di emissione dell'installazione; </a:t>
            </a:r>
          </a:p>
          <a:p>
            <a:pPr marL="514350" indent="-514350" algn="just">
              <a:buAutoNum type="alphaLcParenR"/>
            </a:pPr>
            <a:r>
              <a:rPr lang="it-IT" dirty="0" smtClean="0"/>
              <a:t>descrizione </a:t>
            </a:r>
            <a:r>
              <a:rPr lang="it-IT" dirty="0"/>
              <a:t>dello stato del sito di ubicazione dell'installazione; </a:t>
            </a:r>
            <a:endParaRPr lang="it-IT" dirty="0" smtClean="0"/>
          </a:p>
          <a:p>
            <a:pPr marL="514350" indent="-514350" algn="just">
              <a:buAutoNum type="alphaLcParenR"/>
            </a:pPr>
            <a:r>
              <a:rPr lang="it-IT" dirty="0" smtClean="0"/>
              <a:t>descrizione </a:t>
            </a:r>
            <a:r>
              <a:rPr lang="it-IT" dirty="0"/>
              <a:t>del tipo e </a:t>
            </a:r>
            <a:r>
              <a:rPr lang="it-IT" dirty="0" err="1"/>
              <a:t>dell'entita'</a:t>
            </a:r>
            <a:r>
              <a:rPr lang="it-IT" dirty="0"/>
              <a:t> delle prevedibili emissioni dell'installazione in ogni comparto ambientale </a:t>
            </a:r>
            <a:r>
              <a:rPr lang="it-IT" dirty="0" err="1"/>
              <a:t>nonche</a:t>
            </a:r>
            <a:r>
              <a:rPr lang="it-IT" dirty="0"/>
              <a:t>' un'identificazione degli effetti significativi delle emissioni </a:t>
            </a:r>
            <a:r>
              <a:rPr lang="it-IT" dirty="0" smtClean="0"/>
              <a:t>sull'ambiente;</a:t>
            </a:r>
          </a:p>
          <a:p>
            <a:pPr marL="514350" indent="-514350" algn="just">
              <a:buAutoNum type="alphaLcParenR"/>
            </a:pPr>
            <a:r>
              <a:rPr lang="it-IT" dirty="0" smtClean="0"/>
              <a:t>descrizione </a:t>
            </a:r>
            <a:r>
              <a:rPr lang="it-IT" dirty="0"/>
              <a:t>della tecnologia e delle altre tecniche di cui si prevede l'uso per prevenire le emissioni dall'installazione oppure, qualora </a:t>
            </a:r>
            <a:r>
              <a:rPr lang="it-IT" dirty="0" err="1"/>
              <a:t>cio'</a:t>
            </a:r>
            <a:r>
              <a:rPr lang="it-IT" dirty="0"/>
              <a:t> non fosse possibile, per ridurle; </a:t>
            </a:r>
            <a:endParaRPr lang="it-IT" dirty="0"/>
          </a:p>
        </p:txBody>
      </p:sp>
    </p:spTree>
    <p:extLst>
      <p:ext uri="{BB962C8B-B14F-4D97-AF65-F5344CB8AC3E}">
        <p14:creationId xmlns:p14="http://schemas.microsoft.com/office/powerpoint/2010/main" val="35831980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Articolo 29-ter </a:t>
            </a:r>
          </a:p>
        </p:txBody>
      </p:sp>
      <p:sp>
        <p:nvSpPr>
          <p:cNvPr id="3" name="Segnaposto contenuto 2"/>
          <p:cNvSpPr>
            <a:spLocks noGrp="1"/>
          </p:cNvSpPr>
          <p:nvPr>
            <p:ph idx="1"/>
          </p:nvPr>
        </p:nvSpPr>
        <p:spPr/>
        <p:txBody>
          <a:bodyPr>
            <a:normAutofit fontScale="55000" lnSpcReduction="20000"/>
          </a:bodyPr>
          <a:lstStyle/>
          <a:p>
            <a:pPr marL="0" indent="0" algn="just">
              <a:buNone/>
              <a:tabLst>
                <a:tab pos="542925" algn="l"/>
              </a:tabLst>
            </a:pPr>
            <a:r>
              <a:rPr lang="it-IT" i="1" dirty="0" smtClean="0"/>
              <a:t>g</a:t>
            </a:r>
            <a:r>
              <a:rPr lang="it-IT" i="1" dirty="0"/>
              <a:t>) </a:t>
            </a:r>
            <a:r>
              <a:rPr lang="it-IT" i="1" dirty="0" smtClean="0"/>
              <a:t>	descrizione </a:t>
            </a:r>
            <a:r>
              <a:rPr lang="it-IT" i="1" dirty="0"/>
              <a:t>delle misure di prevenzione, di preparazione per il riutilizzo, di </a:t>
            </a:r>
            <a:r>
              <a:rPr lang="it-IT" i="1" dirty="0" smtClean="0"/>
              <a:t>	riciclaggio </a:t>
            </a:r>
            <a:r>
              <a:rPr lang="it-IT" i="1" dirty="0"/>
              <a:t>e di recupero dei rifiuti prodotti dall'installazione; </a:t>
            </a:r>
          </a:p>
          <a:p>
            <a:pPr marL="0" indent="0" algn="just">
              <a:buNone/>
              <a:tabLst>
                <a:tab pos="542925" algn="l"/>
              </a:tabLst>
            </a:pPr>
            <a:r>
              <a:rPr lang="it-IT" i="1" dirty="0" smtClean="0"/>
              <a:t>h) 	descrizione </a:t>
            </a:r>
            <a:r>
              <a:rPr lang="it-IT" i="1" dirty="0"/>
              <a:t>delle misure previste per controllare le emissioni nell'ambiente </a:t>
            </a:r>
            <a:r>
              <a:rPr lang="it-IT" i="1" dirty="0" smtClean="0"/>
              <a:t>	</a:t>
            </a:r>
            <a:r>
              <a:rPr lang="it-IT" i="1" dirty="0" err="1" smtClean="0"/>
              <a:t>nonche</a:t>
            </a:r>
            <a:r>
              <a:rPr lang="it-IT" i="1" dirty="0"/>
              <a:t>' le </a:t>
            </a:r>
            <a:r>
              <a:rPr lang="it-IT" i="1" dirty="0" err="1"/>
              <a:t>attivita'</a:t>
            </a:r>
            <a:r>
              <a:rPr lang="it-IT" i="1" dirty="0"/>
              <a:t> di autocontrollo e di controllo programmato che richiedono </a:t>
            </a:r>
            <a:r>
              <a:rPr lang="it-IT" i="1" dirty="0" smtClean="0"/>
              <a:t>	l'intervento </a:t>
            </a:r>
            <a:r>
              <a:rPr lang="it-IT" i="1" dirty="0"/>
              <a:t>dell'ente responsabile degli accertamenti di cui all'articolo 29-decies, </a:t>
            </a:r>
            <a:r>
              <a:rPr lang="it-IT" i="1" dirty="0" smtClean="0"/>
              <a:t>	comma </a:t>
            </a:r>
            <a:r>
              <a:rPr lang="it-IT" i="1" dirty="0"/>
              <a:t>3; </a:t>
            </a:r>
            <a:endParaRPr lang="it-IT" i="1" dirty="0" smtClean="0"/>
          </a:p>
          <a:p>
            <a:pPr marL="571500" indent="-571500" algn="just">
              <a:buAutoNum type="romanLcParenR"/>
            </a:pPr>
            <a:r>
              <a:rPr lang="it-IT" i="1" dirty="0" smtClean="0"/>
              <a:t>descrizione </a:t>
            </a:r>
            <a:r>
              <a:rPr lang="it-IT" i="1" dirty="0"/>
              <a:t>delle principali alternative alla tecnologia, alle tecniche e alle misure proposte, prese in esame dal gestore in forma sommaria; </a:t>
            </a:r>
            <a:endParaRPr lang="it-IT" i="1" dirty="0" smtClean="0"/>
          </a:p>
          <a:p>
            <a:pPr marL="514350" indent="-514350" algn="just">
              <a:buAutoNum type="alphaLcParenR" startAt="12"/>
            </a:pPr>
            <a:r>
              <a:rPr lang="it-IT" i="1" dirty="0" smtClean="0"/>
              <a:t>descrizione </a:t>
            </a:r>
            <a:r>
              <a:rPr lang="it-IT" i="1" dirty="0"/>
              <a:t>delle altre misure previste per ottemperare ai principi di cui all'articolo 6, comma 16; </a:t>
            </a:r>
            <a:endParaRPr lang="it-IT" i="1" dirty="0" smtClean="0"/>
          </a:p>
          <a:p>
            <a:pPr marL="514350" indent="-514350" algn="just">
              <a:buAutoNum type="alphaLcParenR" startAt="12"/>
            </a:pPr>
            <a:r>
              <a:rPr lang="it-IT" i="1" dirty="0" smtClean="0"/>
              <a:t>se </a:t>
            </a:r>
            <a:r>
              <a:rPr lang="it-IT" i="1" dirty="0" err="1"/>
              <a:t>l'attivita'</a:t>
            </a:r>
            <a:r>
              <a:rPr lang="it-IT" i="1" dirty="0"/>
              <a:t> comporta l'utilizzo, la produzione o lo scarico di sostanze pericolose e, tenuto conto della </a:t>
            </a:r>
            <a:r>
              <a:rPr lang="it-IT" i="1" dirty="0" err="1"/>
              <a:t>possibilita'</a:t>
            </a:r>
            <a:r>
              <a:rPr lang="it-IT" i="1" dirty="0"/>
              <a:t> di contaminazione del suolo e delle acque sotterrane nel sito dell'installazione, una relazione di riferimento elaborata dal gestore prima della messa in esercizio dell'installazione o prima del primo aggiornamento dell'autorizzazione rilasciata, per la quale l'istanza costituisce richiesta di validazione. </a:t>
            </a:r>
            <a:r>
              <a:rPr lang="it-IT" i="1" dirty="0" err="1"/>
              <a:t>L'autorita'</a:t>
            </a:r>
            <a:r>
              <a:rPr lang="it-IT" i="1" dirty="0"/>
              <a:t> competente esamina la relazione disponendo nell'autorizzazione o nell'atto di aggiornamento, ove ritenuto necessario ai fini della sua validazione, ulteriori e specifici approfondimenti</a:t>
            </a:r>
            <a:r>
              <a:rPr lang="it-IT" i="1" dirty="0" smtClean="0"/>
              <a:t>.</a:t>
            </a:r>
            <a:endParaRPr lang="it-IT" dirty="0"/>
          </a:p>
        </p:txBody>
      </p:sp>
    </p:spTree>
    <p:extLst>
      <p:ext uri="{BB962C8B-B14F-4D97-AF65-F5344CB8AC3E}">
        <p14:creationId xmlns:p14="http://schemas.microsoft.com/office/powerpoint/2010/main" val="5806278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Ambito di applicazione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lnSpcReduction="10000"/>
          </a:bodyPr>
          <a:lstStyle/>
          <a:p>
            <a:r>
              <a:rPr lang="it-IT" dirty="0" smtClean="0"/>
              <a:t>Categorie elencate negli allegati VII e XII del </a:t>
            </a:r>
            <a:r>
              <a:rPr lang="it-IT" dirty="0" err="1" smtClean="0"/>
              <a:t>D.Lgs</a:t>
            </a:r>
            <a:r>
              <a:rPr lang="it-IT" dirty="0" smtClean="0"/>
              <a:t> 152/2006:</a:t>
            </a:r>
          </a:p>
          <a:p>
            <a:endParaRPr lang="it-IT" dirty="0"/>
          </a:p>
          <a:p>
            <a:pPr>
              <a:buFont typeface="Wingdings" pitchFamily="2" charset="2"/>
              <a:buChar char="Ø"/>
            </a:pPr>
            <a:r>
              <a:rPr lang="it-IT" dirty="0" smtClean="0"/>
              <a:t>Attività energetiche</a:t>
            </a:r>
          </a:p>
          <a:p>
            <a:pPr>
              <a:buFont typeface="Wingdings" pitchFamily="2" charset="2"/>
              <a:buChar char="Ø"/>
            </a:pPr>
            <a:r>
              <a:rPr lang="it-IT" dirty="0" smtClean="0"/>
              <a:t>Attività di produzione lavorazione metalli e minerali</a:t>
            </a:r>
          </a:p>
          <a:p>
            <a:pPr>
              <a:buFont typeface="Wingdings" pitchFamily="2" charset="2"/>
              <a:buChar char="Ø"/>
            </a:pPr>
            <a:r>
              <a:rPr lang="it-IT" dirty="0" smtClean="0"/>
              <a:t>Industria chimica</a:t>
            </a:r>
          </a:p>
          <a:p>
            <a:pPr>
              <a:buFont typeface="Wingdings" pitchFamily="2" charset="2"/>
              <a:buChar char="Ø"/>
            </a:pPr>
            <a:r>
              <a:rPr lang="it-IT" dirty="0" smtClean="0"/>
              <a:t>Gestione rifiuti</a:t>
            </a:r>
          </a:p>
          <a:p>
            <a:pPr>
              <a:buFont typeface="Wingdings" pitchFamily="2" charset="2"/>
              <a:buChar char="Ø"/>
            </a:pPr>
            <a:r>
              <a:rPr lang="it-IT" dirty="0" smtClean="0"/>
              <a:t>Attività varie (cartiere, tessile, concerie…)</a:t>
            </a:r>
            <a:endParaRPr lang="it-IT" dirty="0"/>
          </a:p>
        </p:txBody>
      </p:sp>
    </p:spTree>
    <p:extLst>
      <p:ext uri="{BB962C8B-B14F-4D97-AF65-F5344CB8AC3E}">
        <p14:creationId xmlns:p14="http://schemas.microsoft.com/office/powerpoint/2010/main" val="16778310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Rilascio dell’AIA</a:t>
            </a:r>
          </a:p>
        </p:txBody>
      </p:sp>
      <p:sp>
        <p:nvSpPr>
          <p:cNvPr id="3" name="Segnaposto contenuto 2"/>
          <p:cNvSpPr>
            <a:spLocks noGrp="1"/>
          </p:cNvSpPr>
          <p:nvPr>
            <p:ph idx="1"/>
          </p:nvPr>
        </p:nvSpPr>
        <p:spPr/>
        <p:txBody>
          <a:bodyPr/>
          <a:lstStyle/>
          <a:p>
            <a:r>
              <a:rPr lang="it-IT" dirty="0" smtClean="0"/>
              <a:t>Competenza del Ministero dell’Ambiente in particolari casi (raffinerie, centrali termiche di determinate dimensioni) </a:t>
            </a:r>
          </a:p>
          <a:p>
            <a:r>
              <a:rPr lang="it-IT" dirty="0" smtClean="0"/>
              <a:t>Competenza regionale delegabile alla Provincia. </a:t>
            </a:r>
            <a:endParaRPr lang="it-IT" dirty="0"/>
          </a:p>
        </p:txBody>
      </p:sp>
    </p:spTree>
    <p:extLst>
      <p:ext uri="{BB962C8B-B14F-4D97-AF65-F5344CB8AC3E}">
        <p14:creationId xmlns:p14="http://schemas.microsoft.com/office/powerpoint/2010/main" val="20060619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274638"/>
            <a:ext cx="8229600" cy="633412"/>
          </a:xfrm>
        </p:spPr>
        <p:txBody>
          <a:bodyPr/>
          <a:lstStyle/>
          <a:p>
            <a:r>
              <a:rPr lang="it-IT" sz="3200" dirty="0">
                <a:solidFill>
                  <a:srgbClr val="FF0000"/>
                </a:solidFill>
                <a:effectLst>
                  <a:outerShdw blurRad="38100" dist="38100" dir="2700000" algn="tl">
                    <a:srgbClr val="000000">
                      <a:alpha val="43137"/>
                    </a:srgbClr>
                  </a:outerShdw>
                </a:effectLst>
              </a:rPr>
              <a:t>Rilascio </a:t>
            </a:r>
            <a:r>
              <a:rPr lang="it-IT" sz="3200" dirty="0" smtClean="0">
                <a:solidFill>
                  <a:srgbClr val="FF0000"/>
                </a:solidFill>
                <a:effectLst>
                  <a:outerShdw blurRad="38100" dist="38100" dir="2700000" algn="tl">
                    <a:srgbClr val="000000">
                      <a:alpha val="43137"/>
                    </a:srgbClr>
                  </a:outerShdw>
                </a:effectLst>
              </a:rPr>
              <a:t>dell’AIA</a:t>
            </a:r>
            <a:endParaRPr lang="it-IT" sz="3200" dirty="0">
              <a:solidFill>
                <a:srgbClr val="FF0000"/>
              </a:solidFill>
              <a:effectLst>
                <a:outerShdw blurRad="38100" dist="38100" dir="2700000" algn="tl">
                  <a:srgbClr val="000000">
                    <a:alpha val="43137"/>
                  </a:srgbClr>
                </a:outerShdw>
              </a:effectLst>
            </a:endParaRPr>
          </a:p>
        </p:txBody>
      </p:sp>
      <p:sp>
        <p:nvSpPr>
          <p:cNvPr id="87043" name="Rectangle 3"/>
          <p:cNvSpPr>
            <a:spLocks noGrp="1" noChangeArrowheads="1"/>
          </p:cNvSpPr>
          <p:nvPr>
            <p:ph type="body" idx="1"/>
          </p:nvPr>
        </p:nvSpPr>
        <p:spPr>
          <a:xfrm>
            <a:off x="457200" y="1125538"/>
            <a:ext cx="8229600" cy="5183187"/>
          </a:xfrm>
        </p:spPr>
        <p:txBody>
          <a:bodyPr>
            <a:noAutofit/>
          </a:bodyPr>
          <a:lstStyle/>
          <a:p>
            <a:pPr marL="0" indent="0" algn="just">
              <a:lnSpc>
                <a:spcPct val="90000"/>
              </a:lnSpc>
              <a:buFontTx/>
              <a:buNone/>
            </a:pPr>
            <a:r>
              <a:rPr lang="it-IT" sz="2800" dirty="0"/>
              <a:t>Nel determinare le condizioni per il </a:t>
            </a:r>
            <a:r>
              <a:rPr lang="it-IT" sz="2800" dirty="0">
                <a:solidFill>
                  <a:srgbClr val="FF0000"/>
                </a:solidFill>
              </a:rPr>
              <a:t>rilascio </a:t>
            </a:r>
            <a:r>
              <a:rPr lang="it-IT" sz="2800" dirty="0" smtClean="0">
                <a:solidFill>
                  <a:srgbClr val="FF0000"/>
                </a:solidFill>
              </a:rPr>
              <a:t>dell’AIA, </a:t>
            </a:r>
            <a:r>
              <a:rPr lang="it-IT" sz="2800" dirty="0"/>
              <a:t>l’Autorità competente tiene conto dei seguenti </a:t>
            </a:r>
            <a:r>
              <a:rPr lang="it-IT" sz="2800" dirty="0">
                <a:solidFill>
                  <a:srgbClr val="FF0000"/>
                </a:solidFill>
              </a:rPr>
              <a:t>principi generali</a:t>
            </a:r>
            <a:r>
              <a:rPr lang="it-IT" sz="2800" dirty="0"/>
              <a:t>:</a:t>
            </a:r>
          </a:p>
          <a:p>
            <a:pPr lvl="1" algn="just">
              <a:lnSpc>
                <a:spcPct val="90000"/>
              </a:lnSpc>
            </a:pPr>
            <a:r>
              <a:rPr lang="it-IT" dirty="0"/>
              <a:t> devono essere prese le opportune misure di prevenzione dell’inquinamento, applicando in particolare le migliori tecniche disponibili;  </a:t>
            </a:r>
          </a:p>
          <a:p>
            <a:pPr lvl="1" algn="just">
              <a:lnSpc>
                <a:spcPct val="90000"/>
              </a:lnSpc>
            </a:pPr>
            <a:r>
              <a:rPr lang="it-IT" dirty="0"/>
              <a:t> non si devono verificare fenomeni di inquinamento significativi;  </a:t>
            </a:r>
          </a:p>
          <a:p>
            <a:pPr lvl="1" algn="just">
              <a:lnSpc>
                <a:spcPct val="90000"/>
              </a:lnSpc>
            </a:pPr>
            <a:r>
              <a:rPr lang="it-IT" dirty="0"/>
              <a:t> deve essere evitata la produzione di rifiuti; in caso contrario i rifiuti devono essere recuperati o, se ciò non è economicamente o tecnicamente possibile, devono essere eliminati evitandone e riducendone l’impatto sull’ambiente;  </a:t>
            </a:r>
          </a:p>
        </p:txBody>
      </p:sp>
    </p:spTree>
    <p:extLst>
      <p:ext uri="{BB962C8B-B14F-4D97-AF65-F5344CB8AC3E}">
        <p14:creationId xmlns:p14="http://schemas.microsoft.com/office/powerpoint/2010/main" val="1532725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endParaRPr lang="it-IT" b="1" dirty="0" smtClean="0">
              <a:solidFill>
                <a:schemeClr val="accent2"/>
              </a:solidFill>
            </a:endParaRPr>
          </a:p>
          <a:p>
            <a:pPr marL="0" indent="0" algn="ctr">
              <a:buNone/>
            </a:pPr>
            <a:r>
              <a:rPr lang="it-IT" sz="4800" b="1" dirty="0" smtClean="0">
                <a:solidFill>
                  <a:srgbClr val="FF0000"/>
                </a:solidFill>
                <a:effectLst>
                  <a:outerShdw blurRad="38100" dist="38100" dir="2700000" algn="tl">
                    <a:srgbClr val="000000">
                      <a:alpha val="43137"/>
                    </a:srgbClr>
                  </a:outerShdw>
                </a:effectLst>
              </a:rPr>
              <a:t>Valutazione </a:t>
            </a:r>
            <a:r>
              <a:rPr lang="it-IT" sz="4800" b="1" dirty="0">
                <a:solidFill>
                  <a:srgbClr val="FF0000"/>
                </a:solidFill>
                <a:effectLst>
                  <a:outerShdw blurRad="38100" dist="38100" dir="2700000" algn="tl">
                    <a:srgbClr val="000000">
                      <a:alpha val="43137"/>
                    </a:srgbClr>
                  </a:outerShdw>
                </a:effectLst>
              </a:rPr>
              <a:t>d’Impatto Ambientale</a:t>
            </a:r>
            <a:endParaRPr lang="it-IT" sz="48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2680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Rilascio dell’AIA</a:t>
            </a:r>
          </a:p>
        </p:txBody>
      </p:sp>
      <p:sp>
        <p:nvSpPr>
          <p:cNvPr id="3" name="Segnaposto contenuto 2"/>
          <p:cNvSpPr>
            <a:spLocks noGrp="1"/>
          </p:cNvSpPr>
          <p:nvPr>
            <p:ph idx="1"/>
          </p:nvPr>
        </p:nvSpPr>
        <p:spPr/>
        <p:txBody>
          <a:bodyPr/>
          <a:lstStyle/>
          <a:p>
            <a:pPr lvl="1" algn="just">
              <a:lnSpc>
                <a:spcPct val="90000"/>
              </a:lnSpc>
            </a:pPr>
            <a:r>
              <a:rPr lang="it-IT" dirty="0"/>
              <a:t>l’energia deve essere utilizzata in modo efficace;  </a:t>
            </a:r>
          </a:p>
          <a:p>
            <a:pPr lvl="1" algn="just">
              <a:lnSpc>
                <a:spcPct val="90000"/>
              </a:lnSpc>
            </a:pPr>
            <a:r>
              <a:rPr lang="it-IT" dirty="0"/>
              <a:t>devono essere prese le misure necessarie per prevenire gli incidenti e limitarne le conseguenze;  </a:t>
            </a:r>
          </a:p>
          <a:p>
            <a:pPr lvl="1" algn="just">
              <a:lnSpc>
                <a:spcPct val="90000"/>
              </a:lnSpc>
            </a:pPr>
            <a:r>
              <a:rPr lang="it-IT" dirty="0"/>
              <a:t>deve essere evitato qualsiasi rischio di inquinamento al momento della cessazione definitiva dell’attività e il sito stesso ripristinato ai sensi della normativa vigente in materia di bonifiche e ripristino ambientale.</a:t>
            </a:r>
          </a:p>
          <a:p>
            <a:endParaRPr lang="it-IT" dirty="0"/>
          </a:p>
        </p:txBody>
      </p:sp>
    </p:spTree>
    <p:extLst>
      <p:ext uri="{BB962C8B-B14F-4D97-AF65-F5344CB8AC3E}">
        <p14:creationId xmlns:p14="http://schemas.microsoft.com/office/powerpoint/2010/main" val="31360899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600200"/>
            <a:ext cx="8229600" cy="4853136"/>
          </a:xfrm>
        </p:spPr>
        <p:txBody>
          <a:bodyPr>
            <a:normAutofit fontScale="70000" lnSpcReduction="20000"/>
          </a:bodyPr>
          <a:lstStyle/>
          <a:p>
            <a:pPr algn="just"/>
            <a:r>
              <a:rPr lang="it-IT" dirty="0" smtClean="0"/>
              <a:t>L'autorizzazione integrata ambientale deve includere tutte le misure necessarie al fine di conseguire un livello elevato di protezione dell'ambiente nel suo complesso.</a:t>
            </a:r>
          </a:p>
          <a:p>
            <a:pPr algn="just"/>
            <a:r>
              <a:rPr lang="it-IT" dirty="0" smtClean="0"/>
              <a:t>L'autorizzazione integrata ambientale deve </a:t>
            </a:r>
            <a:r>
              <a:rPr lang="it-IT" b="1" dirty="0" smtClean="0"/>
              <a:t>includere valori limite di emissione fissati per le sostanze inquinanti</a:t>
            </a:r>
            <a:r>
              <a:rPr lang="it-IT" dirty="0" smtClean="0"/>
              <a:t>, che possono essere emesse dall'impianto interessato in </a:t>
            </a:r>
            <a:r>
              <a:rPr lang="it-IT" dirty="0" err="1" smtClean="0"/>
              <a:t>quantita'</a:t>
            </a:r>
            <a:r>
              <a:rPr lang="it-IT" dirty="0" smtClean="0"/>
              <a:t> significativa</a:t>
            </a:r>
            <a:r>
              <a:rPr lang="it-IT" b="1" dirty="0" smtClean="0"/>
              <a:t>, in considerazione della loro natura, e delle loro </a:t>
            </a:r>
            <a:r>
              <a:rPr lang="it-IT" b="1" dirty="0" err="1" smtClean="0"/>
              <a:t>potenzialita'</a:t>
            </a:r>
            <a:r>
              <a:rPr lang="it-IT" b="1" dirty="0" smtClean="0"/>
              <a:t> di trasferimento dell'inquinamento da un elemento ambientale all'altro, acqua, aria e suolo</a:t>
            </a:r>
            <a:r>
              <a:rPr lang="it-IT" dirty="0" smtClean="0"/>
              <a:t>, </a:t>
            </a:r>
            <a:r>
              <a:rPr lang="it-IT" dirty="0" err="1" smtClean="0"/>
              <a:t>nonche</a:t>
            </a:r>
            <a:r>
              <a:rPr lang="it-IT" dirty="0" smtClean="0"/>
              <a:t>' i valori limite ai sensi della vigente normativa in materia di inquinamento acustico. I valori limite di emissione fissati nelle autorizzazioni integrate </a:t>
            </a:r>
            <a:r>
              <a:rPr lang="it-IT" b="1" dirty="0" smtClean="0"/>
              <a:t>non possono comunque essere meno rigorosi di quelli fissati dalla normativa </a:t>
            </a:r>
            <a:r>
              <a:rPr lang="it-IT" dirty="0" smtClean="0"/>
              <a:t>vigente nel territorio in cui </a:t>
            </a:r>
            <a:r>
              <a:rPr lang="it-IT" dirty="0" err="1" smtClean="0"/>
              <a:t>e'</a:t>
            </a:r>
            <a:r>
              <a:rPr lang="it-IT" dirty="0" smtClean="0"/>
              <a:t> ubicato l'impianto. Se necessario, l'autorizzazione integrata ambientale contiene ulteriori disposizioni che garantiscono la protezione del suolo e delle acque sotterranee, le opportune disposizioni per la gestione dei rifiuti prodotti dall'impianto e per la riduzione dell'inquinamento acustico. </a:t>
            </a:r>
          </a:p>
          <a:p>
            <a:pPr algn="just"/>
            <a:endParaRPr lang="it-IT" dirty="0"/>
          </a:p>
        </p:txBody>
      </p:sp>
    </p:spTree>
    <p:extLst>
      <p:ext uri="{BB962C8B-B14F-4D97-AF65-F5344CB8AC3E}">
        <p14:creationId xmlns:p14="http://schemas.microsoft.com/office/powerpoint/2010/main" val="202880206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Iter procedurale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marL="0" indent="0">
              <a:buNone/>
            </a:pPr>
            <a:r>
              <a:rPr lang="it-IT" sz="3600" dirty="0" smtClean="0">
                <a:solidFill>
                  <a:srgbClr val="FF0000"/>
                </a:solidFill>
              </a:rPr>
              <a:t>Avvio del procedimento:</a:t>
            </a:r>
          </a:p>
          <a:p>
            <a:pPr marL="0" indent="0">
              <a:buNone/>
            </a:pPr>
            <a:endParaRPr lang="it-IT" sz="3600" dirty="0"/>
          </a:p>
          <a:p>
            <a:pPr algn="just"/>
            <a:r>
              <a:rPr lang="it-IT" dirty="0" smtClean="0"/>
              <a:t>Presentazione di una richiesta da parte del soggetto interessato che contenga tutte le informazioni rilevanti (tipo di impianto, tipo di attività, sostanze utilizzate, fonti e tipo di emissione, stato del sito, tecnologie utilizzate, misure di prevenzione…)</a:t>
            </a:r>
            <a:endParaRPr lang="it-IT" dirty="0"/>
          </a:p>
        </p:txBody>
      </p:sp>
    </p:spTree>
    <p:extLst>
      <p:ext uri="{BB962C8B-B14F-4D97-AF65-F5344CB8AC3E}">
        <p14:creationId xmlns:p14="http://schemas.microsoft.com/office/powerpoint/2010/main" val="17292703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Iter procedurale</a:t>
            </a:r>
          </a:p>
        </p:txBody>
      </p:sp>
      <p:sp>
        <p:nvSpPr>
          <p:cNvPr id="3" name="Segnaposto contenuto 2"/>
          <p:cNvSpPr>
            <a:spLocks noGrp="1"/>
          </p:cNvSpPr>
          <p:nvPr>
            <p:ph idx="1"/>
          </p:nvPr>
        </p:nvSpPr>
        <p:spPr/>
        <p:txBody>
          <a:bodyPr/>
          <a:lstStyle/>
          <a:p>
            <a:pPr marL="0" indent="0" algn="just">
              <a:buNone/>
            </a:pPr>
            <a:r>
              <a:rPr lang="it-IT" dirty="0" smtClean="0"/>
              <a:t>Carattere pubblicistico della procedura: </a:t>
            </a:r>
          </a:p>
          <a:p>
            <a:pPr algn="just"/>
            <a:r>
              <a:rPr lang="it-IT" dirty="0" smtClean="0"/>
              <a:t>Annuncio pubblico dell’iniziativa. </a:t>
            </a:r>
          </a:p>
          <a:p>
            <a:pPr algn="just"/>
            <a:r>
              <a:rPr lang="it-IT" dirty="0" smtClean="0"/>
              <a:t>Partecipazione dei soggetti interessati con osservazioni scritte.</a:t>
            </a:r>
          </a:p>
          <a:p>
            <a:pPr algn="just"/>
            <a:r>
              <a:rPr lang="it-IT" dirty="0" smtClean="0"/>
              <a:t>Possibilità di convocare la Conferenza dei Servizi. </a:t>
            </a:r>
          </a:p>
        </p:txBody>
      </p:sp>
    </p:spTree>
    <p:extLst>
      <p:ext uri="{BB962C8B-B14F-4D97-AF65-F5344CB8AC3E}">
        <p14:creationId xmlns:p14="http://schemas.microsoft.com/office/powerpoint/2010/main" val="270384243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Iter procedurale</a:t>
            </a:r>
          </a:p>
        </p:txBody>
      </p:sp>
      <p:sp>
        <p:nvSpPr>
          <p:cNvPr id="3" name="Segnaposto contenuto 2"/>
          <p:cNvSpPr>
            <a:spLocks noGrp="1"/>
          </p:cNvSpPr>
          <p:nvPr>
            <p:ph idx="1"/>
          </p:nvPr>
        </p:nvSpPr>
        <p:spPr/>
        <p:txBody>
          <a:bodyPr/>
          <a:lstStyle/>
          <a:p>
            <a:pPr algn="just"/>
            <a:r>
              <a:rPr lang="it-IT" dirty="0" smtClean="0"/>
              <a:t>Acquisite le determinazioni delle amministrazione coinvolte e considerate le osservazioni del pubblico, viene emesso il provvedimento finale di rilascio o diniego.</a:t>
            </a:r>
          </a:p>
          <a:p>
            <a:pPr algn="just"/>
            <a:endParaRPr lang="it-IT" dirty="0"/>
          </a:p>
          <a:p>
            <a:pPr algn="just"/>
            <a:r>
              <a:rPr lang="it-IT" dirty="0" smtClean="0"/>
              <a:t>Rimangono fuori dall’AIA solo i titoli edilizi (di competenza comunale) e l’autorizzazione paesaggistica. </a:t>
            </a:r>
            <a:endParaRPr lang="it-IT" dirty="0"/>
          </a:p>
        </p:txBody>
      </p:sp>
    </p:spTree>
    <p:extLst>
      <p:ext uri="{BB962C8B-B14F-4D97-AF65-F5344CB8AC3E}">
        <p14:creationId xmlns:p14="http://schemas.microsoft.com/office/powerpoint/2010/main" val="59067078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Rinnovo e riesame</a:t>
            </a:r>
          </a:p>
        </p:txBody>
      </p:sp>
      <p:sp>
        <p:nvSpPr>
          <p:cNvPr id="3" name="Segnaposto contenuto 2"/>
          <p:cNvSpPr>
            <a:spLocks noGrp="1"/>
          </p:cNvSpPr>
          <p:nvPr>
            <p:ph idx="1"/>
          </p:nvPr>
        </p:nvSpPr>
        <p:spPr/>
        <p:txBody>
          <a:bodyPr>
            <a:normAutofit fontScale="70000" lnSpcReduction="20000"/>
          </a:bodyPr>
          <a:lstStyle/>
          <a:p>
            <a:pPr algn="just"/>
            <a:r>
              <a:rPr lang="it-IT" dirty="0" err="1"/>
              <a:t>L'autorita'</a:t>
            </a:r>
            <a:r>
              <a:rPr lang="it-IT" dirty="0"/>
              <a:t> competente riesamina periodicamente l'autorizzazione integrata ambientale, confermando o aggiornando le relative </a:t>
            </a:r>
            <a:r>
              <a:rPr lang="it-IT" dirty="0" smtClean="0"/>
              <a:t>condizioni</a:t>
            </a:r>
            <a:endParaRPr lang="it-IT" b="1" i="1" dirty="0"/>
          </a:p>
          <a:p>
            <a:pPr algn="just"/>
            <a:r>
              <a:rPr lang="it-IT" dirty="0"/>
              <a:t>Il riesame con valenza, anche in termini tariffari,  di  rinnovo</a:t>
            </a:r>
          </a:p>
          <a:p>
            <a:pPr marL="0" indent="0" algn="just">
              <a:buNone/>
              <a:tabLst>
                <a:tab pos="357188" algn="l"/>
              </a:tabLst>
            </a:pPr>
            <a:r>
              <a:rPr lang="it-IT" dirty="0" smtClean="0"/>
              <a:t>	dell'autorizzazione </a:t>
            </a:r>
            <a:r>
              <a:rPr lang="it-IT" dirty="0" err="1"/>
              <a:t>e'</a:t>
            </a:r>
            <a:r>
              <a:rPr lang="it-IT" dirty="0"/>
              <a:t> disposto sull'installazione nel suo complesso: </a:t>
            </a:r>
          </a:p>
          <a:p>
            <a:pPr marL="0" indent="0" algn="just">
              <a:buNone/>
            </a:pPr>
            <a:r>
              <a:rPr lang="it-IT" dirty="0"/>
              <a:t>    </a:t>
            </a:r>
            <a:r>
              <a:rPr lang="it-IT" dirty="0" smtClean="0"/>
              <a:t>	a</a:t>
            </a:r>
            <a:r>
              <a:rPr lang="it-IT" dirty="0"/>
              <a:t>) entro quattro anni dalla data di pubblicazione nella  </a:t>
            </a:r>
            <a:r>
              <a:rPr lang="it-IT" dirty="0" smtClean="0"/>
              <a:t>	Gazzetta Ufficiale  </a:t>
            </a:r>
            <a:r>
              <a:rPr lang="it-IT" dirty="0"/>
              <a:t>dell'Unione  europea   delle   decisioni   </a:t>
            </a:r>
            <a:r>
              <a:rPr lang="it-IT" dirty="0" smtClean="0"/>
              <a:t>	relative   alle conclusioni  </a:t>
            </a:r>
            <a:r>
              <a:rPr lang="it-IT" dirty="0"/>
              <a:t>sulle   BAT   riferite   </a:t>
            </a:r>
            <a:r>
              <a:rPr lang="it-IT" dirty="0" err="1"/>
              <a:t>all'attivita'</a:t>
            </a:r>
            <a:r>
              <a:rPr lang="it-IT" dirty="0"/>
              <a:t>   </a:t>
            </a:r>
            <a:r>
              <a:rPr lang="it-IT" dirty="0" smtClean="0"/>
              <a:t>	principale   di un'installazione</a:t>
            </a:r>
            <a:r>
              <a:rPr lang="it-IT" dirty="0"/>
              <a:t>; </a:t>
            </a:r>
          </a:p>
          <a:p>
            <a:pPr marL="0" indent="0" algn="just">
              <a:buNone/>
            </a:pPr>
            <a:r>
              <a:rPr lang="it-IT" dirty="0"/>
              <a:t> </a:t>
            </a:r>
            <a:r>
              <a:rPr lang="it-IT" dirty="0" smtClean="0"/>
              <a:t>	b</a:t>
            </a:r>
            <a:r>
              <a:rPr lang="it-IT" dirty="0"/>
              <a:t>) quando sono trascorsi 10 anni dal rilascio </a:t>
            </a:r>
            <a:r>
              <a:rPr lang="it-IT" dirty="0" smtClean="0"/>
              <a:t>	dell'autorizzazione integrata </a:t>
            </a:r>
            <a:r>
              <a:rPr lang="it-IT" dirty="0"/>
              <a:t>ambientale o  dall'ultimo  riesame  </a:t>
            </a:r>
            <a:r>
              <a:rPr lang="it-IT" dirty="0" smtClean="0"/>
              <a:t>	effettuato  </a:t>
            </a:r>
            <a:r>
              <a:rPr lang="it-IT" dirty="0"/>
              <a:t>sull'intera</a:t>
            </a:r>
          </a:p>
          <a:p>
            <a:pPr marL="0" indent="0" algn="just">
              <a:buNone/>
            </a:pPr>
            <a:r>
              <a:rPr lang="it-IT" dirty="0" smtClean="0"/>
              <a:t>	installazione</a:t>
            </a:r>
            <a:r>
              <a:rPr lang="it-IT" dirty="0"/>
              <a:t>. </a:t>
            </a:r>
          </a:p>
          <a:p>
            <a:pPr algn="just"/>
            <a:endParaRPr lang="it-IT" dirty="0"/>
          </a:p>
        </p:txBody>
      </p:sp>
    </p:spTree>
    <p:extLst>
      <p:ext uri="{BB962C8B-B14F-4D97-AF65-F5344CB8AC3E}">
        <p14:creationId xmlns:p14="http://schemas.microsoft.com/office/powerpoint/2010/main" val="324946891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Rinnovo e riesame</a:t>
            </a:r>
          </a:p>
        </p:txBody>
      </p:sp>
      <p:sp>
        <p:nvSpPr>
          <p:cNvPr id="3" name="Segnaposto contenuto 2"/>
          <p:cNvSpPr>
            <a:spLocks noGrp="1"/>
          </p:cNvSpPr>
          <p:nvPr>
            <p:ph idx="1"/>
          </p:nvPr>
        </p:nvSpPr>
        <p:spPr>
          <a:xfrm>
            <a:off x="457200" y="1196752"/>
            <a:ext cx="8229600" cy="5328592"/>
          </a:xfrm>
        </p:spPr>
        <p:txBody>
          <a:bodyPr>
            <a:normAutofit fontScale="40000" lnSpcReduction="20000"/>
          </a:bodyPr>
          <a:lstStyle/>
          <a:p>
            <a:pPr marL="0" indent="0" algn="just">
              <a:buNone/>
            </a:pPr>
            <a:r>
              <a:rPr lang="it-IT" sz="4500" dirty="0"/>
              <a:t>Il riesame </a:t>
            </a:r>
            <a:r>
              <a:rPr lang="it-IT" sz="4500" dirty="0" err="1"/>
              <a:t>e'</a:t>
            </a:r>
            <a:r>
              <a:rPr lang="it-IT" sz="4500" dirty="0"/>
              <a:t> inoltre disposto, sull'intera installazione  o  </a:t>
            </a:r>
            <a:r>
              <a:rPr lang="it-IT" sz="4500" dirty="0" smtClean="0"/>
              <a:t>su parti </a:t>
            </a:r>
            <a:r>
              <a:rPr lang="it-IT" sz="4500" dirty="0"/>
              <a:t>di essa, </a:t>
            </a:r>
            <a:r>
              <a:rPr lang="it-IT" sz="4500" dirty="0" err="1"/>
              <a:t>dall'autorita'</a:t>
            </a:r>
            <a:r>
              <a:rPr lang="it-IT" sz="4500" dirty="0"/>
              <a:t> competente,  anche  su  proposta  </a:t>
            </a:r>
            <a:r>
              <a:rPr lang="it-IT" sz="4500" dirty="0" smtClean="0"/>
              <a:t>delle  amministrazioni </a:t>
            </a:r>
            <a:r>
              <a:rPr lang="it-IT" sz="4500" dirty="0"/>
              <a:t>competenti in materia ambientale, comunque quando: </a:t>
            </a:r>
            <a:endParaRPr lang="it-IT" sz="4500" dirty="0" smtClean="0"/>
          </a:p>
          <a:p>
            <a:pPr marL="0" indent="0" algn="just">
              <a:buNone/>
            </a:pPr>
            <a:r>
              <a:rPr lang="it-IT" sz="4500" dirty="0" smtClean="0"/>
              <a:t>    </a:t>
            </a:r>
            <a:r>
              <a:rPr lang="it-IT" sz="4500" dirty="0"/>
              <a:t>a) a  giudizio  </a:t>
            </a:r>
            <a:r>
              <a:rPr lang="it-IT" sz="4500" dirty="0" err="1"/>
              <a:t>dell'autorita'</a:t>
            </a:r>
            <a:r>
              <a:rPr lang="it-IT" sz="4500" dirty="0"/>
              <a:t>  competente  ovvero,  in  caso  </a:t>
            </a:r>
            <a:r>
              <a:rPr lang="it-IT" sz="4500" dirty="0" smtClean="0"/>
              <a:t>di installazioni </a:t>
            </a:r>
            <a:r>
              <a:rPr lang="it-IT" sz="4500" dirty="0"/>
              <a:t>di competenza statale, a giudizio  </a:t>
            </a:r>
            <a:r>
              <a:rPr lang="it-IT" sz="4500" dirty="0" smtClean="0"/>
              <a:t>dell'amministrazione competente </a:t>
            </a:r>
            <a:r>
              <a:rPr lang="it-IT" sz="4500" dirty="0"/>
              <a:t>in materia di </a:t>
            </a:r>
            <a:r>
              <a:rPr lang="it-IT" sz="4500" dirty="0" err="1"/>
              <a:t>qualita'</a:t>
            </a:r>
            <a:r>
              <a:rPr lang="it-IT" sz="4500" dirty="0"/>
              <a:t> della specifica matrice  </a:t>
            </a:r>
            <a:r>
              <a:rPr lang="it-IT" sz="4500" dirty="0" smtClean="0"/>
              <a:t>ambientale interessata</a:t>
            </a:r>
            <a:r>
              <a:rPr lang="it-IT" sz="4500" dirty="0"/>
              <a:t>, l'inquinamento provocato dall'installazione </a:t>
            </a:r>
            <a:r>
              <a:rPr lang="it-IT" sz="4500" dirty="0" err="1"/>
              <a:t>e'</a:t>
            </a:r>
            <a:r>
              <a:rPr lang="it-IT" sz="4500" dirty="0"/>
              <a:t>  tale  </a:t>
            </a:r>
            <a:r>
              <a:rPr lang="it-IT" sz="4500" dirty="0" smtClean="0"/>
              <a:t>da rendere </a:t>
            </a:r>
            <a:r>
              <a:rPr lang="it-IT" sz="4500" dirty="0"/>
              <a:t>necessaria  la  revisione  dei  valori  limite  di  </a:t>
            </a:r>
            <a:r>
              <a:rPr lang="it-IT" sz="4500" dirty="0" smtClean="0"/>
              <a:t>emissione fissati </a:t>
            </a:r>
            <a:r>
              <a:rPr lang="it-IT" sz="4500" dirty="0"/>
              <a:t>nell'autorizzazione o l'inserimento in quest'ultima di  </a:t>
            </a:r>
            <a:r>
              <a:rPr lang="it-IT" sz="4500" dirty="0" smtClean="0"/>
              <a:t>nuovi valori </a:t>
            </a:r>
            <a:r>
              <a:rPr lang="it-IT" sz="4500" dirty="0"/>
              <a:t>limite, in particolare quando </a:t>
            </a:r>
            <a:r>
              <a:rPr lang="it-IT" sz="4500" dirty="0" err="1"/>
              <a:t>e'</a:t>
            </a:r>
            <a:r>
              <a:rPr lang="it-IT" sz="4500" dirty="0"/>
              <a:t> accertato che le </a:t>
            </a:r>
            <a:r>
              <a:rPr lang="it-IT" sz="4500" dirty="0" smtClean="0"/>
              <a:t>prescrizioni stabilite </a:t>
            </a:r>
            <a:r>
              <a:rPr lang="it-IT" sz="4500" dirty="0"/>
              <a:t>nell'autorizzazione non garantiscono il conseguimento </a:t>
            </a:r>
            <a:r>
              <a:rPr lang="it-IT" sz="4500" dirty="0" smtClean="0"/>
              <a:t>degli obiettivi  </a:t>
            </a:r>
            <a:r>
              <a:rPr lang="it-IT" sz="4500" dirty="0"/>
              <a:t>di  </a:t>
            </a:r>
            <a:r>
              <a:rPr lang="it-IT" sz="4500" dirty="0" err="1"/>
              <a:t>qualita'</a:t>
            </a:r>
            <a:r>
              <a:rPr lang="it-IT" sz="4500" dirty="0"/>
              <a:t>  ambientale  stabiliti  dagli  strumenti   </a:t>
            </a:r>
            <a:r>
              <a:rPr lang="it-IT" sz="4500" dirty="0" smtClean="0"/>
              <a:t>di pianificazione </a:t>
            </a:r>
            <a:r>
              <a:rPr lang="it-IT" sz="4500" dirty="0"/>
              <a:t>e programmazione di settore; </a:t>
            </a:r>
          </a:p>
          <a:p>
            <a:pPr marL="0" indent="0" algn="just">
              <a:buNone/>
            </a:pPr>
            <a:r>
              <a:rPr lang="it-IT" sz="4500" dirty="0"/>
              <a:t>    b)  le  migliori  tecniche  disponibili  hanno  subito  </a:t>
            </a:r>
            <a:r>
              <a:rPr lang="it-IT" sz="4500" dirty="0" smtClean="0"/>
              <a:t>modifiche sostanziali</a:t>
            </a:r>
            <a:r>
              <a:rPr lang="it-IT" sz="4500" dirty="0"/>
              <a:t>, che consentono una notevole riduzione delle emissioni; </a:t>
            </a:r>
          </a:p>
          <a:p>
            <a:pPr marL="0" indent="0" algn="just">
              <a:buNone/>
            </a:pPr>
            <a:r>
              <a:rPr lang="it-IT" sz="4500" dirty="0"/>
              <a:t>    c) a giudizio di una amministrazione  competente  in  materia  </a:t>
            </a:r>
            <a:r>
              <a:rPr lang="it-IT" sz="4500" dirty="0" smtClean="0"/>
              <a:t>di igiene </a:t>
            </a:r>
            <a:r>
              <a:rPr lang="it-IT" sz="4500" dirty="0"/>
              <a:t>e sicurezza del lavoro, ovvero in materia di  sicurezza  o  </a:t>
            </a:r>
            <a:r>
              <a:rPr lang="it-IT" sz="4500" dirty="0" smtClean="0"/>
              <a:t>di tutela </a:t>
            </a:r>
            <a:r>
              <a:rPr lang="it-IT" sz="4500" dirty="0"/>
              <a:t>dal rischio di incidente rilevante, la sicurezza di  </a:t>
            </a:r>
            <a:r>
              <a:rPr lang="it-IT" sz="4500" dirty="0" smtClean="0"/>
              <a:t>esercizio del </a:t>
            </a:r>
            <a:r>
              <a:rPr lang="it-IT" sz="4500" dirty="0"/>
              <a:t>processo o </a:t>
            </a:r>
            <a:r>
              <a:rPr lang="it-IT" sz="4500" dirty="0" err="1"/>
              <a:t>dell'attivita'</a:t>
            </a:r>
            <a:r>
              <a:rPr lang="it-IT" sz="4500" dirty="0"/>
              <a:t> richiede l'impiego di altre tecniche; </a:t>
            </a:r>
          </a:p>
          <a:p>
            <a:pPr marL="0" indent="0" algn="just">
              <a:buNone/>
            </a:pPr>
            <a:r>
              <a:rPr lang="it-IT" sz="4500" dirty="0"/>
              <a:t>    d)  sviluppi  delle  norme  di  </a:t>
            </a:r>
            <a:r>
              <a:rPr lang="it-IT" sz="4500" dirty="0" err="1"/>
              <a:t>qualita'</a:t>
            </a:r>
            <a:r>
              <a:rPr lang="it-IT" sz="4500" dirty="0"/>
              <a:t>   ambientali   o   </a:t>
            </a:r>
            <a:r>
              <a:rPr lang="it-IT" sz="4500" dirty="0" smtClean="0"/>
              <a:t>nuove disposizioni  </a:t>
            </a:r>
            <a:r>
              <a:rPr lang="it-IT" sz="4500" dirty="0"/>
              <a:t>legislative  comunitarie,  nazionali  o  regionali   </a:t>
            </a:r>
            <a:r>
              <a:rPr lang="it-IT" sz="4500" dirty="0" smtClean="0"/>
              <a:t>lo esigono</a:t>
            </a:r>
            <a:r>
              <a:rPr lang="it-IT" sz="4500" dirty="0"/>
              <a:t>; </a:t>
            </a:r>
            <a:r>
              <a:rPr lang="it-IT" sz="4500" dirty="0" smtClean="0"/>
              <a:t> </a:t>
            </a:r>
          </a:p>
          <a:p>
            <a:pPr marL="0" indent="0" algn="just">
              <a:buNone/>
            </a:pPr>
            <a:r>
              <a:rPr lang="it-IT" sz="4500" dirty="0" smtClean="0"/>
              <a:t>    </a:t>
            </a:r>
            <a:r>
              <a:rPr lang="it-IT" sz="4500" dirty="0"/>
              <a:t>e) una verifica  </a:t>
            </a:r>
            <a:r>
              <a:rPr lang="it-IT" sz="4500" dirty="0" smtClean="0"/>
              <a:t>ha </a:t>
            </a:r>
            <a:r>
              <a:rPr lang="it-IT" sz="4500" dirty="0"/>
              <a:t>dato esito negativo senza evidenziare violazioni </a:t>
            </a:r>
            <a:r>
              <a:rPr lang="it-IT" sz="4500" dirty="0" smtClean="0"/>
              <a:t>delle prescrizioni </a:t>
            </a:r>
            <a:r>
              <a:rPr lang="it-IT" sz="4500" dirty="0"/>
              <a:t>autorizzative, indicando conseguentemente la  </a:t>
            </a:r>
            <a:r>
              <a:rPr lang="it-IT" sz="4500" dirty="0" err="1" smtClean="0"/>
              <a:t>necessita‘</a:t>
            </a:r>
            <a:r>
              <a:rPr lang="it-IT" sz="4500" dirty="0" smtClean="0"/>
              <a:t> di </a:t>
            </a:r>
            <a:r>
              <a:rPr lang="it-IT" sz="4500" dirty="0"/>
              <a:t>aggiornare l'autorizzazione per garantire che,  in  condizioni  </a:t>
            </a:r>
            <a:r>
              <a:rPr lang="it-IT" sz="4500" dirty="0" smtClean="0"/>
              <a:t>di esercizio  </a:t>
            </a:r>
            <a:r>
              <a:rPr lang="it-IT" sz="4500" dirty="0"/>
              <a:t>normali,  le  emissioni  corrispondano  ai   "livelli   </a:t>
            </a:r>
            <a:r>
              <a:rPr lang="it-IT" sz="4500" dirty="0" smtClean="0"/>
              <a:t>di emissione </a:t>
            </a:r>
            <a:r>
              <a:rPr lang="it-IT" sz="4500" dirty="0"/>
              <a:t>associati alle migliori tecniche disponibili</a:t>
            </a:r>
            <a:r>
              <a:rPr lang="it-IT" sz="4500" dirty="0" smtClean="0"/>
              <a:t>.</a:t>
            </a:r>
            <a:endParaRPr lang="it-IT" sz="4500" dirty="0"/>
          </a:p>
          <a:p>
            <a:pPr marL="0" indent="0" algn="just">
              <a:buNone/>
            </a:pPr>
            <a:endParaRPr lang="it-IT" dirty="0"/>
          </a:p>
        </p:txBody>
      </p:sp>
    </p:spTree>
    <p:extLst>
      <p:ext uri="{BB962C8B-B14F-4D97-AF65-F5344CB8AC3E}">
        <p14:creationId xmlns:p14="http://schemas.microsoft.com/office/powerpoint/2010/main" val="301986749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Sanzioni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marL="0" indent="0">
              <a:buNone/>
            </a:pPr>
            <a:r>
              <a:rPr lang="it-IT" dirty="0" smtClean="0">
                <a:solidFill>
                  <a:srgbClr val="FF0000"/>
                </a:solidFill>
              </a:rPr>
              <a:t>Inosservanza dell’AIA:</a:t>
            </a:r>
          </a:p>
          <a:p>
            <a:endParaRPr lang="it-IT" dirty="0"/>
          </a:p>
          <a:p>
            <a:r>
              <a:rPr lang="it-IT" dirty="0" smtClean="0"/>
              <a:t>Sanzioni penali e amministrative. </a:t>
            </a:r>
            <a:endParaRPr lang="it-IT" dirty="0"/>
          </a:p>
        </p:txBody>
      </p:sp>
    </p:spTree>
    <p:extLst>
      <p:ext uri="{BB962C8B-B14F-4D97-AF65-F5344CB8AC3E}">
        <p14:creationId xmlns:p14="http://schemas.microsoft.com/office/powerpoint/2010/main" val="2875561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Valutazione d’Impatto Ambientale</a:t>
            </a:r>
          </a:p>
        </p:txBody>
      </p:sp>
      <p:sp>
        <p:nvSpPr>
          <p:cNvPr id="50179" name="Rectangle 3"/>
          <p:cNvSpPr>
            <a:spLocks noGrp="1" noChangeArrowheads="1"/>
          </p:cNvSpPr>
          <p:nvPr>
            <p:ph type="body" idx="1"/>
          </p:nvPr>
        </p:nvSpPr>
        <p:spPr/>
        <p:txBody>
          <a:bodyPr>
            <a:normAutofit lnSpcReduction="10000"/>
          </a:bodyPr>
          <a:lstStyle/>
          <a:p>
            <a:pPr marL="0" indent="0" algn="just">
              <a:buFontTx/>
              <a:buNone/>
            </a:pPr>
            <a:r>
              <a:rPr lang="it-IT" sz="2000" dirty="0"/>
              <a:t>Con l’espressione </a:t>
            </a:r>
            <a:r>
              <a:rPr lang="it-IT" sz="2000" dirty="0">
                <a:solidFill>
                  <a:srgbClr val="FF0000"/>
                </a:solidFill>
              </a:rPr>
              <a:t>Valutazione d’impatto ambientale (VIA)</a:t>
            </a:r>
            <a:r>
              <a:rPr lang="it-IT" sz="2000" dirty="0"/>
              <a:t> si intende, un procedimento incidentale – destinato a innestarsi su un procedimento principale “</a:t>
            </a:r>
            <a:r>
              <a:rPr lang="it-IT" sz="2000" dirty="0" err="1"/>
              <a:t>autorizzatorio</a:t>
            </a:r>
            <a:r>
              <a:rPr lang="it-IT" sz="2000" dirty="0"/>
              <a:t>” – e aperto alla partecipazione del pubblico, che, a seguito di un’istruttoria a carattere tecnico-scientifico e interdisciplinare, sfocia in un </a:t>
            </a:r>
            <a:r>
              <a:rPr lang="it-IT" sz="2000" dirty="0">
                <a:solidFill>
                  <a:srgbClr val="FF0000"/>
                </a:solidFill>
              </a:rPr>
              <a:t>giudizio preventivo</a:t>
            </a:r>
            <a:r>
              <a:rPr lang="it-IT" sz="2000" dirty="0"/>
              <a:t> in ordine alla compatibilità ambientale di un progetto pubblico o privato, che appare suscettibile di provocare effetti rilevanti sull’ambiente globalmente considerato.</a:t>
            </a:r>
          </a:p>
          <a:p>
            <a:pPr marL="0" indent="0" algn="just">
              <a:buFontTx/>
              <a:buNone/>
            </a:pPr>
            <a:endParaRPr lang="it-IT" sz="2000" dirty="0"/>
          </a:p>
          <a:p>
            <a:pPr marL="0" indent="0" algn="just">
              <a:buFontTx/>
              <a:buNone/>
            </a:pPr>
            <a:r>
              <a:rPr lang="it-IT" sz="2000" dirty="0"/>
              <a:t>Il </a:t>
            </a:r>
            <a:r>
              <a:rPr lang="it-IT" sz="2000" dirty="0">
                <a:solidFill>
                  <a:srgbClr val="FF0000"/>
                </a:solidFill>
              </a:rPr>
              <a:t>fine</a:t>
            </a:r>
            <a:r>
              <a:rPr lang="it-IT" sz="2000" dirty="0"/>
              <a:t> è quello di migliorare la qualità dell'ambiente e la qualità di vita, utilizzando un </a:t>
            </a:r>
            <a:r>
              <a:rPr lang="it-IT" sz="2000" dirty="0">
                <a:solidFill>
                  <a:srgbClr val="FF0000"/>
                </a:solidFill>
              </a:rPr>
              <a:t>approccio preventivo e integrato,</a:t>
            </a:r>
            <a:r>
              <a:rPr lang="it-IT" sz="2000" dirty="0"/>
              <a:t> attraverso analisi e valutazioni preliminari</a:t>
            </a:r>
            <a:r>
              <a:rPr lang="it-IT" sz="2000" dirty="0" smtClean="0"/>
              <a:t>.</a:t>
            </a:r>
          </a:p>
          <a:p>
            <a:pPr marL="0" indent="0" algn="just">
              <a:buFontTx/>
              <a:buNone/>
            </a:pPr>
            <a:endParaRPr lang="it-IT" sz="2000" dirty="0"/>
          </a:p>
          <a:p>
            <a:pPr marL="0" indent="0">
              <a:buFontTx/>
              <a:buNone/>
            </a:pPr>
            <a:r>
              <a:rPr lang="it-IT" sz="2000" b="1" dirty="0"/>
              <a:t/>
            </a:r>
            <a:br>
              <a:rPr lang="it-IT" sz="2000" b="1" dirty="0"/>
            </a:br>
            <a:r>
              <a:rPr lang="it-IT" sz="2000" b="1" dirty="0"/>
              <a:t/>
            </a:r>
            <a:br>
              <a:rPr lang="it-IT" sz="2000" b="1" dirty="0"/>
            </a:br>
            <a:endParaRPr lang="it-IT" sz="2000" dirty="0"/>
          </a:p>
        </p:txBody>
      </p:sp>
    </p:spTree>
    <p:extLst>
      <p:ext uri="{BB962C8B-B14F-4D97-AF65-F5344CB8AC3E}">
        <p14:creationId xmlns:p14="http://schemas.microsoft.com/office/powerpoint/2010/main" val="2618273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endParaRPr lang="it-IT"/>
          </a:p>
        </p:txBody>
      </p:sp>
      <p:sp>
        <p:nvSpPr>
          <p:cNvPr id="51203" name="Rectangle 3"/>
          <p:cNvSpPr>
            <a:spLocks noGrp="1" noChangeArrowheads="1"/>
          </p:cNvSpPr>
          <p:nvPr>
            <p:ph type="body" idx="1"/>
          </p:nvPr>
        </p:nvSpPr>
        <p:spPr/>
        <p:txBody>
          <a:bodyPr/>
          <a:lstStyle/>
          <a:p>
            <a:pPr algn="just">
              <a:buFontTx/>
              <a:buNone/>
            </a:pPr>
            <a:r>
              <a:rPr lang="it-IT" sz="2400"/>
              <a:t>Il giudizio, che dovrà tener conto :</a:t>
            </a:r>
          </a:p>
          <a:p>
            <a:pPr algn="just">
              <a:buFontTx/>
              <a:buNone/>
            </a:pPr>
            <a:endParaRPr lang="it-IT" sz="2400"/>
          </a:p>
          <a:p>
            <a:pPr algn="just">
              <a:buFontTx/>
              <a:buChar char="-"/>
            </a:pPr>
            <a:r>
              <a:rPr lang="it-IT" sz="2400"/>
              <a:t>delle </a:t>
            </a:r>
            <a:r>
              <a:rPr lang="it-IT" sz="2400">
                <a:solidFill>
                  <a:srgbClr val="FF0000"/>
                </a:solidFill>
              </a:rPr>
              <a:t>caratteristiche</a:t>
            </a:r>
            <a:r>
              <a:rPr lang="it-IT" sz="2400"/>
              <a:t> del progetto;</a:t>
            </a:r>
          </a:p>
          <a:p>
            <a:pPr algn="just">
              <a:buFontTx/>
              <a:buChar char="-"/>
            </a:pPr>
            <a:r>
              <a:rPr lang="it-IT" sz="2400"/>
              <a:t>del </a:t>
            </a:r>
            <a:r>
              <a:rPr lang="it-IT" sz="2400">
                <a:solidFill>
                  <a:srgbClr val="FF0000"/>
                </a:solidFill>
              </a:rPr>
              <a:t>modo</a:t>
            </a:r>
            <a:r>
              <a:rPr lang="it-IT" sz="2400"/>
              <a:t> in cui il progetto dovrà essere </a:t>
            </a:r>
            <a:r>
              <a:rPr lang="it-IT" sz="2400">
                <a:solidFill>
                  <a:srgbClr val="FF0000"/>
                </a:solidFill>
              </a:rPr>
              <a:t>realizzato</a:t>
            </a:r>
            <a:r>
              <a:rPr lang="it-IT" sz="2400"/>
              <a:t>;</a:t>
            </a:r>
          </a:p>
          <a:p>
            <a:pPr algn="just">
              <a:buFontTx/>
              <a:buChar char="-"/>
            </a:pPr>
            <a:r>
              <a:rPr lang="it-IT" sz="2400"/>
              <a:t>delle peculiarità del </a:t>
            </a:r>
            <a:r>
              <a:rPr lang="it-IT" sz="2400">
                <a:solidFill>
                  <a:srgbClr val="FF0000"/>
                </a:solidFill>
              </a:rPr>
              <a:t>contesto</a:t>
            </a:r>
            <a:r>
              <a:rPr lang="it-IT" sz="2400"/>
              <a:t> </a:t>
            </a:r>
            <a:r>
              <a:rPr lang="it-IT" sz="2400">
                <a:solidFill>
                  <a:srgbClr val="FF0000"/>
                </a:solidFill>
              </a:rPr>
              <a:t>ambientale</a:t>
            </a:r>
            <a:r>
              <a:rPr lang="it-IT" sz="2400"/>
              <a:t> su cui esso è destinato a incidere,</a:t>
            </a:r>
          </a:p>
          <a:p>
            <a:pPr algn="just">
              <a:buFontTx/>
              <a:buNone/>
            </a:pPr>
            <a:endParaRPr lang="it-IT" sz="2400"/>
          </a:p>
          <a:p>
            <a:pPr algn="just">
              <a:buFontTx/>
              <a:buNone/>
            </a:pPr>
            <a:r>
              <a:rPr lang="it-IT" sz="2400"/>
              <a:t>potrà altresì prevedere anche </a:t>
            </a:r>
            <a:r>
              <a:rPr lang="it-IT" sz="2400">
                <a:solidFill>
                  <a:srgbClr val="FF0000"/>
                </a:solidFill>
              </a:rPr>
              <a:t>prescrizioni correttive</a:t>
            </a:r>
            <a:r>
              <a:rPr lang="it-IT" sz="2400"/>
              <a:t>. </a:t>
            </a:r>
          </a:p>
          <a:p>
            <a:pPr algn="just">
              <a:buFontTx/>
              <a:buChar char="-"/>
            </a:pPr>
            <a:endParaRPr lang="it-IT" sz="2400"/>
          </a:p>
          <a:p>
            <a:pPr algn="just">
              <a:buFontTx/>
              <a:buChar char="-"/>
            </a:pPr>
            <a:endParaRPr lang="it-IT" sz="2400"/>
          </a:p>
        </p:txBody>
      </p:sp>
    </p:spTree>
    <p:extLst>
      <p:ext uri="{BB962C8B-B14F-4D97-AF65-F5344CB8AC3E}">
        <p14:creationId xmlns:p14="http://schemas.microsoft.com/office/powerpoint/2010/main" val="1783334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TotalTime>
  <Words>4944</Words>
  <Application>Microsoft Office PowerPoint</Application>
  <PresentationFormat>Presentazione su schermo (4:3)</PresentationFormat>
  <Paragraphs>326</Paragraphs>
  <Slides>77</Slides>
  <Notes>0</Notes>
  <HiddenSlides>0</HiddenSlides>
  <MMClips>0</MMClips>
  <ScaleCrop>false</ScaleCrop>
  <HeadingPairs>
    <vt:vector size="4" baseType="variant">
      <vt:variant>
        <vt:lpstr>Tema</vt:lpstr>
      </vt:variant>
      <vt:variant>
        <vt:i4>1</vt:i4>
      </vt:variant>
      <vt:variant>
        <vt:lpstr>Titoli diapositive</vt:lpstr>
      </vt:variant>
      <vt:variant>
        <vt:i4>77</vt:i4>
      </vt:variant>
    </vt:vector>
  </HeadingPairs>
  <TitlesOfParts>
    <vt:vector size="78" baseType="lpstr">
      <vt:lpstr>Tema di Office</vt:lpstr>
      <vt:lpstr>Valutazione d’Impatto Ambientale Valutazione Ambientale Strategica Autorizzazione Integrata Ambientale</vt:lpstr>
      <vt:lpstr>Valutazione d’Impatto Ambientale Valutazione Ambientale Strategica Autorizzazione Integrata Ambientale</vt:lpstr>
      <vt:lpstr>Presentazione standard di PowerPoint</vt:lpstr>
      <vt:lpstr>Via e Vas</vt:lpstr>
      <vt:lpstr>Presentazione standard di PowerPoint</vt:lpstr>
      <vt:lpstr>Presentazione standard di PowerPoint</vt:lpstr>
      <vt:lpstr>Presentazione standard di PowerPoint</vt:lpstr>
      <vt:lpstr>Valutazione d’Impatto Ambientale</vt:lpstr>
      <vt:lpstr>Presentazione standard di PowerPoint</vt:lpstr>
      <vt:lpstr>Storia</vt:lpstr>
      <vt:lpstr>Direttiva CEE n. 337 del 27 giugno 1985</vt:lpstr>
      <vt:lpstr>Presentazione standard di PowerPoint</vt:lpstr>
      <vt:lpstr>Riconoscimento internazionale</vt:lpstr>
      <vt:lpstr>Quadro Normativo Italiano</vt:lpstr>
      <vt:lpstr>D.Lgs. 152/2006  “Norme in Materia Ambientale”</vt:lpstr>
      <vt:lpstr>Presentazione standard di PowerPoint</vt:lpstr>
      <vt:lpstr>VIA</vt:lpstr>
      <vt:lpstr>Presentazione standard di PowerPoint</vt:lpstr>
      <vt:lpstr>D.Lgs. 152/2006 art. 5 - Definizioni</vt:lpstr>
      <vt:lpstr>Articolo 4, comma 3</vt:lpstr>
      <vt:lpstr>Articolo 4 comma 4 lettera b)</vt:lpstr>
      <vt:lpstr>Articolo 4 comma 4 lettera b)</vt:lpstr>
      <vt:lpstr>Presentazione standard di PowerPoint</vt:lpstr>
      <vt:lpstr>Presentazione standard di PowerPoint</vt:lpstr>
      <vt:lpstr>VIA</vt:lpstr>
      <vt:lpstr>Presentazione standard di PowerPoint</vt:lpstr>
      <vt:lpstr>Presentazione standard di PowerPoint</vt:lpstr>
      <vt:lpstr>ART. 19 Modalita' di svolgimento </vt:lpstr>
      <vt:lpstr>ART. 20: verifica di assoggettabilità - Screening</vt:lpstr>
      <vt:lpstr>Presentazione standard di PowerPoint</vt:lpstr>
      <vt:lpstr>Presentazione standard di PowerPoint</vt:lpstr>
      <vt:lpstr>Studio di impatto ambientale </vt:lpstr>
      <vt:lpstr>Presentazione standard di PowerPoint</vt:lpstr>
      <vt:lpstr>Presentazione standard di PowerPoint</vt:lpstr>
      <vt:lpstr>Presentazione standard di PowerPoint</vt:lpstr>
      <vt:lpstr>Decisione </vt:lpstr>
      <vt:lpstr>Conferenza dei servizi</vt:lpstr>
      <vt:lpstr>Conferenza dei servizi</vt:lpstr>
      <vt:lpstr>Decisione </vt:lpstr>
      <vt:lpstr>Art. 28: Monitoraggio</vt:lpstr>
      <vt:lpstr>ART. 28 Monitoraggio</vt:lpstr>
      <vt:lpstr>Monitoraggio</vt:lpstr>
      <vt:lpstr>Monitoraggio</vt:lpstr>
      <vt:lpstr>Controlli e sanzioni</vt:lpstr>
      <vt:lpstr>Controlli e sanzioni</vt:lpstr>
      <vt:lpstr>Presentazione standard di PowerPoint</vt:lpstr>
      <vt:lpstr>Valutazione Ambientale Strategica</vt:lpstr>
      <vt:lpstr>D.Lgs. n. 152 del 2006 art. 5 - Definizioni</vt:lpstr>
      <vt:lpstr>Presentazione standard di PowerPoint</vt:lpstr>
      <vt:lpstr>Art. 6  del D.Lgs. n. 152 del 2006</vt:lpstr>
      <vt:lpstr>Presentazione standard di PowerPoint</vt:lpstr>
      <vt:lpstr>VAS</vt:lpstr>
      <vt:lpstr>Esclusioni </vt:lpstr>
      <vt:lpstr>Fasi della VAS</vt:lpstr>
      <vt:lpstr>Art. 12: verifica di assoggettabilità</vt:lpstr>
      <vt:lpstr>ART. 13 Redazione del rapporto ambientale</vt:lpstr>
      <vt:lpstr>ART. 14 Consultazione</vt:lpstr>
      <vt:lpstr>Presentazione standard di PowerPoint</vt:lpstr>
      <vt:lpstr>Autorizzazione Integrata Ambientale</vt:lpstr>
      <vt:lpstr>Autorizzazione Integrata Ambientale</vt:lpstr>
      <vt:lpstr>Presentazione standard di PowerPoint</vt:lpstr>
      <vt:lpstr>Presentazione standard di PowerPoint</vt:lpstr>
      <vt:lpstr>Presentazione standard di PowerPoint</vt:lpstr>
      <vt:lpstr>Presentazione standard di PowerPoint</vt:lpstr>
      <vt:lpstr>Articolo 29-ter </vt:lpstr>
      <vt:lpstr>Articolo 29-ter </vt:lpstr>
      <vt:lpstr>Ambito di applicazione</vt:lpstr>
      <vt:lpstr>Rilascio dell’AIA</vt:lpstr>
      <vt:lpstr>Rilascio dell’AIA</vt:lpstr>
      <vt:lpstr>Rilascio dell’AIA</vt:lpstr>
      <vt:lpstr>Presentazione standard di PowerPoint</vt:lpstr>
      <vt:lpstr>Iter procedurale</vt:lpstr>
      <vt:lpstr>Iter procedurale</vt:lpstr>
      <vt:lpstr>Iter procedurale</vt:lpstr>
      <vt:lpstr>Rinnovo e riesame</vt:lpstr>
      <vt:lpstr>Rinnovo e riesame</vt:lpstr>
      <vt:lpstr>Sanzioni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Valutazione d’Impatto Ambientale Valutazione Ambientale Strategica Autorizzazione Integrata Ambientale</dc:title>
  <dc:creator>S</dc:creator>
  <cp:lastModifiedBy>studio pz</cp:lastModifiedBy>
  <cp:revision>31</cp:revision>
  <dcterms:created xsi:type="dcterms:W3CDTF">2012-05-06T11:05:09Z</dcterms:created>
  <dcterms:modified xsi:type="dcterms:W3CDTF">2015-04-04T10:06:40Z</dcterms:modified>
</cp:coreProperties>
</file>