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0" r:id="rId2"/>
    <p:sldId id="305" r:id="rId3"/>
    <p:sldId id="309" r:id="rId4"/>
    <p:sldId id="306" r:id="rId5"/>
    <p:sldId id="256" r:id="rId6"/>
    <p:sldId id="257" r:id="rId7"/>
    <p:sldId id="271" r:id="rId8"/>
    <p:sldId id="274" r:id="rId9"/>
    <p:sldId id="314" r:id="rId10"/>
    <p:sldId id="278" r:id="rId11"/>
    <p:sldId id="311" r:id="rId12"/>
    <p:sldId id="258" r:id="rId13"/>
    <p:sldId id="259" r:id="rId14"/>
    <p:sldId id="261" r:id="rId15"/>
    <p:sldId id="301" r:id="rId16"/>
    <p:sldId id="260" r:id="rId17"/>
    <p:sldId id="275" r:id="rId18"/>
    <p:sldId id="263" r:id="rId19"/>
    <p:sldId id="292" r:id="rId20"/>
    <p:sldId id="294" r:id="rId21"/>
    <p:sldId id="297" r:id="rId22"/>
    <p:sldId id="295" r:id="rId23"/>
    <p:sldId id="296" r:id="rId24"/>
    <p:sldId id="273" r:id="rId25"/>
    <p:sldId id="279" r:id="rId26"/>
    <p:sldId id="264" r:id="rId27"/>
    <p:sldId id="276" r:id="rId28"/>
    <p:sldId id="307" r:id="rId29"/>
    <p:sldId id="277" r:id="rId30"/>
    <p:sldId id="265" r:id="rId31"/>
    <p:sldId id="267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66" r:id="rId42"/>
    <p:sldId id="268" r:id="rId43"/>
    <p:sldId id="312" r:id="rId44"/>
    <p:sldId id="315" r:id="rId45"/>
    <p:sldId id="272" r:id="rId46"/>
    <p:sldId id="313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97649" autoAdjust="0"/>
  </p:normalViewPr>
  <p:slideViewPr>
    <p:cSldViewPr>
      <p:cViewPr>
        <p:scale>
          <a:sx n="70" d="100"/>
          <a:sy n="70" d="100"/>
        </p:scale>
        <p:origin x="-56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19F68-A4FF-4E11-AD80-E5E7714971B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5A4E-8370-4776-83D4-2674993E9A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5A4E-8370-4776-83D4-2674993E9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huIVUIVWi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e.it/ing/informazione/fondautomatica/dispense/fda-1-1-intro_2013.pdf" TargetMode="External"/><Relationship Id="rId2" Type="http://schemas.openxmlformats.org/officeDocument/2006/relationships/hyperlink" Target="http://www.dii.unimore.it/~lbiagiotti/SistemiControllo1213.html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Fondamenti di Automatica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2014/2015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z="2200" smtClean="0"/>
              <a:t>Prof</a:t>
            </a:r>
            <a:r>
              <a:rPr lang="it-IT" sz="2200" dirty="0" smtClean="0"/>
              <a:t>. Strozzi Fernanda (Titolare)</a:t>
            </a:r>
            <a:br>
              <a:rPr lang="it-IT" sz="2200" dirty="0" smtClean="0"/>
            </a:br>
            <a:r>
              <a:rPr lang="it-IT" sz="2200" dirty="0" smtClean="0"/>
              <a:t>Prof. Aime Maddalena</a:t>
            </a:r>
            <a:br>
              <a:rPr lang="it-IT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076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2" y="692696"/>
            <a:ext cx="38004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188640"/>
            <a:ext cx="126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automobile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64" y="764704"/>
            <a:ext cx="3695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7466" y="188640"/>
            <a:ext cx="141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aereonautica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75" y="4163144"/>
            <a:ext cx="3819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406816" y="3635732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Sonde e satelliti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96136" y="3212976"/>
            <a:ext cx="210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meccanico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672" y="1844824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Teoria </a:t>
            </a:r>
            <a:r>
              <a:rPr lang="it-IT" sz="2400" dirty="0"/>
              <a:t>del controllo </a:t>
            </a:r>
            <a:r>
              <a:rPr lang="it-IT" sz="2400" dirty="0" smtClean="0"/>
              <a:t>automatico</a:t>
            </a:r>
          </a:p>
          <a:p>
            <a:pPr algn="ctr"/>
            <a:r>
              <a:rPr lang="it-IT" sz="2400" dirty="0"/>
              <a:t>o</a:t>
            </a:r>
            <a:endParaRPr lang="it-IT" sz="2400" dirty="0" smtClean="0"/>
          </a:p>
          <a:p>
            <a:pPr algn="ctr"/>
            <a:r>
              <a:rPr lang="it-IT" sz="2400" dirty="0" smtClean="0"/>
              <a:t>Automatica</a:t>
            </a:r>
          </a:p>
        </p:txBody>
      </p:sp>
    </p:spTree>
    <p:extLst>
      <p:ext uri="{BB962C8B-B14F-4D97-AF65-F5344CB8AC3E}">
        <p14:creationId xmlns:p14="http://schemas.microsoft.com/office/powerpoint/2010/main" val="17945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1624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9" y="4869160"/>
            <a:ext cx="71056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467544" y="1882619"/>
            <a:ext cx="7560840" cy="2585323"/>
            <a:chOff x="467544" y="1882619"/>
            <a:chExt cx="7560840" cy="2585323"/>
          </a:xfrm>
        </p:grpSpPr>
        <p:sp>
          <p:nvSpPr>
            <p:cNvPr id="3" name="CasellaDiTesto 2"/>
            <p:cNvSpPr txBox="1"/>
            <p:nvPr/>
          </p:nvSpPr>
          <p:spPr>
            <a:xfrm>
              <a:off x="467544" y="1882619"/>
              <a:ext cx="756084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 Si suppone che      abbia una </a:t>
              </a:r>
              <a:r>
                <a:rPr lang="it-IT" b="1" i="1" dirty="0" smtClean="0">
                  <a:solidFill>
                    <a:srgbClr val="0070C0"/>
                  </a:solidFill>
                </a:rPr>
                <a:t>dinamica spontanea</a:t>
              </a:r>
              <a:r>
                <a:rPr lang="it-IT" i="1" dirty="0" smtClean="0"/>
                <a:t>, </a:t>
              </a:r>
              <a:r>
                <a:rPr lang="it-IT" dirty="0" smtClean="0"/>
                <a:t>governata da </a:t>
              </a:r>
              <a:r>
                <a:rPr lang="it-IT" b="1" i="1" dirty="0" smtClean="0">
                  <a:solidFill>
                    <a:srgbClr val="0070C0"/>
                  </a:solidFill>
                </a:rPr>
                <a:t>variabili di stato</a:t>
              </a:r>
            </a:p>
            <a:p>
              <a:endParaRPr lang="it-IT" i="1" dirty="0" smtClean="0"/>
            </a:p>
            <a:p>
              <a:r>
                <a:rPr lang="it-IT" i="1" dirty="0" smtClean="0"/>
                <a:t>I </a:t>
              </a:r>
              <a:r>
                <a:rPr lang="it-IT" b="1" i="1" dirty="0" smtClean="0">
                  <a:solidFill>
                    <a:srgbClr val="0070C0"/>
                  </a:solidFill>
                </a:rPr>
                <a:t>disturbi</a:t>
              </a:r>
              <a:r>
                <a:rPr lang="it-IT" i="1" dirty="0" smtClean="0"/>
                <a:t> </a:t>
              </a:r>
              <a:r>
                <a:rPr lang="it-IT" dirty="0" smtClean="0"/>
                <a:t>la possono modificare</a:t>
              </a:r>
            </a:p>
            <a:p>
              <a:endParaRPr lang="it-IT" dirty="0" smtClean="0"/>
            </a:p>
            <a:p>
              <a:r>
                <a:rPr lang="it-IT" dirty="0" smtClean="0"/>
                <a:t>La si vuole riportare al comportamento desiderato tramite un </a:t>
              </a:r>
              <a:r>
                <a:rPr lang="it-IT" b="1" i="1" dirty="0" smtClean="0">
                  <a:solidFill>
                    <a:srgbClr val="0070C0"/>
                  </a:solidFill>
                </a:rPr>
                <a:t>controllore </a:t>
              </a:r>
              <a:r>
                <a:rPr lang="it-IT" b="1" dirty="0" smtClean="0">
                  <a:solidFill>
                    <a:srgbClr val="0070C0"/>
                  </a:solidFill>
                </a:rPr>
                <a:t>K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  <a:r>
                <a:rPr lang="it-IT" dirty="0" smtClean="0"/>
                <a:t>che stabilisce però solo se si deve intervenire. </a:t>
              </a:r>
            </a:p>
            <a:p>
              <a:endParaRPr lang="it-IT" dirty="0" smtClean="0"/>
            </a:p>
            <a:p>
              <a:r>
                <a:rPr lang="it-IT" dirty="0" smtClean="0"/>
                <a:t>Un terzo sistema (</a:t>
              </a:r>
              <a:r>
                <a:rPr lang="it-IT" b="1" i="1" dirty="0" smtClean="0">
                  <a:solidFill>
                    <a:srgbClr val="0070C0"/>
                  </a:solidFill>
                </a:rPr>
                <a:t>attuatore</a:t>
              </a:r>
              <a:r>
                <a:rPr lang="it-IT" dirty="0" smtClean="0"/>
                <a:t>) </a:t>
              </a:r>
              <a:r>
                <a:rPr lang="it-IT" dirty="0" smtClean="0">
                  <a:solidFill>
                    <a:srgbClr val="0070C0"/>
                  </a:solidFill>
                </a:rPr>
                <a:t>A </a:t>
              </a:r>
              <a:r>
                <a:rPr lang="it-IT" dirty="0" smtClean="0"/>
                <a:t>realizza l’azione su </a:t>
              </a:r>
              <a:endParaRPr lang="en-US" dirty="0"/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9999900"/>
                </p:ext>
              </p:extLst>
            </p:nvPr>
          </p:nvGraphicFramePr>
          <p:xfrm>
            <a:off x="1979712" y="1882619"/>
            <a:ext cx="31115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Equazione" r:id="rId5" imgW="164880" imgH="190440" progId="Equation.3">
                    <p:embed/>
                  </p:oleObj>
                </mc:Choice>
                <mc:Fallback>
                  <p:oleObj name="Equazione" r:id="rId5" imgW="1648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1882619"/>
                          <a:ext cx="311150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CasellaDiTesto 6"/>
          <p:cNvSpPr txBox="1"/>
          <p:nvPr/>
        </p:nvSpPr>
        <p:spPr>
          <a:xfrm>
            <a:off x="2555776" y="44624"/>
            <a:ext cx="442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Elementi principali di un sistema di controllo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787756"/>
            <a:ext cx="675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tutto si può considerare  a sua volta come un unico sistema dinamico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010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30796" y="3789040"/>
            <a:ext cx="768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siccome il </a:t>
            </a:r>
            <a:r>
              <a:rPr lang="it-IT" b="1" dirty="0" smtClean="0">
                <a:solidFill>
                  <a:srgbClr val="0070C0"/>
                </a:solidFill>
              </a:rPr>
              <a:t>segnale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0070C0"/>
                </a:solidFill>
              </a:rPr>
              <a:t>di controllo </a:t>
            </a:r>
            <a:r>
              <a:rPr lang="it-IT" dirty="0" smtClean="0"/>
              <a:t>può essere di bassa potenza mentre </a:t>
            </a:r>
            <a:r>
              <a:rPr lang="it-IT" b="1" dirty="0" smtClean="0">
                <a:solidFill>
                  <a:srgbClr val="0070C0"/>
                </a:solidFill>
              </a:rPr>
              <a:t>l’azione di controllo</a:t>
            </a:r>
            <a:r>
              <a:rPr lang="it-IT" dirty="0" smtClean="0"/>
              <a:t> deve avere una potenza commisurata all’effetto che si intende ottenere sul sistema da controllare ha senso mantenere i sistemi divisi.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8" y="3348583"/>
            <a:ext cx="7505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23928" y="18864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SET POINT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68862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controllore K decide se lo stato del sistema è quello desiderato oppure no confrontandolo ad esempio con uno stato di riferimento desiderato: </a:t>
            </a:r>
            <a:r>
              <a:rPr lang="it-IT" b="1" dirty="0" smtClean="0">
                <a:solidFill>
                  <a:srgbClr val="0070C0"/>
                </a:solidFill>
              </a:rPr>
              <a:t>SET POINT</a:t>
            </a:r>
          </a:p>
          <a:p>
            <a:endParaRPr lang="it-IT" dirty="0"/>
          </a:p>
          <a:p>
            <a:r>
              <a:rPr lang="it-IT" dirty="0" smtClean="0"/>
              <a:t>Lo stato è rilevato da un </a:t>
            </a:r>
            <a:r>
              <a:rPr lang="it-IT" b="1" dirty="0" smtClean="0">
                <a:solidFill>
                  <a:srgbClr val="0070C0"/>
                </a:solidFill>
              </a:rPr>
              <a:t>SENSORE</a:t>
            </a:r>
          </a:p>
          <a:p>
            <a:endParaRPr lang="it-IT" dirty="0"/>
          </a:p>
          <a:p>
            <a:r>
              <a:rPr lang="it-IT" dirty="0" smtClean="0"/>
              <a:t>K confronta lo stato attuale con il SET POINT e nel caso ci sia differenza (</a:t>
            </a:r>
            <a:r>
              <a:rPr lang="it-IT" b="1" dirty="0" smtClean="0">
                <a:solidFill>
                  <a:srgbClr val="0070C0"/>
                </a:solidFill>
              </a:rPr>
              <a:t>ERRORE)</a:t>
            </a:r>
            <a:r>
              <a:rPr lang="it-IT" dirty="0" smtClean="0"/>
              <a:t> invia un segnale all’</a:t>
            </a:r>
            <a:r>
              <a:rPr lang="it-IT" b="1" dirty="0" smtClean="0">
                <a:solidFill>
                  <a:srgbClr val="0070C0"/>
                </a:solidFill>
              </a:rPr>
              <a:t>ATTUATORE </a:t>
            </a:r>
            <a:r>
              <a:rPr lang="it-IT" dirty="0" smtClean="0"/>
              <a:t>(A). L’attuatore produce un’azione in grado di ridurre o annullare l’errore.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48478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</a:t>
            </a:r>
            <a:r>
              <a:rPr lang="it-IT" b="1" i="1" dirty="0">
                <a:solidFill>
                  <a:srgbClr val="0070C0"/>
                </a:solidFill>
              </a:rPr>
              <a:t>trasduttore</a:t>
            </a:r>
            <a:r>
              <a:rPr lang="it-IT" dirty="0"/>
              <a:t> è un dispositivo che genera un segnale </a:t>
            </a:r>
            <a:r>
              <a:rPr lang="it-IT" i="1" dirty="0"/>
              <a:t>elettrico</a:t>
            </a:r>
            <a:r>
              <a:rPr lang="it-IT" dirty="0"/>
              <a:t> correlato con una grandezza </a:t>
            </a:r>
            <a:r>
              <a:rPr lang="it-IT" dirty="0" smtClean="0"/>
              <a:t>fisica (</a:t>
            </a:r>
            <a:r>
              <a:rPr lang="it-IT" b="1" dirty="0">
                <a:solidFill>
                  <a:srgbClr val="0070C0"/>
                </a:solidFill>
              </a:rPr>
              <a:t>sensore)</a:t>
            </a:r>
            <a:r>
              <a:rPr lang="it-IT" dirty="0"/>
              <a:t>, </a:t>
            </a:r>
            <a:r>
              <a:rPr lang="it-IT" dirty="0" smtClean="0"/>
              <a:t>oppure </a:t>
            </a:r>
            <a:r>
              <a:rPr lang="it-IT" dirty="0"/>
              <a:t>un dispositivo capace di produrre un effetto fisico quando gli venga fornito un segnale elettrico (</a:t>
            </a:r>
            <a:r>
              <a:rPr lang="it-IT" b="1" dirty="0">
                <a:solidFill>
                  <a:srgbClr val="0070C0"/>
                </a:solidFill>
              </a:rPr>
              <a:t>attuatore</a:t>
            </a:r>
            <a:r>
              <a:rPr lang="it-IT" dirty="0"/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00064" y="332656"/>
            <a:ext cx="354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Sensori e attuatori sono trasduttori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090626" y="3342413"/>
            <a:ext cx="7009766" cy="2318835"/>
            <a:chOff x="1090626" y="3342413"/>
            <a:chExt cx="7009766" cy="2318835"/>
          </a:xfrm>
        </p:grpSpPr>
        <p:grpSp>
          <p:nvGrpSpPr>
            <p:cNvPr id="12" name="Gruppo 11"/>
            <p:cNvGrpSpPr/>
            <p:nvPr/>
          </p:nvGrpSpPr>
          <p:grpSpPr>
            <a:xfrm>
              <a:off x="1090626" y="3342413"/>
              <a:ext cx="7009766" cy="2318835"/>
              <a:chOff x="165674" y="2820169"/>
              <a:chExt cx="6361694" cy="2318835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165674" y="3555260"/>
                <a:ext cx="2545270" cy="962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Grandezza</a:t>
                </a:r>
              </a:p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fisica</a:t>
                </a:r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termica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luminosa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magnetica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meccanica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4" name="Rettangolo 3"/>
              <p:cNvSpPr/>
              <p:nvPr/>
            </p:nvSpPr>
            <p:spPr>
              <a:xfrm>
                <a:off x="4511144" y="3645024"/>
                <a:ext cx="2016224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Segnale</a:t>
                </a:r>
              </a:p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(In genere elettrico)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eccia circolare a sinistra 4"/>
              <p:cNvSpPr/>
              <p:nvPr/>
            </p:nvSpPr>
            <p:spPr>
              <a:xfrm rot="5400000">
                <a:off x="3392281" y="3815267"/>
                <a:ext cx="731520" cy="1915953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eccia circolare a sinistra 5"/>
              <p:cNvSpPr/>
              <p:nvPr/>
            </p:nvSpPr>
            <p:spPr>
              <a:xfrm rot="16200000">
                <a:off x="3390645" y="2226316"/>
                <a:ext cx="731520" cy="1919226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3275856" y="3284984"/>
                <a:ext cx="915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sensore</a:t>
                </a:r>
                <a:endParaRPr lang="en-US" dirty="0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203848" y="4509120"/>
                <a:ext cx="1063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attuatore</a:t>
                </a:r>
                <a:endParaRPr lang="en-US" dirty="0"/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835696" y="3185928"/>
                <a:ext cx="696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rileva</a:t>
                </a:r>
                <a:endParaRPr lang="en-US" dirty="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5027847" y="4571836"/>
                <a:ext cx="678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riceve</a:t>
                </a:r>
                <a:endParaRPr lang="en-US" dirty="0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6541092" y="3645024"/>
              <a:ext cx="862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emette</a:t>
              </a:r>
              <a:endParaRPr lang="en-US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032784" y="5246480"/>
              <a:ext cx="995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modifica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3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78300" y="118373"/>
            <a:ext cx="463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Esempio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Elementi di un sistema di </a:t>
            </a:r>
            <a:r>
              <a:rPr lang="it-IT" b="1" dirty="0" err="1" smtClean="0">
                <a:solidFill>
                  <a:srgbClr val="0070C0"/>
                </a:solidFill>
              </a:rPr>
              <a:t>controllo:trasduttori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4910"/>
            <a:ext cx="3514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43608" y="764704"/>
            <a:ext cx="315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temperatura manuale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81349" y="3059668"/>
            <a:ext cx="21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automatico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15" y="3768056"/>
            <a:ext cx="4122478" cy="23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circolare a sinistra 3"/>
          <p:cNvSpPr/>
          <p:nvPr/>
        </p:nvSpPr>
        <p:spPr>
          <a:xfrm rot="17944288">
            <a:off x="4803205" y="1186944"/>
            <a:ext cx="1116399" cy="1901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552030"/>
            <a:ext cx="3735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opportuno attuare un controllo automatico per avere un’ </a:t>
            </a:r>
            <a:r>
              <a:rPr lang="it-IT" b="1" dirty="0" smtClean="0">
                <a:solidFill>
                  <a:srgbClr val="0070C0"/>
                </a:solidFill>
              </a:rPr>
              <a:t>alta velocità </a:t>
            </a:r>
            <a:r>
              <a:rPr lang="it-IT" dirty="0" smtClean="0"/>
              <a:t>di esecuzione, ottenere una </a:t>
            </a:r>
            <a:r>
              <a:rPr lang="it-IT" b="1" dirty="0" smtClean="0">
                <a:solidFill>
                  <a:srgbClr val="0070C0"/>
                </a:solidFill>
              </a:rPr>
              <a:t>precisione</a:t>
            </a:r>
            <a:r>
              <a:rPr lang="it-IT" dirty="0" smtClean="0"/>
              <a:t> non ottenibile dall’uomo, eseguire operazioni ripetitive, operare in </a:t>
            </a:r>
            <a:r>
              <a:rPr lang="it-IT" b="1" dirty="0" smtClean="0">
                <a:solidFill>
                  <a:srgbClr val="0070C0"/>
                </a:solidFill>
              </a:rPr>
              <a:t>ambienti remoti </a:t>
            </a:r>
            <a:r>
              <a:rPr lang="it-IT" dirty="0" smtClean="0"/>
              <a:t>e pericolosi per l’uomo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53411" y="764704"/>
            <a:ext cx="346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Set </a:t>
            </a:r>
            <a:r>
              <a:rPr lang="it-IT" b="1" dirty="0" err="1" smtClean="0">
                <a:solidFill>
                  <a:srgbClr val="0070C0"/>
                </a:solidFill>
              </a:rPr>
              <a:t>point</a:t>
            </a:r>
            <a:r>
              <a:rPr lang="it-IT" dirty="0" smtClean="0"/>
              <a:t>=temperatura dell’acqua desiderata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81457" y="404664"/>
            <a:ext cx="497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Esempio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Ingressi di controllo e di disturbo (nel/dal sistema)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21607" y="1171972"/>
            <a:ext cx="8148386" cy="3510394"/>
            <a:chOff x="755576" y="2492896"/>
            <a:chExt cx="8148386" cy="351039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068960"/>
              <a:ext cx="3686637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1043608" y="2492896"/>
              <a:ext cx="3180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</a:rPr>
                <a:t>Riscaldamento del sistema aula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5004048" y="3140968"/>
              <a:ext cx="3899914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</a:rPr>
                <a:t>Ingressi di disturbo</a:t>
              </a:r>
              <a:r>
                <a:rPr lang="it-IT" dirty="0" smtClean="0"/>
                <a:t>:</a:t>
              </a:r>
            </a:p>
            <a:p>
              <a:r>
                <a:rPr lang="it-IT" dirty="0" smtClean="0"/>
                <a:t>Temperatura esterna</a:t>
              </a:r>
            </a:p>
            <a:p>
              <a:r>
                <a:rPr lang="it-IT" dirty="0" smtClean="0"/>
                <a:t>Irraggiamento solare</a:t>
              </a:r>
            </a:p>
            <a:p>
              <a:r>
                <a:rPr lang="it-IT" dirty="0" smtClean="0"/>
                <a:t>Potenza termica generata dalle persone</a:t>
              </a:r>
            </a:p>
            <a:p>
              <a:r>
                <a:rPr lang="it-IT" b="1" dirty="0" smtClean="0">
                  <a:solidFill>
                    <a:srgbClr val="0070C0"/>
                  </a:solidFill>
                </a:rPr>
                <a:t>Uscita :</a:t>
              </a:r>
            </a:p>
            <a:p>
              <a:r>
                <a:rPr lang="it-IT" dirty="0" smtClean="0"/>
                <a:t>Temperatura della stanza</a:t>
              </a:r>
            </a:p>
            <a:p>
              <a:r>
                <a:rPr lang="it-IT" b="1" dirty="0" smtClean="0">
                  <a:solidFill>
                    <a:srgbClr val="0070C0"/>
                  </a:solidFill>
                </a:rPr>
                <a:t>Ingresso di controllo </a:t>
              </a:r>
              <a:r>
                <a:rPr lang="it-IT" dirty="0" smtClean="0"/>
                <a:t>:</a:t>
              </a:r>
            </a:p>
            <a:p>
              <a:r>
                <a:rPr lang="it-IT" dirty="0" smtClean="0"/>
                <a:t>Potenza termica dei radiatori</a:t>
              </a:r>
            </a:p>
            <a:p>
              <a:r>
                <a:rPr lang="it-IT" b="1" dirty="0" smtClean="0">
                  <a:solidFill>
                    <a:srgbClr val="0070C0"/>
                  </a:solidFill>
                </a:rPr>
                <a:t>Sensore:</a:t>
              </a:r>
            </a:p>
            <a:p>
              <a:r>
                <a:rPr lang="it-IT" dirty="0" smtClean="0"/>
                <a:t>termometro</a:t>
              </a:r>
              <a:endParaRPr lang="en-US" dirty="0"/>
            </a:p>
          </p:txBody>
        </p:sp>
      </p:grpSp>
      <p:sp>
        <p:nvSpPr>
          <p:cNvPr id="46" name="CasellaDiTesto 45"/>
          <p:cNvSpPr txBox="1"/>
          <p:nvPr/>
        </p:nvSpPr>
        <p:spPr>
          <a:xfrm>
            <a:off x="107504" y="5169834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Set </a:t>
            </a:r>
            <a:r>
              <a:rPr lang="it-IT" sz="1100" dirty="0" err="1" smtClean="0"/>
              <a:t>point</a:t>
            </a:r>
            <a:endParaRPr lang="en-US" sz="1100" dirty="0"/>
          </a:p>
        </p:txBody>
      </p:sp>
      <p:grpSp>
        <p:nvGrpSpPr>
          <p:cNvPr id="57" name="Gruppo 56"/>
          <p:cNvGrpSpPr/>
          <p:nvPr/>
        </p:nvGrpSpPr>
        <p:grpSpPr>
          <a:xfrm>
            <a:off x="611560" y="4763118"/>
            <a:ext cx="7958433" cy="1992243"/>
            <a:chOff x="611560" y="4763118"/>
            <a:chExt cx="7958433" cy="1992243"/>
          </a:xfrm>
        </p:grpSpPr>
        <p:grpSp>
          <p:nvGrpSpPr>
            <p:cNvPr id="21" name="Gruppo 20"/>
            <p:cNvGrpSpPr/>
            <p:nvPr/>
          </p:nvGrpSpPr>
          <p:grpSpPr>
            <a:xfrm>
              <a:off x="1619672" y="5354090"/>
              <a:ext cx="4185055" cy="1401271"/>
              <a:chOff x="687432" y="5153610"/>
              <a:chExt cx="4185055" cy="1401271"/>
            </a:xfrm>
          </p:grpSpPr>
          <p:grpSp>
            <p:nvGrpSpPr>
              <p:cNvPr id="12" name="Gruppo 11"/>
              <p:cNvGrpSpPr/>
              <p:nvPr/>
            </p:nvGrpSpPr>
            <p:grpSpPr>
              <a:xfrm>
                <a:off x="3936383" y="5219625"/>
                <a:ext cx="936104" cy="360040"/>
                <a:chOff x="3936383" y="5219625"/>
                <a:chExt cx="936104" cy="360040"/>
              </a:xfrm>
            </p:grpSpPr>
            <p:sp>
              <p:nvSpPr>
                <p:cNvPr id="6" name="Rettangolo 5"/>
                <p:cNvSpPr/>
                <p:nvPr/>
              </p:nvSpPr>
              <p:spPr>
                <a:xfrm>
                  <a:off x="3936383" y="5219625"/>
                  <a:ext cx="936104" cy="36004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8" name="Oggetto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25361847"/>
                    </p:ext>
                  </p:extLst>
                </p:nvPr>
              </p:nvGraphicFramePr>
              <p:xfrm>
                <a:off x="4048274" y="5266295"/>
                <a:ext cx="635000" cy="266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59" name="Equazione" r:id="rId4" imgW="634680" imgH="266400" progId="Equation.3">
                        <p:embed/>
                      </p:oleObj>
                    </mc:Choice>
                    <mc:Fallback>
                      <p:oleObj name="Equazione" r:id="rId4" imgW="634680" imgH="2664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048274" y="5266295"/>
                              <a:ext cx="635000" cy="266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" name="Rettangolo 9"/>
              <p:cNvSpPr/>
              <p:nvPr/>
            </p:nvSpPr>
            <p:spPr>
              <a:xfrm>
                <a:off x="687432" y="5153610"/>
                <a:ext cx="1080120" cy="42605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igura a mano libera 14"/>
              <p:cNvSpPr/>
              <p:nvPr/>
            </p:nvSpPr>
            <p:spPr>
              <a:xfrm>
                <a:off x="2346249" y="5719754"/>
                <a:ext cx="1912220" cy="328917"/>
              </a:xfrm>
              <a:custGeom>
                <a:avLst/>
                <a:gdLst>
                  <a:gd name="connsiteX0" fmla="*/ 1990725 w 1990725"/>
                  <a:gd name="connsiteY0" fmla="*/ 0 h 459432"/>
                  <a:gd name="connsiteX1" fmla="*/ 1704975 w 1990725"/>
                  <a:gd name="connsiteY1" fmla="*/ 314325 h 459432"/>
                  <a:gd name="connsiteX2" fmla="*/ 1257300 w 1990725"/>
                  <a:gd name="connsiteY2" fmla="*/ 428625 h 459432"/>
                  <a:gd name="connsiteX3" fmla="*/ 590550 w 1990725"/>
                  <a:gd name="connsiteY3" fmla="*/ 438150 h 459432"/>
                  <a:gd name="connsiteX4" fmla="*/ 142875 w 1990725"/>
                  <a:gd name="connsiteY4" fmla="*/ 171450 h 459432"/>
                  <a:gd name="connsiteX5" fmla="*/ 0 w 1990725"/>
                  <a:gd name="connsiteY5" fmla="*/ 19050 h 45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0725" h="459432">
                    <a:moveTo>
                      <a:pt x="1990725" y="0"/>
                    </a:moveTo>
                    <a:cubicBezTo>
                      <a:pt x="1908968" y="121444"/>
                      <a:pt x="1827212" y="242888"/>
                      <a:pt x="1704975" y="314325"/>
                    </a:cubicBezTo>
                    <a:cubicBezTo>
                      <a:pt x="1582738" y="385762"/>
                      <a:pt x="1443037" y="407988"/>
                      <a:pt x="1257300" y="428625"/>
                    </a:cubicBezTo>
                    <a:cubicBezTo>
                      <a:pt x="1071563" y="449262"/>
                      <a:pt x="776287" y="481013"/>
                      <a:pt x="590550" y="438150"/>
                    </a:cubicBezTo>
                    <a:cubicBezTo>
                      <a:pt x="404812" y="395288"/>
                      <a:pt x="241300" y="241300"/>
                      <a:pt x="142875" y="171450"/>
                    </a:cubicBezTo>
                    <a:cubicBezTo>
                      <a:pt x="44450" y="101600"/>
                      <a:pt x="22225" y="60325"/>
                      <a:pt x="0" y="1905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onnettore 2 15"/>
              <p:cNvCxnSpPr>
                <a:stCxn id="15" idx="4"/>
                <a:endCxn id="15" idx="5"/>
              </p:cNvCxnSpPr>
              <p:nvPr/>
            </p:nvCxnSpPr>
            <p:spPr>
              <a:xfrm flipH="1" flipV="1">
                <a:off x="2346249" y="5733392"/>
                <a:ext cx="137241" cy="1091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/>
              <p:cNvCxnSpPr>
                <a:stCxn id="37" idx="3"/>
              </p:cNvCxnSpPr>
              <p:nvPr/>
            </p:nvCxnSpPr>
            <p:spPr>
              <a:xfrm>
                <a:off x="2487632" y="5284164"/>
                <a:ext cx="137674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CasellaDiTesto 19"/>
              <p:cNvSpPr txBox="1"/>
              <p:nvPr/>
            </p:nvSpPr>
            <p:spPr>
              <a:xfrm>
                <a:off x="2744005" y="6123994"/>
                <a:ext cx="14702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Sensore=termometro</a:t>
                </a:r>
              </a:p>
              <a:p>
                <a:r>
                  <a:rPr lang="it-IT" sz="1100" dirty="0" smtClean="0"/>
                  <a:t>Temperatura misurata</a:t>
                </a:r>
                <a:endParaRPr lang="en-US" sz="1100" dirty="0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3491880" y="4945034"/>
              <a:ext cx="20361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Attuatore: </a:t>
              </a:r>
            </a:p>
            <a:p>
              <a:r>
                <a:rPr lang="it-IT" sz="1100" dirty="0" smtClean="0"/>
                <a:t>modifica la potenza dei radiatori</a:t>
              </a:r>
            </a:p>
          </p:txBody>
        </p:sp>
        <p:cxnSp>
          <p:nvCxnSpPr>
            <p:cNvPr id="25" name="Connettore 2 24"/>
            <p:cNvCxnSpPr/>
            <p:nvPr/>
          </p:nvCxnSpPr>
          <p:spPr>
            <a:xfrm flipH="1">
              <a:off x="5663434" y="5085184"/>
              <a:ext cx="564750" cy="402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Gruppo 29"/>
            <p:cNvGrpSpPr/>
            <p:nvPr/>
          </p:nvGrpSpPr>
          <p:grpSpPr>
            <a:xfrm>
              <a:off x="6271503" y="4763118"/>
              <a:ext cx="2298490" cy="1075042"/>
              <a:chOff x="6271503" y="4763118"/>
              <a:chExt cx="2011769" cy="701543"/>
            </a:xfrm>
          </p:grpSpPr>
          <p:sp>
            <p:nvSpPr>
              <p:cNvPr id="29" name="Rettangolo 28"/>
              <p:cNvSpPr/>
              <p:nvPr/>
            </p:nvSpPr>
            <p:spPr>
              <a:xfrm>
                <a:off x="6271503" y="4763118"/>
                <a:ext cx="2011769" cy="701543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6441737" y="4857459"/>
                <a:ext cx="1671300" cy="502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Disturbi:</a:t>
                </a:r>
              </a:p>
              <a:p>
                <a:r>
                  <a:rPr lang="it-IT" sz="1100" dirty="0" smtClean="0"/>
                  <a:t>Temperatura esterna</a:t>
                </a:r>
              </a:p>
              <a:p>
                <a:r>
                  <a:rPr lang="it-IT" sz="1100" dirty="0" smtClean="0"/>
                  <a:t>Irraggiamento solare</a:t>
                </a:r>
              </a:p>
              <a:p>
                <a:r>
                  <a:rPr lang="it-IT" sz="1100" dirty="0" smtClean="0"/>
                  <a:t>Calore generato dalle persone</a:t>
                </a:r>
                <a:endParaRPr lang="en-US" sz="1100" dirty="0"/>
              </a:p>
            </p:txBody>
          </p:sp>
        </p:grpSp>
        <p:sp>
          <p:nvSpPr>
            <p:cNvPr id="33" name="Rettangolo 32"/>
            <p:cNvSpPr/>
            <p:nvPr/>
          </p:nvSpPr>
          <p:spPr>
            <a:xfrm>
              <a:off x="3126569" y="5411759"/>
              <a:ext cx="293303" cy="177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2980250" y="5778044"/>
              <a:ext cx="293303" cy="177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2056863" y="541774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K</a:t>
              </a:r>
              <a:endParaRPr lang="en-US" dirty="0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475656" y="4985141"/>
              <a:ext cx="1944216" cy="10695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nettore 2 44"/>
            <p:cNvCxnSpPr>
              <a:endCxn id="37" idx="1"/>
            </p:cNvCxnSpPr>
            <p:nvPr/>
          </p:nvCxnSpPr>
          <p:spPr>
            <a:xfrm>
              <a:off x="611560" y="5519933"/>
              <a:ext cx="864096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>
              <a:off x="2808395" y="5500499"/>
              <a:ext cx="3181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Figura a mano libera 54"/>
            <p:cNvSpPr/>
            <p:nvPr/>
          </p:nvSpPr>
          <p:spPr>
            <a:xfrm rot="1180593">
              <a:off x="2415797" y="5859817"/>
              <a:ext cx="503503" cy="102564"/>
            </a:xfrm>
            <a:custGeom>
              <a:avLst/>
              <a:gdLst>
                <a:gd name="connsiteX0" fmla="*/ 1990725 w 1990725"/>
                <a:gd name="connsiteY0" fmla="*/ 0 h 459432"/>
                <a:gd name="connsiteX1" fmla="*/ 1704975 w 1990725"/>
                <a:gd name="connsiteY1" fmla="*/ 314325 h 459432"/>
                <a:gd name="connsiteX2" fmla="*/ 1257300 w 1990725"/>
                <a:gd name="connsiteY2" fmla="*/ 428625 h 459432"/>
                <a:gd name="connsiteX3" fmla="*/ 590550 w 1990725"/>
                <a:gd name="connsiteY3" fmla="*/ 438150 h 459432"/>
                <a:gd name="connsiteX4" fmla="*/ 142875 w 1990725"/>
                <a:gd name="connsiteY4" fmla="*/ 171450 h 459432"/>
                <a:gd name="connsiteX5" fmla="*/ 0 w 1990725"/>
                <a:gd name="connsiteY5" fmla="*/ 19050 h 45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0725" h="459432">
                  <a:moveTo>
                    <a:pt x="1990725" y="0"/>
                  </a:moveTo>
                  <a:cubicBezTo>
                    <a:pt x="1908968" y="121444"/>
                    <a:pt x="1827212" y="242888"/>
                    <a:pt x="1704975" y="314325"/>
                  </a:cubicBezTo>
                  <a:cubicBezTo>
                    <a:pt x="1582738" y="385762"/>
                    <a:pt x="1443037" y="407988"/>
                    <a:pt x="1257300" y="428625"/>
                  </a:cubicBezTo>
                  <a:cubicBezTo>
                    <a:pt x="1071563" y="449262"/>
                    <a:pt x="776287" y="481013"/>
                    <a:pt x="590550" y="438150"/>
                  </a:cubicBezTo>
                  <a:cubicBezTo>
                    <a:pt x="404812" y="395288"/>
                    <a:pt x="241300" y="241300"/>
                    <a:pt x="142875" y="171450"/>
                  </a:cubicBezTo>
                  <a:cubicBezTo>
                    <a:pt x="44450" y="101600"/>
                    <a:pt x="22225" y="60325"/>
                    <a:pt x="0" y="190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Connettore 2 55"/>
            <p:cNvCxnSpPr>
              <a:stCxn id="55" idx="4"/>
              <a:endCxn id="55" idx="5"/>
            </p:cNvCxnSpPr>
            <p:nvPr/>
          </p:nvCxnSpPr>
          <p:spPr>
            <a:xfrm flipH="1" flipV="1">
              <a:off x="2446332" y="5782049"/>
              <a:ext cx="22572" cy="442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55664" y="330499"/>
            <a:ext cx="258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controllo in anello chiuso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parla di </a:t>
            </a:r>
            <a:r>
              <a:rPr lang="it-IT" b="1" dirty="0" smtClean="0">
                <a:solidFill>
                  <a:srgbClr val="0070C0"/>
                </a:solidFill>
              </a:rPr>
              <a:t>anello chiuso </a:t>
            </a:r>
            <a:r>
              <a:rPr lang="it-IT" dirty="0" smtClean="0"/>
              <a:t>quando le decisioni di K considerano lo stato del sistema </a:t>
            </a:r>
            <a:r>
              <a:rPr lang="it-IT" dirty="0" smtClean="0">
                <a:latin typeface="Symbol" panose="05050102010706020507" pitchFamily="18" charset="2"/>
              </a:rPr>
              <a:t>S. </a:t>
            </a:r>
            <a:r>
              <a:rPr lang="it-IT" dirty="0" smtClean="0"/>
              <a:t>Tale logica si chiama anche </a:t>
            </a:r>
            <a:r>
              <a:rPr lang="it-IT" b="1" dirty="0" err="1" smtClean="0">
                <a:solidFill>
                  <a:srgbClr val="0070C0"/>
                </a:solidFill>
              </a:rPr>
              <a:t>retroazionata</a:t>
            </a:r>
            <a:r>
              <a:rPr lang="it-IT" dirty="0" smtClean="0"/>
              <a:t> o </a:t>
            </a:r>
            <a:r>
              <a:rPr lang="it-IT" b="1" dirty="0" smtClean="0">
                <a:solidFill>
                  <a:srgbClr val="0070C0"/>
                </a:solidFill>
              </a:rPr>
              <a:t>in retroazione (feedback</a:t>
            </a:r>
            <a:r>
              <a:rPr lang="it-IT" dirty="0" smtClean="0"/>
              <a:t>).</a:t>
            </a:r>
            <a:endParaRPr lang="it-IT" dirty="0" smtClean="0">
              <a:latin typeface="Symbol" panose="05050102010706020507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7" y="1988840"/>
            <a:ext cx="3267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51520" y="386104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retroazione positiva</a:t>
            </a:r>
            <a:r>
              <a:rPr lang="it-IT" dirty="0"/>
              <a:t> quando i risultati del sistema vanno ad amplificare il funzionamento del sistema stesso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4572000" y="3717032"/>
            <a:ext cx="4067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retroazione negativa</a:t>
            </a:r>
            <a:r>
              <a:rPr lang="it-IT" dirty="0"/>
              <a:t> quando i risultati del sistema vanno a smorzare il funzionamento del sistema </a:t>
            </a:r>
            <a:r>
              <a:rPr lang="it-IT" dirty="0" smtClean="0"/>
              <a:t>stesso, stabilizzandolo e </a:t>
            </a:r>
            <a:r>
              <a:rPr lang="it-IT" dirty="0"/>
              <a:t>avvicinandolo al set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7196" y="5301208"/>
            <a:ext cx="9096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Esempi di sistemi di controllo ad anello chiuso: boiler con termostato, un automobilista che guida l'auto (l'autista in base a quello che vede corregge continuamente la traiettoria, l'acceleratore, ecc. per seguire un determinato percorso</a:t>
            </a:r>
            <a:r>
              <a:rPr lang="it-IT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4790" y="112474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concetto di </a:t>
            </a:r>
            <a:r>
              <a:rPr lang="it-IT" i="1" dirty="0"/>
              <a:t>feedback</a:t>
            </a:r>
            <a:r>
              <a:rPr lang="it-IT" dirty="0"/>
              <a:t>, inteso come interazione </a:t>
            </a:r>
            <a:r>
              <a:rPr lang="it-IT" dirty="0" smtClean="0"/>
              <a:t>tra (almeno</a:t>
            </a:r>
            <a:r>
              <a:rPr lang="it-IT" dirty="0"/>
              <a:t>) due sistemi ciascuno in grado </a:t>
            </a:r>
            <a:r>
              <a:rPr lang="it-IT" dirty="0" smtClean="0"/>
              <a:t>di influenzare </a:t>
            </a:r>
            <a:r>
              <a:rPr lang="it-IT" dirty="0"/>
              <a:t>il comportamento dell’altro, è </a:t>
            </a:r>
            <a:r>
              <a:rPr lang="it-IT" dirty="0" smtClean="0"/>
              <a:t>presente </a:t>
            </a:r>
            <a:r>
              <a:rPr lang="en-US" dirty="0" smtClean="0"/>
              <a:t>in </a:t>
            </a:r>
            <a:r>
              <a:rPr lang="en-US" dirty="0" err="1"/>
              <a:t>moltissimi</a:t>
            </a:r>
            <a:r>
              <a:rPr lang="en-US" dirty="0"/>
              <a:t> </a:t>
            </a:r>
            <a:r>
              <a:rPr lang="en-US" dirty="0" err="1"/>
              <a:t>fenomeni</a:t>
            </a:r>
            <a:r>
              <a:rPr lang="en-US" dirty="0"/>
              <a:t> </a:t>
            </a:r>
            <a:r>
              <a:rPr lang="en-US" dirty="0" err="1"/>
              <a:t>naturali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it-IT" dirty="0" smtClean="0"/>
              <a:t>esempio </a:t>
            </a:r>
            <a:r>
              <a:rPr lang="it-IT" b="1" dirty="0" smtClean="0">
                <a:solidFill>
                  <a:srgbClr val="0070C0"/>
                </a:solidFill>
              </a:rPr>
              <a:t>feedback negativo</a:t>
            </a:r>
            <a:r>
              <a:rPr lang="it-IT" dirty="0" smtClean="0"/>
              <a:t>: Un aumento dei predatori induce una loro diminuzione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41876" y="260648"/>
            <a:ext cx="108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F</a:t>
            </a:r>
            <a:r>
              <a:rPr lang="it-IT" b="1" dirty="0" smtClean="0">
                <a:solidFill>
                  <a:srgbClr val="0070C0"/>
                </a:solidFill>
              </a:rPr>
              <a:t>eedback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2556284" cy="213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o 13"/>
          <p:cNvGrpSpPr/>
          <p:nvPr/>
        </p:nvGrpSpPr>
        <p:grpSpPr>
          <a:xfrm>
            <a:off x="395536" y="3284984"/>
            <a:ext cx="3528392" cy="1656184"/>
            <a:chOff x="395536" y="2996952"/>
            <a:chExt cx="3528392" cy="1656184"/>
          </a:xfrm>
        </p:grpSpPr>
        <p:sp>
          <p:nvSpPr>
            <p:cNvPr id="6" name="Rettangolo 5"/>
            <p:cNvSpPr/>
            <p:nvPr/>
          </p:nvSpPr>
          <p:spPr>
            <a:xfrm>
              <a:off x="395536" y="3356992"/>
              <a:ext cx="100811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483768" y="3356992"/>
              <a:ext cx="1440160" cy="724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95348" y="3501008"/>
              <a:ext cx="736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prede</a:t>
              </a:r>
              <a:endParaRPr lang="en-US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720968" y="3563724"/>
              <a:ext cx="1058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predatori</a:t>
              </a:r>
              <a:endParaRPr lang="en-US" dirty="0"/>
            </a:p>
          </p:txBody>
        </p:sp>
        <p:sp>
          <p:nvSpPr>
            <p:cNvPr id="10" name="Freccia circolare in giù 9"/>
            <p:cNvSpPr/>
            <p:nvPr/>
          </p:nvSpPr>
          <p:spPr>
            <a:xfrm>
              <a:off x="1475656" y="2996952"/>
              <a:ext cx="936104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ccia circolare in giù 10"/>
            <p:cNvSpPr/>
            <p:nvPr/>
          </p:nvSpPr>
          <p:spPr>
            <a:xfrm rot="10800000">
              <a:off x="1556048" y="4365104"/>
              <a:ext cx="936104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835696" y="3284984"/>
              <a:ext cx="300082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+</a:t>
              </a:r>
              <a:endParaRPr lang="en-US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35696" y="3995772"/>
              <a:ext cx="25519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6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08286" y="192995"/>
            <a:ext cx="2128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Programma</a:t>
            </a:r>
            <a:endParaRPr lang="en-US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3869" y="1052736"/>
            <a:ext cx="222586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1° parte (Prof. Strozzi)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9024" y="3933056"/>
            <a:ext cx="2055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° parte (Prof Aime)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700808"/>
            <a:ext cx="5656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Definizioni, Storia del controllo automatico, esempi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Modelli di sistemi dinamici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Esempi di </a:t>
            </a:r>
            <a:r>
              <a:rPr lang="it-IT" smtClean="0"/>
              <a:t>controllori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mtClean="0"/>
              <a:t>Trasformata </a:t>
            </a:r>
            <a:r>
              <a:rPr lang="it-IT" dirty="0" smtClean="0"/>
              <a:t>Z e approssimazioni della dinamica (Taylor)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Simulazioni di controllori PID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509120"/>
            <a:ext cx="5069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Trasformata di Laplace e stabilità in anello aperto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Diagrammi di Bode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Problema del controllo e stabilità in anello chiuso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3411" y="404664"/>
            <a:ext cx="296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E</a:t>
            </a:r>
            <a:r>
              <a:rPr lang="it-IT" b="1" dirty="0" smtClean="0">
                <a:solidFill>
                  <a:srgbClr val="0070C0"/>
                </a:solidFill>
              </a:rPr>
              <a:t>sempio di feedback positivo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14413"/>
            <a:ext cx="64293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86222"/>
            <a:ext cx="54959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78829" y="260648"/>
            <a:ext cx="296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Esempio di feedback positivo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3376" y="764143"/>
            <a:ext cx="296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Esempio di feedback positivo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75856" y="116632"/>
            <a:ext cx="30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Esempio di feedback negativo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501317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“Negative </a:t>
            </a:r>
            <a:r>
              <a:rPr lang="en-US" dirty="0"/>
              <a:t>Feedback Control Systems are inhibitory. They oppose a change by creating a response that is opposite in direction to the initial disturbance. They </a:t>
            </a:r>
            <a:r>
              <a:rPr lang="en-US" b="1" dirty="0"/>
              <a:t>produce an action that is opposite to the change that activated the system</a:t>
            </a:r>
            <a:r>
              <a:rPr lang="en-US" dirty="0"/>
              <a:t>. Negative feedback systems are responsible for maintaining a constant internal environment. They keep variables from straying too far outside of their normal </a:t>
            </a:r>
            <a:r>
              <a:rPr lang="en-US" dirty="0" smtClean="0"/>
              <a:t>ranges”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25873" cy="356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692696"/>
            <a:ext cx="213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+glucosio nel sangue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18171" y="69269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+insulina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72166" y="692696"/>
            <a:ext cx="279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+Il glucosio viene immagazzinato nelle cellule</a:t>
            </a:r>
          </a:p>
          <a:p>
            <a:r>
              <a:rPr lang="it-IT" dirty="0" smtClean="0"/>
              <a:t>Del fegato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83017" y="4509120"/>
            <a:ext cx="20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</a:t>
            </a:r>
            <a:r>
              <a:rPr lang="it-IT" dirty="0" smtClean="0"/>
              <a:t>glucosio nel sangue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238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693373" y="476672"/>
            <a:ext cx="159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Ancora esempi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1760" y="188640"/>
            <a:ext cx="367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Esempio di controllo in anello chiuso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1800" y="620688"/>
            <a:ext cx="308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(o catena chiusa o retroazione)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7" y="1484784"/>
            <a:ext cx="3994883" cy="25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458112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L’azione è basata su un </a:t>
            </a:r>
            <a:r>
              <a:rPr lang="it-IT" b="1" dirty="0" smtClean="0">
                <a:solidFill>
                  <a:srgbClr val="0070C0"/>
                </a:solidFill>
              </a:rPr>
              <a:t>modello</a:t>
            </a:r>
            <a:r>
              <a:rPr lang="it-IT" dirty="0" smtClean="0"/>
              <a:t> e su </a:t>
            </a:r>
            <a:r>
              <a:rPr lang="it-IT" b="1" dirty="0" smtClean="0">
                <a:solidFill>
                  <a:srgbClr val="0070C0"/>
                </a:solidFill>
              </a:rPr>
              <a:t>informazioni  continue </a:t>
            </a:r>
            <a:r>
              <a:rPr lang="it-IT" dirty="0" smtClean="0"/>
              <a:t>del sistema</a:t>
            </a:r>
          </a:p>
          <a:p>
            <a:endParaRPr lang="it-IT" dirty="0"/>
          </a:p>
          <a:p>
            <a:r>
              <a:rPr lang="it-IT" dirty="0" smtClean="0"/>
              <a:t>L’azione è determinata in base alle misure del comportamento effettivo del sistema ed al confronto di tale comportamento con quello desiderato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4" y="1844824"/>
            <a:ext cx="7509842" cy="225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5536" y="44719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pendenza e vento </a:t>
            </a:r>
            <a:r>
              <a:rPr lang="it-IT" dirty="0"/>
              <a:t>influenzano la velocità, </a:t>
            </a:r>
            <a:r>
              <a:rPr lang="it-IT" dirty="0" smtClean="0"/>
              <a:t>ma NON </a:t>
            </a:r>
            <a:r>
              <a:rPr lang="it-IT" dirty="0"/>
              <a:t>sono manipolabili dal guidatore. Variabili di </a:t>
            </a:r>
            <a:r>
              <a:rPr lang="it-IT" dirty="0" smtClean="0"/>
              <a:t>questo tipo </a:t>
            </a:r>
            <a:r>
              <a:rPr lang="it-IT" dirty="0"/>
              <a:t>si </a:t>
            </a:r>
            <a:r>
              <a:rPr lang="it-IT" dirty="0" smtClean="0"/>
              <a:t>definiscono </a:t>
            </a:r>
            <a:r>
              <a:rPr lang="it-IT" b="1" dirty="0" smtClean="0">
                <a:solidFill>
                  <a:srgbClr val="0070C0"/>
                </a:solidFill>
              </a:rPr>
              <a:t>DISTURBI</a:t>
            </a:r>
          </a:p>
          <a:p>
            <a:endParaRPr lang="it-IT" dirty="0"/>
          </a:p>
          <a:p>
            <a:r>
              <a:rPr lang="it-IT" dirty="0" smtClean="0"/>
              <a:t>Controllo automatico della velocità= Cruise Control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27784" y="188640"/>
            <a:ext cx="367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Esempio di controllo in anello chiuso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12175"/>
            <a:ext cx="4343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1484784"/>
            <a:ext cx="418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Controllo della velocità di una automobile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27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67" y="1484784"/>
            <a:ext cx="4514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55776" y="219998"/>
            <a:ext cx="26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controllo in anello aperto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98072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Nel caso in cui lo stato del sistema non venga considerato si parla di </a:t>
            </a:r>
            <a:r>
              <a:rPr lang="it-IT" b="1" dirty="0">
                <a:solidFill>
                  <a:srgbClr val="0070C0"/>
                </a:solidFill>
              </a:rPr>
              <a:t>anello </a:t>
            </a:r>
            <a:r>
              <a:rPr lang="it-IT" b="1" dirty="0" smtClean="0">
                <a:solidFill>
                  <a:srgbClr val="0070C0"/>
                </a:solidFill>
              </a:rPr>
              <a:t>aperto </a:t>
            </a:r>
            <a:r>
              <a:rPr lang="it-IT" dirty="0"/>
              <a:t>(detto anche </a:t>
            </a:r>
            <a:r>
              <a:rPr lang="it-IT" b="1" dirty="0">
                <a:solidFill>
                  <a:srgbClr val="0070C0"/>
                </a:solidFill>
              </a:rPr>
              <a:t>controllo in avanti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o </a:t>
            </a:r>
            <a:r>
              <a:rPr lang="it-IT" b="1" dirty="0">
                <a:solidFill>
                  <a:srgbClr val="0070C0"/>
                </a:solidFill>
              </a:rPr>
              <a:t>controllo in </a:t>
            </a:r>
            <a:r>
              <a:rPr lang="it-IT" b="1" dirty="0" err="1">
                <a:solidFill>
                  <a:srgbClr val="0070C0"/>
                </a:solidFill>
              </a:rPr>
              <a:t>feedforward</a:t>
            </a:r>
            <a:r>
              <a:rPr lang="it-IT" dirty="0"/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87422" y="4715852"/>
            <a:ext cx="7440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Strategia poco efficace in presenza di incertezza </a:t>
            </a:r>
            <a:r>
              <a:rPr lang="it-IT" dirty="0" smtClean="0"/>
              <a:t>sul sistema e sui disturbi.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595929" y="2446919"/>
            <a:ext cx="7350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</a:t>
            </a:r>
            <a:r>
              <a:rPr lang="it-IT" dirty="0"/>
              <a:t>differenza fondamentale tra sistemi di regolazione ad anello aperto e quelli ad anello chiuso è che </a:t>
            </a:r>
            <a:r>
              <a:rPr lang="it-IT" dirty="0" smtClean="0"/>
              <a:t>nei primi </a:t>
            </a:r>
            <a:r>
              <a:rPr lang="it-IT" b="1" dirty="0" smtClean="0">
                <a:solidFill>
                  <a:srgbClr val="0070C0"/>
                </a:solidFill>
              </a:rPr>
              <a:t>non c’è retroazione </a:t>
            </a:r>
            <a:r>
              <a:rPr lang="it-IT" dirty="0"/>
              <a:t>che consente di misurare la grandezza fisica da </a:t>
            </a:r>
            <a:r>
              <a:rPr lang="it-IT" dirty="0" smtClean="0"/>
              <a:t>controllare.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5929" y="3502749"/>
            <a:ext cx="8066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controllore in un anello aperto </a:t>
            </a:r>
            <a:r>
              <a:rPr lang="it-IT" b="1" dirty="0" smtClean="0">
                <a:solidFill>
                  <a:srgbClr val="0070C0"/>
                </a:solidFill>
              </a:rPr>
              <a:t>può funzionare se si conosce il modello di funzionamento del sistema</a:t>
            </a:r>
            <a:r>
              <a:rPr lang="it-IT" dirty="0" smtClean="0"/>
              <a:t> e quindi si determina l’azione da applicare in base ad 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27176" y="147990"/>
            <a:ext cx="369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Esempio di controllo in anello aperto</a:t>
            </a:r>
          </a:p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(o catena aperta o azione diretta)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413885" cy="18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43608" y="4221088"/>
            <a:ext cx="72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L’azione è basata su un </a:t>
            </a:r>
            <a:r>
              <a:rPr lang="it-IT" b="1" dirty="0" smtClean="0">
                <a:solidFill>
                  <a:srgbClr val="0070C0"/>
                </a:solidFill>
              </a:rPr>
              <a:t>modello </a:t>
            </a:r>
            <a:r>
              <a:rPr lang="it-IT" dirty="0" smtClean="0"/>
              <a:t>e su informazioni iniziali del sistema.  </a:t>
            </a:r>
          </a:p>
          <a:p>
            <a:r>
              <a:rPr lang="it-IT" dirty="0" smtClean="0"/>
              <a:t>Svantaggio: Il modello che però è </a:t>
            </a:r>
            <a:r>
              <a:rPr lang="it-IT" b="1" dirty="0" smtClean="0">
                <a:solidFill>
                  <a:srgbClr val="0070C0"/>
                </a:solidFill>
              </a:rPr>
              <a:t>da sviluppare</a:t>
            </a:r>
          </a:p>
          <a:p>
            <a:r>
              <a:rPr lang="it-IT" dirty="0" smtClean="0"/>
              <a:t>Vantaggio: </a:t>
            </a:r>
            <a:r>
              <a:rPr lang="it-IT" b="1" dirty="0" smtClean="0">
                <a:solidFill>
                  <a:srgbClr val="0070C0"/>
                </a:solidFill>
              </a:rPr>
              <a:t>assenza di ritardi </a:t>
            </a:r>
            <a:r>
              <a:rPr lang="it-IT" dirty="0" smtClean="0"/>
              <a:t>nella misura della variabile di uscita (non serve)</a:t>
            </a:r>
          </a:p>
        </p:txBody>
      </p:sp>
    </p:spTree>
    <p:extLst>
      <p:ext uri="{BB962C8B-B14F-4D97-AF65-F5344CB8AC3E}">
        <p14:creationId xmlns:p14="http://schemas.microsoft.com/office/powerpoint/2010/main" val="21022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3768" y="404664"/>
            <a:ext cx="421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Applicazioni del controllo in anello aperto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270501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Casi tipici sono la presenza di ritardi sulla misura dell'uscita 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2909" y="2195572"/>
            <a:ext cx="29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Motore elettrico per incisioni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3602" y="2924944"/>
            <a:ext cx="853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Motore </a:t>
            </a:r>
            <a:r>
              <a:rPr lang="it-IT" dirty="0"/>
              <a:t>che aziona un'articolazione di un robot, per eseguire </a:t>
            </a:r>
            <a:r>
              <a:rPr lang="it-IT" dirty="0" smtClean="0"/>
              <a:t>una incisione. In </a:t>
            </a:r>
            <a:r>
              <a:rPr lang="it-IT" dirty="0"/>
              <a:t>questo caso, l'adozione di un controllo in retroazione </a:t>
            </a:r>
            <a:r>
              <a:rPr lang="it-IT" dirty="0" smtClean="0"/>
              <a:t>tenderebbe </a:t>
            </a:r>
            <a:r>
              <a:rPr lang="it-IT" dirty="0"/>
              <a:t>a correggere l'errore e non a </a:t>
            </a:r>
            <a:r>
              <a:rPr lang="it-IT" dirty="0" smtClean="0"/>
              <a:t>prevenirlo e gli errori commessi  </a:t>
            </a:r>
            <a:r>
              <a:rPr lang="it-IT" dirty="0"/>
              <a:t>potrebbero rendere inutilizzabile la lavorazione. </a:t>
            </a:r>
            <a:r>
              <a:rPr lang="it-IT" dirty="0" smtClean="0"/>
              <a:t>Si opera con un controllo in avanti  che permetterà l'esecuzione pulita della traiettoria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896" y="33265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M</a:t>
            </a:r>
            <a:r>
              <a:rPr lang="it-IT" b="1" dirty="0" smtClean="0">
                <a:solidFill>
                  <a:schemeClr val="accent1"/>
                </a:solidFill>
              </a:rPr>
              <a:t>odello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3407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</a:t>
            </a:r>
            <a:r>
              <a:rPr lang="it-IT" b="1" dirty="0" smtClean="0">
                <a:solidFill>
                  <a:srgbClr val="0070C0"/>
                </a:solidFill>
              </a:rPr>
              <a:t>modello</a:t>
            </a:r>
            <a:r>
              <a:rPr lang="it-IT" dirty="0" smtClean="0">
                <a:solidFill>
                  <a:srgbClr val="0070C0"/>
                </a:solidFill>
              </a:rPr>
              <a:t>  </a:t>
            </a:r>
            <a:r>
              <a:rPr lang="it-IT" dirty="0" smtClean="0"/>
              <a:t>è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la descrizione della struttura e dell’evoluzione del </a:t>
            </a:r>
            <a:r>
              <a:rPr lang="it-IT" b="1" dirty="0" smtClean="0">
                <a:solidFill>
                  <a:srgbClr val="0070C0"/>
                </a:solidFill>
              </a:rPr>
              <a:t>sistema</a:t>
            </a:r>
            <a:r>
              <a:rPr lang="it-IT" dirty="0" smtClean="0"/>
              <a:t> mediante simboli </a:t>
            </a:r>
            <a:endParaRPr lang="en-US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2915816" y="2409855"/>
            <a:ext cx="2448272" cy="659105"/>
            <a:chOff x="3203848" y="2276872"/>
            <a:chExt cx="2056717" cy="369332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03848" y="2276872"/>
              <a:ext cx="2056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Sistema       modello</a:t>
              </a:r>
              <a:endParaRPr lang="en-US" dirty="0"/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4741498"/>
                </p:ext>
              </p:extLst>
            </p:nvPr>
          </p:nvGraphicFramePr>
          <p:xfrm>
            <a:off x="3968230" y="2296438"/>
            <a:ext cx="1651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" name="Equazione" r:id="rId3" imgW="164880" imgH="164880" progId="Equation.3">
                    <p:embed/>
                  </p:oleObj>
                </mc:Choice>
                <mc:Fallback>
                  <p:oleObj name="Equazione" r:id="rId3" imgW="1648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68230" y="2296438"/>
                          <a:ext cx="1651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CasellaDiTesto 6"/>
          <p:cNvSpPr txBox="1"/>
          <p:nvPr/>
        </p:nvSpPr>
        <p:spPr>
          <a:xfrm>
            <a:off x="475928" y="3358733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Ogni modello è una descrizione approssimata di un sistema. Ad uno stesso sistema è possibile associare più di un modello a seconda della precisione che si vuole ottenere. Una legge fisica è un modello.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26732" y="4653136"/>
            <a:ext cx="2197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Modello fisico</a:t>
            </a:r>
          </a:p>
          <a:p>
            <a:r>
              <a:rPr lang="it-IT" dirty="0" smtClean="0"/>
              <a:t>Modello matematico </a:t>
            </a:r>
          </a:p>
          <a:p>
            <a:r>
              <a:rPr lang="it-IT" dirty="0" smtClean="0"/>
              <a:t>Modello </a:t>
            </a:r>
            <a:r>
              <a:rPr lang="it-IT" dirty="0" err="1" smtClean="0"/>
              <a:t>black</a:t>
            </a:r>
            <a:r>
              <a:rPr lang="it-IT" dirty="0" smtClean="0"/>
              <a:t>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55679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Nella prima parte del corso ci concentreremo </a:t>
            </a:r>
            <a:r>
              <a:rPr lang="it-IT" sz="2400" dirty="0" smtClean="0"/>
              <a:t>sui sistemi a </a:t>
            </a:r>
            <a:r>
              <a:rPr lang="it-IT" sz="2400" dirty="0"/>
              <a:t>tempo </a:t>
            </a:r>
            <a:r>
              <a:rPr lang="it-IT" sz="2400" dirty="0" smtClean="0"/>
              <a:t>discreto, sul </a:t>
            </a:r>
            <a:r>
              <a:rPr lang="it-IT" sz="2400" dirty="0"/>
              <a:t>processo di discretizzazione in </a:t>
            </a:r>
            <a:r>
              <a:rPr lang="it-IT" sz="2400" dirty="0" smtClean="0"/>
              <a:t>generale e verrà implementato </a:t>
            </a:r>
            <a:r>
              <a:rPr lang="it-IT" sz="2400" dirty="0"/>
              <a:t>qualche semplice sistema di </a:t>
            </a:r>
            <a:r>
              <a:rPr lang="it-IT" sz="2400" dirty="0" smtClean="0"/>
              <a:t>controllo</a:t>
            </a:r>
            <a:r>
              <a:rPr lang="it-IT" sz="2400" dirty="0" smtClean="0"/>
              <a:t>. (</a:t>
            </a:r>
            <a:r>
              <a:rPr lang="it-IT" sz="2400" dirty="0" smtClean="0"/>
              <a:t>Strozzi)</a:t>
            </a:r>
            <a:endParaRPr lang="it-IT" sz="2400" dirty="0"/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Nella seconda </a:t>
            </a:r>
            <a:r>
              <a:rPr lang="it-IT" sz="2400" dirty="0" smtClean="0"/>
              <a:t>parte </a:t>
            </a:r>
            <a:r>
              <a:rPr lang="it-IT" sz="2400" dirty="0"/>
              <a:t>verranno trattati i sistemi a tempo </a:t>
            </a:r>
            <a:r>
              <a:rPr lang="it-IT" sz="2400" dirty="0" smtClean="0"/>
              <a:t>continuo, la loro soluzione mediante </a:t>
            </a:r>
            <a:r>
              <a:rPr lang="it-IT" sz="2400" dirty="0" smtClean="0"/>
              <a:t>la Trasformata di Laplace </a:t>
            </a:r>
            <a:r>
              <a:rPr lang="it-IT" sz="2400" dirty="0" smtClean="0"/>
              <a:t>e lo studio </a:t>
            </a:r>
            <a:r>
              <a:rPr lang="it-IT" sz="2400" smtClean="0"/>
              <a:t>della </a:t>
            </a:r>
            <a:r>
              <a:rPr lang="it-IT" sz="2400" smtClean="0"/>
              <a:t>loro stabilità</a:t>
            </a:r>
            <a:r>
              <a:rPr lang="it-IT" sz="2400" dirty="0" smtClean="0"/>
              <a:t>. (Aime)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91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306966"/>
            <a:ext cx="705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Tipologie di sistemi di controllo: Multiple-Input Multiple-Output (MIMO)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5595" y="105273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caso in cui il controllore K debba acquisire dati su molteplici grandezze di </a:t>
            </a:r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 fonderle ed emettere il segnale di controllo relativo a più grandezze di </a:t>
            </a:r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2060848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 qui considereremo i :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14879" y="2636912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Sistemi di controllo </a:t>
            </a:r>
            <a:r>
              <a:rPr lang="it-IT" b="1" dirty="0" smtClean="0">
                <a:solidFill>
                  <a:srgbClr val="0070C0"/>
                </a:solidFill>
              </a:rPr>
              <a:t>Single-Input Single-Output (SISO)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5297" y="40050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controllore può essere </a:t>
            </a:r>
            <a:r>
              <a:rPr lang="it-IT" b="1" dirty="0" smtClean="0">
                <a:solidFill>
                  <a:srgbClr val="0070C0"/>
                </a:solidFill>
              </a:rPr>
              <a:t>flessibile</a:t>
            </a:r>
            <a:r>
              <a:rPr lang="it-IT" dirty="0" smtClean="0"/>
              <a:t> cioè adattabile al comportamento del sistema da controllare e più o meno </a:t>
            </a:r>
            <a:r>
              <a:rPr lang="it-IT" b="1" dirty="0" smtClean="0">
                <a:solidFill>
                  <a:srgbClr val="0070C0"/>
                </a:solidFill>
              </a:rPr>
              <a:t>reattivo </a:t>
            </a:r>
            <a:r>
              <a:rPr lang="it-IT" dirty="0" smtClean="0"/>
              <a:t>cioè più o meno rapido nell’adattarsi al sistema da controllare.</a:t>
            </a:r>
          </a:p>
        </p:txBody>
      </p:sp>
    </p:spTree>
    <p:extLst>
      <p:ext uri="{BB962C8B-B14F-4D97-AF65-F5344CB8AC3E}">
        <p14:creationId xmlns:p14="http://schemas.microsoft.com/office/powerpoint/2010/main" val="40035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234888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Nel passato il controllo </a:t>
            </a:r>
            <a:r>
              <a:rPr lang="it-IT" dirty="0"/>
              <a:t>è stato spesso attuato da esseri </a:t>
            </a:r>
            <a:r>
              <a:rPr lang="it-IT" dirty="0" smtClean="0"/>
              <a:t>umani (controllo manuale), </a:t>
            </a:r>
            <a:r>
              <a:rPr lang="it-IT" dirty="0"/>
              <a:t>dunque senza automazione: gli schiavi erano attuatori a buon mercato e i loro padroni </a:t>
            </a:r>
            <a:r>
              <a:rPr lang="it-IT" dirty="0" smtClean="0"/>
              <a:t>i controllori. Sicuramente questo tipo di controllo era molto flessibile  tuttavia soggetto alla stanchezza.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23928" y="539388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Cenni storici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97335" y="40466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Cenni storici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268760"/>
            <a:ext cx="5257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Origini: prima della rivoluzione industriale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Tentativi di costruzione di controlli semi-automatici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Approccio empirico basato sull’inventiva di pochi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1426"/>
            <a:ext cx="2505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5013176"/>
            <a:ext cx="383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Orologio ad acqua di </a:t>
            </a:r>
            <a:r>
              <a:rPr lang="it-IT" dirty="0" err="1" smtClean="0"/>
              <a:t>Ktesios</a:t>
            </a:r>
            <a:r>
              <a:rPr lang="it-IT" dirty="0" smtClean="0"/>
              <a:t> (300 a. C.)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4941168"/>
            <a:ext cx="396044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Apertura porte tempio greco tramite espansione di aria calda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85" y="2204864"/>
            <a:ext cx="2111743" cy="26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464496" y="55410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Tale macchina permetteva di aprire le porte del tempio di Serapide ad Alessandria e può essere considerata uno dei primi esempi di macchina a vapore della storia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1760" y="404664"/>
            <a:ext cx="377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Cenni storici: Invenzioni ancora in uso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124744"/>
            <a:ext cx="515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Regolazione del livello in un vaporizzatore industriale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1700808"/>
            <a:ext cx="3995712" cy="35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8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1760" y="404664"/>
            <a:ext cx="603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Cenni storici: primo controllore (inizio rivoluzione industriale)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124744"/>
            <a:ext cx="521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Regolatore centrifugo di Watt (</a:t>
            </a:r>
            <a:r>
              <a:rPr lang="it-IT" dirty="0" err="1" smtClean="0"/>
              <a:t>Flyball</a:t>
            </a:r>
            <a:r>
              <a:rPr lang="it-IT" dirty="0" smtClean="0"/>
              <a:t> </a:t>
            </a:r>
            <a:r>
              <a:rPr lang="it-IT" dirty="0" err="1" smtClean="0"/>
              <a:t>governor</a:t>
            </a:r>
            <a:r>
              <a:rPr lang="it-IT" dirty="0" smtClean="0"/>
              <a:t>, 1788)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685207" cy="317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932040" y="1988840"/>
            <a:ext cx="385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un dispositivo meccanico in grado di regolare la velocità di rotazione di un motore a vapore.</a:t>
            </a:r>
          </a:p>
          <a:p>
            <a:r>
              <a:rPr lang="it-IT" dirty="0"/>
              <a:t>A</a:t>
            </a:r>
            <a:r>
              <a:rPr lang="it-IT" dirty="0" smtClean="0"/>
              <a:t>ll’aumentare </a:t>
            </a:r>
            <a:r>
              <a:rPr lang="it-IT" dirty="0"/>
              <a:t>della velocità le sfere</a:t>
            </a:r>
          </a:p>
          <a:p>
            <a:r>
              <a:rPr lang="it-IT" dirty="0"/>
              <a:t>si sollevano e, tramite il meccanismo</a:t>
            </a:r>
          </a:p>
          <a:p>
            <a:r>
              <a:rPr lang="en-US" dirty="0"/>
              <a:t>a </a:t>
            </a:r>
            <a:r>
              <a:rPr lang="en-US" dirty="0" err="1"/>
              <a:t>parallelogramma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70C0"/>
                </a:solidFill>
              </a:rPr>
              <a:t>viene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chiusa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progressivamente</a:t>
            </a:r>
            <a:r>
              <a:rPr lang="en-US" b="1" dirty="0">
                <a:solidFill>
                  <a:srgbClr val="0070C0"/>
                </a:solidFill>
              </a:rPr>
              <a:t> la </a:t>
            </a:r>
            <a:r>
              <a:rPr lang="en-US" b="1" dirty="0" err="1">
                <a:solidFill>
                  <a:srgbClr val="0070C0"/>
                </a:solidFill>
              </a:rPr>
              <a:t>valvola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a</a:t>
            </a:r>
          </a:p>
          <a:p>
            <a:r>
              <a:rPr lang="it-IT" dirty="0"/>
              <a:t>farfalla che </a:t>
            </a:r>
            <a:r>
              <a:rPr lang="it-IT" b="1" dirty="0">
                <a:solidFill>
                  <a:srgbClr val="0070C0"/>
                </a:solidFill>
              </a:rPr>
              <a:t>limita il flusso di vapore</a:t>
            </a:r>
          </a:p>
          <a:p>
            <a:r>
              <a:rPr lang="it-IT" dirty="0"/>
              <a:t>e l’energia erogata dal motore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827584" y="4964975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Watt ha in realtà razionalizzato e applicato alle macchine a vapore (il vero</a:t>
            </a:r>
          </a:p>
          <a:p>
            <a:r>
              <a:rPr lang="it-IT" i="1" dirty="0"/>
              <a:t>motore </a:t>
            </a:r>
            <a:r>
              <a:rPr lang="it-IT" dirty="0"/>
              <a:t>della Rivoluzione Industriale) un principio di regolazione già in uso nei mulini </a:t>
            </a:r>
            <a:r>
              <a:rPr lang="it-IT" dirty="0" smtClean="0"/>
              <a:t>a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/>
              <a:t>dal XVII </a:t>
            </a:r>
            <a:r>
              <a:rPr lang="en-US" dirty="0" err="1"/>
              <a:t>secolo</a:t>
            </a:r>
            <a:r>
              <a:rPr lang="en-US" dirty="0"/>
              <a:t>…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63688" y="5949280"/>
            <a:ext cx="4874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http://www.youtube.com/watch?v=SiYEtnlZLSs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www.youtube.com/watch?v=whuIVUIVWig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332656"/>
            <a:ext cx="329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Regolatore della velocità di Watt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76" y="1052736"/>
            <a:ext cx="5236244" cy="436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811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476672"/>
            <a:ext cx="341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Cenni storici: sviluppo della teoria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119675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– 1868: J.C. Maxwell inizia lo studio matematico </a:t>
            </a:r>
            <a:r>
              <a:rPr lang="it-IT" dirty="0" smtClean="0"/>
              <a:t>del regolatore </a:t>
            </a:r>
            <a:r>
              <a:rPr lang="it-IT" dirty="0"/>
              <a:t>di Watt (e altri), con equazioni differenziali</a:t>
            </a:r>
          </a:p>
          <a:p>
            <a:r>
              <a:rPr lang="it-IT" dirty="0"/>
              <a:t>– 1892: A.M. </a:t>
            </a:r>
            <a:r>
              <a:rPr lang="it-IT" dirty="0" err="1"/>
              <a:t>Lyapunov</a:t>
            </a:r>
            <a:r>
              <a:rPr lang="it-IT" dirty="0"/>
              <a:t> studia la stabilità delle </a:t>
            </a:r>
            <a:r>
              <a:rPr lang="it-IT" dirty="0" smtClean="0"/>
              <a:t>equazioni </a:t>
            </a:r>
            <a:r>
              <a:rPr lang="en-US" dirty="0" err="1" smtClean="0"/>
              <a:t>differenziali</a:t>
            </a:r>
            <a:r>
              <a:rPr lang="en-US" dirty="0" smtClean="0"/>
              <a:t> </a:t>
            </a:r>
            <a:r>
              <a:rPr lang="en-US" dirty="0" err="1"/>
              <a:t>nonlineari</a:t>
            </a:r>
            <a:endParaRPr lang="en-US" dirty="0"/>
          </a:p>
          <a:p>
            <a:r>
              <a:rPr lang="it-IT" dirty="0"/>
              <a:t>– 1927: H.S. Black sviluppa l’amplificatore a </a:t>
            </a:r>
            <a:r>
              <a:rPr lang="it-IT" dirty="0" smtClean="0"/>
              <a:t>retroazione negativa</a:t>
            </a:r>
            <a:r>
              <a:rPr lang="it-IT" dirty="0"/>
              <a:t>, da cui nasce l’elettronica moderna</a:t>
            </a:r>
          </a:p>
          <a:p>
            <a:r>
              <a:rPr lang="it-IT" dirty="0"/>
              <a:t>– Analisi frequenziale e stabilità del dispositivo di Black:</a:t>
            </a:r>
          </a:p>
          <a:p>
            <a:r>
              <a:rPr lang="en-US" dirty="0"/>
              <a:t>• 1932: H. </a:t>
            </a:r>
            <a:r>
              <a:rPr lang="en-US" dirty="0" err="1"/>
              <a:t>Nyquist</a:t>
            </a:r>
            <a:endParaRPr lang="en-US" dirty="0"/>
          </a:p>
          <a:p>
            <a:r>
              <a:rPr lang="en-US" dirty="0"/>
              <a:t>• 1940: H.W. Bode</a:t>
            </a:r>
          </a:p>
          <a:p>
            <a:r>
              <a:rPr lang="it-IT" dirty="0"/>
              <a:t>– Post 1940: esplosione della teoria del Controllo</a:t>
            </a:r>
          </a:p>
          <a:p>
            <a:r>
              <a:rPr lang="it-IT" dirty="0"/>
              <a:t>• trainata dalle applicazioni ingegneristiche, ad Ovest (NATO)</a:t>
            </a:r>
          </a:p>
          <a:p>
            <a:r>
              <a:rPr lang="it-IT" dirty="0"/>
              <a:t>• motivata dalla tradizione matematica russa, ad 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56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71800" y="332656"/>
            <a:ext cx="405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Pietre miliari nello sviluppo del controllo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98072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– </a:t>
            </a:r>
            <a:r>
              <a:rPr lang="en-US" b="1" dirty="0" err="1"/>
              <a:t>Seconda</a:t>
            </a:r>
            <a:r>
              <a:rPr lang="en-US" b="1" dirty="0"/>
              <a:t> Guerra </a:t>
            </a:r>
            <a:r>
              <a:rPr lang="en-US" b="1" dirty="0" err="1"/>
              <a:t>Mondiale</a:t>
            </a:r>
            <a:r>
              <a:rPr lang="en-US" dirty="0"/>
              <a:t>:</a:t>
            </a:r>
          </a:p>
          <a:p>
            <a:r>
              <a:rPr lang="it-IT" dirty="0"/>
              <a:t>• autopiloti per aerei, sistemi di puntamento artiglieria pesante, radar, …</a:t>
            </a:r>
          </a:p>
          <a:p>
            <a:r>
              <a:rPr lang="it-IT" dirty="0"/>
              <a:t>– </a:t>
            </a:r>
            <a:r>
              <a:rPr lang="it-IT" b="1" dirty="0"/>
              <a:t>Nascita dei calcolatori elettronici (anni ‘50)</a:t>
            </a:r>
            <a:r>
              <a:rPr lang="it-IT" dirty="0"/>
              <a:t>:</a:t>
            </a:r>
          </a:p>
          <a:p>
            <a:r>
              <a:rPr lang="it-IT" dirty="0"/>
              <a:t>• possibilità di verifica dei risultati teorici con calcoli complessi</a:t>
            </a:r>
          </a:p>
          <a:p>
            <a:r>
              <a:rPr lang="it-IT" dirty="0"/>
              <a:t>– </a:t>
            </a:r>
            <a:r>
              <a:rPr lang="it-IT" b="1" dirty="0"/>
              <a:t>Conquista dello spazio (anni ‘60-’70)</a:t>
            </a:r>
            <a:r>
              <a:rPr lang="it-IT" dirty="0"/>
              <a:t>:</a:t>
            </a:r>
          </a:p>
          <a:p>
            <a:r>
              <a:rPr lang="it-IT" dirty="0"/>
              <a:t>• resa possibile da sistemi di controllo sempre più sofisticati</a:t>
            </a:r>
          </a:p>
          <a:p>
            <a:r>
              <a:rPr lang="it-IT" dirty="0"/>
              <a:t>– </a:t>
            </a:r>
            <a:r>
              <a:rPr lang="it-IT" b="1" dirty="0"/>
              <a:t>Sviluppo dei microprocessori (anni ’70-’80)</a:t>
            </a:r>
            <a:r>
              <a:rPr lang="it-IT" dirty="0"/>
              <a:t>:</a:t>
            </a:r>
          </a:p>
          <a:p>
            <a:r>
              <a:rPr lang="it-IT" dirty="0"/>
              <a:t>• diffusione globale della tecnologia digitale e riduzione dei costi</a:t>
            </a:r>
          </a:p>
          <a:p>
            <a:r>
              <a:rPr lang="it-IT" dirty="0"/>
              <a:t>• introduzione massiccia dei sistemi programmabili nell’Automazione Industriale</a:t>
            </a:r>
          </a:p>
          <a:p>
            <a:r>
              <a:rPr lang="en-US" dirty="0"/>
              <a:t>• </a:t>
            </a:r>
            <a:r>
              <a:rPr lang="en-US" dirty="0" err="1"/>
              <a:t>estensione</a:t>
            </a:r>
            <a:r>
              <a:rPr lang="en-US" dirty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it-IT" dirty="0"/>
              <a:t>tecnologie digitali e dell’automazione anche negli ambiti non</a:t>
            </a:r>
          </a:p>
          <a:p>
            <a:r>
              <a:rPr lang="en-US" dirty="0" err="1"/>
              <a:t>industriali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8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6334" y="881269"/>
            <a:ext cx="472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Sistemi di controllo nell’Industria manifatturiera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986" y="134076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 Controllo del movimento (posizione, velocità) </a:t>
            </a:r>
            <a:r>
              <a:rPr lang="it-IT" dirty="0" smtClean="0"/>
              <a:t>di motori </a:t>
            </a:r>
            <a:r>
              <a:rPr lang="it-IT" dirty="0"/>
              <a:t>elettrici e meccanismi collegati</a:t>
            </a:r>
          </a:p>
          <a:p>
            <a:r>
              <a:rPr lang="it-IT" dirty="0"/>
              <a:t>• Controllo della temperatura per lavorazione </a:t>
            </a:r>
            <a:r>
              <a:rPr lang="it-IT" dirty="0" smtClean="0"/>
              <a:t>di </a:t>
            </a:r>
            <a:r>
              <a:rPr lang="en-US" dirty="0" err="1" smtClean="0"/>
              <a:t>metalli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saldatura</a:t>
            </a:r>
            <a:r>
              <a:rPr lang="en-US" dirty="0"/>
              <a:t>, </a:t>
            </a:r>
            <a:r>
              <a:rPr lang="en-US" dirty="0" err="1"/>
              <a:t>fusione</a:t>
            </a:r>
            <a:r>
              <a:rPr lang="en-US" dirty="0"/>
              <a:t>, …)</a:t>
            </a:r>
          </a:p>
          <a:p>
            <a:r>
              <a:rPr lang="it-IT" dirty="0"/>
              <a:t>• Controllo del livello di riempimento di serbatoi </a:t>
            </a:r>
            <a:r>
              <a:rPr lang="it-IT" dirty="0" smtClean="0"/>
              <a:t>e </a:t>
            </a:r>
            <a:r>
              <a:rPr lang="en-US" dirty="0" err="1" smtClean="0"/>
              <a:t>contenitori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fluidi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94291" y="2852936"/>
            <a:ext cx="576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Sistemi di controllo negli Impianti chimici/processi  chimici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9592" y="344699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Controllo del livello di riempimento di serbatoi</a:t>
            </a:r>
          </a:p>
          <a:p>
            <a:r>
              <a:rPr lang="it-IT" dirty="0"/>
              <a:t>contenenti composti per reazioni chimiche</a:t>
            </a:r>
          </a:p>
          <a:p>
            <a:r>
              <a:rPr lang="it-IT" dirty="0"/>
              <a:t>• Controllo di temperatura e pressione all’interno </a:t>
            </a:r>
            <a:r>
              <a:rPr lang="it-IT" dirty="0" smtClean="0"/>
              <a:t>dei </a:t>
            </a:r>
            <a:r>
              <a:rPr lang="en-US" dirty="0" err="1" smtClean="0"/>
              <a:t>serbatoi</a:t>
            </a:r>
            <a:endParaRPr lang="en-US" dirty="0"/>
          </a:p>
          <a:p>
            <a:r>
              <a:rPr lang="it-IT" dirty="0"/>
              <a:t>• Controllo di portata dei fluidi entranti ed uscenti </a:t>
            </a:r>
            <a:r>
              <a:rPr lang="it-IT" dirty="0" smtClean="0"/>
              <a:t>dai </a:t>
            </a:r>
            <a:r>
              <a:rPr lang="en-US" dirty="0" err="1" smtClean="0"/>
              <a:t>serbatoi</a:t>
            </a:r>
            <a:endParaRPr lang="en-US" dirty="0"/>
          </a:p>
          <a:p>
            <a:r>
              <a:rPr lang="it-IT" dirty="0"/>
              <a:t>• Controllo del movimento di miscelatori dei </a:t>
            </a:r>
            <a:r>
              <a:rPr lang="it-IT" dirty="0" smtClean="0"/>
              <a:t>composti </a:t>
            </a:r>
            <a:r>
              <a:rPr lang="en-US" dirty="0" err="1" smtClean="0"/>
              <a:t>chimici</a:t>
            </a:r>
            <a:endParaRPr lang="en-US" dirty="0"/>
          </a:p>
          <a:p>
            <a:r>
              <a:rPr lang="it-IT" dirty="0"/>
              <a:t>• Controllo della potenza erogata da generatori </a:t>
            </a:r>
            <a:r>
              <a:rPr lang="it-IT" dirty="0" smtClean="0"/>
              <a:t>di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/>
              <a:t>elettrica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02847" y="260648"/>
            <a:ext cx="271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Sistemi di controllo: dove?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79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33265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Sistemi</a:t>
            </a:r>
            <a:r>
              <a:rPr lang="en-US" b="1" dirty="0" smtClean="0">
                <a:solidFill>
                  <a:srgbClr val="0070C0"/>
                </a:solidFill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</a:rPr>
              <a:t>controllo</a:t>
            </a:r>
            <a:r>
              <a:rPr lang="en-US" b="1" dirty="0" smtClean="0">
                <a:solidFill>
                  <a:srgbClr val="0070C0"/>
                </a:solidFill>
              </a:rPr>
              <a:t> in </a:t>
            </a:r>
            <a:r>
              <a:rPr lang="en-US" b="1" dirty="0" err="1" smtClean="0">
                <a:solidFill>
                  <a:srgbClr val="0070C0"/>
                </a:solidFill>
              </a:rPr>
              <a:t>Automobili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Motocicli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Velivoli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Imbarcazioni</a:t>
            </a:r>
            <a:r>
              <a:rPr lang="en-US" b="1" dirty="0" smtClean="0">
                <a:solidFill>
                  <a:srgbClr val="0070C0"/>
                </a:solidFill>
              </a:rPr>
              <a:t>..</a:t>
            </a:r>
          </a:p>
          <a:p>
            <a:pPr algn="ctr"/>
            <a:endParaRPr lang="en-US" dirty="0"/>
          </a:p>
          <a:p>
            <a:r>
              <a:rPr lang="it-IT" dirty="0"/>
              <a:t>• Controllo dell’iniezione di carburante nei motori </a:t>
            </a:r>
            <a:r>
              <a:rPr lang="it-IT" dirty="0" smtClean="0"/>
              <a:t>a combustione </a:t>
            </a:r>
            <a:r>
              <a:rPr lang="it-IT" dirty="0"/>
              <a:t>interna e a reazione</a:t>
            </a:r>
          </a:p>
          <a:p>
            <a:r>
              <a:rPr lang="it-IT" dirty="0"/>
              <a:t>• Controllo della frenata (ABS) di auto e moto</a:t>
            </a:r>
          </a:p>
          <a:p>
            <a:r>
              <a:rPr lang="it-IT" dirty="0"/>
              <a:t>• Controllo di trazione (anti-slittamento) di auto e moto</a:t>
            </a:r>
          </a:p>
          <a:p>
            <a:r>
              <a:rPr lang="it-IT" dirty="0"/>
              <a:t>• Controllo dell’assetto (stabilizzazione e </a:t>
            </a:r>
            <a:r>
              <a:rPr lang="it-IT" dirty="0" smtClean="0"/>
              <a:t>sospensioni </a:t>
            </a:r>
            <a:r>
              <a:rPr lang="en-US" dirty="0" err="1" smtClean="0"/>
              <a:t>attive</a:t>
            </a:r>
            <a:r>
              <a:rPr lang="en-US" dirty="0"/>
              <a:t>)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automobili</a:t>
            </a:r>
            <a:endParaRPr lang="en-US" dirty="0"/>
          </a:p>
          <a:p>
            <a:r>
              <a:rPr lang="it-IT" dirty="0"/>
              <a:t>• Sistemi di navigazione e guida autonoma di velivoli</a:t>
            </a:r>
          </a:p>
          <a:p>
            <a:r>
              <a:rPr lang="en-US" dirty="0"/>
              <a:t>e </a:t>
            </a:r>
            <a:r>
              <a:rPr lang="en-US" dirty="0" err="1"/>
              <a:t>imbarcazioni</a:t>
            </a:r>
            <a:endParaRPr lang="en-US" dirty="0"/>
          </a:p>
          <a:p>
            <a:r>
              <a:rPr lang="it-IT" dirty="0"/>
              <a:t>• Controllo degli attrezzi agricoli e guida autonoma </a:t>
            </a:r>
            <a:r>
              <a:rPr lang="it-IT" dirty="0" smtClean="0"/>
              <a:t>dei trattori </a:t>
            </a:r>
            <a:r>
              <a:rPr lang="it-IT" dirty="0"/>
              <a:t>per il </a:t>
            </a:r>
            <a:r>
              <a:rPr lang="it-IT" i="1" dirty="0" err="1"/>
              <a:t>precision</a:t>
            </a:r>
            <a:r>
              <a:rPr lang="it-IT" i="1" dirty="0"/>
              <a:t> </a:t>
            </a:r>
            <a:r>
              <a:rPr lang="it-IT" i="1" dirty="0" err="1"/>
              <a:t>farming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99592" y="342900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Sistemi</a:t>
            </a:r>
            <a:r>
              <a:rPr lang="en-US" b="1" dirty="0" smtClean="0">
                <a:solidFill>
                  <a:srgbClr val="0070C0"/>
                </a:solidFill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</a:rPr>
              <a:t>controllo</a:t>
            </a:r>
            <a:r>
              <a:rPr lang="en-US" b="1" dirty="0" smtClean="0">
                <a:solidFill>
                  <a:srgbClr val="0070C0"/>
                </a:solidFill>
              </a:rPr>
              <a:t> in </a:t>
            </a:r>
            <a:r>
              <a:rPr lang="en-US" b="1" dirty="0" err="1" smtClean="0">
                <a:solidFill>
                  <a:srgbClr val="0070C0"/>
                </a:solidFill>
              </a:rPr>
              <a:t>Medicina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e </a:t>
            </a:r>
            <a:r>
              <a:rPr lang="en-US" b="1" dirty="0" err="1" smtClean="0">
                <a:solidFill>
                  <a:srgbClr val="0070C0"/>
                </a:solidFill>
              </a:rPr>
              <a:t>Chirurgia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  <a:p>
            <a:r>
              <a:rPr lang="it-IT" dirty="0"/>
              <a:t>• Controllo di erogazione automatizzata dei farmaci</a:t>
            </a:r>
          </a:p>
          <a:p>
            <a:r>
              <a:rPr lang="it-IT" dirty="0"/>
              <a:t>• Controllo della generazione di radiazioni e </a:t>
            </a:r>
            <a:r>
              <a:rPr lang="it-IT" dirty="0" smtClean="0"/>
              <a:t>campi elettromagnetici </a:t>
            </a:r>
            <a:r>
              <a:rPr lang="it-IT" dirty="0"/>
              <a:t>per la produzione di </a:t>
            </a:r>
            <a:r>
              <a:rPr lang="it-IT" dirty="0" smtClean="0"/>
              <a:t>immagini </a:t>
            </a:r>
            <a:r>
              <a:rPr lang="en-US" dirty="0" err="1" smtClean="0"/>
              <a:t>diagnostiche</a:t>
            </a:r>
            <a:r>
              <a:rPr lang="en-US" dirty="0" smtClean="0"/>
              <a:t> </a:t>
            </a:r>
            <a:r>
              <a:rPr lang="en-US" dirty="0"/>
              <a:t>(T.A.C., R.M.)</a:t>
            </a:r>
          </a:p>
          <a:p>
            <a:r>
              <a:rPr lang="it-IT" dirty="0"/>
              <a:t>• Sistemi robotizzati e </a:t>
            </a:r>
            <a:r>
              <a:rPr lang="it-IT" dirty="0" err="1"/>
              <a:t>teleoperati</a:t>
            </a:r>
            <a:r>
              <a:rPr lang="it-IT" dirty="0"/>
              <a:t> per la </a:t>
            </a:r>
            <a:r>
              <a:rPr lang="it-IT" dirty="0" smtClean="0"/>
              <a:t>chirurgia </a:t>
            </a:r>
            <a:r>
              <a:rPr lang="en-US" dirty="0" err="1" smtClean="0"/>
              <a:t>minimamente</a:t>
            </a:r>
            <a:r>
              <a:rPr lang="en-US" dirty="0" smtClean="0"/>
              <a:t> </a:t>
            </a:r>
            <a:r>
              <a:rPr lang="en-US" dirty="0" err="1"/>
              <a:t>invasiva</a:t>
            </a:r>
            <a:r>
              <a:rPr lang="en-US" dirty="0"/>
              <a:t> (</a:t>
            </a:r>
            <a:r>
              <a:rPr lang="en-US" dirty="0" err="1"/>
              <a:t>es</a:t>
            </a:r>
            <a:r>
              <a:rPr lang="en-US" dirty="0"/>
              <a:t>. </a:t>
            </a:r>
            <a:r>
              <a:rPr lang="en-US" dirty="0" err="1"/>
              <a:t>laparoscopica</a:t>
            </a:r>
            <a:r>
              <a:rPr lang="en-US" dirty="0"/>
              <a:t>)</a:t>
            </a:r>
          </a:p>
          <a:p>
            <a:r>
              <a:rPr lang="it-IT" dirty="0"/>
              <a:t>• Controllo dei movimenti di protesi </a:t>
            </a:r>
            <a:r>
              <a:rPr lang="it-IT" dirty="0" smtClean="0"/>
              <a:t>attive </a:t>
            </a:r>
            <a:r>
              <a:rPr lang="en-US" dirty="0" smtClean="0"/>
              <a:t>(</a:t>
            </a:r>
            <a:r>
              <a:rPr lang="en-US" i="1" dirty="0" err="1" smtClean="0"/>
              <a:t>mioelettriche</a:t>
            </a:r>
            <a:r>
              <a:rPr lang="en-US" dirty="0"/>
              <a:t>) per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 smtClean="0"/>
              <a:t>superiori</a:t>
            </a:r>
            <a:r>
              <a:rPr lang="en-US" dirty="0" smtClean="0"/>
              <a:t> (</a:t>
            </a:r>
            <a:r>
              <a:rPr lang="it-IT" dirty="0" smtClean="0"/>
              <a:t>utilizzano </a:t>
            </a:r>
            <a:r>
              <a:rPr lang="it-IT" dirty="0"/>
              <a:t>la tensione elettrica che si genera durante la flessione dei grandi muscoli )</a:t>
            </a:r>
            <a:endParaRPr lang="en-US" dirty="0"/>
          </a:p>
          <a:p>
            <a:r>
              <a:rPr lang="it-IT" dirty="0"/>
              <a:t>• Controllo dei motori elettrici nelle attrezzature per </a:t>
            </a:r>
            <a:r>
              <a:rPr lang="it-IT" dirty="0" smtClean="0"/>
              <a:t>la riabilitazione </a:t>
            </a:r>
            <a:r>
              <a:rPr lang="it-IT" dirty="0"/>
              <a:t>motoria e l’esercizio ginnico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94300" y="476672"/>
            <a:ext cx="4741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Esame Scritto</a:t>
            </a:r>
          </a:p>
          <a:p>
            <a:r>
              <a:rPr lang="it-IT" dirty="0" smtClean="0"/>
              <a:t>4/5 domande di teoria sulla prima parte (Strozzi)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2/3 esercizi sulla seconda parte (Aime)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4498" y="2276872"/>
            <a:ext cx="7245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Bibliografia</a:t>
            </a:r>
          </a:p>
          <a:p>
            <a:r>
              <a:rPr lang="it-IT" dirty="0" smtClean="0"/>
              <a:t>1° parte: Slide Prof. Strozzi</a:t>
            </a:r>
          </a:p>
          <a:p>
            <a:r>
              <a:rPr lang="it-IT" dirty="0" smtClean="0"/>
              <a:t>2° parte: Slide Prof. Aime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dispense Prof. Rocco</a:t>
            </a:r>
          </a:p>
          <a:p>
            <a:endParaRPr lang="it-IT" dirty="0" smtClean="0"/>
          </a:p>
          <a:p>
            <a:r>
              <a:rPr lang="it-IT" dirty="0"/>
              <a:t>Fondamenti di controlli automatici </a:t>
            </a:r>
          </a:p>
          <a:p>
            <a:r>
              <a:rPr lang="it-IT" dirty="0" smtClean="0"/>
              <a:t>P</a:t>
            </a:r>
            <a:r>
              <a:rPr lang="it-IT" dirty="0"/>
              <a:t>. </a:t>
            </a:r>
            <a:r>
              <a:rPr lang="it-IT" dirty="0" err="1"/>
              <a:t>Bolzern</a:t>
            </a:r>
            <a:r>
              <a:rPr lang="it-IT" dirty="0"/>
              <a:t>, R. </a:t>
            </a:r>
            <a:r>
              <a:rPr lang="it-IT" dirty="0" err="1" smtClean="0"/>
              <a:t>Scattolini</a:t>
            </a:r>
            <a:r>
              <a:rPr lang="it-IT" dirty="0"/>
              <a:t>, N. Schiavoni (McGraw-Hill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Controlli </a:t>
            </a:r>
            <a:r>
              <a:rPr lang="it-IT" dirty="0"/>
              <a:t>automatici </a:t>
            </a:r>
            <a:r>
              <a:rPr lang="it-IT" dirty="0" smtClean="0"/>
              <a:t>, </a:t>
            </a:r>
            <a:r>
              <a:rPr lang="it-IT" dirty="0" err="1" smtClean="0"/>
              <a:t>G.Marro</a:t>
            </a:r>
            <a:r>
              <a:rPr lang="it-IT" dirty="0" smtClean="0"/>
              <a:t> </a:t>
            </a:r>
            <a:r>
              <a:rPr lang="it-IT" dirty="0"/>
              <a:t>(Zanichelli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Teoria </a:t>
            </a:r>
            <a:r>
              <a:rPr lang="it-IT" dirty="0"/>
              <a:t>dei sistemi e del controllo </a:t>
            </a:r>
            <a:r>
              <a:rPr lang="it-IT" dirty="0" smtClean="0"/>
              <a:t>,  </a:t>
            </a:r>
            <a:r>
              <a:rPr lang="it-IT" dirty="0" err="1"/>
              <a:t>G.Marro</a:t>
            </a:r>
            <a:r>
              <a:rPr lang="it-IT" dirty="0"/>
              <a:t> (</a:t>
            </a:r>
            <a:r>
              <a:rPr lang="it-IT" dirty="0" smtClean="0"/>
              <a:t>Zanichelli)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8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3649" y="19888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r>
              <a:rPr lang="it-IT" dirty="0"/>
              <a:t>• Controllo del riscaldamento e condizionamento </a:t>
            </a:r>
            <a:r>
              <a:rPr lang="it-IT" dirty="0" smtClean="0"/>
              <a:t>aria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/>
              <a:t>edifici</a:t>
            </a:r>
            <a:endParaRPr lang="en-US" dirty="0"/>
          </a:p>
          <a:p>
            <a:r>
              <a:rPr lang="it-IT" dirty="0"/>
              <a:t>• Controllo di temperatura, portata fluidi e </a:t>
            </a:r>
            <a:r>
              <a:rPr lang="it-IT" dirty="0" smtClean="0"/>
              <a:t>motori </a:t>
            </a:r>
            <a:r>
              <a:rPr lang="en-US" dirty="0" err="1" smtClean="0"/>
              <a:t>elettrici</a:t>
            </a:r>
            <a:r>
              <a:rPr lang="en-US" dirty="0" smtClean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elettrodomestici</a:t>
            </a:r>
            <a:endParaRPr lang="en-US" dirty="0"/>
          </a:p>
          <a:p>
            <a:r>
              <a:rPr lang="it-IT" dirty="0"/>
              <a:t>• Sistemi robotizzati per la pulizia dei pavimenti</a:t>
            </a:r>
          </a:p>
          <a:p>
            <a:r>
              <a:rPr lang="it-IT" dirty="0"/>
              <a:t>• Controllo della messa a fuoco di video/fotocamere</a:t>
            </a:r>
          </a:p>
          <a:p>
            <a:r>
              <a:rPr lang="it-IT" dirty="0"/>
              <a:t>• Controllo dei motori elettrici nei mezzi di </a:t>
            </a:r>
            <a:r>
              <a:rPr lang="it-IT" dirty="0" smtClean="0"/>
              <a:t>trasporto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/>
              <a:t>come </a:t>
            </a:r>
            <a:r>
              <a:rPr lang="en-US" dirty="0" err="1"/>
              <a:t>biciclette</a:t>
            </a:r>
            <a:r>
              <a:rPr lang="en-US" dirty="0"/>
              <a:t>, </a:t>
            </a:r>
            <a:endParaRPr lang="en-US" i="1" dirty="0"/>
          </a:p>
          <a:p>
            <a:r>
              <a:rPr lang="it-IT" dirty="0" smtClean="0"/>
              <a:t>• </a:t>
            </a:r>
            <a:r>
              <a:rPr lang="it-IT" dirty="0"/>
              <a:t>… ovunque serva l’erogazione controllata di </a:t>
            </a:r>
            <a:r>
              <a:rPr lang="it-IT" dirty="0" smtClean="0"/>
              <a:t>energia </a:t>
            </a:r>
            <a:r>
              <a:rPr lang="en-US" dirty="0" err="1" smtClean="0"/>
              <a:t>elettrica</a:t>
            </a:r>
            <a:r>
              <a:rPr lang="en-US" dirty="0"/>
              <a:t>!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57837" y="659011"/>
            <a:ext cx="465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Sistemi</a:t>
            </a:r>
            <a:r>
              <a:rPr lang="en-US" b="1" dirty="0" smtClean="0">
                <a:solidFill>
                  <a:srgbClr val="0070C0"/>
                </a:solidFill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</a:rPr>
              <a:t>controllo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nell’elettronica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di </a:t>
            </a:r>
            <a:r>
              <a:rPr lang="en-US" b="1" dirty="0" err="1">
                <a:solidFill>
                  <a:srgbClr val="0070C0"/>
                </a:solidFill>
              </a:rPr>
              <a:t>consumo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3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92626" y="251356"/>
            <a:ext cx="581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Ancora un po' di Storia della teoria dei controlli automatici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68896" y="162880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 dirty="0"/>
          </a:p>
          <a:p>
            <a:r>
              <a:rPr lang="it-IT" dirty="0" smtClean="0"/>
              <a:t>All’inizio si supposero i </a:t>
            </a:r>
            <a:r>
              <a:rPr lang="it-IT" b="1" dirty="0" smtClean="0">
                <a:solidFill>
                  <a:srgbClr val="0070C0"/>
                </a:solidFill>
              </a:rPr>
              <a:t>sistemi continui </a:t>
            </a:r>
            <a:r>
              <a:rPr lang="it-IT" dirty="0" smtClean="0"/>
              <a:t>per applicare l’oramai ben sviluppato calcolo differenziale.</a:t>
            </a:r>
          </a:p>
          <a:p>
            <a:endParaRPr lang="it-IT" i="1" dirty="0"/>
          </a:p>
          <a:p>
            <a:r>
              <a:rPr lang="it-IT" dirty="0" smtClean="0"/>
              <a:t>Con la diffusione dei calcolatori anche i controllori sono stati adattati alle nuove logiche del calcolo numerico basato su segnali campionati e a </a:t>
            </a:r>
            <a:r>
              <a:rPr lang="it-IT" b="1" dirty="0" smtClean="0">
                <a:solidFill>
                  <a:srgbClr val="0070C0"/>
                </a:solidFill>
              </a:rPr>
              <a:t>valori discreti.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2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263226"/>
            <a:ext cx="579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Cosa si propone questo corso di Fondamenti di Automatica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5" y="169674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problema del controllo automatico si può suddividere nelle seguenti macrofasi: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Definizione del problema</a:t>
            </a:r>
          </a:p>
          <a:p>
            <a:pPr marL="342900" indent="-342900">
              <a:buAutoNum type="arabicPeriod"/>
            </a:pPr>
            <a:r>
              <a:rPr lang="it-IT" u="sng" dirty="0" smtClean="0"/>
              <a:t>Analizzare il </a:t>
            </a:r>
            <a:r>
              <a:rPr lang="it-IT" u="sng" smtClean="0"/>
              <a:t>problema </a:t>
            </a:r>
            <a:endParaRPr lang="it-IT" u="sng" dirty="0" smtClean="0"/>
          </a:p>
          <a:p>
            <a:pPr marL="342900" indent="-342900">
              <a:buAutoNum type="arabicPeriod"/>
            </a:pPr>
            <a:r>
              <a:rPr lang="it-IT" u="sng" dirty="0" smtClean="0"/>
              <a:t>Calcolare le soluzion</a:t>
            </a:r>
            <a:r>
              <a:rPr lang="it-IT" dirty="0" smtClean="0"/>
              <a:t>i</a:t>
            </a:r>
          </a:p>
          <a:p>
            <a:pPr marL="342900" indent="-342900">
              <a:buAutoNum type="arabicPeriod"/>
            </a:pPr>
            <a:r>
              <a:rPr lang="it-IT" dirty="0" smtClean="0"/>
              <a:t>Analizzare i risultati e validare le soluzioni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915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sellaDiTesto 44"/>
          <p:cNvSpPr txBox="1"/>
          <p:nvPr/>
        </p:nvSpPr>
        <p:spPr>
          <a:xfrm>
            <a:off x="0" y="5472807"/>
            <a:ext cx="894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Integrazione</a:t>
            </a:r>
          </a:p>
          <a:p>
            <a:r>
              <a:rPr lang="it-IT" sz="1100" i="1" dirty="0" smtClean="0"/>
              <a:t>analitica</a:t>
            </a:r>
            <a:endParaRPr lang="en-US" sz="1100" i="1" dirty="0"/>
          </a:p>
        </p:txBody>
      </p:sp>
      <p:grpSp>
        <p:nvGrpSpPr>
          <p:cNvPr id="65" name="Gruppo 64"/>
          <p:cNvGrpSpPr/>
          <p:nvPr/>
        </p:nvGrpSpPr>
        <p:grpSpPr>
          <a:xfrm>
            <a:off x="577800" y="322412"/>
            <a:ext cx="7520938" cy="6329351"/>
            <a:chOff x="577800" y="322412"/>
            <a:chExt cx="7520938" cy="6329351"/>
          </a:xfrm>
        </p:grpSpPr>
        <p:sp>
          <p:nvSpPr>
            <p:cNvPr id="2" name="CasellaDiTesto 1"/>
            <p:cNvSpPr txBox="1"/>
            <p:nvPr/>
          </p:nvSpPr>
          <p:spPr>
            <a:xfrm>
              <a:off x="2118767" y="322412"/>
              <a:ext cx="5261545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0070C0"/>
                  </a:solidFill>
                </a:rPr>
                <a:t>Definire il problema</a:t>
              </a:r>
            </a:p>
            <a:p>
              <a:pPr algn="ctr"/>
              <a:r>
                <a:rPr lang="it-IT" sz="1100" dirty="0" smtClean="0"/>
                <a:t>Caratterizzare la dinamica spontanea di un sistema</a:t>
              </a:r>
            </a:p>
            <a:p>
              <a:pPr algn="ctr"/>
              <a:r>
                <a:rPr lang="it-IT" sz="1100" dirty="0" smtClean="0"/>
                <a:t>Definire l’obiettivo del controllo sul sistema</a:t>
              </a:r>
            </a:p>
            <a:p>
              <a:pPr algn="ctr"/>
              <a:r>
                <a:rPr lang="it-IT" sz="1100" dirty="0" smtClean="0"/>
                <a:t>Introdurre un controllore, tararlo e caratterizzare la dinamica del sistema accoppiato</a:t>
              </a:r>
            </a:p>
            <a:p>
              <a:pPr algn="ctr"/>
              <a:endParaRPr lang="it-IT" sz="1100" dirty="0"/>
            </a:p>
            <a:p>
              <a:pPr algn="ctr"/>
              <a:endParaRPr lang="it-IT" sz="1100" dirty="0" smtClean="0"/>
            </a:p>
            <a:p>
              <a:pPr algn="ctr"/>
              <a:r>
                <a:rPr lang="it-IT" sz="1200" b="1" dirty="0" smtClean="0">
                  <a:solidFill>
                    <a:srgbClr val="0070C0"/>
                  </a:solidFill>
                </a:rPr>
                <a:t>Analizzare il problema e identificarne/costruirne le soluzioni</a:t>
              </a:r>
            </a:p>
            <a:p>
              <a:pPr algn="ctr"/>
              <a:r>
                <a:rPr lang="it-IT" sz="1100" dirty="0" smtClean="0"/>
                <a:t>Specifiche espresse in linguaggio informale o semi formale</a:t>
              </a:r>
            </a:p>
            <a:p>
              <a:pPr algn="ctr"/>
              <a:endParaRPr lang="it-IT" sz="1100" dirty="0"/>
            </a:p>
            <a:p>
              <a:pPr algn="ctr"/>
              <a:endParaRPr lang="it-IT" sz="1100" dirty="0" smtClean="0"/>
            </a:p>
            <a:p>
              <a:pPr algn="ctr"/>
              <a:endParaRPr lang="it-IT" sz="1100" dirty="0" smtClean="0"/>
            </a:p>
            <a:p>
              <a:pPr algn="ctr"/>
              <a:r>
                <a:rPr lang="it-IT" sz="1100" dirty="0" smtClean="0"/>
                <a:t>Specifiche funzionali espresse nella relazione input-output</a:t>
              </a:r>
            </a:p>
          </p:txBody>
        </p:sp>
        <p:cxnSp>
          <p:nvCxnSpPr>
            <p:cNvPr id="4" name="Connettore 2 3"/>
            <p:cNvCxnSpPr/>
            <p:nvPr/>
          </p:nvCxnSpPr>
          <p:spPr>
            <a:xfrm>
              <a:off x="4630031" y="1045687"/>
              <a:ext cx="0" cy="2230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ttore 2 4"/>
            <p:cNvCxnSpPr/>
            <p:nvPr/>
          </p:nvCxnSpPr>
          <p:spPr>
            <a:xfrm>
              <a:off x="4630031" y="1772816"/>
              <a:ext cx="1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1259632" y="3007370"/>
              <a:ext cx="3249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Descrizione matematica della dinamica a livello locale</a:t>
              </a:r>
              <a:endParaRPr lang="en-US" sz="11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796136" y="3359095"/>
              <a:ext cx="147027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dirty="0" smtClean="0"/>
                <a:t>Modello matematico</a:t>
              </a:r>
            </a:p>
            <a:p>
              <a:pPr algn="ctr"/>
              <a:r>
                <a:rPr lang="it-IT" sz="1100" dirty="0" smtClean="0"/>
                <a:t>Black-box parametrico</a:t>
              </a:r>
            </a:p>
            <a:p>
              <a:pPr algn="ctr"/>
              <a:r>
                <a:rPr lang="it-IT" sz="1100" dirty="0" smtClean="0"/>
                <a:t>(es. reti neurali)</a:t>
              </a:r>
              <a:endParaRPr lang="en-US" sz="11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904973" y="3443734"/>
              <a:ext cx="1564852" cy="430887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A tempo continuo</a:t>
              </a:r>
            </a:p>
            <a:p>
              <a:r>
                <a:rPr lang="it-IT" sz="1100" dirty="0" smtClean="0"/>
                <a:t>(equazioni  differenziali)</a:t>
              </a:r>
              <a:endParaRPr lang="en-US" sz="11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111216" y="3443734"/>
              <a:ext cx="1673856" cy="43088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A tempo discreto</a:t>
              </a:r>
            </a:p>
            <a:p>
              <a:r>
                <a:rPr lang="it-IT" sz="1100" dirty="0" smtClean="0"/>
                <a:t>(equazioni alle differenze)</a:t>
              </a:r>
              <a:endParaRPr lang="en-US" sz="1100" dirty="0"/>
            </a:p>
          </p:txBody>
        </p:sp>
        <p:cxnSp>
          <p:nvCxnSpPr>
            <p:cNvPr id="10" name="Connettore 2 9"/>
            <p:cNvCxnSpPr/>
            <p:nvPr/>
          </p:nvCxnSpPr>
          <p:spPr>
            <a:xfrm flipH="1">
              <a:off x="2987824" y="2446070"/>
              <a:ext cx="288032" cy="561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6156176" y="2479817"/>
              <a:ext cx="216024" cy="658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 flipH="1">
              <a:off x="2699793" y="4221088"/>
              <a:ext cx="1397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1612248" y="4607550"/>
              <a:ext cx="23358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Descrizione qualitativa della dinamica</a:t>
              </a:r>
              <a:endParaRPr lang="en-US" sz="11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824936" y="1845355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i="1" dirty="0" smtClean="0"/>
                <a:t>Progettazione</a:t>
              </a:r>
              <a:endParaRPr lang="en-US" sz="1100" i="1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426912" y="2479817"/>
              <a:ext cx="10695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i="1" dirty="0" smtClean="0"/>
                <a:t>Progettazione</a:t>
              </a:r>
            </a:p>
            <a:p>
              <a:r>
                <a:rPr lang="it-IT" sz="1100" i="1" dirty="0" smtClean="0"/>
                <a:t>White/</a:t>
              </a:r>
              <a:r>
                <a:rPr lang="it-IT" sz="1100" i="1" dirty="0" err="1" smtClean="0"/>
                <a:t>grey</a:t>
              </a:r>
              <a:r>
                <a:rPr lang="it-IT" sz="1100" i="1" dirty="0" smtClean="0"/>
                <a:t> box</a:t>
              </a:r>
              <a:endParaRPr lang="en-US" sz="1100" i="1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549817" y="2511276"/>
              <a:ext cx="9813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i="1" dirty="0" smtClean="0"/>
                <a:t>Progettazione</a:t>
              </a:r>
            </a:p>
            <a:p>
              <a:r>
                <a:rPr lang="it-IT" sz="1100" i="1" dirty="0" smtClean="0"/>
                <a:t>Black box</a:t>
              </a:r>
              <a:endParaRPr lang="en-US" sz="1100" i="1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383570" y="4688299"/>
              <a:ext cx="1527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rgbClr val="0070C0"/>
                  </a:solidFill>
                </a:rPr>
                <a:t>Calcolare le soluzioni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Parentesi graffa aperta 23"/>
            <p:cNvSpPr/>
            <p:nvPr/>
          </p:nvSpPr>
          <p:spPr>
            <a:xfrm rot="16200000">
              <a:off x="2562967" y="2273481"/>
              <a:ext cx="282651" cy="33585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755576" y="5183614"/>
              <a:ext cx="1444626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Equazioni differenziali</a:t>
              </a:r>
              <a:endParaRPr lang="en-US" sz="1100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994422" y="5217765"/>
              <a:ext cx="158569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Equazioni alle differenze</a:t>
              </a:r>
              <a:endParaRPr lang="en-US" sz="1100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77800" y="5943877"/>
              <a:ext cx="10935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Soluzioni</a:t>
              </a:r>
            </a:p>
            <a:p>
              <a:r>
                <a:rPr lang="it-IT" sz="1100" dirty="0" smtClean="0"/>
                <a:t> in forma chiusa</a:t>
              </a:r>
              <a:endParaRPr lang="en-US" sz="11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811897" y="5897711"/>
              <a:ext cx="933269" cy="430887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Soluzioni</a:t>
              </a:r>
            </a:p>
            <a:p>
              <a:r>
                <a:rPr lang="it-IT" sz="1100" dirty="0" smtClean="0"/>
                <a:t> in frequenza</a:t>
              </a:r>
              <a:endParaRPr lang="en-US" sz="11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190399" y="5897710"/>
              <a:ext cx="10935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Soluzioni</a:t>
              </a:r>
            </a:p>
            <a:p>
              <a:r>
                <a:rPr lang="it-IT" sz="1100" dirty="0" smtClean="0"/>
                <a:t> in forma chiusa</a:t>
              </a:r>
              <a:endParaRPr lang="en-US" sz="11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355976" y="5893820"/>
              <a:ext cx="933269" cy="43088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Soluzioni</a:t>
              </a:r>
            </a:p>
            <a:p>
              <a:r>
                <a:rPr lang="it-IT" sz="1100" dirty="0" smtClean="0"/>
                <a:t> in frequenza</a:t>
              </a:r>
              <a:endParaRPr lang="en-US" sz="11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772734" y="5244355"/>
              <a:ext cx="13260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Risultato del calcolo</a:t>
              </a:r>
              <a:endParaRPr lang="en-US" sz="1100" dirty="0"/>
            </a:p>
          </p:txBody>
        </p:sp>
        <p:cxnSp>
          <p:nvCxnSpPr>
            <p:cNvPr id="35" name="Connettore 2 34"/>
            <p:cNvCxnSpPr/>
            <p:nvPr/>
          </p:nvCxnSpPr>
          <p:spPr>
            <a:xfrm>
              <a:off x="6664722" y="4166730"/>
              <a:ext cx="375774" cy="9139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2 36"/>
            <p:cNvCxnSpPr/>
            <p:nvPr/>
          </p:nvCxnSpPr>
          <p:spPr>
            <a:xfrm flipH="1">
              <a:off x="1259632" y="4094085"/>
              <a:ext cx="228064" cy="986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>
              <a:off x="3851920" y="4224890"/>
              <a:ext cx="325778" cy="9712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7185352" y="4507616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i="1" dirty="0" smtClean="0"/>
                <a:t>calcolo</a:t>
              </a:r>
              <a:endParaRPr lang="en-US" sz="1100" i="1" dirty="0"/>
            </a:p>
          </p:txBody>
        </p:sp>
        <p:cxnSp>
          <p:nvCxnSpPr>
            <p:cNvPr id="46" name="Connettore 2 45"/>
            <p:cNvCxnSpPr/>
            <p:nvPr/>
          </p:nvCxnSpPr>
          <p:spPr>
            <a:xfrm flipH="1">
              <a:off x="910981" y="5505965"/>
              <a:ext cx="114032" cy="463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>
              <a:off x="1691680" y="5505965"/>
              <a:ext cx="81126" cy="3977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CasellaDiTesto 50"/>
            <p:cNvSpPr txBox="1"/>
            <p:nvPr/>
          </p:nvSpPr>
          <p:spPr>
            <a:xfrm>
              <a:off x="1835696" y="5453230"/>
              <a:ext cx="9268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i="1" dirty="0" smtClean="0"/>
                <a:t>Trasformata </a:t>
              </a:r>
            </a:p>
            <a:p>
              <a:r>
                <a:rPr lang="it-IT" sz="1100" i="1" dirty="0" smtClean="0"/>
                <a:t>di Laplace</a:t>
              </a:r>
              <a:endParaRPr lang="en-US" sz="1100" i="1" dirty="0"/>
            </a:p>
          </p:txBody>
        </p:sp>
        <p:cxnSp>
          <p:nvCxnSpPr>
            <p:cNvPr id="52" name="Connettore 2 51"/>
            <p:cNvCxnSpPr/>
            <p:nvPr/>
          </p:nvCxnSpPr>
          <p:spPr>
            <a:xfrm flipH="1">
              <a:off x="3714392" y="5505965"/>
              <a:ext cx="247282" cy="392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 flipH="1">
              <a:off x="4572000" y="5505965"/>
              <a:ext cx="2325" cy="3878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CasellaDiTesto 53"/>
            <p:cNvSpPr txBox="1"/>
            <p:nvPr/>
          </p:nvSpPr>
          <p:spPr>
            <a:xfrm>
              <a:off x="2876836" y="5453229"/>
              <a:ext cx="8947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i="1" dirty="0" smtClean="0"/>
                <a:t>Integrazione</a:t>
              </a:r>
            </a:p>
            <a:p>
              <a:r>
                <a:rPr lang="it-IT" sz="1100" i="1" dirty="0" smtClean="0"/>
                <a:t>analitica</a:t>
              </a:r>
              <a:endParaRPr lang="en-US" sz="1100" i="1" dirty="0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4573162" y="5462933"/>
              <a:ext cx="9268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i="1" dirty="0" smtClean="0"/>
                <a:t>Trasformata </a:t>
              </a:r>
            </a:p>
            <a:p>
              <a:pPr algn="ctr"/>
              <a:r>
                <a:rPr lang="it-IT" sz="1100" i="1" dirty="0" smtClean="0"/>
                <a:t>Z</a:t>
              </a:r>
              <a:endParaRPr lang="en-US" sz="1100" i="1" dirty="0"/>
            </a:p>
          </p:txBody>
        </p:sp>
        <p:cxnSp>
          <p:nvCxnSpPr>
            <p:cNvPr id="57" name="Connettore 2 56"/>
            <p:cNvCxnSpPr/>
            <p:nvPr/>
          </p:nvCxnSpPr>
          <p:spPr>
            <a:xfrm>
              <a:off x="5593479" y="5566074"/>
              <a:ext cx="221791" cy="3788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5386364" y="5944897"/>
              <a:ext cx="1705916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Risultato della simulazione</a:t>
              </a:r>
              <a:endParaRPr lang="en-US" sz="1100" dirty="0"/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5806295" y="5574024"/>
              <a:ext cx="7505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i="1" dirty="0" smtClean="0"/>
                <a:t>iterazione</a:t>
              </a:r>
              <a:endParaRPr lang="en-US" sz="1100" i="1" dirty="0"/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3804031" y="6374764"/>
              <a:ext cx="2854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rgbClr val="0070C0"/>
                  </a:solidFill>
                </a:rPr>
                <a:t>Analizzare i risultati e validare le soluzioni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2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652120" y="5684643"/>
            <a:ext cx="576606" cy="1602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79512" y="2852936"/>
            <a:ext cx="8548262" cy="3240360"/>
            <a:chOff x="611560" y="3216002"/>
            <a:chExt cx="8548262" cy="3240360"/>
          </a:xfrm>
        </p:grpSpPr>
        <p:sp>
          <p:nvSpPr>
            <p:cNvPr id="5" name="CasellaDiTesto 4"/>
            <p:cNvSpPr txBox="1"/>
            <p:nvPr/>
          </p:nvSpPr>
          <p:spPr>
            <a:xfrm>
              <a:off x="4947862" y="5573682"/>
              <a:ext cx="4211960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Soluzione equazioni differenziali (approssimazione mediante equazioni alle differenze)</a:t>
              </a:r>
            </a:p>
            <a:p>
              <a:r>
                <a:rPr lang="it-IT" sz="1400" dirty="0" smtClean="0"/>
                <a:t>Trasformata Z</a:t>
              </a:r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611560" y="3216002"/>
              <a:ext cx="7999439" cy="3240360"/>
              <a:chOff x="611560" y="3216002"/>
              <a:chExt cx="7999439" cy="3240360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950" y="3216002"/>
                <a:ext cx="7505700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Freccia circolare in giù 2"/>
              <p:cNvSpPr/>
              <p:nvPr/>
            </p:nvSpPr>
            <p:spPr>
              <a:xfrm rot="17290430">
                <a:off x="433293" y="4790503"/>
                <a:ext cx="2067392" cy="264818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CasellaDiTesto 3"/>
              <p:cNvSpPr txBox="1"/>
              <p:nvPr/>
            </p:nvSpPr>
            <p:spPr>
              <a:xfrm>
                <a:off x="611560" y="6148585"/>
                <a:ext cx="3639843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Approssimazione  derivata, integrale dell’errore</a:t>
                </a:r>
                <a:endParaRPr lang="en-US" sz="1400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6444208" y="4509120"/>
                <a:ext cx="433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y</a:t>
                </a:r>
                <a:r>
                  <a:rPr lang="it-IT" sz="1200" dirty="0" smtClean="0"/>
                  <a:t>(t) </a:t>
                </a:r>
                <a:endParaRPr lang="en-US" sz="1200" dirty="0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173910" y="4149080"/>
                <a:ext cx="46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/>
                  <a:t>u(t)</a:t>
                </a:r>
                <a:r>
                  <a:rPr lang="it-IT" dirty="0" smtClean="0"/>
                  <a:t> </a:t>
                </a:r>
                <a:endParaRPr lang="en-US" dirty="0"/>
              </a:p>
            </p:txBody>
          </p:sp>
          <p:sp>
            <p:nvSpPr>
              <p:cNvPr id="9" name="Freccia circolare in su 8"/>
              <p:cNvSpPr/>
              <p:nvPr/>
            </p:nvSpPr>
            <p:spPr>
              <a:xfrm rot="15885890">
                <a:off x="7621480" y="4501155"/>
                <a:ext cx="1613277" cy="36576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CasellaDiTesto 13"/>
          <p:cNvSpPr txBox="1"/>
          <p:nvPr/>
        </p:nvSpPr>
        <p:spPr>
          <a:xfrm>
            <a:off x="4576891" y="6021288"/>
            <a:ext cx="319792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Trasformata di Laplace</a:t>
            </a:r>
            <a:r>
              <a:rPr lang="it-IT" sz="1400" dirty="0"/>
              <a:t>, </a:t>
            </a:r>
          </a:p>
          <a:p>
            <a:r>
              <a:rPr lang="it-IT" sz="1400" dirty="0"/>
              <a:t>Y(s)=G(U(s)), G=funzione di </a:t>
            </a:r>
            <a:r>
              <a:rPr lang="it-IT" sz="1400" dirty="0" smtClean="0"/>
              <a:t>trasferimento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4576891" y="4826314"/>
            <a:ext cx="3026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u="sng" dirty="0"/>
              <a:t>Risoluzione della dinamica del sistema: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02847" y="5445224"/>
            <a:ext cx="1884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u="sng" dirty="0"/>
              <a:t>Trattamento dell’errore</a:t>
            </a:r>
          </a:p>
        </p:txBody>
      </p:sp>
    </p:spTree>
    <p:extLst>
      <p:ext uri="{BB962C8B-B14F-4D97-AF65-F5344CB8AC3E}">
        <p14:creationId xmlns:p14="http://schemas.microsoft.com/office/powerpoint/2010/main" val="3111411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07904" y="2132856"/>
            <a:ext cx="188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Nota Bibliografica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2710661"/>
            <a:ext cx="6248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Alcune immagini ed esempi sono stati presi da:</a:t>
            </a:r>
          </a:p>
          <a:p>
            <a:endParaRPr lang="it-IT" dirty="0" smtClean="0"/>
          </a:p>
          <a:p>
            <a:r>
              <a:rPr lang="en-US" u="sng" dirty="0">
                <a:hlinkClick r:id="rId2"/>
              </a:rPr>
              <a:t>http://www.dii.unimore.it/~</a:t>
            </a:r>
            <a:r>
              <a:rPr lang="en-US" u="sng" dirty="0" smtClean="0">
                <a:hlinkClick r:id="rId2"/>
              </a:rPr>
              <a:t>lbiagiotti/SistemiControllo1213.html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519857" y="3657798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www.unife.it/ing/informazione/fondautomatica/dispense/fda-1-1-intro_2013.pdf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4629" y="404664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Domande di verifica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412776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Definizione di controllo (sorveglianza più 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Cosa si prefigge il controllo automatico di un sistema dinamico? Spiegare anche attraverso esempi.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Quali sono i componenti principali di un sistema di controllo? (set </a:t>
            </a:r>
            <a:r>
              <a:rPr lang="it-IT" dirty="0" err="1" smtClean="0"/>
              <a:t>point</a:t>
            </a:r>
            <a:r>
              <a:rPr lang="it-IT" dirty="0" smtClean="0"/>
              <a:t>, controllore, attuatore, sensore)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Differenza tra controllo automatico e manuale usando anche esempi.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Definire anche tramite esempi il concetto di controllo in anello chiuso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Definire anche tramite esempi il concetto di controllo in anello </a:t>
            </a:r>
            <a:r>
              <a:rPr lang="it-IT" dirty="0" smtClean="0"/>
              <a:t>aperto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Definire il concetto di Feedback. Fare esempi di feedback negativi e positivi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Spiegare come funziona il regolatore di Watt e perché è importante nella teoria del controllo automatico.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18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Definizioni, esempi e</a:t>
            </a:r>
            <a:br>
              <a:rPr lang="it-IT" dirty="0" smtClean="0"/>
            </a:br>
            <a:r>
              <a:rPr lang="it-IT" dirty="0"/>
              <a:t>s</a:t>
            </a:r>
            <a:r>
              <a:rPr lang="it-IT" dirty="0" smtClean="0"/>
              <a:t>toria del controllo automatico</a:t>
            </a:r>
            <a:br>
              <a:rPr lang="it-IT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3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9532" y="982469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Controllo è</a:t>
            </a:r>
            <a:r>
              <a:rPr lang="it-IT" dirty="0"/>
              <a:t>, in generale, sinonimo di esame, </a:t>
            </a:r>
            <a:r>
              <a:rPr lang="it-IT" dirty="0" smtClean="0"/>
              <a:t>verifica, </a:t>
            </a:r>
            <a:r>
              <a:rPr lang="it-IT" b="1" dirty="0">
                <a:solidFill>
                  <a:srgbClr val="FF0000"/>
                </a:solidFill>
              </a:rPr>
              <a:t>sorveglianza</a:t>
            </a:r>
            <a:r>
              <a:rPr lang="it-IT" dirty="0"/>
              <a:t>, esercitati con finalità di regolazione, </a:t>
            </a:r>
            <a:r>
              <a:rPr lang="it-IT" dirty="0" smtClean="0"/>
              <a:t>orientamento, dominio.</a:t>
            </a:r>
          </a:p>
          <a:p>
            <a:endParaRPr lang="it-IT" dirty="0" smtClean="0"/>
          </a:p>
          <a:p>
            <a:r>
              <a:rPr lang="it-IT" dirty="0" smtClean="0"/>
              <a:t>Ma anche</a:t>
            </a:r>
          </a:p>
          <a:p>
            <a:endParaRPr lang="it-IT" dirty="0"/>
          </a:p>
          <a:p>
            <a:r>
              <a:rPr lang="it-IT" dirty="0" smtClean="0"/>
              <a:t>Il controllo è l’</a:t>
            </a:r>
            <a:r>
              <a:rPr lang="it-IT" b="1" dirty="0" smtClean="0">
                <a:solidFill>
                  <a:srgbClr val="FF0000"/>
                </a:solidFill>
              </a:rPr>
              <a:t>azione</a:t>
            </a:r>
            <a:r>
              <a:rPr lang="it-IT" dirty="0" smtClean="0"/>
              <a:t> su una macchina, un apparato, un processo, per modificarne (migliorarne) il comportamento.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21297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Controllo </a:t>
            </a:r>
            <a:r>
              <a:rPr lang="it-IT" b="1" dirty="0">
                <a:solidFill>
                  <a:srgbClr val="0070C0"/>
                </a:solidFill>
              </a:rPr>
              <a:t>di </a:t>
            </a:r>
            <a:r>
              <a:rPr lang="it-IT" b="1" dirty="0" smtClean="0">
                <a:solidFill>
                  <a:srgbClr val="0070C0"/>
                </a:solidFill>
              </a:rPr>
              <a:t>gestione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(pianificazione operativa, definizione di obiettivi, monitoraggio dei risultati raggiunti, definizione di azioni correttive)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0070C0"/>
                </a:solidFill>
              </a:rPr>
              <a:t>Controllo sociale </a:t>
            </a:r>
            <a:r>
              <a:rPr lang="it-IT" dirty="0" smtClean="0"/>
              <a:t>(della società sul singolo individuo), </a:t>
            </a:r>
            <a:r>
              <a:rPr lang="it-IT" dirty="0"/>
              <a:t>è l'insieme delle </a:t>
            </a:r>
            <a:endParaRPr lang="it-IT" dirty="0" smtClean="0"/>
          </a:p>
          <a:p>
            <a:r>
              <a:rPr lang="it-IT" dirty="0" smtClean="0"/>
              <a:t>attività </a:t>
            </a:r>
            <a:r>
              <a:rPr lang="it-IT" dirty="0"/>
              <a:t>dirette a controllare e ad uniformare il comportamento degli individui in una </a:t>
            </a:r>
            <a:r>
              <a:rPr lang="it-IT" dirty="0" smtClean="0"/>
              <a:t>società.</a:t>
            </a:r>
          </a:p>
          <a:p>
            <a:endParaRPr lang="it-IT" b="1" dirty="0" smtClean="0"/>
          </a:p>
          <a:p>
            <a:r>
              <a:rPr lang="it-IT" dirty="0" smtClean="0"/>
              <a:t> Il </a:t>
            </a:r>
            <a:r>
              <a:rPr lang="it-IT" b="1" u="sng" dirty="0" smtClean="0">
                <a:solidFill>
                  <a:srgbClr val="0070C0"/>
                </a:solidFill>
              </a:rPr>
              <a:t>controllo </a:t>
            </a:r>
            <a:r>
              <a:rPr lang="it-IT" b="1" u="sng" dirty="0">
                <a:solidFill>
                  <a:srgbClr val="0070C0"/>
                </a:solidFill>
              </a:rPr>
              <a:t>automatico</a:t>
            </a:r>
            <a:r>
              <a:rPr lang="it-IT" u="sng" dirty="0">
                <a:solidFill>
                  <a:srgbClr val="0070C0"/>
                </a:solidFill>
              </a:rPr>
              <a:t> </a:t>
            </a:r>
            <a:r>
              <a:rPr lang="it-IT" dirty="0"/>
              <a:t>di un dato sistema dinamico (di un motore, di un impianto </a:t>
            </a:r>
            <a:r>
              <a:rPr lang="it-IT" dirty="0" smtClean="0"/>
              <a:t>industriale) </a:t>
            </a:r>
            <a:r>
              <a:rPr lang="it-IT" dirty="0"/>
              <a:t>si prefigge di modificare il comportamento del sistema da controllare (ovvero le sue uscite) attraverso la manipolazione delle grandezze </a:t>
            </a:r>
            <a:r>
              <a:rPr lang="it-IT" dirty="0" smtClean="0"/>
              <a:t>d'ingresso.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47864" y="539388"/>
            <a:ext cx="224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Controllo: definizione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61289" y="26064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0070C0"/>
                </a:solidFill>
              </a:rPr>
              <a:t>Esempi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5" y="76470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L’uomo attua un’azione di controllo per camminare, guidare l’automobile, suonare uno strumento. Altri esempi di controllo eseguiti dall’uomo: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6497"/>
            <a:ext cx="3875191" cy="236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3851756"/>
            <a:ext cx="301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del livello (manuale)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1" y="4444529"/>
            <a:ext cx="3553212" cy="200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302768" y="4139788"/>
            <a:ext cx="335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della velocità (manuale)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77" y="1988840"/>
            <a:ext cx="3267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700808"/>
            <a:ext cx="38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della temperatura (manuale)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02160" y="188640"/>
            <a:ext cx="243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esempi di controllo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764704"/>
            <a:ext cx="316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Robot per lavorazioni industriali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7719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50549" y="692696"/>
            <a:ext cx="316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Robot per lavorazioni industriali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2037" y="3861048"/>
            <a:ext cx="15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Veicoli agricoli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92080" y="3412252"/>
            <a:ext cx="122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utomobili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17268"/>
            <a:ext cx="37719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00" y="3772871"/>
            <a:ext cx="4262913" cy="24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39" y="1053083"/>
            <a:ext cx="3705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51500" y="6136515"/>
            <a:ext cx="4760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Engine Control Unit: </a:t>
            </a:r>
          </a:p>
          <a:p>
            <a:r>
              <a:rPr lang="en-US" b="1" dirty="0" err="1" smtClean="0"/>
              <a:t>controllo</a:t>
            </a:r>
            <a:r>
              <a:rPr lang="en-US" b="1" dirty="0" smtClean="0"/>
              <a:t> </a:t>
            </a:r>
            <a:r>
              <a:rPr lang="en-US" b="1" dirty="0" err="1" smtClean="0"/>
              <a:t>alimentazione</a:t>
            </a:r>
            <a:r>
              <a:rPr lang="en-US" b="1" dirty="0" smtClean="0"/>
              <a:t>/</a:t>
            </a:r>
            <a:r>
              <a:rPr lang="en-US" b="1" dirty="0" err="1" smtClean="0"/>
              <a:t>funzionamento</a:t>
            </a:r>
            <a:r>
              <a:rPr lang="en-US" b="1" dirty="0" smtClean="0"/>
              <a:t> </a:t>
            </a:r>
            <a:r>
              <a:rPr lang="en-US" b="1" dirty="0" err="1" smtClean="0"/>
              <a:t>motore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1840" y="868070"/>
            <a:ext cx="262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Engine Control Unit (ECU)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4355976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131840" y="1739175"/>
            <a:ext cx="281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dell’alimentazione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1115616" y="26369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«I veicoli </a:t>
            </a:r>
            <a:r>
              <a:rPr lang="it-IT" dirty="0"/>
              <a:t>oggi </a:t>
            </a:r>
            <a:r>
              <a:rPr lang="it-IT" dirty="0" smtClean="0"/>
              <a:t>sono </a:t>
            </a:r>
            <a:r>
              <a:rPr lang="it-IT" dirty="0"/>
              <a:t>dotato di un sistema di </a:t>
            </a:r>
            <a:r>
              <a:rPr lang="it-IT" dirty="0" smtClean="0"/>
              <a:t>iniezione del </a:t>
            </a:r>
            <a:r>
              <a:rPr lang="it-IT" dirty="0"/>
              <a:t>carburante e non esiste più un collegamento meccanico tra il pedale dell'acceleratore e l'ingresso di miscela nel motore. Il </a:t>
            </a:r>
            <a:r>
              <a:rPr lang="it-IT" b="1" dirty="0">
                <a:solidFill>
                  <a:srgbClr val="0070C0"/>
                </a:solidFill>
              </a:rPr>
              <a:t>pedale dell'acceleratore </a:t>
            </a:r>
            <a:r>
              <a:rPr lang="it-IT" dirty="0"/>
              <a:t>è un semplice </a:t>
            </a:r>
            <a:r>
              <a:rPr lang="it-IT" b="1" dirty="0">
                <a:solidFill>
                  <a:srgbClr val="0070C0"/>
                </a:solidFill>
              </a:rPr>
              <a:t>sensore </a:t>
            </a:r>
            <a:r>
              <a:rPr lang="it-IT" dirty="0"/>
              <a:t>di posizione </a:t>
            </a:r>
            <a:r>
              <a:rPr lang="it-IT" dirty="0" smtClean="0"/>
              <a:t>che </a:t>
            </a:r>
            <a:r>
              <a:rPr lang="it-IT" dirty="0"/>
              <a:t>fornisce informazioni alla </a:t>
            </a:r>
            <a:r>
              <a:rPr lang="it-IT" b="1" dirty="0">
                <a:solidFill>
                  <a:srgbClr val="0070C0"/>
                </a:solidFill>
              </a:rPr>
              <a:t>ECU,</a:t>
            </a:r>
            <a:r>
              <a:rPr lang="it-IT" dirty="0"/>
              <a:t> la quale rielaborando questo valore </a:t>
            </a:r>
            <a:r>
              <a:rPr lang="it-IT" dirty="0" smtClean="0"/>
              <a:t>emetterà </a:t>
            </a:r>
            <a:r>
              <a:rPr lang="it-IT" dirty="0"/>
              <a:t>in uscita comandi agli </a:t>
            </a:r>
            <a:r>
              <a:rPr lang="it-IT" b="1" dirty="0">
                <a:solidFill>
                  <a:srgbClr val="0070C0"/>
                </a:solidFill>
              </a:rPr>
              <a:t>attuatori</a:t>
            </a:r>
            <a:r>
              <a:rPr lang="it-IT" dirty="0"/>
              <a:t> ad essa collegati, principalmente gli </a:t>
            </a:r>
            <a:r>
              <a:rPr lang="it-IT" b="1" dirty="0" smtClean="0">
                <a:solidFill>
                  <a:srgbClr val="0070C0"/>
                </a:solidFill>
              </a:rPr>
              <a:t>iniettori</a:t>
            </a:r>
            <a:r>
              <a:rPr lang="it-IT" dirty="0" smtClean="0"/>
              <a:t>»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355976" y="220486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2785</Words>
  <Application>Microsoft Office PowerPoint</Application>
  <PresentationFormat>Presentazione su schermo (4:3)</PresentationFormat>
  <Paragraphs>354</Paragraphs>
  <Slides>46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8" baseType="lpstr">
      <vt:lpstr>Tema di Office</vt:lpstr>
      <vt:lpstr>Equazione</vt:lpstr>
      <vt:lpstr>Fondamenti di Automatica 2014/2015  Prof. Strozzi Fernanda (Titolare) Prof. Aime Maddalena </vt:lpstr>
      <vt:lpstr>Presentazione standard di PowerPoint</vt:lpstr>
      <vt:lpstr>Presentazione standard di PowerPoint</vt:lpstr>
      <vt:lpstr>Presentazione standard di PowerPoint</vt:lpstr>
      <vt:lpstr>Definizioni, esempi e storia del controllo automatico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Definizione, storia, esempi</dc:title>
  <dc:creator>fstrozzi</dc:creator>
  <cp:lastModifiedBy>fstrozzi</cp:lastModifiedBy>
  <cp:revision>167</cp:revision>
  <dcterms:created xsi:type="dcterms:W3CDTF">2013-12-29T15:44:31Z</dcterms:created>
  <dcterms:modified xsi:type="dcterms:W3CDTF">2015-02-18T10:00:24Z</dcterms:modified>
</cp:coreProperties>
</file>