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notesSlides/notesSlide3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9"/>
  </p:notesMasterIdLst>
  <p:handoutMasterIdLst>
    <p:handoutMasterId r:id="rId80"/>
  </p:handoutMasterIdLst>
  <p:sldIdLst>
    <p:sldId id="324" r:id="rId2"/>
    <p:sldId id="395" r:id="rId3"/>
    <p:sldId id="356" r:id="rId4"/>
    <p:sldId id="357" r:id="rId5"/>
    <p:sldId id="396" r:id="rId6"/>
    <p:sldId id="397" r:id="rId7"/>
    <p:sldId id="398" r:id="rId8"/>
    <p:sldId id="399" r:id="rId9"/>
    <p:sldId id="400" r:id="rId10"/>
    <p:sldId id="403" r:id="rId11"/>
    <p:sldId id="404" r:id="rId12"/>
    <p:sldId id="405" r:id="rId13"/>
    <p:sldId id="406" r:id="rId14"/>
    <p:sldId id="407" r:id="rId15"/>
    <p:sldId id="427" r:id="rId16"/>
    <p:sldId id="428" r:id="rId17"/>
    <p:sldId id="408" r:id="rId18"/>
    <p:sldId id="409" r:id="rId19"/>
    <p:sldId id="426" r:id="rId20"/>
    <p:sldId id="410" r:id="rId21"/>
    <p:sldId id="429" r:id="rId22"/>
    <p:sldId id="411" r:id="rId23"/>
    <p:sldId id="412" r:id="rId24"/>
    <p:sldId id="413" r:id="rId25"/>
    <p:sldId id="430" r:id="rId26"/>
    <p:sldId id="432" r:id="rId27"/>
    <p:sldId id="431" r:id="rId28"/>
    <p:sldId id="414" r:id="rId29"/>
    <p:sldId id="415" r:id="rId30"/>
    <p:sldId id="416" r:id="rId31"/>
    <p:sldId id="417" r:id="rId32"/>
    <p:sldId id="419" r:id="rId33"/>
    <p:sldId id="420" r:id="rId34"/>
    <p:sldId id="421" r:id="rId35"/>
    <p:sldId id="422" r:id="rId36"/>
    <p:sldId id="423" r:id="rId37"/>
    <p:sldId id="433" r:id="rId38"/>
    <p:sldId id="424" r:id="rId39"/>
    <p:sldId id="425" r:id="rId40"/>
    <p:sldId id="371" r:id="rId41"/>
    <p:sldId id="372" r:id="rId42"/>
    <p:sldId id="373" r:id="rId43"/>
    <p:sldId id="374" r:id="rId44"/>
    <p:sldId id="375" r:id="rId45"/>
    <p:sldId id="376" r:id="rId46"/>
    <p:sldId id="377" r:id="rId47"/>
    <p:sldId id="380" r:id="rId48"/>
    <p:sldId id="381" r:id="rId49"/>
    <p:sldId id="382" r:id="rId50"/>
    <p:sldId id="383" r:id="rId51"/>
    <p:sldId id="384" r:id="rId52"/>
    <p:sldId id="385" r:id="rId53"/>
    <p:sldId id="386" r:id="rId54"/>
    <p:sldId id="389" r:id="rId55"/>
    <p:sldId id="325" r:id="rId56"/>
    <p:sldId id="434" r:id="rId57"/>
    <p:sldId id="435" r:id="rId58"/>
    <p:sldId id="436" r:id="rId59"/>
    <p:sldId id="437" r:id="rId60"/>
    <p:sldId id="438" r:id="rId61"/>
    <p:sldId id="439" r:id="rId62"/>
    <p:sldId id="440" r:id="rId63"/>
    <p:sldId id="441" r:id="rId64"/>
    <p:sldId id="442" r:id="rId65"/>
    <p:sldId id="443" r:id="rId66"/>
    <p:sldId id="444" r:id="rId67"/>
    <p:sldId id="445" r:id="rId68"/>
    <p:sldId id="446" r:id="rId69"/>
    <p:sldId id="447" r:id="rId70"/>
    <p:sldId id="448" r:id="rId71"/>
    <p:sldId id="449" r:id="rId72"/>
    <p:sldId id="450" r:id="rId73"/>
    <p:sldId id="453" r:id="rId74"/>
    <p:sldId id="454" r:id="rId75"/>
    <p:sldId id="455" r:id="rId76"/>
    <p:sldId id="456" r:id="rId77"/>
    <p:sldId id="369" r:id="rId78"/>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0E1A758E-AE70-4348-BFE2-E0533A0E309F}" type="datetimeFigureOut">
              <a:rPr lang="it-IT" smtClean="0"/>
              <a:pPr/>
              <a:t>26/05/2016</a:t>
            </a:fld>
            <a:endParaRPr lang="it-IT"/>
          </a:p>
        </p:txBody>
      </p:sp>
      <p:sp>
        <p:nvSpPr>
          <p:cNvPr id="4" name="Segnaposto piè di pagina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EAFE905D-4344-4ED2-8ED0-AACE5CE71CE8}" type="slidenum">
              <a:rPr lang="it-IT" smtClean="0"/>
              <a:pPr/>
              <a:t>‹N›</a:t>
            </a:fld>
            <a:endParaRPr lang="it-IT"/>
          </a:p>
        </p:txBody>
      </p:sp>
    </p:spTree>
    <p:extLst>
      <p:ext uri="{BB962C8B-B14F-4D97-AF65-F5344CB8AC3E}">
        <p14:creationId xmlns:p14="http://schemas.microsoft.com/office/powerpoint/2010/main" xmlns="" val="4122598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5E39955-047F-41B0-886C-722FF545EC81}" type="datetimeFigureOut">
              <a:rPr lang="it-IT" smtClean="0"/>
              <a:pPr/>
              <a:t>26/05/2016</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60B6727-BBE4-43FF-91A1-34F7AB8A2F39}" type="slidenum">
              <a:rPr lang="it-IT" smtClean="0"/>
              <a:pPr/>
              <a:t>‹N›</a:t>
            </a:fld>
            <a:endParaRPr lang="it-IT"/>
          </a:p>
        </p:txBody>
      </p:sp>
    </p:spTree>
    <p:extLst>
      <p:ext uri="{BB962C8B-B14F-4D97-AF65-F5344CB8AC3E}">
        <p14:creationId xmlns:p14="http://schemas.microsoft.com/office/powerpoint/2010/main" xmlns="" val="2010185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txBox="1">
            <a:spLocks noGrp="1" noChangeArrowheads="1"/>
          </p:cNvSpPr>
          <p:nvPr/>
        </p:nvSpPr>
        <p:spPr bwMode="auto">
          <a:xfrm>
            <a:off x="3849689" y="9428166"/>
            <a:ext cx="2946400" cy="496887"/>
          </a:xfrm>
          <a:prstGeom prst="rect">
            <a:avLst/>
          </a:prstGeom>
          <a:noFill/>
          <a:ln w="9525">
            <a:noFill/>
            <a:miter lim="800000"/>
            <a:headEnd/>
            <a:tailEnd/>
          </a:ln>
        </p:spPr>
        <p:txBody>
          <a:bodyPr lIns="91432" tIns="45716" rIns="91432" bIns="45716" anchor="b"/>
          <a:lstStyle/>
          <a:p>
            <a:pPr algn="r"/>
            <a:fld id="{3EA6871A-7533-4883-B747-B30C2996EFC6}" type="slidenum">
              <a:rPr lang="it-IT" sz="1200">
                <a:latin typeface="Calibri" pitchFamily="34" charset="0"/>
              </a:rPr>
              <a:pPr algn="r"/>
              <a:t>1</a:t>
            </a:fld>
            <a:endParaRPr lang="it-IT" sz="1200">
              <a:latin typeface="Calibri" pitchFamily="34" charset="0"/>
            </a:endParaRPr>
          </a:p>
        </p:txBody>
      </p:sp>
      <p:sp>
        <p:nvSpPr>
          <p:cNvPr id="174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12</a:t>
            </a:fld>
            <a:endParaRPr lang="it-IT"/>
          </a:p>
        </p:txBody>
      </p:sp>
    </p:spTree>
    <p:extLst>
      <p:ext uri="{BB962C8B-B14F-4D97-AF65-F5344CB8AC3E}">
        <p14:creationId xmlns:p14="http://schemas.microsoft.com/office/powerpoint/2010/main" xmlns="" val="6434490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13</a:t>
            </a:fld>
            <a:endParaRPr lang="it-IT"/>
          </a:p>
        </p:txBody>
      </p:sp>
    </p:spTree>
    <p:extLst>
      <p:ext uri="{BB962C8B-B14F-4D97-AF65-F5344CB8AC3E}">
        <p14:creationId xmlns:p14="http://schemas.microsoft.com/office/powerpoint/2010/main" xmlns="" val="23012071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14</a:t>
            </a:fld>
            <a:endParaRPr lang="it-IT"/>
          </a:p>
        </p:txBody>
      </p:sp>
    </p:spTree>
    <p:extLst>
      <p:ext uri="{BB962C8B-B14F-4D97-AF65-F5344CB8AC3E}">
        <p14:creationId xmlns:p14="http://schemas.microsoft.com/office/powerpoint/2010/main" xmlns="" val="1981576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15</a:t>
            </a:fld>
            <a:endParaRPr lang="it-IT"/>
          </a:p>
        </p:txBody>
      </p:sp>
    </p:spTree>
    <p:extLst>
      <p:ext uri="{BB962C8B-B14F-4D97-AF65-F5344CB8AC3E}">
        <p14:creationId xmlns:p14="http://schemas.microsoft.com/office/powerpoint/2010/main" xmlns="" val="1981576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16</a:t>
            </a:fld>
            <a:endParaRPr lang="it-IT"/>
          </a:p>
        </p:txBody>
      </p:sp>
    </p:spTree>
    <p:extLst>
      <p:ext uri="{BB962C8B-B14F-4D97-AF65-F5344CB8AC3E}">
        <p14:creationId xmlns:p14="http://schemas.microsoft.com/office/powerpoint/2010/main" xmlns="" val="1981576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17</a:t>
            </a:fld>
            <a:endParaRPr lang="it-IT"/>
          </a:p>
        </p:txBody>
      </p:sp>
    </p:spTree>
    <p:extLst>
      <p:ext uri="{BB962C8B-B14F-4D97-AF65-F5344CB8AC3E}">
        <p14:creationId xmlns:p14="http://schemas.microsoft.com/office/powerpoint/2010/main" xmlns="" val="63591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18</a:t>
            </a:fld>
            <a:endParaRPr lang="it-IT"/>
          </a:p>
        </p:txBody>
      </p:sp>
    </p:spTree>
    <p:extLst>
      <p:ext uri="{BB962C8B-B14F-4D97-AF65-F5344CB8AC3E}">
        <p14:creationId xmlns:p14="http://schemas.microsoft.com/office/powerpoint/2010/main" xmlns="" val="33244424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19</a:t>
            </a:fld>
            <a:endParaRPr lang="it-IT"/>
          </a:p>
        </p:txBody>
      </p:sp>
    </p:spTree>
    <p:extLst>
      <p:ext uri="{BB962C8B-B14F-4D97-AF65-F5344CB8AC3E}">
        <p14:creationId xmlns:p14="http://schemas.microsoft.com/office/powerpoint/2010/main" xmlns="" val="33244424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20</a:t>
            </a:fld>
            <a:endParaRPr lang="it-IT"/>
          </a:p>
        </p:txBody>
      </p:sp>
    </p:spTree>
    <p:extLst>
      <p:ext uri="{BB962C8B-B14F-4D97-AF65-F5344CB8AC3E}">
        <p14:creationId xmlns:p14="http://schemas.microsoft.com/office/powerpoint/2010/main" xmlns="" val="5588351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21</a:t>
            </a:fld>
            <a:endParaRPr lang="it-IT"/>
          </a:p>
        </p:txBody>
      </p:sp>
    </p:spTree>
    <p:extLst>
      <p:ext uri="{BB962C8B-B14F-4D97-AF65-F5344CB8AC3E}">
        <p14:creationId xmlns:p14="http://schemas.microsoft.com/office/powerpoint/2010/main" xmlns="" val="558835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2</a:t>
            </a:fld>
            <a:endParaRPr lang="it-IT"/>
          </a:p>
        </p:txBody>
      </p:sp>
    </p:spTree>
    <p:extLst>
      <p:ext uri="{BB962C8B-B14F-4D97-AF65-F5344CB8AC3E}">
        <p14:creationId xmlns:p14="http://schemas.microsoft.com/office/powerpoint/2010/main" xmlns="" val="10046585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22</a:t>
            </a:fld>
            <a:endParaRPr lang="it-IT"/>
          </a:p>
        </p:txBody>
      </p:sp>
    </p:spTree>
    <p:extLst>
      <p:ext uri="{BB962C8B-B14F-4D97-AF65-F5344CB8AC3E}">
        <p14:creationId xmlns:p14="http://schemas.microsoft.com/office/powerpoint/2010/main" xmlns="" val="36261226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23</a:t>
            </a:fld>
            <a:endParaRPr lang="it-IT"/>
          </a:p>
        </p:txBody>
      </p:sp>
    </p:spTree>
    <p:extLst>
      <p:ext uri="{BB962C8B-B14F-4D97-AF65-F5344CB8AC3E}">
        <p14:creationId xmlns:p14="http://schemas.microsoft.com/office/powerpoint/2010/main" xmlns="" val="42210285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24</a:t>
            </a:fld>
            <a:endParaRPr lang="it-IT"/>
          </a:p>
        </p:txBody>
      </p:sp>
    </p:spTree>
    <p:extLst>
      <p:ext uri="{BB962C8B-B14F-4D97-AF65-F5344CB8AC3E}">
        <p14:creationId xmlns:p14="http://schemas.microsoft.com/office/powerpoint/2010/main" xmlns="" val="42340222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25</a:t>
            </a:fld>
            <a:endParaRPr lang="it-IT"/>
          </a:p>
        </p:txBody>
      </p:sp>
    </p:spTree>
    <p:extLst>
      <p:ext uri="{BB962C8B-B14F-4D97-AF65-F5344CB8AC3E}">
        <p14:creationId xmlns:p14="http://schemas.microsoft.com/office/powerpoint/2010/main" xmlns="" val="42340222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26</a:t>
            </a:fld>
            <a:endParaRPr lang="it-IT"/>
          </a:p>
        </p:txBody>
      </p:sp>
    </p:spTree>
    <p:extLst>
      <p:ext uri="{BB962C8B-B14F-4D97-AF65-F5344CB8AC3E}">
        <p14:creationId xmlns:p14="http://schemas.microsoft.com/office/powerpoint/2010/main" xmlns="" val="42340222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27</a:t>
            </a:fld>
            <a:endParaRPr lang="it-IT"/>
          </a:p>
        </p:txBody>
      </p:sp>
    </p:spTree>
    <p:extLst>
      <p:ext uri="{BB962C8B-B14F-4D97-AF65-F5344CB8AC3E}">
        <p14:creationId xmlns:p14="http://schemas.microsoft.com/office/powerpoint/2010/main" xmlns="" val="42340222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28</a:t>
            </a:fld>
            <a:endParaRPr lang="it-IT"/>
          </a:p>
        </p:txBody>
      </p:sp>
    </p:spTree>
    <p:extLst>
      <p:ext uri="{BB962C8B-B14F-4D97-AF65-F5344CB8AC3E}">
        <p14:creationId xmlns:p14="http://schemas.microsoft.com/office/powerpoint/2010/main" xmlns="" val="5102226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29</a:t>
            </a:fld>
            <a:endParaRPr lang="it-IT"/>
          </a:p>
        </p:txBody>
      </p:sp>
    </p:spTree>
    <p:extLst>
      <p:ext uri="{BB962C8B-B14F-4D97-AF65-F5344CB8AC3E}">
        <p14:creationId xmlns:p14="http://schemas.microsoft.com/office/powerpoint/2010/main" xmlns="" val="9678937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30</a:t>
            </a:fld>
            <a:endParaRPr lang="it-IT"/>
          </a:p>
        </p:txBody>
      </p:sp>
    </p:spTree>
    <p:extLst>
      <p:ext uri="{BB962C8B-B14F-4D97-AF65-F5344CB8AC3E}">
        <p14:creationId xmlns:p14="http://schemas.microsoft.com/office/powerpoint/2010/main" xmlns="" val="14763547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31</a:t>
            </a:fld>
            <a:endParaRPr lang="it-IT"/>
          </a:p>
        </p:txBody>
      </p:sp>
    </p:spTree>
    <p:extLst>
      <p:ext uri="{BB962C8B-B14F-4D97-AF65-F5344CB8AC3E}">
        <p14:creationId xmlns:p14="http://schemas.microsoft.com/office/powerpoint/2010/main" xmlns="" val="3062739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5</a:t>
            </a:fld>
            <a:endParaRPr lang="it-IT"/>
          </a:p>
        </p:txBody>
      </p:sp>
    </p:spTree>
    <p:extLst>
      <p:ext uri="{BB962C8B-B14F-4D97-AF65-F5344CB8AC3E}">
        <p14:creationId xmlns:p14="http://schemas.microsoft.com/office/powerpoint/2010/main" xmlns="" val="13390601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32</a:t>
            </a:fld>
            <a:endParaRPr lang="it-IT"/>
          </a:p>
        </p:txBody>
      </p:sp>
    </p:spTree>
    <p:extLst>
      <p:ext uri="{BB962C8B-B14F-4D97-AF65-F5344CB8AC3E}">
        <p14:creationId xmlns:p14="http://schemas.microsoft.com/office/powerpoint/2010/main" xmlns="" val="145618215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33</a:t>
            </a:fld>
            <a:endParaRPr lang="it-IT"/>
          </a:p>
        </p:txBody>
      </p:sp>
    </p:spTree>
    <p:extLst>
      <p:ext uri="{BB962C8B-B14F-4D97-AF65-F5344CB8AC3E}">
        <p14:creationId xmlns:p14="http://schemas.microsoft.com/office/powerpoint/2010/main" xmlns="" val="16560500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34</a:t>
            </a:fld>
            <a:endParaRPr lang="it-IT"/>
          </a:p>
        </p:txBody>
      </p:sp>
    </p:spTree>
    <p:extLst>
      <p:ext uri="{BB962C8B-B14F-4D97-AF65-F5344CB8AC3E}">
        <p14:creationId xmlns:p14="http://schemas.microsoft.com/office/powerpoint/2010/main" xmlns="" val="22375951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35</a:t>
            </a:fld>
            <a:endParaRPr lang="it-IT"/>
          </a:p>
        </p:txBody>
      </p:sp>
    </p:spTree>
    <p:extLst>
      <p:ext uri="{BB962C8B-B14F-4D97-AF65-F5344CB8AC3E}">
        <p14:creationId xmlns:p14="http://schemas.microsoft.com/office/powerpoint/2010/main" xmlns="" val="95805395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36</a:t>
            </a:fld>
            <a:endParaRPr lang="it-IT"/>
          </a:p>
        </p:txBody>
      </p:sp>
    </p:spTree>
    <p:extLst>
      <p:ext uri="{BB962C8B-B14F-4D97-AF65-F5344CB8AC3E}">
        <p14:creationId xmlns:p14="http://schemas.microsoft.com/office/powerpoint/2010/main" xmlns="" val="341219731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37</a:t>
            </a:fld>
            <a:endParaRPr lang="it-IT"/>
          </a:p>
        </p:txBody>
      </p:sp>
    </p:spTree>
    <p:extLst>
      <p:ext uri="{BB962C8B-B14F-4D97-AF65-F5344CB8AC3E}">
        <p14:creationId xmlns:p14="http://schemas.microsoft.com/office/powerpoint/2010/main" xmlns="" val="341219731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38</a:t>
            </a:fld>
            <a:endParaRPr lang="it-IT"/>
          </a:p>
        </p:txBody>
      </p:sp>
    </p:spTree>
    <p:extLst>
      <p:ext uri="{BB962C8B-B14F-4D97-AF65-F5344CB8AC3E}">
        <p14:creationId xmlns:p14="http://schemas.microsoft.com/office/powerpoint/2010/main" xmlns="" val="211470168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39</a:t>
            </a:fld>
            <a:endParaRPr lang="it-IT"/>
          </a:p>
        </p:txBody>
      </p:sp>
    </p:spTree>
    <p:extLst>
      <p:ext uri="{BB962C8B-B14F-4D97-AF65-F5344CB8AC3E}">
        <p14:creationId xmlns:p14="http://schemas.microsoft.com/office/powerpoint/2010/main" xmlns="" val="38542404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55</a:t>
            </a:fld>
            <a:endParaRPr lang="it-IT"/>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56</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6</a:t>
            </a:fld>
            <a:endParaRPr lang="it-IT"/>
          </a:p>
        </p:txBody>
      </p:sp>
    </p:spTree>
    <p:extLst>
      <p:ext uri="{BB962C8B-B14F-4D97-AF65-F5344CB8AC3E}">
        <p14:creationId xmlns:p14="http://schemas.microsoft.com/office/powerpoint/2010/main" xmlns="" val="54874107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63</a:t>
            </a:fld>
            <a:endParaRPr lang="it-IT"/>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64</a:t>
            </a:fld>
            <a:endParaRPr lang="it-IT"/>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65</a:t>
            </a:fld>
            <a:endParaRPr lang="it-IT"/>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24786F67-D4DF-4F78-903B-9AB2D7741CE7}" type="slidenum">
              <a:rPr lang="it-IT" smtClean="0">
                <a:latin typeface="Arial" charset="0"/>
              </a:rPr>
              <a:pPr/>
              <a:t>66</a:t>
            </a:fld>
            <a:endParaRPr lang="it-IT" smtClean="0">
              <a:latin typeface="Arial" charset="0"/>
            </a:endParaRP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it-IT" smtClean="0">
              <a:latin typeface="Arial"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8872C5F-52C9-4076-B790-827D891F6F33}" type="slidenum">
              <a:rPr lang="it-IT" smtClean="0"/>
              <a:pPr>
                <a:defRPr/>
              </a:pPr>
              <a:t>67</a:t>
            </a:fld>
            <a:endParaRPr lang="it-IT"/>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8872C5F-52C9-4076-B790-827D891F6F33}" type="slidenum">
              <a:rPr lang="it-IT" smtClean="0"/>
              <a:pPr>
                <a:defRPr/>
              </a:pPr>
              <a:t>68</a:t>
            </a:fld>
            <a:endParaRPr lang="it-IT"/>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8872C5F-52C9-4076-B790-827D891F6F33}" type="slidenum">
              <a:rPr lang="it-IT" smtClean="0"/>
              <a:pPr>
                <a:defRPr/>
              </a:pPr>
              <a:t>69</a:t>
            </a:fld>
            <a:endParaRPr lang="it-IT"/>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8872C5F-52C9-4076-B790-827D891F6F33}" type="slidenum">
              <a:rPr lang="it-IT" smtClean="0"/>
              <a:pPr>
                <a:defRPr/>
              </a:pPr>
              <a:t>70</a:t>
            </a:fld>
            <a:endParaRPr lang="it-IT"/>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71</a:t>
            </a:fld>
            <a:endParaRPr lang="it-IT"/>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72</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7</a:t>
            </a:fld>
            <a:endParaRPr lang="it-IT"/>
          </a:p>
        </p:txBody>
      </p:sp>
    </p:spTree>
    <p:extLst>
      <p:ext uri="{BB962C8B-B14F-4D97-AF65-F5344CB8AC3E}">
        <p14:creationId xmlns:p14="http://schemas.microsoft.com/office/powerpoint/2010/main" xmlns="" val="364573846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29379"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229380" name="Segnaposto numero diapositiva 3"/>
          <p:cNvSpPr>
            <a:spLocks noGrp="1"/>
          </p:cNvSpPr>
          <p:nvPr>
            <p:ph type="sldNum" sz="quarter" idx="5"/>
          </p:nvPr>
        </p:nvSpPr>
        <p:spPr bwMode="auto">
          <a:noFill/>
          <a:ln>
            <a:miter lim="800000"/>
            <a:headEnd/>
            <a:tailEnd/>
          </a:ln>
        </p:spPr>
        <p:txBody>
          <a:bodyPr/>
          <a:lstStyle/>
          <a:p>
            <a:fld id="{70B57427-E1C7-4466-8672-E37EEBD2A803}" type="slidenum">
              <a:rPr lang="it-IT" smtClean="0"/>
              <a:pPr/>
              <a:t>73</a:t>
            </a:fld>
            <a:endParaRPr lang="it-IT"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29379"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229380" name="Segnaposto numero diapositiva 3"/>
          <p:cNvSpPr>
            <a:spLocks noGrp="1"/>
          </p:cNvSpPr>
          <p:nvPr>
            <p:ph type="sldNum" sz="quarter" idx="5"/>
          </p:nvPr>
        </p:nvSpPr>
        <p:spPr bwMode="auto">
          <a:noFill/>
          <a:ln>
            <a:miter lim="800000"/>
            <a:headEnd/>
            <a:tailEnd/>
          </a:ln>
        </p:spPr>
        <p:txBody>
          <a:bodyPr/>
          <a:lstStyle/>
          <a:p>
            <a:fld id="{70B57427-E1C7-4466-8672-E37EEBD2A803}" type="slidenum">
              <a:rPr lang="it-IT" smtClean="0"/>
              <a:pPr/>
              <a:t>74</a:t>
            </a:fld>
            <a:endParaRPr lang="it-IT"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75</a:t>
            </a:fld>
            <a:endParaRPr lang="nl-NL"/>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76</a:t>
            </a:fld>
            <a:endParaRPr lang="nl-NL"/>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6E4625-C687-435D-810E-43D6D8CD8A8E}" type="slidenum">
              <a:rPr lang="it-IT" smtClean="0"/>
              <a:pPr fontAlgn="base">
                <a:spcBef>
                  <a:spcPct val="0"/>
                </a:spcBef>
                <a:spcAft>
                  <a:spcPct val="0"/>
                </a:spcAft>
                <a:defRPr/>
              </a:pPr>
              <a:t>77</a:t>
            </a:fld>
            <a:endParaRPr lang="it-IT" smtClean="0"/>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8</a:t>
            </a:fld>
            <a:endParaRPr lang="it-IT"/>
          </a:p>
        </p:txBody>
      </p:sp>
    </p:spTree>
    <p:extLst>
      <p:ext uri="{BB962C8B-B14F-4D97-AF65-F5344CB8AC3E}">
        <p14:creationId xmlns:p14="http://schemas.microsoft.com/office/powerpoint/2010/main" xmlns="" val="5480073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9</a:t>
            </a:fld>
            <a:endParaRPr lang="it-IT"/>
          </a:p>
        </p:txBody>
      </p:sp>
    </p:spTree>
    <p:extLst>
      <p:ext uri="{BB962C8B-B14F-4D97-AF65-F5344CB8AC3E}">
        <p14:creationId xmlns:p14="http://schemas.microsoft.com/office/powerpoint/2010/main" xmlns="" val="30886672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10</a:t>
            </a:fld>
            <a:endParaRPr lang="it-IT"/>
          </a:p>
        </p:txBody>
      </p:sp>
    </p:spTree>
    <p:extLst>
      <p:ext uri="{BB962C8B-B14F-4D97-AF65-F5344CB8AC3E}">
        <p14:creationId xmlns:p14="http://schemas.microsoft.com/office/powerpoint/2010/main" xmlns="" val="32954940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11</a:t>
            </a:fld>
            <a:endParaRPr lang="it-IT"/>
          </a:p>
        </p:txBody>
      </p:sp>
    </p:spTree>
    <p:extLst>
      <p:ext uri="{BB962C8B-B14F-4D97-AF65-F5344CB8AC3E}">
        <p14:creationId xmlns:p14="http://schemas.microsoft.com/office/powerpoint/2010/main" xmlns="" val="523076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C8D235F-CADE-46CD-BD40-51C9A5849410}" type="datetimeFigureOut">
              <a:rPr lang="it-IT" smtClean="0"/>
              <a:pPr/>
              <a:t>26/05/2016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7337653-D6F5-4316-B854-BCBA46D74EDB}"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C8D235F-CADE-46CD-BD40-51C9A5849410}" type="datetimeFigureOut">
              <a:rPr lang="it-IT" smtClean="0"/>
              <a:pPr/>
              <a:t>26/05/2016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7337653-D6F5-4316-B854-BCBA46D74EDB}"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C8D235F-CADE-46CD-BD40-51C9A5849410}" type="datetimeFigureOut">
              <a:rPr lang="it-IT" smtClean="0"/>
              <a:pPr/>
              <a:t>26/05/2016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7337653-D6F5-4316-B854-BCBA46D74EDB}"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C8D235F-CADE-46CD-BD40-51C9A5849410}" type="datetimeFigureOut">
              <a:rPr lang="it-IT" smtClean="0"/>
              <a:pPr/>
              <a:t>26/05/2016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7337653-D6F5-4316-B854-BCBA46D74EDB}"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C8D235F-CADE-46CD-BD40-51C9A5849410}" type="datetimeFigureOut">
              <a:rPr lang="it-IT" smtClean="0"/>
              <a:pPr/>
              <a:t>26/05/2016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7337653-D6F5-4316-B854-BCBA46D74EDB}"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C8D235F-CADE-46CD-BD40-51C9A5849410}" type="datetimeFigureOut">
              <a:rPr lang="it-IT" smtClean="0"/>
              <a:pPr/>
              <a:t>26/05/2016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7337653-D6F5-4316-B854-BCBA46D74EDB}"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C8D235F-CADE-46CD-BD40-51C9A5849410}" type="datetimeFigureOut">
              <a:rPr lang="it-IT" smtClean="0"/>
              <a:pPr/>
              <a:t>26/05/2016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7337653-D6F5-4316-B854-BCBA46D74EDB}"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C8D235F-CADE-46CD-BD40-51C9A5849410}" type="datetimeFigureOut">
              <a:rPr lang="it-IT" smtClean="0"/>
              <a:pPr/>
              <a:t>26/05/2016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7337653-D6F5-4316-B854-BCBA46D74EDB}"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C8D235F-CADE-46CD-BD40-51C9A5849410}" type="datetimeFigureOut">
              <a:rPr lang="it-IT" smtClean="0"/>
              <a:pPr/>
              <a:t>26/05/2016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7337653-D6F5-4316-B854-BCBA46D74EDB}"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C8D235F-CADE-46CD-BD40-51C9A5849410}" type="datetimeFigureOut">
              <a:rPr lang="it-IT" smtClean="0"/>
              <a:pPr/>
              <a:t>26/05/2016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7337653-D6F5-4316-B854-BCBA46D74EDB}"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C8D235F-CADE-46CD-BD40-51C9A5849410}" type="datetimeFigureOut">
              <a:rPr lang="it-IT" smtClean="0"/>
              <a:pPr/>
              <a:t>26/05/2016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7337653-D6F5-4316-B854-BCBA46D74EDB}"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8D235F-CADE-46CD-BD40-51C9A5849410}" type="datetimeFigureOut">
              <a:rPr lang="it-IT" smtClean="0"/>
              <a:pPr/>
              <a:t>26/05/2016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37653-D6F5-4316-B854-BCBA46D74EDB}"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8583613" y="3665538"/>
            <a:ext cx="184150" cy="366712"/>
          </a:xfrm>
          <a:prstGeom prst="rect">
            <a:avLst/>
          </a:prstGeom>
          <a:noFill/>
          <a:ln w="9525">
            <a:noFill/>
            <a:miter lim="800000"/>
            <a:headEnd/>
            <a:tailEnd/>
          </a:ln>
          <a:effectLst/>
        </p:spPr>
        <p:txBody>
          <a:bodyPr wrap="none">
            <a:spAutoFit/>
          </a:bodyPr>
          <a:lstStyle/>
          <a:p>
            <a:pPr fontAlgn="auto">
              <a:spcBef>
                <a:spcPts val="0"/>
              </a:spcBef>
              <a:spcAft>
                <a:spcPts val="0"/>
              </a:spcAft>
              <a:defRPr/>
            </a:pPr>
            <a:endParaRPr lang="it-IT">
              <a:effectLst>
                <a:outerShdw blurRad="38100" dist="38100" dir="2700000" algn="tl">
                  <a:srgbClr val="C0C0C0"/>
                </a:outerShdw>
              </a:effectLst>
              <a:latin typeface="+mn-lt"/>
            </a:endParaRPr>
          </a:p>
        </p:txBody>
      </p:sp>
      <p:sp>
        <p:nvSpPr>
          <p:cNvPr id="16387" name="Rectangle 7"/>
          <p:cNvSpPr>
            <a:spLocks noChangeArrowheads="1"/>
          </p:cNvSpPr>
          <p:nvPr/>
        </p:nvSpPr>
        <p:spPr bwMode="auto">
          <a:xfrm>
            <a:off x="0" y="6457950"/>
            <a:ext cx="9144000" cy="476250"/>
          </a:xfrm>
          <a:prstGeom prst="rect">
            <a:avLst/>
          </a:prstGeom>
          <a:noFill/>
          <a:ln w="9525">
            <a:noFill/>
            <a:miter lim="800000"/>
            <a:headEnd/>
            <a:tailEnd/>
          </a:ln>
        </p:spPr>
        <p:txBody>
          <a:bodyPr/>
          <a:lstStyle/>
          <a:p>
            <a:endParaRPr lang="it-IT" sz="1200">
              <a:latin typeface="Calibri" pitchFamily="34" charset="0"/>
            </a:endParaRPr>
          </a:p>
        </p:txBody>
      </p:sp>
      <p:sp>
        <p:nvSpPr>
          <p:cNvPr id="16388" name="Text Box 11"/>
          <p:cNvSpPr txBox="1">
            <a:spLocks noChangeArrowheads="1"/>
          </p:cNvSpPr>
          <p:nvPr/>
        </p:nvSpPr>
        <p:spPr bwMode="auto">
          <a:xfrm>
            <a:off x="1000125" y="4643438"/>
            <a:ext cx="7283450" cy="976312"/>
          </a:xfrm>
          <a:prstGeom prst="rect">
            <a:avLst/>
          </a:prstGeom>
          <a:noFill/>
          <a:ln w="9525" algn="ctr">
            <a:noFill/>
            <a:miter lim="800000"/>
            <a:headEnd/>
            <a:tailEnd/>
          </a:ln>
        </p:spPr>
        <p:txBody>
          <a:bodyPr>
            <a:spAutoFit/>
          </a:bodyPr>
          <a:lstStyle/>
          <a:p>
            <a:endParaRPr lang="it-IT" sz="2200" i="1">
              <a:latin typeface="Calibri" pitchFamily="34" charset="0"/>
            </a:endParaRPr>
          </a:p>
          <a:p>
            <a:pPr algn="ctr"/>
            <a:endParaRPr lang="it-IT" i="1">
              <a:solidFill>
                <a:schemeClr val="tx2"/>
              </a:solidFill>
              <a:latin typeface="Calibri" pitchFamily="34" charset="0"/>
            </a:endParaRPr>
          </a:p>
          <a:p>
            <a:endParaRPr lang="it-IT" i="1">
              <a:solidFill>
                <a:schemeClr val="tx2"/>
              </a:solidFill>
              <a:latin typeface="Calibri" pitchFamily="34" charset="0"/>
            </a:endParaRPr>
          </a:p>
        </p:txBody>
      </p:sp>
      <p:sp>
        <p:nvSpPr>
          <p:cNvPr id="11" name="CasellaDiTesto 10"/>
          <p:cNvSpPr txBox="1"/>
          <p:nvPr/>
        </p:nvSpPr>
        <p:spPr>
          <a:xfrm>
            <a:off x="323528" y="836712"/>
            <a:ext cx="8568952" cy="5878532"/>
          </a:xfrm>
          <a:prstGeom prst="rect">
            <a:avLst/>
          </a:prstGeom>
          <a:ln>
            <a:noFill/>
          </a:ln>
        </p:spPr>
        <p:style>
          <a:lnRef idx="2">
            <a:schemeClr val="accent5"/>
          </a:lnRef>
          <a:fillRef idx="1">
            <a:schemeClr val="lt1"/>
          </a:fillRef>
          <a:effectRef idx="0">
            <a:schemeClr val="accent5"/>
          </a:effectRef>
          <a:fontRef idx="minor">
            <a:schemeClr val="dk1"/>
          </a:fontRef>
        </p:style>
        <p:txBody>
          <a:bodyPr wrap="square">
            <a:spAutoFit/>
          </a:bodyPr>
          <a:lstStyle/>
          <a:p>
            <a:pPr algn="ctr"/>
            <a:endParaRPr lang="it-IT" sz="3200" b="1" dirty="0" smtClean="0">
              <a:solidFill>
                <a:srgbClr val="002060"/>
              </a:solidFill>
              <a:latin typeface="Arial" pitchFamily="34" charset="0"/>
              <a:cs typeface="Arial" pitchFamily="34" charset="0"/>
            </a:endParaRPr>
          </a:p>
          <a:p>
            <a:pPr marL="177800" algn="ctr"/>
            <a:r>
              <a:rPr lang="it-IT" sz="4800" dirty="0" smtClean="0">
                <a:solidFill>
                  <a:srgbClr val="002060"/>
                </a:solidFill>
                <a:latin typeface="Arial" pitchFamily="34" charset="0"/>
                <a:cs typeface="Arial" pitchFamily="34" charset="0"/>
              </a:rPr>
              <a:t> </a:t>
            </a:r>
            <a:r>
              <a:rPr lang="it-IT" sz="4800" b="1" dirty="0" smtClean="0">
                <a:solidFill>
                  <a:srgbClr val="002060"/>
                </a:solidFill>
                <a:latin typeface="Arial" pitchFamily="34" charset="0"/>
                <a:cs typeface="Arial" pitchFamily="34" charset="0"/>
              </a:rPr>
              <a:t>AMMORTIZZATORI SOCIALI E LICENZIAMENTO COLLETTIVO</a:t>
            </a:r>
          </a:p>
          <a:p>
            <a:pPr marL="177800" algn="ctr"/>
            <a:endParaRPr lang="it-IT" sz="2400" dirty="0" smtClean="0">
              <a:solidFill>
                <a:srgbClr val="002060"/>
              </a:solidFill>
              <a:latin typeface="Arial" pitchFamily="34" charset="0"/>
              <a:cs typeface="Arial" pitchFamily="34" charset="0"/>
            </a:endParaRPr>
          </a:p>
          <a:p>
            <a:pPr marL="177800" algn="ctr"/>
            <a:endParaRPr lang="it-IT" sz="2400" dirty="0" smtClean="0">
              <a:solidFill>
                <a:srgbClr val="002060"/>
              </a:solidFill>
              <a:latin typeface="Arial" pitchFamily="34" charset="0"/>
              <a:cs typeface="Arial" pitchFamily="34" charset="0"/>
            </a:endParaRPr>
          </a:p>
          <a:p>
            <a:pPr marL="177800" algn="ctr"/>
            <a:r>
              <a:rPr lang="it-IT" sz="2400" dirty="0" smtClean="0">
                <a:solidFill>
                  <a:srgbClr val="002060"/>
                </a:solidFill>
                <a:latin typeface="Arial" pitchFamily="34" charset="0"/>
                <a:cs typeface="Arial" pitchFamily="34" charset="0"/>
              </a:rPr>
              <a:t>27 maggio 2016</a:t>
            </a:r>
          </a:p>
          <a:p>
            <a:pPr marL="177800" algn="ctr"/>
            <a:endParaRPr lang="it-IT" sz="2400" dirty="0" smtClean="0">
              <a:solidFill>
                <a:srgbClr val="002060"/>
              </a:solidFill>
              <a:latin typeface="Arial" pitchFamily="34" charset="0"/>
              <a:cs typeface="Arial" pitchFamily="34" charset="0"/>
            </a:endParaRPr>
          </a:p>
          <a:p>
            <a:pPr marL="177800" algn="ctr"/>
            <a:r>
              <a:rPr lang="it-IT" sz="2400" dirty="0" smtClean="0">
                <a:solidFill>
                  <a:srgbClr val="002060"/>
                </a:solidFill>
                <a:latin typeface="Arial" pitchFamily="34" charset="0"/>
                <a:cs typeface="Arial" pitchFamily="34" charset="0"/>
              </a:rPr>
              <a:t>Avv. </a:t>
            </a:r>
            <a:r>
              <a:rPr lang="it-IT" sz="2400" smtClean="0">
                <a:solidFill>
                  <a:srgbClr val="002060"/>
                </a:solidFill>
                <a:latin typeface="Arial" pitchFamily="34" charset="0"/>
                <a:cs typeface="Arial" pitchFamily="34" charset="0"/>
              </a:rPr>
              <a:t>Sara </a:t>
            </a:r>
            <a:r>
              <a:rPr lang="it-IT" sz="2400" smtClean="0">
                <a:solidFill>
                  <a:srgbClr val="002060"/>
                </a:solidFill>
                <a:latin typeface="Arial" pitchFamily="34" charset="0"/>
                <a:cs typeface="Arial" pitchFamily="34" charset="0"/>
              </a:rPr>
              <a:t>Teresa Tiraboschi</a:t>
            </a:r>
            <a:endParaRPr lang="it-IT" sz="2400" dirty="0" smtClean="0">
              <a:solidFill>
                <a:srgbClr val="002060"/>
              </a:solidFill>
              <a:latin typeface="Arial" pitchFamily="34" charset="0"/>
              <a:cs typeface="Arial" pitchFamily="34" charset="0"/>
            </a:endParaRPr>
          </a:p>
          <a:p>
            <a:pPr algn="ctr"/>
            <a:endParaRPr lang="it-IT" sz="3200" b="1" dirty="0" smtClean="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556792"/>
            <a:ext cx="8229600" cy="4525963"/>
          </a:xfrm>
        </p:spPr>
        <p:txBody>
          <a:bodyPr>
            <a:normAutofit fontScale="92500"/>
          </a:bodyPr>
          <a:lstStyle/>
          <a:p>
            <a:pPr marL="109728" indent="0" algn="ctr">
              <a:buNone/>
            </a:pPr>
            <a:r>
              <a:rPr lang="it-IT" sz="2400" dirty="0" smtClean="0">
                <a:solidFill>
                  <a:srgbClr val="002060"/>
                </a:solidFill>
                <a:latin typeface="Arial" pitchFamily="34" charset="0"/>
                <a:cs typeface="Arial" pitchFamily="34" charset="0"/>
              </a:rPr>
              <a:t>Per i trattamenti richiesti a decorrere dall’entrata in vigore del decreto,(24 settembre 2015) oppure richiesti prima, non ancora conclusi,  il conguaglio o la richiesta di rimborso delle integrazioni corrisposte ai lavoratori dovevano essere effettuati, a pena di decadenza</a:t>
            </a:r>
          </a:p>
          <a:p>
            <a:pPr marL="109728" indent="0" algn="ctr">
              <a:buNone/>
            </a:pPr>
            <a:endParaRPr lang="it-IT" sz="2400" dirty="0">
              <a:solidFill>
                <a:srgbClr val="002060"/>
              </a:solidFill>
              <a:latin typeface="Arial" pitchFamily="34" charset="0"/>
              <a:cs typeface="Arial" pitchFamily="34" charset="0"/>
            </a:endParaRPr>
          </a:p>
          <a:p>
            <a:pPr marL="109728" indent="0" algn="ctr">
              <a:buNone/>
            </a:pPr>
            <a:r>
              <a:rPr lang="it-IT" sz="2400" b="1" dirty="0" smtClean="0">
                <a:solidFill>
                  <a:srgbClr val="002060"/>
                </a:solidFill>
                <a:latin typeface="Arial" pitchFamily="34" charset="0"/>
                <a:cs typeface="Arial" pitchFamily="34" charset="0"/>
              </a:rPr>
              <a:t>entro 6 mesi dalla fine del periodo di paga in corso alla scadenza</a:t>
            </a:r>
            <a:r>
              <a:rPr lang="it-IT" sz="2400" dirty="0" smtClean="0">
                <a:solidFill>
                  <a:srgbClr val="002060"/>
                </a:solidFill>
                <a:latin typeface="Arial" pitchFamily="34" charset="0"/>
                <a:cs typeface="Arial" pitchFamily="34" charset="0"/>
              </a:rPr>
              <a:t> del termine di durata della concessione o dalla data del provvedimento di concessione se successivo.</a:t>
            </a:r>
          </a:p>
          <a:p>
            <a:pPr marL="109728" indent="0" algn="ctr">
              <a:buNone/>
            </a:pPr>
            <a:endParaRPr lang="it-IT" sz="2400" dirty="0" smtClean="0">
              <a:solidFill>
                <a:srgbClr val="002060"/>
              </a:solidFill>
              <a:latin typeface="Arial" pitchFamily="34" charset="0"/>
              <a:cs typeface="Arial" pitchFamily="34" charset="0"/>
            </a:endParaRPr>
          </a:p>
          <a:p>
            <a:pPr marL="109728" indent="0" algn="ctr">
              <a:buNone/>
            </a:pPr>
            <a:r>
              <a:rPr lang="it-IT" sz="2400" dirty="0" smtClean="0">
                <a:solidFill>
                  <a:srgbClr val="002060"/>
                </a:solidFill>
                <a:latin typeface="Arial" pitchFamily="34" charset="0"/>
                <a:cs typeface="Arial" pitchFamily="34" charset="0"/>
              </a:rPr>
              <a:t>Periodo autorizzato scade il 1° ottobre l’azienda può chiedere rimborso dal 30 ottobre  al 30 aprile, a pena di decadenza. </a:t>
            </a:r>
            <a:endParaRPr lang="it-IT" sz="2400" dirty="0">
              <a:solidFill>
                <a:srgbClr val="002060"/>
              </a:solidFill>
              <a:latin typeface="Arial" pitchFamily="34" charset="0"/>
              <a:cs typeface="Arial" pitchFamily="34" charset="0"/>
            </a:endParaRPr>
          </a:p>
        </p:txBody>
      </p:sp>
      <p:sp>
        <p:nvSpPr>
          <p:cNvPr id="4" name="Titolo 3"/>
          <p:cNvSpPr>
            <a:spLocks noGrp="1"/>
          </p:cNvSpPr>
          <p:nvPr>
            <p:ph type="title"/>
          </p:nvPr>
        </p:nvSpPr>
        <p:spPr/>
        <p:txBody>
          <a:bodyPr>
            <a:normAutofit/>
          </a:bodyPr>
          <a:lstStyle/>
          <a:p>
            <a:pPr algn="ctr"/>
            <a:r>
              <a:rPr lang="it-IT" sz="3200" b="1" dirty="0">
                <a:solidFill>
                  <a:srgbClr val="002060"/>
                </a:solidFill>
                <a:latin typeface="Arial" pitchFamily="34" charset="0"/>
                <a:cs typeface="Arial" pitchFamily="34" charset="0"/>
              </a:rPr>
              <a:t>Disposizioni generali </a:t>
            </a:r>
          </a:p>
        </p:txBody>
      </p:sp>
      <p:cxnSp>
        <p:nvCxnSpPr>
          <p:cNvPr id="7" name="Connettore 7 6"/>
          <p:cNvCxnSpPr/>
          <p:nvPr/>
        </p:nvCxnSpPr>
        <p:spPr>
          <a:xfrm rot="16200000" flipH="1">
            <a:off x="755576" y="3140968"/>
            <a:ext cx="504056" cy="504056"/>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3" name="Segnaposto piè di pagina 2"/>
          <p:cNvSpPr>
            <a:spLocks noGrp="1"/>
          </p:cNvSpPr>
          <p:nvPr>
            <p:ph type="ftr" sz="quarter" idx="11"/>
          </p:nvPr>
        </p:nvSpPr>
        <p:spPr/>
        <p:txBody>
          <a:bodyPr/>
          <a:lstStyle/>
          <a:p>
            <a:r>
              <a:rPr lang="it-IT" smtClean="0"/>
              <a:t>10</a:t>
            </a:r>
            <a:endParaRPr lang="it-IT"/>
          </a:p>
        </p:txBody>
      </p:sp>
    </p:spTree>
    <p:extLst>
      <p:ext uri="{BB962C8B-B14F-4D97-AF65-F5344CB8AC3E}">
        <p14:creationId xmlns:p14="http://schemas.microsoft.com/office/powerpoint/2010/main" xmlns="" val="19871180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a:bodyPr>
          <a:lstStyle/>
          <a:p>
            <a:pPr marL="109728" indent="0" algn="ctr">
              <a:buNone/>
            </a:pPr>
            <a:r>
              <a:rPr lang="it-IT" dirty="0">
                <a:solidFill>
                  <a:srgbClr val="002060"/>
                </a:solidFill>
                <a:latin typeface="Arial" pitchFamily="34" charset="0"/>
                <a:cs typeface="Arial" pitchFamily="34" charset="0"/>
              </a:rPr>
              <a:t>P</a:t>
            </a:r>
            <a:r>
              <a:rPr lang="it-IT" dirty="0" smtClean="0">
                <a:solidFill>
                  <a:srgbClr val="002060"/>
                </a:solidFill>
                <a:latin typeface="Arial" pitchFamily="34" charset="0"/>
                <a:cs typeface="Arial" pitchFamily="34" charset="0"/>
              </a:rPr>
              <a:t>er i trattamenti autorizzati dopo la scadenza della durata dell’integrazione salariale </a:t>
            </a:r>
          </a:p>
          <a:p>
            <a:pPr marL="109728" indent="0" algn="ctr">
              <a:buNone/>
            </a:pPr>
            <a:endParaRPr lang="it-IT" dirty="0">
              <a:solidFill>
                <a:srgbClr val="002060"/>
              </a:solidFill>
              <a:latin typeface="Arial" pitchFamily="34" charset="0"/>
              <a:cs typeface="Arial" pitchFamily="34" charset="0"/>
            </a:endParaRPr>
          </a:p>
          <a:p>
            <a:pPr marL="109728" indent="0" algn="ctr">
              <a:buNone/>
            </a:pPr>
            <a:r>
              <a:rPr lang="it-IT" dirty="0" smtClean="0">
                <a:solidFill>
                  <a:srgbClr val="002060"/>
                </a:solidFill>
                <a:latin typeface="Arial" pitchFamily="34" charset="0"/>
                <a:cs typeface="Arial" pitchFamily="34" charset="0"/>
              </a:rPr>
              <a:t>Il rimborso va inoltrato all’INPS </a:t>
            </a:r>
            <a:r>
              <a:rPr lang="it-IT" b="1" dirty="0" smtClean="0">
                <a:solidFill>
                  <a:srgbClr val="002060"/>
                </a:solidFill>
                <a:latin typeface="Arial" pitchFamily="34" charset="0"/>
                <a:cs typeface="Arial" pitchFamily="34" charset="0"/>
              </a:rPr>
              <a:t>entro 6 mesi dal provvedimento di autorizzazione </a:t>
            </a:r>
          </a:p>
          <a:p>
            <a:pPr marL="109728" indent="0" algn="ctr">
              <a:buNone/>
            </a:pPr>
            <a:endParaRPr lang="it-IT" sz="2000" dirty="0" smtClean="0">
              <a:solidFill>
                <a:srgbClr val="002060"/>
              </a:solidFill>
              <a:latin typeface="Arial" pitchFamily="34" charset="0"/>
              <a:cs typeface="Arial" pitchFamily="34" charset="0"/>
            </a:endParaRPr>
          </a:p>
          <a:p>
            <a:pPr marL="109728" indent="0" algn="ctr">
              <a:buNone/>
            </a:pPr>
            <a:r>
              <a:rPr lang="it-IT" sz="2000" dirty="0" smtClean="0">
                <a:solidFill>
                  <a:srgbClr val="002060"/>
                </a:solidFill>
                <a:latin typeface="Arial" pitchFamily="34" charset="0"/>
                <a:cs typeface="Arial" pitchFamily="34" charset="0"/>
              </a:rPr>
              <a:t>Trattamento autorizzato dal 1.12.2015 al 30.09.2016</a:t>
            </a:r>
          </a:p>
          <a:p>
            <a:pPr marL="109728" indent="0" algn="ctr">
              <a:buNone/>
            </a:pPr>
            <a:r>
              <a:rPr lang="it-IT" sz="2000" dirty="0" smtClean="0">
                <a:solidFill>
                  <a:srgbClr val="002060"/>
                </a:solidFill>
                <a:latin typeface="Arial" pitchFamily="34" charset="0"/>
                <a:cs typeface="Arial" pitchFamily="34" charset="0"/>
              </a:rPr>
              <a:t>Decreto </a:t>
            </a:r>
            <a:r>
              <a:rPr lang="it-IT" sz="2000" dirty="0" err="1" smtClean="0">
                <a:solidFill>
                  <a:srgbClr val="002060"/>
                </a:solidFill>
                <a:latin typeface="Arial" pitchFamily="34" charset="0"/>
                <a:cs typeface="Arial" pitchFamily="34" charset="0"/>
              </a:rPr>
              <a:t>autorizzativo</a:t>
            </a:r>
            <a:r>
              <a:rPr lang="it-IT" sz="2000" dirty="0" smtClean="0">
                <a:solidFill>
                  <a:srgbClr val="002060"/>
                </a:solidFill>
                <a:latin typeface="Arial" pitchFamily="34" charset="0"/>
                <a:cs typeface="Arial" pitchFamily="34" charset="0"/>
              </a:rPr>
              <a:t> del 1.01.2016 </a:t>
            </a:r>
          </a:p>
          <a:p>
            <a:pPr marL="109728" indent="0" algn="ctr">
              <a:buNone/>
            </a:pPr>
            <a:endParaRPr lang="it-IT" sz="2000" dirty="0" smtClean="0">
              <a:solidFill>
                <a:srgbClr val="002060"/>
              </a:solidFill>
              <a:latin typeface="Arial" pitchFamily="34" charset="0"/>
              <a:cs typeface="Arial" pitchFamily="34" charset="0"/>
            </a:endParaRPr>
          </a:p>
          <a:p>
            <a:pPr marL="109728" indent="0" algn="ctr">
              <a:buNone/>
            </a:pPr>
            <a:r>
              <a:rPr lang="it-IT" sz="2000" dirty="0" smtClean="0">
                <a:solidFill>
                  <a:srgbClr val="002060"/>
                </a:solidFill>
                <a:latin typeface="Arial" pitchFamily="34" charset="0"/>
                <a:cs typeface="Arial" pitchFamily="34" charset="0"/>
              </a:rPr>
              <a:t>6 mesi decorrono dal 1.01.2016</a:t>
            </a:r>
            <a:endParaRPr lang="it-IT" sz="2000" dirty="0">
              <a:solidFill>
                <a:srgbClr val="002060"/>
              </a:solidFill>
              <a:latin typeface="Arial" pitchFamily="34" charset="0"/>
              <a:cs typeface="Arial" pitchFamily="34" charset="0"/>
            </a:endParaRPr>
          </a:p>
        </p:txBody>
      </p:sp>
      <p:sp>
        <p:nvSpPr>
          <p:cNvPr id="4" name="Titolo 3"/>
          <p:cNvSpPr>
            <a:spLocks noGrp="1"/>
          </p:cNvSpPr>
          <p:nvPr>
            <p:ph type="title"/>
          </p:nvPr>
        </p:nvSpPr>
        <p:spPr/>
        <p:txBody>
          <a:bodyPr>
            <a:normAutofit/>
          </a:bodyPr>
          <a:lstStyle/>
          <a:p>
            <a:pPr algn="ctr"/>
            <a:r>
              <a:rPr lang="it-IT" sz="3200" b="1" dirty="0">
                <a:solidFill>
                  <a:srgbClr val="002060"/>
                </a:solidFill>
                <a:latin typeface="Arial" pitchFamily="34" charset="0"/>
                <a:cs typeface="Arial" pitchFamily="34" charset="0"/>
              </a:rPr>
              <a:t>Disposizioni generali </a:t>
            </a:r>
          </a:p>
        </p:txBody>
      </p:sp>
      <p:cxnSp>
        <p:nvCxnSpPr>
          <p:cNvPr id="6" name="Connettore 2 5"/>
          <p:cNvCxnSpPr/>
          <p:nvPr/>
        </p:nvCxnSpPr>
        <p:spPr>
          <a:xfrm>
            <a:off x="4355976" y="2564904"/>
            <a:ext cx="0" cy="4320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Connettore 2 7"/>
          <p:cNvCxnSpPr/>
          <p:nvPr/>
        </p:nvCxnSpPr>
        <p:spPr>
          <a:xfrm>
            <a:off x="4380072" y="4869160"/>
            <a:ext cx="0" cy="2160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Segnaposto piè di pagina 4"/>
          <p:cNvSpPr>
            <a:spLocks noGrp="1"/>
          </p:cNvSpPr>
          <p:nvPr>
            <p:ph type="ftr" sz="quarter" idx="11"/>
          </p:nvPr>
        </p:nvSpPr>
        <p:spPr/>
        <p:txBody>
          <a:bodyPr/>
          <a:lstStyle/>
          <a:p>
            <a:r>
              <a:rPr lang="it-IT" smtClean="0"/>
              <a:t>11</a:t>
            </a:r>
            <a:endParaRPr lang="it-IT"/>
          </a:p>
        </p:txBody>
      </p:sp>
    </p:spTree>
    <p:extLst>
      <p:ext uri="{BB962C8B-B14F-4D97-AF65-F5344CB8AC3E}">
        <p14:creationId xmlns:p14="http://schemas.microsoft.com/office/powerpoint/2010/main" xmlns="" val="16185529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109728" indent="0" algn="ctr">
              <a:buNone/>
            </a:pPr>
            <a:r>
              <a:rPr lang="it-IT" b="1" dirty="0" smtClean="0">
                <a:solidFill>
                  <a:srgbClr val="002060"/>
                </a:solidFill>
                <a:latin typeface="Arial" pitchFamily="34" charset="0"/>
                <a:cs typeface="Arial" pitchFamily="34" charset="0"/>
              </a:rPr>
              <a:t>CONDIZIONALITA’ </a:t>
            </a:r>
          </a:p>
          <a:p>
            <a:pPr marL="109728" indent="0" algn="ctr">
              <a:buNone/>
            </a:pPr>
            <a:endParaRPr lang="it-IT" dirty="0" smtClean="0">
              <a:solidFill>
                <a:srgbClr val="002060"/>
              </a:solidFill>
              <a:latin typeface="Arial" pitchFamily="34" charset="0"/>
              <a:cs typeface="Arial" pitchFamily="34" charset="0"/>
            </a:endParaRPr>
          </a:p>
          <a:p>
            <a:pPr marL="109728" indent="0" algn="ctr">
              <a:buNone/>
            </a:pPr>
            <a:r>
              <a:rPr lang="it-IT" dirty="0" smtClean="0">
                <a:solidFill>
                  <a:srgbClr val="002060"/>
                </a:solidFill>
                <a:latin typeface="Arial" pitchFamily="34" charset="0"/>
                <a:cs typeface="Arial" pitchFamily="34" charset="0"/>
              </a:rPr>
              <a:t>Il lavoratore che intraprende attività lavorativa autonoma o subordinata in costanza di CIGO o CIGS </a:t>
            </a:r>
            <a:r>
              <a:rPr lang="it-IT" b="1" dirty="0" smtClean="0">
                <a:solidFill>
                  <a:srgbClr val="002060"/>
                </a:solidFill>
                <a:latin typeface="Arial" pitchFamily="34" charset="0"/>
                <a:cs typeface="Arial" pitchFamily="34" charset="0"/>
              </a:rPr>
              <a:t>deve</a:t>
            </a:r>
            <a:r>
              <a:rPr lang="it-IT" dirty="0" smtClean="0">
                <a:solidFill>
                  <a:srgbClr val="002060"/>
                </a:solidFill>
                <a:latin typeface="Arial" pitchFamily="34" charset="0"/>
                <a:cs typeface="Arial" pitchFamily="34" charset="0"/>
              </a:rPr>
              <a:t> darne comunicazione preventiva all’INPS</a:t>
            </a:r>
          </a:p>
          <a:p>
            <a:pPr marL="109728" indent="0" algn="ctr">
              <a:buNone/>
            </a:pPr>
            <a:r>
              <a:rPr lang="it-IT" dirty="0" smtClean="0">
                <a:solidFill>
                  <a:srgbClr val="002060"/>
                </a:solidFill>
                <a:latin typeface="Arial" pitchFamily="34" charset="0"/>
                <a:cs typeface="Arial" pitchFamily="34" charset="0"/>
              </a:rPr>
              <a:t>PENA decadenza dal diritto all’integrazione salariale </a:t>
            </a:r>
          </a:p>
        </p:txBody>
      </p:sp>
      <p:sp>
        <p:nvSpPr>
          <p:cNvPr id="4" name="Titolo 3"/>
          <p:cNvSpPr>
            <a:spLocks noGrp="1"/>
          </p:cNvSpPr>
          <p:nvPr>
            <p:ph type="title"/>
          </p:nvPr>
        </p:nvSpPr>
        <p:spPr/>
        <p:txBody>
          <a:bodyPr>
            <a:normAutofit/>
          </a:bodyPr>
          <a:lstStyle/>
          <a:p>
            <a:pPr algn="ctr"/>
            <a:r>
              <a:rPr lang="it-IT" sz="3200" b="1" dirty="0">
                <a:solidFill>
                  <a:srgbClr val="002060"/>
                </a:solidFill>
                <a:latin typeface="Arial" pitchFamily="34" charset="0"/>
                <a:cs typeface="Arial" pitchFamily="34" charset="0"/>
              </a:rPr>
              <a:t>Disposizioni generali </a:t>
            </a:r>
          </a:p>
        </p:txBody>
      </p:sp>
      <p:sp>
        <p:nvSpPr>
          <p:cNvPr id="3" name="Segnaposto piè di pagina 2"/>
          <p:cNvSpPr>
            <a:spLocks noGrp="1"/>
          </p:cNvSpPr>
          <p:nvPr>
            <p:ph type="ftr" sz="quarter" idx="11"/>
          </p:nvPr>
        </p:nvSpPr>
        <p:spPr/>
        <p:txBody>
          <a:bodyPr/>
          <a:lstStyle/>
          <a:p>
            <a:r>
              <a:rPr lang="it-IT" smtClean="0"/>
              <a:t>12</a:t>
            </a:r>
            <a:endParaRPr lang="it-IT"/>
          </a:p>
        </p:txBody>
      </p:sp>
    </p:spTree>
    <p:extLst>
      <p:ext uri="{BB962C8B-B14F-4D97-AF65-F5344CB8AC3E}">
        <p14:creationId xmlns:p14="http://schemas.microsoft.com/office/powerpoint/2010/main" xmlns="" val="18304941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pPr marL="109728" indent="0" algn="ctr">
              <a:buNone/>
            </a:pPr>
            <a:r>
              <a:rPr lang="it-IT" dirty="0" smtClean="0">
                <a:solidFill>
                  <a:srgbClr val="002060"/>
                </a:solidFill>
                <a:latin typeface="Arial" pitchFamily="34" charset="0"/>
                <a:cs typeface="Arial" pitchFamily="34" charset="0"/>
              </a:rPr>
              <a:t>POLITICHE </a:t>
            </a:r>
            <a:r>
              <a:rPr lang="it-IT" dirty="0">
                <a:solidFill>
                  <a:srgbClr val="002060"/>
                </a:solidFill>
                <a:latin typeface="Arial" pitchFamily="34" charset="0"/>
                <a:cs typeface="Arial" pitchFamily="34" charset="0"/>
              </a:rPr>
              <a:t>ATTIVE </a:t>
            </a:r>
          </a:p>
          <a:p>
            <a:pPr marL="109728" indent="0" algn="ctr">
              <a:buNone/>
            </a:pPr>
            <a:r>
              <a:rPr lang="it-IT" dirty="0">
                <a:solidFill>
                  <a:srgbClr val="002060"/>
                </a:solidFill>
                <a:latin typeface="Arial" pitchFamily="34" charset="0"/>
                <a:cs typeface="Arial" pitchFamily="34" charset="0"/>
              </a:rPr>
              <a:t>rimando alla disciplina dell’art. 22 del </a:t>
            </a:r>
            <a:r>
              <a:rPr lang="it-IT" dirty="0" err="1">
                <a:solidFill>
                  <a:srgbClr val="002060"/>
                </a:solidFill>
                <a:latin typeface="Arial" pitchFamily="34" charset="0"/>
                <a:cs typeface="Arial" pitchFamily="34" charset="0"/>
              </a:rPr>
              <a:t>D.Lgs</a:t>
            </a:r>
            <a:r>
              <a:rPr lang="it-IT" dirty="0">
                <a:solidFill>
                  <a:srgbClr val="002060"/>
                </a:solidFill>
                <a:latin typeface="Arial" pitchFamily="34" charset="0"/>
                <a:cs typeface="Arial" pitchFamily="34" charset="0"/>
              </a:rPr>
              <a:t> 150 del 14/09/2015 </a:t>
            </a:r>
          </a:p>
          <a:p>
            <a:pPr marL="109728" indent="0" algn="ctr">
              <a:buNone/>
            </a:pPr>
            <a:endParaRPr lang="it-IT" dirty="0">
              <a:solidFill>
                <a:srgbClr val="002060"/>
              </a:solidFill>
              <a:latin typeface="Arial" pitchFamily="34" charset="0"/>
              <a:cs typeface="Arial" pitchFamily="34" charset="0"/>
            </a:endParaRPr>
          </a:p>
          <a:p>
            <a:pPr marL="109728" indent="0" algn="ctr">
              <a:buNone/>
            </a:pPr>
            <a:r>
              <a:rPr lang="it-IT" dirty="0">
                <a:solidFill>
                  <a:srgbClr val="002060"/>
                </a:solidFill>
                <a:latin typeface="Arial" pitchFamily="34" charset="0"/>
                <a:cs typeface="Arial" pitchFamily="34" charset="0"/>
              </a:rPr>
              <a:t>Lavoratori sospesi per oltre il 50% dell’orario di lavoro devono essere convocati dal centro per l’impiego per la sottoscrizione del patto di servizio personalizzato. </a:t>
            </a:r>
          </a:p>
          <a:p>
            <a:pPr marL="109728" indent="0">
              <a:buNone/>
            </a:pPr>
            <a:endParaRPr lang="it-IT" dirty="0"/>
          </a:p>
        </p:txBody>
      </p:sp>
      <p:sp>
        <p:nvSpPr>
          <p:cNvPr id="4" name="Titolo 3"/>
          <p:cNvSpPr>
            <a:spLocks noGrp="1"/>
          </p:cNvSpPr>
          <p:nvPr>
            <p:ph type="title"/>
          </p:nvPr>
        </p:nvSpPr>
        <p:spPr/>
        <p:txBody>
          <a:bodyPr>
            <a:normAutofit/>
          </a:bodyPr>
          <a:lstStyle/>
          <a:p>
            <a:pPr algn="ctr"/>
            <a:r>
              <a:rPr lang="it-IT" sz="3200" b="1" dirty="0">
                <a:solidFill>
                  <a:srgbClr val="002060"/>
                </a:solidFill>
                <a:latin typeface="Arial" pitchFamily="34" charset="0"/>
                <a:cs typeface="Arial" pitchFamily="34" charset="0"/>
              </a:rPr>
              <a:t>Disposizioni generali </a:t>
            </a:r>
          </a:p>
        </p:txBody>
      </p:sp>
      <p:sp>
        <p:nvSpPr>
          <p:cNvPr id="3" name="Segnaposto piè di pagina 2"/>
          <p:cNvSpPr>
            <a:spLocks noGrp="1"/>
          </p:cNvSpPr>
          <p:nvPr>
            <p:ph type="ftr" sz="quarter" idx="11"/>
          </p:nvPr>
        </p:nvSpPr>
        <p:spPr/>
        <p:txBody>
          <a:bodyPr/>
          <a:lstStyle/>
          <a:p>
            <a:r>
              <a:rPr lang="it-IT" smtClean="0"/>
              <a:t>13</a:t>
            </a:r>
            <a:endParaRPr lang="it-IT"/>
          </a:p>
        </p:txBody>
      </p:sp>
    </p:spTree>
    <p:extLst>
      <p:ext uri="{BB962C8B-B14F-4D97-AF65-F5344CB8AC3E}">
        <p14:creationId xmlns:p14="http://schemas.microsoft.com/office/powerpoint/2010/main" xmlns="" val="4351613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67544" y="2564904"/>
            <a:ext cx="8229600" cy="1143000"/>
          </a:xfrm>
        </p:spPr>
        <p:txBody>
          <a:bodyPr>
            <a:normAutofit/>
          </a:bodyPr>
          <a:lstStyle/>
          <a:p>
            <a:pPr algn="ctr"/>
            <a:r>
              <a:rPr lang="it-IT" sz="3200" b="1" dirty="0" smtClean="0">
                <a:solidFill>
                  <a:srgbClr val="002060"/>
                </a:solidFill>
                <a:latin typeface="Arial" pitchFamily="34" charset="0"/>
                <a:cs typeface="Arial" pitchFamily="34" charset="0"/>
              </a:rPr>
              <a:t>Cassa Integrazione Guadagni Ordinaria </a:t>
            </a:r>
            <a:endParaRPr lang="it-IT" sz="3200" b="1" dirty="0">
              <a:solidFill>
                <a:srgbClr val="002060"/>
              </a:solidFill>
              <a:latin typeface="Arial" pitchFamily="34" charset="0"/>
              <a:cs typeface="Arial" pitchFamily="34" charset="0"/>
            </a:endParaRPr>
          </a:p>
        </p:txBody>
      </p:sp>
      <p:sp>
        <p:nvSpPr>
          <p:cNvPr id="2" name="Segnaposto piè di pagina 1"/>
          <p:cNvSpPr>
            <a:spLocks noGrp="1"/>
          </p:cNvSpPr>
          <p:nvPr>
            <p:ph type="ftr" sz="quarter" idx="11"/>
          </p:nvPr>
        </p:nvSpPr>
        <p:spPr/>
        <p:txBody>
          <a:bodyPr/>
          <a:lstStyle/>
          <a:p>
            <a:r>
              <a:rPr lang="it-IT" smtClean="0"/>
              <a:t>14</a:t>
            </a:r>
            <a:endParaRPr lang="it-IT"/>
          </a:p>
        </p:txBody>
      </p:sp>
    </p:spTree>
    <p:extLst>
      <p:ext uri="{BB962C8B-B14F-4D97-AF65-F5344CB8AC3E}">
        <p14:creationId xmlns:p14="http://schemas.microsoft.com/office/powerpoint/2010/main" xmlns="" val="11019926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109728" indent="0" algn="ctr">
              <a:buNone/>
            </a:pPr>
            <a:r>
              <a:rPr lang="it-IT" b="1" dirty="0" smtClean="0">
                <a:solidFill>
                  <a:srgbClr val="002060"/>
                </a:solidFill>
                <a:latin typeface="Arial" pitchFamily="34" charset="0"/>
                <a:cs typeface="Arial" pitchFamily="34" charset="0"/>
              </a:rPr>
              <a:t>CAUSALI </a:t>
            </a:r>
          </a:p>
          <a:p>
            <a:pPr marL="109728" indent="0" algn="ctr">
              <a:buNone/>
            </a:pPr>
            <a:endParaRPr lang="it-IT" dirty="0" smtClean="0">
              <a:solidFill>
                <a:srgbClr val="002060"/>
              </a:solidFill>
              <a:latin typeface="Arial" pitchFamily="34" charset="0"/>
              <a:cs typeface="Arial" pitchFamily="34" charset="0"/>
            </a:endParaRPr>
          </a:p>
          <a:p>
            <a:pPr algn="just"/>
            <a:r>
              <a:rPr lang="it-IT" dirty="0" smtClean="0">
                <a:solidFill>
                  <a:srgbClr val="002060"/>
                </a:solidFill>
                <a:latin typeface="Arial" pitchFamily="34" charset="0"/>
                <a:cs typeface="Arial" pitchFamily="34" charset="0"/>
              </a:rPr>
              <a:t>Situazioni aziendali dovute ad eventi transitori e non imputabili all’impresa o ai dipendenti (incluse le intemperie); </a:t>
            </a:r>
          </a:p>
          <a:p>
            <a:pPr marL="109728" indent="0" algn="just">
              <a:buNone/>
            </a:pPr>
            <a:endParaRPr lang="it-IT" dirty="0" smtClean="0">
              <a:solidFill>
                <a:srgbClr val="002060"/>
              </a:solidFill>
              <a:latin typeface="Arial" pitchFamily="34" charset="0"/>
              <a:cs typeface="Arial" pitchFamily="34" charset="0"/>
            </a:endParaRPr>
          </a:p>
          <a:p>
            <a:pPr algn="just"/>
            <a:r>
              <a:rPr lang="it-IT" dirty="0" smtClean="0">
                <a:solidFill>
                  <a:srgbClr val="002060"/>
                </a:solidFill>
                <a:latin typeface="Arial" pitchFamily="34" charset="0"/>
                <a:cs typeface="Arial" pitchFamily="34" charset="0"/>
              </a:rPr>
              <a:t>Situazioni temporanee di mercato. </a:t>
            </a:r>
            <a:endParaRPr lang="it-IT" dirty="0">
              <a:solidFill>
                <a:srgbClr val="002060"/>
              </a:solidFill>
              <a:latin typeface="Arial" pitchFamily="34" charset="0"/>
              <a:cs typeface="Arial" pitchFamily="34" charset="0"/>
            </a:endParaRPr>
          </a:p>
        </p:txBody>
      </p:sp>
      <p:sp>
        <p:nvSpPr>
          <p:cNvPr id="4" name="Titolo 3"/>
          <p:cNvSpPr>
            <a:spLocks noGrp="1"/>
          </p:cNvSpPr>
          <p:nvPr>
            <p:ph type="title"/>
          </p:nvPr>
        </p:nvSpPr>
        <p:spPr/>
        <p:txBody>
          <a:bodyPr>
            <a:normAutofit/>
          </a:bodyPr>
          <a:lstStyle/>
          <a:p>
            <a:pPr algn="ctr"/>
            <a:r>
              <a:rPr lang="it-IT" sz="3200" b="1" dirty="0" smtClean="0">
                <a:solidFill>
                  <a:srgbClr val="002060"/>
                </a:solidFill>
                <a:latin typeface="Arial" pitchFamily="34" charset="0"/>
                <a:cs typeface="Arial" pitchFamily="34" charset="0"/>
              </a:rPr>
              <a:t>Cassa Integrazione Guadagni Ordinaria </a:t>
            </a:r>
            <a:endParaRPr lang="it-IT" sz="3200" b="1" dirty="0">
              <a:solidFill>
                <a:srgbClr val="002060"/>
              </a:solidFill>
              <a:latin typeface="Arial" pitchFamily="34" charset="0"/>
              <a:cs typeface="Arial" pitchFamily="34" charset="0"/>
            </a:endParaRPr>
          </a:p>
        </p:txBody>
      </p:sp>
      <p:sp>
        <p:nvSpPr>
          <p:cNvPr id="3" name="Segnaposto piè di pagina 2"/>
          <p:cNvSpPr>
            <a:spLocks noGrp="1"/>
          </p:cNvSpPr>
          <p:nvPr>
            <p:ph type="ftr" sz="quarter" idx="11"/>
          </p:nvPr>
        </p:nvSpPr>
        <p:spPr/>
        <p:txBody>
          <a:bodyPr/>
          <a:lstStyle/>
          <a:p>
            <a:r>
              <a:rPr lang="it-IT" smtClean="0"/>
              <a:t>15</a:t>
            </a:r>
            <a:endParaRPr lang="it-IT"/>
          </a:p>
        </p:txBody>
      </p:sp>
    </p:spTree>
    <p:extLst>
      <p:ext uri="{BB962C8B-B14F-4D97-AF65-F5344CB8AC3E}">
        <p14:creationId xmlns:p14="http://schemas.microsoft.com/office/powerpoint/2010/main" xmlns="" val="11019926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196752"/>
            <a:ext cx="8229600" cy="4929411"/>
          </a:xfrm>
        </p:spPr>
        <p:txBody>
          <a:bodyPr>
            <a:normAutofit fontScale="92500"/>
          </a:bodyPr>
          <a:lstStyle/>
          <a:p>
            <a:pPr marL="109728" indent="0" algn="ctr">
              <a:buNone/>
            </a:pPr>
            <a:r>
              <a:rPr lang="it-IT" sz="1600" b="1" dirty="0" smtClean="0">
                <a:solidFill>
                  <a:srgbClr val="002060"/>
                </a:solidFill>
                <a:latin typeface="Arial" pitchFamily="34" charset="0"/>
                <a:cs typeface="Arial" pitchFamily="34" charset="0"/>
              </a:rPr>
              <a:t>CAMPO </a:t>
            </a:r>
            <a:r>
              <a:rPr lang="it-IT" sz="1600" b="1" dirty="0" err="1" smtClean="0">
                <a:solidFill>
                  <a:srgbClr val="002060"/>
                </a:solidFill>
                <a:latin typeface="Arial" pitchFamily="34" charset="0"/>
                <a:cs typeface="Arial" pitchFamily="34" charset="0"/>
              </a:rPr>
              <a:t>DI</a:t>
            </a:r>
            <a:r>
              <a:rPr lang="it-IT" sz="1600" b="1" dirty="0" smtClean="0">
                <a:solidFill>
                  <a:srgbClr val="002060"/>
                </a:solidFill>
                <a:latin typeface="Arial" pitchFamily="34" charset="0"/>
                <a:cs typeface="Arial" pitchFamily="34" charset="0"/>
              </a:rPr>
              <a:t> APPLICAZIONE:</a:t>
            </a:r>
          </a:p>
          <a:p>
            <a:pPr algn="just">
              <a:buNone/>
            </a:pPr>
            <a:r>
              <a:rPr lang="it-IT" sz="1400" dirty="0" smtClean="0">
                <a:solidFill>
                  <a:srgbClr val="002060"/>
                </a:solidFill>
                <a:latin typeface="Arial" pitchFamily="34" charset="0"/>
                <a:cs typeface="Arial" pitchFamily="34" charset="0"/>
              </a:rPr>
              <a:t>a) imprese industriali manifatturiere, di trasporti, estrattive, di installazione di impianti, produzione e distribuzione dell'energia, acqua e gas; </a:t>
            </a:r>
          </a:p>
          <a:p>
            <a:pPr algn="just">
              <a:buNone/>
            </a:pPr>
            <a:r>
              <a:rPr lang="it-IT" sz="1400" dirty="0" smtClean="0">
                <a:solidFill>
                  <a:srgbClr val="002060"/>
                </a:solidFill>
                <a:latin typeface="Arial" pitchFamily="34" charset="0"/>
                <a:cs typeface="Arial" pitchFamily="34" charset="0"/>
              </a:rPr>
              <a:t>b) cooperative di produzione e lavoro che svolgano </a:t>
            </a:r>
            <a:r>
              <a:rPr lang="it-IT" sz="1400" dirty="0" err="1" smtClean="0">
                <a:solidFill>
                  <a:srgbClr val="002060"/>
                </a:solidFill>
                <a:latin typeface="Arial" pitchFamily="34" charset="0"/>
                <a:cs typeface="Arial" pitchFamily="34" charset="0"/>
              </a:rPr>
              <a:t>attivita'</a:t>
            </a:r>
            <a:r>
              <a:rPr lang="it-IT" sz="1400" dirty="0" smtClean="0">
                <a:solidFill>
                  <a:srgbClr val="002060"/>
                </a:solidFill>
                <a:latin typeface="Arial" pitchFamily="34" charset="0"/>
                <a:cs typeface="Arial" pitchFamily="34" charset="0"/>
              </a:rPr>
              <a:t> lavorative similari a quella degli operai delle imprese industriali, ad eccezione delle cooperative elencate dal Decreto del Presidente della Repubblica 30 aprile 1970, n. 602; </a:t>
            </a:r>
          </a:p>
          <a:p>
            <a:pPr algn="just">
              <a:buNone/>
            </a:pPr>
            <a:r>
              <a:rPr lang="it-IT" sz="1400" dirty="0" smtClean="0">
                <a:solidFill>
                  <a:srgbClr val="002060"/>
                </a:solidFill>
                <a:latin typeface="Arial" pitchFamily="34" charset="0"/>
                <a:cs typeface="Arial" pitchFamily="34" charset="0"/>
              </a:rPr>
              <a:t>c) imprese dell'industria boschiva, forestale e del tabacco; </a:t>
            </a:r>
          </a:p>
          <a:p>
            <a:pPr algn="just">
              <a:buNone/>
            </a:pPr>
            <a:r>
              <a:rPr lang="it-IT" sz="1400" dirty="0" smtClean="0">
                <a:solidFill>
                  <a:srgbClr val="002060"/>
                </a:solidFill>
                <a:latin typeface="Arial" pitchFamily="34" charset="0"/>
                <a:cs typeface="Arial" pitchFamily="34" charset="0"/>
              </a:rPr>
              <a:t>d) cooperative agricole, zootecniche e loro consorzi che esercitano </a:t>
            </a:r>
            <a:r>
              <a:rPr lang="it-IT" sz="1400" dirty="0" err="1" smtClean="0">
                <a:solidFill>
                  <a:srgbClr val="002060"/>
                </a:solidFill>
                <a:latin typeface="Arial" pitchFamily="34" charset="0"/>
                <a:cs typeface="Arial" pitchFamily="34" charset="0"/>
              </a:rPr>
              <a:t>attivita'</a:t>
            </a:r>
            <a:r>
              <a:rPr lang="it-IT" sz="1400" dirty="0" smtClean="0">
                <a:solidFill>
                  <a:srgbClr val="002060"/>
                </a:solidFill>
                <a:latin typeface="Arial" pitchFamily="34" charset="0"/>
                <a:cs typeface="Arial" pitchFamily="34" charset="0"/>
              </a:rPr>
              <a:t> di trasformazione, manipolazione e commercializzazione di prodotti agricoli propri per i soli dipendenti con contratto di lavoro a tempo indeterminato; </a:t>
            </a:r>
          </a:p>
          <a:p>
            <a:pPr algn="just">
              <a:buNone/>
            </a:pPr>
            <a:r>
              <a:rPr lang="it-IT" sz="1400" dirty="0" smtClean="0">
                <a:solidFill>
                  <a:srgbClr val="002060"/>
                </a:solidFill>
                <a:latin typeface="Arial" pitchFamily="34" charset="0"/>
                <a:cs typeface="Arial" pitchFamily="34" charset="0"/>
              </a:rPr>
              <a:t>e) imprese addette al noleggio e alla distribuzione dei film e di sviluppo e stampa di pellicola cinematografica;</a:t>
            </a:r>
          </a:p>
          <a:p>
            <a:pPr algn="just">
              <a:buNone/>
            </a:pPr>
            <a:r>
              <a:rPr lang="it-IT" sz="1400" dirty="0" smtClean="0">
                <a:solidFill>
                  <a:srgbClr val="002060"/>
                </a:solidFill>
                <a:latin typeface="Arial" pitchFamily="34" charset="0"/>
                <a:cs typeface="Arial" pitchFamily="34" charset="0"/>
              </a:rPr>
              <a:t> f) imprese industriali per la frangitura delle olive per conto terzi; </a:t>
            </a:r>
          </a:p>
          <a:p>
            <a:pPr algn="just">
              <a:buNone/>
            </a:pPr>
            <a:r>
              <a:rPr lang="it-IT" sz="1400" dirty="0" smtClean="0">
                <a:solidFill>
                  <a:srgbClr val="002060"/>
                </a:solidFill>
                <a:latin typeface="Arial" pitchFamily="34" charset="0"/>
                <a:cs typeface="Arial" pitchFamily="34" charset="0"/>
              </a:rPr>
              <a:t>g) imprese produttrici di calcestruzzo preconfezionato; </a:t>
            </a:r>
          </a:p>
          <a:p>
            <a:pPr algn="just">
              <a:buNone/>
            </a:pPr>
            <a:r>
              <a:rPr lang="it-IT" sz="1400" dirty="0" smtClean="0">
                <a:solidFill>
                  <a:srgbClr val="002060"/>
                </a:solidFill>
                <a:latin typeface="Arial" pitchFamily="34" charset="0"/>
                <a:cs typeface="Arial" pitchFamily="34" charset="0"/>
              </a:rPr>
              <a:t>h) imprese addette agli impianti elettrici e telefonici; </a:t>
            </a:r>
          </a:p>
          <a:p>
            <a:pPr marL="400050" indent="-400050" algn="just">
              <a:buNone/>
            </a:pPr>
            <a:r>
              <a:rPr lang="it-IT" sz="1400" dirty="0" smtClean="0">
                <a:solidFill>
                  <a:srgbClr val="002060"/>
                </a:solidFill>
                <a:latin typeface="Arial" pitchFamily="34" charset="0"/>
                <a:cs typeface="Arial" pitchFamily="34" charset="0"/>
              </a:rPr>
              <a:t>i) imprese </a:t>
            </a:r>
            <a:r>
              <a:rPr lang="it-IT" sz="1400" dirty="0" smtClean="0">
                <a:solidFill>
                  <a:srgbClr val="002060"/>
                </a:solidFill>
                <a:latin typeface="Arial" pitchFamily="34" charset="0"/>
                <a:cs typeface="Arial" pitchFamily="34" charset="0"/>
              </a:rPr>
              <a:t>addette all'armamento ferroviario;</a:t>
            </a:r>
          </a:p>
          <a:p>
            <a:pPr marL="400050" indent="-400050" algn="just">
              <a:buNone/>
            </a:pPr>
            <a:r>
              <a:rPr lang="it-IT" sz="1400" dirty="0" smtClean="0">
                <a:solidFill>
                  <a:srgbClr val="002060"/>
                </a:solidFill>
                <a:latin typeface="Arial" pitchFamily="34" charset="0"/>
                <a:cs typeface="Arial" pitchFamily="34" charset="0"/>
              </a:rPr>
              <a:t> l) imprese industriali degli enti pubblici, salvo il caso in cui il capitale sia interamente di </a:t>
            </a:r>
            <a:r>
              <a:rPr lang="it-IT" sz="1400" dirty="0" err="1" smtClean="0">
                <a:solidFill>
                  <a:srgbClr val="002060"/>
                </a:solidFill>
                <a:latin typeface="Arial" pitchFamily="34" charset="0"/>
                <a:cs typeface="Arial" pitchFamily="34" charset="0"/>
              </a:rPr>
              <a:t>proprieta'</a:t>
            </a:r>
            <a:r>
              <a:rPr lang="it-IT" sz="1400" dirty="0" smtClean="0">
                <a:solidFill>
                  <a:srgbClr val="002060"/>
                </a:solidFill>
                <a:latin typeface="Arial" pitchFamily="34" charset="0"/>
                <a:cs typeface="Arial" pitchFamily="34" charset="0"/>
              </a:rPr>
              <a:t> pubblica; </a:t>
            </a:r>
          </a:p>
          <a:p>
            <a:pPr marL="400050" indent="-400050" algn="just">
              <a:buNone/>
            </a:pPr>
            <a:r>
              <a:rPr lang="it-IT" sz="1400" dirty="0" smtClean="0">
                <a:solidFill>
                  <a:srgbClr val="002060"/>
                </a:solidFill>
                <a:latin typeface="Arial" pitchFamily="34" charset="0"/>
                <a:cs typeface="Arial" pitchFamily="34" charset="0"/>
              </a:rPr>
              <a:t>m) imprese industriali e artigiane dell'edilizia e affini </a:t>
            </a:r>
          </a:p>
          <a:p>
            <a:pPr marL="400050" indent="-400050" algn="just">
              <a:buNone/>
            </a:pPr>
            <a:r>
              <a:rPr lang="it-IT" sz="1400" dirty="0" smtClean="0">
                <a:solidFill>
                  <a:srgbClr val="002060"/>
                </a:solidFill>
                <a:latin typeface="Arial" pitchFamily="34" charset="0"/>
                <a:cs typeface="Arial" pitchFamily="34" charset="0"/>
              </a:rPr>
              <a:t>n) imprese industriali esercenti l'</a:t>
            </a:r>
            <a:r>
              <a:rPr lang="it-IT" sz="1400" dirty="0" err="1" smtClean="0">
                <a:solidFill>
                  <a:srgbClr val="002060"/>
                </a:solidFill>
                <a:latin typeface="Arial" pitchFamily="34" charset="0"/>
                <a:cs typeface="Arial" pitchFamily="34" charset="0"/>
              </a:rPr>
              <a:t>attivita</a:t>
            </a:r>
            <a:r>
              <a:rPr lang="it-IT" sz="1400" dirty="0" smtClean="0">
                <a:solidFill>
                  <a:srgbClr val="002060"/>
                </a:solidFill>
                <a:latin typeface="Arial" pitchFamily="34" charset="0"/>
                <a:cs typeface="Arial" pitchFamily="34" charset="0"/>
              </a:rPr>
              <a:t>' di escavazione e/o lavorazione di materiale lapideo; </a:t>
            </a:r>
          </a:p>
          <a:p>
            <a:pPr marL="400050" indent="-400050" algn="just">
              <a:buNone/>
            </a:pPr>
            <a:r>
              <a:rPr lang="it-IT" sz="1400" dirty="0" smtClean="0">
                <a:solidFill>
                  <a:srgbClr val="002060"/>
                </a:solidFill>
                <a:latin typeface="Arial" pitchFamily="34" charset="0"/>
                <a:cs typeface="Arial" pitchFamily="34" charset="0"/>
              </a:rPr>
              <a:t>o) imprese artigiane che svolgono </a:t>
            </a:r>
            <a:r>
              <a:rPr lang="it-IT" sz="1400" dirty="0" err="1" smtClean="0">
                <a:solidFill>
                  <a:srgbClr val="002060"/>
                </a:solidFill>
                <a:latin typeface="Arial" pitchFamily="34" charset="0"/>
                <a:cs typeface="Arial" pitchFamily="34" charset="0"/>
              </a:rPr>
              <a:t>attivita'</a:t>
            </a:r>
            <a:r>
              <a:rPr lang="it-IT" sz="1400" dirty="0" smtClean="0">
                <a:solidFill>
                  <a:srgbClr val="002060"/>
                </a:solidFill>
                <a:latin typeface="Arial" pitchFamily="34" charset="0"/>
                <a:cs typeface="Arial" pitchFamily="34" charset="0"/>
              </a:rPr>
              <a:t> di escavazione e di lavorazione di materiali lapidei, con esclusione di quelle che svolgono tale </a:t>
            </a:r>
            <a:r>
              <a:rPr lang="it-IT" sz="1400" dirty="0" err="1" smtClean="0">
                <a:solidFill>
                  <a:srgbClr val="002060"/>
                </a:solidFill>
                <a:latin typeface="Arial" pitchFamily="34" charset="0"/>
                <a:cs typeface="Arial" pitchFamily="34" charset="0"/>
              </a:rPr>
              <a:t>attivita'</a:t>
            </a:r>
            <a:r>
              <a:rPr lang="it-IT" sz="1400" dirty="0" smtClean="0">
                <a:solidFill>
                  <a:srgbClr val="002060"/>
                </a:solidFill>
                <a:latin typeface="Arial" pitchFamily="34" charset="0"/>
                <a:cs typeface="Arial" pitchFamily="34" charset="0"/>
              </a:rPr>
              <a:t> di lavorazione in laboratori con strutture e organizzazione distinte dalla </a:t>
            </a:r>
            <a:r>
              <a:rPr lang="it-IT" sz="1400" dirty="0" err="1" smtClean="0">
                <a:solidFill>
                  <a:srgbClr val="002060"/>
                </a:solidFill>
                <a:latin typeface="Arial" pitchFamily="34" charset="0"/>
                <a:cs typeface="Arial" pitchFamily="34" charset="0"/>
              </a:rPr>
              <a:t>attivita'</a:t>
            </a:r>
            <a:r>
              <a:rPr lang="it-IT" sz="1400" dirty="0" smtClean="0">
                <a:solidFill>
                  <a:srgbClr val="002060"/>
                </a:solidFill>
                <a:latin typeface="Arial" pitchFamily="34" charset="0"/>
                <a:cs typeface="Arial" pitchFamily="34" charset="0"/>
              </a:rPr>
              <a:t> di escavazione</a:t>
            </a:r>
          </a:p>
          <a:p>
            <a:pPr marL="109728" indent="0" algn="just">
              <a:buFontTx/>
              <a:buChar char="-"/>
            </a:pPr>
            <a:endParaRPr lang="it-IT" sz="1400" b="1" dirty="0" smtClean="0">
              <a:solidFill>
                <a:srgbClr val="002060"/>
              </a:solidFill>
              <a:latin typeface="Arial" pitchFamily="34" charset="0"/>
              <a:cs typeface="Arial" pitchFamily="34" charset="0"/>
            </a:endParaRPr>
          </a:p>
          <a:p>
            <a:pPr marL="109728" indent="0" algn="just">
              <a:buFontTx/>
              <a:buChar char="-"/>
            </a:pPr>
            <a:endParaRPr lang="it-IT" sz="1400" dirty="0">
              <a:solidFill>
                <a:srgbClr val="002060"/>
              </a:solidFill>
              <a:latin typeface="Arial" pitchFamily="34" charset="0"/>
              <a:cs typeface="Arial" pitchFamily="34" charset="0"/>
            </a:endParaRPr>
          </a:p>
        </p:txBody>
      </p:sp>
      <p:sp>
        <p:nvSpPr>
          <p:cNvPr id="4" name="Titolo 3"/>
          <p:cNvSpPr>
            <a:spLocks noGrp="1"/>
          </p:cNvSpPr>
          <p:nvPr>
            <p:ph type="title"/>
          </p:nvPr>
        </p:nvSpPr>
        <p:spPr>
          <a:xfrm>
            <a:off x="457200" y="274638"/>
            <a:ext cx="8229600" cy="778098"/>
          </a:xfrm>
        </p:spPr>
        <p:txBody>
          <a:bodyPr>
            <a:normAutofit/>
          </a:bodyPr>
          <a:lstStyle/>
          <a:p>
            <a:pPr algn="ctr"/>
            <a:r>
              <a:rPr lang="it-IT" sz="3200" b="1" dirty="0" smtClean="0">
                <a:solidFill>
                  <a:srgbClr val="002060"/>
                </a:solidFill>
                <a:latin typeface="Arial" pitchFamily="34" charset="0"/>
                <a:cs typeface="Arial" pitchFamily="34" charset="0"/>
              </a:rPr>
              <a:t>Cassa Integrazione Guadagni Ordinaria </a:t>
            </a:r>
            <a:endParaRPr lang="it-IT" sz="3200" b="1" dirty="0">
              <a:solidFill>
                <a:srgbClr val="002060"/>
              </a:solidFill>
              <a:latin typeface="Arial" pitchFamily="34" charset="0"/>
              <a:cs typeface="Arial" pitchFamily="34" charset="0"/>
            </a:endParaRPr>
          </a:p>
        </p:txBody>
      </p:sp>
      <p:sp>
        <p:nvSpPr>
          <p:cNvPr id="3" name="Segnaposto piè di pagina 2"/>
          <p:cNvSpPr>
            <a:spLocks noGrp="1"/>
          </p:cNvSpPr>
          <p:nvPr>
            <p:ph type="ftr" sz="quarter" idx="11"/>
          </p:nvPr>
        </p:nvSpPr>
        <p:spPr/>
        <p:txBody>
          <a:bodyPr/>
          <a:lstStyle/>
          <a:p>
            <a:r>
              <a:rPr lang="it-IT" smtClean="0"/>
              <a:t>16</a:t>
            </a:r>
            <a:endParaRPr lang="it-IT"/>
          </a:p>
        </p:txBody>
      </p:sp>
    </p:spTree>
    <p:extLst>
      <p:ext uri="{BB962C8B-B14F-4D97-AF65-F5344CB8AC3E}">
        <p14:creationId xmlns:p14="http://schemas.microsoft.com/office/powerpoint/2010/main" xmlns="" val="11019926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268760"/>
            <a:ext cx="8229600" cy="4857403"/>
          </a:xfrm>
        </p:spPr>
        <p:txBody>
          <a:bodyPr>
            <a:normAutofit/>
          </a:bodyPr>
          <a:lstStyle/>
          <a:p>
            <a:pPr marL="109728" indent="0" algn="ctr">
              <a:buNone/>
            </a:pPr>
            <a:r>
              <a:rPr lang="it-IT" sz="2800" b="1" dirty="0" smtClean="0">
                <a:solidFill>
                  <a:srgbClr val="002060"/>
                </a:solidFill>
                <a:latin typeface="Arial" pitchFamily="34" charset="0"/>
                <a:cs typeface="Arial" pitchFamily="34" charset="0"/>
              </a:rPr>
              <a:t>DURATA </a:t>
            </a:r>
          </a:p>
          <a:p>
            <a:pPr marL="109728" indent="0" algn="just">
              <a:buNone/>
            </a:pPr>
            <a:endParaRPr lang="it-IT" sz="2800" dirty="0" smtClean="0">
              <a:solidFill>
                <a:srgbClr val="002060"/>
              </a:solidFill>
              <a:latin typeface="Arial" pitchFamily="34" charset="0"/>
              <a:cs typeface="Arial" pitchFamily="34" charset="0"/>
            </a:endParaRPr>
          </a:p>
          <a:p>
            <a:pPr marL="109728" indent="0" algn="just"/>
            <a:r>
              <a:rPr lang="it-IT" sz="2800" dirty="0" smtClean="0">
                <a:solidFill>
                  <a:srgbClr val="002060"/>
                </a:solidFill>
                <a:latin typeface="Arial" pitchFamily="34" charset="0"/>
                <a:cs typeface="Arial" pitchFamily="34" charset="0"/>
              </a:rPr>
              <a:t> 13 settimane limite massimo consentito per ciascuna volta </a:t>
            </a:r>
          </a:p>
          <a:p>
            <a:pPr marL="109728" indent="0" algn="just">
              <a:buNone/>
            </a:pPr>
            <a:endParaRPr lang="it-IT" sz="2800" dirty="0">
              <a:solidFill>
                <a:srgbClr val="002060"/>
              </a:solidFill>
              <a:latin typeface="Arial" pitchFamily="34" charset="0"/>
              <a:cs typeface="Arial" pitchFamily="34" charset="0"/>
            </a:endParaRPr>
          </a:p>
          <a:p>
            <a:pPr algn="just"/>
            <a:r>
              <a:rPr lang="it-IT" sz="2800" dirty="0" smtClean="0">
                <a:solidFill>
                  <a:srgbClr val="002060"/>
                </a:solidFill>
                <a:latin typeface="Arial" pitchFamily="34" charset="0"/>
                <a:cs typeface="Arial" pitchFamily="34" charset="0"/>
              </a:rPr>
              <a:t>52 </a:t>
            </a:r>
            <a:r>
              <a:rPr lang="it-IT" sz="2800" dirty="0" err="1" smtClean="0">
                <a:solidFill>
                  <a:srgbClr val="002060"/>
                </a:solidFill>
                <a:latin typeface="Arial" pitchFamily="34" charset="0"/>
                <a:cs typeface="Arial" pitchFamily="34" charset="0"/>
              </a:rPr>
              <a:t>settimane*</a:t>
            </a:r>
            <a:r>
              <a:rPr lang="it-IT" sz="2800" dirty="0" smtClean="0">
                <a:solidFill>
                  <a:srgbClr val="002060"/>
                </a:solidFill>
                <a:latin typeface="Arial" pitchFamily="34" charset="0"/>
                <a:cs typeface="Arial" pitchFamily="34" charset="0"/>
              </a:rPr>
              <a:t> complessive nel biennio mobile</a:t>
            </a:r>
          </a:p>
          <a:p>
            <a:pPr marL="109728" indent="0" algn="just">
              <a:buNone/>
            </a:pPr>
            <a:r>
              <a:rPr lang="it-IT" sz="2800" dirty="0" smtClean="0">
                <a:solidFill>
                  <a:srgbClr val="002060"/>
                </a:solidFill>
                <a:latin typeface="Arial" pitchFamily="34" charset="0"/>
                <a:cs typeface="Arial" pitchFamily="34" charset="0"/>
              </a:rPr>
              <a:t> * Qualora un’azienda avesse già usufruito di 52 settimane potrà richiederne altre solo dopo che siano decorse 52 settimane di normale attività </a:t>
            </a:r>
            <a:r>
              <a:rPr lang="it-IT" sz="2800" dirty="0" smtClean="0">
                <a:solidFill>
                  <a:srgbClr val="002060"/>
                </a:solidFill>
                <a:latin typeface="Arial" pitchFamily="34" charset="0"/>
                <a:cs typeface="Arial" pitchFamily="34" charset="0"/>
              </a:rPr>
              <a:t>lavorativa </a:t>
            </a:r>
            <a:endParaRPr lang="it-IT" sz="2800" dirty="0" smtClean="0">
              <a:solidFill>
                <a:srgbClr val="002060"/>
              </a:solidFill>
              <a:latin typeface="Arial" pitchFamily="34" charset="0"/>
              <a:cs typeface="Arial" pitchFamily="34" charset="0"/>
            </a:endParaRPr>
          </a:p>
          <a:p>
            <a:pPr algn="just"/>
            <a:endParaRPr lang="it-IT" sz="2800" dirty="0">
              <a:solidFill>
                <a:srgbClr val="002060"/>
              </a:solidFill>
              <a:latin typeface="Arial" pitchFamily="34" charset="0"/>
              <a:cs typeface="Arial" pitchFamily="34" charset="0"/>
            </a:endParaRPr>
          </a:p>
          <a:p>
            <a:pPr marL="109728" indent="0">
              <a:buNone/>
            </a:pPr>
            <a:endParaRPr lang="it-IT" dirty="0" smtClean="0"/>
          </a:p>
        </p:txBody>
      </p:sp>
      <p:sp>
        <p:nvSpPr>
          <p:cNvPr id="4" name="Titolo 3"/>
          <p:cNvSpPr>
            <a:spLocks noGrp="1"/>
          </p:cNvSpPr>
          <p:nvPr>
            <p:ph type="title"/>
          </p:nvPr>
        </p:nvSpPr>
        <p:spPr/>
        <p:txBody>
          <a:bodyPr>
            <a:normAutofit/>
          </a:bodyPr>
          <a:lstStyle/>
          <a:p>
            <a:pPr marL="109728">
              <a:lnSpc>
                <a:spcPct val="80000"/>
              </a:lnSpc>
              <a:spcBef>
                <a:spcPct val="20000"/>
              </a:spcBef>
            </a:pPr>
            <a:r>
              <a:rPr lang="it-IT" sz="3200" b="1" dirty="0">
                <a:solidFill>
                  <a:srgbClr val="002060"/>
                </a:solidFill>
                <a:latin typeface="Arial" pitchFamily="34" charset="0"/>
                <a:ea typeface="+mn-ea"/>
                <a:cs typeface="Arial" pitchFamily="34" charset="0"/>
              </a:rPr>
              <a:t>Cassa Integrazione Guadagni Ordinaria </a:t>
            </a:r>
          </a:p>
        </p:txBody>
      </p:sp>
      <p:sp>
        <p:nvSpPr>
          <p:cNvPr id="3" name="Segnaposto piè di pagina 2"/>
          <p:cNvSpPr>
            <a:spLocks noGrp="1"/>
          </p:cNvSpPr>
          <p:nvPr>
            <p:ph type="ftr" sz="quarter" idx="11"/>
          </p:nvPr>
        </p:nvSpPr>
        <p:spPr/>
        <p:txBody>
          <a:bodyPr/>
          <a:lstStyle/>
          <a:p>
            <a:r>
              <a:rPr lang="it-IT" smtClean="0"/>
              <a:t>17</a:t>
            </a:r>
            <a:endParaRPr lang="it-IT"/>
          </a:p>
        </p:txBody>
      </p:sp>
    </p:spTree>
    <p:extLst>
      <p:ext uri="{BB962C8B-B14F-4D97-AF65-F5344CB8AC3E}">
        <p14:creationId xmlns:p14="http://schemas.microsoft.com/office/powerpoint/2010/main" xmlns="" val="36742640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lgn="ctr"/>
            <a:endParaRPr lang="it-IT" dirty="0" smtClean="0">
              <a:solidFill>
                <a:srgbClr val="002060"/>
              </a:solidFill>
            </a:endParaRPr>
          </a:p>
          <a:p>
            <a:pPr algn="ctr">
              <a:buNone/>
            </a:pPr>
            <a:r>
              <a:rPr lang="it-IT" b="1" dirty="0" smtClean="0">
                <a:solidFill>
                  <a:srgbClr val="002060"/>
                </a:solidFill>
              </a:rPr>
              <a:t>Non possono essere autorizzate </a:t>
            </a:r>
            <a:r>
              <a:rPr lang="it-IT" dirty="0" smtClean="0">
                <a:solidFill>
                  <a:srgbClr val="002060"/>
                </a:solidFill>
              </a:rPr>
              <a:t>ore di integrazione salariale ordinaria eccedenti il </a:t>
            </a:r>
            <a:r>
              <a:rPr lang="it-IT" b="1" dirty="0" smtClean="0">
                <a:solidFill>
                  <a:srgbClr val="002060"/>
                </a:solidFill>
              </a:rPr>
              <a:t>limite di un terzo delle ore ordinarie lavorabili </a:t>
            </a:r>
            <a:r>
              <a:rPr lang="it-IT" dirty="0" smtClean="0">
                <a:solidFill>
                  <a:srgbClr val="002060"/>
                </a:solidFill>
              </a:rPr>
              <a:t>nel biennio mobile, con riferimento a tutti i lavoratori dell’unità produttiva, mediamente occupati nel semestre precedente la richiesta della CIGO </a:t>
            </a:r>
            <a:endParaRPr lang="it-IT" dirty="0">
              <a:solidFill>
                <a:srgbClr val="002060"/>
              </a:solidFill>
            </a:endParaRPr>
          </a:p>
        </p:txBody>
      </p:sp>
      <p:sp>
        <p:nvSpPr>
          <p:cNvPr id="4" name="Titolo 3"/>
          <p:cNvSpPr>
            <a:spLocks noGrp="1"/>
          </p:cNvSpPr>
          <p:nvPr>
            <p:ph type="title"/>
          </p:nvPr>
        </p:nvSpPr>
        <p:spPr/>
        <p:txBody>
          <a:bodyPr>
            <a:normAutofit/>
          </a:bodyPr>
          <a:lstStyle/>
          <a:p>
            <a:pPr algn="ctr"/>
            <a:r>
              <a:rPr lang="it-IT" sz="3200" b="1" dirty="0">
                <a:solidFill>
                  <a:srgbClr val="002060"/>
                </a:solidFill>
                <a:latin typeface="Arial" pitchFamily="34" charset="0"/>
                <a:cs typeface="Arial" pitchFamily="34" charset="0"/>
              </a:rPr>
              <a:t>Cassa Integrazione Guadagni Ordinaria </a:t>
            </a:r>
            <a:r>
              <a:rPr lang="it-IT" sz="3200" b="1" dirty="0" smtClean="0">
                <a:solidFill>
                  <a:srgbClr val="002060"/>
                </a:solidFill>
                <a:latin typeface="Arial" pitchFamily="34" charset="0"/>
                <a:cs typeface="Arial" pitchFamily="34" charset="0"/>
              </a:rPr>
              <a:t/>
            </a:r>
            <a:br>
              <a:rPr lang="it-IT" sz="3200" b="1" dirty="0" smtClean="0">
                <a:solidFill>
                  <a:srgbClr val="002060"/>
                </a:solidFill>
                <a:latin typeface="Arial" pitchFamily="34" charset="0"/>
                <a:cs typeface="Arial" pitchFamily="34" charset="0"/>
              </a:rPr>
            </a:br>
            <a:r>
              <a:rPr lang="it-IT" sz="2400" b="1" dirty="0" smtClean="0">
                <a:solidFill>
                  <a:srgbClr val="002060"/>
                </a:solidFill>
                <a:latin typeface="Arial" pitchFamily="34" charset="0"/>
                <a:cs typeface="Arial" pitchFamily="34" charset="0"/>
              </a:rPr>
              <a:t>limite al numero di ore autorizzate</a:t>
            </a:r>
            <a:endParaRPr lang="it-IT" sz="2400" b="1" dirty="0">
              <a:solidFill>
                <a:srgbClr val="002060"/>
              </a:solidFill>
              <a:latin typeface="Arial" pitchFamily="34" charset="0"/>
              <a:cs typeface="Arial" pitchFamily="34" charset="0"/>
            </a:endParaRPr>
          </a:p>
        </p:txBody>
      </p:sp>
      <p:sp>
        <p:nvSpPr>
          <p:cNvPr id="3" name="Segnaposto piè di pagina 2"/>
          <p:cNvSpPr>
            <a:spLocks noGrp="1"/>
          </p:cNvSpPr>
          <p:nvPr>
            <p:ph type="ftr" sz="quarter" idx="11"/>
          </p:nvPr>
        </p:nvSpPr>
        <p:spPr/>
        <p:txBody>
          <a:bodyPr/>
          <a:lstStyle/>
          <a:p>
            <a:r>
              <a:rPr lang="it-IT" smtClean="0"/>
              <a:t>18</a:t>
            </a:r>
            <a:endParaRPr lang="it-IT"/>
          </a:p>
        </p:txBody>
      </p:sp>
    </p:spTree>
    <p:extLst>
      <p:ext uri="{BB962C8B-B14F-4D97-AF65-F5344CB8AC3E}">
        <p14:creationId xmlns:p14="http://schemas.microsoft.com/office/powerpoint/2010/main" xmlns="" val="37341168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algn="just">
              <a:buNone/>
            </a:pPr>
            <a:endParaRPr lang="it-IT" sz="2400" dirty="0" smtClean="0">
              <a:solidFill>
                <a:srgbClr val="002060"/>
              </a:solidFill>
              <a:latin typeface="Arial" pitchFamily="34" charset="0"/>
              <a:cs typeface="Arial" pitchFamily="34" charset="0"/>
            </a:endParaRPr>
          </a:p>
          <a:p>
            <a:pPr algn="just">
              <a:buNone/>
            </a:pPr>
            <a:endParaRPr lang="it-IT" sz="2400" dirty="0" smtClean="0">
              <a:solidFill>
                <a:srgbClr val="002060"/>
              </a:solidFill>
              <a:latin typeface="Arial" pitchFamily="34" charset="0"/>
              <a:cs typeface="Arial" pitchFamily="34" charset="0"/>
            </a:endParaRPr>
          </a:p>
          <a:p>
            <a:pPr algn="just">
              <a:buNone/>
            </a:pPr>
            <a:r>
              <a:rPr lang="it-IT" sz="2400" dirty="0" smtClean="0">
                <a:solidFill>
                  <a:srgbClr val="002060"/>
                </a:solidFill>
                <a:latin typeface="Arial" pitchFamily="34" charset="0"/>
                <a:cs typeface="Arial" pitchFamily="34" charset="0"/>
              </a:rPr>
              <a:t>A carico delle imprese beneficiarie dei trattamenti di integrazione salariale ordinaria è previsto il pagamento di un contributo ordinario (ridotto rispetto alla precedente disciplina) e un contributo addizionale  legato all’utilizzo (INPS circ. n. 197/2015).</a:t>
            </a:r>
          </a:p>
        </p:txBody>
      </p:sp>
      <p:sp>
        <p:nvSpPr>
          <p:cNvPr id="4" name="Titolo 3"/>
          <p:cNvSpPr>
            <a:spLocks noGrp="1"/>
          </p:cNvSpPr>
          <p:nvPr>
            <p:ph type="title"/>
          </p:nvPr>
        </p:nvSpPr>
        <p:spPr/>
        <p:txBody>
          <a:bodyPr>
            <a:normAutofit/>
          </a:bodyPr>
          <a:lstStyle/>
          <a:p>
            <a:pPr algn="ctr"/>
            <a:r>
              <a:rPr lang="it-IT" sz="3200" b="1" dirty="0">
                <a:solidFill>
                  <a:srgbClr val="002060"/>
                </a:solidFill>
                <a:latin typeface="Arial" pitchFamily="34" charset="0"/>
                <a:cs typeface="Arial" pitchFamily="34" charset="0"/>
              </a:rPr>
              <a:t>Cassa Integrazione Guadagni Ordinaria </a:t>
            </a:r>
            <a:r>
              <a:rPr lang="it-IT" sz="3200" b="1" dirty="0" smtClean="0">
                <a:solidFill>
                  <a:srgbClr val="002060"/>
                </a:solidFill>
                <a:latin typeface="Arial" pitchFamily="34" charset="0"/>
                <a:cs typeface="Arial" pitchFamily="34" charset="0"/>
              </a:rPr>
              <a:t/>
            </a:r>
            <a:br>
              <a:rPr lang="it-IT" sz="3200" b="1" dirty="0" smtClean="0">
                <a:solidFill>
                  <a:srgbClr val="002060"/>
                </a:solidFill>
                <a:latin typeface="Arial" pitchFamily="34" charset="0"/>
                <a:cs typeface="Arial" pitchFamily="34" charset="0"/>
              </a:rPr>
            </a:br>
            <a:r>
              <a:rPr lang="it-IT" sz="2400" b="1" dirty="0" smtClean="0">
                <a:solidFill>
                  <a:srgbClr val="002060"/>
                </a:solidFill>
                <a:latin typeface="Arial" pitchFamily="34" charset="0"/>
                <a:cs typeface="Arial" pitchFamily="34" charset="0"/>
              </a:rPr>
              <a:t>Contribuzione </a:t>
            </a:r>
            <a:endParaRPr lang="it-IT" sz="2400" b="1" dirty="0">
              <a:solidFill>
                <a:srgbClr val="002060"/>
              </a:solidFill>
              <a:latin typeface="Arial" pitchFamily="34" charset="0"/>
              <a:cs typeface="Arial" pitchFamily="34" charset="0"/>
            </a:endParaRPr>
          </a:p>
        </p:txBody>
      </p:sp>
      <p:sp>
        <p:nvSpPr>
          <p:cNvPr id="3" name="Segnaposto piè di pagina 2"/>
          <p:cNvSpPr>
            <a:spLocks noGrp="1"/>
          </p:cNvSpPr>
          <p:nvPr>
            <p:ph type="ftr" sz="quarter" idx="11"/>
          </p:nvPr>
        </p:nvSpPr>
        <p:spPr/>
        <p:txBody>
          <a:bodyPr/>
          <a:lstStyle/>
          <a:p>
            <a:r>
              <a:rPr lang="it-IT" smtClean="0"/>
              <a:t>19</a:t>
            </a:r>
            <a:endParaRPr lang="it-IT"/>
          </a:p>
        </p:txBody>
      </p:sp>
    </p:spTree>
    <p:extLst>
      <p:ext uri="{BB962C8B-B14F-4D97-AF65-F5344CB8AC3E}">
        <p14:creationId xmlns:p14="http://schemas.microsoft.com/office/powerpoint/2010/main" xmlns="" val="37341168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124744"/>
            <a:ext cx="7772400" cy="3816424"/>
          </a:xfrm>
        </p:spPr>
        <p:txBody>
          <a:bodyPr>
            <a:normAutofit fontScale="90000"/>
          </a:bodyPr>
          <a:lstStyle/>
          <a:p>
            <a:pPr algn="ctr"/>
            <a:r>
              <a:rPr lang="it-IT" sz="2800" b="1" dirty="0" smtClean="0">
                <a:solidFill>
                  <a:srgbClr val="002060"/>
                </a:solidFill>
                <a:latin typeface="Arial" pitchFamily="34" charset="0"/>
                <a:cs typeface="Arial" pitchFamily="34" charset="0"/>
              </a:rPr>
              <a:t/>
            </a:r>
            <a:br>
              <a:rPr lang="it-IT" sz="2800" b="1" dirty="0" smtClean="0">
                <a:solidFill>
                  <a:srgbClr val="002060"/>
                </a:solidFill>
                <a:latin typeface="Arial" pitchFamily="34" charset="0"/>
                <a:cs typeface="Arial" pitchFamily="34" charset="0"/>
              </a:rPr>
            </a:br>
            <a:r>
              <a:rPr lang="it-IT" sz="2800" b="1" dirty="0" smtClean="0">
                <a:solidFill>
                  <a:srgbClr val="002060"/>
                </a:solidFill>
                <a:latin typeface="Arial" pitchFamily="34" charset="0"/>
                <a:cs typeface="Arial" pitchFamily="34" charset="0"/>
              </a:rPr>
              <a:t/>
            </a:r>
            <a:br>
              <a:rPr lang="it-IT" sz="2800" b="1" dirty="0" smtClean="0">
                <a:solidFill>
                  <a:srgbClr val="002060"/>
                </a:solidFill>
                <a:latin typeface="Arial" pitchFamily="34" charset="0"/>
                <a:cs typeface="Arial" pitchFamily="34" charset="0"/>
              </a:rPr>
            </a:br>
            <a:r>
              <a:rPr lang="it-IT" sz="2800" b="1" dirty="0" smtClean="0">
                <a:solidFill>
                  <a:srgbClr val="002060"/>
                </a:solidFill>
                <a:latin typeface="Arial" pitchFamily="34" charset="0"/>
                <a:cs typeface="Arial" pitchFamily="34" charset="0"/>
              </a:rPr>
              <a:t/>
            </a:r>
            <a:br>
              <a:rPr lang="it-IT" sz="2800" b="1" dirty="0" smtClean="0">
                <a:solidFill>
                  <a:srgbClr val="002060"/>
                </a:solidFill>
                <a:latin typeface="Arial" pitchFamily="34" charset="0"/>
                <a:cs typeface="Arial" pitchFamily="34" charset="0"/>
              </a:rPr>
            </a:br>
            <a:r>
              <a:rPr lang="it-IT" sz="2800" b="1" dirty="0" smtClean="0">
                <a:solidFill>
                  <a:srgbClr val="002060"/>
                </a:solidFill>
                <a:latin typeface="Arial" pitchFamily="34" charset="0"/>
                <a:cs typeface="Arial" pitchFamily="34" charset="0"/>
              </a:rPr>
              <a:t/>
            </a:r>
            <a:br>
              <a:rPr lang="it-IT" sz="2800" b="1" dirty="0" smtClean="0">
                <a:solidFill>
                  <a:srgbClr val="002060"/>
                </a:solidFill>
                <a:latin typeface="Arial" pitchFamily="34" charset="0"/>
                <a:cs typeface="Arial" pitchFamily="34" charset="0"/>
              </a:rPr>
            </a:br>
            <a:r>
              <a:rPr lang="it-IT" sz="2800" b="1" dirty="0" smtClean="0">
                <a:solidFill>
                  <a:srgbClr val="002060"/>
                </a:solidFill>
                <a:latin typeface="Arial" pitchFamily="34" charset="0"/>
                <a:cs typeface="Arial" pitchFamily="34" charset="0"/>
              </a:rPr>
              <a:t/>
            </a:r>
            <a:br>
              <a:rPr lang="it-IT" sz="2800" b="1" dirty="0" smtClean="0">
                <a:solidFill>
                  <a:srgbClr val="002060"/>
                </a:solidFill>
                <a:latin typeface="Arial" pitchFamily="34" charset="0"/>
                <a:cs typeface="Arial" pitchFamily="34" charset="0"/>
              </a:rPr>
            </a:br>
            <a:r>
              <a:rPr lang="it-IT" sz="2800" b="1" dirty="0" smtClean="0">
                <a:solidFill>
                  <a:srgbClr val="002060"/>
                </a:solidFill>
                <a:latin typeface="Arial" pitchFamily="34" charset="0"/>
                <a:cs typeface="Arial" pitchFamily="34" charset="0"/>
              </a:rPr>
              <a:t>AMMORTIZZATORI SOCIALI IN COSTANZA DI RAPPORTO DI LAVORO </a:t>
            </a:r>
            <a:br>
              <a:rPr lang="it-IT" sz="2800" b="1" dirty="0" smtClean="0">
                <a:solidFill>
                  <a:srgbClr val="002060"/>
                </a:solidFill>
                <a:latin typeface="Arial" pitchFamily="34" charset="0"/>
                <a:cs typeface="Arial" pitchFamily="34" charset="0"/>
              </a:rPr>
            </a:br>
            <a:r>
              <a:rPr lang="it-IT" sz="2800" b="1" dirty="0">
                <a:solidFill>
                  <a:srgbClr val="002060"/>
                </a:solidFill>
                <a:latin typeface="Arial" pitchFamily="34" charset="0"/>
                <a:cs typeface="Arial" pitchFamily="34" charset="0"/>
              </a:rPr>
              <a:t/>
            </a:r>
            <a:br>
              <a:rPr lang="it-IT" sz="2800" b="1" dirty="0">
                <a:solidFill>
                  <a:srgbClr val="002060"/>
                </a:solidFill>
                <a:latin typeface="Arial" pitchFamily="34" charset="0"/>
                <a:cs typeface="Arial" pitchFamily="34" charset="0"/>
              </a:rPr>
            </a:br>
            <a:r>
              <a:rPr lang="it-IT" sz="2800" b="1" dirty="0" smtClean="0">
                <a:solidFill>
                  <a:srgbClr val="002060"/>
                </a:solidFill>
                <a:latin typeface="Arial" pitchFamily="34" charset="0"/>
                <a:cs typeface="Arial" pitchFamily="34" charset="0"/>
              </a:rPr>
              <a:t/>
            </a:r>
            <a:br>
              <a:rPr lang="it-IT" sz="2800" b="1" dirty="0" smtClean="0">
                <a:solidFill>
                  <a:srgbClr val="002060"/>
                </a:solidFill>
                <a:latin typeface="Arial" pitchFamily="34" charset="0"/>
                <a:cs typeface="Arial" pitchFamily="34" charset="0"/>
              </a:rPr>
            </a:br>
            <a:r>
              <a:rPr lang="it-IT" sz="2800" dirty="0" smtClean="0">
                <a:solidFill>
                  <a:srgbClr val="002060"/>
                </a:solidFill>
                <a:latin typeface="Arial" pitchFamily="34" charset="0"/>
                <a:cs typeface="Arial" pitchFamily="34" charset="0"/>
              </a:rPr>
              <a:t/>
            </a:r>
            <a:br>
              <a:rPr lang="it-IT" sz="2800" dirty="0" smtClean="0">
                <a:solidFill>
                  <a:srgbClr val="002060"/>
                </a:solidFill>
                <a:latin typeface="Arial" pitchFamily="34" charset="0"/>
                <a:cs typeface="Arial" pitchFamily="34" charset="0"/>
              </a:rPr>
            </a:br>
            <a:r>
              <a:rPr lang="it-IT" sz="2800" dirty="0" smtClean="0">
                <a:solidFill>
                  <a:srgbClr val="002060"/>
                </a:solidFill>
              </a:rPr>
              <a:t/>
            </a:r>
            <a:br>
              <a:rPr lang="it-IT" sz="2800" dirty="0" smtClean="0">
                <a:solidFill>
                  <a:srgbClr val="002060"/>
                </a:solidFill>
              </a:rPr>
            </a:br>
            <a:r>
              <a:rPr lang="it-IT" sz="2800" dirty="0" smtClean="0"/>
              <a:t/>
            </a:r>
            <a:br>
              <a:rPr lang="it-IT" sz="2800" dirty="0" smtClean="0"/>
            </a:br>
            <a:endParaRPr lang="it-IT" sz="2000" dirty="0">
              <a:solidFill>
                <a:srgbClr val="213AA5"/>
              </a:solidFill>
            </a:endParaRPr>
          </a:p>
        </p:txBody>
      </p:sp>
    </p:spTree>
    <p:extLst>
      <p:ext uri="{BB962C8B-B14F-4D97-AF65-F5344CB8AC3E}">
        <p14:creationId xmlns:p14="http://schemas.microsoft.com/office/powerpoint/2010/main" xmlns="" val="25381110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052737"/>
            <a:ext cx="8229600" cy="3096344"/>
          </a:xfrm>
        </p:spPr>
        <p:txBody>
          <a:bodyPr>
            <a:normAutofit/>
          </a:bodyPr>
          <a:lstStyle/>
          <a:p>
            <a:pPr marL="109728" indent="0" algn="just">
              <a:buNone/>
            </a:pPr>
            <a:r>
              <a:rPr lang="it-IT" sz="2000" dirty="0" smtClean="0">
                <a:solidFill>
                  <a:srgbClr val="002060"/>
                </a:solidFill>
                <a:latin typeface="Arial" pitchFamily="34" charset="0"/>
                <a:cs typeface="Arial" pitchFamily="34" charset="0"/>
              </a:rPr>
              <a:t>E’ prevista  a carico delle imprese che intendono presentare domanda </a:t>
            </a:r>
            <a:r>
              <a:rPr lang="it-IT" sz="2000" dirty="0" smtClean="0">
                <a:solidFill>
                  <a:srgbClr val="002060"/>
                </a:solidFill>
                <a:latin typeface="Arial" pitchFamily="34" charset="0"/>
                <a:cs typeface="Arial" pitchFamily="34" charset="0"/>
              </a:rPr>
              <a:t>di integrazione salariale </a:t>
            </a:r>
            <a:r>
              <a:rPr lang="it-IT" sz="2000" dirty="0" smtClean="0">
                <a:solidFill>
                  <a:srgbClr val="002060"/>
                </a:solidFill>
                <a:latin typeface="Arial" pitchFamily="34" charset="0"/>
                <a:cs typeface="Arial" pitchFamily="34" charset="0"/>
              </a:rPr>
              <a:t>ordinaria l’obbligatorietà della </a:t>
            </a:r>
            <a:r>
              <a:rPr lang="it-IT" sz="2000" b="1" dirty="0" smtClean="0">
                <a:solidFill>
                  <a:srgbClr val="002060"/>
                </a:solidFill>
                <a:latin typeface="Arial" pitchFamily="34" charset="0"/>
                <a:cs typeface="Arial" pitchFamily="34" charset="0"/>
              </a:rPr>
              <a:t>comunicazione sindacale </a:t>
            </a:r>
            <a:r>
              <a:rPr lang="it-IT" sz="2000" dirty="0" smtClean="0">
                <a:solidFill>
                  <a:srgbClr val="002060"/>
                </a:solidFill>
                <a:latin typeface="Arial" pitchFamily="34" charset="0"/>
                <a:cs typeface="Arial" pitchFamily="34" charset="0"/>
              </a:rPr>
              <a:t>(art. 14, d. </a:t>
            </a:r>
            <a:r>
              <a:rPr lang="it-IT" sz="2000" dirty="0" err="1" smtClean="0">
                <a:solidFill>
                  <a:srgbClr val="002060"/>
                </a:solidFill>
                <a:latin typeface="Arial" pitchFamily="34" charset="0"/>
                <a:cs typeface="Arial" pitchFamily="34" charset="0"/>
              </a:rPr>
              <a:t>lgs</a:t>
            </a:r>
            <a:r>
              <a:rPr lang="it-IT" sz="2000" dirty="0" smtClean="0">
                <a:solidFill>
                  <a:srgbClr val="002060"/>
                </a:solidFill>
                <a:latin typeface="Arial" pitchFamily="34" charset="0"/>
                <a:cs typeface="Arial" pitchFamily="34" charset="0"/>
              </a:rPr>
              <a:t>. 148/2015)</a:t>
            </a:r>
            <a:r>
              <a:rPr lang="it-IT" sz="2200" b="1" dirty="0" smtClean="0">
                <a:solidFill>
                  <a:srgbClr val="002060"/>
                </a:solidFill>
                <a:latin typeface="Arial" pitchFamily="34" charset="0"/>
                <a:cs typeface="Arial" pitchFamily="34" charset="0"/>
              </a:rPr>
              <a:t>.</a:t>
            </a:r>
          </a:p>
          <a:p>
            <a:pPr marL="109728" indent="0" algn="just">
              <a:buNone/>
            </a:pPr>
            <a:endParaRPr lang="it-IT" sz="2200" b="1" dirty="0" smtClean="0">
              <a:solidFill>
                <a:srgbClr val="002060"/>
              </a:solidFill>
              <a:latin typeface="Arial" pitchFamily="34" charset="0"/>
              <a:cs typeface="Arial" pitchFamily="34" charset="0"/>
            </a:endParaRPr>
          </a:p>
          <a:p>
            <a:pPr marL="109728" indent="0" algn="just">
              <a:buNone/>
            </a:pPr>
            <a:r>
              <a:rPr lang="it-IT" sz="2000" dirty="0" smtClean="0">
                <a:solidFill>
                  <a:srgbClr val="002060"/>
                </a:solidFill>
                <a:latin typeface="Arial" pitchFamily="34" charset="0"/>
                <a:cs typeface="Arial" pitchFamily="34" charset="0"/>
              </a:rPr>
              <a:t>L’impresa è tenuta, nei casi di sospensione o riduzione della attività produttiva, a comunicare preventivamente alle rappresentanze sindacali aziendali o alla rappresentanza sindacale unitaria, […] le cause di sospensione o di riduzione dell’orario di lavoro, l’entità e la durata prevedibile, il numero dei lavoratori interessati. </a:t>
            </a:r>
          </a:p>
          <a:p>
            <a:pPr marL="109728" indent="0" algn="just">
              <a:buNone/>
            </a:pPr>
            <a:endParaRPr lang="it-IT" sz="2000" dirty="0" smtClean="0">
              <a:solidFill>
                <a:srgbClr val="002060"/>
              </a:solidFill>
              <a:latin typeface="Arial" pitchFamily="34" charset="0"/>
              <a:cs typeface="Arial" pitchFamily="34" charset="0"/>
            </a:endParaRPr>
          </a:p>
          <a:p>
            <a:pPr marL="109728" indent="0" algn="just">
              <a:buNone/>
            </a:pPr>
            <a:endParaRPr lang="it-IT" sz="2000" dirty="0" smtClean="0">
              <a:solidFill>
                <a:srgbClr val="002060"/>
              </a:solidFill>
              <a:latin typeface="Arial" pitchFamily="34" charset="0"/>
              <a:cs typeface="Arial" pitchFamily="34" charset="0"/>
            </a:endParaRPr>
          </a:p>
        </p:txBody>
      </p:sp>
      <p:sp>
        <p:nvSpPr>
          <p:cNvPr id="4" name="Titolo 3"/>
          <p:cNvSpPr>
            <a:spLocks noGrp="1"/>
          </p:cNvSpPr>
          <p:nvPr>
            <p:ph type="title"/>
          </p:nvPr>
        </p:nvSpPr>
        <p:spPr>
          <a:xfrm>
            <a:off x="539552" y="0"/>
            <a:ext cx="8147248" cy="1124744"/>
          </a:xfrm>
        </p:spPr>
        <p:txBody>
          <a:bodyPr>
            <a:normAutofit/>
          </a:bodyPr>
          <a:lstStyle/>
          <a:p>
            <a:pPr algn="ctr"/>
            <a:r>
              <a:rPr lang="it-IT" sz="3200" b="1" dirty="0">
                <a:solidFill>
                  <a:srgbClr val="002060"/>
                </a:solidFill>
                <a:latin typeface="Arial" pitchFamily="34" charset="0"/>
                <a:cs typeface="Arial" pitchFamily="34" charset="0"/>
              </a:rPr>
              <a:t>Cassa Integrazione Guadagni Ordinaria </a:t>
            </a:r>
          </a:p>
        </p:txBody>
      </p:sp>
      <p:cxnSp>
        <p:nvCxnSpPr>
          <p:cNvPr id="6" name="Connettore 7 5"/>
          <p:cNvCxnSpPr/>
          <p:nvPr/>
        </p:nvCxnSpPr>
        <p:spPr>
          <a:xfrm>
            <a:off x="1115616" y="4437112"/>
            <a:ext cx="936104" cy="576064"/>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8" name="CasellaDiTesto 7"/>
          <p:cNvSpPr txBox="1"/>
          <p:nvPr/>
        </p:nvSpPr>
        <p:spPr>
          <a:xfrm>
            <a:off x="2843808" y="4941168"/>
            <a:ext cx="5976664" cy="1323439"/>
          </a:xfrm>
          <a:prstGeom prst="rect">
            <a:avLst/>
          </a:prstGeom>
          <a:noFill/>
        </p:spPr>
        <p:txBody>
          <a:bodyPr wrap="square" rtlCol="0">
            <a:spAutoFit/>
          </a:bodyPr>
          <a:lstStyle/>
          <a:p>
            <a:pPr algn="just"/>
            <a:r>
              <a:rPr lang="it-IT" sz="2000" dirty="0" smtClean="0">
                <a:solidFill>
                  <a:srgbClr val="002060"/>
                </a:solidFill>
                <a:latin typeface="Arial" pitchFamily="34" charset="0"/>
                <a:cs typeface="Arial" pitchFamily="34" charset="0"/>
              </a:rPr>
              <a:t>A tale comunicazione segue, su richiesta di una delle parti, un esame congiunto della  situazione avente ad oggetto la tutela degli interessi dei lavoratori in relazione alla crisi di impresa. </a:t>
            </a:r>
          </a:p>
        </p:txBody>
      </p:sp>
      <p:sp>
        <p:nvSpPr>
          <p:cNvPr id="3" name="Segnaposto piè di pagina 2"/>
          <p:cNvSpPr>
            <a:spLocks noGrp="1"/>
          </p:cNvSpPr>
          <p:nvPr>
            <p:ph type="ftr" sz="quarter" idx="11"/>
          </p:nvPr>
        </p:nvSpPr>
        <p:spPr/>
        <p:txBody>
          <a:bodyPr/>
          <a:lstStyle/>
          <a:p>
            <a:r>
              <a:rPr lang="it-IT" smtClean="0"/>
              <a:t>20</a:t>
            </a:r>
            <a:endParaRPr lang="it-IT"/>
          </a:p>
        </p:txBody>
      </p:sp>
    </p:spTree>
    <p:extLst>
      <p:ext uri="{BB962C8B-B14F-4D97-AF65-F5344CB8AC3E}">
        <p14:creationId xmlns:p14="http://schemas.microsoft.com/office/powerpoint/2010/main" xmlns="" val="5599423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052736"/>
            <a:ext cx="8229600" cy="5073427"/>
          </a:xfrm>
        </p:spPr>
        <p:txBody>
          <a:bodyPr>
            <a:normAutofit/>
          </a:bodyPr>
          <a:lstStyle/>
          <a:p>
            <a:pPr marL="109728" indent="0" algn="just">
              <a:buNone/>
            </a:pPr>
            <a:endParaRPr lang="it-IT" sz="2200" b="1" dirty="0" smtClean="0">
              <a:solidFill>
                <a:srgbClr val="002060"/>
              </a:solidFill>
              <a:latin typeface="Arial" pitchFamily="34" charset="0"/>
              <a:cs typeface="Arial" pitchFamily="34" charset="0"/>
            </a:endParaRPr>
          </a:p>
          <a:p>
            <a:pPr marL="109728" indent="0" algn="ctr">
              <a:buNone/>
            </a:pPr>
            <a:r>
              <a:rPr lang="it-IT" sz="2200" b="1" dirty="0" smtClean="0">
                <a:solidFill>
                  <a:srgbClr val="002060"/>
                </a:solidFill>
                <a:latin typeface="Arial" pitchFamily="34" charset="0"/>
                <a:cs typeface="Arial" pitchFamily="34" charset="0"/>
              </a:rPr>
              <a:t>PROCEDURA SINDACALE  deve esaurirsi: </a:t>
            </a:r>
          </a:p>
          <a:p>
            <a:pPr marL="109728" indent="0" algn="ctr">
              <a:buNone/>
            </a:pPr>
            <a:r>
              <a:rPr lang="it-IT" sz="2200" dirty="0" smtClean="0">
                <a:solidFill>
                  <a:srgbClr val="002060"/>
                </a:solidFill>
                <a:latin typeface="Arial" pitchFamily="34" charset="0"/>
                <a:cs typeface="Arial" pitchFamily="34" charset="0"/>
              </a:rPr>
              <a:t>25 giorni per aziende con +50 </a:t>
            </a:r>
            <a:r>
              <a:rPr lang="it-IT" sz="2200" dirty="0" err="1" smtClean="0">
                <a:solidFill>
                  <a:srgbClr val="002060"/>
                </a:solidFill>
                <a:latin typeface="Arial" pitchFamily="34" charset="0"/>
                <a:cs typeface="Arial" pitchFamily="34" charset="0"/>
              </a:rPr>
              <a:t>dip</a:t>
            </a:r>
            <a:r>
              <a:rPr lang="it-IT" sz="2200" dirty="0" smtClean="0">
                <a:solidFill>
                  <a:srgbClr val="002060"/>
                </a:solidFill>
                <a:latin typeface="Arial" pitchFamily="34" charset="0"/>
                <a:cs typeface="Arial" pitchFamily="34" charset="0"/>
              </a:rPr>
              <a:t>. </a:t>
            </a:r>
          </a:p>
          <a:p>
            <a:pPr marL="109728" indent="0" algn="ctr">
              <a:buNone/>
            </a:pPr>
            <a:r>
              <a:rPr lang="it-IT" sz="2200" dirty="0" smtClean="0">
                <a:solidFill>
                  <a:srgbClr val="002060"/>
                </a:solidFill>
                <a:latin typeface="Arial" pitchFamily="34" charset="0"/>
                <a:cs typeface="Arial" pitchFamily="34" charset="0"/>
              </a:rPr>
              <a:t>10 giorni per aziende fino a 50 </a:t>
            </a:r>
            <a:r>
              <a:rPr lang="it-IT" sz="2200" dirty="0" err="1" smtClean="0">
                <a:solidFill>
                  <a:srgbClr val="002060"/>
                </a:solidFill>
                <a:latin typeface="Arial" pitchFamily="34" charset="0"/>
                <a:cs typeface="Arial" pitchFamily="34" charset="0"/>
              </a:rPr>
              <a:t>dip</a:t>
            </a:r>
            <a:r>
              <a:rPr lang="it-IT" sz="2200" dirty="0" smtClean="0">
                <a:solidFill>
                  <a:srgbClr val="002060"/>
                </a:solidFill>
                <a:latin typeface="Arial" pitchFamily="34" charset="0"/>
                <a:cs typeface="Arial" pitchFamily="34" charset="0"/>
              </a:rPr>
              <a:t>.</a:t>
            </a:r>
            <a:endParaRPr lang="it-IT" sz="2200" dirty="0">
              <a:solidFill>
                <a:srgbClr val="002060"/>
              </a:solidFill>
              <a:latin typeface="Arial" pitchFamily="34" charset="0"/>
              <a:cs typeface="Arial" pitchFamily="34" charset="0"/>
            </a:endParaRPr>
          </a:p>
          <a:p>
            <a:pPr marL="109728" indent="0" algn="ctr">
              <a:buNone/>
            </a:pPr>
            <a:r>
              <a:rPr lang="it-IT" sz="2200" dirty="0" smtClean="0">
                <a:solidFill>
                  <a:srgbClr val="002060"/>
                </a:solidFill>
                <a:latin typeface="Arial" pitchFamily="34" charset="0"/>
                <a:cs typeface="Arial" pitchFamily="34" charset="0"/>
              </a:rPr>
              <a:t>Comunicazione preventiva delle aziende </a:t>
            </a:r>
          </a:p>
          <a:p>
            <a:pPr marL="109728" indent="0" algn="ctr">
              <a:buNone/>
            </a:pPr>
            <a:r>
              <a:rPr lang="it-IT" sz="2200" dirty="0" smtClean="0">
                <a:solidFill>
                  <a:srgbClr val="002060"/>
                </a:solidFill>
                <a:latin typeface="Arial" pitchFamily="34" charset="0"/>
                <a:cs typeface="Arial" pitchFamily="34" charset="0"/>
              </a:rPr>
              <a:t>Esame congiunto con OOSS </a:t>
            </a:r>
          </a:p>
          <a:p>
            <a:pPr marL="109728" indent="0" algn="ctr">
              <a:buNone/>
            </a:pPr>
            <a:endParaRPr lang="it-IT" sz="2200" dirty="0" smtClean="0">
              <a:solidFill>
                <a:srgbClr val="002060"/>
              </a:solidFill>
              <a:latin typeface="Arial" pitchFamily="34" charset="0"/>
              <a:cs typeface="Arial" pitchFamily="34" charset="0"/>
            </a:endParaRPr>
          </a:p>
          <a:p>
            <a:pPr marL="109728" indent="0" algn="ctr">
              <a:buNone/>
            </a:pPr>
            <a:r>
              <a:rPr lang="it-IT" sz="2200" dirty="0">
                <a:solidFill>
                  <a:srgbClr val="002060"/>
                </a:solidFill>
                <a:latin typeface="Arial" pitchFamily="34" charset="0"/>
                <a:cs typeface="Arial" pitchFamily="34" charset="0"/>
              </a:rPr>
              <a:t>IN CASI DI URGENZA </a:t>
            </a:r>
          </a:p>
          <a:p>
            <a:pPr marL="109728" indent="0" algn="ctr">
              <a:buNone/>
            </a:pPr>
            <a:r>
              <a:rPr lang="it-IT" sz="2200" dirty="0">
                <a:solidFill>
                  <a:srgbClr val="002060"/>
                </a:solidFill>
                <a:latin typeface="Arial" pitchFamily="34" charset="0"/>
                <a:cs typeface="Arial" pitchFamily="34" charset="0"/>
              </a:rPr>
              <a:t>Azienda comunica le modalità con cui applicherà le sospensioni </a:t>
            </a:r>
            <a:r>
              <a:rPr lang="it-IT" sz="2200" dirty="0" smtClean="0">
                <a:solidFill>
                  <a:srgbClr val="002060"/>
                </a:solidFill>
                <a:latin typeface="Arial" pitchFamily="34" charset="0"/>
                <a:cs typeface="Arial" pitchFamily="34" charset="0"/>
              </a:rPr>
              <a:t>se </a:t>
            </a:r>
            <a:r>
              <a:rPr lang="it-IT" sz="2200" dirty="0">
                <a:solidFill>
                  <a:srgbClr val="002060"/>
                </a:solidFill>
                <a:latin typeface="Arial" pitchFamily="34" charset="0"/>
                <a:cs typeface="Arial" pitchFamily="34" charset="0"/>
              </a:rPr>
              <a:t>superiori a 16 ore/settimana si procede all’esame congiunto </a:t>
            </a:r>
          </a:p>
          <a:p>
            <a:pPr marL="109728" indent="0" algn="ctr">
              <a:buNone/>
            </a:pPr>
            <a:endParaRPr lang="it-IT" sz="2200" dirty="0">
              <a:solidFill>
                <a:srgbClr val="002060"/>
              </a:solidFill>
              <a:latin typeface="Arial" pitchFamily="34" charset="0"/>
              <a:cs typeface="Arial" pitchFamily="34" charset="0"/>
            </a:endParaRPr>
          </a:p>
          <a:p>
            <a:pPr marL="109728" indent="0" algn="ctr">
              <a:buNone/>
            </a:pPr>
            <a:r>
              <a:rPr lang="it-IT" sz="2200" dirty="0">
                <a:solidFill>
                  <a:srgbClr val="002060"/>
                </a:solidFill>
                <a:latin typeface="Arial" pitchFamily="34" charset="0"/>
                <a:cs typeface="Arial" pitchFamily="34" charset="0"/>
              </a:rPr>
              <a:t>procedura da concludersi entro 5 giorni dalla comunicazione </a:t>
            </a:r>
          </a:p>
          <a:p>
            <a:pPr marL="109728" indent="0" algn="ctr">
              <a:buNone/>
            </a:pPr>
            <a:endParaRPr lang="it-IT" dirty="0"/>
          </a:p>
        </p:txBody>
      </p:sp>
      <p:sp>
        <p:nvSpPr>
          <p:cNvPr id="4" name="Titolo 3"/>
          <p:cNvSpPr>
            <a:spLocks noGrp="1"/>
          </p:cNvSpPr>
          <p:nvPr>
            <p:ph type="title"/>
          </p:nvPr>
        </p:nvSpPr>
        <p:spPr>
          <a:xfrm>
            <a:off x="539552" y="0"/>
            <a:ext cx="8147248" cy="1124744"/>
          </a:xfrm>
        </p:spPr>
        <p:txBody>
          <a:bodyPr>
            <a:normAutofit/>
          </a:bodyPr>
          <a:lstStyle/>
          <a:p>
            <a:pPr algn="ctr"/>
            <a:r>
              <a:rPr lang="it-IT" sz="3200" b="1" dirty="0">
                <a:solidFill>
                  <a:srgbClr val="002060"/>
                </a:solidFill>
                <a:latin typeface="Arial" pitchFamily="34" charset="0"/>
                <a:cs typeface="Arial" pitchFamily="34" charset="0"/>
              </a:rPr>
              <a:t>Cassa Integrazione Guadagni Ordinaria </a:t>
            </a:r>
          </a:p>
        </p:txBody>
      </p:sp>
      <p:sp>
        <p:nvSpPr>
          <p:cNvPr id="3" name="Segnaposto piè di pagina 2"/>
          <p:cNvSpPr>
            <a:spLocks noGrp="1"/>
          </p:cNvSpPr>
          <p:nvPr>
            <p:ph type="ftr" sz="quarter" idx="11"/>
          </p:nvPr>
        </p:nvSpPr>
        <p:spPr/>
        <p:txBody>
          <a:bodyPr/>
          <a:lstStyle/>
          <a:p>
            <a:r>
              <a:rPr lang="it-IT" smtClean="0"/>
              <a:t>21</a:t>
            </a:r>
            <a:endParaRPr lang="it-IT"/>
          </a:p>
        </p:txBody>
      </p:sp>
    </p:spTree>
    <p:extLst>
      <p:ext uri="{BB962C8B-B14F-4D97-AF65-F5344CB8AC3E}">
        <p14:creationId xmlns:p14="http://schemas.microsoft.com/office/powerpoint/2010/main" xmlns="" val="5599423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pPr marL="109728" indent="0" algn="ctr">
              <a:buNone/>
            </a:pPr>
            <a:r>
              <a:rPr lang="it-IT" dirty="0" smtClean="0">
                <a:solidFill>
                  <a:srgbClr val="002060"/>
                </a:solidFill>
              </a:rPr>
              <a:t>RICHIESTA DI AUTORIZZAZIONE </a:t>
            </a:r>
          </a:p>
          <a:p>
            <a:pPr marL="109728" indent="0">
              <a:buNone/>
            </a:pPr>
            <a:endParaRPr lang="it-IT" dirty="0" smtClean="0">
              <a:solidFill>
                <a:srgbClr val="002060"/>
              </a:solidFill>
            </a:endParaRPr>
          </a:p>
          <a:p>
            <a:pPr marL="109728" indent="0" algn="just">
              <a:buNone/>
            </a:pPr>
            <a:r>
              <a:rPr lang="it-IT" dirty="0" smtClean="0">
                <a:solidFill>
                  <a:srgbClr val="002060"/>
                </a:solidFill>
              </a:rPr>
              <a:t>Telematica all’INPS – completa dei dati dei lavoratori interessati al trattamento </a:t>
            </a:r>
          </a:p>
          <a:p>
            <a:pPr marL="109728" indent="0" algn="just">
              <a:buNone/>
            </a:pPr>
            <a:endParaRPr lang="it-IT" dirty="0">
              <a:solidFill>
                <a:srgbClr val="002060"/>
              </a:solidFill>
            </a:endParaRPr>
          </a:p>
          <a:p>
            <a:pPr marL="109728" indent="0" algn="just">
              <a:buNone/>
            </a:pPr>
            <a:r>
              <a:rPr lang="it-IT" b="1" dirty="0" smtClean="0">
                <a:solidFill>
                  <a:srgbClr val="002060"/>
                </a:solidFill>
              </a:rPr>
              <a:t>Entro 15 giorni </a:t>
            </a:r>
            <a:r>
              <a:rPr lang="it-IT" dirty="0" smtClean="0">
                <a:solidFill>
                  <a:srgbClr val="002060"/>
                </a:solidFill>
              </a:rPr>
              <a:t>dall’inizio della sospensione o riduzione dell’attività lavorativa </a:t>
            </a:r>
          </a:p>
          <a:p>
            <a:pPr marL="109728" indent="0" algn="just">
              <a:buNone/>
            </a:pPr>
            <a:r>
              <a:rPr lang="it-IT" sz="2000" dirty="0" smtClean="0">
                <a:solidFill>
                  <a:srgbClr val="002060"/>
                </a:solidFill>
              </a:rPr>
              <a:t>**l’omessa o tardiva presentazione della domanda comporta il mancato rimborso dell’INPS dei periodi antecedenti che restano a carico del datore di lavoro </a:t>
            </a:r>
            <a:endParaRPr lang="it-IT" sz="2000" dirty="0">
              <a:solidFill>
                <a:srgbClr val="002060"/>
              </a:solidFill>
            </a:endParaRPr>
          </a:p>
        </p:txBody>
      </p:sp>
      <p:sp>
        <p:nvSpPr>
          <p:cNvPr id="4" name="Titolo 3"/>
          <p:cNvSpPr>
            <a:spLocks noGrp="1"/>
          </p:cNvSpPr>
          <p:nvPr>
            <p:ph type="title"/>
          </p:nvPr>
        </p:nvSpPr>
        <p:spPr/>
        <p:txBody>
          <a:bodyPr>
            <a:normAutofit/>
          </a:bodyPr>
          <a:lstStyle/>
          <a:p>
            <a:pPr algn="ctr"/>
            <a:r>
              <a:rPr lang="it-IT" sz="3200" b="1" dirty="0">
                <a:solidFill>
                  <a:srgbClr val="002060"/>
                </a:solidFill>
              </a:rPr>
              <a:t>Cassa Integrazione Guadagni Ordinaria </a:t>
            </a:r>
          </a:p>
        </p:txBody>
      </p:sp>
      <p:sp>
        <p:nvSpPr>
          <p:cNvPr id="3" name="Segnaposto piè di pagina 2"/>
          <p:cNvSpPr>
            <a:spLocks noGrp="1"/>
          </p:cNvSpPr>
          <p:nvPr>
            <p:ph type="ftr" sz="quarter" idx="11"/>
          </p:nvPr>
        </p:nvSpPr>
        <p:spPr/>
        <p:txBody>
          <a:bodyPr/>
          <a:lstStyle/>
          <a:p>
            <a:r>
              <a:rPr lang="it-IT" smtClean="0"/>
              <a:t>22</a:t>
            </a:r>
            <a:endParaRPr lang="it-IT"/>
          </a:p>
        </p:txBody>
      </p:sp>
    </p:spTree>
    <p:extLst>
      <p:ext uri="{BB962C8B-B14F-4D97-AF65-F5344CB8AC3E}">
        <p14:creationId xmlns:p14="http://schemas.microsoft.com/office/powerpoint/2010/main" xmlns="" val="2769024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a:bodyPr>
          <a:lstStyle/>
          <a:p>
            <a:pPr marL="109728" indent="0" algn="ctr">
              <a:buNone/>
            </a:pPr>
            <a:endParaRPr lang="it-IT" dirty="0" smtClean="0">
              <a:solidFill>
                <a:srgbClr val="002060"/>
              </a:solidFill>
            </a:endParaRPr>
          </a:p>
          <a:p>
            <a:pPr marL="109728" indent="0" algn="ctr">
              <a:buNone/>
            </a:pPr>
            <a:r>
              <a:rPr lang="it-IT" dirty="0" smtClean="0">
                <a:solidFill>
                  <a:srgbClr val="002060"/>
                </a:solidFill>
                <a:latin typeface="Arial" pitchFamily="34" charset="0"/>
                <a:cs typeface="Arial" pitchFamily="34" charset="0"/>
              </a:rPr>
              <a:t>Le integrazioni salariali  ordinarie sono concesse dalla sede dell’Inps territorialmente competente  (art. 16, comma 1, d. </a:t>
            </a:r>
            <a:r>
              <a:rPr lang="it-IT" dirty="0" err="1" smtClean="0">
                <a:solidFill>
                  <a:srgbClr val="002060"/>
                </a:solidFill>
                <a:latin typeface="Arial" pitchFamily="34" charset="0"/>
                <a:cs typeface="Arial" pitchFamily="34" charset="0"/>
              </a:rPr>
              <a:t>lgs</a:t>
            </a:r>
            <a:r>
              <a:rPr lang="it-IT" dirty="0" smtClean="0">
                <a:solidFill>
                  <a:srgbClr val="002060"/>
                </a:solidFill>
                <a:latin typeface="Arial" pitchFamily="34" charset="0"/>
                <a:cs typeface="Arial" pitchFamily="34" charset="0"/>
              </a:rPr>
              <a:t>. n. 148/2015)</a:t>
            </a:r>
          </a:p>
          <a:p>
            <a:pPr marL="109728" indent="0" algn="ctr">
              <a:buNone/>
            </a:pPr>
            <a:endParaRPr lang="it-IT" dirty="0" smtClean="0">
              <a:solidFill>
                <a:srgbClr val="002060"/>
              </a:solidFill>
              <a:latin typeface="Arial" pitchFamily="34" charset="0"/>
              <a:cs typeface="Arial" pitchFamily="34" charset="0"/>
            </a:endParaRPr>
          </a:p>
          <a:p>
            <a:pPr marL="109728" indent="0" algn="ctr">
              <a:buNone/>
            </a:pPr>
            <a:r>
              <a:rPr lang="it-IT" dirty="0" smtClean="0">
                <a:solidFill>
                  <a:srgbClr val="002060"/>
                </a:solidFill>
                <a:latin typeface="Arial" pitchFamily="34" charset="0"/>
                <a:cs typeface="Arial" pitchFamily="34" charset="0"/>
              </a:rPr>
              <a:t>Entro 30 giorni dalla comunicazione di rigetto della domanda è ammesso ricorso al Comitato Provinciale INPS di cui all’art. 25 L.88/1989</a:t>
            </a:r>
            <a:endParaRPr lang="it-IT" dirty="0">
              <a:solidFill>
                <a:srgbClr val="002060"/>
              </a:solidFill>
              <a:latin typeface="Arial" pitchFamily="34" charset="0"/>
              <a:cs typeface="Arial" pitchFamily="34" charset="0"/>
            </a:endParaRPr>
          </a:p>
        </p:txBody>
      </p:sp>
      <p:sp>
        <p:nvSpPr>
          <p:cNvPr id="4" name="Titolo 3"/>
          <p:cNvSpPr>
            <a:spLocks noGrp="1"/>
          </p:cNvSpPr>
          <p:nvPr>
            <p:ph type="title"/>
          </p:nvPr>
        </p:nvSpPr>
        <p:spPr/>
        <p:txBody>
          <a:bodyPr>
            <a:noAutofit/>
          </a:bodyPr>
          <a:lstStyle/>
          <a:p>
            <a:pPr algn="ctr"/>
            <a:r>
              <a:rPr lang="it-IT" sz="3200" b="1" dirty="0">
                <a:solidFill>
                  <a:srgbClr val="002060"/>
                </a:solidFill>
              </a:rPr>
              <a:t>Cassa Integrazione Guadagni Ordinaria </a:t>
            </a:r>
          </a:p>
        </p:txBody>
      </p:sp>
      <p:sp>
        <p:nvSpPr>
          <p:cNvPr id="3" name="Segnaposto piè di pagina 2"/>
          <p:cNvSpPr>
            <a:spLocks noGrp="1"/>
          </p:cNvSpPr>
          <p:nvPr>
            <p:ph type="ftr" sz="quarter" idx="11"/>
          </p:nvPr>
        </p:nvSpPr>
        <p:spPr/>
        <p:txBody>
          <a:bodyPr/>
          <a:lstStyle/>
          <a:p>
            <a:r>
              <a:rPr lang="it-IT" smtClean="0"/>
              <a:t>23</a:t>
            </a:r>
            <a:endParaRPr lang="it-IT"/>
          </a:p>
        </p:txBody>
      </p:sp>
    </p:spTree>
    <p:extLst>
      <p:ext uri="{BB962C8B-B14F-4D97-AF65-F5344CB8AC3E}">
        <p14:creationId xmlns:p14="http://schemas.microsoft.com/office/powerpoint/2010/main" xmlns="" val="39374962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67544" y="2636912"/>
            <a:ext cx="8229600" cy="1143000"/>
          </a:xfrm>
        </p:spPr>
        <p:txBody>
          <a:bodyPr>
            <a:normAutofit/>
          </a:bodyPr>
          <a:lstStyle/>
          <a:p>
            <a:pPr algn="ctr"/>
            <a:r>
              <a:rPr lang="it-IT" sz="3200" b="1" dirty="0">
                <a:solidFill>
                  <a:srgbClr val="002060"/>
                </a:solidFill>
              </a:rPr>
              <a:t>Cassa Integrazione Guadagni </a:t>
            </a:r>
            <a:r>
              <a:rPr lang="it-IT" sz="3200" b="1" dirty="0" smtClean="0">
                <a:solidFill>
                  <a:srgbClr val="002060"/>
                </a:solidFill>
              </a:rPr>
              <a:t>Straordinaria </a:t>
            </a:r>
            <a:endParaRPr lang="it-IT" sz="3200" b="1" dirty="0">
              <a:solidFill>
                <a:srgbClr val="002060"/>
              </a:solidFill>
            </a:endParaRPr>
          </a:p>
        </p:txBody>
      </p:sp>
      <p:sp>
        <p:nvSpPr>
          <p:cNvPr id="2" name="Segnaposto piè di pagina 1"/>
          <p:cNvSpPr>
            <a:spLocks noGrp="1"/>
          </p:cNvSpPr>
          <p:nvPr>
            <p:ph type="ftr" sz="quarter" idx="11"/>
          </p:nvPr>
        </p:nvSpPr>
        <p:spPr/>
        <p:txBody>
          <a:bodyPr/>
          <a:lstStyle/>
          <a:p>
            <a:r>
              <a:rPr lang="it-IT" smtClean="0"/>
              <a:t>24</a:t>
            </a:r>
            <a:endParaRPr lang="it-IT"/>
          </a:p>
        </p:txBody>
      </p:sp>
    </p:spTree>
    <p:extLst>
      <p:ext uri="{BB962C8B-B14F-4D97-AF65-F5344CB8AC3E}">
        <p14:creationId xmlns:p14="http://schemas.microsoft.com/office/powerpoint/2010/main" xmlns="" val="12484664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67544" y="1268760"/>
            <a:ext cx="8229600" cy="5328592"/>
          </a:xfrm>
        </p:spPr>
        <p:txBody>
          <a:bodyPr>
            <a:normAutofit fontScale="40000" lnSpcReduction="20000"/>
          </a:bodyPr>
          <a:lstStyle/>
          <a:p>
            <a:pPr marL="109728" indent="0" algn="ctr">
              <a:buNone/>
            </a:pPr>
            <a:r>
              <a:rPr lang="it-IT" sz="4000" b="1" dirty="0" smtClean="0">
                <a:solidFill>
                  <a:srgbClr val="002060"/>
                </a:solidFill>
                <a:latin typeface="Arial" pitchFamily="34" charset="0"/>
                <a:cs typeface="Arial" pitchFamily="34" charset="0"/>
              </a:rPr>
              <a:t>Campo di applicazione </a:t>
            </a:r>
          </a:p>
          <a:p>
            <a:pPr marL="109728" indent="0" algn="ctr">
              <a:buNone/>
            </a:pPr>
            <a:r>
              <a:rPr lang="it-IT" sz="4000" b="1" dirty="0" smtClean="0">
                <a:solidFill>
                  <a:srgbClr val="002060"/>
                </a:solidFill>
                <a:latin typeface="Arial" pitchFamily="34" charset="0"/>
                <a:cs typeface="Arial" pitchFamily="34" charset="0"/>
              </a:rPr>
              <a:t>(art. 20, d. </a:t>
            </a:r>
            <a:r>
              <a:rPr lang="it-IT" sz="4000" b="1" dirty="0" err="1" smtClean="0">
                <a:solidFill>
                  <a:srgbClr val="002060"/>
                </a:solidFill>
                <a:latin typeface="Arial" pitchFamily="34" charset="0"/>
                <a:cs typeface="Arial" pitchFamily="34" charset="0"/>
              </a:rPr>
              <a:t>lgs</a:t>
            </a:r>
            <a:r>
              <a:rPr lang="it-IT" sz="4000" b="1" dirty="0" smtClean="0">
                <a:solidFill>
                  <a:srgbClr val="002060"/>
                </a:solidFill>
                <a:latin typeface="Arial" pitchFamily="34" charset="0"/>
                <a:cs typeface="Arial" pitchFamily="34" charset="0"/>
              </a:rPr>
              <a:t>. n. 148/2015)</a:t>
            </a:r>
            <a:endParaRPr lang="it-IT" sz="3500" dirty="0" smtClean="0">
              <a:solidFill>
                <a:srgbClr val="002060"/>
              </a:solidFill>
              <a:latin typeface="Arial" pitchFamily="34" charset="0"/>
              <a:cs typeface="Arial" pitchFamily="34" charset="0"/>
            </a:endParaRPr>
          </a:p>
          <a:p>
            <a:pPr marL="109728" indent="0" algn="just">
              <a:buNone/>
            </a:pPr>
            <a:endParaRPr lang="it-IT" sz="3500" dirty="0" smtClean="0">
              <a:solidFill>
                <a:srgbClr val="002060"/>
              </a:solidFill>
              <a:latin typeface="Arial" pitchFamily="34" charset="0"/>
              <a:cs typeface="Arial" pitchFamily="34" charset="0"/>
            </a:endParaRPr>
          </a:p>
          <a:p>
            <a:pPr marL="109728" indent="0" algn="just">
              <a:buNone/>
            </a:pPr>
            <a:r>
              <a:rPr lang="it-IT" sz="3500" dirty="0" smtClean="0">
                <a:solidFill>
                  <a:srgbClr val="002060"/>
                </a:solidFill>
                <a:latin typeface="Arial" pitchFamily="34" charset="0"/>
                <a:cs typeface="Arial" pitchFamily="34" charset="0"/>
              </a:rPr>
              <a:t>La disciplina in materia di intervento straordinario di integrazione salariale e i relativi obblighi contributivi trovano applicazione in relazione alle seguenti imprese, che nel semestre precedente la data di presentazione della domanda, abbiano occupato mediamente </a:t>
            </a:r>
            <a:r>
              <a:rPr lang="it-IT" sz="3500" dirty="0" err="1" smtClean="0">
                <a:solidFill>
                  <a:srgbClr val="002060"/>
                </a:solidFill>
                <a:latin typeface="Arial" pitchFamily="34" charset="0"/>
                <a:cs typeface="Arial" pitchFamily="34" charset="0"/>
              </a:rPr>
              <a:t>piu'</a:t>
            </a:r>
            <a:r>
              <a:rPr lang="it-IT" sz="3500" dirty="0" smtClean="0">
                <a:solidFill>
                  <a:srgbClr val="002060"/>
                </a:solidFill>
                <a:latin typeface="Arial" pitchFamily="34" charset="0"/>
                <a:cs typeface="Arial" pitchFamily="34" charset="0"/>
              </a:rPr>
              <a:t> di quindici dipendenti, inclusi gli apprendisti e i dirigenti: </a:t>
            </a:r>
          </a:p>
          <a:p>
            <a:pPr marL="109728" indent="0" algn="just">
              <a:buNone/>
            </a:pPr>
            <a:endParaRPr lang="it-IT" sz="3500" dirty="0" smtClean="0">
              <a:solidFill>
                <a:srgbClr val="002060"/>
              </a:solidFill>
              <a:latin typeface="Arial" pitchFamily="34" charset="0"/>
              <a:cs typeface="Arial" pitchFamily="34" charset="0"/>
            </a:endParaRPr>
          </a:p>
          <a:p>
            <a:pPr marL="624078" indent="-514350" algn="just">
              <a:buAutoNum type="alphaLcParenR"/>
            </a:pPr>
            <a:r>
              <a:rPr lang="it-IT" sz="3500" dirty="0" smtClean="0">
                <a:solidFill>
                  <a:srgbClr val="002060"/>
                </a:solidFill>
                <a:latin typeface="Arial" pitchFamily="34" charset="0"/>
                <a:cs typeface="Arial" pitchFamily="34" charset="0"/>
              </a:rPr>
              <a:t>imprese industriali, comprese quelle edili e affini;</a:t>
            </a:r>
          </a:p>
          <a:p>
            <a:pPr marL="624078" indent="-514350" algn="just">
              <a:buAutoNum type="alphaLcParenR"/>
            </a:pPr>
            <a:r>
              <a:rPr lang="it-IT" sz="3500" dirty="0" smtClean="0">
                <a:solidFill>
                  <a:srgbClr val="002060"/>
                </a:solidFill>
                <a:latin typeface="Arial" pitchFamily="34" charset="0"/>
                <a:cs typeface="Arial" pitchFamily="34" charset="0"/>
              </a:rPr>
              <a:t> imprese artigiane che procedono alla sospensione dei lavoratori in conseguenza di sospensioni o riduzioni dell'</a:t>
            </a:r>
            <a:r>
              <a:rPr lang="it-IT" sz="3500" dirty="0" err="1" smtClean="0">
                <a:solidFill>
                  <a:srgbClr val="002060"/>
                </a:solidFill>
                <a:latin typeface="Arial" pitchFamily="34" charset="0"/>
                <a:cs typeface="Arial" pitchFamily="34" charset="0"/>
              </a:rPr>
              <a:t>attivita</a:t>
            </a:r>
            <a:r>
              <a:rPr lang="it-IT" sz="3500" dirty="0" smtClean="0">
                <a:solidFill>
                  <a:srgbClr val="002060"/>
                </a:solidFill>
                <a:latin typeface="Arial" pitchFamily="34" charset="0"/>
                <a:cs typeface="Arial" pitchFamily="34" charset="0"/>
              </a:rPr>
              <a:t>' dell'impresa che esercita l'influsso gestionale prevalente;</a:t>
            </a:r>
          </a:p>
          <a:p>
            <a:pPr marL="624078" indent="-514350" algn="just">
              <a:buAutoNum type="alphaLcParenR"/>
            </a:pPr>
            <a:r>
              <a:rPr lang="it-IT" sz="3500" dirty="0" smtClean="0">
                <a:solidFill>
                  <a:srgbClr val="002060"/>
                </a:solidFill>
                <a:latin typeface="Arial" pitchFamily="34" charset="0"/>
                <a:cs typeface="Arial" pitchFamily="34" charset="0"/>
              </a:rPr>
              <a:t> imprese appaltatrici di servizi di mensa o ristorazione, che subiscano una riduzione di </a:t>
            </a:r>
            <a:r>
              <a:rPr lang="it-IT" sz="3500" dirty="0" err="1" smtClean="0">
                <a:solidFill>
                  <a:srgbClr val="002060"/>
                </a:solidFill>
                <a:latin typeface="Arial" pitchFamily="34" charset="0"/>
                <a:cs typeface="Arial" pitchFamily="34" charset="0"/>
              </a:rPr>
              <a:t>attivita'</a:t>
            </a:r>
            <a:r>
              <a:rPr lang="it-IT" sz="3500" dirty="0" smtClean="0">
                <a:solidFill>
                  <a:srgbClr val="002060"/>
                </a:solidFill>
                <a:latin typeface="Arial" pitchFamily="34" charset="0"/>
                <a:cs typeface="Arial" pitchFamily="34" charset="0"/>
              </a:rPr>
              <a:t> in dipendenza di situazioni di </a:t>
            </a:r>
            <a:r>
              <a:rPr lang="it-IT" sz="3500" dirty="0" err="1" smtClean="0">
                <a:solidFill>
                  <a:srgbClr val="002060"/>
                </a:solidFill>
                <a:latin typeface="Arial" pitchFamily="34" charset="0"/>
                <a:cs typeface="Arial" pitchFamily="34" charset="0"/>
              </a:rPr>
              <a:t>difficolta'</a:t>
            </a:r>
            <a:r>
              <a:rPr lang="it-IT" sz="3500" dirty="0" smtClean="0">
                <a:solidFill>
                  <a:srgbClr val="002060"/>
                </a:solidFill>
                <a:latin typeface="Arial" pitchFamily="34" charset="0"/>
                <a:cs typeface="Arial" pitchFamily="34" charset="0"/>
              </a:rPr>
              <a:t> dell'azienda appaltante, che abbiano comportato per quest'ultima il ricorso al trattamento ordinario o straordinario di integrazione salariale;</a:t>
            </a:r>
          </a:p>
          <a:p>
            <a:pPr marL="624078" indent="-514350" algn="just">
              <a:buAutoNum type="alphaLcParenR"/>
            </a:pPr>
            <a:r>
              <a:rPr lang="it-IT" sz="3500" dirty="0" smtClean="0">
                <a:solidFill>
                  <a:srgbClr val="002060"/>
                </a:solidFill>
                <a:latin typeface="Arial" pitchFamily="34" charset="0"/>
                <a:cs typeface="Arial" pitchFamily="34" charset="0"/>
              </a:rPr>
              <a:t> imprese appaltatrici di servizi di pulizia, anche se costituite in forma di cooperativa, che subiscano una riduzione di </a:t>
            </a:r>
            <a:r>
              <a:rPr lang="it-IT" sz="3500" dirty="0" err="1" smtClean="0">
                <a:solidFill>
                  <a:srgbClr val="002060"/>
                </a:solidFill>
                <a:latin typeface="Arial" pitchFamily="34" charset="0"/>
                <a:cs typeface="Arial" pitchFamily="34" charset="0"/>
              </a:rPr>
              <a:t>attivita'</a:t>
            </a:r>
            <a:r>
              <a:rPr lang="it-IT" sz="3500" dirty="0" smtClean="0">
                <a:solidFill>
                  <a:srgbClr val="002060"/>
                </a:solidFill>
                <a:latin typeface="Arial" pitchFamily="34" charset="0"/>
                <a:cs typeface="Arial" pitchFamily="34" charset="0"/>
              </a:rPr>
              <a:t> in conseguenza della riduzione delle </a:t>
            </a:r>
            <a:r>
              <a:rPr lang="it-IT" sz="3500" dirty="0" err="1" smtClean="0">
                <a:solidFill>
                  <a:srgbClr val="002060"/>
                </a:solidFill>
                <a:latin typeface="Arial" pitchFamily="34" charset="0"/>
                <a:cs typeface="Arial" pitchFamily="34" charset="0"/>
              </a:rPr>
              <a:t>attivita'</a:t>
            </a:r>
            <a:r>
              <a:rPr lang="it-IT" sz="3500" dirty="0" smtClean="0">
                <a:solidFill>
                  <a:srgbClr val="002060"/>
                </a:solidFill>
                <a:latin typeface="Arial" pitchFamily="34" charset="0"/>
                <a:cs typeface="Arial" pitchFamily="34" charset="0"/>
              </a:rPr>
              <a:t> dell'azienda appaltante, che abbia comportato per quest'ultima il ricorso al trattamento straordinario di integrazione salariale; </a:t>
            </a:r>
          </a:p>
          <a:p>
            <a:pPr marL="624078" indent="-514350" algn="just">
              <a:buAutoNum type="alphaLcParenR"/>
            </a:pPr>
            <a:r>
              <a:rPr lang="it-IT" sz="3500" dirty="0" smtClean="0">
                <a:solidFill>
                  <a:srgbClr val="002060"/>
                </a:solidFill>
                <a:latin typeface="Arial" pitchFamily="34" charset="0"/>
                <a:cs typeface="Arial" pitchFamily="34" charset="0"/>
              </a:rPr>
              <a:t>imprese </a:t>
            </a:r>
            <a:r>
              <a:rPr lang="it-IT" sz="3500" dirty="0" smtClean="0">
                <a:solidFill>
                  <a:srgbClr val="002060"/>
                </a:solidFill>
                <a:latin typeface="Arial" pitchFamily="34" charset="0"/>
                <a:cs typeface="Arial" pitchFamily="34" charset="0"/>
              </a:rPr>
              <a:t>dei settori ausiliari del servizio ferroviario, ovvero del comparto della produzione e della manutenzione del materiale rotabile;</a:t>
            </a:r>
          </a:p>
          <a:p>
            <a:pPr marL="624078" indent="-514350" algn="just">
              <a:buAutoNum type="alphaLcParenR"/>
            </a:pPr>
            <a:r>
              <a:rPr lang="it-IT" sz="3500" dirty="0" smtClean="0">
                <a:solidFill>
                  <a:srgbClr val="002060"/>
                </a:solidFill>
                <a:latin typeface="Arial" pitchFamily="34" charset="0"/>
                <a:cs typeface="Arial" pitchFamily="34" charset="0"/>
              </a:rPr>
              <a:t> imprese cooperative di trasformazione di prodotti agricoli e loro consorzi; </a:t>
            </a:r>
          </a:p>
          <a:p>
            <a:pPr marL="624078" indent="-514350" algn="just">
              <a:buAutoNum type="alphaLcParenR"/>
            </a:pPr>
            <a:r>
              <a:rPr lang="it-IT" sz="3500" dirty="0" smtClean="0">
                <a:solidFill>
                  <a:srgbClr val="002060"/>
                </a:solidFill>
                <a:latin typeface="Arial" pitchFamily="34" charset="0"/>
                <a:cs typeface="Arial" pitchFamily="34" charset="0"/>
              </a:rPr>
              <a:t> imprese di vigilanza.</a:t>
            </a:r>
          </a:p>
        </p:txBody>
      </p:sp>
      <p:sp>
        <p:nvSpPr>
          <p:cNvPr id="4" name="Titolo 3"/>
          <p:cNvSpPr>
            <a:spLocks noGrp="1"/>
          </p:cNvSpPr>
          <p:nvPr>
            <p:ph type="title"/>
          </p:nvPr>
        </p:nvSpPr>
        <p:spPr/>
        <p:txBody>
          <a:bodyPr>
            <a:normAutofit/>
          </a:bodyPr>
          <a:lstStyle/>
          <a:p>
            <a:pPr algn="ctr"/>
            <a:r>
              <a:rPr lang="it-IT" sz="3200" b="1" dirty="0">
                <a:solidFill>
                  <a:srgbClr val="002060"/>
                </a:solidFill>
              </a:rPr>
              <a:t>Cassa Integrazione Guadagni </a:t>
            </a:r>
            <a:r>
              <a:rPr lang="it-IT" sz="3200" b="1" dirty="0" smtClean="0">
                <a:solidFill>
                  <a:srgbClr val="002060"/>
                </a:solidFill>
              </a:rPr>
              <a:t>Straordinaria </a:t>
            </a:r>
            <a:endParaRPr lang="it-IT" sz="3200" b="1" dirty="0">
              <a:solidFill>
                <a:srgbClr val="002060"/>
              </a:solidFill>
            </a:endParaRPr>
          </a:p>
        </p:txBody>
      </p:sp>
      <p:sp>
        <p:nvSpPr>
          <p:cNvPr id="3" name="Segnaposto piè di pagina 2"/>
          <p:cNvSpPr>
            <a:spLocks noGrp="1"/>
          </p:cNvSpPr>
          <p:nvPr>
            <p:ph type="ftr" sz="quarter" idx="11"/>
          </p:nvPr>
        </p:nvSpPr>
        <p:spPr/>
        <p:txBody>
          <a:bodyPr/>
          <a:lstStyle/>
          <a:p>
            <a:r>
              <a:rPr lang="it-IT" smtClean="0"/>
              <a:t>25</a:t>
            </a:r>
            <a:endParaRPr lang="it-IT"/>
          </a:p>
        </p:txBody>
      </p:sp>
    </p:spTree>
    <p:extLst>
      <p:ext uri="{BB962C8B-B14F-4D97-AF65-F5344CB8AC3E}">
        <p14:creationId xmlns:p14="http://schemas.microsoft.com/office/powerpoint/2010/main" xmlns="" val="12484664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67544" y="1484784"/>
            <a:ext cx="8229600" cy="4525963"/>
          </a:xfrm>
        </p:spPr>
        <p:txBody>
          <a:bodyPr>
            <a:normAutofit fontScale="40000" lnSpcReduction="20000"/>
          </a:bodyPr>
          <a:lstStyle/>
          <a:p>
            <a:pPr marL="109728" indent="0" algn="ctr">
              <a:buNone/>
            </a:pPr>
            <a:r>
              <a:rPr lang="it-IT" sz="4000" b="1" dirty="0" smtClean="0">
                <a:solidFill>
                  <a:srgbClr val="002060"/>
                </a:solidFill>
                <a:latin typeface="Arial" pitchFamily="34" charset="0"/>
                <a:cs typeface="Arial" pitchFamily="34" charset="0"/>
              </a:rPr>
              <a:t>Campo di applicazione</a:t>
            </a:r>
          </a:p>
          <a:p>
            <a:pPr marL="109728" indent="0" algn="ctr">
              <a:buNone/>
            </a:pPr>
            <a:r>
              <a:rPr lang="it-IT" sz="4000" b="1" dirty="0" smtClean="0">
                <a:solidFill>
                  <a:srgbClr val="002060"/>
                </a:solidFill>
                <a:latin typeface="Arial" pitchFamily="34" charset="0"/>
                <a:cs typeface="Arial" pitchFamily="34" charset="0"/>
              </a:rPr>
              <a:t>(art. 20, d. </a:t>
            </a:r>
            <a:r>
              <a:rPr lang="it-IT" sz="4000" b="1" dirty="0" err="1" smtClean="0">
                <a:solidFill>
                  <a:srgbClr val="002060"/>
                </a:solidFill>
                <a:latin typeface="Arial" pitchFamily="34" charset="0"/>
                <a:cs typeface="Arial" pitchFamily="34" charset="0"/>
              </a:rPr>
              <a:t>lgs</a:t>
            </a:r>
            <a:r>
              <a:rPr lang="it-IT" sz="4000" b="1" dirty="0" smtClean="0">
                <a:solidFill>
                  <a:srgbClr val="002060"/>
                </a:solidFill>
                <a:latin typeface="Arial" pitchFamily="34" charset="0"/>
                <a:cs typeface="Arial" pitchFamily="34" charset="0"/>
              </a:rPr>
              <a:t>. n. 148/2015)</a:t>
            </a:r>
            <a:endParaRPr lang="it-IT" sz="3500" dirty="0" smtClean="0">
              <a:solidFill>
                <a:srgbClr val="002060"/>
              </a:solidFill>
              <a:latin typeface="Arial" pitchFamily="34" charset="0"/>
              <a:cs typeface="Arial" pitchFamily="34" charset="0"/>
            </a:endParaRPr>
          </a:p>
          <a:p>
            <a:pPr marL="109728" indent="0" algn="ctr">
              <a:buNone/>
            </a:pPr>
            <a:endParaRPr lang="it-IT" sz="4000" b="1" dirty="0" smtClean="0">
              <a:solidFill>
                <a:srgbClr val="002060"/>
              </a:solidFill>
              <a:latin typeface="Arial" pitchFamily="34" charset="0"/>
              <a:cs typeface="Arial" pitchFamily="34" charset="0"/>
            </a:endParaRPr>
          </a:p>
          <a:p>
            <a:pPr marL="109728" indent="0" algn="just">
              <a:buNone/>
            </a:pPr>
            <a:endParaRPr lang="it-IT" sz="3500" dirty="0" smtClean="0">
              <a:solidFill>
                <a:srgbClr val="002060"/>
              </a:solidFill>
              <a:latin typeface="Arial" pitchFamily="34" charset="0"/>
              <a:cs typeface="Arial" pitchFamily="34" charset="0"/>
            </a:endParaRPr>
          </a:p>
          <a:p>
            <a:pPr marL="109728" indent="0" algn="just">
              <a:buNone/>
            </a:pPr>
            <a:r>
              <a:rPr lang="it-IT" dirty="0" smtClean="0">
                <a:solidFill>
                  <a:srgbClr val="002060"/>
                </a:solidFill>
                <a:latin typeface="Arial" pitchFamily="34" charset="0"/>
                <a:cs typeface="Arial" pitchFamily="34" charset="0"/>
              </a:rPr>
              <a:t>La disciplina in materia di intervento straordinario di integrazione salariale e i relativi obblighi contributivi trovano </a:t>
            </a:r>
            <a:r>
              <a:rPr lang="it-IT" dirty="0" err="1" smtClean="0">
                <a:solidFill>
                  <a:srgbClr val="002060"/>
                </a:solidFill>
                <a:latin typeface="Arial" pitchFamily="34" charset="0"/>
                <a:cs typeface="Arial" pitchFamily="34" charset="0"/>
              </a:rPr>
              <a:t>altresi'</a:t>
            </a:r>
            <a:r>
              <a:rPr lang="it-IT" dirty="0" smtClean="0">
                <a:solidFill>
                  <a:srgbClr val="002060"/>
                </a:solidFill>
                <a:latin typeface="Arial" pitchFamily="34" charset="0"/>
                <a:cs typeface="Arial" pitchFamily="34" charset="0"/>
              </a:rPr>
              <a:t> applicazione in relazione alle seguenti imprese, che nel semestre precedente la data di presentazione della domanda, abbiano occupato mediamente </a:t>
            </a:r>
            <a:r>
              <a:rPr lang="it-IT" dirty="0" err="1" smtClean="0">
                <a:solidFill>
                  <a:srgbClr val="002060"/>
                </a:solidFill>
                <a:latin typeface="Arial" pitchFamily="34" charset="0"/>
                <a:cs typeface="Arial" pitchFamily="34" charset="0"/>
              </a:rPr>
              <a:t>piu'</a:t>
            </a:r>
            <a:r>
              <a:rPr lang="it-IT" dirty="0" smtClean="0">
                <a:solidFill>
                  <a:srgbClr val="002060"/>
                </a:solidFill>
                <a:latin typeface="Arial" pitchFamily="34" charset="0"/>
                <a:cs typeface="Arial" pitchFamily="34" charset="0"/>
              </a:rPr>
              <a:t> di cinquanta dipendenti, inclusi gli apprendisti e i dirigenti:</a:t>
            </a:r>
          </a:p>
          <a:p>
            <a:pPr marL="109728" indent="0" algn="just">
              <a:buNone/>
            </a:pPr>
            <a:endParaRPr lang="it-IT" dirty="0" smtClean="0">
              <a:solidFill>
                <a:srgbClr val="002060"/>
              </a:solidFill>
              <a:latin typeface="Arial" pitchFamily="34" charset="0"/>
              <a:cs typeface="Arial" pitchFamily="34" charset="0"/>
            </a:endParaRPr>
          </a:p>
          <a:p>
            <a:pPr marL="109728" indent="0" algn="just">
              <a:buNone/>
            </a:pPr>
            <a:r>
              <a:rPr lang="it-IT" dirty="0" smtClean="0">
                <a:solidFill>
                  <a:srgbClr val="002060"/>
                </a:solidFill>
                <a:latin typeface="Arial" pitchFamily="34" charset="0"/>
                <a:cs typeface="Arial" pitchFamily="34" charset="0"/>
              </a:rPr>
              <a:t> a) imprese esercenti </a:t>
            </a:r>
            <a:r>
              <a:rPr lang="it-IT" dirty="0" err="1" smtClean="0">
                <a:solidFill>
                  <a:srgbClr val="002060"/>
                </a:solidFill>
                <a:latin typeface="Arial" pitchFamily="34" charset="0"/>
                <a:cs typeface="Arial" pitchFamily="34" charset="0"/>
              </a:rPr>
              <a:t>attivita'</a:t>
            </a:r>
            <a:r>
              <a:rPr lang="it-IT" dirty="0" smtClean="0">
                <a:solidFill>
                  <a:srgbClr val="002060"/>
                </a:solidFill>
                <a:latin typeface="Arial" pitchFamily="34" charset="0"/>
                <a:cs typeface="Arial" pitchFamily="34" charset="0"/>
              </a:rPr>
              <a:t> commerciali, comprese quelle della logistica;</a:t>
            </a:r>
          </a:p>
          <a:p>
            <a:pPr marL="109728" indent="0" algn="just">
              <a:buNone/>
            </a:pPr>
            <a:r>
              <a:rPr lang="it-IT" dirty="0" smtClean="0">
                <a:solidFill>
                  <a:srgbClr val="002060"/>
                </a:solidFill>
                <a:latin typeface="Arial" pitchFamily="34" charset="0"/>
                <a:cs typeface="Arial" pitchFamily="34" charset="0"/>
              </a:rPr>
              <a:t> b) agenzie di viaggio e turismo, compresi gli operatori turistici.</a:t>
            </a:r>
          </a:p>
          <a:p>
            <a:pPr marL="109728" indent="0" algn="just">
              <a:buNone/>
            </a:pPr>
            <a:endParaRPr lang="it-IT" dirty="0" smtClean="0">
              <a:solidFill>
                <a:srgbClr val="002060"/>
              </a:solidFill>
              <a:latin typeface="Arial" pitchFamily="34" charset="0"/>
              <a:cs typeface="Arial" pitchFamily="34" charset="0"/>
            </a:endParaRPr>
          </a:p>
          <a:p>
            <a:pPr marL="109728" indent="0" algn="just">
              <a:buNone/>
            </a:pPr>
            <a:r>
              <a:rPr lang="it-IT" dirty="0" smtClean="0">
                <a:solidFill>
                  <a:srgbClr val="002060"/>
                </a:solidFill>
                <a:latin typeface="Arial" pitchFamily="34" charset="0"/>
                <a:cs typeface="Arial" pitchFamily="34" charset="0"/>
              </a:rPr>
              <a:t> La medesima disciplina e i medesimi obblighi contributivi trovano applicazione, a prescindere dal numero dei dipendenti, in relazione alle categorie seguenti:</a:t>
            </a:r>
          </a:p>
          <a:p>
            <a:pPr marL="109728" indent="0" algn="just">
              <a:buNone/>
            </a:pPr>
            <a:r>
              <a:rPr lang="it-IT" dirty="0" smtClean="0">
                <a:solidFill>
                  <a:srgbClr val="002060"/>
                </a:solidFill>
                <a:latin typeface="Arial" pitchFamily="34" charset="0"/>
                <a:cs typeface="Arial" pitchFamily="34" charset="0"/>
              </a:rPr>
              <a:t> a) imprese del trasporto aereo e di gestione aeroportuale e </a:t>
            </a:r>
            <a:r>
              <a:rPr lang="it-IT" dirty="0" err="1" smtClean="0">
                <a:solidFill>
                  <a:srgbClr val="002060"/>
                </a:solidFill>
                <a:latin typeface="Arial" pitchFamily="34" charset="0"/>
                <a:cs typeface="Arial" pitchFamily="34" charset="0"/>
              </a:rPr>
              <a:t>societa'</a:t>
            </a:r>
            <a:r>
              <a:rPr lang="it-IT" dirty="0" smtClean="0">
                <a:solidFill>
                  <a:srgbClr val="002060"/>
                </a:solidFill>
                <a:latin typeface="Arial" pitchFamily="34" charset="0"/>
                <a:cs typeface="Arial" pitchFamily="34" charset="0"/>
              </a:rPr>
              <a:t> da queste derivate, </a:t>
            </a:r>
            <a:r>
              <a:rPr lang="it-IT" dirty="0" err="1" smtClean="0">
                <a:solidFill>
                  <a:srgbClr val="002060"/>
                </a:solidFill>
                <a:latin typeface="Arial" pitchFamily="34" charset="0"/>
                <a:cs typeface="Arial" pitchFamily="34" charset="0"/>
              </a:rPr>
              <a:t>nonche'</a:t>
            </a:r>
            <a:r>
              <a:rPr lang="it-IT" dirty="0" smtClean="0">
                <a:solidFill>
                  <a:srgbClr val="002060"/>
                </a:solidFill>
                <a:latin typeface="Arial" pitchFamily="34" charset="0"/>
                <a:cs typeface="Arial" pitchFamily="34" charset="0"/>
              </a:rPr>
              <a:t> imprese del sistema </a:t>
            </a:r>
            <a:r>
              <a:rPr lang="it-IT" dirty="0" err="1" smtClean="0">
                <a:solidFill>
                  <a:srgbClr val="002060"/>
                </a:solidFill>
                <a:latin typeface="Arial" pitchFamily="34" charset="0"/>
                <a:cs typeface="Arial" pitchFamily="34" charset="0"/>
              </a:rPr>
              <a:t>aereoportuale</a:t>
            </a:r>
            <a:r>
              <a:rPr lang="it-IT" dirty="0" smtClean="0">
                <a:solidFill>
                  <a:srgbClr val="002060"/>
                </a:solidFill>
                <a:latin typeface="Arial" pitchFamily="34" charset="0"/>
                <a:cs typeface="Arial" pitchFamily="34" charset="0"/>
              </a:rPr>
              <a:t>;</a:t>
            </a:r>
          </a:p>
          <a:p>
            <a:pPr marL="109728" indent="0" algn="just">
              <a:buNone/>
            </a:pPr>
            <a:r>
              <a:rPr lang="it-IT" dirty="0" smtClean="0">
                <a:solidFill>
                  <a:srgbClr val="002060"/>
                </a:solidFill>
                <a:latin typeface="Arial" pitchFamily="34" charset="0"/>
                <a:cs typeface="Arial" pitchFamily="34" charset="0"/>
              </a:rPr>
              <a:t> b) partiti e movimenti politici e loro rispettive articolazioni e sezioni territoriali, nei limiti di spesa di 8,5 milioni di euro per l'anno 2015 e di 11,25 milioni di euro annui a decorrere dall'anno 2016, a condizione che risultino iscritti nel registro di cui all'articolo 4, comma 2, del decreto-legge 28 dicembre 2013, n. 149, convertito, con modificazioni, dalla legge 21 febbraio 2014, n. 13.</a:t>
            </a:r>
          </a:p>
          <a:p>
            <a:pPr marL="109728" indent="0" algn="ctr">
              <a:buNone/>
            </a:pPr>
            <a:endParaRPr lang="it-IT" dirty="0" smtClean="0">
              <a:solidFill>
                <a:srgbClr val="002060"/>
              </a:solidFill>
              <a:latin typeface="Arial" pitchFamily="34" charset="0"/>
              <a:cs typeface="Arial" pitchFamily="34" charset="0"/>
            </a:endParaRPr>
          </a:p>
        </p:txBody>
      </p:sp>
      <p:sp>
        <p:nvSpPr>
          <p:cNvPr id="4" name="Titolo 3"/>
          <p:cNvSpPr>
            <a:spLocks noGrp="1"/>
          </p:cNvSpPr>
          <p:nvPr>
            <p:ph type="title"/>
          </p:nvPr>
        </p:nvSpPr>
        <p:spPr/>
        <p:txBody>
          <a:bodyPr>
            <a:normAutofit/>
          </a:bodyPr>
          <a:lstStyle/>
          <a:p>
            <a:pPr algn="ctr"/>
            <a:r>
              <a:rPr lang="it-IT" sz="3200" b="1" dirty="0">
                <a:solidFill>
                  <a:srgbClr val="002060"/>
                </a:solidFill>
              </a:rPr>
              <a:t>Cassa Integrazione Guadagni </a:t>
            </a:r>
            <a:r>
              <a:rPr lang="it-IT" sz="3200" b="1" dirty="0" smtClean="0">
                <a:solidFill>
                  <a:srgbClr val="002060"/>
                </a:solidFill>
              </a:rPr>
              <a:t>Straordinaria </a:t>
            </a:r>
            <a:endParaRPr lang="it-IT" sz="3200" b="1" dirty="0">
              <a:solidFill>
                <a:srgbClr val="002060"/>
              </a:solidFill>
            </a:endParaRPr>
          </a:p>
        </p:txBody>
      </p:sp>
      <p:sp>
        <p:nvSpPr>
          <p:cNvPr id="3" name="Segnaposto piè di pagina 2"/>
          <p:cNvSpPr>
            <a:spLocks noGrp="1"/>
          </p:cNvSpPr>
          <p:nvPr>
            <p:ph type="ftr" sz="quarter" idx="11"/>
          </p:nvPr>
        </p:nvSpPr>
        <p:spPr/>
        <p:txBody>
          <a:bodyPr/>
          <a:lstStyle/>
          <a:p>
            <a:r>
              <a:rPr lang="it-IT" smtClean="0"/>
              <a:t>26</a:t>
            </a:r>
            <a:endParaRPr lang="it-IT"/>
          </a:p>
        </p:txBody>
      </p:sp>
    </p:spTree>
    <p:extLst>
      <p:ext uri="{BB962C8B-B14F-4D97-AF65-F5344CB8AC3E}">
        <p14:creationId xmlns:p14="http://schemas.microsoft.com/office/powerpoint/2010/main" xmlns="" val="12484664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109728" indent="0" algn="ctr">
              <a:buNone/>
            </a:pPr>
            <a:r>
              <a:rPr lang="it-IT" b="1" dirty="0" smtClean="0">
                <a:solidFill>
                  <a:srgbClr val="002060"/>
                </a:solidFill>
                <a:latin typeface="Arial" pitchFamily="34" charset="0"/>
                <a:cs typeface="Arial" pitchFamily="34" charset="0"/>
              </a:rPr>
              <a:t>CAUSALI D’INTERVENTO </a:t>
            </a:r>
          </a:p>
          <a:p>
            <a:pPr marL="109728" indent="0" algn="ctr">
              <a:buNone/>
            </a:pPr>
            <a:endParaRPr lang="it-IT" dirty="0">
              <a:solidFill>
                <a:srgbClr val="002060"/>
              </a:solidFill>
              <a:latin typeface="Arial" pitchFamily="34" charset="0"/>
              <a:cs typeface="Arial" pitchFamily="34" charset="0"/>
            </a:endParaRPr>
          </a:p>
          <a:p>
            <a:pPr algn="just">
              <a:buFont typeface="Wingdings" panose="05000000000000000000" pitchFamily="2" charset="2"/>
              <a:buChar char="Ø"/>
            </a:pPr>
            <a:r>
              <a:rPr lang="it-IT" dirty="0" smtClean="0">
                <a:solidFill>
                  <a:srgbClr val="002060"/>
                </a:solidFill>
                <a:latin typeface="Arial" pitchFamily="34" charset="0"/>
                <a:cs typeface="Arial" pitchFamily="34" charset="0"/>
              </a:rPr>
              <a:t>Riorganizzazione aziendale </a:t>
            </a:r>
          </a:p>
          <a:p>
            <a:pPr algn="just">
              <a:buFont typeface="Wingdings" panose="05000000000000000000" pitchFamily="2" charset="2"/>
              <a:buChar char="Ø"/>
            </a:pPr>
            <a:endParaRPr lang="it-IT" dirty="0" smtClean="0">
              <a:solidFill>
                <a:srgbClr val="002060"/>
              </a:solidFill>
              <a:latin typeface="Arial" pitchFamily="34" charset="0"/>
              <a:cs typeface="Arial" pitchFamily="34" charset="0"/>
            </a:endParaRPr>
          </a:p>
          <a:p>
            <a:pPr algn="just">
              <a:buFont typeface="Wingdings" panose="05000000000000000000" pitchFamily="2" charset="2"/>
              <a:buChar char="Ø"/>
            </a:pPr>
            <a:r>
              <a:rPr lang="it-IT" dirty="0" smtClean="0">
                <a:solidFill>
                  <a:srgbClr val="002060"/>
                </a:solidFill>
                <a:latin typeface="Arial" pitchFamily="34" charset="0"/>
                <a:cs typeface="Arial" pitchFamily="34" charset="0"/>
              </a:rPr>
              <a:t>Crisi aziendale – </a:t>
            </a:r>
            <a:r>
              <a:rPr lang="it-IT" sz="2000" dirty="0" smtClean="0">
                <a:solidFill>
                  <a:srgbClr val="002060"/>
                </a:solidFill>
                <a:latin typeface="Arial" pitchFamily="34" charset="0"/>
                <a:cs typeface="Arial" pitchFamily="34" charset="0"/>
              </a:rPr>
              <a:t>dal 1° gennaio 2016 non </a:t>
            </a:r>
            <a:r>
              <a:rPr lang="it-IT" sz="2000" dirty="0" smtClean="0">
                <a:solidFill>
                  <a:srgbClr val="002060"/>
                </a:solidFill>
                <a:latin typeface="Arial" pitchFamily="34" charset="0"/>
                <a:cs typeface="Arial" pitchFamily="34" charset="0"/>
              </a:rPr>
              <a:t>esiste più </a:t>
            </a:r>
            <a:r>
              <a:rPr lang="it-IT" sz="2000" dirty="0" smtClean="0">
                <a:solidFill>
                  <a:srgbClr val="002060"/>
                </a:solidFill>
                <a:latin typeface="Arial" pitchFamily="34" charset="0"/>
                <a:cs typeface="Arial" pitchFamily="34" charset="0"/>
              </a:rPr>
              <a:t>la  causale cessazione dell’attività o di un ramo di essa </a:t>
            </a:r>
          </a:p>
          <a:p>
            <a:pPr algn="just">
              <a:buFont typeface="Wingdings" panose="05000000000000000000" pitchFamily="2" charset="2"/>
              <a:buChar char="Ø"/>
            </a:pPr>
            <a:endParaRPr lang="it-IT" sz="2000" dirty="0" smtClean="0">
              <a:solidFill>
                <a:srgbClr val="002060"/>
              </a:solidFill>
              <a:latin typeface="Arial" pitchFamily="34" charset="0"/>
              <a:cs typeface="Arial" pitchFamily="34" charset="0"/>
            </a:endParaRPr>
          </a:p>
          <a:p>
            <a:pPr algn="just">
              <a:buFont typeface="Wingdings" panose="05000000000000000000" pitchFamily="2" charset="2"/>
              <a:buChar char="Ø"/>
            </a:pPr>
            <a:r>
              <a:rPr lang="it-IT" dirty="0" smtClean="0">
                <a:solidFill>
                  <a:srgbClr val="002060"/>
                </a:solidFill>
                <a:latin typeface="Arial" pitchFamily="34" charset="0"/>
                <a:cs typeface="Arial" pitchFamily="34" charset="0"/>
              </a:rPr>
              <a:t>Contratto di Solidarietà </a:t>
            </a:r>
          </a:p>
          <a:p>
            <a:pPr marL="109728" indent="0" algn="just">
              <a:buNone/>
            </a:pPr>
            <a:endParaRPr lang="it-IT" sz="2000" dirty="0" smtClean="0">
              <a:solidFill>
                <a:srgbClr val="002060"/>
              </a:solidFill>
              <a:latin typeface="Arial" pitchFamily="34" charset="0"/>
              <a:cs typeface="Arial" pitchFamily="34" charset="0"/>
            </a:endParaRPr>
          </a:p>
        </p:txBody>
      </p:sp>
      <p:sp>
        <p:nvSpPr>
          <p:cNvPr id="4" name="Titolo 3"/>
          <p:cNvSpPr>
            <a:spLocks noGrp="1"/>
          </p:cNvSpPr>
          <p:nvPr>
            <p:ph type="title"/>
          </p:nvPr>
        </p:nvSpPr>
        <p:spPr/>
        <p:txBody>
          <a:bodyPr>
            <a:normAutofit/>
          </a:bodyPr>
          <a:lstStyle/>
          <a:p>
            <a:pPr algn="ctr"/>
            <a:r>
              <a:rPr lang="it-IT" sz="3200" b="1" dirty="0">
                <a:solidFill>
                  <a:srgbClr val="002060"/>
                </a:solidFill>
              </a:rPr>
              <a:t>Cassa Integrazione Guadagni </a:t>
            </a:r>
            <a:r>
              <a:rPr lang="it-IT" sz="3200" b="1" dirty="0" smtClean="0">
                <a:solidFill>
                  <a:srgbClr val="002060"/>
                </a:solidFill>
              </a:rPr>
              <a:t>Straordinaria </a:t>
            </a:r>
            <a:endParaRPr lang="it-IT" sz="3200" b="1" dirty="0">
              <a:solidFill>
                <a:srgbClr val="002060"/>
              </a:solidFill>
            </a:endParaRPr>
          </a:p>
        </p:txBody>
      </p:sp>
      <p:sp>
        <p:nvSpPr>
          <p:cNvPr id="3" name="Segnaposto piè di pagina 2"/>
          <p:cNvSpPr>
            <a:spLocks noGrp="1"/>
          </p:cNvSpPr>
          <p:nvPr>
            <p:ph type="ftr" sz="quarter" idx="11"/>
          </p:nvPr>
        </p:nvSpPr>
        <p:spPr/>
        <p:txBody>
          <a:bodyPr/>
          <a:lstStyle/>
          <a:p>
            <a:r>
              <a:rPr lang="it-IT" smtClean="0"/>
              <a:t>27</a:t>
            </a:r>
            <a:endParaRPr lang="it-IT"/>
          </a:p>
        </p:txBody>
      </p:sp>
    </p:spTree>
    <p:extLst>
      <p:ext uri="{BB962C8B-B14F-4D97-AF65-F5344CB8AC3E}">
        <p14:creationId xmlns:p14="http://schemas.microsoft.com/office/powerpoint/2010/main" xmlns="" val="12484664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109728" indent="0" algn="ctr">
              <a:buNone/>
            </a:pPr>
            <a:r>
              <a:rPr lang="it-IT" dirty="0" smtClean="0">
                <a:solidFill>
                  <a:srgbClr val="002060"/>
                </a:solidFill>
                <a:latin typeface="Arial" pitchFamily="34" charset="0"/>
                <a:cs typeface="Arial" pitchFamily="34" charset="0"/>
              </a:rPr>
              <a:t>RIORGANIZZAZIONE AZIENDALE </a:t>
            </a:r>
          </a:p>
          <a:p>
            <a:pPr marL="109728" indent="0" algn="just">
              <a:buNone/>
            </a:pPr>
            <a:endParaRPr lang="it-IT" sz="2000" dirty="0" smtClean="0">
              <a:solidFill>
                <a:srgbClr val="002060"/>
              </a:solidFill>
              <a:latin typeface="Arial" pitchFamily="34" charset="0"/>
              <a:cs typeface="Arial" pitchFamily="34" charset="0"/>
            </a:endParaRPr>
          </a:p>
          <a:p>
            <a:pPr marL="109728" indent="0" algn="just">
              <a:buNone/>
            </a:pPr>
            <a:r>
              <a:rPr lang="it-IT" sz="1800" b="1" dirty="0" smtClean="0">
                <a:solidFill>
                  <a:srgbClr val="002060"/>
                </a:solidFill>
                <a:latin typeface="Arial" pitchFamily="34" charset="0"/>
                <a:cs typeface="Arial" pitchFamily="34" charset="0"/>
              </a:rPr>
              <a:t>CAUSALE</a:t>
            </a:r>
            <a:r>
              <a:rPr lang="it-IT" sz="1800" dirty="0" smtClean="0">
                <a:solidFill>
                  <a:srgbClr val="002060"/>
                </a:solidFill>
                <a:latin typeface="Arial" pitchFamily="34" charset="0"/>
                <a:cs typeface="Arial" pitchFamily="34" charset="0"/>
              </a:rPr>
              <a:t>: il programma di riorganizzazione presentato dall’azienda deve essere caratterizzato da interventi volti a fronteggiare le inefficienze della struttura gestionale e produttiva. </a:t>
            </a:r>
          </a:p>
          <a:p>
            <a:pPr marL="109728" indent="0" algn="just">
              <a:buNone/>
            </a:pPr>
            <a:r>
              <a:rPr lang="it-IT" sz="1800" dirty="0" smtClean="0">
                <a:solidFill>
                  <a:srgbClr val="002060"/>
                </a:solidFill>
                <a:latin typeface="Arial" pitchFamily="34" charset="0"/>
                <a:cs typeface="Arial" pitchFamily="34" charset="0"/>
              </a:rPr>
              <a:t>Il piano di investimenti sarà dettagliato e precisati gli interventi sulla formazione dei lavoratori interessati dalla riorganizzazione </a:t>
            </a:r>
          </a:p>
          <a:p>
            <a:pPr marL="109728" indent="0" algn="just">
              <a:buNone/>
            </a:pPr>
            <a:r>
              <a:rPr lang="it-IT" sz="1800" dirty="0" smtClean="0">
                <a:solidFill>
                  <a:srgbClr val="002060"/>
                </a:solidFill>
                <a:latin typeface="Arial" pitchFamily="34" charset="0"/>
                <a:cs typeface="Arial" pitchFamily="34" charset="0"/>
              </a:rPr>
              <a:t>(finalità è il recupero del personale sospeso al fine di evitare i licenziamenti) </a:t>
            </a:r>
          </a:p>
          <a:p>
            <a:pPr marL="109728" indent="0" algn="just">
              <a:buNone/>
            </a:pPr>
            <a:endParaRPr lang="it-IT" sz="1800" dirty="0" smtClean="0">
              <a:solidFill>
                <a:srgbClr val="002060"/>
              </a:solidFill>
              <a:latin typeface="Arial" pitchFamily="34" charset="0"/>
              <a:cs typeface="Arial" pitchFamily="34" charset="0"/>
            </a:endParaRPr>
          </a:p>
          <a:p>
            <a:pPr marL="109728" indent="0" algn="just">
              <a:buNone/>
            </a:pPr>
            <a:r>
              <a:rPr lang="it-IT" sz="1800" b="1" dirty="0" smtClean="0">
                <a:solidFill>
                  <a:srgbClr val="002060"/>
                </a:solidFill>
                <a:latin typeface="Arial" pitchFamily="34" charset="0"/>
                <a:cs typeface="Arial" pitchFamily="34" charset="0"/>
              </a:rPr>
              <a:t>DURATA</a:t>
            </a:r>
            <a:r>
              <a:rPr lang="it-IT" sz="1800" dirty="0" smtClean="0">
                <a:solidFill>
                  <a:srgbClr val="002060"/>
                </a:solidFill>
                <a:latin typeface="Arial" pitchFamily="34" charset="0"/>
                <a:cs typeface="Arial" pitchFamily="34" charset="0"/>
              </a:rPr>
              <a:t>: massimo 24 mesi, anche continuativi, nel quinquennio </a:t>
            </a:r>
          </a:p>
          <a:p>
            <a:pPr marL="109728" indent="0" algn="ctr">
              <a:buNone/>
            </a:pPr>
            <a:endParaRPr lang="it-IT" sz="2000" dirty="0"/>
          </a:p>
        </p:txBody>
      </p:sp>
      <p:sp>
        <p:nvSpPr>
          <p:cNvPr id="4" name="Titolo 3"/>
          <p:cNvSpPr>
            <a:spLocks noGrp="1"/>
          </p:cNvSpPr>
          <p:nvPr>
            <p:ph type="title"/>
          </p:nvPr>
        </p:nvSpPr>
        <p:spPr/>
        <p:txBody>
          <a:bodyPr>
            <a:normAutofit/>
          </a:bodyPr>
          <a:lstStyle/>
          <a:p>
            <a:pPr algn="ctr"/>
            <a:r>
              <a:rPr lang="it-IT" sz="3200" b="1" dirty="0">
                <a:solidFill>
                  <a:srgbClr val="002060"/>
                </a:solidFill>
                <a:latin typeface="Arial" pitchFamily="34" charset="0"/>
                <a:cs typeface="Arial" pitchFamily="34" charset="0"/>
              </a:rPr>
              <a:t>Cassa Integrazione Guadagni Straordinaria </a:t>
            </a:r>
          </a:p>
        </p:txBody>
      </p:sp>
      <p:sp>
        <p:nvSpPr>
          <p:cNvPr id="3" name="Segnaposto piè di pagina 2"/>
          <p:cNvSpPr>
            <a:spLocks noGrp="1"/>
          </p:cNvSpPr>
          <p:nvPr>
            <p:ph type="ftr" sz="quarter" idx="11"/>
          </p:nvPr>
        </p:nvSpPr>
        <p:spPr/>
        <p:txBody>
          <a:bodyPr/>
          <a:lstStyle/>
          <a:p>
            <a:r>
              <a:rPr lang="it-IT" smtClean="0"/>
              <a:t>28</a:t>
            </a:r>
            <a:endParaRPr lang="it-IT"/>
          </a:p>
        </p:txBody>
      </p:sp>
    </p:spTree>
    <p:extLst>
      <p:ext uri="{BB962C8B-B14F-4D97-AF65-F5344CB8AC3E}">
        <p14:creationId xmlns:p14="http://schemas.microsoft.com/office/powerpoint/2010/main" xmlns="" val="20279866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109728" indent="0" algn="ctr">
              <a:buNone/>
            </a:pPr>
            <a:r>
              <a:rPr lang="it-IT" dirty="0" smtClean="0">
                <a:solidFill>
                  <a:srgbClr val="002060"/>
                </a:solidFill>
                <a:latin typeface="Arial" pitchFamily="34" charset="0"/>
                <a:cs typeface="Arial" pitchFamily="34" charset="0"/>
              </a:rPr>
              <a:t>CRISI AZIENDALE</a:t>
            </a:r>
            <a:endParaRPr lang="it-IT" sz="2000" dirty="0" smtClean="0">
              <a:solidFill>
                <a:srgbClr val="002060"/>
              </a:solidFill>
              <a:latin typeface="Arial" pitchFamily="34" charset="0"/>
              <a:cs typeface="Arial" pitchFamily="34" charset="0"/>
            </a:endParaRPr>
          </a:p>
          <a:p>
            <a:pPr marL="109728" indent="0">
              <a:buNone/>
            </a:pPr>
            <a:endParaRPr lang="it-IT" sz="2000" dirty="0" smtClean="0">
              <a:solidFill>
                <a:srgbClr val="002060"/>
              </a:solidFill>
              <a:latin typeface="Arial" pitchFamily="34" charset="0"/>
              <a:cs typeface="Arial" pitchFamily="34" charset="0"/>
            </a:endParaRPr>
          </a:p>
          <a:p>
            <a:pPr marL="109728" indent="0" algn="just">
              <a:buNone/>
            </a:pPr>
            <a:r>
              <a:rPr lang="it-IT" sz="1800" b="1" dirty="0" smtClean="0">
                <a:solidFill>
                  <a:srgbClr val="002060"/>
                </a:solidFill>
                <a:latin typeface="Arial" pitchFamily="34" charset="0"/>
                <a:cs typeface="Arial" pitchFamily="34" charset="0"/>
              </a:rPr>
              <a:t>CAUSALE</a:t>
            </a:r>
            <a:r>
              <a:rPr lang="it-IT" sz="1800" dirty="0" smtClean="0">
                <a:solidFill>
                  <a:srgbClr val="002060"/>
                </a:solidFill>
                <a:latin typeface="Arial" pitchFamily="34" charset="0"/>
                <a:cs typeface="Arial" pitchFamily="34" charset="0"/>
              </a:rPr>
              <a:t>: il programma deve contenere un piano di risanamento volto a fronteggiare gli squilibri di natura produttiva, organizzativa e finanziaria. Devono essere specificati gli interventi correttivi e gli obiettivi che devono essere raggiungibili. </a:t>
            </a:r>
          </a:p>
          <a:p>
            <a:pPr marL="109728" indent="0" algn="just">
              <a:buNone/>
            </a:pPr>
            <a:endParaRPr lang="it-IT" sz="1800" dirty="0" smtClean="0">
              <a:solidFill>
                <a:srgbClr val="002060"/>
              </a:solidFill>
              <a:latin typeface="Arial" pitchFamily="34" charset="0"/>
              <a:cs typeface="Arial" pitchFamily="34" charset="0"/>
            </a:endParaRPr>
          </a:p>
          <a:p>
            <a:pPr marL="109728" indent="0" algn="just">
              <a:buNone/>
            </a:pPr>
            <a:r>
              <a:rPr lang="it-IT" sz="1800" dirty="0" smtClean="0">
                <a:solidFill>
                  <a:srgbClr val="002060"/>
                </a:solidFill>
                <a:latin typeface="Arial" pitchFamily="34" charset="0"/>
                <a:cs typeface="Arial" pitchFamily="34" charset="0"/>
              </a:rPr>
              <a:t>Cessazione di attività o ramo di azienda – causale sparita nel 2016 - i requisiti per l’ammissione del trattamento dovevano sussistere e perfezionarsi entro il 31.12.2015. </a:t>
            </a:r>
            <a:endParaRPr lang="it-IT" sz="1800" dirty="0">
              <a:solidFill>
                <a:srgbClr val="002060"/>
              </a:solidFill>
              <a:latin typeface="Arial" pitchFamily="34" charset="0"/>
              <a:cs typeface="Arial" pitchFamily="34" charset="0"/>
            </a:endParaRPr>
          </a:p>
          <a:p>
            <a:pPr marL="109728" indent="0" algn="just">
              <a:buNone/>
            </a:pPr>
            <a:r>
              <a:rPr lang="it-IT" sz="1800"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Entro il 31.12.2015 dovevano essere sottoscritti gli accordi e presentata la domanda di ammissione. </a:t>
            </a:r>
            <a:endParaRPr lang="it-IT" sz="1800" dirty="0">
              <a:solidFill>
                <a:srgbClr val="00206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Titolo 3"/>
          <p:cNvSpPr>
            <a:spLocks noGrp="1"/>
          </p:cNvSpPr>
          <p:nvPr>
            <p:ph type="title"/>
          </p:nvPr>
        </p:nvSpPr>
        <p:spPr/>
        <p:txBody>
          <a:bodyPr>
            <a:normAutofit/>
          </a:bodyPr>
          <a:lstStyle/>
          <a:p>
            <a:pPr algn="ctr"/>
            <a:r>
              <a:rPr lang="it-IT" sz="3200" b="1" dirty="0">
                <a:solidFill>
                  <a:srgbClr val="002060"/>
                </a:solidFill>
                <a:latin typeface="Arial" pitchFamily="34" charset="0"/>
                <a:cs typeface="Arial" pitchFamily="34" charset="0"/>
              </a:rPr>
              <a:t>Cassa Integrazione Guadagni Straordinaria </a:t>
            </a:r>
          </a:p>
        </p:txBody>
      </p:sp>
      <p:sp>
        <p:nvSpPr>
          <p:cNvPr id="3" name="Segnaposto piè di pagina 2"/>
          <p:cNvSpPr>
            <a:spLocks noGrp="1"/>
          </p:cNvSpPr>
          <p:nvPr>
            <p:ph type="ftr" sz="quarter" idx="11"/>
          </p:nvPr>
        </p:nvSpPr>
        <p:spPr/>
        <p:txBody>
          <a:bodyPr/>
          <a:lstStyle/>
          <a:p>
            <a:r>
              <a:rPr lang="it-IT" smtClean="0"/>
              <a:t>29</a:t>
            </a:r>
            <a:endParaRPr lang="it-IT"/>
          </a:p>
        </p:txBody>
      </p:sp>
    </p:spTree>
    <p:extLst>
      <p:ext uri="{BB962C8B-B14F-4D97-AF65-F5344CB8AC3E}">
        <p14:creationId xmlns:p14="http://schemas.microsoft.com/office/powerpoint/2010/main" xmlns="" val="295695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olo 1"/>
          <p:cNvSpPr>
            <a:spLocks/>
          </p:cNvSpPr>
          <p:nvPr/>
        </p:nvSpPr>
        <p:spPr bwMode="auto">
          <a:xfrm>
            <a:off x="1691680" y="1412776"/>
            <a:ext cx="5688632" cy="431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r>
              <a:rPr lang="it-IT" sz="2400" b="1" cap="all" dirty="0">
                <a:solidFill>
                  <a:srgbClr val="002060"/>
                </a:solidFill>
                <a:latin typeface="Arial" pitchFamily="34" charset="0"/>
                <a:cs typeface="Arial" pitchFamily="34" charset="0"/>
              </a:rPr>
              <a:t>Cassa Integrazione Guadagni</a:t>
            </a:r>
          </a:p>
        </p:txBody>
      </p:sp>
      <p:sp>
        <p:nvSpPr>
          <p:cNvPr id="18" name="Segnaposto contenuto 2"/>
          <p:cNvSpPr>
            <a:spLocks/>
          </p:cNvSpPr>
          <p:nvPr/>
        </p:nvSpPr>
        <p:spPr bwMode="auto">
          <a:xfrm>
            <a:off x="755576" y="2348880"/>
            <a:ext cx="7309247" cy="3313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algn="just">
              <a:spcBef>
                <a:spcPct val="20000"/>
              </a:spcBef>
              <a:buFont typeface="Arial" pitchFamily="34" charset="0"/>
              <a:buChar char="•"/>
              <a:defRPr/>
            </a:pPr>
            <a:r>
              <a:rPr lang="it-IT" sz="2000" b="1" i="1" dirty="0">
                <a:solidFill>
                  <a:srgbClr val="002060"/>
                </a:solidFill>
                <a:effectLst>
                  <a:outerShdw blurRad="38100" dist="38100" dir="2700000" algn="tl">
                    <a:srgbClr val="C0C0C0"/>
                  </a:outerShdw>
                </a:effectLst>
                <a:latin typeface="Arial" pitchFamily="34" charset="0"/>
                <a:cs typeface="Arial" pitchFamily="34" charset="0"/>
              </a:rPr>
              <a:t>Scopo:</a:t>
            </a:r>
            <a:r>
              <a:rPr lang="it-IT" sz="2000" dirty="0">
                <a:solidFill>
                  <a:srgbClr val="002060"/>
                </a:solidFill>
                <a:latin typeface="Arial" pitchFamily="34" charset="0"/>
                <a:cs typeface="Arial" pitchFamily="34" charset="0"/>
              </a:rPr>
              <a:t> garantire ai lavoratori un supporto al reddito in caso di sospensione dell’attività lavorativa per cause indipendenti dalla loro volontà o da quella del datore di lavoro. </a:t>
            </a:r>
            <a:r>
              <a:rPr lang="it-IT" sz="2000" dirty="0" smtClean="0">
                <a:solidFill>
                  <a:srgbClr val="002060"/>
                </a:solidFill>
                <a:latin typeface="Arial" pitchFamily="34" charset="0"/>
                <a:cs typeface="Arial" pitchFamily="34" charset="0"/>
              </a:rPr>
              <a:t/>
            </a:r>
            <a:br>
              <a:rPr lang="it-IT" sz="2000" dirty="0" smtClean="0">
                <a:solidFill>
                  <a:srgbClr val="002060"/>
                </a:solidFill>
                <a:latin typeface="Arial" pitchFamily="34" charset="0"/>
                <a:cs typeface="Arial" pitchFamily="34" charset="0"/>
              </a:rPr>
            </a:br>
            <a:endParaRPr lang="it-IT" sz="2000" dirty="0">
              <a:solidFill>
                <a:srgbClr val="002060"/>
              </a:solidFill>
              <a:latin typeface="Arial" pitchFamily="34" charset="0"/>
              <a:cs typeface="Arial" pitchFamily="34" charset="0"/>
            </a:endParaRPr>
          </a:p>
          <a:p>
            <a:pPr marL="342900" indent="-342900" algn="just">
              <a:spcBef>
                <a:spcPct val="20000"/>
              </a:spcBef>
              <a:buFont typeface="Arial" pitchFamily="34" charset="0"/>
              <a:buChar char="•"/>
              <a:defRPr/>
            </a:pPr>
            <a:r>
              <a:rPr lang="it-IT" sz="2000" b="1" i="1" dirty="0">
                <a:solidFill>
                  <a:srgbClr val="002060"/>
                </a:solidFill>
                <a:effectLst>
                  <a:outerShdw blurRad="38100" dist="38100" dir="2700000" algn="tl">
                    <a:srgbClr val="C0C0C0"/>
                  </a:outerShdw>
                </a:effectLst>
                <a:latin typeface="Arial" pitchFamily="34" charset="0"/>
                <a:cs typeface="Arial" pitchFamily="34" charset="0"/>
              </a:rPr>
              <a:t>Caratteristiche:</a:t>
            </a:r>
            <a:r>
              <a:rPr lang="it-IT" sz="2000" dirty="0">
                <a:solidFill>
                  <a:srgbClr val="002060"/>
                </a:solidFill>
                <a:latin typeface="Arial" pitchFamily="34" charset="0"/>
                <a:cs typeface="Arial" pitchFamily="34" charset="0"/>
              </a:rPr>
              <a:t> strumento </a:t>
            </a:r>
            <a:r>
              <a:rPr lang="it-IT" sz="2000" dirty="0" smtClean="0">
                <a:solidFill>
                  <a:srgbClr val="002060"/>
                </a:solidFill>
                <a:latin typeface="Arial" pitchFamily="34" charset="0"/>
                <a:cs typeface="Arial" pitchFamily="34" charset="0"/>
              </a:rPr>
              <a:t>“</a:t>
            </a:r>
            <a:r>
              <a:rPr lang="it-IT" sz="2000" dirty="0">
                <a:solidFill>
                  <a:srgbClr val="002060"/>
                </a:solidFill>
                <a:latin typeface="Arial" pitchFamily="34" charset="0"/>
                <a:cs typeface="Arial" pitchFamily="34" charset="0"/>
              </a:rPr>
              <a:t>conservativo</a:t>
            </a:r>
            <a:r>
              <a:rPr lang="it-IT" sz="2000" dirty="0" smtClean="0">
                <a:solidFill>
                  <a:srgbClr val="002060"/>
                </a:solidFill>
                <a:latin typeface="Arial" pitchFamily="34" charset="0"/>
                <a:cs typeface="Arial" pitchFamily="34" charset="0"/>
              </a:rPr>
              <a:t>”.</a:t>
            </a:r>
          </a:p>
          <a:p>
            <a:pPr marL="342900" indent="-342900" algn="just">
              <a:spcBef>
                <a:spcPct val="20000"/>
              </a:spcBef>
              <a:buFont typeface="Arial" pitchFamily="34" charset="0"/>
              <a:buChar char="•"/>
              <a:defRPr/>
            </a:pPr>
            <a:endParaRPr lang="it-IT" sz="2000" dirty="0" smtClean="0">
              <a:solidFill>
                <a:srgbClr val="002060"/>
              </a:solidFill>
              <a:latin typeface="Arial" pitchFamily="34" charset="0"/>
              <a:cs typeface="Arial" pitchFamily="34" charset="0"/>
            </a:endParaRPr>
          </a:p>
          <a:p>
            <a:pPr marL="342900" indent="-342900" algn="just">
              <a:spcBef>
                <a:spcPct val="20000"/>
              </a:spcBef>
              <a:buFont typeface="Arial" pitchFamily="34" charset="0"/>
              <a:buChar char="•"/>
              <a:defRPr/>
            </a:pPr>
            <a:endParaRPr lang="it-IT" sz="2000" dirty="0" smtClean="0">
              <a:solidFill>
                <a:srgbClr val="002060"/>
              </a:solidFill>
              <a:latin typeface="Arial" pitchFamily="34" charset="0"/>
              <a:cs typeface="Arial" pitchFamily="34" charset="0"/>
            </a:endParaRPr>
          </a:p>
          <a:p>
            <a:pPr marL="342900" indent="-342900" algn="ctr">
              <a:spcBef>
                <a:spcPct val="20000"/>
              </a:spcBef>
              <a:defRPr/>
            </a:pPr>
            <a:r>
              <a:rPr lang="it-IT" sz="2000" b="1" dirty="0" smtClean="0">
                <a:solidFill>
                  <a:srgbClr val="002060"/>
                </a:solidFill>
                <a:latin typeface="Arial" pitchFamily="34" charset="0"/>
                <a:cs typeface="Arial" pitchFamily="34" charset="0"/>
              </a:rPr>
              <a:t>NB</a:t>
            </a:r>
            <a:r>
              <a:rPr lang="it-IT" sz="2000" dirty="0" smtClean="0">
                <a:solidFill>
                  <a:srgbClr val="002060"/>
                </a:solidFill>
                <a:latin typeface="Arial" pitchFamily="34" charset="0"/>
                <a:cs typeface="Arial" pitchFamily="34" charset="0"/>
              </a:rPr>
              <a:t> entrata in vigore del d.lgs. 148/2015 che ha ridisegnato la disciplina </a:t>
            </a:r>
            <a:endParaRPr lang="it-IT" sz="2000" dirty="0">
              <a:solidFill>
                <a:srgbClr val="002060"/>
              </a:solidFill>
              <a:latin typeface="Arial" pitchFamily="34" charset="0"/>
              <a:cs typeface="Arial" pitchFamily="34" charset="0"/>
            </a:endParaRPr>
          </a:p>
          <a:p>
            <a:pPr>
              <a:spcBef>
                <a:spcPct val="20000"/>
              </a:spcBef>
              <a:buFont typeface="Arial" pitchFamily="34" charset="0"/>
              <a:buNone/>
            </a:pPr>
            <a:endParaRPr lang="it-IT" sz="2400" dirty="0">
              <a:solidFill>
                <a:srgbClr val="002060"/>
              </a:solidFill>
              <a:latin typeface="Arial" pitchFamily="34" charset="0"/>
              <a:cs typeface="Arial" pitchFamily="34" charset="0"/>
            </a:endParaRPr>
          </a:p>
        </p:txBody>
      </p:sp>
      <p:sp>
        <p:nvSpPr>
          <p:cNvPr id="6" name="Segnaposto numero diapositiva 5"/>
          <p:cNvSpPr txBox="1">
            <a:spLocks/>
          </p:cNvSpPr>
          <p:nvPr/>
        </p:nvSpPr>
        <p:spPr>
          <a:xfrm>
            <a:off x="3309090" y="6309321"/>
            <a:ext cx="2133600" cy="396875"/>
          </a:xfrm>
          <a:prstGeom prst="rect">
            <a:avLst/>
          </a:prstGeom>
          <a:noFill/>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it-IT" sz="1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extLst>
      <p:ext uri="{BB962C8B-B14F-4D97-AF65-F5344CB8AC3E}">
        <p14:creationId xmlns:p14="http://schemas.microsoft.com/office/powerpoint/2010/main" xmlns="" val="4732378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2060848"/>
            <a:ext cx="8229600" cy="4065315"/>
          </a:xfrm>
        </p:spPr>
        <p:txBody>
          <a:bodyPr>
            <a:normAutofit/>
          </a:bodyPr>
          <a:lstStyle/>
          <a:p>
            <a:pPr marL="109728" indent="0">
              <a:buNone/>
            </a:pPr>
            <a:endParaRPr lang="it-IT" sz="1800" b="1" dirty="0" smtClean="0"/>
          </a:p>
          <a:p>
            <a:pPr marL="109728" indent="0">
              <a:buNone/>
            </a:pPr>
            <a:endParaRPr lang="it-IT" sz="1800" b="1" dirty="0">
              <a:latin typeface="Arial" pitchFamily="34" charset="0"/>
              <a:cs typeface="Arial" pitchFamily="34" charset="0"/>
            </a:endParaRPr>
          </a:p>
          <a:p>
            <a:pPr marL="109728" indent="0">
              <a:buNone/>
            </a:pPr>
            <a:r>
              <a:rPr lang="it-IT" sz="1800" b="1" dirty="0" smtClean="0">
                <a:solidFill>
                  <a:srgbClr val="002060"/>
                </a:solidFill>
                <a:latin typeface="Arial" pitchFamily="34" charset="0"/>
                <a:cs typeface="Arial" pitchFamily="34" charset="0"/>
              </a:rPr>
              <a:t>DURATA</a:t>
            </a:r>
            <a:r>
              <a:rPr lang="it-IT" sz="1800" dirty="0" smtClean="0">
                <a:solidFill>
                  <a:srgbClr val="002060"/>
                </a:solidFill>
                <a:latin typeface="Arial" pitchFamily="34" charset="0"/>
                <a:cs typeface="Arial" pitchFamily="34" charset="0"/>
              </a:rPr>
              <a:t>: massimo 12 mesi, anche continuativi, nel quinquennio  </a:t>
            </a:r>
          </a:p>
          <a:p>
            <a:pPr marL="109728" indent="0">
              <a:buNone/>
            </a:pPr>
            <a:endParaRPr lang="it-IT" sz="1800" dirty="0" smtClean="0">
              <a:solidFill>
                <a:srgbClr val="002060"/>
              </a:solidFill>
              <a:latin typeface="Arial" pitchFamily="34" charset="0"/>
              <a:cs typeface="Arial" pitchFamily="34" charset="0"/>
            </a:endParaRPr>
          </a:p>
          <a:p>
            <a:pPr marL="109728" indent="0" algn="just">
              <a:buNone/>
            </a:pPr>
            <a:r>
              <a:rPr lang="it-IT" sz="1800" dirty="0" smtClean="0">
                <a:solidFill>
                  <a:srgbClr val="002060"/>
                </a:solidFill>
                <a:latin typeface="Arial" pitchFamily="34" charset="0"/>
                <a:cs typeface="Arial" pitchFamily="34" charset="0"/>
              </a:rPr>
              <a:t>nuova richiesta dopo che sia trascorso un periodo di tempo pari ad due terzi di quello autorizzato in precedenza </a:t>
            </a:r>
          </a:p>
          <a:p>
            <a:pPr marL="109728" indent="0" algn="just">
              <a:buNone/>
            </a:pPr>
            <a:endParaRPr lang="it-IT" sz="1800" dirty="0" smtClean="0">
              <a:solidFill>
                <a:srgbClr val="002060"/>
              </a:solidFill>
              <a:latin typeface="Arial" pitchFamily="34" charset="0"/>
              <a:cs typeface="Arial" pitchFamily="34" charset="0"/>
            </a:endParaRPr>
          </a:p>
        </p:txBody>
      </p:sp>
      <p:sp>
        <p:nvSpPr>
          <p:cNvPr id="4" name="Titolo 3"/>
          <p:cNvSpPr>
            <a:spLocks noGrp="1"/>
          </p:cNvSpPr>
          <p:nvPr>
            <p:ph type="title"/>
          </p:nvPr>
        </p:nvSpPr>
        <p:spPr/>
        <p:txBody>
          <a:bodyPr>
            <a:normAutofit/>
          </a:bodyPr>
          <a:lstStyle/>
          <a:p>
            <a:pPr algn="ctr"/>
            <a:r>
              <a:rPr lang="it-IT" sz="3200" b="1" dirty="0">
                <a:solidFill>
                  <a:srgbClr val="002060"/>
                </a:solidFill>
                <a:latin typeface="Arial" pitchFamily="34" charset="0"/>
                <a:cs typeface="Arial" pitchFamily="34" charset="0"/>
              </a:rPr>
              <a:t>Cassa Integrazione Guadagni Straordinaria </a:t>
            </a:r>
          </a:p>
        </p:txBody>
      </p:sp>
      <p:sp>
        <p:nvSpPr>
          <p:cNvPr id="5" name="Rettangolo 4"/>
          <p:cNvSpPr/>
          <p:nvPr/>
        </p:nvSpPr>
        <p:spPr>
          <a:xfrm>
            <a:off x="2444955" y="1484784"/>
            <a:ext cx="3762697" cy="584775"/>
          </a:xfrm>
          <a:prstGeom prst="rect">
            <a:avLst/>
          </a:prstGeom>
        </p:spPr>
        <p:txBody>
          <a:bodyPr wrap="none">
            <a:spAutoFit/>
          </a:bodyPr>
          <a:lstStyle/>
          <a:p>
            <a:pPr marL="109728" algn="ctr">
              <a:spcBef>
                <a:spcPct val="20000"/>
              </a:spcBef>
            </a:pPr>
            <a:r>
              <a:rPr lang="it-IT" sz="3200" dirty="0" smtClean="0">
                <a:solidFill>
                  <a:srgbClr val="002060"/>
                </a:solidFill>
                <a:latin typeface="Arial" pitchFamily="34" charset="0"/>
                <a:cs typeface="Arial" pitchFamily="34" charset="0"/>
              </a:rPr>
              <a:t>CRISI AZIENDALE</a:t>
            </a:r>
          </a:p>
        </p:txBody>
      </p:sp>
      <p:sp>
        <p:nvSpPr>
          <p:cNvPr id="3" name="Segnaposto piè di pagina 2"/>
          <p:cNvSpPr>
            <a:spLocks noGrp="1"/>
          </p:cNvSpPr>
          <p:nvPr>
            <p:ph type="ftr" sz="quarter" idx="11"/>
          </p:nvPr>
        </p:nvSpPr>
        <p:spPr/>
        <p:txBody>
          <a:bodyPr/>
          <a:lstStyle/>
          <a:p>
            <a:r>
              <a:rPr lang="it-IT" smtClean="0"/>
              <a:t>30</a:t>
            </a:r>
            <a:endParaRPr lang="it-IT"/>
          </a:p>
        </p:txBody>
      </p:sp>
    </p:spTree>
    <p:extLst>
      <p:ext uri="{BB962C8B-B14F-4D97-AF65-F5344CB8AC3E}">
        <p14:creationId xmlns:p14="http://schemas.microsoft.com/office/powerpoint/2010/main" xmlns="" val="526938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109728" indent="0" algn="ctr">
              <a:buNone/>
            </a:pPr>
            <a:r>
              <a:rPr lang="it-IT" dirty="0" smtClean="0">
                <a:solidFill>
                  <a:srgbClr val="002060"/>
                </a:solidFill>
                <a:latin typeface="Arial" pitchFamily="34" charset="0"/>
                <a:cs typeface="Arial" pitchFamily="34" charset="0"/>
              </a:rPr>
              <a:t>CONTRATTI DI SOLIDARIETA’ DIFENSIVI </a:t>
            </a:r>
          </a:p>
          <a:p>
            <a:pPr marL="109728" indent="0">
              <a:buNone/>
            </a:pPr>
            <a:endParaRPr lang="it-IT" sz="1800" dirty="0" smtClean="0">
              <a:solidFill>
                <a:srgbClr val="002060"/>
              </a:solidFill>
              <a:latin typeface="Arial" pitchFamily="34" charset="0"/>
              <a:cs typeface="Arial" pitchFamily="34" charset="0"/>
            </a:endParaRPr>
          </a:p>
          <a:p>
            <a:pPr marL="109728" indent="0" algn="just">
              <a:buNone/>
            </a:pPr>
            <a:r>
              <a:rPr lang="it-IT" sz="1800" b="1" dirty="0" smtClean="0">
                <a:solidFill>
                  <a:srgbClr val="002060"/>
                </a:solidFill>
                <a:latin typeface="Arial" pitchFamily="34" charset="0"/>
                <a:cs typeface="Arial" pitchFamily="34" charset="0"/>
              </a:rPr>
              <a:t>CAUSALE: </a:t>
            </a:r>
            <a:r>
              <a:rPr lang="it-IT" sz="1800" dirty="0" smtClean="0">
                <a:solidFill>
                  <a:srgbClr val="002060"/>
                </a:solidFill>
                <a:latin typeface="Arial" pitchFamily="34" charset="0"/>
                <a:cs typeface="Arial" pitchFamily="34" charset="0"/>
              </a:rPr>
              <a:t>accordo aziendale finaliz</a:t>
            </a:r>
            <a:r>
              <a:rPr lang="it-IT" sz="1800" dirty="0">
                <a:solidFill>
                  <a:srgbClr val="002060"/>
                </a:solidFill>
                <a:latin typeface="Arial" pitchFamily="34" charset="0"/>
                <a:cs typeface="Arial" pitchFamily="34" charset="0"/>
              </a:rPr>
              <a:t>z</a:t>
            </a:r>
            <a:r>
              <a:rPr lang="it-IT" sz="1800" dirty="0" smtClean="0">
                <a:solidFill>
                  <a:srgbClr val="002060"/>
                </a:solidFill>
                <a:latin typeface="Arial" pitchFamily="34" charset="0"/>
                <a:cs typeface="Arial" pitchFamily="34" charset="0"/>
              </a:rPr>
              <a:t>ato alla riduzione dell’orario di lavoro al fine di evitare in tutto o in parte la riduzione del personale. </a:t>
            </a:r>
          </a:p>
          <a:p>
            <a:pPr marL="109728" indent="0" algn="just">
              <a:buNone/>
            </a:pPr>
            <a:endParaRPr lang="it-IT" sz="1800" dirty="0">
              <a:solidFill>
                <a:srgbClr val="002060"/>
              </a:solidFill>
              <a:latin typeface="Arial" pitchFamily="34" charset="0"/>
              <a:cs typeface="Arial" pitchFamily="34" charset="0"/>
            </a:endParaRPr>
          </a:p>
          <a:p>
            <a:pPr marL="109728" indent="0" algn="just">
              <a:buNone/>
            </a:pPr>
            <a:endParaRPr lang="it-IT" sz="1800" b="1" dirty="0">
              <a:solidFill>
                <a:srgbClr val="002060"/>
              </a:solidFill>
              <a:latin typeface="Arial" pitchFamily="34" charset="0"/>
              <a:cs typeface="Arial" pitchFamily="34" charset="0"/>
            </a:endParaRPr>
          </a:p>
          <a:p>
            <a:pPr marL="109728" indent="0" algn="just">
              <a:buNone/>
            </a:pPr>
            <a:r>
              <a:rPr lang="it-IT" sz="1800" b="1" dirty="0" smtClean="0">
                <a:solidFill>
                  <a:srgbClr val="002060"/>
                </a:solidFill>
                <a:latin typeface="Arial" pitchFamily="34" charset="0"/>
                <a:cs typeface="Arial" pitchFamily="34" charset="0"/>
              </a:rPr>
              <a:t>DURATA</a:t>
            </a:r>
            <a:r>
              <a:rPr lang="it-IT" sz="1800" dirty="0" smtClean="0">
                <a:solidFill>
                  <a:srgbClr val="002060"/>
                </a:solidFill>
                <a:latin typeface="Arial" pitchFamily="34" charset="0"/>
                <a:cs typeface="Arial" pitchFamily="34" charset="0"/>
              </a:rPr>
              <a:t>: massimo 24 mesi, anche continuativi, nel quinquennio</a:t>
            </a:r>
          </a:p>
          <a:p>
            <a:pPr marL="109728" indent="0" algn="just">
              <a:buNone/>
            </a:pPr>
            <a:endParaRPr lang="it-IT" sz="1800" dirty="0">
              <a:solidFill>
                <a:srgbClr val="002060"/>
              </a:solidFill>
              <a:latin typeface="Arial" pitchFamily="34" charset="0"/>
              <a:cs typeface="Arial" pitchFamily="34" charset="0"/>
            </a:endParaRPr>
          </a:p>
          <a:p>
            <a:pPr marL="109728" indent="0" algn="just">
              <a:buNone/>
            </a:pPr>
            <a:r>
              <a:rPr lang="it-IT" sz="1800" dirty="0" smtClean="0">
                <a:solidFill>
                  <a:srgbClr val="002060"/>
                </a:solidFill>
                <a:latin typeface="Arial" pitchFamily="34" charset="0"/>
                <a:cs typeface="Arial" pitchFamily="34" charset="0"/>
              </a:rPr>
              <a:t>Tenuto conto di quanto previsto dall’art. 4 </a:t>
            </a:r>
            <a:r>
              <a:rPr lang="it-IT" sz="1800" dirty="0" err="1" smtClean="0">
                <a:solidFill>
                  <a:srgbClr val="002060"/>
                </a:solidFill>
                <a:latin typeface="Arial" pitchFamily="34" charset="0"/>
                <a:cs typeface="Arial" pitchFamily="34" charset="0"/>
              </a:rPr>
              <a:t>DLgs</a:t>
            </a:r>
            <a:r>
              <a:rPr lang="it-IT" sz="1800" dirty="0" smtClean="0">
                <a:solidFill>
                  <a:srgbClr val="002060"/>
                </a:solidFill>
                <a:latin typeface="Arial" pitchFamily="34" charset="0"/>
                <a:cs typeface="Arial" pitchFamily="34" charset="0"/>
              </a:rPr>
              <a:t> 148/2015 (durata </a:t>
            </a:r>
            <a:r>
              <a:rPr lang="it-IT" sz="1800" dirty="0">
                <a:solidFill>
                  <a:srgbClr val="002060"/>
                </a:solidFill>
                <a:latin typeface="Arial" pitchFamily="34" charset="0"/>
                <a:cs typeface="Arial" pitchFamily="34" charset="0"/>
              </a:rPr>
              <a:t>c</a:t>
            </a:r>
            <a:r>
              <a:rPr lang="it-IT" sz="1800" dirty="0" smtClean="0">
                <a:solidFill>
                  <a:srgbClr val="002060"/>
                </a:solidFill>
                <a:latin typeface="Arial" pitchFamily="34" charset="0"/>
                <a:cs typeface="Arial" pitchFamily="34" charset="0"/>
              </a:rPr>
              <a:t>omplessiva dei trattamenti salariali), entro il limite dei 24 mesi, la durata del trattamento di </a:t>
            </a:r>
            <a:r>
              <a:rPr lang="it-IT" sz="1800" dirty="0" err="1" smtClean="0">
                <a:solidFill>
                  <a:srgbClr val="002060"/>
                </a:solidFill>
                <a:latin typeface="Arial" pitchFamily="34" charset="0"/>
                <a:cs typeface="Arial" pitchFamily="34" charset="0"/>
              </a:rPr>
              <a:t>CdS</a:t>
            </a:r>
            <a:r>
              <a:rPr lang="it-IT" sz="1800" dirty="0" smtClean="0">
                <a:solidFill>
                  <a:srgbClr val="002060"/>
                </a:solidFill>
                <a:latin typeface="Arial" pitchFamily="34" charset="0"/>
                <a:cs typeface="Arial" pitchFamily="34" charset="0"/>
              </a:rPr>
              <a:t> viene computata per metà. </a:t>
            </a:r>
            <a:endParaRPr lang="it-IT" sz="1800" dirty="0">
              <a:solidFill>
                <a:srgbClr val="002060"/>
              </a:solidFill>
              <a:latin typeface="Arial" pitchFamily="34" charset="0"/>
              <a:cs typeface="Arial" pitchFamily="34" charset="0"/>
            </a:endParaRPr>
          </a:p>
        </p:txBody>
      </p:sp>
      <p:sp>
        <p:nvSpPr>
          <p:cNvPr id="4" name="Titolo 3"/>
          <p:cNvSpPr>
            <a:spLocks noGrp="1"/>
          </p:cNvSpPr>
          <p:nvPr>
            <p:ph type="title"/>
          </p:nvPr>
        </p:nvSpPr>
        <p:spPr/>
        <p:txBody>
          <a:bodyPr>
            <a:normAutofit/>
          </a:bodyPr>
          <a:lstStyle/>
          <a:p>
            <a:pPr algn="ctr"/>
            <a:r>
              <a:rPr lang="it-IT" sz="3200" b="1" dirty="0">
                <a:solidFill>
                  <a:srgbClr val="002060"/>
                </a:solidFill>
                <a:latin typeface="Arial" pitchFamily="34" charset="0"/>
                <a:cs typeface="Arial" pitchFamily="34" charset="0"/>
              </a:rPr>
              <a:t>Cassa Integrazione Guadagni Straordinaria </a:t>
            </a:r>
          </a:p>
        </p:txBody>
      </p:sp>
      <p:sp>
        <p:nvSpPr>
          <p:cNvPr id="3" name="Segnaposto piè di pagina 2"/>
          <p:cNvSpPr>
            <a:spLocks noGrp="1"/>
          </p:cNvSpPr>
          <p:nvPr>
            <p:ph type="ftr" sz="quarter" idx="11"/>
          </p:nvPr>
        </p:nvSpPr>
        <p:spPr/>
        <p:txBody>
          <a:bodyPr/>
          <a:lstStyle/>
          <a:p>
            <a:r>
              <a:rPr lang="it-IT" smtClean="0"/>
              <a:t>31</a:t>
            </a:r>
            <a:endParaRPr lang="it-IT"/>
          </a:p>
        </p:txBody>
      </p:sp>
    </p:spTree>
    <p:extLst>
      <p:ext uri="{BB962C8B-B14F-4D97-AF65-F5344CB8AC3E}">
        <p14:creationId xmlns:p14="http://schemas.microsoft.com/office/powerpoint/2010/main" xmlns="" val="7046328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endParaRPr lang="it-IT" sz="1900" dirty="0" smtClean="0">
              <a:solidFill>
                <a:srgbClr val="002060"/>
              </a:solidFill>
              <a:latin typeface="Arial" pitchFamily="34" charset="0"/>
              <a:cs typeface="Arial" pitchFamily="34" charset="0"/>
            </a:endParaRPr>
          </a:p>
          <a:p>
            <a:r>
              <a:rPr lang="it-IT" sz="1900" i="1" dirty="0" smtClean="0">
                <a:solidFill>
                  <a:srgbClr val="002060"/>
                </a:solidFill>
                <a:latin typeface="Arial" pitchFamily="34" charset="0"/>
                <a:cs typeface="Arial" pitchFamily="34" charset="0"/>
              </a:rPr>
              <a:t>Esempio </a:t>
            </a:r>
          </a:p>
          <a:p>
            <a:pPr marL="109728" indent="0" algn="just">
              <a:buNone/>
            </a:pPr>
            <a:r>
              <a:rPr lang="it-IT" sz="1900" dirty="0" smtClean="0">
                <a:solidFill>
                  <a:srgbClr val="002060"/>
                </a:solidFill>
                <a:latin typeface="Arial" pitchFamily="34" charset="0"/>
                <a:cs typeface="Arial" pitchFamily="34" charset="0"/>
              </a:rPr>
              <a:t>L’azienda ha già richiesto un trattamento di integrazione salariale di 12 mesi, ne potrà richiedere ulteriori 24 con la causale di </a:t>
            </a:r>
            <a:r>
              <a:rPr lang="it-IT" sz="1900" dirty="0" err="1" smtClean="0">
                <a:solidFill>
                  <a:srgbClr val="002060"/>
                </a:solidFill>
                <a:latin typeface="Arial" pitchFamily="34" charset="0"/>
                <a:cs typeface="Arial" pitchFamily="34" charset="0"/>
              </a:rPr>
              <a:t>CdS</a:t>
            </a:r>
            <a:r>
              <a:rPr lang="it-IT" sz="1900" dirty="0" smtClean="0">
                <a:solidFill>
                  <a:srgbClr val="002060"/>
                </a:solidFill>
                <a:latin typeface="Arial" pitchFamily="34" charset="0"/>
                <a:cs typeface="Arial" pitchFamily="34" charset="0"/>
              </a:rPr>
              <a:t> (ne saranno infatti conteggiati solo 12) </a:t>
            </a:r>
            <a:endParaRPr lang="it-IT" sz="1900" dirty="0">
              <a:solidFill>
                <a:srgbClr val="002060"/>
              </a:solidFill>
              <a:latin typeface="Arial" pitchFamily="34" charset="0"/>
              <a:cs typeface="Arial" pitchFamily="34" charset="0"/>
            </a:endParaRPr>
          </a:p>
          <a:p>
            <a:r>
              <a:rPr lang="it-IT" sz="1900" i="1" dirty="0">
                <a:solidFill>
                  <a:srgbClr val="002060"/>
                </a:solidFill>
                <a:latin typeface="Arial" pitchFamily="34" charset="0"/>
                <a:cs typeface="Arial" pitchFamily="34" charset="0"/>
              </a:rPr>
              <a:t>Esempio </a:t>
            </a:r>
          </a:p>
          <a:p>
            <a:pPr marL="109728" indent="0" algn="just">
              <a:buNone/>
            </a:pPr>
            <a:r>
              <a:rPr lang="it-IT" sz="1900" dirty="0">
                <a:solidFill>
                  <a:srgbClr val="002060"/>
                </a:solidFill>
                <a:latin typeface="Arial" pitchFamily="34" charset="0"/>
                <a:cs typeface="Arial" pitchFamily="34" charset="0"/>
              </a:rPr>
              <a:t>L’azienda ha già richiesto la CIGO per 12 mesi e </a:t>
            </a:r>
            <a:r>
              <a:rPr lang="it-IT" sz="1900" dirty="0" err="1">
                <a:solidFill>
                  <a:srgbClr val="002060"/>
                </a:solidFill>
                <a:latin typeface="Arial" pitchFamily="34" charset="0"/>
                <a:cs typeface="Arial" pitchFamily="34" charset="0"/>
              </a:rPr>
              <a:t>CdS</a:t>
            </a:r>
            <a:r>
              <a:rPr lang="it-IT" sz="1900" dirty="0">
                <a:solidFill>
                  <a:srgbClr val="002060"/>
                </a:solidFill>
                <a:latin typeface="Arial" pitchFamily="34" charset="0"/>
                <a:cs typeface="Arial" pitchFamily="34" charset="0"/>
              </a:rPr>
              <a:t> per altri 12 mesi – potrà richiedere ulteriori 6 mesi di CIGO o CIGS </a:t>
            </a:r>
            <a:r>
              <a:rPr lang="it-IT" sz="1900" dirty="0" err="1">
                <a:solidFill>
                  <a:srgbClr val="002060"/>
                </a:solidFill>
                <a:latin typeface="Arial" pitchFamily="34" charset="0"/>
                <a:cs typeface="Arial" pitchFamily="34" charset="0"/>
              </a:rPr>
              <a:t>perchè</a:t>
            </a:r>
            <a:r>
              <a:rPr lang="it-IT" sz="1900" dirty="0">
                <a:solidFill>
                  <a:srgbClr val="002060"/>
                </a:solidFill>
                <a:latin typeface="Arial" pitchFamily="34" charset="0"/>
                <a:cs typeface="Arial" pitchFamily="34" charset="0"/>
              </a:rPr>
              <a:t> il </a:t>
            </a:r>
            <a:r>
              <a:rPr lang="it-IT" sz="1900" dirty="0" err="1">
                <a:solidFill>
                  <a:srgbClr val="002060"/>
                </a:solidFill>
                <a:latin typeface="Arial" pitchFamily="34" charset="0"/>
                <a:cs typeface="Arial" pitchFamily="34" charset="0"/>
              </a:rPr>
              <a:t>CdS</a:t>
            </a:r>
            <a:r>
              <a:rPr lang="it-IT" sz="1900" dirty="0">
                <a:solidFill>
                  <a:srgbClr val="002060"/>
                </a:solidFill>
                <a:latin typeface="Arial" pitchFamily="34" charset="0"/>
                <a:cs typeface="Arial" pitchFamily="34" charset="0"/>
              </a:rPr>
              <a:t> saranno computato in 6 mesi </a:t>
            </a:r>
            <a:endParaRPr lang="it-IT" sz="1900" dirty="0" smtClean="0">
              <a:solidFill>
                <a:srgbClr val="002060"/>
              </a:solidFill>
              <a:latin typeface="Arial" pitchFamily="34" charset="0"/>
              <a:cs typeface="Arial" pitchFamily="34" charset="0"/>
            </a:endParaRPr>
          </a:p>
          <a:p>
            <a:r>
              <a:rPr lang="it-IT" sz="1900" i="1" dirty="0">
                <a:solidFill>
                  <a:srgbClr val="002060"/>
                </a:solidFill>
                <a:latin typeface="Arial" pitchFamily="34" charset="0"/>
                <a:cs typeface="Arial" pitchFamily="34" charset="0"/>
              </a:rPr>
              <a:t>Esempio </a:t>
            </a:r>
          </a:p>
          <a:p>
            <a:pPr marL="109728" indent="0" algn="just">
              <a:buNone/>
            </a:pPr>
            <a:r>
              <a:rPr lang="it-IT" sz="1900" dirty="0">
                <a:solidFill>
                  <a:srgbClr val="002060"/>
                </a:solidFill>
                <a:latin typeface="Arial" pitchFamily="34" charset="0"/>
                <a:cs typeface="Arial" pitchFamily="34" charset="0"/>
              </a:rPr>
              <a:t>L’azienda ha già goduto di 12 mesi di CIGO e ulteriori 12 mesi di CIGS con causale differente dal </a:t>
            </a:r>
            <a:r>
              <a:rPr lang="it-IT" sz="1900" dirty="0" err="1">
                <a:solidFill>
                  <a:srgbClr val="002060"/>
                </a:solidFill>
                <a:latin typeface="Arial" pitchFamily="34" charset="0"/>
                <a:cs typeface="Arial" pitchFamily="34" charset="0"/>
              </a:rPr>
              <a:t>CdS</a:t>
            </a:r>
            <a:r>
              <a:rPr lang="it-IT" sz="1900" dirty="0">
                <a:solidFill>
                  <a:srgbClr val="002060"/>
                </a:solidFill>
                <a:latin typeface="Arial" pitchFamily="34" charset="0"/>
                <a:cs typeface="Arial" pitchFamily="34" charset="0"/>
              </a:rPr>
              <a:t>. In questo caso non potrà chiedere nessun altro trattamento integrativo poiché ha già raggiunto il limite di 24 mesi </a:t>
            </a:r>
          </a:p>
          <a:p>
            <a:pPr marL="109728" indent="0" algn="just">
              <a:buNone/>
            </a:pPr>
            <a:endParaRPr lang="it-IT" sz="2000" dirty="0"/>
          </a:p>
          <a:p>
            <a:pPr marL="109728" indent="0" algn="just">
              <a:buNone/>
            </a:pPr>
            <a:endParaRPr lang="it-IT" sz="2000" dirty="0"/>
          </a:p>
        </p:txBody>
      </p:sp>
      <p:sp>
        <p:nvSpPr>
          <p:cNvPr id="4" name="Titolo 3"/>
          <p:cNvSpPr>
            <a:spLocks noGrp="1"/>
          </p:cNvSpPr>
          <p:nvPr>
            <p:ph type="title"/>
          </p:nvPr>
        </p:nvSpPr>
        <p:spPr/>
        <p:txBody>
          <a:bodyPr>
            <a:normAutofit/>
          </a:bodyPr>
          <a:lstStyle/>
          <a:p>
            <a:pPr algn="ctr"/>
            <a:r>
              <a:rPr lang="it-IT" sz="3200" b="1" dirty="0">
                <a:solidFill>
                  <a:srgbClr val="002060"/>
                </a:solidFill>
                <a:latin typeface="Arial" pitchFamily="34" charset="0"/>
                <a:cs typeface="Arial" pitchFamily="34" charset="0"/>
              </a:rPr>
              <a:t>Cassa Integrazione Guadagni Straordinaria </a:t>
            </a:r>
          </a:p>
        </p:txBody>
      </p:sp>
      <p:sp>
        <p:nvSpPr>
          <p:cNvPr id="3" name="Segnaposto piè di pagina 2"/>
          <p:cNvSpPr>
            <a:spLocks noGrp="1"/>
          </p:cNvSpPr>
          <p:nvPr>
            <p:ph type="ftr" sz="quarter" idx="11"/>
          </p:nvPr>
        </p:nvSpPr>
        <p:spPr/>
        <p:txBody>
          <a:bodyPr/>
          <a:lstStyle/>
          <a:p>
            <a:r>
              <a:rPr lang="it-IT" smtClean="0"/>
              <a:t>32</a:t>
            </a:r>
            <a:endParaRPr lang="it-IT"/>
          </a:p>
        </p:txBody>
      </p:sp>
    </p:spTree>
    <p:extLst>
      <p:ext uri="{BB962C8B-B14F-4D97-AF65-F5344CB8AC3E}">
        <p14:creationId xmlns:p14="http://schemas.microsoft.com/office/powerpoint/2010/main" xmlns="" val="32285871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109728" indent="0" algn="ctr">
              <a:buNone/>
            </a:pPr>
            <a:r>
              <a:rPr lang="it-IT" dirty="0" smtClean="0">
                <a:solidFill>
                  <a:srgbClr val="002060"/>
                </a:solidFill>
                <a:latin typeface="Arial" pitchFamily="34" charset="0"/>
                <a:cs typeface="Arial" pitchFamily="34" charset="0"/>
              </a:rPr>
              <a:t>LIMITI DEL TRATTAMENTO</a:t>
            </a:r>
          </a:p>
          <a:p>
            <a:pPr marL="109728" indent="0">
              <a:buNone/>
            </a:pPr>
            <a:endParaRPr lang="it-IT" dirty="0" smtClean="0">
              <a:solidFill>
                <a:srgbClr val="002060"/>
              </a:solidFill>
              <a:latin typeface="Arial" pitchFamily="34" charset="0"/>
              <a:cs typeface="Arial" pitchFamily="34" charset="0"/>
            </a:endParaRPr>
          </a:p>
          <a:p>
            <a:pPr marL="109728" indent="0" algn="ctr">
              <a:buNone/>
            </a:pPr>
            <a:r>
              <a:rPr lang="it-IT" dirty="0" smtClean="0">
                <a:solidFill>
                  <a:srgbClr val="002060"/>
                </a:solidFill>
                <a:latin typeface="Arial" pitchFamily="34" charset="0"/>
                <a:cs typeface="Arial" pitchFamily="34" charset="0"/>
              </a:rPr>
              <a:t>CIGS RIORGANIZZAZIONE </a:t>
            </a:r>
          </a:p>
          <a:p>
            <a:pPr marL="109728" indent="0" algn="ctr">
              <a:buNone/>
            </a:pPr>
            <a:r>
              <a:rPr lang="it-IT" dirty="0" smtClean="0">
                <a:solidFill>
                  <a:srgbClr val="002060"/>
                </a:solidFill>
                <a:latin typeface="Arial" pitchFamily="34" charset="0"/>
                <a:cs typeface="Arial" pitchFamily="34" charset="0"/>
              </a:rPr>
              <a:t>CIGS CRISI AZIENDALE</a:t>
            </a:r>
          </a:p>
          <a:p>
            <a:pPr marL="109728" indent="0" algn="ctr">
              <a:buNone/>
            </a:pPr>
            <a:endParaRPr lang="it-IT" dirty="0">
              <a:solidFill>
                <a:srgbClr val="002060"/>
              </a:solidFill>
              <a:latin typeface="Arial" pitchFamily="34" charset="0"/>
              <a:cs typeface="Arial" pitchFamily="34" charset="0"/>
            </a:endParaRPr>
          </a:p>
          <a:p>
            <a:pPr marL="109728" indent="0" algn="ctr">
              <a:buNone/>
            </a:pPr>
            <a:r>
              <a:rPr lang="it-IT" dirty="0" smtClean="0">
                <a:solidFill>
                  <a:srgbClr val="002060"/>
                </a:solidFill>
                <a:latin typeface="Arial" pitchFamily="34" charset="0"/>
                <a:cs typeface="Arial" pitchFamily="34" charset="0"/>
              </a:rPr>
              <a:t>Sospensioni autorizzate nel limite massimo di  </a:t>
            </a:r>
            <a:r>
              <a:rPr lang="it-IT" b="1" dirty="0">
                <a:solidFill>
                  <a:srgbClr val="002060"/>
                </a:solidFill>
                <a:latin typeface="Arial" pitchFamily="34" charset="0"/>
                <a:cs typeface="Arial" pitchFamily="34" charset="0"/>
              </a:rPr>
              <a:t>80% ORE LAVORABILI </a:t>
            </a:r>
            <a:r>
              <a:rPr lang="it-IT" dirty="0" smtClean="0">
                <a:solidFill>
                  <a:srgbClr val="002060"/>
                </a:solidFill>
                <a:latin typeface="Arial" pitchFamily="34" charset="0"/>
                <a:cs typeface="Arial" pitchFamily="34" charset="0"/>
              </a:rPr>
              <a:t>NELL’UNITA’ PRODUTTIVA </a:t>
            </a:r>
            <a:endParaRPr lang="it-IT" dirty="0">
              <a:solidFill>
                <a:srgbClr val="002060"/>
              </a:solidFill>
              <a:latin typeface="Arial" pitchFamily="34" charset="0"/>
              <a:cs typeface="Arial" pitchFamily="34" charset="0"/>
            </a:endParaRPr>
          </a:p>
        </p:txBody>
      </p:sp>
      <p:sp>
        <p:nvSpPr>
          <p:cNvPr id="4" name="Titolo 3"/>
          <p:cNvSpPr>
            <a:spLocks noGrp="1"/>
          </p:cNvSpPr>
          <p:nvPr>
            <p:ph type="title"/>
          </p:nvPr>
        </p:nvSpPr>
        <p:spPr/>
        <p:txBody>
          <a:bodyPr>
            <a:normAutofit/>
          </a:bodyPr>
          <a:lstStyle/>
          <a:p>
            <a:pPr algn="ctr"/>
            <a:r>
              <a:rPr lang="it-IT" sz="3200" b="1" dirty="0">
                <a:solidFill>
                  <a:srgbClr val="002060"/>
                </a:solidFill>
                <a:latin typeface="Arial" pitchFamily="34" charset="0"/>
                <a:cs typeface="Arial" pitchFamily="34" charset="0"/>
              </a:rPr>
              <a:t>Cassa Integrazione Guadagni Straordinaria </a:t>
            </a:r>
          </a:p>
        </p:txBody>
      </p:sp>
      <p:cxnSp>
        <p:nvCxnSpPr>
          <p:cNvPr id="6" name="Connettore 2 5"/>
          <p:cNvCxnSpPr/>
          <p:nvPr/>
        </p:nvCxnSpPr>
        <p:spPr>
          <a:xfrm>
            <a:off x="4499992" y="3429000"/>
            <a:ext cx="0" cy="3600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Segnaposto piè di pagina 2"/>
          <p:cNvSpPr>
            <a:spLocks noGrp="1"/>
          </p:cNvSpPr>
          <p:nvPr>
            <p:ph type="ftr" sz="quarter" idx="11"/>
          </p:nvPr>
        </p:nvSpPr>
        <p:spPr/>
        <p:txBody>
          <a:bodyPr/>
          <a:lstStyle/>
          <a:p>
            <a:r>
              <a:rPr lang="it-IT" smtClean="0"/>
              <a:t>33</a:t>
            </a:r>
            <a:endParaRPr lang="it-IT"/>
          </a:p>
        </p:txBody>
      </p:sp>
    </p:spTree>
    <p:extLst>
      <p:ext uri="{BB962C8B-B14F-4D97-AF65-F5344CB8AC3E}">
        <p14:creationId xmlns:p14="http://schemas.microsoft.com/office/powerpoint/2010/main" xmlns="" val="6862762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pPr marL="109728" indent="0" algn="ctr">
              <a:buNone/>
            </a:pPr>
            <a:r>
              <a:rPr lang="it-IT" dirty="0" smtClean="0">
                <a:solidFill>
                  <a:srgbClr val="002060"/>
                </a:solidFill>
                <a:latin typeface="Arial" pitchFamily="34" charset="0"/>
                <a:cs typeface="Arial" pitchFamily="34" charset="0"/>
              </a:rPr>
              <a:t>CDS DIFENSIVI</a:t>
            </a:r>
          </a:p>
          <a:p>
            <a:pPr marL="109728" indent="0" algn="ctr">
              <a:buNone/>
            </a:pPr>
            <a:endParaRPr lang="it-IT" dirty="0">
              <a:solidFill>
                <a:srgbClr val="002060"/>
              </a:solidFill>
              <a:latin typeface="Arial" pitchFamily="34" charset="0"/>
              <a:cs typeface="Arial" pitchFamily="34" charset="0"/>
            </a:endParaRPr>
          </a:p>
          <a:p>
            <a:pPr marL="109728" indent="0" algn="ctr">
              <a:buNone/>
            </a:pPr>
            <a:r>
              <a:rPr lang="it-IT" dirty="0" smtClean="0">
                <a:solidFill>
                  <a:srgbClr val="002060"/>
                </a:solidFill>
                <a:latin typeface="Arial" pitchFamily="34" charset="0"/>
                <a:cs typeface="Arial" pitchFamily="34" charset="0"/>
              </a:rPr>
              <a:t>Riduzione media oraria autorizzabile: </a:t>
            </a:r>
            <a:r>
              <a:rPr lang="it-IT" b="1" dirty="0" smtClean="0">
                <a:solidFill>
                  <a:srgbClr val="002060"/>
                </a:solidFill>
                <a:latin typeface="Arial" pitchFamily="34" charset="0"/>
                <a:cs typeface="Arial" pitchFamily="34" charset="0"/>
              </a:rPr>
              <a:t>non più del 60% orario medio giornaliero</a:t>
            </a:r>
            <a:r>
              <a:rPr lang="it-IT" dirty="0" smtClean="0">
                <a:solidFill>
                  <a:srgbClr val="002060"/>
                </a:solidFill>
                <a:latin typeface="Arial" pitchFamily="34" charset="0"/>
                <a:cs typeface="Arial" pitchFamily="34" charset="0"/>
              </a:rPr>
              <a:t> dei lavoratori interessati alla solidarietà. </a:t>
            </a:r>
          </a:p>
          <a:p>
            <a:pPr marL="109728" indent="0" algn="ctr">
              <a:buNone/>
            </a:pPr>
            <a:r>
              <a:rPr lang="it-IT" dirty="0" smtClean="0">
                <a:solidFill>
                  <a:srgbClr val="002060"/>
                </a:solidFill>
                <a:latin typeface="Arial" pitchFamily="34" charset="0"/>
                <a:cs typeface="Arial" pitchFamily="34" charset="0"/>
              </a:rPr>
              <a:t>Con riferimento al singolo lavoratore: riduzione complessiva massima al 70% inteso come media nel periodo di trattamento  </a:t>
            </a:r>
            <a:endParaRPr lang="it-IT" dirty="0">
              <a:solidFill>
                <a:srgbClr val="002060"/>
              </a:solidFill>
              <a:latin typeface="Arial" pitchFamily="34" charset="0"/>
              <a:cs typeface="Arial" pitchFamily="34" charset="0"/>
            </a:endParaRPr>
          </a:p>
        </p:txBody>
      </p:sp>
      <p:sp>
        <p:nvSpPr>
          <p:cNvPr id="4" name="Titolo 3"/>
          <p:cNvSpPr>
            <a:spLocks noGrp="1"/>
          </p:cNvSpPr>
          <p:nvPr>
            <p:ph type="title"/>
          </p:nvPr>
        </p:nvSpPr>
        <p:spPr/>
        <p:txBody>
          <a:bodyPr>
            <a:normAutofit/>
          </a:bodyPr>
          <a:lstStyle/>
          <a:p>
            <a:pPr algn="ctr"/>
            <a:r>
              <a:rPr lang="it-IT" sz="3200" b="1" dirty="0">
                <a:solidFill>
                  <a:srgbClr val="002060"/>
                </a:solidFill>
                <a:latin typeface="Arial" pitchFamily="34" charset="0"/>
                <a:cs typeface="Arial" pitchFamily="34" charset="0"/>
              </a:rPr>
              <a:t>Cassa Integrazione Guadagni Straordinaria </a:t>
            </a:r>
          </a:p>
        </p:txBody>
      </p:sp>
      <p:cxnSp>
        <p:nvCxnSpPr>
          <p:cNvPr id="6" name="Connettore 2 5"/>
          <p:cNvCxnSpPr/>
          <p:nvPr/>
        </p:nvCxnSpPr>
        <p:spPr>
          <a:xfrm>
            <a:off x="4572000" y="2420888"/>
            <a:ext cx="0" cy="3600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Segnaposto piè di pagina 2"/>
          <p:cNvSpPr>
            <a:spLocks noGrp="1"/>
          </p:cNvSpPr>
          <p:nvPr>
            <p:ph type="ftr" sz="quarter" idx="11"/>
          </p:nvPr>
        </p:nvSpPr>
        <p:spPr/>
        <p:txBody>
          <a:bodyPr/>
          <a:lstStyle/>
          <a:p>
            <a:r>
              <a:rPr lang="it-IT" smtClean="0"/>
              <a:t>34</a:t>
            </a:r>
            <a:endParaRPr lang="it-IT"/>
          </a:p>
        </p:txBody>
      </p:sp>
    </p:spTree>
    <p:extLst>
      <p:ext uri="{BB962C8B-B14F-4D97-AF65-F5344CB8AC3E}">
        <p14:creationId xmlns:p14="http://schemas.microsoft.com/office/powerpoint/2010/main" xmlns="" val="593233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pPr marL="109728" indent="0" algn="ctr">
              <a:buNone/>
            </a:pPr>
            <a:r>
              <a:rPr lang="it-IT" sz="2400" b="1" dirty="0" smtClean="0">
                <a:solidFill>
                  <a:srgbClr val="002060"/>
                </a:solidFill>
                <a:latin typeface="Arial" pitchFamily="34" charset="0"/>
                <a:cs typeface="Arial" pitchFamily="34" charset="0"/>
              </a:rPr>
              <a:t>PROCEDURA SINDACALE </a:t>
            </a:r>
          </a:p>
          <a:p>
            <a:pPr algn="just">
              <a:buFont typeface="Wingdings" panose="05000000000000000000" pitchFamily="2" charset="2"/>
              <a:buChar char="Ø"/>
            </a:pPr>
            <a:r>
              <a:rPr lang="it-IT" sz="2400" dirty="0" smtClean="0">
                <a:solidFill>
                  <a:srgbClr val="002060"/>
                </a:solidFill>
                <a:latin typeface="Arial" pitchFamily="34" charset="0"/>
                <a:cs typeface="Arial" pitchFamily="34" charset="0"/>
              </a:rPr>
              <a:t>Attivazione della procedura mediante la comunicazione dell’azienda alle RSU e OOSS con indicazione delle cause di sospensione, entità e durata prevedibile e n. lavoratori interessati al trattamento e meccanismi di rotazione </a:t>
            </a:r>
          </a:p>
          <a:p>
            <a:pPr algn="just">
              <a:buFont typeface="Wingdings" panose="05000000000000000000" pitchFamily="2" charset="2"/>
              <a:buChar char="Ø"/>
            </a:pPr>
            <a:endParaRPr lang="it-IT" sz="2400" dirty="0" smtClean="0">
              <a:solidFill>
                <a:srgbClr val="002060"/>
              </a:solidFill>
              <a:latin typeface="Arial" pitchFamily="34" charset="0"/>
              <a:cs typeface="Arial" pitchFamily="34" charset="0"/>
            </a:endParaRPr>
          </a:p>
          <a:p>
            <a:pPr algn="just">
              <a:buFont typeface="Wingdings" panose="05000000000000000000" pitchFamily="2" charset="2"/>
              <a:buChar char="Ø"/>
            </a:pPr>
            <a:r>
              <a:rPr lang="it-IT" sz="2400" dirty="0" smtClean="0">
                <a:solidFill>
                  <a:srgbClr val="002060"/>
                </a:solidFill>
                <a:latin typeface="Arial" pitchFamily="34" charset="0"/>
                <a:cs typeface="Arial" pitchFamily="34" charset="0"/>
              </a:rPr>
              <a:t>Esame congiunto in regione o al ministero – parere motivato delle regioni al termine dell’esame congiunto </a:t>
            </a:r>
          </a:p>
          <a:p>
            <a:pPr marL="109728" indent="0" algn="just">
              <a:buNone/>
            </a:pPr>
            <a:endParaRPr lang="it-IT" sz="2400" dirty="0" smtClean="0">
              <a:solidFill>
                <a:srgbClr val="002060"/>
              </a:solidFill>
              <a:latin typeface="Arial" pitchFamily="34" charset="0"/>
              <a:cs typeface="Arial" pitchFamily="34" charset="0"/>
            </a:endParaRPr>
          </a:p>
          <a:p>
            <a:pPr algn="just">
              <a:buFont typeface="Wingdings" panose="05000000000000000000" pitchFamily="2" charset="2"/>
              <a:buChar char="Ø"/>
            </a:pPr>
            <a:r>
              <a:rPr lang="it-IT" sz="2400" dirty="0" smtClean="0">
                <a:solidFill>
                  <a:srgbClr val="002060"/>
                </a:solidFill>
                <a:latin typeface="Arial" pitchFamily="34" charset="0"/>
                <a:cs typeface="Arial" pitchFamily="34" charset="0"/>
              </a:rPr>
              <a:t>Conclusione del percorso entro 25 giorni (10 per aziende con meno di 50 dipendenti) </a:t>
            </a:r>
            <a:endParaRPr lang="it-IT" sz="2400" dirty="0">
              <a:solidFill>
                <a:srgbClr val="002060"/>
              </a:solidFill>
              <a:latin typeface="Arial" pitchFamily="34" charset="0"/>
              <a:cs typeface="Arial" pitchFamily="34" charset="0"/>
            </a:endParaRPr>
          </a:p>
        </p:txBody>
      </p:sp>
      <p:sp>
        <p:nvSpPr>
          <p:cNvPr id="4" name="Titolo 3"/>
          <p:cNvSpPr>
            <a:spLocks noGrp="1"/>
          </p:cNvSpPr>
          <p:nvPr>
            <p:ph type="title"/>
          </p:nvPr>
        </p:nvSpPr>
        <p:spPr/>
        <p:txBody>
          <a:bodyPr>
            <a:normAutofit/>
          </a:bodyPr>
          <a:lstStyle/>
          <a:p>
            <a:pPr algn="ctr"/>
            <a:r>
              <a:rPr lang="it-IT" sz="3200" b="1" dirty="0">
                <a:solidFill>
                  <a:srgbClr val="002060"/>
                </a:solidFill>
                <a:latin typeface="Arial" pitchFamily="34" charset="0"/>
                <a:cs typeface="Arial" pitchFamily="34" charset="0"/>
              </a:rPr>
              <a:t>Cassa Integrazione Guadagni Straordinaria </a:t>
            </a:r>
          </a:p>
        </p:txBody>
      </p:sp>
      <p:sp>
        <p:nvSpPr>
          <p:cNvPr id="3" name="Segnaposto piè di pagina 2"/>
          <p:cNvSpPr>
            <a:spLocks noGrp="1"/>
          </p:cNvSpPr>
          <p:nvPr>
            <p:ph type="ftr" sz="quarter" idx="11"/>
          </p:nvPr>
        </p:nvSpPr>
        <p:spPr/>
        <p:txBody>
          <a:bodyPr/>
          <a:lstStyle/>
          <a:p>
            <a:r>
              <a:rPr lang="it-IT" smtClean="0"/>
              <a:t>35</a:t>
            </a:r>
            <a:endParaRPr lang="it-IT"/>
          </a:p>
        </p:txBody>
      </p:sp>
    </p:spTree>
    <p:extLst>
      <p:ext uri="{BB962C8B-B14F-4D97-AF65-F5344CB8AC3E}">
        <p14:creationId xmlns:p14="http://schemas.microsoft.com/office/powerpoint/2010/main" xmlns="" val="15000119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109728" indent="0" algn="ctr">
              <a:buNone/>
            </a:pPr>
            <a:r>
              <a:rPr lang="it-IT" sz="2400" b="1" dirty="0" smtClean="0">
                <a:solidFill>
                  <a:srgbClr val="002060"/>
                </a:solidFill>
                <a:latin typeface="Arial" pitchFamily="34" charset="0"/>
                <a:cs typeface="Arial" pitchFamily="34" charset="0"/>
              </a:rPr>
              <a:t>PRESENTAZIONE DELLA DOMANDA</a:t>
            </a:r>
          </a:p>
          <a:p>
            <a:pPr marL="109728" indent="0" algn="ctr">
              <a:buNone/>
            </a:pPr>
            <a:r>
              <a:rPr lang="it-IT" sz="2400" dirty="0" smtClean="0">
                <a:solidFill>
                  <a:srgbClr val="002060"/>
                </a:solidFill>
                <a:latin typeface="Arial" pitchFamily="34" charset="0"/>
                <a:cs typeface="Arial" pitchFamily="34" charset="0"/>
              </a:rPr>
              <a:t> </a:t>
            </a:r>
          </a:p>
          <a:p>
            <a:pPr marL="109728" indent="0" algn="ctr">
              <a:buNone/>
            </a:pPr>
            <a:r>
              <a:rPr lang="it-IT" sz="2400" b="1" dirty="0" smtClean="0">
                <a:solidFill>
                  <a:srgbClr val="002060"/>
                </a:solidFill>
                <a:latin typeface="Arial" pitchFamily="34" charset="0"/>
                <a:cs typeface="Arial" pitchFamily="34" charset="0"/>
              </a:rPr>
              <a:t>ENTRO 7 GIORNI dalla conclusione della procedura o dalla data dell’accordo collettivo aziendale</a:t>
            </a:r>
          </a:p>
          <a:p>
            <a:pPr marL="109728" indent="0" algn="just">
              <a:buNone/>
            </a:pPr>
            <a:r>
              <a:rPr lang="it-IT" sz="2400" dirty="0" smtClean="0">
                <a:solidFill>
                  <a:srgbClr val="002060"/>
                </a:solidFill>
                <a:latin typeface="Arial" pitchFamily="34" charset="0"/>
                <a:cs typeface="Arial" pitchFamily="34" charset="0"/>
              </a:rPr>
              <a:t>Inoltro del modulo di richiesta telematico sul portale «</a:t>
            </a:r>
            <a:r>
              <a:rPr lang="it-IT" sz="2400" i="1" dirty="0" err="1" smtClean="0">
                <a:solidFill>
                  <a:srgbClr val="002060"/>
                </a:solidFill>
                <a:latin typeface="Arial" pitchFamily="34" charset="0"/>
                <a:cs typeface="Arial" pitchFamily="34" charset="0"/>
              </a:rPr>
              <a:t>CIGSonline</a:t>
            </a:r>
            <a:r>
              <a:rPr lang="it-IT" sz="2400" dirty="0" smtClean="0">
                <a:solidFill>
                  <a:srgbClr val="002060"/>
                </a:solidFill>
                <a:latin typeface="Arial" pitchFamily="34" charset="0"/>
                <a:cs typeface="Arial" pitchFamily="34" charset="0"/>
              </a:rPr>
              <a:t>» del sito del </a:t>
            </a:r>
            <a:r>
              <a:rPr lang="it-IT" sz="2400" dirty="0" err="1" smtClean="0">
                <a:solidFill>
                  <a:srgbClr val="002060"/>
                </a:solidFill>
                <a:latin typeface="Arial" pitchFamily="34" charset="0"/>
                <a:cs typeface="Arial" pitchFamily="34" charset="0"/>
              </a:rPr>
              <a:t>MinLav</a:t>
            </a:r>
            <a:r>
              <a:rPr lang="it-IT" sz="2400" dirty="0" smtClean="0">
                <a:solidFill>
                  <a:srgbClr val="002060"/>
                </a:solidFill>
                <a:latin typeface="Arial" pitchFamily="34" charset="0"/>
                <a:cs typeface="Arial" pitchFamily="34" charset="0"/>
              </a:rPr>
              <a:t> corredato dall’elenco nominativo dei lavoratori interessati alla riduzione dell’attività lavorativa e n. lavoratori occupati mediamente in azienda </a:t>
            </a:r>
          </a:p>
          <a:p>
            <a:pPr marL="109728" indent="0" algn="just">
              <a:buNone/>
            </a:pPr>
            <a:r>
              <a:rPr lang="it-IT" sz="2400" dirty="0" smtClean="0">
                <a:solidFill>
                  <a:srgbClr val="002060"/>
                </a:solidFill>
                <a:latin typeface="Arial" pitchFamily="34" charset="0"/>
                <a:cs typeface="Arial" pitchFamily="34" charset="0"/>
              </a:rPr>
              <a:t>La domanda deve essere inoltrata anche alla DTL competente per territorio.</a:t>
            </a:r>
          </a:p>
          <a:p>
            <a:pPr marL="109728" indent="0" algn="just">
              <a:buNone/>
            </a:pPr>
            <a:endParaRPr lang="it-IT" sz="2400" dirty="0" smtClean="0">
              <a:solidFill>
                <a:srgbClr val="002060"/>
              </a:solidFill>
              <a:latin typeface="Arial" pitchFamily="34" charset="0"/>
              <a:cs typeface="Arial" pitchFamily="34" charset="0"/>
            </a:endParaRPr>
          </a:p>
          <a:p>
            <a:pPr marL="109728" indent="0" algn="just">
              <a:buNone/>
            </a:pPr>
            <a:endParaRPr lang="it-IT" sz="2400" dirty="0" smtClean="0">
              <a:solidFill>
                <a:srgbClr val="002060"/>
              </a:solidFill>
              <a:latin typeface="Arial" pitchFamily="34" charset="0"/>
              <a:cs typeface="Arial" pitchFamily="34" charset="0"/>
            </a:endParaRPr>
          </a:p>
          <a:p>
            <a:pPr marL="109728" indent="0" algn="just">
              <a:buNone/>
            </a:pPr>
            <a:endParaRPr lang="it-IT" sz="2400" dirty="0">
              <a:solidFill>
                <a:srgbClr val="002060"/>
              </a:solidFill>
              <a:latin typeface="Arial" pitchFamily="34" charset="0"/>
              <a:cs typeface="Arial" pitchFamily="34" charset="0"/>
            </a:endParaRPr>
          </a:p>
        </p:txBody>
      </p:sp>
      <p:sp>
        <p:nvSpPr>
          <p:cNvPr id="4" name="Titolo 3"/>
          <p:cNvSpPr>
            <a:spLocks noGrp="1"/>
          </p:cNvSpPr>
          <p:nvPr>
            <p:ph type="title"/>
          </p:nvPr>
        </p:nvSpPr>
        <p:spPr/>
        <p:txBody>
          <a:bodyPr>
            <a:normAutofit/>
          </a:bodyPr>
          <a:lstStyle/>
          <a:p>
            <a:pPr algn="ctr"/>
            <a:r>
              <a:rPr lang="it-IT" sz="3200" b="1" dirty="0">
                <a:solidFill>
                  <a:srgbClr val="002060"/>
                </a:solidFill>
                <a:latin typeface="Arial" pitchFamily="34" charset="0"/>
                <a:cs typeface="Arial" pitchFamily="34" charset="0"/>
              </a:rPr>
              <a:t>Cassa Integrazione Guadagni Straordinaria </a:t>
            </a:r>
          </a:p>
        </p:txBody>
      </p:sp>
      <p:sp>
        <p:nvSpPr>
          <p:cNvPr id="3" name="Segnaposto piè di pagina 2"/>
          <p:cNvSpPr>
            <a:spLocks noGrp="1"/>
          </p:cNvSpPr>
          <p:nvPr>
            <p:ph type="ftr" sz="quarter" idx="11"/>
          </p:nvPr>
        </p:nvSpPr>
        <p:spPr/>
        <p:txBody>
          <a:bodyPr/>
          <a:lstStyle/>
          <a:p>
            <a:r>
              <a:rPr lang="it-IT" smtClean="0"/>
              <a:t>36</a:t>
            </a:r>
            <a:endParaRPr lang="it-IT"/>
          </a:p>
        </p:txBody>
      </p:sp>
    </p:spTree>
    <p:extLst>
      <p:ext uri="{BB962C8B-B14F-4D97-AF65-F5344CB8AC3E}">
        <p14:creationId xmlns:p14="http://schemas.microsoft.com/office/powerpoint/2010/main" xmlns="" val="4446370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109728" indent="0" algn="ctr">
              <a:buNone/>
            </a:pPr>
            <a:r>
              <a:rPr lang="it-IT" sz="2400" b="1" dirty="0" smtClean="0">
                <a:solidFill>
                  <a:srgbClr val="002060"/>
                </a:solidFill>
                <a:latin typeface="Arial" pitchFamily="34" charset="0"/>
                <a:cs typeface="Arial" pitchFamily="34" charset="0"/>
              </a:rPr>
              <a:t>CONCESSIONE DEL TRATTAMENTO</a:t>
            </a:r>
          </a:p>
          <a:p>
            <a:pPr marL="109728" indent="0" algn="ctr">
              <a:buNone/>
            </a:pPr>
            <a:r>
              <a:rPr lang="it-IT" sz="2400" dirty="0" smtClean="0">
                <a:solidFill>
                  <a:srgbClr val="002060"/>
                </a:solidFill>
                <a:latin typeface="Arial" pitchFamily="34" charset="0"/>
                <a:cs typeface="Arial" pitchFamily="34" charset="0"/>
              </a:rPr>
              <a:t> </a:t>
            </a:r>
          </a:p>
          <a:p>
            <a:pPr marL="109728" indent="0" algn="just">
              <a:buNone/>
            </a:pPr>
            <a:r>
              <a:rPr lang="it-IT" sz="2400" dirty="0" smtClean="0">
                <a:solidFill>
                  <a:srgbClr val="002060"/>
                </a:solidFill>
                <a:latin typeface="Arial" pitchFamily="34" charset="0"/>
                <a:cs typeface="Arial" pitchFamily="34" charset="0"/>
              </a:rPr>
              <a:t>La concessione del predetto trattamento avviene con decreto direttoriale del Ministero del lavoro per l’intero periodo richiesto. </a:t>
            </a:r>
          </a:p>
          <a:p>
            <a:pPr marL="109728" indent="0" algn="just">
              <a:buNone/>
            </a:pPr>
            <a:r>
              <a:rPr lang="it-IT" sz="2400" dirty="0" smtClean="0">
                <a:solidFill>
                  <a:srgbClr val="002060"/>
                </a:solidFill>
                <a:latin typeface="Arial" pitchFamily="34" charset="0"/>
                <a:cs typeface="Arial" pitchFamily="34" charset="0"/>
              </a:rPr>
              <a:t>Fatte salve eventuali sospensioni del procedimento amministrativo che si rendano necessarie ai fini istruttori, </a:t>
            </a:r>
            <a:r>
              <a:rPr lang="it-IT" sz="2400" b="1" dirty="0" smtClean="0">
                <a:solidFill>
                  <a:srgbClr val="002060"/>
                </a:solidFill>
                <a:latin typeface="Arial" pitchFamily="34" charset="0"/>
                <a:cs typeface="Arial" pitchFamily="34" charset="0"/>
              </a:rPr>
              <a:t>il decreto è adottato entro 90 giorni dalla presentazione della domanda</a:t>
            </a:r>
            <a:r>
              <a:rPr lang="it-IT" sz="2400" dirty="0" smtClean="0">
                <a:solidFill>
                  <a:srgbClr val="002060"/>
                </a:solidFill>
                <a:latin typeface="Arial" pitchFamily="34" charset="0"/>
                <a:cs typeface="Arial" pitchFamily="34" charset="0"/>
              </a:rPr>
              <a:t> da parte dell’impresa. </a:t>
            </a:r>
          </a:p>
          <a:p>
            <a:pPr marL="109728" indent="0" algn="just">
              <a:buNone/>
            </a:pPr>
            <a:endParaRPr lang="it-IT" sz="2400" dirty="0" smtClean="0">
              <a:solidFill>
                <a:srgbClr val="002060"/>
              </a:solidFill>
              <a:latin typeface="Arial" pitchFamily="34" charset="0"/>
              <a:cs typeface="Arial" pitchFamily="34" charset="0"/>
            </a:endParaRPr>
          </a:p>
          <a:p>
            <a:pPr marL="109728" indent="0" algn="just">
              <a:buNone/>
            </a:pPr>
            <a:endParaRPr lang="it-IT" sz="2400" dirty="0" smtClean="0">
              <a:solidFill>
                <a:srgbClr val="002060"/>
              </a:solidFill>
              <a:latin typeface="Arial" pitchFamily="34" charset="0"/>
              <a:cs typeface="Arial" pitchFamily="34" charset="0"/>
            </a:endParaRPr>
          </a:p>
          <a:p>
            <a:pPr marL="109728" indent="0" algn="just">
              <a:buNone/>
            </a:pPr>
            <a:endParaRPr lang="it-IT" sz="2400" dirty="0">
              <a:solidFill>
                <a:srgbClr val="002060"/>
              </a:solidFill>
              <a:latin typeface="Arial" pitchFamily="34" charset="0"/>
              <a:cs typeface="Arial" pitchFamily="34" charset="0"/>
            </a:endParaRPr>
          </a:p>
        </p:txBody>
      </p:sp>
      <p:sp>
        <p:nvSpPr>
          <p:cNvPr id="4" name="Titolo 3"/>
          <p:cNvSpPr>
            <a:spLocks noGrp="1"/>
          </p:cNvSpPr>
          <p:nvPr>
            <p:ph type="title"/>
          </p:nvPr>
        </p:nvSpPr>
        <p:spPr/>
        <p:txBody>
          <a:bodyPr>
            <a:normAutofit/>
          </a:bodyPr>
          <a:lstStyle/>
          <a:p>
            <a:pPr algn="ctr"/>
            <a:r>
              <a:rPr lang="it-IT" sz="3200" b="1" dirty="0">
                <a:solidFill>
                  <a:srgbClr val="002060"/>
                </a:solidFill>
                <a:latin typeface="Arial" pitchFamily="34" charset="0"/>
                <a:cs typeface="Arial" pitchFamily="34" charset="0"/>
              </a:rPr>
              <a:t>Cassa Integrazione Guadagni Straordinaria </a:t>
            </a:r>
          </a:p>
        </p:txBody>
      </p:sp>
      <p:sp>
        <p:nvSpPr>
          <p:cNvPr id="3" name="Segnaposto piè di pagina 2"/>
          <p:cNvSpPr>
            <a:spLocks noGrp="1"/>
          </p:cNvSpPr>
          <p:nvPr>
            <p:ph type="ftr" sz="quarter" idx="11"/>
          </p:nvPr>
        </p:nvSpPr>
        <p:spPr/>
        <p:txBody>
          <a:bodyPr/>
          <a:lstStyle/>
          <a:p>
            <a:r>
              <a:rPr lang="it-IT" smtClean="0"/>
              <a:t>37</a:t>
            </a:r>
            <a:endParaRPr lang="it-IT"/>
          </a:p>
        </p:txBody>
      </p:sp>
    </p:spTree>
    <p:extLst>
      <p:ext uri="{BB962C8B-B14F-4D97-AF65-F5344CB8AC3E}">
        <p14:creationId xmlns:p14="http://schemas.microsoft.com/office/powerpoint/2010/main" xmlns="" val="4446370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20000"/>
          </a:bodyPr>
          <a:lstStyle/>
          <a:p>
            <a:pPr marL="109728" indent="0" algn="ctr">
              <a:buNone/>
            </a:pPr>
            <a:r>
              <a:rPr lang="it-IT" dirty="0" smtClean="0">
                <a:solidFill>
                  <a:srgbClr val="002060"/>
                </a:solidFill>
                <a:latin typeface="Arial" pitchFamily="34" charset="0"/>
                <a:cs typeface="Arial" pitchFamily="34" charset="0"/>
              </a:rPr>
              <a:t>INIZIO DELLE SOSPENSIONI </a:t>
            </a:r>
          </a:p>
          <a:p>
            <a:pPr marL="109728" indent="0">
              <a:buNone/>
            </a:pPr>
            <a:endParaRPr lang="it-IT" dirty="0">
              <a:solidFill>
                <a:srgbClr val="002060"/>
              </a:solidFill>
              <a:latin typeface="Arial" pitchFamily="34" charset="0"/>
              <a:cs typeface="Arial" pitchFamily="34" charset="0"/>
            </a:endParaRPr>
          </a:p>
          <a:p>
            <a:pPr marL="109728" indent="0" algn="just">
              <a:buNone/>
            </a:pPr>
            <a:r>
              <a:rPr lang="it-IT" dirty="0" smtClean="0">
                <a:solidFill>
                  <a:srgbClr val="002060"/>
                </a:solidFill>
                <a:latin typeface="Arial" pitchFamily="34" charset="0"/>
                <a:cs typeface="Arial" pitchFamily="34" charset="0"/>
              </a:rPr>
              <a:t>Non prima del </a:t>
            </a:r>
            <a:r>
              <a:rPr lang="it-IT" b="1" dirty="0" smtClean="0">
                <a:solidFill>
                  <a:srgbClr val="002060"/>
                </a:solidFill>
                <a:latin typeface="Arial" pitchFamily="34" charset="0"/>
                <a:cs typeface="Arial" pitchFamily="34" charset="0"/>
              </a:rPr>
              <a:t>30° giorno successivo </a:t>
            </a:r>
            <a:r>
              <a:rPr lang="it-IT" dirty="0" smtClean="0">
                <a:solidFill>
                  <a:srgbClr val="002060"/>
                </a:solidFill>
                <a:latin typeface="Arial" pitchFamily="34" charset="0"/>
                <a:cs typeface="Arial" pitchFamily="34" charset="0"/>
              </a:rPr>
              <a:t>la data di presentazione della domanda di ammissione </a:t>
            </a:r>
          </a:p>
          <a:p>
            <a:pPr marL="109728" indent="0" algn="just">
              <a:buNone/>
            </a:pPr>
            <a:endParaRPr lang="it-IT" dirty="0">
              <a:solidFill>
                <a:srgbClr val="002060"/>
              </a:solidFill>
              <a:latin typeface="Arial" pitchFamily="34" charset="0"/>
              <a:cs typeface="Arial" pitchFamily="34" charset="0"/>
            </a:endParaRPr>
          </a:p>
          <a:p>
            <a:pPr marL="109728" indent="0" algn="just">
              <a:buNone/>
            </a:pPr>
            <a:r>
              <a:rPr lang="it-IT" dirty="0" smtClean="0">
                <a:solidFill>
                  <a:srgbClr val="002060"/>
                </a:solidFill>
                <a:latin typeface="Arial" pitchFamily="34" charset="0"/>
                <a:cs typeface="Arial" pitchFamily="34" charset="0"/>
              </a:rPr>
              <a:t>In caso di presentazione tardiva, il trattamento decorre dal 30° giorno successivo la data della presentazione della domanda    questo significa che i periodi che restano scoperti sono a carico delle aziende. </a:t>
            </a:r>
            <a:endParaRPr lang="it-IT" dirty="0">
              <a:solidFill>
                <a:srgbClr val="002060"/>
              </a:solidFill>
              <a:latin typeface="Arial" pitchFamily="34" charset="0"/>
              <a:cs typeface="Arial" pitchFamily="34" charset="0"/>
            </a:endParaRPr>
          </a:p>
        </p:txBody>
      </p:sp>
      <p:sp>
        <p:nvSpPr>
          <p:cNvPr id="4" name="Titolo 3"/>
          <p:cNvSpPr>
            <a:spLocks noGrp="1"/>
          </p:cNvSpPr>
          <p:nvPr>
            <p:ph type="title"/>
          </p:nvPr>
        </p:nvSpPr>
        <p:spPr/>
        <p:txBody>
          <a:bodyPr>
            <a:normAutofit/>
          </a:bodyPr>
          <a:lstStyle/>
          <a:p>
            <a:pPr algn="ctr"/>
            <a:r>
              <a:rPr lang="it-IT" sz="3200" b="1" dirty="0">
                <a:solidFill>
                  <a:srgbClr val="002060"/>
                </a:solidFill>
                <a:latin typeface="Arial" pitchFamily="34" charset="0"/>
                <a:cs typeface="Arial" pitchFamily="34" charset="0"/>
              </a:rPr>
              <a:t>Cassa Integrazione Guadagni Straordinaria </a:t>
            </a:r>
          </a:p>
        </p:txBody>
      </p:sp>
      <p:cxnSp>
        <p:nvCxnSpPr>
          <p:cNvPr id="6" name="Connettore 2 5"/>
          <p:cNvCxnSpPr/>
          <p:nvPr/>
        </p:nvCxnSpPr>
        <p:spPr>
          <a:xfrm>
            <a:off x="6444208" y="4797152"/>
            <a:ext cx="50405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Segnaposto piè di pagina 2"/>
          <p:cNvSpPr>
            <a:spLocks noGrp="1"/>
          </p:cNvSpPr>
          <p:nvPr>
            <p:ph type="ftr" sz="quarter" idx="11"/>
          </p:nvPr>
        </p:nvSpPr>
        <p:spPr/>
        <p:txBody>
          <a:bodyPr/>
          <a:lstStyle/>
          <a:p>
            <a:r>
              <a:rPr lang="it-IT" smtClean="0"/>
              <a:t>38</a:t>
            </a:r>
            <a:endParaRPr lang="it-IT"/>
          </a:p>
        </p:txBody>
      </p:sp>
    </p:spTree>
    <p:extLst>
      <p:ext uri="{BB962C8B-B14F-4D97-AF65-F5344CB8AC3E}">
        <p14:creationId xmlns:p14="http://schemas.microsoft.com/office/powerpoint/2010/main" xmlns="" val="37946856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10000"/>
          </a:bodyPr>
          <a:lstStyle/>
          <a:p>
            <a:pPr marL="109728" indent="0" algn="ctr">
              <a:buNone/>
            </a:pPr>
            <a:r>
              <a:rPr lang="it-IT" dirty="0" smtClean="0">
                <a:solidFill>
                  <a:srgbClr val="002060"/>
                </a:solidFill>
                <a:latin typeface="Arial" pitchFamily="34" charset="0"/>
                <a:cs typeface="Arial" pitchFamily="34" charset="0"/>
              </a:rPr>
              <a:t>ISTRUTTORIA AMMINISTRATIVA </a:t>
            </a:r>
          </a:p>
          <a:p>
            <a:pPr marL="109728" indent="0" algn="ctr">
              <a:buNone/>
            </a:pPr>
            <a:endParaRPr lang="it-IT" dirty="0" smtClean="0">
              <a:solidFill>
                <a:srgbClr val="002060"/>
              </a:solidFill>
              <a:latin typeface="Arial" pitchFamily="34" charset="0"/>
              <a:cs typeface="Arial" pitchFamily="34" charset="0"/>
            </a:endParaRPr>
          </a:p>
          <a:p>
            <a:pPr algn="just"/>
            <a:r>
              <a:rPr lang="it-IT" dirty="0" smtClean="0">
                <a:solidFill>
                  <a:srgbClr val="002060"/>
                </a:solidFill>
                <a:latin typeface="Arial" pitchFamily="34" charset="0"/>
                <a:cs typeface="Arial" pitchFamily="34" charset="0"/>
              </a:rPr>
              <a:t>Procedimento esclusivamente telematico</a:t>
            </a:r>
          </a:p>
          <a:p>
            <a:pPr algn="just"/>
            <a:r>
              <a:rPr lang="it-IT" dirty="0" smtClean="0">
                <a:solidFill>
                  <a:srgbClr val="002060"/>
                </a:solidFill>
                <a:latin typeface="Arial" pitchFamily="34" charset="0"/>
                <a:cs typeface="Arial" pitchFamily="34" charset="0"/>
              </a:rPr>
              <a:t>Autorizzazione unica per l’intero periodo richiesto</a:t>
            </a:r>
          </a:p>
          <a:p>
            <a:pPr algn="just"/>
            <a:r>
              <a:rPr lang="it-IT" dirty="0" smtClean="0">
                <a:solidFill>
                  <a:srgbClr val="002060"/>
                </a:solidFill>
                <a:latin typeface="Arial" pitchFamily="34" charset="0"/>
                <a:cs typeface="Arial" pitchFamily="34" charset="0"/>
              </a:rPr>
              <a:t>Decreto di autorizzazione entro 90 giorni dalla presentazione </a:t>
            </a:r>
          </a:p>
          <a:p>
            <a:pPr algn="just"/>
            <a:r>
              <a:rPr lang="it-IT" dirty="0" smtClean="0">
                <a:solidFill>
                  <a:srgbClr val="002060"/>
                </a:solidFill>
                <a:latin typeface="Arial" pitchFamily="34" charset="0"/>
                <a:cs typeface="Arial" pitchFamily="34" charset="0"/>
              </a:rPr>
              <a:t>Verifiche ispettive entro 3 mesi dalla fine del trattamento </a:t>
            </a:r>
            <a:r>
              <a:rPr lang="it-IT" sz="2000" dirty="0" smtClean="0">
                <a:solidFill>
                  <a:srgbClr val="002060"/>
                </a:solidFill>
                <a:latin typeface="Arial" pitchFamily="34" charset="0"/>
                <a:cs typeface="Arial" pitchFamily="34" charset="0"/>
              </a:rPr>
              <a:t>(in questa fase l’azienda fornisce prova le difficoltà economiche che giustificano il pagamento diretto) </a:t>
            </a:r>
          </a:p>
        </p:txBody>
      </p:sp>
      <p:sp>
        <p:nvSpPr>
          <p:cNvPr id="4" name="Titolo 3"/>
          <p:cNvSpPr>
            <a:spLocks noGrp="1"/>
          </p:cNvSpPr>
          <p:nvPr>
            <p:ph type="title"/>
          </p:nvPr>
        </p:nvSpPr>
        <p:spPr/>
        <p:txBody>
          <a:bodyPr>
            <a:normAutofit/>
          </a:bodyPr>
          <a:lstStyle/>
          <a:p>
            <a:pPr algn="ctr"/>
            <a:r>
              <a:rPr lang="it-IT" sz="3200" b="1" dirty="0">
                <a:solidFill>
                  <a:srgbClr val="002060"/>
                </a:solidFill>
                <a:latin typeface="Arial" pitchFamily="34" charset="0"/>
                <a:cs typeface="Arial" pitchFamily="34" charset="0"/>
              </a:rPr>
              <a:t>Cassa Integrazione Guadagni Straordinaria </a:t>
            </a:r>
          </a:p>
        </p:txBody>
      </p:sp>
      <p:sp>
        <p:nvSpPr>
          <p:cNvPr id="3" name="Segnaposto piè di pagina 2"/>
          <p:cNvSpPr>
            <a:spLocks noGrp="1"/>
          </p:cNvSpPr>
          <p:nvPr>
            <p:ph type="ftr" sz="quarter" idx="11"/>
          </p:nvPr>
        </p:nvSpPr>
        <p:spPr/>
        <p:txBody>
          <a:bodyPr/>
          <a:lstStyle/>
          <a:p>
            <a:r>
              <a:rPr lang="it-IT" smtClean="0"/>
              <a:t>39</a:t>
            </a:r>
            <a:endParaRPr lang="it-IT"/>
          </a:p>
        </p:txBody>
      </p:sp>
    </p:spTree>
    <p:extLst>
      <p:ext uri="{BB962C8B-B14F-4D97-AF65-F5344CB8AC3E}">
        <p14:creationId xmlns:p14="http://schemas.microsoft.com/office/powerpoint/2010/main" xmlns="" val="1922378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a:spLocks noChangeArrowheads="1"/>
          </p:cNvSpPr>
          <p:nvPr/>
        </p:nvSpPr>
        <p:spPr bwMode="auto">
          <a:xfrm>
            <a:off x="899592" y="980728"/>
            <a:ext cx="7272808" cy="431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r>
              <a:rPr lang="it-IT" sz="2400" b="1" cap="all" dirty="0">
                <a:solidFill>
                  <a:srgbClr val="002060"/>
                </a:solidFill>
                <a:latin typeface="Arial" pitchFamily="34" charset="0"/>
                <a:cs typeface="Arial" pitchFamily="34" charset="0"/>
              </a:rPr>
              <a:t>Lo strumento della Cassa Integrazione</a:t>
            </a:r>
          </a:p>
        </p:txBody>
      </p:sp>
      <p:sp>
        <p:nvSpPr>
          <p:cNvPr id="18" name="Text Box 30"/>
          <p:cNvSpPr txBox="1">
            <a:spLocks noChangeArrowheads="1"/>
          </p:cNvSpPr>
          <p:nvPr/>
        </p:nvSpPr>
        <p:spPr bwMode="auto">
          <a:xfrm>
            <a:off x="1050131" y="2205038"/>
            <a:ext cx="3167063" cy="376237"/>
          </a:xfrm>
          <a:prstGeom prst="rect">
            <a:avLst/>
          </a:prstGeom>
          <a:gradFill rotWithShape="1">
            <a:gsLst>
              <a:gs pos="0">
                <a:schemeClr val="accent1"/>
              </a:gs>
              <a:gs pos="100000">
                <a:schemeClr val="accent1">
                  <a:gamma/>
                  <a:tint val="10196"/>
                  <a:invGamma/>
                </a:schemeClr>
              </a:gs>
            </a:gsLst>
            <a:lin ang="2700000" scaled="1"/>
          </a:gradFill>
          <a:ln w="9525">
            <a:solidFill>
              <a:schemeClr val="tx1"/>
            </a:solidFill>
            <a:miter lim="800000"/>
            <a:headEnd/>
            <a:tailEnd/>
          </a:ln>
          <a:effectLst/>
        </p:spPr>
        <p:txBody>
          <a:bodyPr>
            <a:spAutoFit/>
          </a:bodyPr>
          <a:lstStyle>
            <a:lvl1pPr eaLnBrk="0" hangingPunct="0">
              <a:defRPr sz="2400">
                <a:solidFill>
                  <a:schemeClr val="tx1"/>
                </a:solidFill>
                <a:latin typeface="Arial" pitchFamily="34" charset="0"/>
                <a:cs typeface="Arial" pitchFamily="34" charset="0"/>
              </a:defRPr>
            </a:lvl1pPr>
            <a:lvl2pPr marL="37931725" indent="-37474525" eaLnBrk="0" hangingPunct="0">
              <a:defRPr sz="2400">
                <a:solidFill>
                  <a:schemeClr val="tx1"/>
                </a:solidFill>
                <a:latin typeface="Arial" pitchFamily="34" charset="0"/>
                <a:cs typeface="Arial" pitchFamily="34" charset="0"/>
              </a:defRPr>
            </a:lvl2pPr>
            <a:lvl3pPr eaLnBrk="0" hangingPunct="0">
              <a:defRPr sz="2400">
                <a:solidFill>
                  <a:schemeClr val="tx1"/>
                </a:solidFill>
                <a:latin typeface="Arial" pitchFamily="34" charset="0"/>
                <a:cs typeface="Arial" pitchFamily="34" charset="0"/>
              </a:defRPr>
            </a:lvl3pPr>
            <a:lvl4pPr eaLnBrk="0" hangingPunct="0">
              <a:defRPr sz="2400">
                <a:solidFill>
                  <a:schemeClr val="tx1"/>
                </a:solidFill>
                <a:latin typeface="Arial" pitchFamily="34" charset="0"/>
                <a:cs typeface="Arial" pitchFamily="34" charset="0"/>
              </a:defRPr>
            </a:lvl4pPr>
            <a:lvl5pPr eaLnBrk="0" hangingPunct="0">
              <a:defRPr sz="2400">
                <a:solidFill>
                  <a:schemeClr val="tx1"/>
                </a:solidFill>
                <a:latin typeface="Arial" pitchFamily="34" charset="0"/>
                <a:cs typeface="Arial" pitchFamily="34" charset="0"/>
              </a:defRPr>
            </a:lvl5pPr>
            <a:lvl6pPr marL="457200" eaLnBrk="0" fontAlgn="base" hangingPunct="0">
              <a:spcBef>
                <a:spcPct val="0"/>
              </a:spcBef>
              <a:spcAft>
                <a:spcPct val="0"/>
              </a:spcAft>
              <a:defRPr sz="2400">
                <a:solidFill>
                  <a:schemeClr val="tx1"/>
                </a:solidFill>
                <a:latin typeface="Arial" pitchFamily="34" charset="0"/>
                <a:cs typeface="Arial" pitchFamily="34" charset="0"/>
              </a:defRPr>
            </a:lvl6pPr>
            <a:lvl7pPr marL="914400" eaLnBrk="0" fontAlgn="base" hangingPunct="0">
              <a:spcBef>
                <a:spcPct val="0"/>
              </a:spcBef>
              <a:spcAft>
                <a:spcPct val="0"/>
              </a:spcAft>
              <a:defRPr sz="2400">
                <a:solidFill>
                  <a:schemeClr val="tx1"/>
                </a:solidFill>
                <a:latin typeface="Arial" pitchFamily="34" charset="0"/>
                <a:cs typeface="Arial" pitchFamily="34" charset="0"/>
              </a:defRPr>
            </a:lvl7pPr>
            <a:lvl8pPr marL="1371600" eaLnBrk="0" fontAlgn="base" hangingPunct="0">
              <a:spcBef>
                <a:spcPct val="0"/>
              </a:spcBef>
              <a:spcAft>
                <a:spcPct val="0"/>
              </a:spcAft>
              <a:defRPr sz="2400">
                <a:solidFill>
                  <a:schemeClr val="tx1"/>
                </a:solidFill>
                <a:latin typeface="Arial" pitchFamily="34" charset="0"/>
                <a:cs typeface="Arial" pitchFamily="34" charset="0"/>
              </a:defRPr>
            </a:lvl8pPr>
            <a:lvl9pPr marL="1828800" eaLnBrk="0" fontAlgn="base" hangingPunct="0">
              <a:spcBef>
                <a:spcPct val="0"/>
              </a:spcBef>
              <a:spcAft>
                <a:spcPct val="0"/>
              </a:spcAft>
              <a:defRPr sz="2400">
                <a:solidFill>
                  <a:schemeClr val="tx1"/>
                </a:solidFill>
                <a:latin typeface="Arial" pitchFamily="34" charset="0"/>
                <a:cs typeface="Arial" pitchFamily="34" charset="0"/>
              </a:defRPr>
            </a:lvl9pPr>
          </a:lstStyle>
          <a:p>
            <a:pPr algn="ctr" eaLnBrk="1" hangingPunct="1">
              <a:spcBef>
                <a:spcPct val="50000"/>
              </a:spcBef>
              <a:defRPr/>
            </a:pPr>
            <a:r>
              <a:rPr lang="it-IT" sz="1800" dirty="0" smtClean="0">
                <a:solidFill>
                  <a:srgbClr val="002060"/>
                </a:solidFill>
              </a:rPr>
              <a:t>CIG ORDINARIA</a:t>
            </a:r>
          </a:p>
        </p:txBody>
      </p:sp>
      <p:sp>
        <p:nvSpPr>
          <p:cNvPr id="19" name="Text Box 31"/>
          <p:cNvSpPr txBox="1">
            <a:spLocks noChangeArrowheads="1"/>
          </p:cNvSpPr>
          <p:nvPr/>
        </p:nvSpPr>
        <p:spPr bwMode="auto">
          <a:xfrm>
            <a:off x="5009356" y="2205038"/>
            <a:ext cx="3167063" cy="376237"/>
          </a:xfrm>
          <a:prstGeom prst="rect">
            <a:avLst/>
          </a:prstGeom>
          <a:gradFill rotWithShape="1">
            <a:gsLst>
              <a:gs pos="0">
                <a:schemeClr val="accent1"/>
              </a:gs>
              <a:gs pos="100000">
                <a:schemeClr val="accent1">
                  <a:gamma/>
                  <a:tint val="10196"/>
                  <a:invGamma/>
                </a:schemeClr>
              </a:gs>
            </a:gsLst>
            <a:lin ang="2700000" scaled="1"/>
          </a:gradFill>
          <a:ln w="9525">
            <a:solidFill>
              <a:schemeClr val="tx1"/>
            </a:solidFill>
            <a:miter lim="800000"/>
            <a:headEnd/>
            <a:tailEnd/>
          </a:ln>
          <a:effectLst/>
        </p:spPr>
        <p:txBody>
          <a:bodyPr>
            <a:spAutoFit/>
          </a:bodyPr>
          <a:lstStyle>
            <a:lvl1pPr eaLnBrk="0" hangingPunct="0">
              <a:defRPr sz="2400">
                <a:solidFill>
                  <a:schemeClr val="tx1"/>
                </a:solidFill>
                <a:latin typeface="Arial" pitchFamily="34" charset="0"/>
                <a:cs typeface="Arial" pitchFamily="34" charset="0"/>
              </a:defRPr>
            </a:lvl1pPr>
            <a:lvl2pPr marL="37931725" indent="-37474525" eaLnBrk="0" hangingPunct="0">
              <a:defRPr sz="2400">
                <a:solidFill>
                  <a:schemeClr val="tx1"/>
                </a:solidFill>
                <a:latin typeface="Arial" pitchFamily="34" charset="0"/>
                <a:cs typeface="Arial" pitchFamily="34" charset="0"/>
              </a:defRPr>
            </a:lvl2pPr>
            <a:lvl3pPr eaLnBrk="0" hangingPunct="0">
              <a:defRPr sz="2400">
                <a:solidFill>
                  <a:schemeClr val="tx1"/>
                </a:solidFill>
                <a:latin typeface="Arial" pitchFamily="34" charset="0"/>
                <a:cs typeface="Arial" pitchFamily="34" charset="0"/>
              </a:defRPr>
            </a:lvl3pPr>
            <a:lvl4pPr eaLnBrk="0" hangingPunct="0">
              <a:defRPr sz="2400">
                <a:solidFill>
                  <a:schemeClr val="tx1"/>
                </a:solidFill>
                <a:latin typeface="Arial" pitchFamily="34" charset="0"/>
                <a:cs typeface="Arial" pitchFamily="34" charset="0"/>
              </a:defRPr>
            </a:lvl4pPr>
            <a:lvl5pPr eaLnBrk="0" hangingPunct="0">
              <a:defRPr sz="2400">
                <a:solidFill>
                  <a:schemeClr val="tx1"/>
                </a:solidFill>
                <a:latin typeface="Arial" pitchFamily="34" charset="0"/>
                <a:cs typeface="Arial" pitchFamily="34" charset="0"/>
              </a:defRPr>
            </a:lvl5pPr>
            <a:lvl6pPr marL="457200" eaLnBrk="0" fontAlgn="base" hangingPunct="0">
              <a:spcBef>
                <a:spcPct val="0"/>
              </a:spcBef>
              <a:spcAft>
                <a:spcPct val="0"/>
              </a:spcAft>
              <a:defRPr sz="2400">
                <a:solidFill>
                  <a:schemeClr val="tx1"/>
                </a:solidFill>
                <a:latin typeface="Arial" pitchFamily="34" charset="0"/>
                <a:cs typeface="Arial" pitchFamily="34" charset="0"/>
              </a:defRPr>
            </a:lvl6pPr>
            <a:lvl7pPr marL="914400" eaLnBrk="0" fontAlgn="base" hangingPunct="0">
              <a:spcBef>
                <a:spcPct val="0"/>
              </a:spcBef>
              <a:spcAft>
                <a:spcPct val="0"/>
              </a:spcAft>
              <a:defRPr sz="2400">
                <a:solidFill>
                  <a:schemeClr val="tx1"/>
                </a:solidFill>
                <a:latin typeface="Arial" pitchFamily="34" charset="0"/>
                <a:cs typeface="Arial" pitchFamily="34" charset="0"/>
              </a:defRPr>
            </a:lvl7pPr>
            <a:lvl8pPr marL="1371600" eaLnBrk="0" fontAlgn="base" hangingPunct="0">
              <a:spcBef>
                <a:spcPct val="0"/>
              </a:spcBef>
              <a:spcAft>
                <a:spcPct val="0"/>
              </a:spcAft>
              <a:defRPr sz="2400">
                <a:solidFill>
                  <a:schemeClr val="tx1"/>
                </a:solidFill>
                <a:latin typeface="Arial" pitchFamily="34" charset="0"/>
                <a:cs typeface="Arial" pitchFamily="34" charset="0"/>
              </a:defRPr>
            </a:lvl8pPr>
            <a:lvl9pPr marL="1828800" eaLnBrk="0" fontAlgn="base" hangingPunct="0">
              <a:spcBef>
                <a:spcPct val="0"/>
              </a:spcBef>
              <a:spcAft>
                <a:spcPct val="0"/>
              </a:spcAft>
              <a:defRPr sz="2400">
                <a:solidFill>
                  <a:schemeClr val="tx1"/>
                </a:solidFill>
                <a:latin typeface="Arial" pitchFamily="34" charset="0"/>
                <a:cs typeface="Arial" pitchFamily="34" charset="0"/>
              </a:defRPr>
            </a:lvl9pPr>
          </a:lstStyle>
          <a:p>
            <a:pPr algn="ctr" eaLnBrk="1" hangingPunct="1">
              <a:spcBef>
                <a:spcPct val="50000"/>
              </a:spcBef>
              <a:defRPr/>
            </a:pPr>
            <a:r>
              <a:rPr lang="it-IT" sz="1800" smtClean="0">
                <a:solidFill>
                  <a:srgbClr val="002060"/>
                </a:solidFill>
              </a:rPr>
              <a:t>CIG STRAORDINARIA</a:t>
            </a:r>
          </a:p>
        </p:txBody>
      </p:sp>
      <p:sp>
        <p:nvSpPr>
          <p:cNvPr id="20" name="Text Box 33"/>
          <p:cNvSpPr txBox="1">
            <a:spLocks noChangeArrowheads="1"/>
          </p:cNvSpPr>
          <p:nvPr/>
        </p:nvSpPr>
        <p:spPr bwMode="auto">
          <a:xfrm>
            <a:off x="1043608" y="3356992"/>
            <a:ext cx="3240088" cy="2419124"/>
          </a:xfrm>
          <a:prstGeom prst="rect">
            <a:avLst/>
          </a:prstGeom>
          <a:noFill/>
          <a:ln w="9525">
            <a:solidFill>
              <a:srgbClr val="002060"/>
            </a:solidFill>
            <a:prstDash val="dash"/>
            <a:miter lim="800000"/>
            <a:headEnd/>
            <a:tailEnd/>
          </a:ln>
          <a:effectLst/>
        </p:spPr>
        <p:txBody>
          <a:bodyPr>
            <a:spAutoFit/>
          </a:bodyPr>
          <a:lstStyle>
            <a:lvl1pPr eaLnBrk="0" hangingPunct="0">
              <a:defRPr sz="2400">
                <a:solidFill>
                  <a:schemeClr val="tx1"/>
                </a:solidFill>
                <a:latin typeface="Arial" pitchFamily="34" charset="0"/>
                <a:cs typeface="Arial" pitchFamily="34" charset="0"/>
              </a:defRPr>
            </a:lvl1pPr>
            <a:lvl2pPr marL="37931725" indent="-37474525" eaLnBrk="0" hangingPunct="0">
              <a:defRPr sz="2400">
                <a:solidFill>
                  <a:schemeClr val="tx1"/>
                </a:solidFill>
                <a:latin typeface="Arial" pitchFamily="34" charset="0"/>
                <a:cs typeface="Arial" pitchFamily="34" charset="0"/>
              </a:defRPr>
            </a:lvl2pPr>
            <a:lvl3pPr eaLnBrk="0" hangingPunct="0">
              <a:defRPr sz="2400">
                <a:solidFill>
                  <a:schemeClr val="tx1"/>
                </a:solidFill>
                <a:latin typeface="Arial" pitchFamily="34" charset="0"/>
                <a:cs typeface="Arial" pitchFamily="34" charset="0"/>
              </a:defRPr>
            </a:lvl3pPr>
            <a:lvl4pPr eaLnBrk="0" hangingPunct="0">
              <a:defRPr sz="2400">
                <a:solidFill>
                  <a:schemeClr val="tx1"/>
                </a:solidFill>
                <a:latin typeface="Arial" pitchFamily="34" charset="0"/>
                <a:cs typeface="Arial" pitchFamily="34" charset="0"/>
              </a:defRPr>
            </a:lvl4pPr>
            <a:lvl5pPr eaLnBrk="0" hangingPunct="0">
              <a:defRPr sz="2400">
                <a:solidFill>
                  <a:schemeClr val="tx1"/>
                </a:solidFill>
                <a:latin typeface="Arial" pitchFamily="34" charset="0"/>
                <a:cs typeface="Arial" pitchFamily="34" charset="0"/>
              </a:defRPr>
            </a:lvl5pPr>
            <a:lvl6pPr marL="457200" eaLnBrk="0" fontAlgn="base" hangingPunct="0">
              <a:spcBef>
                <a:spcPct val="0"/>
              </a:spcBef>
              <a:spcAft>
                <a:spcPct val="0"/>
              </a:spcAft>
              <a:defRPr sz="2400">
                <a:solidFill>
                  <a:schemeClr val="tx1"/>
                </a:solidFill>
                <a:latin typeface="Arial" pitchFamily="34" charset="0"/>
                <a:cs typeface="Arial" pitchFamily="34" charset="0"/>
              </a:defRPr>
            </a:lvl6pPr>
            <a:lvl7pPr marL="914400" eaLnBrk="0" fontAlgn="base" hangingPunct="0">
              <a:spcBef>
                <a:spcPct val="0"/>
              </a:spcBef>
              <a:spcAft>
                <a:spcPct val="0"/>
              </a:spcAft>
              <a:defRPr sz="2400">
                <a:solidFill>
                  <a:schemeClr val="tx1"/>
                </a:solidFill>
                <a:latin typeface="Arial" pitchFamily="34" charset="0"/>
                <a:cs typeface="Arial" pitchFamily="34" charset="0"/>
              </a:defRPr>
            </a:lvl7pPr>
            <a:lvl8pPr marL="1371600" eaLnBrk="0" fontAlgn="base" hangingPunct="0">
              <a:spcBef>
                <a:spcPct val="0"/>
              </a:spcBef>
              <a:spcAft>
                <a:spcPct val="0"/>
              </a:spcAft>
              <a:defRPr sz="2400">
                <a:solidFill>
                  <a:schemeClr val="tx1"/>
                </a:solidFill>
                <a:latin typeface="Arial" pitchFamily="34" charset="0"/>
                <a:cs typeface="Arial" pitchFamily="34" charset="0"/>
              </a:defRPr>
            </a:lvl8pPr>
            <a:lvl9pPr marL="1828800" eaLnBrk="0" fontAlgn="base" hangingPunct="0">
              <a:spcBef>
                <a:spcPct val="0"/>
              </a:spcBef>
              <a:spcAft>
                <a:spcPct val="0"/>
              </a:spcAft>
              <a:defRPr sz="2400">
                <a:solidFill>
                  <a:schemeClr val="tx1"/>
                </a:solidFill>
                <a:latin typeface="Arial" pitchFamily="34" charset="0"/>
                <a:cs typeface="Arial" pitchFamily="34" charset="0"/>
              </a:defRPr>
            </a:lvl9pPr>
          </a:lstStyle>
          <a:p>
            <a:pPr algn="ctr" eaLnBrk="1" hangingPunct="1">
              <a:spcBef>
                <a:spcPct val="20000"/>
              </a:spcBef>
              <a:buFont typeface="Arial" pitchFamily="34" charset="0"/>
              <a:buNone/>
              <a:defRPr/>
            </a:pPr>
            <a:r>
              <a:rPr lang="it-IT" sz="1800" dirty="0" smtClean="0">
                <a:solidFill>
                  <a:srgbClr val="002060"/>
                </a:solidFill>
              </a:rPr>
              <a:t>Nei casi di:</a:t>
            </a:r>
          </a:p>
          <a:p>
            <a:pPr algn="just" eaLnBrk="1" hangingPunct="1">
              <a:spcBef>
                <a:spcPct val="20000"/>
              </a:spcBef>
              <a:buFont typeface="Arial" pitchFamily="34" charset="0"/>
              <a:buNone/>
              <a:defRPr/>
            </a:pPr>
            <a:r>
              <a:rPr lang="it-IT" sz="1800" dirty="0" smtClean="0">
                <a:solidFill>
                  <a:srgbClr val="002060"/>
                </a:solidFill>
              </a:rPr>
              <a:t>- Situazioni aziendali dovute a eventi transitori e non imputabili all’impresa </a:t>
            </a:r>
            <a:r>
              <a:rPr lang="it-IT" sz="1800" dirty="0" smtClean="0">
                <a:solidFill>
                  <a:srgbClr val="002060"/>
                </a:solidFill>
              </a:rPr>
              <a:t>o </a:t>
            </a:r>
            <a:r>
              <a:rPr lang="it-IT" sz="1800" dirty="0" smtClean="0">
                <a:solidFill>
                  <a:srgbClr val="002060"/>
                </a:solidFill>
              </a:rPr>
              <a:t>ai dipendenti, incluse le intemperie stagionali;</a:t>
            </a:r>
          </a:p>
          <a:p>
            <a:pPr algn="just" eaLnBrk="1" hangingPunct="1">
              <a:spcBef>
                <a:spcPct val="20000"/>
              </a:spcBef>
              <a:buFont typeface="Arial" pitchFamily="34" charset="0"/>
              <a:buNone/>
              <a:defRPr/>
            </a:pPr>
            <a:r>
              <a:rPr lang="it-IT" sz="1800" dirty="0" smtClean="0">
                <a:solidFill>
                  <a:srgbClr val="002060"/>
                </a:solidFill>
              </a:rPr>
              <a:t>- Situazioni temporanee di mercato:</a:t>
            </a:r>
          </a:p>
        </p:txBody>
      </p:sp>
      <p:sp>
        <p:nvSpPr>
          <p:cNvPr id="21" name="Text Box 34"/>
          <p:cNvSpPr txBox="1">
            <a:spLocks noChangeArrowheads="1"/>
          </p:cNvSpPr>
          <p:nvPr/>
        </p:nvSpPr>
        <p:spPr bwMode="auto">
          <a:xfrm>
            <a:off x="4644008" y="3356992"/>
            <a:ext cx="3955132" cy="3139321"/>
          </a:xfrm>
          <a:prstGeom prst="rect">
            <a:avLst/>
          </a:prstGeom>
          <a:noFill/>
          <a:ln w="9525">
            <a:solidFill>
              <a:srgbClr val="002060"/>
            </a:solidFill>
            <a:prstDash val="dash"/>
            <a:miter lim="800000"/>
            <a:headEnd/>
            <a:tailEnd/>
          </a:ln>
          <a:effectLst/>
        </p:spPr>
        <p:txBody>
          <a:bodyPr wrap="square">
            <a:spAutoFit/>
          </a:bodyPr>
          <a:lstStyle>
            <a:lvl1pPr eaLnBrk="0" hangingPunct="0">
              <a:defRPr sz="2400">
                <a:solidFill>
                  <a:schemeClr val="tx1"/>
                </a:solidFill>
                <a:latin typeface="Arial" pitchFamily="34" charset="0"/>
                <a:cs typeface="Arial" pitchFamily="34" charset="0"/>
              </a:defRPr>
            </a:lvl1pPr>
            <a:lvl2pPr marL="37931725" indent="-37474525" eaLnBrk="0" hangingPunct="0">
              <a:defRPr sz="2400">
                <a:solidFill>
                  <a:schemeClr val="tx1"/>
                </a:solidFill>
                <a:latin typeface="Arial" pitchFamily="34" charset="0"/>
                <a:cs typeface="Arial" pitchFamily="34" charset="0"/>
              </a:defRPr>
            </a:lvl2pPr>
            <a:lvl3pPr eaLnBrk="0" hangingPunct="0">
              <a:defRPr sz="2400">
                <a:solidFill>
                  <a:schemeClr val="tx1"/>
                </a:solidFill>
                <a:latin typeface="Arial" pitchFamily="34" charset="0"/>
                <a:cs typeface="Arial" pitchFamily="34" charset="0"/>
              </a:defRPr>
            </a:lvl3pPr>
            <a:lvl4pPr eaLnBrk="0" hangingPunct="0">
              <a:defRPr sz="2400">
                <a:solidFill>
                  <a:schemeClr val="tx1"/>
                </a:solidFill>
                <a:latin typeface="Arial" pitchFamily="34" charset="0"/>
                <a:cs typeface="Arial" pitchFamily="34" charset="0"/>
              </a:defRPr>
            </a:lvl4pPr>
            <a:lvl5pPr eaLnBrk="0" hangingPunct="0">
              <a:defRPr sz="2400">
                <a:solidFill>
                  <a:schemeClr val="tx1"/>
                </a:solidFill>
                <a:latin typeface="Arial" pitchFamily="34" charset="0"/>
                <a:cs typeface="Arial" pitchFamily="34" charset="0"/>
              </a:defRPr>
            </a:lvl5pPr>
            <a:lvl6pPr marL="457200" eaLnBrk="0" fontAlgn="base" hangingPunct="0">
              <a:spcBef>
                <a:spcPct val="0"/>
              </a:spcBef>
              <a:spcAft>
                <a:spcPct val="0"/>
              </a:spcAft>
              <a:defRPr sz="2400">
                <a:solidFill>
                  <a:schemeClr val="tx1"/>
                </a:solidFill>
                <a:latin typeface="Arial" pitchFamily="34" charset="0"/>
                <a:cs typeface="Arial" pitchFamily="34" charset="0"/>
              </a:defRPr>
            </a:lvl6pPr>
            <a:lvl7pPr marL="914400" eaLnBrk="0" fontAlgn="base" hangingPunct="0">
              <a:spcBef>
                <a:spcPct val="0"/>
              </a:spcBef>
              <a:spcAft>
                <a:spcPct val="0"/>
              </a:spcAft>
              <a:defRPr sz="2400">
                <a:solidFill>
                  <a:schemeClr val="tx1"/>
                </a:solidFill>
                <a:latin typeface="Arial" pitchFamily="34" charset="0"/>
                <a:cs typeface="Arial" pitchFamily="34" charset="0"/>
              </a:defRPr>
            </a:lvl7pPr>
            <a:lvl8pPr marL="1371600" eaLnBrk="0" fontAlgn="base" hangingPunct="0">
              <a:spcBef>
                <a:spcPct val="0"/>
              </a:spcBef>
              <a:spcAft>
                <a:spcPct val="0"/>
              </a:spcAft>
              <a:defRPr sz="2400">
                <a:solidFill>
                  <a:schemeClr val="tx1"/>
                </a:solidFill>
                <a:latin typeface="Arial" pitchFamily="34" charset="0"/>
                <a:cs typeface="Arial" pitchFamily="34" charset="0"/>
              </a:defRPr>
            </a:lvl8pPr>
            <a:lvl9pPr marL="1828800" eaLnBrk="0" fontAlgn="base" hangingPunct="0">
              <a:spcBef>
                <a:spcPct val="0"/>
              </a:spcBef>
              <a:spcAft>
                <a:spcPct val="0"/>
              </a:spcAft>
              <a:defRPr sz="2400">
                <a:solidFill>
                  <a:schemeClr val="tx1"/>
                </a:solidFill>
                <a:latin typeface="Arial" pitchFamily="34" charset="0"/>
                <a:cs typeface="Arial" pitchFamily="34" charset="0"/>
              </a:defRPr>
            </a:lvl9pPr>
          </a:lstStyle>
          <a:p>
            <a:pPr algn="ctr" eaLnBrk="1" hangingPunct="1">
              <a:spcBef>
                <a:spcPct val="20000"/>
              </a:spcBef>
              <a:defRPr/>
            </a:pPr>
            <a:r>
              <a:rPr lang="it-IT" sz="1800" dirty="0" smtClean="0">
                <a:solidFill>
                  <a:srgbClr val="002060"/>
                </a:solidFill>
              </a:rPr>
              <a:t>Nei casi di:</a:t>
            </a:r>
          </a:p>
          <a:p>
            <a:pPr algn="just" eaLnBrk="1" hangingPunct="1">
              <a:spcBef>
                <a:spcPct val="20000"/>
              </a:spcBef>
              <a:buFontTx/>
              <a:buChar char="-"/>
              <a:defRPr/>
            </a:pPr>
            <a:r>
              <a:rPr lang="it-IT" sz="1800" dirty="0" smtClean="0">
                <a:solidFill>
                  <a:srgbClr val="002060"/>
                </a:solidFill>
              </a:rPr>
              <a:t> Riorganizzazione aziendale;</a:t>
            </a:r>
          </a:p>
          <a:p>
            <a:pPr algn="just" eaLnBrk="1" hangingPunct="1">
              <a:spcBef>
                <a:spcPct val="20000"/>
              </a:spcBef>
              <a:buFontTx/>
              <a:buChar char="-"/>
              <a:defRPr/>
            </a:pPr>
            <a:r>
              <a:rPr lang="it-IT" sz="1800" dirty="0" smtClean="0">
                <a:solidFill>
                  <a:srgbClr val="002060"/>
                </a:solidFill>
              </a:rPr>
              <a:t> Crisi aziendale, ad esclusione, a decorrere dal 1 gennaio 2016, dei casi di cessazione della attività produttiva dell’azienda o di un ramo di essa;</a:t>
            </a:r>
          </a:p>
          <a:p>
            <a:pPr algn="just" eaLnBrk="1" hangingPunct="1">
              <a:spcBef>
                <a:spcPct val="20000"/>
              </a:spcBef>
              <a:buFontTx/>
              <a:buChar char="-"/>
              <a:defRPr/>
            </a:pPr>
            <a:r>
              <a:rPr lang="it-IT" sz="1800" dirty="0" smtClean="0">
                <a:solidFill>
                  <a:srgbClr val="002060"/>
                </a:solidFill>
              </a:rPr>
              <a:t> Contratto di solidarietà</a:t>
            </a:r>
          </a:p>
          <a:p>
            <a:pPr algn="just" eaLnBrk="1" hangingPunct="1">
              <a:spcBef>
                <a:spcPct val="20000"/>
              </a:spcBef>
              <a:buFontTx/>
              <a:buChar char="-"/>
              <a:defRPr/>
            </a:pPr>
            <a:endParaRPr lang="it-IT" sz="1800" dirty="0" smtClean="0">
              <a:solidFill>
                <a:srgbClr val="002060"/>
              </a:solidFill>
            </a:endParaRPr>
          </a:p>
          <a:p>
            <a:pPr algn="ctr" eaLnBrk="1" hangingPunct="1">
              <a:spcBef>
                <a:spcPct val="20000"/>
              </a:spcBef>
              <a:defRPr/>
            </a:pPr>
            <a:endParaRPr lang="it-IT" sz="1800" dirty="0" smtClean="0">
              <a:solidFill>
                <a:srgbClr val="002060"/>
              </a:solidFill>
            </a:endParaRPr>
          </a:p>
        </p:txBody>
      </p:sp>
      <p:sp>
        <p:nvSpPr>
          <p:cNvPr id="9" name="Segnaposto numero diapositiva 5"/>
          <p:cNvSpPr txBox="1">
            <a:spLocks/>
          </p:cNvSpPr>
          <p:nvPr/>
        </p:nvSpPr>
        <p:spPr>
          <a:xfrm>
            <a:off x="3309090" y="6309321"/>
            <a:ext cx="2133600" cy="396875"/>
          </a:xfrm>
          <a:prstGeom prst="rect">
            <a:avLst/>
          </a:prstGeom>
          <a:noFill/>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it-IT" sz="1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extLst>
      <p:ext uri="{BB962C8B-B14F-4D97-AF65-F5344CB8AC3E}">
        <p14:creationId xmlns:p14="http://schemas.microsoft.com/office/powerpoint/2010/main" xmlns="" val="2632505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p:cNvSpPr/>
          <p:nvPr/>
        </p:nvSpPr>
        <p:spPr>
          <a:xfrm>
            <a:off x="755576" y="2492896"/>
            <a:ext cx="7920880" cy="954107"/>
          </a:xfrm>
          <a:prstGeom prst="rect">
            <a:avLst/>
          </a:prstGeom>
        </p:spPr>
        <p:txBody>
          <a:bodyPr wrap="square">
            <a:spAutoFit/>
          </a:bodyPr>
          <a:lstStyle/>
          <a:p>
            <a:pPr lvl="0" algn="ctr"/>
            <a:r>
              <a:rPr lang="it-IT" sz="2800" b="1" dirty="0" smtClean="0">
                <a:solidFill>
                  <a:srgbClr val="002060"/>
                </a:solidFill>
                <a:latin typeface="Arial" pitchFamily="34" charset="0"/>
                <a:cs typeface="Arial" pitchFamily="34" charset="0"/>
              </a:rPr>
              <a:t>AMMORTIZZATORI SOCIALI IN CASO </a:t>
            </a:r>
            <a:r>
              <a:rPr lang="it-IT" sz="2800" b="1" dirty="0" err="1" smtClean="0">
                <a:solidFill>
                  <a:srgbClr val="002060"/>
                </a:solidFill>
                <a:latin typeface="Arial" pitchFamily="34" charset="0"/>
                <a:cs typeface="Arial" pitchFamily="34" charset="0"/>
              </a:rPr>
              <a:t>DI</a:t>
            </a:r>
            <a:r>
              <a:rPr lang="it-IT" sz="2800" b="1" dirty="0" smtClean="0">
                <a:solidFill>
                  <a:srgbClr val="002060"/>
                </a:solidFill>
                <a:latin typeface="Arial" pitchFamily="34" charset="0"/>
                <a:cs typeface="Arial" pitchFamily="34" charset="0"/>
              </a:rPr>
              <a:t> DISOCCUPAZIONE INVOLONTARIA</a:t>
            </a:r>
          </a:p>
        </p:txBody>
      </p:sp>
      <p:sp>
        <p:nvSpPr>
          <p:cNvPr id="2" name="Segnaposto piè di pagina 1"/>
          <p:cNvSpPr>
            <a:spLocks noGrp="1"/>
          </p:cNvSpPr>
          <p:nvPr>
            <p:ph type="ftr" sz="quarter" idx="11"/>
          </p:nvPr>
        </p:nvSpPr>
        <p:spPr/>
        <p:txBody>
          <a:bodyPr/>
          <a:lstStyle/>
          <a:p>
            <a:r>
              <a:rPr lang="it-IT" smtClean="0"/>
              <a:t>40</a:t>
            </a:r>
            <a:endParaRPr lang="it-IT"/>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arrotondato 5"/>
          <p:cNvSpPr/>
          <p:nvPr/>
        </p:nvSpPr>
        <p:spPr bwMode="auto">
          <a:xfrm>
            <a:off x="539552" y="1556792"/>
            <a:ext cx="8136904" cy="4248472"/>
          </a:xfrm>
          <a:prstGeom prst="roundRect">
            <a:avLst/>
          </a:prstGeom>
          <a:solidFill>
            <a:schemeClr val="bg1"/>
          </a:solidFill>
          <a:ln w="9525" cap="flat" cmpd="sng" algn="ctr">
            <a:solidFill>
              <a:schemeClr val="bg1">
                <a:lumMod val="9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lgn="just"/>
            <a:r>
              <a:rPr lang="it-IT" sz="1600" b="1" cap="all" dirty="0" smtClean="0">
                <a:solidFill>
                  <a:srgbClr val="002060"/>
                </a:solidFill>
                <a:latin typeface="Arial" pitchFamily="34" charset="0"/>
                <a:cs typeface="Arial" pitchFamily="34" charset="0"/>
              </a:rPr>
              <a:t>Naspi               ha la funzione di fornire una tutela al reddito per i lavoratori che hanno perso involontariamente la propria occupazione.</a:t>
            </a:r>
          </a:p>
          <a:p>
            <a:pPr lvl="0"/>
            <a:endParaRPr lang="it-IT" sz="1600" b="1" cap="all" dirty="0" smtClean="0">
              <a:solidFill>
                <a:srgbClr val="002060"/>
              </a:solidFill>
              <a:latin typeface="Arial" pitchFamily="34" charset="0"/>
              <a:cs typeface="Arial" pitchFamily="34" charset="0"/>
            </a:endParaRPr>
          </a:p>
          <a:p>
            <a:pPr lvl="0" algn="ctr"/>
            <a:r>
              <a:rPr lang="it-IT" sz="2000" dirty="0" smtClean="0">
                <a:solidFill>
                  <a:srgbClr val="002060"/>
                </a:solidFill>
                <a:latin typeface="Arial" pitchFamily="34" charset="0"/>
                <a:cs typeface="Arial" pitchFamily="34" charset="0"/>
              </a:rPr>
              <a:t> </a:t>
            </a:r>
            <a:r>
              <a:rPr lang="it-IT" dirty="0" smtClean="0">
                <a:solidFill>
                  <a:srgbClr val="002060"/>
                </a:solidFill>
                <a:latin typeface="Arial" pitchFamily="34" charset="0"/>
                <a:cs typeface="Arial" pitchFamily="34" charset="0"/>
              </a:rPr>
              <a:t>Nuova prestazione di Assicurazione Sociale per l’impiego (NASPI) </a:t>
            </a:r>
            <a:endParaRPr lang="it-IT" sz="2000" dirty="0" smtClean="0">
              <a:solidFill>
                <a:srgbClr val="002060"/>
              </a:solidFill>
              <a:latin typeface="Arial" pitchFamily="34" charset="0"/>
              <a:cs typeface="Arial" pitchFamily="34" charset="0"/>
            </a:endParaRPr>
          </a:p>
          <a:p>
            <a:pPr lvl="0"/>
            <a:endParaRPr lang="it-IT" sz="1600" dirty="0" smtClean="0">
              <a:solidFill>
                <a:srgbClr val="002060"/>
              </a:solidFill>
              <a:latin typeface="Arial" pitchFamily="34" charset="0"/>
              <a:cs typeface="Arial" pitchFamily="34" charset="0"/>
            </a:endParaRPr>
          </a:p>
          <a:p>
            <a:pPr lvl="0" algn="ctr"/>
            <a:r>
              <a:rPr lang="it-IT" sz="1600" dirty="0" smtClean="0">
                <a:solidFill>
                  <a:srgbClr val="002060"/>
                </a:solidFill>
                <a:latin typeface="Arial" pitchFamily="34" charset="0"/>
                <a:cs typeface="Arial" pitchFamily="34" charset="0"/>
              </a:rPr>
              <a:t>               		</a:t>
            </a:r>
          </a:p>
          <a:p>
            <a:pPr lvl="0" algn="ctr"/>
            <a:r>
              <a:rPr lang="it-IT" sz="1600" dirty="0" smtClean="0">
                <a:solidFill>
                  <a:srgbClr val="002060"/>
                </a:solidFill>
                <a:latin typeface="Arial" pitchFamily="34" charset="0"/>
                <a:cs typeface="Arial" pitchFamily="34" charset="0"/>
              </a:rPr>
              <a:t>		</a:t>
            </a:r>
            <a:r>
              <a:rPr lang="it-IT" sz="1600" i="1" dirty="0" smtClean="0">
                <a:solidFill>
                  <a:srgbClr val="002060"/>
                </a:solidFill>
                <a:latin typeface="Arial" pitchFamily="34" charset="0"/>
                <a:cs typeface="Arial" pitchFamily="34" charset="0"/>
              </a:rPr>
              <a:t>sostituisce  </a:t>
            </a:r>
          </a:p>
          <a:p>
            <a:pPr lvl="0" algn="ctr"/>
            <a:endParaRPr lang="it-IT" sz="1600" dirty="0" smtClean="0">
              <a:solidFill>
                <a:srgbClr val="002060"/>
              </a:solidFill>
              <a:latin typeface="Arial" pitchFamily="34" charset="0"/>
              <a:cs typeface="Arial" pitchFamily="34" charset="0"/>
            </a:endParaRPr>
          </a:p>
          <a:p>
            <a:pPr lvl="0" algn="ctr"/>
            <a:endParaRPr lang="it-IT" sz="1600" dirty="0" smtClean="0">
              <a:solidFill>
                <a:srgbClr val="002060"/>
              </a:solidFill>
              <a:latin typeface="Arial" pitchFamily="34" charset="0"/>
              <a:cs typeface="Arial" pitchFamily="34" charset="0"/>
            </a:endParaRPr>
          </a:p>
          <a:p>
            <a:pPr lvl="0" algn="ctr"/>
            <a:endParaRPr lang="it-IT" dirty="0" smtClean="0">
              <a:solidFill>
                <a:srgbClr val="FF0000"/>
              </a:solidFill>
              <a:latin typeface="Arial" pitchFamily="34" charset="0"/>
              <a:cs typeface="Arial" pitchFamily="34" charset="0"/>
            </a:endParaRPr>
          </a:p>
          <a:p>
            <a:pPr lvl="0" algn="ctr"/>
            <a:endParaRPr lang="it-IT" dirty="0" smtClean="0">
              <a:solidFill>
                <a:srgbClr val="002060"/>
              </a:solidFill>
              <a:latin typeface="Arial" pitchFamily="34" charset="0"/>
              <a:cs typeface="Arial" pitchFamily="34" charset="0"/>
            </a:endParaRPr>
          </a:p>
          <a:p>
            <a:pPr lvl="0" algn="ctr"/>
            <a:endParaRPr lang="it-IT" dirty="0" smtClean="0">
              <a:solidFill>
                <a:srgbClr val="002060"/>
              </a:solidFill>
              <a:latin typeface="Arial" pitchFamily="34" charset="0"/>
              <a:cs typeface="Arial" pitchFamily="34" charset="0"/>
            </a:endParaRPr>
          </a:p>
          <a:p>
            <a:pPr lvl="0" algn="ctr"/>
            <a:r>
              <a:rPr lang="it-IT" dirty="0" smtClean="0">
                <a:solidFill>
                  <a:srgbClr val="002060"/>
                </a:solidFill>
                <a:latin typeface="Arial" pitchFamily="34" charset="0"/>
                <a:cs typeface="Arial" pitchFamily="34" charset="0"/>
              </a:rPr>
              <a:t> l’ASPI e  MINI ASPI</a:t>
            </a:r>
          </a:p>
        </p:txBody>
      </p:sp>
      <p:sp>
        <p:nvSpPr>
          <p:cNvPr id="7" name="Freccia in giù 6"/>
          <p:cNvSpPr/>
          <p:nvPr/>
        </p:nvSpPr>
        <p:spPr bwMode="auto">
          <a:xfrm>
            <a:off x="4355976" y="3242680"/>
            <a:ext cx="484632" cy="690376"/>
          </a:xfrm>
          <a:prstGeom prst="downArrow">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cxnSp>
        <p:nvCxnSpPr>
          <p:cNvPr id="9" name="Connettore 2 8"/>
          <p:cNvCxnSpPr/>
          <p:nvPr/>
        </p:nvCxnSpPr>
        <p:spPr>
          <a:xfrm>
            <a:off x="1619672" y="1916832"/>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 name="Segnaposto piè di pagina 1"/>
          <p:cNvSpPr>
            <a:spLocks noGrp="1"/>
          </p:cNvSpPr>
          <p:nvPr>
            <p:ph type="ftr" sz="quarter" idx="11"/>
          </p:nvPr>
        </p:nvSpPr>
        <p:spPr/>
        <p:txBody>
          <a:bodyPr/>
          <a:lstStyle/>
          <a:p>
            <a:r>
              <a:rPr lang="it-IT" smtClean="0"/>
              <a:t>41</a:t>
            </a:r>
            <a:endParaRPr lang="it-IT"/>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a:spLocks noChangeArrowheads="1"/>
          </p:cNvSpPr>
          <p:nvPr/>
        </p:nvSpPr>
        <p:spPr bwMode="auto">
          <a:xfrm>
            <a:off x="395536" y="920914"/>
            <a:ext cx="8363281" cy="707886"/>
          </a:xfrm>
          <a:prstGeom prst="rect">
            <a:avLst/>
          </a:prstGeom>
          <a:noFill/>
          <a:ln w="9525">
            <a:noFill/>
            <a:miter lim="800000"/>
            <a:headEnd/>
            <a:tailEnd/>
          </a:ln>
        </p:spPr>
        <p:txBody>
          <a:bodyPr wrap="square">
            <a:spAutoFit/>
          </a:bodyPr>
          <a:lstStyle/>
          <a:p>
            <a:pPr marL="342900" indent="-342900" algn="ctr" fontAlgn="auto">
              <a:spcBef>
                <a:spcPts val="0"/>
              </a:spcBef>
              <a:spcAft>
                <a:spcPts val="0"/>
              </a:spcAft>
              <a:defRPr/>
            </a:pPr>
            <a:r>
              <a:rPr lang="it-IT" sz="2000" b="1" cap="all" dirty="0" smtClean="0">
                <a:solidFill>
                  <a:srgbClr val="002060"/>
                </a:solidFill>
                <a:latin typeface="Arial" pitchFamily="34" charset="0"/>
                <a:cs typeface="Arial" pitchFamily="34" charset="0"/>
              </a:rPr>
              <a:t>La nuova assicurazione sociale per l’impiego</a:t>
            </a:r>
          </a:p>
          <a:p>
            <a:pPr marL="342900" indent="-342900" algn="ctr" fontAlgn="auto">
              <a:spcBef>
                <a:spcPts val="0"/>
              </a:spcBef>
              <a:spcAft>
                <a:spcPts val="0"/>
              </a:spcAft>
              <a:defRPr/>
            </a:pPr>
            <a:r>
              <a:rPr lang="it-IT" sz="2000" b="1" cap="all" dirty="0" smtClean="0">
                <a:solidFill>
                  <a:srgbClr val="002060"/>
                </a:solidFill>
                <a:latin typeface="Arial" pitchFamily="34" charset="0"/>
                <a:cs typeface="Arial" pitchFamily="34" charset="0"/>
              </a:rPr>
              <a:t>Entrata in vigore e destinatari</a:t>
            </a:r>
            <a:endParaRPr lang="it-IT" sz="2000" b="1" dirty="0" smtClean="0">
              <a:solidFill>
                <a:srgbClr val="002060"/>
              </a:solidFill>
              <a:latin typeface="Arial" pitchFamily="34" charset="0"/>
              <a:cs typeface="Arial" pitchFamily="34" charset="0"/>
            </a:endParaRPr>
          </a:p>
        </p:txBody>
      </p:sp>
      <p:sp>
        <p:nvSpPr>
          <p:cNvPr id="7" name="Elaborazione alternativa 6"/>
          <p:cNvSpPr/>
          <p:nvPr/>
        </p:nvSpPr>
        <p:spPr bwMode="auto">
          <a:xfrm>
            <a:off x="467544" y="3933056"/>
            <a:ext cx="8136904" cy="1728192"/>
          </a:xfrm>
          <a:prstGeom prst="flowChartAlternateProcess">
            <a:avLst/>
          </a:prstGeom>
          <a:solidFill>
            <a:schemeClr val="bg1"/>
          </a:solidFill>
          <a:ln>
            <a:solidFill>
              <a:schemeClr val="bg2">
                <a:lumMod val="60000"/>
                <a:lumOff val="40000"/>
              </a:schemeClr>
            </a:solidFill>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r>
              <a:rPr lang="it-IT" sz="1600" b="1" cap="all" dirty="0" smtClean="0">
                <a:solidFill>
                  <a:srgbClr val="002060"/>
                </a:solidFill>
                <a:latin typeface="Arial" pitchFamily="34" charset="0"/>
                <a:cs typeface="Arial" pitchFamily="34" charset="0"/>
              </a:rPr>
              <a:t>Art. 2 D. LGS. N. 22/2015: destinatari</a:t>
            </a:r>
          </a:p>
          <a:p>
            <a:endParaRPr lang="it-IT" sz="1600" cap="all" dirty="0" smtClean="0">
              <a:solidFill>
                <a:srgbClr val="002060"/>
              </a:solidFill>
              <a:latin typeface="Arial" pitchFamily="34" charset="0"/>
              <a:cs typeface="Arial" pitchFamily="34" charset="0"/>
            </a:endParaRPr>
          </a:p>
          <a:p>
            <a:r>
              <a:rPr lang="it-IT" sz="1600" cap="all" dirty="0" smtClean="0">
                <a:solidFill>
                  <a:srgbClr val="002060"/>
                </a:solidFill>
                <a:latin typeface="Arial" pitchFamily="34" charset="0"/>
                <a:cs typeface="Arial" pitchFamily="34" charset="0"/>
              </a:rPr>
              <a:t>Lavoratori dipendenti, con esclusione di quelli a tempo indeterminato della p.a. e gli operai agricoli a tempo determinato o indeterminato</a:t>
            </a:r>
          </a:p>
        </p:txBody>
      </p:sp>
      <p:sp>
        <p:nvSpPr>
          <p:cNvPr id="8" name="Rettangolo arrotondato 7"/>
          <p:cNvSpPr/>
          <p:nvPr/>
        </p:nvSpPr>
        <p:spPr bwMode="auto">
          <a:xfrm>
            <a:off x="467544" y="1988840"/>
            <a:ext cx="8208912" cy="1562472"/>
          </a:xfrm>
          <a:prstGeom prst="roundRect">
            <a:avLst/>
          </a:prstGeom>
          <a:solidFill>
            <a:schemeClr val="bg1"/>
          </a:solidFill>
          <a:ln>
            <a:solidFill>
              <a:schemeClr val="bg2">
                <a:lumMod val="60000"/>
                <a:lumOff val="40000"/>
              </a:schemeClr>
            </a:solidFill>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lvl="0"/>
            <a:r>
              <a:rPr lang="it-IT" sz="1600" b="1" cap="all" dirty="0" smtClean="0">
                <a:solidFill>
                  <a:srgbClr val="002060"/>
                </a:solidFill>
                <a:latin typeface="Arial" pitchFamily="34" charset="0"/>
                <a:cs typeface="Arial" pitchFamily="34" charset="0"/>
              </a:rPr>
              <a:t>Art. 1  D. LGS. N. 22/2015: entrata In vigore</a:t>
            </a:r>
          </a:p>
          <a:p>
            <a:pPr lvl="0"/>
            <a:endParaRPr lang="it-IT" sz="1600" b="1" cap="all" dirty="0" smtClean="0">
              <a:solidFill>
                <a:srgbClr val="002060"/>
              </a:solidFill>
              <a:latin typeface="Arial" pitchFamily="34" charset="0"/>
              <a:cs typeface="Arial" pitchFamily="34" charset="0"/>
            </a:endParaRPr>
          </a:p>
          <a:p>
            <a:pPr lvl="0"/>
            <a:r>
              <a:rPr lang="it-IT" sz="1600" cap="all" dirty="0" smtClean="0">
                <a:solidFill>
                  <a:srgbClr val="002060"/>
                </a:solidFill>
                <a:latin typeface="Arial" pitchFamily="34" charset="0"/>
                <a:cs typeface="Arial" pitchFamily="34" charset="0"/>
              </a:rPr>
              <a:t>La Nuova prestazione di Assicurazione Sociale per l’impiego (NASPI)  ha sostituito l’ASPI e la MINI ASPI al 1 Maggio 2015 </a:t>
            </a:r>
          </a:p>
        </p:txBody>
      </p:sp>
      <p:sp>
        <p:nvSpPr>
          <p:cNvPr id="2" name="Segnaposto piè di pagina 1"/>
          <p:cNvSpPr>
            <a:spLocks noGrp="1"/>
          </p:cNvSpPr>
          <p:nvPr>
            <p:ph type="ftr" sz="quarter" idx="11"/>
          </p:nvPr>
        </p:nvSpPr>
        <p:spPr/>
        <p:txBody>
          <a:bodyPr/>
          <a:lstStyle/>
          <a:p>
            <a:r>
              <a:rPr lang="it-IT" smtClean="0"/>
              <a:t>42</a:t>
            </a:r>
            <a:endParaRPr lang="it-IT"/>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a:spLocks noChangeArrowheads="1"/>
          </p:cNvSpPr>
          <p:nvPr/>
        </p:nvSpPr>
        <p:spPr bwMode="auto">
          <a:xfrm>
            <a:off x="280657" y="643335"/>
            <a:ext cx="8363281" cy="769441"/>
          </a:xfrm>
          <a:prstGeom prst="rect">
            <a:avLst/>
          </a:prstGeom>
          <a:noFill/>
          <a:ln w="9525">
            <a:noFill/>
            <a:miter lim="800000"/>
            <a:headEnd/>
            <a:tailEnd/>
          </a:ln>
        </p:spPr>
        <p:txBody>
          <a:bodyPr wrap="square">
            <a:spAutoFit/>
          </a:bodyPr>
          <a:lstStyle/>
          <a:p>
            <a:pPr marL="342900" indent="-342900" algn="ctr" fontAlgn="auto">
              <a:spcBef>
                <a:spcPts val="0"/>
              </a:spcBef>
              <a:spcAft>
                <a:spcPts val="0"/>
              </a:spcAft>
              <a:defRPr/>
            </a:pPr>
            <a:r>
              <a:rPr lang="it-IT" b="1" cap="all" dirty="0" smtClean="0">
                <a:solidFill>
                  <a:srgbClr val="002060"/>
                </a:solidFill>
                <a:latin typeface="Arial" pitchFamily="34" charset="0"/>
                <a:cs typeface="Arial" pitchFamily="34" charset="0"/>
              </a:rPr>
              <a:t>La nuova assicurazione sociale per l’impiego</a:t>
            </a:r>
          </a:p>
          <a:p>
            <a:pPr marL="342900" indent="-342900" algn="ctr" fontAlgn="auto">
              <a:spcBef>
                <a:spcPts val="0"/>
              </a:spcBef>
              <a:spcAft>
                <a:spcPts val="0"/>
              </a:spcAft>
              <a:defRPr/>
            </a:pPr>
            <a:r>
              <a:rPr lang="it-IT" sz="2000" b="1" cap="all" dirty="0" smtClean="0">
                <a:solidFill>
                  <a:srgbClr val="FF0000"/>
                </a:solidFill>
                <a:latin typeface="Arial" pitchFamily="34" charset="0"/>
                <a:cs typeface="Arial" pitchFamily="34" charset="0"/>
              </a:rPr>
              <a:t>requisiti</a:t>
            </a:r>
            <a:endParaRPr lang="it-IT" b="1" dirty="0" smtClean="0">
              <a:solidFill>
                <a:srgbClr val="FF0000"/>
              </a:solidFill>
              <a:latin typeface="Arial" pitchFamily="34" charset="0"/>
              <a:cs typeface="Arial" pitchFamily="34" charset="0"/>
            </a:endParaRPr>
          </a:p>
        </p:txBody>
      </p:sp>
      <p:sp>
        <p:nvSpPr>
          <p:cNvPr id="7" name="CasellaDiTesto 6"/>
          <p:cNvSpPr txBox="1"/>
          <p:nvPr/>
        </p:nvSpPr>
        <p:spPr>
          <a:xfrm>
            <a:off x="323528" y="1527750"/>
            <a:ext cx="8568952" cy="4493538"/>
          </a:xfrm>
          <a:prstGeom prst="rect">
            <a:avLst/>
          </a:prstGeom>
          <a:solidFill>
            <a:schemeClr val="bg1"/>
          </a:solidFill>
          <a:ln>
            <a:solidFill>
              <a:schemeClr val="bg1">
                <a:lumMod val="85000"/>
              </a:schemeClr>
            </a:solidFill>
          </a:ln>
        </p:spPr>
        <p:txBody>
          <a:bodyPr wrap="square" rtlCol="0">
            <a:spAutoFit/>
          </a:bodyPr>
          <a:lstStyle/>
          <a:p>
            <a:r>
              <a:rPr lang="it-IT" sz="1800" b="1" cap="all" dirty="0" smtClean="0">
                <a:solidFill>
                  <a:srgbClr val="002060"/>
                </a:solidFill>
                <a:latin typeface="Arial" pitchFamily="34" charset="0"/>
                <a:cs typeface="Arial" pitchFamily="34" charset="0"/>
              </a:rPr>
              <a:t>Art</a:t>
            </a:r>
            <a:r>
              <a:rPr lang="it-IT" sz="1800" b="1" cap="all" dirty="0">
                <a:solidFill>
                  <a:srgbClr val="002060"/>
                </a:solidFill>
                <a:latin typeface="Arial" pitchFamily="34" charset="0"/>
                <a:cs typeface="Arial" pitchFamily="34" charset="0"/>
              </a:rPr>
              <a:t>. </a:t>
            </a:r>
            <a:r>
              <a:rPr lang="it-IT" sz="1800" b="1" cap="all" dirty="0" smtClean="0">
                <a:solidFill>
                  <a:srgbClr val="002060"/>
                </a:solidFill>
                <a:latin typeface="Arial" pitchFamily="34" charset="0"/>
                <a:cs typeface="Arial" pitchFamily="34" charset="0"/>
              </a:rPr>
              <a:t>3 D. LGS. N. 22/2015 : requisiti</a:t>
            </a:r>
          </a:p>
          <a:p>
            <a:pPr algn="just"/>
            <a:endParaRPr lang="it-IT" sz="1800" b="1" cap="all" dirty="0" smtClean="0">
              <a:solidFill>
                <a:srgbClr val="002060"/>
              </a:solidFill>
              <a:latin typeface="Arial" pitchFamily="34" charset="0"/>
              <a:cs typeface="Arial" pitchFamily="34" charset="0"/>
            </a:endParaRPr>
          </a:p>
          <a:p>
            <a:pPr algn="just"/>
            <a:r>
              <a:rPr lang="it-IT" sz="1800" dirty="0" smtClean="0">
                <a:solidFill>
                  <a:srgbClr val="002060"/>
                </a:solidFill>
                <a:latin typeface="Arial" pitchFamily="34" charset="0"/>
                <a:cs typeface="Arial" pitchFamily="34" charset="0"/>
              </a:rPr>
              <a:t>La Naspi è riconosciuta ai lavoratori disoccupati per causa involontaria, che presentino congiuntamente i seguenti requisiti:</a:t>
            </a:r>
          </a:p>
          <a:p>
            <a:pPr algn="just"/>
            <a:endParaRPr lang="it-IT" sz="1800" dirty="0" smtClean="0">
              <a:solidFill>
                <a:srgbClr val="002060"/>
              </a:solidFill>
              <a:latin typeface="Arial" pitchFamily="34" charset="0"/>
              <a:cs typeface="Arial" pitchFamily="34" charset="0"/>
            </a:endParaRPr>
          </a:p>
          <a:p>
            <a:pPr marL="457200" indent="-457200" algn="just">
              <a:buFont typeface="+mj-lt"/>
              <a:buAutoNum type="alphaLcPeriod"/>
            </a:pPr>
            <a:r>
              <a:rPr lang="it-IT" sz="1800" dirty="0" smtClean="0">
                <a:solidFill>
                  <a:srgbClr val="002060"/>
                </a:solidFill>
                <a:latin typeface="Arial" pitchFamily="34" charset="0"/>
                <a:cs typeface="Arial" pitchFamily="34" charset="0"/>
              </a:rPr>
              <a:t>Siano in stato di disoccupazione;</a:t>
            </a:r>
          </a:p>
          <a:p>
            <a:pPr marL="457200" indent="-457200" algn="just">
              <a:buFont typeface="+mj-lt"/>
              <a:buAutoNum type="alphaLcPeriod"/>
            </a:pPr>
            <a:r>
              <a:rPr lang="it-IT" sz="1800" dirty="0" smtClean="0">
                <a:solidFill>
                  <a:srgbClr val="002060"/>
                </a:solidFill>
                <a:latin typeface="Arial" pitchFamily="34" charset="0"/>
                <a:cs typeface="Arial" pitchFamily="34" charset="0"/>
              </a:rPr>
              <a:t>Possano far valere, nei 4 anni precedenti l’inizio del periodo di disoccupazione, almeno 13 settimane di contribuzione;</a:t>
            </a:r>
          </a:p>
          <a:p>
            <a:pPr marL="457200" indent="-457200" algn="just">
              <a:buFont typeface="+mj-lt"/>
              <a:buAutoNum type="alphaLcPeriod"/>
            </a:pPr>
            <a:r>
              <a:rPr lang="it-IT" sz="1800" dirty="0" smtClean="0">
                <a:solidFill>
                  <a:srgbClr val="002060"/>
                </a:solidFill>
                <a:latin typeface="Arial" pitchFamily="34" charset="0"/>
                <a:cs typeface="Arial" pitchFamily="34" charset="0"/>
              </a:rPr>
              <a:t>Possano far valere </a:t>
            </a:r>
            <a:r>
              <a:rPr lang="it-IT" sz="1800" dirty="0" smtClean="0">
                <a:solidFill>
                  <a:srgbClr val="001978"/>
                </a:solidFill>
                <a:latin typeface="Arial" pitchFamily="34" charset="0"/>
                <a:cs typeface="Arial" pitchFamily="34" charset="0"/>
              </a:rPr>
              <a:t>30</a:t>
            </a:r>
            <a:r>
              <a:rPr lang="it-IT" sz="1800" dirty="0" smtClean="0">
                <a:solidFill>
                  <a:srgbClr val="FF0000"/>
                </a:solidFill>
                <a:latin typeface="Arial" pitchFamily="34" charset="0"/>
                <a:cs typeface="Arial" pitchFamily="34" charset="0"/>
              </a:rPr>
              <a:t> </a:t>
            </a:r>
            <a:r>
              <a:rPr lang="it-IT" sz="1800" dirty="0" smtClean="0">
                <a:solidFill>
                  <a:srgbClr val="002060"/>
                </a:solidFill>
                <a:latin typeface="Arial" pitchFamily="34" charset="0"/>
                <a:cs typeface="Arial" pitchFamily="34" charset="0"/>
              </a:rPr>
              <a:t>giornate di lavoro effettivo o equivalenti, a prescindere dal minimale contributivo, nei 12 mesi che precedono l’inizio del periodo di disoccupazione.</a:t>
            </a:r>
          </a:p>
          <a:p>
            <a:pPr marL="457200" indent="-457200" algn="just"/>
            <a:endParaRPr lang="it-IT" sz="1800" dirty="0" smtClean="0">
              <a:solidFill>
                <a:srgbClr val="002060"/>
              </a:solidFill>
              <a:latin typeface="Arial" pitchFamily="34" charset="0"/>
              <a:cs typeface="Arial" pitchFamily="34" charset="0"/>
            </a:endParaRPr>
          </a:p>
          <a:p>
            <a:pPr algn="just"/>
            <a:r>
              <a:rPr lang="it-IT" sz="1800" dirty="0" smtClean="0">
                <a:solidFill>
                  <a:srgbClr val="FF0000"/>
                </a:solidFill>
                <a:latin typeface="Arial" pitchFamily="34" charset="0"/>
                <a:cs typeface="Arial" pitchFamily="34" charset="0"/>
              </a:rPr>
              <a:t>La NASPI è riconosciuta anche ai lavoratori che hanno rassegnato le dimissioni per giusta causa e nei casi di risoluzione consensuale  del rapporto di lavoro intervenuta nell’ambito del tentativo di conciliazione obbligatorio dinnanzi la DTL </a:t>
            </a:r>
          </a:p>
          <a:p>
            <a:r>
              <a:rPr lang="it-IT" sz="1600" cap="all" dirty="0" smtClean="0">
                <a:solidFill>
                  <a:srgbClr val="002060"/>
                </a:solidFill>
                <a:latin typeface="Arial" pitchFamily="34" charset="0"/>
                <a:cs typeface="Arial" pitchFamily="34" charset="0"/>
              </a:rPr>
              <a:t>			</a:t>
            </a:r>
            <a:endParaRPr lang="it-IT" sz="1600" cap="all" dirty="0">
              <a:solidFill>
                <a:srgbClr val="002060"/>
              </a:solidFill>
              <a:latin typeface="Arial" pitchFamily="34" charset="0"/>
              <a:cs typeface="Arial" pitchFamily="34" charset="0"/>
            </a:endParaRPr>
          </a:p>
        </p:txBody>
      </p:sp>
      <p:sp>
        <p:nvSpPr>
          <p:cNvPr id="2" name="Segnaposto piè di pagina 1"/>
          <p:cNvSpPr>
            <a:spLocks noGrp="1"/>
          </p:cNvSpPr>
          <p:nvPr>
            <p:ph type="ftr" sz="quarter" idx="11"/>
          </p:nvPr>
        </p:nvSpPr>
        <p:spPr/>
        <p:txBody>
          <a:bodyPr/>
          <a:lstStyle/>
          <a:p>
            <a:r>
              <a:rPr lang="it-IT" smtClean="0"/>
              <a:t>43</a:t>
            </a:r>
            <a:endParaRPr lang="it-IT"/>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1"/>
          <p:cNvSpPr txBox="1">
            <a:spLocks/>
          </p:cNvSpPr>
          <p:nvPr/>
        </p:nvSpPr>
        <p:spPr bwMode="auto">
          <a:xfrm>
            <a:off x="457200" y="692696"/>
            <a:ext cx="8229600" cy="4320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 typeface="Arial" charset="0"/>
              <a:buNone/>
              <a:tabLst/>
              <a:defRPr/>
            </a:pPr>
            <a:r>
              <a:rPr kumimoji="0" lang="it-IT" b="1" i="0" u="none" strike="noStrike" kern="1200" cap="all" spc="0" normalizeH="0" noProof="0" dirty="0" smtClean="0">
                <a:ln>
                  <a:noFill/>
                </a:ln>
                <a:solidFill>
                  <a:srgbClr val="FF0000"/>
                </a:solidFill>
                <a:effectLst/>
                <a:uLnTx/>
                <a:uFillTx/>
                <a:latin typeface="Arial" charset="0"/>
                <a:ea typeface="+mn-ea"/>
                <a:cs typeface="Arial" charset="0"/>
              </a:rPr>
              <a:t>Un confronto </a:t>
            </a:r>
          </a:p>
        </p:txBody>
      </p:sp>
      <p:graphicFrame>
        <p:nvGraphicFramePr>
          <p:cNvPr id="7" name="Tabella 6"/>
          <p:cNvGraphicFramePr>
            <a:graphicFrameLocks noGrp="1"/>
          </p:cNvGraphicFramePr>
          <p:nvPr>
            <p:extLst>
              <p:ext uri="{D42A27DB-BD31-4B8C-83A1-F6EECF244321}">
                <p14:modId xmlns:p14="http://schemas.microsoft.com/office/powerpoint/2010/main" xmlns="" val="3284761846"/>
              </p:ext>
            </p:extLst>
          </p:nvPr>
        </p:nvGraphicFramePr>
        <p:xfrm>
          <a:off x="899592" y="1196752"/>
          <a:ext cx="7272809" cy="4574725"/>
        </p:xfrm>
        <a:graphic>
          <a:graphicData uri="http://schemas.openxmlformats.org/drawingml/2006/table">
            <a:tbl>
              <a:tblPr firstRow="1" bandRow="1">
                <a:tableStyleId>{5C22544A-7EE6-4342-B048-85BDC9FD1C3A}</a:tableStyleId>
              </a:tblPr>
              <a:tblGrid>
                <a:gridCol w="2206796"/>
                <a:gridCol w="2206796"/>
                <a:gridCol w="2859217"/>
              </a:tblGrid>
              <a:tr h="447824">
                <a:tc gridSpan="3">
                  <a:txBody>
                    <a:bodyPr/>
                    <a:lstStyle/>
                    <a:p>
                      <a:pPr algn="ctr"/>
                      <a:r>
                        <a:rPr lang="it-IT" sz="1600" dirty="0" smtClean="0">
                          <a:latin typeface="Arial" pitchFamily="34" charset="0"/>
                          <a:cs typeface="Arial" pitchFamily="34" charset="0"/>
                        </a:rPr>
                        <a:t>REQUISITI PER L’ACCESSO</a:t>
                      </a:r>
                      <a:endParaRPr lang="it-IT" sz="1600" dirty="0">
                        <a:latin typeface="Arial" pitchFamily="34" charset="0"/>
                        <a:cs typeface="Arial" pitchFamily="34" charset="0"/>
                      </a:endParaRPr>
                    </a:p>
                  </a:txBody>
                  <a:tcPr>
                    <a:solidFill>
                      <a:schemeClr val="accent6">
                        <a:lumMod val="75000"/>
                      </a:schemeClr>
                    </a:solidFill>
                  </a:tcPr>
                </a:tc>
                <a:tc hMerge="1">
                  <a:txBody>
                    <a:bodyPr/>
                    <a:lstStyle/>
                    <a:p>
                      <a:endParaRPr lang="it-IT" dirty="0"/>
                    </a:p>
                  </a:txBody>
                  <a:tcPr/>
                </a:tc>
                <a:tc hMerge="1">
                  <a:txBody>
                    <a:bodyPr/>
                    <a:lstStyle/>
                    <a:p>
                      <a:endParaRPr lang="it-IT" dirty="0"/>
                    </a:p>
                  </a:txBody>
                  <a:tcPr/>
                </a:tc>
              </a:tr>
              <a:tr h="110938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600" dirty="0" smtClean="0">
                          <a:solidFill>
                            <a:srgbClr val="FF0000"/>
                          </a:solidFill>
                          <a:latin typeface="Arial" pitchFamily="34" charset="0"/>
                          <a:cs typeface="Arial" pitchFamily="34" charset="0"/>
                        </a:rPr>
                        <a:t>NASPI</a:t>
                      </a:r>
                    </a:p>
                    <a:p>
                      <a:endParaRPr lang="it-IT" sz="1600" dirty="0">
                        <a:latin typeface="Arial" pitchFamily="34" charset="0"/>
                        <a:cs typeface="Arial" pitchFamily="34" charset="0"/>
                      </a:endParaRPr>
                    </a:p>
                  </a:txBody>
                  <a:tcP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600" dirty="0" smtClean="0">
                          <a:solidFill>
                            <a:srgbClr val="002060"/>
                          </a:solidFill>
                          <a:latin typeface="Arial" pitchFamily="34" charset="0"/>
                          <a:cs typeface="Arial" pitchFamily="34" charset="0"/>
                        </a:rPr>
                        <a:t>ASPI</a:t>
                      </a:r>
                    </a:p>
                    <a:p>
                      <a:endParaRPr lang="it-IT" sz="1600" dirty="0">
                        <a:solidFill>
                          <a:srgbClr val="002060"/>
                        </a:solidFill>
                        <a:latin typeface="Arial" pitchFamily="34" charset="0"/>
                        <a:cs typeface="Arial" pitchFamily="34" charset="0"/>
                      </a:endParaRPr>
                    </a:p>
                  </a:txBody>
                  <a:tcP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600" dirty="0" smtClean="0">
                          <a:solidFill>
                            <a:srgbClr val="002060"/>
                          </a:solidFill>
                          <a:latin typeface="Arial" pitchFamily="34" charset="0"/>
                          <a:cs typeface="Arial" pitchFamily="34" charset="0"/>
                        </a:rPr>
                        <a:t>MINI ASPI</a:t>
                      </a:r>
                    </a:p>
                    <a:p>
                      <a:endParaRPr lang="it-IT" sz="1600" dirty="0">
                        <a:solidFill>
                          <a:srgbClr val="002060"/>
                        </a:solidFill>
                        <a:latin typeface="Arial" pitchFamily="34" charset="0"/>
                        <a:cs typeface="Arial" pitchFamily="34" charset="0"/>
                      </a:endParaRPr>
                    </a:p>
                  </a:txBody>
                  <a:tcPr>
                    <a:solidFill>
                      <a:schemeClr val="bg1">
                        <a:lumMod val="85000"/>
                      </a:schemeClr>
                    </a:solidFill>
                  </a:tcPr>
                </a:tc>
              </a:tr>
              <a:tr h="1109381">
                <a:tc>
                  <a:txBody>
                    <a:bodyPr/>
                    <a:lstStyle/>
                    <a:p>
                      <a:pPr algn="just"/>
                      <a:r>
                        <a:rPr lang="it-IT" sz="1600" b="1" dirty="0" smtClean="0">
                          <a:solidFill>
                            <a:srgbClr val="FF0000"/>
                          </a:solidFill>
                          <a:latin typeface="Arial" pitchFamily="34" charset="0"/>
                          <a:cs typeface="Arial" pitchFamily="34" charset="0"/>
                        </a:rPr>
                        <a:t>13 settimane di contribuzione negli ultimi 4 anni</a:t>
                      </a:r>
                    </a:p>
                    <a:p>
                      <a:pPr algn="just"/>
                      <a:endParaRPr lang="it-IT" sz="1600" b="1" dirty="0" smtClean="0">
                        <a:solidFill>
                          <a:srgbClr val="FF0000"/>
                        </a:solidFill>
                        <a:latin typeface="Arial" pitchFamily="34" charset="0"/>
                        <a:cs typeface="Arial" pitchFamily="34" charset="0"/>
                      </a:endParaRPr>
                    </a:p>
                    <a:p>
                      <a:pPr algn="just"/>
                      <a:r>
                        <a:rPr lang="it-IT" sz="1600" b="1" dirty="0" smtClean="0">
                          <a:solidFill>
                            <a:srgbClr val="FF0000"/>
                          </a:solidFill>
                          <a:latin typeface="Arial" pitchFamily="34" charset="0"/>
                          <a:cs typeface="Arial" pitchFamily="34" charset="0"/>
                        </a:rPr>
                        <a:t>30 giorni effettivo</a:t>
                      </a:r>
                      <a:r>
                        <a:rPr lang="it-IT" sz="1600" b="1" baseline="0" dirty="0" smtClean="0">
                          <a:solidFill>
                            <a:srgbClr val="FF0000"/>
                          </a:solidFill>
                          <a:latin typeface="Arial" pitchFamily="34" charset="0"/>
                          <a:cs typeface="Arial" pitchFamily="34" charset="0"/>
                        </a:rPr>
                        <a:t> lavoro nell’anno precedente all’inizio della disoccupazione</a:t>
                      </a:r>
                      <a:endParaRPr lang="it-IT" sz="1600" b="1" dirty="0">
                        <a:solidFill>
                          <a:srgbClr val="FF0000"/>
                        </a:solidFill>
                        <a:latin typeface="Arial" pitchFamily="34" charset="0"/>
                        <a:cs typeface="Arial" pitchFamily="34" charset="0"/>
                      </a:endParaRPr>
                    </a:p>
                  </a:txBody>
                  <a:tcPr/>
                </a:tc>
                <a:tc>
                  <a:txBody>
                    <a:bodyPr/>
                    <a:lstStyle/>
                    <a:p>
                      <a:pPr algn="just"/>
                      <a:r>
                        <a:rPr lang="it-IT" sz="1600" b="0" dirty="0" smtClean="0">
                          <a:solidFill>
                            <a:srgbClr val="002060"/>
                          </a:solidFill>
                          <a:latin typeface="Arial" pitchFamily="34" charset="0"/>
                          <a:cs typeface="Arial" pitchFamily="34" charset="0"/>
                        </a:rPr>
                        <a:t>2 anni di anzianità assicurativa</a:t>
                      </a:r>
                    </a:p>
                    <a:p>
                      <a:pPr algn="just"/>
                      <a:endParaRPr lang="it-IT" sz="1600" b="0" dirty="0" smtClean="0">
                        <a:solidFill>
                          <a:srgbClr val="002060"/>
                        </a:solidFill>
                        <a:latin typeface="Arial" pitchFamily="34" charset="0"/>
                        <a:cs typeface="Arial"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it-IT" sz="1600" b="0" dirty="0" smtClean="0">
                          <a:solidFill>
                            <a:srgbClr val="002060"/>
                          </a:solidFill>
                          <a:latin typeface="Arial" pitchFamily="34" charset="0"/>
                          <a:cs typeface="Arial" pitchFamily="34" charset="0"/>
                        </a:rPr>
                        <a:t>1</a:t>
                      </a:r>
                      <a:r>
                        <a:rPr lang="it-IT" sz="1600" b="0" baseline="0" dirty="0" smtClean="0">
                          <a:solidFill>
                            <a:srgbClr val="002060"/>
                          </a:solidFill>
                          <a:latin typeface="Arial" pitchFamily="34" charset="0"/>
                          <a:cs typeface="Arial" pitchFamily="34" charset="0"/>
                        </a:rPr>
                        <a:t> </a:t>
                      </a:r>
                      <a:r>
                        <a:rPr lang="it-IT" sz="1600" b="0" dirty="0" smtClean="0">
                          <a:solidFill>
                            <a:srgbClr val="002060"/>
                          </a:solidFill>
                          <a:latin typeface="Arial" pitchFamily="34" charset="0"/>
                          <a:cs typeface="Arial" pitchFamily="34" charset="0"/>
                        </a:rPr>
                        <a:t>anno di contribuzione nel biennio precedente l’inizio del periodo di disoccupazione (possesso di almeno 52 settimane di contribuzione)</a:t>
                      </a:r>
                    </a:p>
                    <a:p>
                      <a:endParaRPr lang="it-IT" sz="1600" b="0" dirty="0">
                        <a:solidFill>
                          <a:srgbClr val="002060"/>
                        </a:solidFill>
                        <a:latin typeface="Arial" pitchFamily="34" charset="0"/>
                        <a:cs typeface="Arial"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it-IT" sz="1600" b="0" kern="1200" dirty="0" smtClean="0">
                          <a:solidFill>
                            <a:srgbClr val="002060"/>
                          </a:solidFill>
                          <a:latin typeface="Arial" pitchFamily="34" charset="0"/>
                          <a:ea typeface="+mn-ea"/>
                          <a:cs typeface="Arial" pitchFamily="34" charset="0"/>
                        </a:rPr>
                        <a:t>almeno 13 settimane di contributi negli ultimi 12 mesi</a:t>
                      </a:r>
                    </a:p>
                    <a:p>
                      <a:endParaRPr lang="it-IT" sz="1600" dirty="0">
                        <a:solidFill>
                          <a:srgbClr val="002060"/>
                        </a:solidFill>
                        <a:latin typeface="Arial" pitchFamily="34" charset="0"/>
                        <a:cs typeface="Arial" pitchFamily="34" charset="0"/>
                      </a:endParaRPr>
                    </a:p>
                  </a:txBody>
                  <a:tcPr/>
                </a:tc>
              </a:tr>
            </a:tbl>
          </a:graphicData>
        </a:graphic>
      </p:graphicFrame>
      <p:sp>
        <p:nvSpPr>
          <p:cNvPr id="2" name="Segnaposto piè di pagina 1"/>
          <p:cNvSpPr>
            <a:spLocks noGrp="1"/>
          </p:cNvSpPr>
          <p:nvPr>
            <p:ph type="ftr" sz="quarter" idx="11"/>
          </p:nvPr>
        </p:nvSpPr>
        <p:spPr/>
        <p:txBody>
          <a:bodyPr/>
          <a:lstStyle/>
          <a:p>
            <a:r>
              <a:rPr lang="it-IT" smtClean="0"/>
              <a:t>44</a:t>
            </a:r>
            <a:endParaRPr lang="it-IT"/>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a:spLocks noChangeArrowheads="1"/>
          </p:cNvSpPr>
          <p:nvPr/>
        </p:nvSpPr>
        <p:spPr bwMode="auto">
          <a:xfrm>
            <a:off x="313175" y="848906"/>
            <a:ext cx="8363281" cy="830997"/>
          </a:xfrm>
          <a:prstGeom prst="rect">
            <a:avLst/>
          </a:prstGeom>
          <a:noFill/>
          <a:ln w="9525">
            <a:noFill/>
            <a:miter lim="800000"/>
            <a:headEnd/>
            <a:tailEnd/>
          </a:ln>
        </p:spPr>
        <p:txBody>
          <a:bodyPr wrap="square">
            <a:spAutoFit/>
          </a:bodyPr>
          <a:lstStyle/>
          <a:p>
            <a:pPr marL="342900" indent="-342900" algn="ctr" fontAlgn="auto">
              <a:spcBef>
                <a:spcPts val="0"/>
              </a:spcBef>
              <a:spcAft>
                <a:spcPts val="0"/>
              </a:spcAft>
              <a:defRPr/>
            </a:pPr>
            <a:r>
              <a:rPr lang="it-IT" b="1" cap="all" dirty="0" smtClean="0">
                <a:solidFill>
                  <a:srgbClr val="002060"/>
                </a:solidFill>
                <a:latin typeface="Arial" pitchFamily="34" charset="0"/>
                <a:cs typeface="Arial" pitchFamily="34" charset="0"/>
              </a:rPr>
              <a:t>La nuova assicurazione sociale per l’impiego</a:t>
            </a:r>
          </a:p>
          <a:p>
            <a:pPr marL="342900" indent="-342900" algn="ctr" fontAlgn="auto">
              <a:spcBef>
                <a:spcPts val="0"/>
              </a:spcBef>
              <a:spcAft>
                <a:spcPts val="0"/>
              </a:spcAft>
              <a:defRPr/>
            </a:pPr>
            <a:r>
              <a:rPr lang="it-IT" b="1" cap="all" dirty="0" smtClean="0">
                <a:solidFill>
                  <a:srgbClr val="FF0000"/>
                </a:solidFill>
                <a:latin typeface="Arial" pitchFamily="34" charset="0"/>
                <a:cs typeface="Arial" pitchFamily="34" charset="0"/>
              </a:rPr>
              <a:t>Calcolo e misura</a:t>
            </a:r>
            <a:endParaRPr lang="it-IT" sz="1600" cap="all" dirty="0" smtClean="0">
              <a:solidFill>
                <a:srgbClr val="FF0000"/>
              </a:solidFill>
              <a:latin typeface="Arial" pitchFamily="34" charset="0"/>
              <a:cs typeface="Arial" pitchFamily="34" charset="0"/>
            </a:endParaRPr>
          </a:p>
        </p:txBody>
      </p:sp>
      <p:sp>
        <p:nvSpPr>
          <p:cNvPr id="7" name="CasellaDiTesto 6"/>
          <p:cNvSpPr txBox="1"/>
          <p:nvPr/>
        </p:nvSpPr>
        <p:spPr>
          <a:xfrm>
            <a:off x="539552" y="1942961"/>
            <a:ext cx="8136904" cy="3539430"/>
          </a:xfrm>
          <a:prstGeom prst="rect">
            <a:avLst/>
          </a:prstGeom>
          <a:solidFill>
            <a:schemeClr val="bg1"/>
          </a:solidFill>
          <a:ln>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sz="1600" b="1" cap="all" dirty="0">
                <a:solidFill>
                  <a:srgbClr val="002060"/>
                </a:solidFill>
                <a:latin typeface="Arial" pitchFamily="34" charset="0"/>
                <a:cs typeface="Arial" pitchFamily="34" charset="0"/>
              </a:rPr>
              <a:t>Art. </a:t>
            </a:r>
            <a:r>
              <a:rPr lang="it-IT" sz="1600" b="1" cap="all" dirty="0" smtClean="0">
                <a:solidFill>
                  <a:srgbClr val="002060"/>
                </a:solidFill>
                <a:latin typeface="Arial" pitchFamily="34" charset="0"/>
                <a:cs typeface="Arial" pitchFamily="34" charset="0"/>
              </a:rPr>
              <a:t>4 D. LGS. N. 22/2015</a:t>
            </a:r>
          </a:p>
          <a:p>
            <a:endParaRPr lang="it-IT" sz="1600" b="1" cap="all" dirty="0" smtClean="0">
              <a:solidFill>
                <a:srgbClr val="002060"/>
              </a:solidFill>
              <a:latin typeface="Arial" pitchFamily="34" charset="0"/>
              <a:cs typeface="Arial" pitchFamily="34" charset="0"/>
            </a:endParaRPr>
          </a:p>
          <a:p>
            <a:pPr algn="just"/>
            <a:r>
              <a:rPr lang="it-IT" sz="1600" i="1" dirty="0" smtClean="0">
                <a:solidFill>
                  <a:srgbClr val="002060"/>
                </a:solidFill>
                <a:latin typeface="Arial" pitchFamily="34" charset="0"/>
                <a:cs typeface="Arial" pitchFamily="34" charset="0"/>
              </a:rPr>
              <a:t>La Naspi è rapportata alla retribuzione imponibile ai fini previdenziali degli ultimi 4 anni utili, comprensiva degli elementi continuativi e delle mensilità aggiuntive, divise per il numero di settimane di contribuzione e moltiplicata per il numero 4,33:</a:t>
            </a:r>
          </a:p>
          <a:p>
            <a:pPr algn="just"/>
            <a:endParaRPr lang="it-IT" sz="1600" i="1" dirty="0" smtClean="0">
              <a:solidFill>
                <a:srgbClr val="002060"/>
              </a:solidFill>
              <a:latin typeface="Arial" pitchFamily="34" charset="0"/>
              <a:cs typeface="Arial" pitchFamily="34" charset="0"/>
            </a:endParaRPr>
          </a:p>
          <a:p>
            <a:pPr algn="just">
              <a:buFontTx/>
              <a:buChar char="-"/>
            </a:pPr>
            <a:r>
              <a:rPr lang="it-IT" sz="1600" i="1" dirty="0" smtClean="0">
                <a:solidFill>
                  <a:srgbClr val="002060"/>
                </a:solidFill>
                <a:latin typeface="Arial" pitchFamily="34" charset="0"/>
                <a:cs typeface="Arial" pitchFamily="34" charset="0"/>
              </a:rPr>
              <a:t>Se la retribuzione mensile è pari o inferiore a </a:t>
            </a:r>
            <a:r>
              <a:rPr lang="it-IT" sz="1600" i="1" dirty="0" smtClean="0">
                <a:solidFill>
                  <a:srgbClr val="FF0000"/>
                </a:solidFill>
                <a:latin typeface="Arial" pitchFamily="34" charset="0"/>
                <a:cs typeface="Arial" pitchFamily="34" charset="0"/>
              </a:rPr>
              <a:t>1195 euro</a:t>
            </a:r>
            <a:r>
              <a:rPr lang="it-IT" sz="1600" i="1" dirty="0" smtClean="0">
                <a:solidFill>
                  <a:srgbClr val="002060"/>
                </a:solidFill>
                <a:latin typeface="Arial" pitchFamily="34" charset="0"/>
                <a:cs typeface="Arial" pitchFamily="34" charset="0"/>
              </a:rPr>
              <a:t>, l’indennità è pari al </a:t>
            </a:r>
            <a:r>
              <a:rPr lang="it-IT" sz="1600" i="1" dirty="0" smtClean="0">
                <a:solidFill>
                  <a:srgbClr val="FF0000"/>
                </a:solidFill>
                <a:latin typeface="Arial" pitchFamily="34" charset="0"/>
                <a:cs typeface="Arial" pitchFamily="34" charset="0"/>
              </a:rPr>
              <a:t>75% della retribuzione;</a:t>
            </a:r>
          </a:p>
          <a:p>
            <a:pPr algn="just">
              <a:buFontTx/>
              <a:buChar char="-"/>
            </a:pPr>
            <a:endParaRPr lang="it-IT" sz="1600" i="1" dirty="0" smtClean="0">
              <a:solidFill>
                <a:srgbClr val="002060"/>
              </a:solidFill>
              <a:latin typeface="Arial" pitchFamily="34" charset="0"/>
              <a:cs typeface="Arial" pitchFamily="34" charset="0"/>
            </a:endParaRPr>
          </a:p>
          <a:p>
            <a:pPr algn="just">
              <a:buFontTx/>
              <a:buChar char="-"/>
            </a:pPr>
            <a:r>
              <a:rPr lang="it-IT" sz="1600" i="1" dirty="0" smtClean="0">
                <a:solidFill>
                  <a:srgbClr val="002060"/>
                </a:solidFill>
                <a:latin typeface="Arial" pitchFamily="34" charset="0"/>
                <a:cs typeface="Arial" pitchFamily="34" charset="0"/>
              </a:rPr>
              <a:t>Se la retribuzione mensile è superiore, l’indennità è pari al 75%  a cui si aggiunge il 25% della differenza fra la retribuzione mensile  e il tetto di 1195 euro.</a:t>
            </a:r>
          </a:p>
          <a:p>
            <a:endParaRPr lang="it-IT" sz="1600" cap="all" dirty="0" smtClean="0">
              <a:solidFill>
                <a:srgbClr val="002060"/>
              </a:solidFill>
              <a:latin typeface="Arial" pitchFamily="34" charset="0"/>
              <a:cs typeface="Arial" pitchFamily="34" charset="0"/>
            </a:endParaRPr>
          </a:p>
          <a:p>
            <a:r>
              <a:rPr lang="it-IT" sz="1600" i="1" dirty="0" smtClean="0">
                <a:solidFill>
                  <a:srgbClr val="002060"/>
                </a:solidFill>
                <a:latin typeface="Arial" pitchFamily="34" charset="0"/>
                <a:cs typeface="Arial" pitchFamily="34" charset="0"/>
              </a:rPr>
              <a:t>L’indennità è ridotta progressivamente nella misura del </a:t>
            </a:r>
            <a:r>
              <a:rPr lang="it-IT" sz="1600" i="1" dirty="0" smtClean="0">
                <a:solidFill>
                  <a:srgbClr val="FF0000"/>
                </a:solidFill>
                <a:latin typeface="Arial" pitchFamily="34" charset="0"/>
                <a:cs typeface="Arial" pitchFamily="34" charset="0"/>
              </a:rPr>
              <a:t>3% al mese </a:t>
            </a:r>
            <a:r>
              <a:rPr lang="it-IT" sz="1600" i="1" dirty="0" smtClean="0">
                <a:solidFill>
                  <a:srgbClr val="002060"/>
                </a:solidFill>
                <a:latin typeface="Arial" pitchFamily="34" charset="0"/>
                <a:cs typeface="Arial" pitchFamily="34" charset="0"/>
              </a:rPr>
              <a:t>dal primo giorno del </a:t>
            </a:r>
            <a:r>
              <a:rPr lang="it-IT" sz="1600" i="1" dirty="0" smtClean="0">
                <a:solidFill>
                  <a:srgbClr val="FF0000"/>
                </a:solidFill>
                <a:latin typeface="Arial" pitchFamily="34" charset="0"/>
                <a:cs typeface="Arial" pitchFamily="34" charset="0"/>
              </a:rPr>
              <a:t>quarto </a:t>
            </a:r>
            <a:r>
              <a:rPr lang="it-IT" sz="1600" i="1" dirty="0" smtClean="0">
                <a:solidFill>
                  <a:srgbClr val="002060"/>
                </a:solidFill>
                <a:latin typeface="Arial" pitchFamily="34" charset="0"/>
                <a:cs typeface="Arial" pitchFamily="34" charset="0"/>
              </a:rPr>
              <a:t>mese di fruizione.</a:t>
            </a:r>
            <a:r>
              <a:rPr lang="it-IT" sz="1600" cap="all" dirty="0" smtClean="0">
                <a:solidFill>
                  <a:srgbClr val="002060"/>
                </a:solidFill>
                <a:latin typeface="Arial" pitchFamily="34" charset="0"/>
                <a:cs typeface="Arial" pitchFamily="34" charset="0"/>
              </a:rPr>
              <a:t>	</a:t>
            </a:r>
            <a:endParaRPr lang="it-IT" sz="1600" cap="all" dirty="0">
              <a:solidFill>
                <a:srgbClr val="002060"/>
              </a:solidFill>
              <a:latin typeface="Arial" pitchFamily="34" charset="0"/>
              <a:cs typeface="Arial" pitchFamily="34" charset="0"/>
            </a:endParaRPr>
          </a:p>
        </p:txBody>
      </p:sp>
      <p:sp>
        <p:nvSpPr>
          <p:cNvPr id="2" name="Segnaposto piè di pagina 1"/>
          <p:cNvSpPr>
            <a:spLocks noGrp="1"/>
          </p:cNvSpPr>
          <p:nvPr>
            <p:ph type="ftr" sz="quarter" idx="11"/>
          </p:nvPr>
        </p:nvSpPr>
        <p:spPr/>
        <p:txBody>
          <a:bodyPr/>
          <a:lstStyle/>
          <a:p>
            <a:r>
              <a:rPr lang="it-IT" smtClean="0"/>
              <a:t>45</a:t>
            </a:r>
            <a:endParaRPr lang="it-IT"/>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a:spLocks noChangeArrowheads="1"/>
          </p:cNvSpPr>
          <p:nvPr/>
        </p:nvSpPr>
        <p:spPr bwMode="auto">
          <a:xfrm>
            <a:off x="467544" y="848906"/>
            <a:ext cx="8363281" cy="461665"/>
          </a:xfrm>
          <a:prstGeom prst="rect">
            <a:avLst/>
          </a:prstGeom>
          <a:noFill/>
          <a:ln w="9525">
            <a:noFill/>
            <a:miter lim="800000"/>
            <a:headEnd/>
            <a:tailEnd/>
          </a:ln>
        </p:spPr>
        <p:txBody>
          <a:bodyPr wrap="square">
            <a:spAutoFit/>
          </a:bodyPr>
          <a:lstStyle/>
          <a:p>
            <a:pPr marL="342900" indent="-342900" algn="ctr" fontAlgn="auto">
              <a:spcBef>
                <a:spcPts val="0"/>
              </a:spcBef>
              <a:spcAft>
                <a:spcPts val="0"/>
              </a:spcAft>
              <a:defRPr/>
            </a:pPr>
            <a:r>
              <a:rPr lang="it-IT" b="1" cap="all" dirty="0" smtClean="0">
                <a:solidFill>
                  <a:srgbClr val="002060"/>
                </a:solidFill>
                <a:latin typeface="Arial" pitchFamily="34" charset="0"/>
                <a:cs typeface="Arial" pitchFamily="34" charset="0"/>
              </a:rPr>
              <a:t>La nuova assicurazione sociale per l’impiego</a:t>
            </a:r>
          </a:p>
        </p:txBody>
      </p:sp>
      <p:sp>
        <p:nvSpPr>
          <p:cNvPr id="8" name="Rettangolo 7"/>
          <p:cNvSpPr/>
          <p:nvPr/>
        </p:nvSpPr>
        <p:spPr>
          <a:xfrm>
            <a:off x="3995936" y="1700808"/>
            <a:ext cx="1233415" cy="400110"/>
          </a:xfrm>
          <a:prstGeom prst="rect">
            <a:avLst/>
          </a:prstGeom>
        </p:spPr>
        <p:txBody>
          <a:bodyPr wrap="none">
            <a:spAutoFit/>
          </a:bodyPr>
          <a:lstStyle/>
          <a:p>
            <a:pPr marL="342900" indent="-342900" algn="ctr" fontAlgn="auto">
              <a:spcBef>
                <a:spcPts val="0"/>
              </a:spcBef>
              <a:spcAft>
                <a:spcPts val="0"/>
              </a:spcAft>
              <a:defRPr/>
            </a:pPr>
            <a:r>
              <a:rPr lang="it-IT" sz="2000" b="1" cap="all" dirty="0" smtClean="0">
                <a:solidFill>
                  <a:srgbClr val="FF0000"/>
                </a:solidFill>
                <a:latin typeface="Arial" pitchFamily="34" charset="0"/>
                <a:cs typeface="Arial" pitchFamily="34" charset="0"/>
              </a:rPr>
              <a:t>durata</a:t>
            </a:r>
            <a:endParaRPr lang="it-IT" sz="1400" cap="all" dirty="0" smtClean="0">
              <a:solidFill>
                <a:srgbClr val="FF0000"/>
              </a:solidFill>
              <a:latin typeface="Arial" pitchFamily="34" charset="0"/>
              <a:cs typeface="Arial" pitchFamily="34" charset="0"/>
            </a:endParaRPr>
          </a:p>
        </p:txBody>
      </p:sp>
      <p:sp>
        <p:nvSpPr>
          <p:cNvPr id="9" name="CasellaDiTesto 8"/>
          <p:cNvSpPr txBox="1"/>
          <p:nvPr/>
        </p:nvSpPr>
        <p:spPr>
          <a:xfrm>
            <a:off x="611560" y="2276872"/>
            <a:ext cx="8136905" cy="1323439"/>
          </a:xfrm>
          <a:prstGeom prst="rect">
            <a:avLst/>
          </a:prstGeom>
          <a:solidFill>
            <a:schemeClr val="bg1"/>
          </a:solidFill>
          <a:ln>
            <a:solidFill>
              <a:schemeClr val="bg1">
                <a:lumMod val="65000"/>
              </a:schemeClr>
            </a:solidFill>
          </a:ln>
        </p:spPr>
        <p:txBody>
          <a:bodyPr wrap="square" rtlCol="0">
            <a:spAutoFit/>
          </a:bodyPr>
          <a:lstStyle/>
          <a:p>
            <a:r>
              <a:rPr lang="it-IT" sz="1600" b="1" dirty="0" smtClean="0">
                <a:solidFill>
                  <a:srgbClr val="002060"/>
                </a:solidFill>
                <a:latin typeface="Arial" pitchFamily="34" charset="0"/>
                <a:cs typeface="Arial" pitchFamily="34" charset="0"/>
              </a:rPr>
              <a:t>ART. 5 </a:t>
            </a:r>
            <a:r>
              <a:rPr lang="it-IT" sz="1600" b="1" cap="all" dirty="0" smtClean="0">
                <a:solidFill>
                  <a:srgbClr val="002060"/>
                </a:solidFill>
                <a:latin typeface="Arial" pitchFamily="34" charset="0"/>
                <a:cs typeface="Arial" pitchFamily="34" charset="0"/>
              </a:rPr>
              <a:t>D. LGS. N. 22/2015</a:t>
            </a:r>
            <a:endParaRPr lang="it-IT" sz="1600" b="1" dirty="0" smtClean="0">
              <a:solidFill>
                <a:srgbClr val="002060"/>
              </a:solidFill>
              <a:latin typeface="Arial" pitchFamily="34" charset="0"/>
              <a:cs typeface="Arial" pitchFamily="34" charset="0"/>
            </a:endParaRPr>
          </a:p>
          <a:p>
            <a:endParaRPr lang="it-IT" sz="1600" b="1" dirty="0" smtClean="0">
              <a:solidFill>
                <a:srgbClr val="002060"/>
              </a:solidFill>
              <a:latin typeface="Arial" pitchFamily="34" charset="0"/>
              <a:cs typeface="Arial" pitchFamily="34" charset="0"/>
            </a:endParaRPr>
          </a:p>
          <a:p>
            <a:r>
              <a:rPr lang="it-IT" sz="1600" dirty="0" smtClean="0">
                <a:solidFill>
                  <a:srgbClr val="002060"/>
                </a:solidFill>
                <a:latin typeface="Arial" pitchFamily="34" charset="0"/>
                <a:cs typeface="Arial" pitchFamily="34" charset="0"/>
              </a:rPr>
              <a:t>Corrisposta mensilmente, per un numero di settimane pari  alla </a:t>
            </a:r>
            <a:r>
              <a:rPr lang="it-IT" sz="1600" b="1" dirty="0" smtClean="0">
                <a:solidFill>
                  <a:srgbClr val="FF0000"/>
                </a:solidFill>
                <a:latin typeface="Arial" pitchFamily="34" charset="0"/>
                <a:cs typeface="Arial" pitchFamily="34" charset="0"/>
              </a:rPr>
              <a:t>metà delle settimane di contribuzione degli ultimi 4 anni.</a:t>
            </a:r>
          </a:p>
          <a:p>
            <a:endParaRPr lang="it-IT" sz="1600" dirty="0" smtClean="0">
              <a:solidFill>
                <a:srgbClr val="002060"/>
              </a:solidFill>
              <a:latin typeface="Arial" pitchFamily="34" charset="0"/>
              <a:cs typeface="Arial" pitchFamily="34" charset="0"/>
            </a:endParaRPr>
          </a:p>
        </p:txBody>
      </p:sp>
      <p:sp>
        <p:nvSpPr>
          <p:cNvPr id="2" name="Segnaposto piè di pagina 1"/>
          <p:cNvSpPr>
            <a:spLocks noGrp="1"/>
          </p:cNvSpPr>
          <p:nvPr>
            <p:ph type="ftr" sz="quarter" idx="11"/>
          </p:nvPr>
        </p:nvSpPr>
        <p:spPr/>
        <p:txBody>
          <a:bodyPr/>
          <a:lstStyle/>
          <a:p>
            <a:r>
              <a:rPr lang="it-IT" smtClean="0"/>
              <a:t>46</a:t>
            </a:r>
            <a:endParaRPr lang="it-IT"/>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a:spLocks noChangeArrowheads="1"/>
          </p:cNvSpPr>
          <p:nvPr/>
        </p:nvSpPr>
        <p:spPr bwMode="auto">
          <a:xfrm>
            <a:off x="280657" y="941819"/>
            <a:ext cx="8363281" cy="830997"/>
          </a:xfrm>
          <a:prstGeom prst="rect">
            <a:avLst/>
          </a:prstGeom>
          <a:noFill/>
          <a:ln w="9525">
            <a:noFill/>
            <a:miter lim="800000"/>
            <a:headEnd/>
            <a:tailEnd/>
          </a:ln>
        </p:spPr>
        <p:txBody>
          <a:bodyPr wrap="square">
            <a:spAutoFit/>
          </a:bodyPr>
          <a:lstStyle/>
          <a:p>
            <a:pPr marL="342900" indent="-342900" algn="ctr" fontAlgn="auto">
              <a:spcBef>
                <a:spcPts val="0"/>
              </a:spcBef>
              <a:spcAft>
                <a:spcPts val="0"/>
              </a:spcAft>
              <a:defRPr/>
            </a:pPr>
            <a:r>
              <a:rPr lang="it-IT" b="1" cap="all" dirty="0" smtClean="0">
                <a:solidFill>
                  <a:srgbClr val="002060"/>
                </a:solidFill>
                <a:latin typeface="Arial" pitchFamily="34" charset="0"/>
                <a:cs typeface="Arial" pitchFamily="34" charset="0"/>
              </a:rPr>
              <a:t>La nuova assicurazione sociale per l’impiego</a:t>
            </a:r>
          </a:p>
          <a:p>
            <a:pPr marL="342900" indent="-342900" algn="ctr" fontAlgn="auto">
              <a:spcBef>
                <a:spcPts val="0"/>
              </a:spcBef>
              <a:spcAft>
                <a:spcPts val="0"/>
              </a:spcAft>
              <a:defRPr/>
            </a:pPr>
            <a:r>
              <a:rPr lang="it-IT" b="1" cap="all" dirty="0" smtClean="0">
                <a:solidFill>
                  <a:srgbClr val="FF0000"/>
                </a:solidFill>
                <a:latin typeface="Arial" pitchFamily="34" charset="0"/>
                <a:cs typeface="Arial" pitchFamily="34" charset="0"/>
              </a:rPr>
              <a:t>Presentazione della domanda</a:t>
            </a:r>
            <a:endParaRPr lang="it-IT" sz="1600" cap="all" dirty="0" smtClean="0">
              <a:solidFill>
                <a:srgbClr val="FF0000"/>
              </a:solidFill>
              <a:latin typeface="Arial" pitchFamily="34" charset="0"/>
              <a:cs typeface="Arial" pitchFamily="34" charset="0"/>
            </a:endParaRPr>
          </a:p>
        </p:txBody>
      </p:sp>
      <p:sp>
        <p:nvSpPr>
          <p:cNvPr id="7" name="CasellaDiTesto 6"/>
          <p:cNvSpPr txBox="1"/>
          <p:nvPr/>
        </p:nvSpPr>
        <p:spPr>
          <a:xfrm>
            <a:off x="611560" y="2276872"/>
            <a:ext cx="7848872" cy="2062103"/>
          </a:xfrm>
          <a:prstGeom prst="rect">
            <a:avLst/>
          </a:prstGeom>
          <a:noFill/>
        </p:spPr>
        <p:txBody>
          <a:bodyPr wrap="square" rtlCol="0">
            <a:spAutoFit/>
          </a:bodyPr>
          <a:lstStyle/>
          <a:p>
            <a:r>
              <a:rPr lang="it-IT" sz="1600" b="1" dirty="0" smtClean="0">
                <a:solidFill>
                  <a:srgbClr val="001978"/>
                </a:solidFill>
                <a:latin typeface="Arial" pitchFamily="34" charset="0"/>
                <a:cs typeface="Arial" pitchFamily="34" charset="0"/>
              </a:rPr>
              <a:t>ART. 6 </a:t>
            </a:r>
            <a:r>
              <a:rPr lang="it-IT" sz="1600" b="1" cap="all" dirty="0" smtClean="0">
                <a:solidFill>
                  <a:srgbClr val="002060"/>
                </a:solidFill>
                <a:latin typeface="Arial" pitchFamily="34" charset="0"/>
                <a:cs typeface="Arial" pitchFamily="34" charset="0"/>
              </a:rPr>
              <a:t>D. LGS. N. 22/2015</a:t>
            </a:r>
            <a:endParaRPr lang="it-IT" sz="1600" b="1" dirty="0" smtClean="0">
              <a:solidFill>
                <a:srgbClr val="001978"/>
              </a:solidFill>
              <a:latin typeface="Arial" pitchFamily="34" charset="0"/>
              <a:cs typeface="Arial" pitchFamily="34" charset="0"/>
            </a:endParaRPr>
          </a:p>
          <a:p>
            <a:endParaRPr lang="it-IT" sz="1600" b="1" dirty="0" smtClean="0">
              <a:solidFill>
                <a:srgbClr val="001978"/>
              </a:solidFill>
              <a:latin typeface="Arial" pitchFamily="34" charset="0"/>
              <a:cs typeface="Arial" pitchFamily="34" charset="0"/>
            </a:endParaRPr>
          </a:p>
          <a:p>
            <a:r>
              <a:rPr lang="it-IT" sz="1600" dirty="0" smtClean="0">
                <a:solidFill>
                  <a:srgbClr val="002060"/>
                </a:solidFill>
                <a:latin typeface="Arial" pitchFamily="34" charset="0"/>
                <a:cs typeface="Arial" pitchFamily="34" charset="0"/>
              </a:rPr>
              <a:t>La domanda va presentata all’INPS in via telematica, </a:t>
            </a:r>
            <a:r>
              <a:rPr lang="it-IT" sz="1600" dirty="0" smtClean="0">
                <a:solidFill>
                  <a:srgbClr val="FF0000"/>
                </a:solidFill>
                <a:latin typeface="Arial" pitchFamily="34" charset="0"/>
                <a:cs typeface="Arial" pitchFamily="34" charset="0"/>
              </a:rPr>
              <a:t>entro 68 giorni  (per l’ASPI erano 2 mesi) </a:t>
            </a:r>
            <a:r>
              <a:rPr lang="it-IT" sz="1600" dirty="0" smtClean="0">
                <a:solidFill>
                  <a:srgbClr val="002060"/>
                </a:solidFill>
                <a:latin typeface="Arial" pitchFamily="34" charset="0"/>
                <a:cs typeface="Arial" pitchFamily="34" charset="0"/>
              </a:rPr>
              <a:t>dalla cessazione del rapporto di lavoro.</a:t>
            </a:r>
          </a:p>
          <a:p>
            <a:endParaRPr lang="it-IT" sz="1600" dirty="0" smtClean="0">
              <a:solidFill>
                <a:srgbClr val="002060"/>
              </a:solidFill>
              <a:latin typeface="Arial" pitchFamily="34" charset="0"/>
              <a:cs typeface="Arial" pitchFamily="34" charset="0"/>
            </a:endParaRPr>
          </a:p>
          <a:p>
            <a:r>
              <a:rPr lang="it-IT" sz="1600" dirty="0" smtClean="0">
                <a:solidFill>
                  <a:srgbClr val="002060"/>
                </a:solidFill>
                <a:latin typeface="Arial" pitchFamily="34" charset="0"/>
                <a:cs typeface="Arial" pitchFamily="34" charset="0"/>
              </a:rPr>
              <a:t>Decorre dal giorno successivo alla data di presentazione della domanda e in ogni caso  </a:t>
            </a:r>
            <a:r>
              <a:rPr lang="it-IT" sz="1600" dirty="0" smtClean="0">
                <a:solidFill>
                  <a:srgbClr val="FF0000"/>
                </a:solidFill>
                <a:latin typeface="Arial" pitchFamily="34" charset="0"/>
                <a:cs typeface="Arial" pitchFamily="34" charset="0"/>
              </a:rPr>
              <a:t>non prima dell’ottavo giorno successivo alla cessazione del rapporto ( NON CAMBIA )</a:t>
            </a:r>
          </a:p>
        </p:txBody>
      </p:sp>
      <p:sp>
        <p:nvSpPr>
          <p:cNvPr id="2" name="Segnaposto piè di pagina 1"/>
          <p:cNvSpPr>
            <a:spLocks noGrp="1"/>
          </p:cNvSpPr>
          <p:nvPr>
            <p:ph type="ftr" sz="quarter" idx="11"/>
          </p:nvPr>
        </p:nvSpPr>
        <p:spPr/>
        <p:txBody>
          <a:bodyPr/>
          <a:lstStyle/>
          <a:p>
            <a:r>
              <a:rPr lang="it-IT" smtClean="0"/>
              <a:t>47</a:t>
            </a:r>
            <a:endParaRPr lang="it-IT"/>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a:spLocks noChangeArrowheads="1"/>
          </p:cNvSpPr>
          <p:nvPr/>
        </p:nvSpPr>
        <p:spPr bwMode="auto">
          <a:xfrm>
            <a:off x="251520" y="836712"/>
            <a:ext cx="8363281" cy="830997"/>
          </a:xfrm>
          <a:prstGeom prst="rect">
            <a:avLst/>
          </a:prstGeom>
          <a:noFill/>
          <a:ln w="9525">
            <a:noFill/>
            <a:miter lim="800000"/>
            <a:headEnd/>
            <a:tailEnd/>
          </a:ln>
        </p:spPr>
        <p:txBody>
          <a:bodyPr wrap="square">
            <a:spAutoFit/>
          </a:bodyPr>
          <a:lstStyle/>
          <a:p>
            <a:pPr marL="342900" indent="-342900" algn="ctr" fontAlgn="auto">
              <a:spcBef>
                <a:spcPts val="0"/>
              </a:spcBef>
              <a:spcAft>
                <a:spcPts val="0"/>
              </a:spcAft>
              <a:defRPr/>
            </a:pPr>
            <a:r>
              <a:rPr lang="it-IT" b="1" cap="all" dirty="0" smtClean="0">
                <a:solidFill>
                  <a:srgbClr val="002060"/>
                </a:solidFill>
                <a:latin typeface="Arial" pitchFamily="34" charset="0"/>
                <a:cs typeface="Arial" pitchFamily="34" charset="0"/>
              </a:rPr>
              <a:t>La nuova assicurazione sociale per l’impiego</a:t>
            </a:r>
          </a:p>
          <a:p>
            <a:pPr marL="342900" indent="-342900" algn="ctr" fontAlgn="auto">
              <a:spcBef>
                <a:spcPts val="0"/>
              </a:spcBef>
              <a:spcAft>
                <a:spcPts val="0"/>
              </a:spcAft>
              <a:defRPr/>
            </a:pPr>
            <a:r>
              <a:rPr lang="it-IT" b="1" cap="all" dirty="0" smtClean="0">
                <a:solidFill>
                  <a:srgbClr val="FF0000"/>
                </a:solidFill>
                <a:latin typeface="Arial" pitchFamily="34" charset="0"/>
                <a:cs typeface="Arial" pitchFamily="34" charset="0"/>
              </a:rPr>
              <a:t>CONDIZIONALITÀ</a:t>
            </a:r>
            <a:endParaRPr lang="it-IT" sz="1600" cap="all" dirty="0" smtClean="0">
              <a:solidFill>
                <a:srgbClr val="FF0000"/>
              </a:solidFill>
              <a:latin typeface="Arial" pitchFamily="34" charset="0"/>
              <a:cs typeface="Arial" pitchFamily="34" charset="0"/>
            </a:endParaRPr>
          </a:p>
        </p:txBody>
      </p:sp>
      <p:sp>
        <p:nvSpPr>
          <p:cNvPr id="7" name="CasellaDiTesto 6"/>
          <p:cNvSpPr txBox="1"/>
          <p:nvPr/>
        </p:nvSpPr>
        <p:spPr>
          <a:xfrm>
            <a:off x="611560" y="1700809"/>
            <a:ext cx="7848872" cy="1569660"/>
          </a:xfrm>
          <a:prstGeom prst="rect">
            <a:avLst/>
          </a:prstGeom>
          <a:noFill/>
        </p:spPr>
        <p:txBody>
          <a:bodyPr wrap="square" rtlCol="0">
            <a:spAutoFit/>
          </a:bodyPr>
          <a:lstStyle/>
          <a:p>
            <a:r>
              <a:rPr lang="it-IT" sz="1600" b="1" dirty="0" smtClean="0">
                <a:solidFill>
                  <a:srgbClr val="001978"/>
                </a:solidFill>
                <a:latin typeface="Arial" pitchFamily="34" charset="0"/>
                <a:cs typeface="Arial" pitchFamily="34" charset="0"/>
              </a:rPr>
              <a:t>ART. 7 </a:t>
            </a:r>
            <a:r>
              <a:rPr lang="it-IT" sz="1600" b="1" cap="all" dirty="0" smtClean="0">
                <a:solidFill>
                  <a:srgbClr val="002060"/>
                </a:solidFill>
                <a:latin typeface="Arial" pitchFamily="34" charset="0"/>
                <a:cs typeface="Arial" pitchFamily="34" charset="0"/>
              </a:rPr>
              <a:t>D. LGS. N. 22/2015</a:t>
            </a:r>
            <a:endParaRPr lang="it-IT" sz="1600" b="1" dirty="0" smtClean="0">
              <a:solidFill>
                <a:srgbClr val="001978"/>
              </a:solidFill>
              <a:latin typeface="Arial" pitchFamily="34" charset="0"/>
              <a:cs typeface="Arial" pitchFamily="34" charset="0"/>
            </a:endParaRPr>
          </a:p>
          <a:p>
            <a:endParaRPr lang="it-IT" sz="1600" b="1" dirty="0" smtClean="0">
              <a:solidFill>
                <a:srgbClr val="001978"/>
              </a:solidFill>
              <a:latin typeface="Arial" pitchFamily="34" charset="0"/>
              <a:cs typeface="Arial" pitchFamily="34" charset="0"/>
            </a:endParaRPr>
          </a:p>
          <a:p>
            <a:r>
              <a:rPr lang="it-IT" sz="1600" dirty="0" smtClean="0">
                <a:solidFill>
                  <a:srgbClr val="001978"/>
                </a:solidFill>
                <a:latin typeface="Arial" pitchFamily="34" charset="0"/>
                <a:cs typeface="Arial" pitchFamily="34" charset="0"/>
              </a:rPr>
              <a:t>NASPI è condizionata:</a:t>
            </a:r>
          </a:p>
          <a:p>
            <a:endParaRPr lang="it-IT" sz="1600" dirty="0" smtClean="0">
              <a:solidFill>
                <a:srgbClr val="001978"/>
              </a:solidFill>
              <a:latin typeface="Arial" pitchFamily="34" charset="0"/>
              <a:cs typeface="Arial" pitchFamily="34" charset="0"/>
            </a:endParaRPr>
          </a:p>
          <a:p>
            <a:r>
              <a:rPr lang="it-IT" sz="1600" dirty="0" smtClean="0">
                <a:solidFill>
                  <a:srgbClr val="001978"/>
                </a:solidFill>
                <a:latin typeface="Arial" pitchFamily="34" charset="0"/>
                <a:cs typeface="Arial" pitchFamily="34" charset="0"/>
              </a:rPr>
              <a:t>Regolare partecipazione alle iniziative di attivazione lavorativa nonché ai percorsi di riqualificazione professionale proposti dai servizi competenti […]   </a:t>
            </a:r>
          </a:p>
        </p:txBody>
      </p:sp>
      <p:sp>
        <p:nvSpPr>
          <p:cNvPr id="8" name="Freccia in giù 7"/>
          <p:cNvSpPr/>
          <p:nvPr/>
        </p:nvSpPr>
        <p:spPr bwMode="auto">
          <a:xfrm>
            <a:off x="4015360" y="3356992"/>
            <a:ext cx="484632" cy="504056"/>
          </a:xfrm>
          <a:prstGeom prst="downArrow">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9" name="CasellaDiTesto 8"/>
          <p:cNvSpPr txBox="1"/>
          <p:nvPr/>
        </p:nvSpPr>
        <p:spPr>
          <a:xfrm>
            <a:off x="5004048" y="3356992"/>
            <a:ext cx="1255472" cy="461665"/>
          </a:xfrm>
          <a:prstGeom prst="rect">
            <a:avLst/>
          </a:prstGeom>
          <a:noFill/>
        </p:spPr>
        <p:txBody>
          <a:bodyPr wrap="none" rtlCol="0">
            <a:spAutoFit/>
          </a:bodyPr>
          <a:lstStyle/>
          <a:p>
            <a:r>
              <a:rPr lang="it-IT" b="1" dirty="0" smtClean="0">
                <a:solidFill>
                  <a:srgbClr val="001978"/>
                </a:solidFill>
              </a:rPr>
              <a:t>Rinvio</a:t>
            </a:r>
            <a:r>
              <a:rPr lang="it-IT" dirty="0" smtClean="0"/>
              <a:t> </a:t>
            </a:r>
            <a:endParaRPr lang="it-IT" dirty="0"/>
          </a:p>
        </p:txBody>
      </p:sp>
      <p:sp>
        <p:nvSpPr>
          <p:cNvPr id="10" name="CasellaDiTesto 9"/>
          <p:cNvSpPr txBox="1"/>
          <p:nvPr/>
        </p:nvSpPr>
        <p:spPr>
          <a:xfrm>
            <a:off x="467544" y="4005064"/>
            <a:ext cx="8248038" cy="338554"/>
          </a:xfrm>
          <a:prstGeom prst="rect">
            <a:avLst/>
          </a:prstGeom>
          <a:noFill/>
          <a:ln>
            <a:solidFill>
              <a:schemeClr val="bg1">
                <a:lumMod val="65000"/>
              </a:schemeClr>
            </a:solidFill>
          </a:ln>
        </p:spPr>
        <p:txBody>
          <a:bodyPr wrap="square" rtlCol="0">
            <a:spAutoFit/>
          </a:bodyPr>
          <a:lstStyle/>
          <a:p>
            <a:pPr algn="ctr"/>
            <a:r>
              <a:rPr lang="it-IT" sz="1600" dirty="0" smtClean="0">
                <a:solidFill>
                  <a:srgbClr val="001978"/>
                </a:solidFill>
                <a:latin typeface="Arial" pitchFamily="34" charset="0"/>
                <a:cs typeface="Arial" pitchFamily="34" charset="0"/>
              </a:rPr>
              <a:t> Decreto legislativo Politiche attive n. 150/2015</a:t>
            </a:r>
          </a:p>
        </p:txBody>
      </p:sp>
      <p:sp>
        <p:nvSpPr>
          <p:cNvPr id="2" name="Segnaposto piè di pagina 1"/>
          <p:cNvSpPr>
            <a:spLocks noGrp="1"/>
          </p:cNvSpPr>
          <p:nvPr>
            <p:ph type="ftr" sz="quarter" idx="11"/>
          </p:nvPr>
        </p:nvSpPr>
        <p:spPr/>
        <p:txBody>
          <a:bodyPr/>
          <a:lstStyle/>
          <a:p>
            <a:r>
              <a:rPr lang="it-IT" smtClean="0"/>
              <a:t>48</a:t>
            </a:r>
            <a:endParaRPr lang="it-IT"/>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a:spLocks noChangeArrowheads="1"/>
          </p:cNvSpPr>
          <p:nvPr/>
        </p:nvSpPr>
        <p:spPr bwMode="auto">
          <a:xfrm>
            <a:off x="208649" y="941819"/>
            <a:ext cx="8363281" cy="646331"/>
          </a:xfrm>
          <a:prstGeom prst="rect">
            <a:avLst/>
          </a:prstGeom>
          <a:noFill/>
          <a:ln w="9525">
            <a:noFill/>
            <a:miter lim="800000"/>
            <a:headEnd/>
            <a:tailEnd/>
          </a:ln>
        </p:spPr>
        <p:txBody>
          <a:bodyPr wrap="square">
            <a:spAutoFit/>
          </a:bodyPr>
          <a:lstStyle/>
          <a:p>
            <a:pPr marL="342900" indent="-342900" algn="ctr" fontAlgn="auto">
              <a:spcBef>
                <a:spcPts val="0"/>
              </a:spcBef>
              <a:spcAft>
                <a:spcPts val="0"/>
              </a:spcAft>
              <a:defRPr/>
            </a:pPr>
            <a:r>
              <a:rPr lang="it-IT" b="1" cap="all" dirty="0" smtClean="0">
                <a:solidFill>
                  <a:srgbClr val="002060"/>
                </a:solidFill>
                <a:latin typeface="Arial" pitchFamily="34" charset="0"/>
                <a:cs typeface="Arial" pitchFamily="34" charset="0"/>
              </a:rPr>
              <a:t>La nuova assicurazione sociale per l’impiego</a:t>
            </a:r>
          </a:p>
          <a:p>
            <a:pPr marL="342900" indent="-342900" algn="ctr" fontAlgn="auto">
              <a:spcBef>
                <a:spcPts val="0"/>
              </a:spcBef>
              <a:spcAft>
                <a:spcPts val="0"/>
              </a:spcAft>
              <a:defRPr/>
            </a:pPr>
            <a:r>
              <a:rPr lang="it-IT" b="1" cap="all" dirty="0" smtClean="0">
                <a:solidFill>
                  <a:srgbClr val="FF0000"/>
                </a:solidFill>
                <a:latin typeface="Arial" pitchFamily="34" charset="0"/>
                <a:cs typeface="Arial" pitchFamily="34" charset="0"/>
              </a:rPr>
              <a:t>LIQUIDAZIONE ANTICIPATA</a:t>
            </a:r>
            <a:endParaRPr lang="it-IT" sz="1600" cap="all" dirty="0" smtClean="0">
              <a:solidFill>
                <a:srgbClr val="FF0000"/>
              </a:solidFill>
              <a:latin typeface="Arial" pitchFamily="34" charset="0"/>
              <a:cs typeface="Arial" pitchFamily="34" charset="0"/>
            </a:endParaRPr>
          </a:p>
        </p:txBody>
      </p:sp>
      <p:sp>
        <p:nvSpPr>
          <p:cNvPr id="7" name="CasellaDiTesto 6"/>
          <p:cNvSpPr txBox="1"/>
          <p:nvPr/>
        </p:nvSpPr>
        <p:spPr>
          <a:xfrm>
            <a:off x="539552" y="2038196"/>
            <a:ext cx="7848872" cy="2800767"/>
          </a:xfrm>
          <a:prstGeom prst="rect">
            <a:avLst/>
          </a:prstGeom>
          <a:noFill/>
        </p:spPr>
        <p:txBody>
          <a:bodyPr wrap="square" rtlCol="0">
            <a:spAutoFit/>
          </a:bodyPr>
          <a:lstStyle/>
          <a:p>
            <a:r>
              <a:rPr lang="it-IT" sz="1600" b="1" dirty="0" smtClean="0">
                <a:solidFill>
                  <a:srgbClr val="001978"/>
                </a:solidFill>
                <a:latin typeface="Arial" pitchFamily="34" charset="0"/>
                <a:cs typeface="Arial" pitchFamily="34" charset="0"/>
              </a:rPr>
              <a:t>ART. 8 </a:t>
            </a:r>
            <a:r>
              <a:rPr lang="it-IT" sz="1600" b="1" cap="all" dirty="0" smtClean="0">
                <a:solidFill>
                  <a:srgbClr val="002060"/>
                </a:solidFill>
                <a:latin typeface="Arial" pitchFamily="34" charset="0"/>
                <a:cs typeface="Arial" pitchFamily="34" charset="0"/>
              </a:rPr>
              <a:t>D. LGS. N. 22/2015</a:t>
            </a:r>
            <a:endParaRPr lang="it-IT" sz="1600" b="1" dirty="0" smtClean="0">
              <a:solidFill>
                <a:srgbClr val="001978"/>
              </a:solidFill>
              <a:latin typeface="Arial" pitchFamily="34" charset="0"/>
              <a:cs typeface="Arial" pitchFamily="34" charset="0"/>
            </a:endParaRPr>
          </a:p>
          <a:p>
            <a:endParaRPr lang="it-IT" sz="1600" dirty="0" smtClean="0">
              <a:solidFill>
                <a:srgbClr val="001978"/>
              </a:solidFill>
              <a:latin typeface="Arial" pitchFamily="34" charset="0"/>
              <a:cs typeface="Arial" pitchFamily="34" charset="0"/>
            </a:endParaRPr>
          </a:p>
          <a:p>
            <a:r>
              <a:rPr lang="it-IT" sz="1600" dirty="0" smtClean="0">
                <a:solidFill>
                  <a:srgbClr val="001978"/>
                </a:solidFill>
                <a:latin typeface="Arial" pitchFamily="34" charset="0"/>
                <a:cs typeface="Arial" pitchFamily="34" charset="0"/>
              </a:rPr>
              <a:t>Il lavoratore che ha diritto alla NASPI potrà chiedere la liquidazione anticipata, in una </a:t>
            </a:r>
            <a:r>
              <a:rPr lang="it-IT" sz="1600" dirty="0" smtClean="0">
                <a:solidFill>
                  <a:srgbClr val="FF0000"/>
                </a:solidFill>
                <a:latin typeface="Arial" pitchFamily="34" charset="0"/>
                <a:cs typeface="Arial" pitchFamily="34" charset="0"/>
              </a:rPr>
              <a:t>unica soluzione</a:t>
            </a:r>
            <a:r>
              <a:rPr lang="it-IT" sz="1600" dirty="0" smtClean="0">
                <a:solidFill>
                  <a:srgbClr val="001978"/>
                </a:solidFill>
                <a:latin typeface="Arial" pitchFamily="34" charset="0"/>
                <a:cs typeface="Arial" pitchFamily="34" charset="0"/>
              </a:rPr>
              <a:t>, dell’importo complessivo che gli spetta e che non gli è stato ancora erogato, a titolo di incentivo per l’avvio di una attività in forma di impresa individuale o per associarsi in cooperativa.</a:t>
            </a:r>
          </a:p>
          <a:p>
            <a:endParaRPr lang="it-IT" sz="1600" dirty="0" smtClean="0">
              <a:solidFill>
                <a:srgbClr val="001978"/>
              </a:solidFill>
              <a:latin typeface="Arial" pitchFamily="34" charset="0"/>
              <a:cs typeface="Arial" pitchFamily="34" charset="0"/>
            </a:endParaRPr>
          </a:p>
          <a:p>
            <a:endParaRPr lang="it-IT" sz="1600" dirty="0" smtClean="0">
              <a:solidFill>
                <a:srgbClr val="001978"/>
              </a:solidFill>
              <a:latin typeface="Arial" pitchFamily="34" charset="0"/>
              <a:cs typeface="Arial" pitchFamily="34" charset="0"/>
            </a:endParaRPr>
          </a:p>
          <a:p>
            <a:r>
              <a:rPr lang="it-IT" sz="1600" dirty="0" smtClean="0">
                <a:solidFill>
                  <a:srgbClr val="001978"/>
                </a:solidFill>
                <a:latin typeface="Arial" pitchFamily="34" charset="0"/>
                <a:cs typeface="Arial" pitchFamily="34" charset="0"/>
              </a:rPr>
              <a:t>Se il lavoratore instaura un rapporto di lavoro subordinato, prima della scadenza del periodo per cui è riconosciuta la NASPI è tenuto a restituire per intero l’anticipazione ottenuta.</a:t>
            </a:r>
          </a:p>
        </p:txBody>
      </p:sp>
      <p:sp>
        <p:nvSpPr>
          <p:cNvPr id="2" name="Segnaposto piè di pagina 1"/>
          <p:cNvSpPr>
            <a:spLocks noGrp="1"/>
          </p:cNvSpPr>
          <p:nvPr>
            <p:ph type="ftr" sz="quarter" idx="11"/>
          </p:nvPr>
        </p:nvSpPr>
        <p:spPr/>
        <p:txBody>
          <a:bodyPr/>
          <a:lstStyle/>
          <a:p>
            <a:r>
              <a:rPr lang="it-IT" dirty="0" smtClean="0"/>
              <a:t>49</a:t>
            </a:r>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836712"/>
            <a:ext cx="8229600" cy="5289451"/>
          </a:xfrm>
        </p:spPr>
        <p:txBody>
          <a:bodyPr>
            <a:normAutofit/>
          </a:bodyPr>
          <a:lstStyle/>
          <a:p>
            <a:pPr marL="109728" indent="0" algn="ctr">
              <a:buNone/>
            </a:pPr>
            <a:r>
              <a:rPr lang="it-IT" b="1" dirty="0" smtClean="0">
                <a:solidFill>
                  <a:srgbClr val="002060"/>
                </a:solidFill>
                <a:latin typeface="Arial" pitchFamily="34" charset="0"/>
                <a:cs typeface="Arial" pitchFamily="34" charset="0"/>
              </a:rPr>
              <a:t>DESTINATARI </a:t>
            </a:r>
          </a:p>
          <a:p>
            <a:pPr marL="109728" indent="0" algn="ctr">
              <a:buNone/>
            </a:pPr>
            <a:r>
              <a:rPr lang="it-IT" dirty="0" smtClean="0">
                <a:solidFill>
                  <a:srgbClr val="002060"/>
                </a:solidFill>
                <a:latin typeface="Arial" pitchFamily="34" charset="0"/>
                <a:cs typeface="Arial" pitchFamily="34" charset="0"/>
              </a:rPr>
              <a:t>del trattamento integrativo salariale: </a:t>
            </a:r>
          </a:p>
          <a:p>
            <a:pPr marL="109728" indent="0" algn="ctr">
              <a:buNone/>
            </a:pPr>
            <a:endParaRPr lang="it-IT" dirty="0" smtClean="0">
              <a:solidFill>
                <a:srgbClr val="002060"/>
              </a:solidFill>
              <a:latin typeface="Arial" pitchFamily="34" charset="0"/>
              <a:cs typeface="Arial" pitchFamily="34" charset="0"/>
            </a:endParaRPr>
          </a:p>
          <a:p>
            <a:pPr marL="109728" indent="0" algn="ctr">
              <a:buNone/>
            </a:pPr>
            <a:r>
              <a:rPr lang="it-IT" dirty="0" smtClean="0">
                <a:solidFill>
                  <a:srgbClr val="002060"/>
                </a:solidFill>
                <a:latin typeface="Arial" pitchFamily="34" charset="0"/>
                <a:cs typeface="Arial" pitchFamily="34" charset="0"/>
              </a:rPr>
              <a:t>Lavoratori assunti con contratto di lavoro subordinato con anzianità di servizio pari almeno a </a:t>
            </a:r>
            <a:r>
              <a:rPr lang="it-IT" b="1" dirty="0" smtClean="0">
                <a:solidFill>
                  <a:srgbClr val="002060"/>
                </a:solidFill>
                <a:latin typeface="Arial" pitchFamily="34" charset="0"/>
                <a:cs typeface="Arial" pitchFamily="34" charset="0"/>
              </a:rPr>
              <a:t>90 giorni </a:t>
            </a:r>
            <a:r>
              <a:rPr lang="it-IT" dirty="0" smtClean="0">
                <a:solidFill>
                  <a:srgbClr val="002060"/>
                </a:solidFill>
                <a:latin typeface="Arial" pitchFamily="34" charset="0"/>
                <a:cs typeface="Arial" pitchFamily="34" charset="0"/>
              </a:rPr>
              <a:t>alla data di presentazione della domanda.</a:t>
            </a:r>
            <a:endParaRPr lang="it-IT" dirty="0">
              <a:solidFill>
                <a:srgbClr val="002060"/>
              </a:solidFill>
              <a:latin typeface="Arial" pitchFamily="34" charset="0"/>
              <a:cs typeface="Arial" pitchFamily="34" charset="0"/>
            </a:endParaRPr>
          </a:p>
        </p:txBody>
      </p:sp>
      <p:sp>
        <p:nvSpPr>
          <p:cNvPr id="2" name="Segnaposto piè di pagina 1"/>
          <p:cNvSpPr>
            <a:spLocks noGrp="1"/>
          </p:cNvSpPr>
          <p:nvPr>
            <p:ph type="ftr" sz="quarter" idx="11"/>
          </p:nvPr>
        </p:nvSpPr>
        <p:spPr/>
        <p:txBody>
          <a:bodyPr/>
          <a:lstStyle/>
          <a:p>
            <a:r>
              <a:rPr lang="it-IT" smtClean="0"/>
              <a:t>5</a:t>
            </a:r>
            <a:endParaRPr lang="it-IT"/>
          </a:p>
        </p:txBody>
      </p:sp>
    </p:spTree>
    <p:extLst>
      <p:ext uri="{BB962C8B-B14F-4D97-AF65-F5344CB8AC3E}">
        <p14:creationId xmlns:p14="http://schemas.microsoft.com/office/powerpoint/2010/main" xmlns="" val="388945697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a:spLocks noChangeArrowheads="1"/>
          </p:cNvSpPr>
          <p:nvPr/>
        </p:nvSpPr>
        <p:spPr bwMode="auto">
          <a:xfrm>
            <a:off x="280657" y="871557"/>
            <a:ext cx="8363281" cy="1200329"/>
          </a:xfrm>
          <a:prstGeom prst="rect">
            <a:avLst/>
          </a:prstGeom>
          <a:noFill/>
          <a:ln w="9525">
            <a:noFill/>
            <a:miter lim="800000"/>
            <a:headEnd/>
            <a:tailEnd/>
          </a:ln>
        </p:spPr>
        <p:txBody>
          <a:bodyPr wrap="square">
            <a:spAutoFit/>
          </a:bodyPr>
          <a:lstStyle/>
          <a:p>
            <a:pPr marL="342900" indent="-342900" algn="ctr" fontAlgn="auto">
              <a:spcBef>
                <a:spcPts val="0"/>
              </a:spcBef>
              <a:spcAft>
                <a:spcPts val="0"/>
              </a:spcAft>
              <a:defRPr/>
            </a:pPr>
            <a:r>
              <a:rPr lang="it-IT" b="1" cap="all" dirty="0" smtClean="0">
                <a:solidFill>
                  <a:srgbClr val="002060"/>
                </a:solidFill>
                <a:latin typeface="Arial" pitchFamily="34" charset="0"/>
                <a:cs typeface="Arial" pitchFamily="34" charset="0"/>
              </a:rPr>
              <a:t>La nuova assicurazione sociale per l’impiego</a:t>
            </a:r>
          </a:p>
          <a:p>
            <a:pPr marL="342900" indent="-342900" algn="ctr" fontAlgn="auto">
              <a:spcBef>
                <a:spcPts val="0"/>
              </a:spcBef>
              <a:spcAft>
                <a:spcPts val="0"/>
              </a:spcAft>
              <a:defRPr/>
            </a:pPr>
            <a:r>
              <a:rPr lang="it-IT" b="1" cap="all" dirty="0" smtClean="0">
                <a:solidFill>
                  <a:srgbClr val="FF0000"/>
                </a:solidFill>
                <a:latin typeface="Arial" pitchFamily="34" charset="0"/>
                <a:cs typeface="Arial" pitchFamily="34" charset="0"/>
              </a:rPr>
              <a:t>Restano i casi di sospensione, decadenza e revoca </a:t>
            </a:r>
            <a:endParaRPr lang="it-IT" sz="1600" cap="all" dirty="0" smtClean="0">
              <a:solidFill>
                <a:srgbClr val="FF0000"/>
              </a:solidFill>
              <a:latin typeface="Arial" pitchFamily="34" charset="0"/>
              <a:cs typeface="Arial" pitchFamily="34" charset="0"/>
            </a:endParaRPr>
          </a:p>
        </p:txBody>
      </p:sp>
      <p:sp>
        <p:nvSpPr>
          <p:cNvPr id="7" name="CasellaDiTesto 6"/>
          <p:cNvSpPr txBox="1"/>
          <p:nvPr/>
        </p:nvSpPr>
        <p:spPr>
          <a:xfrm>
            <a:off x="611560" y="2163628"/>
            <a:ext cx="7848872" cy="3785652"/>
          </a:xfrm>
          <a:prstGeom prst="rect">
            <a:avLst/>
          </a:prstGeom>
          <a:noFill/>
        </p:spPr>
        <p:txBody>
          <a:bodyPr wrap="square" rtlCol="0">
            <a:spAutoFit/>
          </a:bodyPr>
          <a:lstStyle/>
          <a:p>
            <a:r>
              <a:rPr lang="it-IT" sz="1600" b="1" dirty="0" smtClean="0">
                <a:solidFill>
                  <a:srgbClr val="001978"/>
                </a:solidFill>
                <a:latin typeface="Arial" pitchFamily="34" charset="0"/>
                <a:cs typeface="Arial" pitchFamily="34" charset="0"/>
              </a:rPr>
              <a:t>ART. 9 – 10 </a:t>
            </a:r>
            <a:r>
              <a:rPr lang="it-IT" sz="1600" b="1" cap="all" dirty="0" smtClean="0">
                <a:solidFill>
                  <a:srgbClr val="002060"/>
                </a:solidFill>
                <a:latin typeface="Arial" pitchFamily="34" charset="0"/>
                <a:cs typeface="Arial" pitchFamily="34" charset="0"/>
              </a:rPr>
              <a:t>D. LGS. N. 22/2015</a:t>
            </a:r>
            <a:endParaRPr lang="it-IT" sz="1600" b="1" dirty="0" smtClean="0">
              <a:solidFill>
                <a:srgbClr val="001978"/>
              </a:solidFill>
              <a:latin typeface="Arial" pitchFamily="34" charset="0"/>
              <a:cs typeface="Arial" pitchFamily="34" charset="0"/>
            </a:endParaRPr>
          </a:p>
          <a:p>
            <a:endParaRPr lang="it-IT" sz="1600" b="1" dirty="0" smtClean="0">
              <a:solidFill>
                <a:srgbClr val="001978"/>
              </a:solidFill>
              <a:latin typeface="Arial" pitchFamily="34" charset="0"/>
              <a:cs typeface="Arial" pitchFamily="34" charset="0"/>
            </a:endParaRPr>
          </a:p>
          <a:p>
            <a:pPr algn="just"/>
            <a:r>
              <a:rPr lang="it-IT" sz="1600" dirty="0" smtClean="0">
                <a:solidFill>
                  <a:srgbClr val="001978"/>
                </a:solidFill>
                <a:latin typeface="Arial" pitchFamily="34" charset="0"/>
                <a:cs typeface="Arial" pitchFamily="34" charset="0"/>
              </a:rPr>
              <a:t>Se il lavoratore instaura un nuovo rapporto di lavoro, </a:t>
            </a:r>
            <a:r>
              <a:rPr lang="it-IT" sz="1600" dirty="0" smtClean="0">
                <a:solidFill>
                  <a:srgbClr val="FF0000"/>
                </a:solidFill>
                <a:latin typeface="Arial" pitchFamily="34" charset="0"/>
                <a:cs typeface="Arial" pitchFamily="34" charset="0"/>
              </a:rPr>
              <a:t>inferiore a sei mesi,  </a:t>
            </a:r>
            <a:r>
              <a:rPr lang="it-IT" sz="1600" dirty="0" smtClean="0">
                <a:solidFill>
                  <a:srgbClr val="001978"/>
                </a:solidFill>
                <a:latin typeface="Arial" pitchFamily="34" charset="0"/>
                <a:cs typeface="Arial" pitchFamily="34" charset="0"/>
              </a:rPr>
              <a:t>mentre sta percependo la NASPI, la prestazione è sospesa d’ufficio, fino al massimo di sei mesi.</a:t>
            </a:r>
          </a:p>
          <a:p>
            <a:pPr algn="just"/>
            <a:endParaRPr lang="it-IT" sz="1600" dirty="0" smtClean="0">
              <a:solidFill>
                <a:srgbClr val="001978"/>
              </a:solidFill>
              <a:latin typeface="Arial" pitchFamily="34" charset="0"/>
              <a:cs typeface="Arial" pitchFamily="34" charset="0"/>
            </a:endParaRPr>
          </a:p>
          <a:p>
            <a:pPr algn="just"/>
            <a:r>
              <a:rPr lang="it-IT" sz="1600" dirty="0" smtClean="0">
                <a:solidFill>
                  <a:srgbClr val="001978"/>
                </a:solidFill>
                <a:latin typeface="Arial" pitchFamily="34" charset="0"/>
                <a:cs typeface="Arial" pitchFamily="34" charset="0"/>
              </a:rPr>
              <a:t>Se il lavoratore  instaura un rapporto di lavoro con uno stipendio annuale inferiore al minimo per presentare la dichiarazione dei redditi, continuerà a percepire la NASPI, con un trattamento ridotto.  </a:t>
            </a:r>
          </a:p>
          <a:p>
            <a:pPr algn="just"/>
            <a:endParaRPr lang="it-IT" sz="1600" dirty="0" smtClean="0">
              <a:solidFill>
                <a:srgbClr val="001978"/>
              </a:solidFill>
              <a:latin typeface="Arial" pitchFamily="34" charset="0"/>
              <a:cs typeface="Arial" pitchFamily="34" charset="0"/>
            </a:endParaRPr>
          </a:p>
          <a:p>
            <a:pPr algn="just"/>
            <a:r>
              <a:rPr lang="it-IT" sz="1600" dirty="0" smtClean="0">
                <a:solidFill>
                  <a:srgbClr val="001978"/>
                </a:solidFill>
                <a:latin typeface="Arial" pitchFamily="34" charset="0"/>
                <a:cs typeface="Arial" pitchFamily="34" charset="0"/>
              </a:rPr>
              <a:t>Se il lavoratore intraprende una attività autonoma, dalla quale  riceva un reddito inferiore al limite utile dovrà informare l’INPS entro un mese, dichiarare il reddito annuo previsto e percepirà una indennità ridotta di un importo pari all’80%  del reddito previsto</a:t>
            </a:r>
          </a:p>
          <a:p>
            <a:endParaRPr lang="it-IT" sz="1600" dirty="0" smtClean="0">
              <a:solidFill>
                <a:srgbClr val="001978"/>
              </a:solidFill>
              <a:latin typeface="Arial" pitchFamily="34" charset="0"/>
              <a:cs typeface="Arial" pitchFamily="34" charset="0"/>
            </a:endParaRPr>
          </a:p>
          <a:p>
            <a:endParaRPr lang="it-IT" sz="1600" dirty="0" smtClean="0">
              <a:solidFill>
                <a:srgbClr val="001978"/>
              </a:solidFill>
              <a:latin typeface="Arial" pitchFamily="34" charset="0"/>
              <a:cs typeface="Arial" pitchFamily="34" charset="0"/>
            </a:endParaRPr>
          </a:p>
        </p:txBody>
      </p:sp>
      <p:sp>
        <p:nvSpPr>
          <p:cNvPr id="2" name="Segnaposto piè di pagina 1"/>
          <p:cNvSpPr>
            <a:spLocks noGrp="1"/>
          </p:cNvSpPr>
          <p:nvPr>
            <p:ph type="ftr" sz="quarter" idx="11"/>
          </p:nvPr>
        </p:nvSpPr>
        <p:spPr/>
        <p:txBody>
          <a:bodyPr/>
          <a:lstStyle/>
          <a:p>
            <a:r>
              <a:rPr lang="it-IT" smtClean="0"/>
              <a:t>50</a:t>
            </a:r>
            <a:endParaRPr lang="it-IT"/>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a:spLocks noChangeArrowheads="1"/>
          </p:cNvSpPr>
          <p:nvPr/>
        </p:nvSpPr>
        <p:spPr bwMode="auto">
          <a:xfrm>
            <a:off x="280657" y="941819"/>
            <a:ext cx="8363281" cy="830997"/>
          </a:xfrm>
          <a:prstGeom prst="rect">
            <a:avLst/>
          </a:prstGeom>
          <a:noFill/>
          <a:ln w="9525">
            <a:noFill/>
            <a:miter lim="800000"/>
            <a:headEnd/>
            <a:tailEnd/>
          </a:ln>
        </p:spPr>
        <p:txBody>
          <a:bodyPr wrap="square">
            <a:spAutoFit/>
          </a:bodyPr>
          <a:lstStyle/>
          <a:p>
            <a:pPr marL="342900" indent="-342900" algn="ctr" fontAlgn="auto">
              <a:spcBef>
                <a:spcPts val="0"/>
              </a:spcBef>
              <a:spcAft>
                <a:spcPts val="0"/>
              </a:spcAft>
              <a:defRPr/>
            </a:pPr>
            <a:r>
              <a:rPr lang="it-IT" b="1" cap="all" dirty="0" smtClean="0">
                <a:solidFill>
                  <a:srgbClr val="002060"/>
                </a:solidFill>
                <a:latin typeface="Arial" pitchFamily="34" charset="0"/>
                <a:cs typeface="Arial" pitchFamily="34" charset="0"/>
              </a:rPr>
              <a:t>La nuova assicurazione sociale per l’impiego</a:t>
            </a:r>
          </a:p>
          <a:p>
            <a:pPr marL="342900" indent="-342900" algn="ctr" fontAlgn="auto">
              <a:spcBef>
                <a:spcPts val="0"/>
              </a:spcBef>
              <a:spcAft>
                <a:spcPts val="0"/>
              </a:spcAft>
              <a:defRPr/>
            </a:pPr>
            <a:r>
              <a:rPr lang="it-IT" b="1" cap="all" dirty="0" smtClean="0">
                <a:solidFill>
                  <a:srgbClr val="FF0000"/>
                </a:solidFill>
                <a:latin typeface="Arial" pitchFamily="34" charset="0"/>
                <a:cs typeface="Arial" pitchFamily="34" charset="0"/>
              </a:rPr>
              <a:t>Cause di decadenza</a:t>
            </a:r>
            <a:endParaRPr lang="it-IT" sz="1600" cap="all" dirty="0" smtClean="0">
              <a:solidFill>
                <a:srgbClr val="FF0000"/>
              </a:solidFill>
              <a:latin typeface="Arial" pitchFamily="34" charset="0"/>
              <a:cs typeface="Arial" pitchFamily="34" charset="0"/>
            </a:endParaRPr>
          </a:p>
        </p:txBody>
      </p:sp>
      <p:sp>
        <p:nvSpPr>
          <p:cNvPr id="7" name="CasellaDiTesto 6"/>
          <p:cNvSpPr txBox="1"/>
          <p:nvPr/>
        </p:nvSpPr>
        <p:spPr>
          <a:xfrm>
            <a:off x="611560" y="2121818"/>
            <a:ext cx="7848872" cy="3293209"/>
          </a:xfrm>
          <a:prstGeom prst="rect">
            <a:avLst/>
          </a:prstGeom>
          <a:noFill/>
        </p:spPr>
        <p:txBody>
          <a:bodyPr wrap="square" rtlCol="0">
            <a:spAutoFit/>
          </a:bodyPr>
          <a:lstStyle/>
          <a:p>
            <a:r>
              <a:rPr lang="it-IT" sz="1600" b="1" dirty="0" smtClean="0">
                <a:solidFill>
                  <a:srgbClr val="001978"/>
                </a:solidFill>
                <a:latin typeface="Arial" pitchFamily="34" charset="0"/>
                <a:cs typeface="Arial" pitchFamily="34" charset="0"/>
              </a:rPr>
              <a:t>ART. 11 </a:t>
            </a:r>
            <a:r>
              <a:rPr lang="it-IT" sz="1600" b="1" cap="all" dirty="0" smtClean="0">
                <a:solidFill>
                  <a:srgbClr val="002060"/>
                </a:solidFill>
                <a:latin typeface="Arial" pitchFamily="34" charset="0"/>
                <a:cs typeface="Arial" pitchFamily="34" charset="0"/>
              </a:rPr>
              <a:t>D. LGS. N. 22/2015</a:t>
            </a:r>
            <a:endParaRPr lang="it-IT" sz="1600" b="1" dirty="0" smtClean="0">
              <a:solidFill>
                <a:srgbClr val="001978"/>
              </a:solidFill>
              <a:latin typeface="Arial" pitchFamily="34" charset="0"/>
              <a:cs typeface="Arial" pitchFamily="34" charset="0"/>
            </a:endParaRPr>
          </a:p>
          <a:p>
            <a:endParaRPr lang="it-IT" sz="1600" dirty="0" smtClean="0">
              <a:solidFill>
                <a:srgbClr val="001978"/>
              </a:solidFill>
              <a:latin typeface="Arial" pitchFamily="34" charset="0"/>
              <a:cs typeface="Arial" pitchFamily="34" charset="0"/>
            </a:endParaRPr>
          </a:p>
          <a:p>
            <a:pPr>
              <a:buFont typeface="Wingdings" pitchFamily="2" charset="2"/>
              <a:buChar char="Ø"/>
            </a:pPr>
            <a:r>
              <a:rPr lang="it-IT" sz="1600" dirty="0" smtClean="0">
                <a:solidFill>
                  <a:srgbClr val="001978"/>
                </a:solidFill>
                <a:latin typeface="Arial" pitchFamily="34" charset="0"/>
                <a:cs typeface="Arial" pitchFamily="34" charset="0"/>
              </a:rPr>
              <a:t>Perdita dello stato di disoccupazione </a:t>
            </a:r>
          </a:p>
          <a:p>
            <a:pPr>
              <a:buFont typeface="Wingdings" pitchFamily="2" charset="2"/>
              <a:buChar char="Ø"/>
            </a:pPr>
            <a:endParaRPr lang="it-IT" sz="1600" dirty="0" smtClean="0">
              <a:solidFill>
                <a:srgbClr val="001978"/>
              </a:solidFill>
              <a:latin typeface="Arial" pitchFamily="34" charset="0"/>
              <a:cs typeface="Arial" pitchFamily="34" charset="0"/>
            </a:endParaRPr>
          </a:p>
          <a:p>
            <a:pPr>
              <a:buFont typeface="Wingdings" pitchFamily="2" charset="2"/>
              <a:buChar char="Ø"/>
            </a:pPr>
            <a:r>
              <a:rPr lang="it-IT" sz="1600" dirty="0" smtClean="0">
                <a:solidFill>
                  <a:srgbClr val="001978"/>
                </a:solidFill>
                <a:latin typeface="Arial" pitchFamily="34" charset="0"/>
                <a:cs typeface="Arial" pitchFamily="34" charset="0"/>
              </a:rPr>
              <a:t>Inizio di attività lavorativa subordinata o autonoma senza provvedere alle comunicazioni previste dall’INPS</a:t>
            </a:r>
          </a:p>
          <a:p>
            <a:pPr>
              <a:buFont typeface="Wingdings" pitchFamily="2" charset="2"/>
              <a:buChar char="Ø"/>
            </a:pPr>
            <a:endParaRPr lang="it-IT" sz="1600" dirty="0" smtClean="0">
              <a:solidFill>
                <a:srgbClr val="001978"/>
              </a:solidFill>
              <a:latin typeface="Arial" pitchFamily="34" charset="0"/>
              <a:cs typeface="Arial" pitchFamily="34" charset="0"/>
            </a:endParaRPr>
          </a:p>
          <a:p>
            <a:pPr>
              <a:buFont typeface="Wingdings" pitchFamily="2" charset="2"/>
              <a:buChar char="Ø"/>
            </a:pPr>
            <a:r>
              <a:rPr lang="it-IT" sz="1600" dirty="0" smtClean="0">
                <a:solidFill>
                  <a:srgbClr val="001978"/>
                </a:solidFill>
                <a:latin typeface="Arial" pitchFamily="34" charset="0"/>
                <a:cs typeface="Arial" pitchFamily="34" charset="0"/>
              </a:rPr>
              <a:t>Raggiungimento </a:t>
            </a:r>
            <a:r>
              <a:rPr lang="it-IT" sz="1600" dirty="0" smtClean="0">
                <a:solidFill>
                  <a:srgbClr val="001978"/>
                </a:solidFill>
                <a:latin typeface="Arial" pitchFamily="34" charset="0"/>
                <a:cs typeface="Arial" pitchFamily="34" charset="0"/>
              </a:rPr>
              <a:t>dei</a:t>
            </a:r>
            <a:r>
              <a:rPr lang="it-IT" sz="1600" dirty="0" smtClean="0">
                <a:solidFill>
                  <a:srgbClr val="001978"/>
                </a:solidFill>
                <a:latin typeface="Arial" pitchFamily="34" charset="0"/>
                <a:cs typeface="Arial" pitchFamily="34" charset="0"/>
              </a:rPr>
              <a:t> </a:t>
            </a:r>
            <a:r>
              <a:rPr lang="it-IT" sz="1600" dirty="0" smtClean="0">
                <a:solidFill>
                  <a:srgbClr val="001978"/>
                </a:solidFill>
                <a:latin typeface="Arial" pitchFamily="34" charset="0"/>
                <a:cs typeface="Arial" pitchFamily="34" charset="0"/>
              </a:rPr>
              <a:t>requisiti per il pensionamento di vecchiaia o anticipato</a:t>
            </a:r>
          </a:p>
          <a:p>
            <a:pPr>
              <a:buFont typeface="Wingdings" pitchFamily="2" charset="2"/>
              <a:buChar char="Ø"/>
            </a:pPr>
            <a:endParaRPr lang="it-IT" sz="1600" dirty="0" smtClean="0">
              <a:solidFill>
                <a:srgbClr val="001978"/>
              </a:solidFill>
              <a:latin typeface="Arial" pitchFamily="34" charset="0"/>
              <a:cs typeface="Arial" pitchFamily="34" charset="0"/>
            </a:endParaRPr>
          </a:p>
          <a:p>
            <a:pPr>
              <a:buFont typeface="Wingdings" pitchFamily="2" charset="2"/>
              <a:buChar char="Ø"/>
            </a:pPr>
            <a:r>
              <a:rPr lang="it-IT" sz="1600" dirty="0" smtClean="0">
                <a:solidFill>
                  <a:srgbClr val="001978"/>
                </a:solidFill>
                <a:latin typeface="Arial" pitchFamily="34" charset="0"/>
                <a:cs typeface="Arial" pitchFamily="34" charset="0"/>
              </a:rPr>
              <a:t>Acquisizione del diritto all’assegno ordinario di invalidità (in questo caso, è possibile scegliere la NASPI invece dell’assegno di invalidità, ma non cumularli)</a:t>
            </a:r>
          </a:p>
          <a:p>
            <a:pPr>
              <a:buFont typeface="Wingdings" pitchFamily="2" charset="2"/>
              <a:buChar char="Ø"/>
            </a:pPr>
            <a:endParaRPr lang="it-IT" sz="1600" dirty="0" smtClean="0">
              <a:solidFill>
                <a:srgbClr val="001978"/>
              </a:solidFill>
              <a:latin typeface="Arial" pitchFamily="34" charset="0"/>
              <a:cs typeface="Arial" pitchFamily="34" charset="0"/>
            </a:endParaRPr>
          </a:p>
          <a:p>
            <a:endParaRPr lang="it-IT" sz="1600" dirty="0" smtClean="0">
              <a:solidFill>
                <a:srgbClr val="001978"/>
              </a:solidFill>
              <a:latin typeface="Arial" pitchFamily="34" charset="0"/>
              <a:cs typeface="Arial" pitchFamily="34" charset="0"/>
            </a:endParaRPr>
          </a:p>
        </p:txBody>
      </p:sp>
      <p:sp>
        <p:nvSpPr>
          <p:cNvPr id="2" name="Segnaposto piè di pagina 1"/>
          <p:cNvSpPr>
            <a:spLocks noGrp="1"/>
          </p:cNvSpPr>
          <p:nvPr>
            <p:ph type="ftr" sz="quarter" idx="11"/>
          </p:nvPr>
        </p:nvSpPr>
        <p:spPr/>
        <p:txBody>
          <a:bodyPr/>
          <a:lstStyle/>
          <a:p>
            <a:r>
              <a:rPr lang="it-IT" smtClean="0"/>
              <a:t>51</a:t>
            </a:r>
            <a:endParaRPr lang="it-IT"/>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a:spLocks noChangeArrowheads="1"/>
          </p:cNvSpPr>
          <p:nvPr/>
        </p:nvSpPr>
        <p:spPr bwMode="auto">
          <a:xfrm>
            <a:off x="280657" y="941819"/>
            <a:ext cx="8363281" cy="830997"/>
          </a:xfrm>
          <a:prstGeom prst="rect">
            <a:avLst/>
          </a:prstGeom>
          <a:noFill/>
          <a:ln w="9525">
            <a:noFill/>
            <a:miter lim="800000"/>
            <a:headEnd/>
            <a:tailEnd/>
          </a:ln>
        </p:spPr>
        <p:txBody>
          <a:bodyPr wrap="square">
            <a:spAutoFit/>
          </a:bodyPr>
          <a:lstStyle/>
          <a:p>
            <a:pPr marL="342900" indent="-342900" algn="ctr" fontAlgn="auto">
              <a:spcBef>
                <a:spcPts val="0"/>
              </a:spcBef>
              <a:spcAft>
                <a:spcPts val="0"/>
              </a:spcAft>
              <a:defRPr/>
            </a:pPr>
            <a:r>
              <a:rPr lang="it-IT" b="1" cap="all" dirty="0" smtClean="0">
                <a:solidFill>
                  <a:srgbClr val="002060"/>
                </a:solidFill>
                <a:latin typeface="Arial" pitchFamily="34" charset="0"/>
                <a:cs typeface="Arial" pitchFamily="34" charset="0"/>
              </a:rPr>
              <a:t>La nuova assicurazione sociale per l’impiego</a:t>
            </a:r>
          </a:p>
          <a:p>
            <a:pPr marL="342900" indent="-342900" algn="ctr" fontAlgn="auto">
              <a:spcBef>
                <a:spcPts val="0"/>
              </a:spcBef>
              <a:spcAft>
                <a:spcPts val="0"/>
              </a:spcAft>
              <a:defRPr/>
            </a:pPr>
            <a:r>
              <a:rPr lang="it-IT" b="1" cap="all" dirty="0" smtClean="0">
                <a:solidFill>
                  <a:srgbClr val="FF0000"/>
                </a:solidFill>
                <a:latin typeface="Arial" pitchFamily="34" charset="0"/>
                <a:cs typeface="Arial" pitchFamily="34" charset="0"/>
              </a:rPr>
              <a:t>CONTRIBUZIONE FIGURATIVA </a:t>
            </a:r>
            <a:endParaRPr lang="it-IT" sz="1600" cap="all" dirty="0" smtClean="0">
              <a:solidFill>
                <a:srgbClr val="FF0000"/>
              </a:solidFill>
              <a:latin typeface="Arial" pitchFamily="34" charset="0"/>
              <a:cs typeface="Arial" pitchFamily="34" charset="0"/>
            </a:endParaRPr>
          </a:p>
        </p:txBody>
      </p:sp>
      <p:sp>
        <p:nvSpPr>
          <p:cNvPr id="6" name="CasellaDiTesto 5"/>
          <p:cNvSpPr txBox="1"/>
          <p:nvPr/>
        </p:nvSpPr>
        <p:spPr>
          <a:xfrm>
            <a:off x="611560" y="2121818"/>
            <a:ext cx="7848872" cy="4031873"/>
          </a:xfrm>
          <a:prstGeom prst="rect">
            <a:avLst/>
          </a:prstGeom>
          <a:noFill/>
        </p:spPr>
        <p:txBody>
          <a:bodyPr wrap="square" rtlCol="0">
            <a:spAutoFit/>
          </a:bodyPr>
          <a:lstStyle/>
          <a:p>
            <a:r>
              <a:rPr lang="it-IT" sz="1600" b="1" dirty="0" smtClean="0">
                <a:solidFill>
                  <a:srgbClr val="001978"/>
                </a:solidFill>
                <a:latin typeface="Arial" pitchFamily="34" charset="0"/>
                <a:cs typeface="Arial" pitchFamily="34" charset="0"/>
              </a:rPr>
              <a:t>ART. 12 </a:t>
            </a:r>
            <a:r>
              <a:rPr lang="it-IT" sz="1600" b="1" cap="all" dirty="0" smtClean="0">
                <a:solidFill>
                  <a:srgbClr val="002060"/>
                </a:solidFill>
                <a:latin typeface="Arial" pitchFamily="34" charset="0"/>
                <a:cs typeface="Arial" pitchFamily="34" charset="0"/>
              </a:rPr>
              <a:t>D. LGS. N. 22/2015</a:t>
            </a:r>
            <a:endParaRPr lang="it-IT" sz="1600" b="1" dirty="0" smtClean="0">
              <a:solidFill>
                <a:srgbClr val="001978"/>
              </a:solidFill>
              <a:latin typeface="Arial" pitchFamily="34" charset="0"/>
              <a:cs typeface="Arial" pitchFamily="34" charset="0"/>
            </a:endParaRPr>
          </a:p>
          <a:p>
            <a:endParaRPr lang="it-IT" sz="1600" b="1" dirty="0" smtClean="0">
              <a:solidFill>
                <a:srgbClr val="001978"/>
              </a:solidFill>
              <a:latin typeface="Arial" pitchFamily="34" charset="0"/>
              <a:cs typeface="Arial" pitchFamily="34" charset="0"/>
            </a:endParaRPr>
          </a:p>
          <a:p>
            <a:pPr algn="just"/>
            <a:r>
              <a:rPr lang="it-IT" sz="1600" dirty="0" smtClean="0">
                <a:solidFill>
                  <a:srgbClr val="001978"/>
                </a:solidFill>
                <a:latin typeface="Arial" pitchFamily="34" charset="0"/>
                <a:cs typeface="Arial" pitchFamily="34" charset="0"/>
              </a:rPr>
              <a:t>La contribuzione figurativa è rapportata alla retribuzione di cui all’articolo 4, comma 1, entro un limite di retribuzione pari a 1,4 volte l’importo massimo mensile della </a:t>
            </a:r>
            <a:r>
              <a:rPr lang="it-IT" sz="1600" dirty="0" err="1" smtClean="0">
                <a:solidFill>
                  <a:srgbClr val="001978"/>
                </a:solidFill>
                <a:latin typeface="Arial" pitchFamily="34" charset="0"/>
                <a:cs typeface="Arial" pitchFamily="34" charset="0"/>
              </a:rPr>
              <a:t>NASpI</a:t>
            </a:r>
            <a:r>
              <a:rPr lang="it-IT" sz="1600" dirty="0" smtClean="0">
                <a:solidFill>
                  <a:srgbClr val="001978"/>
                </a:solidFill>
                <a:latin typeface="Arial" pitchFamily="34" charset="0"/>
                <a:cs typeface="Arial" pitchFamily="34" charset="0"/>
              </a:rPr>
              <a:t> per l’anno in corso. </a:t>
            </a:r>
          </a:p>
          <a:p>
            <a:pPr algn="just"/>
            <a:endParaRPr lang="it-IT" sz="1600" b="1" dirty="0" smtClean="0">
              <a:solidFill>
                <a:srgbClr val="001978"/>
              </a:solidFill>
              <a:latin typeface="Arial" pitchFamily="34" charset="0"/>
              <a:cs typeface="Arial" pitchFamily="34" charset="0"/>
            </a:endParaRPr>
          </a:p>
          <a:p>
            <a:pPr algn="just"/>
            <a:r>
              <a:rPr lang="it-IT" sz="1600" dirty="0" smtClean="0">
                <a:solidFill>
                  <a:srgbClr val="001978"/>
                </a:solidFill>
                <a:latin typeface="Arial" pitchFamily="34" charset="0"/>
                <a:cs typeface="Arial" pitchFamily="34" charset="0"/>
              </a:rPr>
              <a:t>Le retribuzioni computate nei limiti di cui al comma 1, rivalutate fino alla data di decorrenza della pensione, non sono prese in considerazione per la determinazione della retribuzione pensionabile qualora siano di importo inferiore alla retribuzione</a:t>
            </a:r>
          </a:p>
          <a:p>
            <a:pPr algn="just"/>
            <a:r>
              <a:rPr lang="it-IT" sz="1600" dirty="0" smtClean="0">
                <a:solidFill>
                  <a:srgbClr val="001978"/>
                </a:solidFill>
                <a:latin typeface="Arial" pitchFamily="34" charset="0"/>
                <a:cs typeface="Arial" pitchFamily="34" charset="0"/>
              </a:rPr>
              <a:t>media pensionabile ottenuta non considerando tali retribuzioni. Rimane salvo il computo dell’anzianità contributiva relativa ai periodi eventualmente non considerati nella determinazione della 11 retribuzione pensionabile ai fini dell’applicazione dell'articolo 24, comma 2, della legge 22 dicembre 2011, n. 214.</a:t>
            </a:r>
            <a:endParaRPr lang="it-IT" sz="1600" b="1" dirty="0" smtClean="0">
              <a:solidFill>
                <a:srgbClr val="001978"/>
              </a:solidFill>
              <a:latin typeface="Arial" pitchFamily="34" charset="0"/>
              <a:cs typeface="Arial" pitchFamily="34" charset="0"/>
            </a:endParaRPr>
          </a:p>
          <a:p>
            <a:endParaRPr lang="it-IT" sz="1600" dirty="0" smtClean="0">
              <a:solidFill>
                <a:srgbClr val="001978"/>
              </a:solidFill>
              <a:latin typeface="Arial" pitchFamily="34" charset="0"/>
              <a:cs typeface="Arial" pitchFamily="34" charset="0"/>
            </a:endParaRPr>
          </a:p>
          <a:p>
            <a:pPr>
              <a:buFont typeface="Wingdings" pitchFamily="2" charset="2"/>
              <a:buChar char="Ø"/>
            </a:pPr>
            <a:endParaRPr lang="it-IT" sz="1600" dirty="0" smtClean="0">
              <a:solidFill>
                <a:srgbClr val="001978"/>
              </a:solidFill>
              <a:latin typeface="Arial" pitchFamily="34" charset="0"/>
              <a:cs typeface="Arial" pitchFamily="34" charset="0"/>
            </a:endParaRPr>
          </a:p>
          <a:p>
            <a:endParaRPr lang="it-IT" sz="1600" dirty="0" smtClean="0">
              <a:solidFill>
                <a:srgbClr val="001978"/>
              </a:solidFill>
              <a:latin typeface="Arial" pitchFamily="34" charset="0"/>
              <a:cs typeface="Arial" pitchFamily="34" charset="0"/>
            </a:endParaRPr>
          </a:p>
        </p:txBody>
      </p:sp>
      <p:sp>
        <p:nvSpPr>
          <p:cNvPr id="2" name="Segnaposto piè di pagina 1"/>
          <p:cNvSpPr>
            <a:spLocks noGrp="1"/>
          </p:cNvSpPr>
          <p:nvPr>
            <p:ph type="ftr" sz="quarter" idx="11"/>
          </p:nvPr>
        </p:nvSpPr>
        <p:spPr/>
        <p:txBody>
          <a:bodyPr/>
          <a:lstStyle/>
          <a:p>
            <a:r>
              <a:rPr lang="it-IT" smtClean="0"/>
              <a:t>52</a:t>
            </a:r>
            <a:endParaRPr lang="it-IT"/>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a:spLocks noChangeArrowheads="1"/>
          </p:cNvSpPr>
          <p:nvPr/>
        </p:nvSpPr>
        <p:spPr bwMode="auto">
          <a:xfrm>
            <a:off x="251520" y="726956"/>
            <a:ext cx="8363281" cy="1261884"/>
          </a:xfrm>
          <a:prstGeom prst="rect">
            <a:avLst/>
          </a:prstGeom>
          <a:noFill/>
          <a:ln w="9525">
            <a:noFill/>
            <a:miter lim="800000"/>
            <a:headEnd/>
            <a:tailEnd/>
          </a:ln>
        </p:spPr>
        <p:txBody>
          <a:bodyPr wrap="square">
            <a:spAutoFit/>
          </a:bodyPr>
          <a:lstStyle/>
          <a:p>
            <a:pPr marL="342900" indent="-342900" algn="ctr" fontAlgn="auto">
              <a:spcBef>
                <a:spcPts val="0"/>
              </a:spcBef>
              <a:spcAft>
                <a:spcPts val="0"/>
              </a:spcAft>
              <a:defRPr/>
            </a:pPr>
            <a:r>
              <a:rPr lang="it-IT" sz="2000" b="1" cap="all" dirty="0" smtClean="0">
                <a:solidFill>
                  <a:srgbClr val="002060"/>
                </a:solidFill>
                <a:latin typeface="Arial" pitchFamily="34" charset="0"/>
                <a:cs typeface="Arial" pitchFamily="34" charset="0"/>
              </a:rPr>
              <a:t>INDENNITÀ </a:t>
            </a:r>
            <a:r>
              <a:rPr lang="it-IT" sz="2000" b="1" cap="all" dirty="0" err="1" smtClean="0">
                <a:solidFill>
                  <a:srgbClr val="002060"/>
                </a:solidFill>
                <a:latin typeface="Arial" pitchFamily="34" charset="0"/>
                <a:cs typeface="Arial" pitchFamily="34" charset="0"/>
              </a:rPr>
              <a:t>DI</a:t>
            </a:r>
            <a:r>
              <a:rPr lang="it-IT" sz="2000" b="1" cap="all" dirty="0" smtClean="0">
                <a:solidFill>
                  <a:srgbClr val="002060"/>
                </a:solidFill>
                <a:latin typeface="Arial" pitchFamily="34" charset="0"/>
                <a:cs typeface="Arial" pitchFamily="34" charset="0"/>
              </a:rPr>
              <a:t> DISOCCUPAZIONE PER I LAVORATORI CON RAPPORTO </a:t>
            </a:r>
            <a:r>
              <a:rPr lang="it-IT" sz="2000" b="1" cap="all" dirty="0" err="1" smtClean="0">
                <a:solidFill>
                  <a:srgbClr val="002060"/>
                </a:solidFill>
                <a:latin typeface="Arial" pitchFamily="34" charset="0"/>
                <a:cs typeface="Arial" pitchFamily="34" charset="0"/>
              </a:rPr>
              <a:t>DI</a:t>
            </a:r>
            <a:r>
              <a:rPr lang="it-IT" sz="2000" b="1" cap="all" dirty="0" smtClean="0">
                <a:solidFill>
                  <a:srgbClr val="002060"/>
                </a:solidFill>
                <a:latin typeface="Arial" pitchFamily="34" charset="0"/>
                <a:cs typeface="Arial" pitchFamily="34" charset="0"/>
              </a:rPr>
              <a:t> COLLABORAZIONE COORDINATA E CONTINUATIVA E A PROGETTO </a:t>
            </a:r>
          </a:p>
          <a:p>
            <a:pPr marL="342900" indent="-342900" algn="ctr" fontAlgn="auto">
              <a:spcBef>
                <a:spcPts val="0"/>
              </a:spcBef>
              <a:spcAft>
                <a:spcPts val="0"/>
              </a:spcAft>
              <a:defRPr/>
            </a:pPr>
            <a:r>
              <a:rPr lang="it-IT" sz="1400" b="1" cap="all" dirty="0" smtClean="0">
                <a:solidFill>
                  <a:srgbClr val="002060"/>
                </a:solidFill>
                <a:latin typeface="Arial" pitchFamily="34" charset="0"/>
                <a:cs typeface="Arial" pitchFamily="34" charset="0"/>
              </a:rPr>
              <a:t>(DIS-COLL)</a:t>
            </a:r>
            <a:endParaRPr lang="it-IT" sz="1400" cap="all" dirty="0" smtClean="0">
              <a:solidFill>
                <a:srgbClr val="FF0000"/>
              </a:solidFill>
              <a:latin typeface="Arial" pitchFamily="34" charset="0"/>
              <a:cs typeface="Arial" pitchFamily="34" charset="0"/>
            </a:endParaRPr>
          </a:p>
        </p:txBody>
      </p:sp>
      <p:sp>
        <p:nvSpPr>
          <p:cNvPr id="7" name="CasellaDiTesto 6"/>
          <p:cNvSpPr txBox="1"/>
          <p:nvPr/>
        </p:nvSpPr>
        <p:spPr>
          <a:xfrm>
            <a:off x="323528" y="2050390"/>
            <a:ext cx="8352928" cy="3754874"/>
          </a:xfrm>
          <a:prstGeom prst="rect">
            <a:avLst/>
          </a:prstGeom>
          <a:noFill/>
        </p:spPr>
        <p:txBody>
          <a:bodyPr wrap="square" rtlCol="0">
            <a:spAutoFit/>
          </a:bodyPr>
          <a:lstStyle/>
          <a:p>
            <a:r>
              <a:rPr lang="it-IT" sz="1400" b="1" dirty="0" smtClean="0">
                <a:solidFill>
                  <a:srgbClr val="001978"/>
                </a:solidFill>
                <a:latin typeface="Arial" pitchFamily="34" charset="0"/>
                <a:cs typeface="Arial" pitchFamily="34" charset="0"/>
              </a:rPr>
              <a:t>ART. 15 </a:t>
            </a:r>
            <a:r>
              <a:rPr lang="it-IT" sz="1400" b="1" cap="all" dirty="0" smtClean="0">
                <a:solidFill>
                  <a:srgbClr val="002060"/>
                </a:solidFill>
                <a:latin typeface="Arial" pitchFamily="34" charset="0"/>
                <a:cs typeface="Arial" pitchFamily="34" charset="0"/>
              </a:rPr>
              <a:t>D. LGS. N. 22/2015</a:t>
            </a:r>
            <a:endParaRPr lang="it-IT" sz="1400" b="1" dirty="0" smtClean="0">
              <a:solidFill>
                <a:srgbClr val="001978"/>
              </a:solidFill>
              <a:latin typeface="Arial" pitchFamily="34" charset="0"/>
              <a:cs typeface="Arial" pitchFamily="34" charset="0"/>
            </a:endParaRPr>
          </a:p>
          <a:p>
            <a:pPr algn="just"/>
            <a:endParaRPr lang="it-IT" sz="1400" b="1" dirty="0" smtClean="0">
              <a:solidFill>
                <a:srgbClr val="001978"/>
              </a:solidFill>
              <a:latin typeface="Arial" pitchFamily="34" charset="0"/>
              <a:cs typeface="Arial" pitchFamily="34" charset="0"/>
            </a:endParaRPr>
          </a:p>
          <a:p>
            <a:pPr algn="just"/>
            <a:r>
              <a:rPr lang="it-IT" sz="1400" dirty="0" smtClean="0">
                <a:solidFill>
                  <a:srgbClr val="FF0000"/>
                </a:solidFill>
                <a:latin typeface="Arial" pitchFamily="34" charset="0"/>
                <a:cs typeface="Arial" pitchFamily="34" charset="0"/>
              </a:rPr>
              <a:t>In vigore: </a:t>
            </a:r>
            <a:r>
              <a:rPr lang="it-IT" sz="1400" dirty="0" smtClean="0">
                <a:solidFill>
                  <a:srgbClr val="001978"/>
                </a:solidFill>
                <a:latin typeface="Arial" pitchFamily="34" charset="0"/>
                <a:cs typeface="Arial" pitchFamily="34" charset="0"/>
              </a:rPr>
              <a:t>dal 1 gennaio 2015 al 31 dicembre 2016, in via sperimentale (proroga della legge di stabilità)</a:t>
            </a:r>
          </a:p>
          <a:p>
            <a:pPr algn="just"/>
            <a:endParaRPr lang="it-IT" sz="1400" dirty="0" smtClean="0">
              <a:solidFill>
                <a:srgbClr val="001978"/>
              </a:solidFill>
              <a:latin typeface="Arial" pitchFamily="34" charset="0"/>
              <a:cs typeface="Arial" pitchFamily="34" charset="0"/>
            </a:endParaRPr>
          </a:p>
          <a:p>
            <a:pPr algn="just"/>
            <a:r>
              <a:rPr lang="it-IT" sz="1400" dirty="0" smtClean="0">
                <a:solidFill>
                  <a:srgbClr val="FF0000"/>
                </a:solidFill>
                <a:latin typeface="Arial" pitchFamily="34" charset="0"/>
                <a:cs typeface="Arial" pitchFamily="34" charset="0"/>
              </a:rPr>
              <a:t>Destinatari: </a:t>
            </a:r>
            <a:r>
              <a:rPr lang="it-IT" sz="1400" dirty="0" smtClean="0">
                <a:solidFill>
                  <a:srgbClr val="001978"/>
                </a:solidFill>
                <a:latin typeface="Arial" pitchFamily="34" charset="0"/>
                <a:cs typeface="Arial" pitchFamily="34" charset="0"/>
              </a:rPr>
              <a:t>i collaboratori coordinati e continuativi e a progetto che possano far valere almeno 3 mesi di contribuzione nell’anno precedente l’evento di cessazione dal lavoro; nell’anno solare in cui si verifica l’evento di cessazione dal lavoro, un mese di contribuzione o un rapporto di collaborazione di durati pari ad un mese e che abbia dato luogo a un reddito almeno pari alla metà all’importo che dà diritto  all’accredito di un mese di contribuzione </a:t>
            </a:r>
          </a:p>
          <a:p>
            <a:pPr algn="just"/>
            <a:endParaRPr lang="it-IT" sz="1400" dirty="0" smtClean="0">
              <a:solidFill>
                <a:srgbClr val="001978"/>
              </a:solidFill>
              <a:latin typeface="Arial" pitchFamily="34" charset="0"/>
              <a:cs typeface="Arial" pitchFamily="34" charset="0"/>
            </a:endParaRPr>
          </a:p>
          <a:p>
            <a:pPr algn="just"/>
            <a:r>
              <a:rPr lang="it-IT" sz="1400" dirty="0" smtClean="0">
                <a:solidFill>
                  <a:srgbClr val="FF0000"/>
                </a:solidFill>
                <a:latin typeface="Arial" pitchFamily="34" charset="0"/>
                <a:cs typeface="Arial" pitchFamily="34" charset="0"/>
              </a:rPr>
              <a:t>Durata:  </a:t>
            </a:r>
            <a:r>
              <a:rPr lang="it-IT" sz="1400" dirty="0" smtClean="0">
                <a:solidFill>
                  <a:srgbClr val="001978"/>
                </a:solidFill>
                <a:latin typeface="Arial" pitchFamily="34" charset="0"/>
                <a:cs typeface="Arial" pitchFamily="34" charset="0"/>
              </a:rPr>
              <a:t>numeri di mesi pari alla metà dei mesi di contribuzione accreditati dal 1 gennaio dell’anno solare precedente l’evento di cessazione del lavoro al predetto evento. Non più di sei mesi. </a:t>
            </a:r>
          </a:p>
          <a:p>
            <a:pPr algn="just"/>
            <a:endParaRPr lang="it-IT" sz="1400" dirty="0" smtClean="0">
              <a:solidFill>
                <a:srgbClr val="001978"/>
              </a:solidFill>
              <a:latin typeface="Arial" pitchFamily="34" charset="0"/>
              <a:cs typeface="Arial" pitchFamily="34" charset="0"/>
            </a:endParaRPr>
          </a:p>
          <a:p>
            <a:pPr algn="just"/>
            <a:r>
              <a:rPr lang="it-IT" sz="1400" dirty="0" smtClean="0">
                <a:solidFill>
                  <a:srgbClr val="FF0000"/>
                </a:solidFill>
                <a:latin typeface="Arial" pitchFamily="34" charset="0"/>
                <a:cs typeface="Arial" pitchFamily="34" charset="0"/>
              </a:rPr>
              <a:t>Importo: </a:t>
            </a:r>
            <a:r>
              <a:rPr lang="it-IT" sz="1400" dirty="0" smtClean="0">
                <a:solidFill>
                  <a:srgbClr val="001978"/>
                </a:solidFill>
                <a:latin typeface="Arial" pitchFamily="34" charset="0"/>
                <a:cs typeface="Arial" pitchFamily="34" charset="0"/>
              </a:rPr>
              <a:t>Non superiore a 1.300 euro</a:t>
            </a:r>
          </a:p>
          <a:p>
            <a:pPr algn="just"/>
            <a:endParaRPr lang="it-IT" sz="1400" dirty="0" smtClean="0">
              <a:solidFill>
                <a:srgbClr val="001978"/>
              </a:solidFill>
              <a:latin typeface="Arial" pitchFamily="34" charset="0"/>
              <a:cs typeface="Arial" pitchFamily="34" charset="0"/>
            </a:endParaRPr>
          </a:p>
          <a:p>
            <a:pPr algn="just"/>
            <a:r>
              <a:rPr lang="it-IT" sz="1400" dirty="0" smtClean="0">
                <a:solidFill>
                  <a:srgbClr val="001978"/>
                </a:solidFill>
                <a:latin typeface="Arial" pitchFamily="34" charset="0"/>
                <a:cs typeface="Arial" pitchFamily="34" charset="0"/>
              </a:rPr>
              <a:t>Condizionata alla regolare partecipazione a iniziative di attivazione lavorativa, ai percorsi di riqualificazione professionale e alla ricerca di una nuova occupazione</a:t>
            </a:r>
            <a:endParaRPr lang="it-IT" sz="1400" dirty="0">
              <a:solidFill>
                <a:srgbClr val="001978"/>
              </a:solidFill>
              <a:latin typeface="Arial" pitchFamily="34" charset="0"/>
              <a:cs typeface="Arial" pitchFamily="34" charset="0"/>
            </a:endParaRPr>
          </a:p>
        </p:txBody>
      </p:sp>
      <p:sp>
        <p:nvSpPr>
          <p:cNvPr id="2" name="Segnaposto piè di pagina 1"/>
          <p:cNvSpPr>
            <a:spLocks noGrp="1"/>
          </p:cNvSpPr>
          <p:nvPr>
            <p:ph type="ftr" sz="quarter" idx="11"/>
          </p:nvPr>
        </p:nvSpPr>
        <p:spPr/>
        <p:txBody>
          <a:bodyPr/>
          <a:lstStyle/>
          <a:p>
            <a:r>
              <a:rPr lang="it-IT" smtClean="0"/>
              <a:t>53</a:t>
            </a:r>
            <a:endParaRPr lang="it-IT"/>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a:spLocks noChangeArrowheads="1"/>
          </p:cNvSpPr>
          <p:nvPr/>
        </p:nvSpPr>
        <p:spPr bwMode="auto">
          <a:xfrm>
            <a:off x="280657" y="941239"/>
            <a:ext cx="8363281" cy="707886"/>
          </a:xfrm>
          <a:prstGeom prst="rect">
            <a:avLst/>
          </a:prstGeom>
          <a:noFill/>
          <a:ln w="9525">
            <a:noFill/>
            <a:miter lim="800000"/>
            <a:headEnd/>
            <a:tailEnd/>
          </a:ln>
        </p:spPr>
        <p:txBody>
          <a:bodyPr wrap="square">
            <a:spAutoFit/>
          </a:bodyPr>
          <a:lstStyle/>
          <a:p>
            <a:pPr marL="342900" indent="-342900" algn="ctr" fontAlgn="auto">
              <a:spcBef>
                <a:spcPts val="0"/>
              </a:spcBef>
              <a:spcAft>
                <a:spcPts val="0"/>
              </a:spcAft>
              <a:defRPr/>
            </a:pPr>
            <a:r>
              <a:rPr lang="it-IT" b="1" cap="all" dirty="0" smtClean="0">
                <a:solidFill>
                  <a:srgbClr val="002060"/>
                </a:solidFill>
                <a:latin typeface="Arial" pitchFamily="34" charset="0"/>
                <a:cs typeface="Arial" pitchFamily="34" charset="0"/>
              </a:rPr>
              <a:t>ASSEGNO </a:t>
            </a:r>
            <a:r>
              <a:rPr lang="it-IT" b="1" cap="all" dirty="0" err="1" smtClean="0">
                <a:solidFill>
                  <a:srgbClr val="002060"/>
                </a:solidFill>
                <a:latin typeface="Arial" pitchFamily="34" charset="0"/>
                <a:cs typeface="Arial" pitchFamily="34" charset="0"/>
              </a:rPr>
              <a:t>DI</a:t>
            </a:r>
            <a:r>
              <a:rPr lang="it-IT" b="1" cap="all" dirty="0" smtClean="0">
                <a:solidFill>
                  <a:srgbClr val="002060"/>
                </a:solidFill>
                <a:latin typeface="Arial" pitchFamily="34" charset="0"/>
                <a:cs typeface="Arial" pitchFamily="34" charset="0"/>
              </a:rPr>
              <a:t> DISOCCUPAZIONE </a:t>
            </a:r>
          </a:p>
          <a:p>
            <a:pPr marL="342900" indent="-342900" algn="ctr" fontAlgn="auto">
              <a:spcBef>
                <a:spcPts val="0"/>
              </a:spcBef>
              <a:spcAft>
                <a:spcPts val="0"/>
              </a:spcAft>
              <a:defRPr/>
            </a:pPr>
            <a:r>
              <a:rPr lang="it-IT" sz="1600" b="1" cap="all" dirty="0" smtClean="0">
                <a:solidFill>
                  <a:srgbClr val="002060"/>
                </a:solidFill>
                <a:latin typeface="Arial" pitchFamily="34" charset="0"/>
                <a:cs typeface="Arial" pitchFamily="34" charset="0"/>
              </a:rPr>
              <a:t>(</a:t>
            </a:r>
            <a:r>
              <a:rPr lang="it-IT" sz="1600" b="1" cap="all" dirty="0" err="1" smtClean="0">
                <a:solidFill>
                  <a:srgbClr val="002060"/>
                </a:solidFill>
                <a:latin typeface="Arial" pitchFamily="34" charset="0"/>
                <a:cs typeface="Arial" pitchFamily="34" charset="0"/>
              </a:rPr>
              <a:t>asdi</a:t>
            </a:r>
            <a:r>
              <a:rPr lang="it-IT" sz="1600" b="1" cap="all" dirty="0" smtClean="0">
                <a:solidFill>
                  <a:srgbClr val="002060"/>
                </a:solidFill>
                <a:latin typeface="Arial" pitchFamily="34" charset="0"/>
                <a:cs typeface="Arial" pitchFamily="34" charset="0"/>
              </a:rPr>
              <a:t>)</a:t>
            </a:r>
            <a:endParaRPr lang="it-IT" sz="1600" cap="all" dirty="0" smtClean="0">
              <a:solidFill>
                <a:srgbClr val="FF0000"/>
              </a:solidFill>
              <a:latin typeface="Arial" pitchFamily="34" charset="0"/>
              <a:cs typeface="Arial" pitchFamily="34" charset="0"/>
            </a:endParaRPr>
          </a:p>
        </p:txBody>
      </p:sp>
      <p:sp>
        <p:nvSpPr>
          <p:cNvPr id="7" name="CasellaDiTesto 6"/>
          <p:cNvSpPr txBox="1"/>
          <p:nvPr/>
        </p:nvSpPr>
        <p:spPr>
          <a:xfrm>
            <a:off x="467544" y="1712997"/>
            <a:ext cx="8208912" cy="4031873"/>
          </a:xfrm>
          <a:prstGeom prst="rect">
            <a:avLst/>
          </a:prstGeom>
          <a:noFill/>
        </p:spPr>
        <p:txBody>
          <a:bodyPr wrap="square" rtlCol="0">
            <a:spAutoFit/>
          </a:bodyPr>
          <a:lstStyle/>
          <a:p>
            <a:r>
              <a:rPr lang="it-IT" sz="1600" b="1" dirty="0" smtClean="0">
                <a:solidFill>
                  <a:srgbClr val="001978"/>
                </a:solidFill>
                <a:latin typeface="Arial" pitchFamily="34" charset="0"/>
                <a:cs typeface="Arial" pitchFamily="34" charset="0"/>
              </a:rPr>
              <a:t>ART. 16 </a:t>
            </a:r>
            <a:r>
              <a:rPr lang="it-IT" sz="1600" b="1" cap="all" dirty="0" smtClean="0">
                <a:solidFill>
                  <a:srgbClr val="002060"/>
                </a:solidFill>
                <a:latin typeface="Arial" pitchFamily="34" charset="0"/>
                <a:cs typeface="Arial" pitchFamily="34" charset="0"/>
              </a:rPr>
              <a:t>D. LGS. N. 22/2015</a:t>
            </a:r>
            <a:endParaRPr lang="it-IT" sz="1600" b="1" dirty="0" smtClean="0">
              <a:solidFill>
                <a:srgbClr val="001978"/>
              </a:solidFill>
              <a:latin typeface="Arial" pitchFamily="34" charset="0"/>
              <a:cs typeface="Arial" pitchFamily="34" charset="0"/>
            </a:endParaRPr>
          </a:p>
          <a:p>
            <a:endParaRPr lang="it-IT" sz="1600" b="1" dirty="0" smtClean="0">
              <a:solidFill>
                <a:srgbClr val="001978"/>
              </a:solidFill>
              <a:latin typeface="Arial" pitchFamily="34" charset="0"/>
              <a:cs typeface="Arial" pitchFamily="34" charset="0"/>
            </a:endParaRPr>
          </a:p>
          <a:p>
            <a:r>
              <a:rPr lang="it-IT" sz="1600" dirty="0" smtClean="0">
                <a:solidFill>
                  <a:srgbClr val="001978"/>
                </a:solidFill>
                <a:latin typeface="Arial" pitchFamily="34" charset="0"/>
                <a:cs typeface="Arial" pitchFamily="34" charset="0"/>
              </a:rPr>
              <a:t>L’ASDI ,dal 1 maggio 2015 in via sperimentale, sarà riservato ai lavoratori che abbiamo fruito interamente della NASPI e siano ancora </a:t>
            </a:r>
            <a:r>
              <a:rPr lang="it-IT" sz="1600" dirty="0" smtClean="0">
                <a:solidFill>
                  <a:srgbClr val="FF0000"/>
                </a:solidFill>
                <a:latin typeface="Arial" pitchFamily="34" charset="0"/>
                <a:cs typeface="Arial" pitchFamily="34" charset="0"/>
              </a:rPr>
              <a:t>privi di occupazione </a:t>
            </a:r>
            <a:r>
              <a:rPr lang="it-IT" sz="1600" dirty="0" smtClean="0">
                <a:solidFill>
                  <a:srgbClr val="001978"/>
                </a:solidFill>
                <a:latin typeface="Arial" pitchFamily="34" charset="0"/>
                <a:cs typeface="Arial" pitchFamily="34" charset="0"/>
              </a:rPr>
              <a:t>oltre che in una </a:t>
            </a:r>
            <a:r>
              <a:rPr lang="it-IT" sz="1600" dirty="0" smtClean="0">
                <a:solidFill>
                  <a:srgbClr val="FF0000"/>
                </a:solidFill>
                <a:latin typeface="Arial" pitchFamily="34" charset="0"/>
                <a:cs typeface="Arial" pitchFamily="34" charset="0"/>
              </a:rPr>
              <a:t>situazione economica di bisogno.</a:t>
            </a:r>
          </a:p>
          <a:p>
            <a:endParaRPr lang="it-IT" sz="1600" dirty="0" smtClean="0">
              <a:solidFill>
                <a:srgbClr val="001978"/>
              </a:solidFill>
              <a:latin typeface="Arial" pitchFamily="34" charset="0"/>
              <a:cs typeface="Arial" pitchFamily="34" charset="0"/>
            </a:endParaRPr>
          </a:p>
          <a:p>
            <a:r>
              <a:rPr lang="it-IT" sz="1600" dirty="0" smtClean="0">
                <a:solidFill>
                  <a:srgbClr val="001978"/>
                </a:solidFill>
                <a:latin typeface="Arial" pitchFamily="34" charset="0"/>
                <a:cs typeface="Arial" pitchFamily="34" charset="0"/>
              </a:rPr>
              <a:t>Erogato per un massimo di sei mesi e condizionato all’adesione ad un progetto personalizzato redatto dai servizi per l’impiego e all’accettazione di adeguate proposte di lavoro (la partecipazione a tali iniziative è obbligatoria)</a:t>
            </a:r>
          </a:p>
          <a:p>
            <a:endParaRPr lang="it-IT" sz="1600" dirty="0" smtClean="0">
              <a:solidFill>
                <a:srgbClr val="001978"/>
              </a:solidFill>
              <a:latin typeface="Arial" pitchFamily="34" charset="0"/>
              <a:cs typeface="Arial" pitchFamily="34" charset="0"/>
            </a:endParaRPr>
          </a:p>
          <a:p>
            <a:r>
              <a:rPr lang="it-IT" sz="1600" dirty="0" smtClean="0">
                <a:solidFill>
                  <a:srgbClr val="001978"/>
                </a:solidFill>
                <a:latin typeface="Arial" pitchFamily="34" charset="0"/>
                <a:cs typeface="Arial" pitchFamily="34" charset="0"/>
              </a:rPr>
              <a:t>Finanziamento: fondo di 200 milioni per il 2015 e 200 milioni per il 2016</a:t>
            </a:r>
          </a:p>
          <a:p>
            <a:endParaRPr lang="it-IT" sz="1600" dirty="0" smtClean="0">
              <a:solidFill>
                <a:srgbClr val="001978"/>
              </a:solidFill>
              <a:latin typeface="Arial" pitchFamily="34" charset="0"/>
              <a:cs typeface="Arial" pitchFamily="34" charset="0"/>
            </a:endParaRPr>
          </a:p>
          <a:p>
            <a:endParaRPr lang="it-IT" sz="1600" dirty="0" smtClean="0">
              <a:solidFill>
                <a:srgbClr val="001978"/>
              </a:solidFill>
              <a:latin typeface="Arial" pitchFamily="34" charset="0"/>
              <a:cs typeface="Arial" pitchFamily="34" charset="0"/>
            </a:endParaRPr>
          </a:p>
          <a:p>
            <a:r>
              <a:rPr lang="it-IT" sz="1600" dirty="0" smtClean="0">
                <a:solidFill>
                  <a:srgbClr val="001978"/>
                </a:solidFill>
                <a:latin typeface="Arial" pitchFamily="34" charset="0"/>
                <a:cs typeface="Arial" pitchFamily="34" charset="0"/>
              </a:rPr>
              <a:t>IMPORTO PARI  AL 75% DELL’ULTIMO TRATTAMENTO NASPI PERCEPITO</a:t>
            </a:r>
          </a:p>
          <a:p>
            <a:endParaRPr lang="it-IT" sz="1600" dirty="0" smtClean="0">
              <a:solidFill>
                <a:srgbClr val="001978"/>
              </a:solidFill>
              <a:latin typeface="Arial" pitchFamily="34" charset="0"/>
              <a:cs typeface="Arial" pitchFamily="34" charset="0"/>
            </a:endParaRPr>
          </a:p>
          <a:p>
            <a:endParaRPr lang="it-IT" sz="1600" dirty="0" smtClean="0">
              <a:solidFill>
                <a:srgbClr val="001978"/>
              </a:solidFill>
              <a:latin typeface="Arial" pitchFamily="34" charset="0"/>
              <a:cs typeface="Arial" pitchFamily="34" charset="0"/>
            </a:endParaRPr>
          </a:p>
        </p:txBody>
      </p:sp>
      <p:sp>
        <p:nvSpPr>
          <p:cNvPr id="2" name="Segnaposto piè di pagina 1"/>
          <p:cNvSpPr>
            <a:spLocks noGrp="1"/>
          </p:cNvSpPr>
          <p:nvPr>
            <p:ph type="ftr" sz="quarter" idx="11"/>
          </p:nvPr>
        </p:nvSpPr>
        <p:spPr/>
        <p:txBody>
          <a:bodyPr/>
          <a:lstStyle/>
          <a:p>
            <a:r>
              <a:rPr lang="it-IT" smtClean="0"/>
              <a:t>54</a:t>
            </a:r>
            <a:endParaRPr lang="it-IT"/>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ChangeArrowheads="1"/>
          </p:cNvSpPr>
          <p:nvPr/>
        </p:nvSpPr>
        <p:spPr bwMode="auto">
          <a:xfrm>
            <a:off x="683568" y="2169469"/>
            <a:ext cx="7848600" cy="2985433"/>
          </a:xfrm>
          <a:prstGeom prst="rect">
            <a:avLst/>
          </a:prstGeom>
          <a:noFill/>
          <a:ln w="9525">
            <a:noFill/>
            <a:miter lim="800000"/>
            <a:headEnd/>
            <a:tailEnd/>
          </a:ln>
        </p:spPr>
        <p:txBody>
          <a:bodyPr wrap="square" anchor="ctr">
            <a:spAutoFit/>
          </a:bodyPr>
          <a:lstStyle/>
          <a:p>
            <a:pPr algn="ctr"/>
            <a:endParaRPr lang="it-IT" sz="2000" b="1" dirty="0" smtClean="0">
              <a:solidFill>
                <a:schemeClr val="tx2"/>
              </a:solidFill>
            </a:endParaRPr>
          </a:p>
          <a:p>
            <a:pPr algn="ctr"/>
            <a:r>
              <a:rPr lang="it-IT" sz="4000" b="1" cap="all" dirty="0" smtClean="0">
                <a:solidFill>
                  <a:srgbClr val="002060"/>
                </a:solidFill>
                <a:latin typeface="Arial" charset="0"/>
                <a:cs typeface="Arial" charset="0"/>
              </a:rPr>
              <a:t>licenziamento collettivo  </a:t>
            </a:r>
          </a:p>
          <a:p>
            <a:pPr algn="ctr"/>
            <a:endParaRPr lang="it-IT" dirty="0" smtClean="0">
              <a:solidFill>
                <a:srgbClr val="002060"/>
              </a:solidFill>
              <a:latin typeface="Arial" pitchFamily="34" charset="0"/>
              <a:cs typeface="Arial" pitchFamily="34" charset="0"/>
            </a:endParaRPr>
          </a:p>
          <a:p>
            <a:pPr algn="just"/>
            <a:endParaRPr lang="it-IT" b="1" dirty="0" smtClean="0">
              <a:solidFill>
                <a:srgbClr val="002060"/>
              </a:solidFill>
              <a:latin typeface="Arial" pitchFamily="34" charset="0"/>
              <a:cs typeface="Arial" pitchFamily="34" charset="0"/>
            </a:endParaRPr>
          </a:p>
          <a:p>
            <a:endParaRPr lang="it-IT" dirty="0" smtClean="0">
              <a:solidFill>
                <a:srgbClr val="002060"/>
              </a:solidFill>
              <a:latin typeface="Arial" pitchFamily="34" charset="0"/>
              <a:cs typeface="Arial" pitchFamily="34" charset="0"/>
            </a:endParaRPr>
          </a:p>
          <a:p>
            <a:r>
              <a:rPr lang="it-IT" dirty="0" smtClean="0">
                <a:solidFill>
                  <a:srgbClr val="002060"/>
                </a:solidFill>
                <a:latin typeface="Arial" pitchFamily="34" charset="0"/>
                <a:cs typeface="Arial" pitchFamily="34" charset="0"/>
              </a:rPr>
              <a:t>		</a:t>
            </a:r>
          </a:p>
          <a:p>
            <a:endParaRPr lang="it-IT" b="1" dirty="0" smtClean="0">
              <a:solidFill>
                <a:srgbClr val="002060"/>
              </a:solidFill>
              <a:latin typeface="Arial" pitchFamily="34" charset="0"/>
              <a:cs typeface="Arial" pitchFamily="34" charset="0"/>
            </a:endParaRPr>
          </a:p>
          <a:p>
            <a:pPr algn="just"/>
            <a:endParaRPr lang="it-IT" b="1" dirty="0" smtClean="0">
              <a:solidFill>
                <a:srgbClr val="002060"/>
              </a:solidFill>
              <a:latin typeface="Arial" pitchFamily="34" charset="0"/>
              <a:cs typeface="Arial" pitchFamily="34" charset="0"/>
            </a:endParaRPr>
          </a:p>
          <a:p>
            <a:pPr algn="just"/>
            <a:endParaRPr lang="it-IT" sz="2000" dirty="0">
              <a:solidFill>
                <a:srgbClr val="002060"/>
              </a:solidFill>
            </a:endParaRPr>
          </a:p>
        </p:txBody>
      </p:sp>
      <p:sp>
        <p:nvSpPr>
          <p:cNvPr id="4" name="Segnaposto contenuto 1"/>
          <p:cNvSpPr txBox="1">
            <a:spLocks/>
          </p:cNvSpPr>
          <p:nvPr/>
        </p:nvSpPr>
        <p:spPr bwMode="auto">
          <a:xfrm>
            <a:off x="395536" y="620688"/>
            <a:ext cx="8229600" cy="4320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 typeface="Arial" charset="0"/>
              <a:buNone/>
              <a:tabLst/>
              <a:defRPr/>
            </a:pPr>
            <a:endParaRPr kumimoji="0" lang="it-IT" sz="2400" b="1" i="0" u="none" strike="noStrike" kern="1200" cap="all" spc="0" normalizeH="0" noProof="0" dirty="0" smtClean="0">
              <a:ln>
                <a:noFill/>
              </a:ln>
              <a:solidFill>
                <a:schemeClr val="tx2"/>
              </a:solidFill>
              <a:effectLst/>
              <a:uLnTx/>
              <a:uFillTx/>
              <a:latin typeface="Arial" charset="0"/>
              <a:ea typeface="+mn-ea"/>
              <a:cs typeface="Arial" charset="0"/>
            </a:endParaRPr>
          </a:p>
        </p:txBody>
      </p:sp>
      <p:sp>
        <p:nvSpPr>
          <p:cNvPr id="11" name="Segnaposto numero diapositiva 5"/>
          <p:cNvSpPr txBox="1">
            <a:spLocks/>
          </p:cNvSpPr>
          <p:nvPr/>
        </p:nvSpPr>
        <p:spPr>
          <a:xfrm>
            <a:off x="3309090" y="6309321"/>
            <a:ext cx="2133600" cy="396875"/>
          </a:xfrm>
          <a:prstGeom prst="rect">
            <a:avLst/>
          </a:prstGeom>
          <a:noFill/>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55</a:t>
            </a:fld>
            <a:endParaRPr kumimoji="0" lang="it-IT" sz="1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ChangeArrowheads="1"/>
          </p:cNvSpPr>
          <p:nvPr/>
        </p:nvSpPr>
        <p:spPr bwMode="auto">
          <a:xfrm>
            <a:off x="683568" y="5707"/>
            <a:ext cx="7848600" cy="6555641"/>
          </a:xfrm>
          <a:prstGeom prst="rect">
            <a:avLst/>
          </a:prstGeom>
          <a:noFill/>
          <a:ln w="9525">
            <a:noFill/>
            <a:miter lim="800000"/>
            <a:headEnd/>
            <a:tailEnd/>
          </a:ln>
        </p:spPr>
        <p:txBody>
          <a:bodyPr wrap="square" anchor="ctr">
            <a:spAutoFit/>
          </a:bodyPr>
          <a:lstStyle/>
          <a:p>
            <a:pPr algn="ctr"/>
            <a:endParaRPr lang="it-IT" b="1" dirty="0" smtClean="0">
              <a:solidFill>
                <a:schemeClr val="tx2"/>
              </a:solidFill>
            </a:endParaRPr>
          </a:p>
          <a:p>
            <a:pPr algn="ctr"/>
            <a:endParaRPr lang="it-IT" sz="1600" b="1" dirty="0" smtClean="0">
              <a:solidFill>
                <a:schemeClr val="tx2"/>
              </a:solidFill>
              <a:latin typeface="Arial" pitchFamily="34" charset="0"/>
              <a:cs typeface="Arial" pitchFamily="34" charset="0"/>
            </a:endParaRPr>
          </a:p>
          <a:p>
            <a:pPr algn="ctr"/>
            <a:endParaRPr lang="it-IT" sz="1600" b="1" dirty="0" smtClean="0">
              <a:solidFill>
                <a:schemeClr val="tx2"/>
              </a:solidFill>
              <a:latin typeface="Arial" pitchFamily="34" charset="0"/>
              <a:cs typeface="Arial" pitchFamily="34" charset="0"/>
            </a:endParaRPr>
          </a:p>
          <a:p>
            <a:pPr algn="ctr"/>
            <a:r>
              <a:rPr lang="it-IT" sz="1600" dirty="0" smtClean="0">
                <a:solidFill>
                  <a:srgbClr val="002060"/>
                </a:solidFill>
                <a:latin typeface="Arial" pitchFamily="34" charset="0"/>
                <a:cs typeface="Arial" pitchFamily="34" charset="0"/>
              </a:rPr>
              <a:t>La legge 223/1991 contempla </a:t>
            </a:r>
            <a:r>
              <a:rPr lang="it-IT" sz="1600" b="1" dirty="0" smtClean="0">
                <a:solidFill>
                  <a:srgbClr val="002060"/>
                </a:solidFill>
                <a:latin typeface="Arial" pitchFamily="34" charset="0"/>
                <a:cs typeface="Arial" pitchFamily="34" charset="0"/>
              </a:rPr>
              <a:t>due fattispecie di licenziamento collettivo</a:t>
            </a:r>
            <a:r>
              <a:rPr lang="it-IT" sz="1600" dirty="0" smtClean="0">
                <a:solidFill>
                  <a:srgbClr val="002060"/>
                </a:solidFill>
                <a:latin typeface="Arial" pitchFamily="34" charset="0"/>
                <a:cs typeface="Arial" pitchFamily="34" charset="0"/>
              </a:rPr>
              <a:t>:</a:t>
            </a:r>
          </a:p>
          <a:p>
            <a:pPr algn="ctr"/>
            <a:endParaRPr lang="it-IT" sz="1600" dirty="0" smtClean="0">
              <a:solidFill>
                <a:srgbClr val="002060"/>
              </a:solidFill>
              <a:latin typeface="Arial" pitchFamily="34" charset="0"/>
              <a:cs typeface="Arial" pitchFamily="34" charset="0"/>
            </a:endParaRPr>
          </a:p>
          <a:p>
            <a:pPr marL="342900" indent="-342900">
              <a:buFont typeface="+mj-lt"/>
              <a:buAutoNum type="alphaUcPeriod"/>
            </a:pPr>
            <a:r>
              <a:rPr lang="it-IT" sz="1600" dirty="0" smtClean="0">
                <a:solidFill>
                  <a:srgbClr val="002060"/>
                </a:solidFill>
                <a:latin typeface="Arial" pitchFamily="34" charset="0"/>
                <a:cs typeface="Arial" pitchFamily="34" charset="0"/>
              </a:rPr>
              <a:t> per riduzione del personale (art.24) </a:t>
            </a:r>
          </a:p>
          <a:p>
            <a:pPr marL="342900" indent="-342900">
              <a:buFont typeface="+mj-lt"/>
              <a:buAutoNum type="alphaUcPeriod"/>
            </a:pPr>
            <a:r>
              <a:rPr lang="it-IT" sz="1600" dirty="0" smtClean="0">
                <a:solidFill>
                  <a:srgbClr val="002060"/>
                </a:solidFill>
                <a:latin typeface="Arial" pitchFamily="34" charset="0"/>
                <a:cs typeface="Arial" pitchFamily="34" charset="0"/>
              </a:rPr>
              <a:t> per impossibilità di garantire il reimpiego al termine della </a:t>
            </a:r>
            <a:r>
              <a:rPr lang="it-IT" sz="1600" dirty="0" err="1" smtClean="0">
                <a:solidFill>
                  <a:srgbClr val="002060"/>
                </a:solidFill>
                <a:latin typeface="Arial" pitchFamily="34" charset="0"/>
                <a:cs typeface="Arial" pitchFamily="34" charset="0"/>
              </a:rPr>
              <a:t>cigs</a:t>
            </a:r>
            <a:r>
              <a:rPr lang="it-IT" sz="1600" dirty="0" smtClean="0">
                <a:solidFill>
                  <a:srgbClr val="002060"/>
                </a:solidFill>
                <a:latin typeface="Arial" pitchFamily="34" charset="0"/>
                <a:cs typeface="Arial" pitchFamily="34" charset="0"/>
              </a:rPr>
              <a:t> (art. 4) </a:t>
            </a:r>
          </a:p>
          <a:p>
            <a:pPr algn="just"/>
            <a:endParaRPr lang="it-IT" sz="1600" b="1" dirty="0" smtClean="0">
              <a:solidFill>
                <a:srgbClr val="002060"/>
              </a:solidFill>
              <a:latin typeface="Arial" pitchFamily="34" charset="0"/>
              <a:cs typeface="Arial" pitchFamily="34" charset="0"/>
            </a:endParaRPr>
          </a:p>
          <a:p>
            <a:pPr marL="342900" indent="-342900" algn="just">
              <a:buFont typeface="+mj-lt"/>
              <a:buAutoNum type="alphaUcPeriod"/>
            </a:pPr>
            <a:r>
              <a:rPr lang="it-IT" sz="1600" b="1" dirty="0" smtClean="0">
                <a:solidFill>
                  <a:srgbClr val="002060"/>
                </a:solidFill>
                <a:latin typeface="Arial" pitchFamily="34" charset="0"/>
                <a:cs typeface="Arial" pitchFamily="34" charset="0"/>
              </a:rPr>
              <a:t>Ai sensi dell’art. 24, comma 1, legge 223/1991, per dar corso “al licenziamento collettivo per riduzione del personale è necessario che l’imprenditore abbia un organico complessivo di più di 15 dipendenti e che intenda </a:t>
            </a:r>
            <a:r>
              <a:rPr lang="it-IT" sz="1600" dirty="0" smtClean="0">
                <a:solidFill>
                  <a:srgbClr val="002060"/>
                </a:solidFill>
                <a:latin typeface="Arial" pitchFamily="34" charset="0"/>
                <a:cs typeface="Arial" pitchFamily="34" charset="0"/>
              </a:rPr>
              <a:t>effettuare almeno 5 licenziamenti, nell’arco di 120 giorni, in ciascuna unità produttiva, o in più unità produttive nell’ambito del territorio di una stessa Provincia”</a:t>
            </a:r>
          </a:p>
          <a:p>
            <a:pPr algn="just"/>
            <a:endParaRPr lang="it-IT" sz="1600" b="1" dirty="0" smtClean="0">
              <a:solidFill>
                <a:srgbClr val="002060"/>
              </a:solidFill>
              <a:latin typeface="Arial" pitchFamily="34" charset="0"/>
              <a:cs typeface="Arial" pitchFamily="34" charset="0"/>
            </a:endParaRPr>
          </a:p>
          <a:p>
            <a:pPr algn="ctr"/>
            <a:r>
              <a:rPr lang="it-IT" sz="1600" b="1" dirty="0" smtClean="0">
                <a:solidFill>
                  <a:srgbClr val="002060"/>
                </a:solidFill>
                <a:latin typeface="Arial" pitchFamily="34" charset="0"/>
                <a:cs typeface="Arial" pitchFamily="34" charset="0"/>
              </a:rPr>
              <a:t>Duplice criterio: </a:t>
            </a:r>
          </a:p>
          <a:p>
            <a:pPr algn="ctr"/>
            <a:endParaRPr lang="it-IT" sz="1600" b="1" dirty="0" smtClean="0">
              <a:solidFill>
                <a:srgbClr val="002060"/>
              </a:solidFill>
              <a:latin typeface="Arial" pitchFamily="34" charset="0"/>
              <a:cs typeface="Arial" pitchFamily="34" charset="0"/>
            </a:endParaRPr>
          </a:p>
          <a:p>
            <a:r>
              <a:rPr lang="it-IT" sz="1600" b="1" dirty="0" smtClean="0">
                <a:solidFill>
                  <a:srgbClr val="002060"/>
                </a:solidFill>
                <a:latin typeface="Arial" pitchFamily="34" charset="0"/>
                <a:cs typeface="Arial" pitchFamily="34" charset="0"/>
              </a:rPr>
              <a:t>QUALITATIVO - causale della riduzione o trasformazione di attività o di lavoro</a:t>
            </a:r>
          </a:p>
          <a:p>
            <a:endParaRPr lang="it-IT" sz="1600" b="1" dirty="0" smtClean="0">
              <a:solidFill>
                <a:srgbClr val="002060"/>
              </a:solidFill>
              <a:latin typeface="Arial" pitchFamily="34" charset="0"/>
              <a:cs typeface="Arial" pitchFamily="34" charset="0"/>
            </a:endParaRPr>
          </a:p>
          <a:p>
            <a:r>
              <a:rPr lang="it-IT" sz="1600" b="1" dirty="0" smtClean="0">
                <a:solidFill>
                  <a:srgbClr val="002060"/>
                </a:solidFill>
                <a:latin typeface="Arial" pitchFamily="34" charset="0"/>
                <a:cs typeface="Arial" pitchFamily="34" charset="0"/>
              </a:rPr>
              <a:t>QUANTITATIVO - il numero dei licenziamenti che è pari ad almeno 5 nell’ambito di un arco temporale di 120 giorni in ciascuna unità produttiva, o in più unità produttive nell’ambito del territorio di una stessa Provincia (segue)</a:t>
            </a:r>
          </a:p>
          <a:p>
            <a:r>
              <a:rPr lang="it-IT" sz="1600" dirty="0" smtClean="0">
                <a:solidFill>
                  <a:srgbClr val="002060"/>
                </a:solidFill>
                <a:latin typeface="Arial" pitchFamily="34" charset="0"/>
                <a:cs typeface="Arial" pitchFamily="34" charset="0"/>
              </a:rPr>
              <a:t>					</a:t>
            </a:r>
          </a:p>
          <a:p>
            <a:endParaRPr lang="it-IT" sz="1600" b="1" dirty="0" smtClean="0">
              <a:solidFill>
                <a:srgbClr val="002060"/>
              </a:solidFill>
              <a:latin typeface="Arial" pitchFamily="34" charset="0"/>
              <a:cs typeface="Arial" pitchFamily="34" charset="0"/>
            </a:endParaRPr>
          </a:p>
          <a:p>
            <a:pPr algn="just"/>
            <a:endParaRPr lang="it-IT" sz="1600" b="1" dirty="0" smtClean="0">
              <a:solidFill>
                <a:srgbClr val="002060"/>
              </a:solidFill>
              <a:latin typeface="Arial" pitchFamily="34" charset="0"/>
              <a:cs typeface="Arial" pitchFamily="34" charset="0"/>
            </a:endParaRPr>
          </a:p>
          <a:p>
            <a:pPr algn="just"/>
            <a:endParaRPr lang="it-IT" dirty="0">
              <a:solidFill>
                <a:srgbClr val="002060"/>
              </a:solidFill>
            </a:endParaRPr>
          </a:p>
        </p:txBody>
      </p:sp>
      <p:sp>
        <p:nvSpPr>
          <p:cNvPr id="4" name="Segnaposto contenuto 1"/>
          <p:cNvSpPr txBox="1">
            <a:spLocks/>
          </p:cNvSpPr>
          <p:nvPr/>
        </p:nvSpPr>
        <p:spPr bwMode="auto">
          <a:xfrm>
            <a:off x="323528" y="260648"/>
            <a:ext cx="8229600" cy="4320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 typeface="Arial" charset="0"/>
              <a:buNone/>
              <a:tabLst/>
              <a:defRPr/>
            </a:pPr>
            <a:r>
              <a:rPr kumimoji="0" lang="it-IT" sz="2400" b="1" i="0" u="none" strike="noStrike" kern="1200" cap="all" spc="0" normalizeH="0" noProof="0" dirty="0" smtClean="0">
                <a:ln>
                  <a:noFill/>
                </a:ln>
                <a:solidFill>
                  <a:srgbClr val="002060"/>
                </a:solidFill>
                <a:effectLst/>
                <a:uLnTx/>
                <a:uFillTx/>
                <a:latin typeface="Arial" charset="0"/>
                <a:ea typeface="+mn-ea"/>
                <a:cs typeface="Arial" charset="0"/>
              </a:rPr>
              <a:t>I </a:t>
            </a:r>
            <a:r>
              <a:rPr kumimoji="0" lang="it-IT" sz="2400" b="1" i="0" u="none" strike="noStrike" kern="1200" cap="all" spc="0" normalizeH="0" noProof="0" dirty="0" err="1" smtClean="0">
                <a:ln>
                  <a:noFill/>
                </a:ln>
                <a:solidFill>
                  <a:srgbClr val="002060"/>
                </a:solidFill>
                <a:effectLst/>
                <a:uLnTx/>
                <a:uFillTx/>
                <a:latin typeface="Arial" charset="0"/>
                <a:ea typeface="+mn-ea"/>
                <a:cs typeface="Arial" charset="0"/>
              </a:rPr>
              <a:t>licenziamentI</a:t>
            </a:r>
            <a:r>
              <a:rPr kumimoji="0" lang="it-IT" sz="2400" b="1" i="0" u="none" strike="noStrike" kern="1200" cap="all" spc="0" normalizeH="0" noProof="0" dirty="0" smtClean="0">
                <a:ln>
                  <a:noFill/>
                </a:ln>
                <a:solidFill>
                  <a:srgbClr val="002060"/>
                </a:solidFill>
                <a:effectLst/>
                <a:uLnTx/>
                <a:uFillTx/>
                <a:latin typeface="Arial" charset="0"/>
                <a:ea typeface="+mn-ea"/>
                <a:cs typeface="Arial" charset="0"/>
              </a:rPr>
              <a:t> </a:t>
            </a:r>
            <a:r>
              <a:rPr kumimoji="0" lang="it-IT" sz="2400" b="1" i="0" u="none" strike="noStrike" kern="1200" cap="all" spc="0" normalizeH="0" noProof="0" dirty="0" err="1" smtClean="0">
                <a:ln>
                  <a:noFill/>
                </a:ln>
                <a:solidFill>
                  <a:srgbClr val="002060"/>
                </a:solidFill>
                <a:effectLst/>
                <a:uLnTx/>
                <a:uFillTx/>
                <a:latin typeface="Arial" charset="0"/>
                <a:ea typeface="+mn-ea"/>
                <a:cs typeface="Arial" charset="0"/>
              </a:rPr>
              <a:t>collettivI</a:t>
            </a:r>
            <a:r>
              <a:rPr kumimoji="0" lang="it-IT" sz="2400" b="1" i="0" u="none" strike="noStrike" kern="1200" cap="all" spc="0" normalizeH="0" noProof="0" dirty="0" smtClean="0">
                <a:ln>
                  <a:noFill/>
                </a:ln>
                <a:solidFill>
                  <a:srgbClr val="002060"/>
                </a:solidFill>
                <a:effectLst/>
                <a:uLnTx/>
                <a:uFillTx/>
                <a:latin typeface="Arial" charset="0"/>
                <a:ea typeface="+mn-ea"/>
                <a:cs typeface="Arial" charset="0"/>
              </a:rPr>
              <a:t> </a:t>
            </a:r>
          </a:p>
          <a:p>
            <a:pPr marL="342900" marR="0" lvl="0" indent="-342900" algn="ctr" defTabSz="914400" rtl="0" eaLnBrk="1" fontAlgn="base" latinLnBrk="0" hangingPunct="1">
              <a:lnSpc>
                <a:spcPct val="100000"/>
              </a:lnSpc>
              <a:spcBef>
                <a:spcPct val="20000"/>
              </a:spcBef>
              <a:spcAft>
                <a:spcPct val="0"/>
              </a:spcAft>
              <a:buClrTx/>
              <a:buSzTx/>
              <a:buFont typeface="Arial" charset="0"/>
              <a:buNone/>
              <a:tabLst/>
              <a:defRPr/>
            </a:pPr>
            <a:endParaRPr kumimoji="0" lang="it-IT" sz="2400" b="1" i="0" u="none" strike="noStrike" kern="1200" cap="all" spc="0" normalizeH="0" noProof="0" dirty="0" smtClean="0">
              <a:ln>
                <a:noFill/>
              </a:ln>
              <a:solidFill>
                <a:schemeClr val="tx2"/>
              </a:solidFill>
              <a:effectLst/>
              <a:uLnTx/>
              <a:uFillTx/>
              <a:latin typeface="Arial" charset="0"/>
              <a:ea typeface="+mn-ea"/>
              <a:cs typeface="Arial" charset="0"/>
            </a:endParaRPr>
          </a:p>
        </p:txBody>
      </p:sp>
      <p:sp>
        <p:nvSpPr>
          <p:cNvPr id="11" name="Segnaposto numero diapositiva 5"/>
          <p:cNvSpPr txBox="1">
            <a:spLocks/>
          </p:cNvSpPr>
          <p:nvPr/>
        </p:nvSpPr>
        <p:spPr>
          <a:xfrm>
            <a:off x="3309090" y="6309321"/>
            <a:ext cx="2133600" cy="396875"/>
          </a:xfrm>
          <a:prstGeom prst="rect">
            <a:avLst/>
          </a:prstGeom>
          <a:noFill/>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56</a:t>
            </a:fld>
            <a:endParaRPr kumimoji="0" lang="it-IT" sz="1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1124744"/>
            <a:ext cx="8229600" cy="5174035"/>
          </a:xfrm>
        </p:spPr>
        <p:txBody>
          <a:bodyPr>
            <a:noAutofit/>
          </a:bodyPr>
          <a:lstStyle/>
          <a:p>
            <a:pPr>
              <a:buFont typeface="Wingdings" pitchFamily="2" charset="2"/>
              <a:buChar char="ü"/>
            </a:pPr>
            <a:r>
              <a:rPr lang="it-IT" sz="1400" b="1" i="1" dirty="0" smtClean="0">
                <a:solidFill>
                  <a:srgbClr val="002060"/>
                </a:solidFill>
                <a:latin typeface="Arial" pitchFamily="34" charset="0"/>
                <a:cs typeface="Arial" pitchFamily="34" charset="0"/>
              </a:rPr>
              <a:t>Art. 1, par. 1</a:t>
            </a:r>
          </a:p>
          <a:p>
            <a:pPr>
              <a:buNone/>
            </a:pPr>
            <a:r>
              <a:rPr lang="it-IT" sz="1400" i="1" dirty="0" smtClean="0">
                <a:solidFill>
                  <a:srgbClr val="002060"/>
                </a:solidFill>
                <a:latin typeface="Arial" pitchFamily="34" charset="0"/>
                <a:cs typeface="Arial" pitchFamily="34" charset="0"/>
              </a:rPr>
              <a:t>	"Per licenziamento collettivo si intende ogni licenziamento effettuato da un datore di lavoro per uno o </a:t>
            </a:r>
            <a:r>
              <a:rPr lang="it-IT" sz="1400" i="1" dirty="0" err="1" smtClean="0">
                <a:solidFill>
                  <a:srgbClr val="002060"/>
                </a:solidFill>
                <a:latin typeface="Arial" pitchFamily="34" charset="0"/>
                <a:cs typeface="Arial" pitchFamily="34" charset="0"/>
              </a:rPr>
              <a:t>più</a:t>
            </a:r>
            <a:r>
              <a:rPr lang="it-IT" sz="1400" i="1" dirty="0" smtClean="0">
                <a:solidFill>
                  <a:srgbClr val="002060"/>
                </a:solidFill>
                <a:latin typeface="Arial" pitchFamily="34" charset="0"/>
                <a:cs typeface="Arial" pitchFamily="34" charset="0"/>
              </a:rPr>
              <a:t> motivi non inerenti alla persona del lavoratore se il numero dei licenziamenti effettuati è, a scelta degli Stati membri ….”</a:t>
            </a:r>
          </a:p>
          <a:p>
            <a:pPr>
              <a:buNone/>
            </a:pPr>
            <a:endParaRPr lang="it-IT" sz="1400" i="1" dirty="0" smtClean="0">
              <a:solidFill>
                <a:srgbClr val="002060"/>
              </a:solidFill>
              <a:latin typeface="Arial" pitchFamily="34" charset="0"/>
              <a:cs typeface="Arial" pitchFamily="34" charset="0"/>
            </a:endParaRPr>
          </a:p>
          <a:p>
            <a:pPr>
              <a:buFont typeface="Wingdings" pitchFamily="2" charset="2"/>
              <a:buChar char="ü"/>
            </a:pPr>
            <a:r>
              <a:rPr lang="it-IT" sz="1400" b="1" i="1" dirty="0" smtClean="0">
                <a:solidFill>
                  <a:srgbClr val="002060"/>
                </a:solidFill>
                <a:latin typeface="Arial" pitchFamily="34" charset="0"/>
                <a:cs typeface="Arial" pitchFamily="34" charset="0"/>
              </a:rPr>
              <a:t>Art. 1, par. 2</a:t>
            </a:r>
          </a:p>
          <a:p>
            <a:pPr>
              <a:buNone/>
            </a:pPr>
            <a:r>
              <a:rPr lang="it-IT" sz="1400" i="1" dirty="0" smtClean="0">
                <a:solidFill>
                  <a:srgbClr val="002060"/>
                </a:solidFill>
                <a:latin typeface="Arial" pitchFamily="34" charset="0"/>
                <a:cs typeface="Arial" pitchFamily="34" charset="0"/>
              </a:rPr>
              <a:t>	“La presente direttiva non si applica: ai licenziamenti collettivi effettuati nel quadro di contratti di lavoro a tempo determinato o per un compito determinato, a meno che tali licenziamenti non avvengano prima della scadenza del termine o dell’espletamento del compito previsto nei suddetti contratti; ai dipendenti delle pubbliche amministrazioni o degli enti di diritto pubblico (o, negli Stati membri in cui tale nozione è sconosciuta, degli enti equivalenti); agli equipaggi di navi marittime”.</a:t>
            </a:r>
          </a:p>
          <a:p>
            <a:pPr>
              <a:buNone/>
            </a:pPr>
            <a:endParaRPr lang="it-IT" sz="1400" i="1" dirty="0" smtClean="0">
              <a:solidFill>
                <a:srgbClr val="002060"/>
              </a:solidFill>
              <a:latin typeface="Arial" pitchFamily="34" charset="0"/>
              <a:cs typeface="Arial" pitchFamily="34" charset="0"/>
            </a:endParaRPr>
          </a:p>
          <a:p>
            <a:pPr>
              <a:buFont typeface="Wingdings" pitchFamily="2" charset="2"/>
              <a:buChar char="ü"/>
            </a:pPr>
            <a:r>
              <a:rPr lang="it-IT" sz="1400" b="1" i="1" dirty="0" smtClean="0">
                <a:solidFill>
                  <a:srgbClr val="002060"/>
                </a:solidFill>
                <a:latin typeface="Arial" pitchFamily="34" charset="0"/>
                <a:cs typeface="Arial" pitchFamily="34" charset="0"/>
              </a:rPr>
              <a:t>Art. 2 par. 1</a:t>
            </a:r>
          </a:p>
          <a:p>
            <a:pPr>
              <a:buNone/>
            </a:pPr>
            <a:r>
              <a:rPr lang="it-IT" sz="1400" i="1" dirty="0" smtClean="0">
                <a:solidFill>
                  <a:srgbClr val="002060"/>
                </a:solidFill>
                <a:latin typeface="Arial" pitchFamily="34" charset="0"/>
                <a:cs typeface="Arial" pitchFamily="34" charset="0"/>
              </a:rPr>
              <a:t>	"Quando il datore di lavoro prevede di effettuare licenziamenti collettivi, deve procedere in tempo utile a consultazioni con i rappresentanti dei lavoratori al fine di giungere ad un accordo”</a:t>
            </a:r>
          </a:p>
          <a:p>
            <a:pPr>
              <a:buNone/>
            </a:pPr>
            <a:endParaRPr lang="it-IT" sz="1400" i="1" dirty="0" smtClean="0">
              <a:solidFill>
                <a:srgbClr val="002060"/>
              </a:solidFill>
              <a:latin typeface="Arial" pitchFamily="34" charset="0"/>
              <a:cs typeface="Arial" pitchFamily="34" charset="0"/>
            </a:endParaRPr>
          </a:p>
          <a:p>
            <a:pPr>
              <a:buFont typeface="Wingdings" pitchFamily="2" charset="2"/>
              <a:buChar char="ü"/>
            </a:pPr>
            <a:r>
              <a:rPr lang="it-IT" sz="1400" b="1" i="1" dirty="0" smtClean="0">
                <a:solidFill>
                  <a:srgbClr val="002060"/>
                </a:solidFill>
                <a:latin typeface="Arial" pitchFamily="34" charset="0"/>
                <a:cs typeface="Arial" pitchFamily="34" charset="0"/>
              </a:rPr>
              <a:t>Art. 2 par. 2</a:t>
            </a:r>
          </a:p>
          <a:p>
            <a:pPr>
              <a:buNone/>
            </a:pPr>
            <a:r>
              <a:rPr lang="it-IT" sz="1400" i="1" dirty="0" smtClean="0">
                <a:solidFill>
                  <a:srgbClr val="002060"/>
                </a:solidFill>
                <a:latin typeface="Arial" pitchFamily="34" charset="0"/>
                <a:cs typeface="Arial" pitchFamily="34" charset="0"/>
              </a:rPr>
              <a:t>	"Nelle consultazioni devono essere almeno esaminate le possibilità̀ di evitare o ridurre i licenziamenti collettivi, nonché́ di attenuarne le conseguenze ricorrendo a misure sociali di accompagnamento intese in particolare a facilitare la riqualificazione e la riconversione dei lavoratori licenziati"</a:t>
            </a:r>
          </a:p>
        </p:txBody>
      </p:sp>
      <p:sp>
        <p:nvSpPr>
          <p:cNvPr id="5" name="Rectangle 2"/>
          <p:cNvSpPr>
            <a:spLocks noGrp="1" noChangeArrowheads="1"/>
          </p:cNvSpPr>
          <p:nvPr>
            <p:ph type="title"/>
          </p:nvPr>
        </p:nvSpPr>
        <p:spPr>
          <a:xfrm>
            <a:off x="323528" y="404664"/>
            <a:ext cx="8229600" cy="1143000"/>
          </a:xfrm>
        </p:spPr>
        <p:txBody>
          <a:bodyPr>
            <a:normAutofit/>
          </a:bodyPr>
          <a:lstStyle/>
          <a:p>
            <a:pPr eaLnBrk="1" hangingPunct="1"/>
            <a:r>
              <a:rPr lang="it-IT" sz="2400" b="1" cap="small" dirty="0" smtClean="0">
                <a:solidFill>
                  <a:srgbClr val="002060"/>
                </a:solidFill>
                <a:latin typeface="Arial" pitchFamily="34" charset="0"/>
                <a:cs typeface="Arial" pitchFamily="34" charset="0"/>
              </a:rPr>
              <a:t>L’inclusione dei Dirigenti: La Direttiva n. 98/59 </a:t>
            </a:r>
          </a:p>
        </p:txBody>
      </p:sp>
      <p:sp>
        <p:nvSpPr>
          <p:cNvPr id="10" name="Segnaposto numero diapositiva 4"/>
          <p:cNvSpPr txBox="1">
            <a:spLocks/>
          </p:cNvSpPr>
          <p:nvPr/>
        </p:nvSpPr>
        <p:spPr>
          <a:xfrm>
            <a:off x="3124200" y="6356350"/>
            <a:ext cx="2895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CCCC5959-E916-4204-8845-B7C5D1A94CE1}" type="slidenum">
              <a:rPr kumimoji="0" lang="it-IT" sz="1050" b="0" i="0" u="none" strike="noStrike" kern="1200" cap="none" spc="0" normalizeH="0" baseline="0" noProof="0" smtClean="0">
                <a:ln>
                  <a:noFill/>
                </a:ln>
                <a:solidFill>
                  <a:schemeClr val="tx1">
                    <a:tint val="75000"/>
                  </a:schemeClr>
                </a:solidFill>
                <a:effectLst/>
                <a:uLnTx/>
                <a:uFillTx/>
                <a:latin typeface="Arial" pitchFamily="34" charset="0"/>
                <a:ea typeface="+mn-ea"/>
                <a:cs typeface="Arial"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57</a:t>
            </a:fld>
            <a:endParaRPr kumimoji="0" lang="it-IT" sz="1050" b="0" i="0" u="none" strike="noStrike" kern="1200" cap="none" spc="0" normalizeH="0" baseline="0" noProof="0" dirty="0">
              <a:ln>
                <a:noFill/>
              </a:ln>
              <a:solidFill>
                <a:schemeClr val="tx1">
                  <a:tint val="75000"/>
                </a:schemeClr>
              </a:solidFill>
              <a:effectLst/>
              <a:uLnTx/>
              <a:uFillTx/>
              <a:latin typeface="Arial" pitchFamily="34" charset="0"/>
              <a:ea typeface="+mn-ea"/>
              <a:cs typeface="Arial" pitchFamily="34"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1556792"/>
            <a:ext cx="8229600" cy="4741987"/>
          </a:xfrm>
        </p:spPr>
        <p:txBody>
          <a:bodyPr>
            <a:noAutofit/>
          </a:bodyPr>
          <a:lstStyle/>
          <a:p>
            <a:pPr>
              <a:buNone/>
            </a:pPr>
            <a:r>
              <a:rPr lang="it-IT" sz="1800" b="1" dirty="0" smtClean="0">
                <a:solidFill>
                  <a:srgbClr val="FF0000"/>
                </a:solidFill>
                <a:latin typeface="Arial" pitchFamily="34" charset="0"/>
                <a:cs typeface="Arial" pitchFamily="34" charset="0"/>
              </a:rPr>
              <a:t>Secondo la Commissione Europea:</a:t>
            </a:r>
          </a:p>
          <a:p>
            <a:pPr>
              <a:buFont typeface="Wingdings" pitchFamily="2" charset="2"/>
              <a:buChar char="ü"/>
            </a:pPr>
            <a:r>
              <a:rPr lang="it-IT" sz="1800" dirty="0" smtClean="0">
                <a:solidFill>
                  <a:srgbClr val="002060"/>
                </a:solidFill>
                <a:latin typeface="Arial" pitchFamily="34" charset="0"/>
                <a:cs typeface="Arial" pitchFamily="34" charset="0"/>
              </a:rPr>
              <a:t>L’Italia ha violato art. 1 e 2 Direttiva 98/59 escludendo i Dirigenti dalla applicazione degli artt. 4 e 24 l. 223/91</a:t>
            </a:r>
          </a:p>
          <a:p>
            <a:pPr>
              <a:buFont typeface="Wingdings" pitchFamily="2" charset="2"/>
              <a:buChar char="ü"/>
            </a:pPr>
            <a:r>
              <a:rPr lang="it-IT" sz="1800" dirty="0" smtClean="0">
                <a:solidFill>
                  <a:srgbClr val="002060"/>
                </a:solidFill>
                <a:latin typeface="Arial" pitchFamily="34" charset="0"/>
                <a:cs typeface="Arial" pitchFamily="34" charset="0"/>
              </a:rPr>
              <a:t>L'ambito di applicazione della Direttiva 98/59 si estende a tutti i lavoratori</a:t>
            </a:r>
          </a:p>
          <a:p>
            <a:pPr>
              <a:buFont typeface="Wingdings" pitchFamily="2" charset="2"/>
              <a:buChar char="ü"/>
            </a:pPr>
            <a:r>
              <a:rPr lang="it-IT" sz="1800" dirty="0" smtClean="0">
                <a:solidFill>
                  <a:srgbClr val="002060"/>
                </a:solidFill>
                <a:latin typeface="Arial" pitchFamily="34" charset="0"/>
                <a:cs typeface="Arial" pitchFamily="34" charset="0"/>
              </a:rPr>
              <a:t>Non risulta applicata correttamente dalla normativa italiana la quale ammette a beneficiare delle garanzie soltanto operai, impiegati e quadri</a:t>
            </a:r>
          </a:p>
          <a:p>
            <a:pPr>
              <a:buFont typeface="Wingdings" pitchFamily="2" charset="2"/>
              <a:buChar char="ü"/>
            </a:pPr>
            <a:r>
              <a:rPr lang="it-IT" sz="1800" dirty="0" smtClean="0">
                <a:solidFill>
                  <a:srgbClr val="002060"/>
                </a:solidFill>
                <a:latin typeface="Arial" pitchFamily="34" charset="0"/>
                <a:cs typeface="Arial" pitchFamily="34" charset="0"/>
              </a:rPr>
              <a:t>La normativa e i contratti collettivi non colmano tale lacuna</a:t>
            </a:r>
          </a:p>
          <a:p>
            <a:pPr>
              <a:buFont typeface="Wingdings" pitchFamily="2" charset="2"/>
              <a:buChar char="ü"/>
            </a:pPr>
            <a:endParaRPr lang="it-IT" sz="1800" dirty="0" smtClean="0">
              <a:solidFill>
                <a:srgbClr val="002060"/>
              </a:solidFill>
              <a:latin typeface="Arial" pitchFamily="34" charset="0"/>
              <a:cs typeface="Arial" pitchFamily="34" charset="0"/>
            </a:endParaRPr>
          </a:p>
          <a:p>
            <a:pPr>
              <a:buNone/>
            </a:pPr>
            <a:r>
              <a:rPr lang="it-IT" sz="1800" b="1" dirty="0" smtClean="0">
                <a:solidFill>
                  <a:srgbClr val="FF0000"/>
                </a:solidFill>
                <a:latin typeface="Arial" pitchFamily="34" charset="0"/>
                <a:cs typeface="Arial" pitchFamily="34" charset="0"/>
              </a:rPr>
              <a:t>Secondo la Repubblica italiana invece:</a:t>
            </a:r>
          </a:p>
          <a:p>
            <a:pPr>
              <a:buFont typeface="Wingdings" pitchFamily="2" charset="2"/>
              <a:buChar char="ü"/>
            </a:pPr>
            <a:r>
              <a:rPr lang="it-IT" sz="1800" dirty="0" smtClean="0">
                <a:solidFill>
                  <a:srgbClr val="002060"/>
                </a:solidFill>
                <a:latin typeface="Arial" pitchFamily="34" charset="0"/>
                <a:cs typeface="Arial" pitchFamily="34" charset="0"/>
              </a:rPr>
              <a:t>I dirigenti sono legati al datore da rapporto speciale di “</a:t>
            </a:r>
            <a:r>
              <a:rPr lang="it-IT" sz="1800" i="1" dirty="0" err="1" smtClean="0">
                <a:solidFill>
                  <a:srgbClr val="002060"/>
                </a:solidFill>
                <a:latin typeface="Arial" pitchFamily="34" charset="0"/>
                <a:cs typeface="Arial" pitchFamily="34" charset="0"/>
              </a:rPr>
              <a:t>intuitu</a:t>
            </a:r>
            <a:r>
              <a:rPr lang="it-IT" sz="1800" i="1" dirty="0" smtClean="0">
                <a:solidFill>
                  <a:srgbClr val="002060"/>
                </a:solidFill>
                <a:latin typeface="Arial" pitchFamily="34" charset="0"/>
                <a:cs typeface="Arial" pitchFamily="34" charset="0"/>
              </a:rPr>
              <a:t> </a:t>
            </a:r>
            <a:r>
              <a:rPr lang="it-IT" sz="1800" i="1" dirty="0" err="1" smtClean="0">
                <a:solidFill>
                  <a:srgbClr val="002060"/>
                </a:solidFill>
                <a:latin typeface="Arial" pitchFamily="34" charset="0"/>
                <a:cs typeface="Arial" pitchFamily="34" charset="0"/>
              </a:rPr>
              <a:t>personae</a:t>
            </a:r>
            <a:r>
              <a:rPr lang="it-IT" sz="1800" dirty="0" smtClean="0">
                <a:solidFill>
                  <a:srgbClr val="002060"/>
                </a:solidFill>
                <a:latin typeface="Arial" pitchFamily="34" charset="0"/>
                <a:cs typeface="Arial" pitchFamily="34" charset="0"/>
              </a:rPr>
              <a:t>”</a:t>
            </a:r>
          </a:p>
          <a:p>
            <a:pPr>
              <a:buFont typeface="Wingdings" pitchFamily="2" charset="2"/>
              <a:buChar char="ü"/>
            </a:pPr>
            <a:r>
              <a:rPr lang="it-IT" sz="1800" dirty="0" smtClean="0">
                <a:solidFill>
                  <a:srgbClr val="002060"/>
                </a:solidFill>
                <a:latin typeface="Arial" pitchFamily="34" charset="0"/>
                <a:cs typeface="Arial" pitchFamily="34" charset="0"/>
              </a:rPr>
              <a:t>La normativa e i contratti collettivi offrono ai dirigenti una tutela economica maggiore rispetto agli altri lavoratori subordinati </a:t>
            </a:r>
          </a:p>
          <a:p>
            <a:pPr>
              <a:buFont typeface="Wingdings" pitchFamily="2" charset="2"/>
              <a:buChar char="ü"/>
            </a:pPr>
            <a:r>
              <a:rPr lang="it-IT" sz="1800" dirty="0" smtClean="0">
                <a:solidFill>
                  <a:srgbClr val="002060"/>
                </a:solidFill>
                <a:latin typeface="Arial" pitchFamily="34" charset="0"/>
                <a:cs typeface="Arial" pitchFamily="34" charset="0"/>
              </a:rPr>
              <a:t>Le norme sui dirigenti costituiscono disposizioni "più favorevoli" ai sensi dell'art. 5 della direttiva</a:t>
            </a:r>
          </a:p>
        </p:txBody>
      </p:sp>
      <p:sp>
        <p:nvSpPr>
          <p:cNvPr id="5" name="Rectangle 2"/>
          <p:cNvSpPr>
            <a:spLocks noGrp="1" noChangeArrowheads="1"/>
          </p:cNvSpPr>
          <p:nvPr>
            <p:ph type="title"/>
          </p:nvPr>
        </p:nvSpPr>
        <p:spPr>
          <a:xfrm>
            <a:off x="539552" y="260648"/>
            <a:ext cx="8229600" cy="1143000"/>
          </a:xfrm>
        </p:spPr>
        <p:txBody>
          <a:bodyPr>
            <a:normAutofit/>
          </a:bodyPr>
          <a:lstStyle/>
          <a:p>
            <a:pPr eaLnBrk="1" hangingPunct="1"/>
            <a:r>
              <a:rPr lang="it-IT" sz="2400" b="1" cap="small" dirty="0" smtClean="0">
                <a:solidFill>
                  <a:srgbClr val="002060"/>
                </a:solidFill>
                <a:latin typeface="Arial" pitchFamily="34" charset="0"/>
                <a:cs typeface="Arial" pitchFamily="34" charset="0"/>
              </a:rPr>
              <a:t>La Procedura di Infrazione ai danni dell’Italia </a:t>
            </a:r>
          </a:p>
        </p:txBody>
      </p:sp>
      <p:sp>
        <p:nvSpPr>
          <p:cNvPr id="10" name="Segnaposto numero diapositiva 4"/>
          <p:cNvSpPr txBox="1">
            <a:spLocks/>
          </p:cNvSpPr>
          <p:nvPr/>
        </p:nvSpPr>
        <p:spPr>
          <a:xfrm>
            <a:off x="3124200" y="6356350"/>
            <a:ext cx="2895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CCCC5959-E916-4204-8845-B7C5D1A94CE1}" type="slidenum">
              <a:rPr kumimoji="0" lang="it-IT" sz="1050" b="0" i="0" u="none" strike="noStrike" kern="1200" cap="none" spc="0" normalizeH="0" baseline="0" noProof="0" smtClean="0">
                <a:ln>
                  <a:noFill/>
                </a:ln>
                <a:solidFill>
                  <a:schemeClr val="tx1">
                    <a:tint val="75000"/>
                  </a:schemeClr>
                </a:solidFill>
                <a:effectLst/>
                <a:uLnTx/>
                <a:uFillTx/>
                <a:latin typeface="Arial" pitchFamily="34" charset="0"/>
                <a:ea typeface="+mn-ea"/>
                <a:cs typeface="Arial"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58</a:t>
            </a:fld>
            <a:endParaRPr kumimoji="0" lang="it-IT" sz="1050" b="0" i="0" u="none" strike="noStrike" kern="1200" cap="none" spc="0" normalizeH="0" baseline="0" noProof="0" dirty="0">
              <a:ln>
                <a:noFill/>
              </a:ln>
              <a:solidFill>
                <a:schemeClr val="tx1">
                  <a:tint val="75000"/>
                </a:schemeClr>
              </a:solidFill>
              <a:effectLst/>
              <a:uLnTx/>
              <a:uFillTx/>
              <a:latin typeface="Arial" pitchFamily="34" charset="0"/>
              <a:ea typeface="+mn-ea"/>
              <a:cs typeface="Arial" pitchFamily="34"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1196752"/>
            <a:ext cx="8229600" cy="4886003"/>
          </a:xfrm>
        </p:spPr>
        <p:txBody>
          <a:bodyPr>
            <a:noAutofit/>
          </a:bodyPr>
          <a:lstStyle/>
          <a:p>
            <a:pPr>
              <a:buNone/>
            </a:pPr>
            <a:r>
              <a:rPr lang="it-IT" sz="1400" dirty="0" smtClean="0">
                <a:solidFill>
                  <a:srgbClr val="002060"/>
                </a:solidFill>
                <a:latin typeface="Arial" pitchFamily="34" charset="0"/>
                <a:cs typeface="Arial" pitchFamily="34" charset="0"/>
              </a:rPr>
              <a:t>Con sentenza del 13.2.2014 la Corte di Giustizia ha </a:t>
            </a:r>
            <a:r>
              <a:rPr lang="it-IT" sz="1400" b="1" dirty="0" smtClean="0">
                <a:solidFill>
                  <a:srgbClr val="002060"/>
                </a:solidFill>
                <a:latin typeface="Arial" pitchFamily="34" charset="0"/>
                <a:cs typeface="Arial" pitchFamily="34" charset="0"/>
              </a:rPr>
              <a:t>INVECE</a:t>
            </a:r>
            <a:r>
              <a:rPr lang="it-IT" sz="1400" dirty="0" smtClean="0">
                <a:solidFill>
                  <a:srgbClr val="002060"/>
                </a:solidFill>
                <a:latin typeface="Arial" pitchFamily="34" charset="0"/>
                <a:cs typeface="Arial" pitchFamily="34" charset="0"/>
              </a:rPr>
              <a:t> sostenuto che:</a:t>
            </a:r>
          </a:p>
          <a:p>
            <a:pPr>
              <a:buNone/>
            </a:pPr>
            <a:endParaRPr lang="it-IT" sz="1400" i="1" dirty="0" smtClean="0">
              <a:solidFill>
                <a:srgbClr val="002060"/>
              </a:solidFill>
              <a:latin typeface="Arial" pitchFamily="34" charset="0"/>
              <a:cs typeface="Arial" pitchFamily="34" charset="0"/>
            </a:endParaRPr>
          </a:p>
          <a:p>
            <a:r>
              <a:rPr lang="it-IT" sz="1400" i="1" dirty="0" smtClean="0">
                <a:solidFill>
                  <a:srgbClr val="002060"/>
                </a:solidFill>
                <a:latin typeface="Arial" pitchFamily="34" charset="0"/>
                <a:cs typeface="Arial" pitchFamily="34" charset="0"/>
              </a:rPr>
              <a:t>"La nozione di lavoratore di cui all'art. 1 e 2 della Direttiva 98/59 non può essere definita mediante rinvio alle legislazioni degli Stati Membri, bensì ha una portata comunitaria“</a:t>
            </a:r>
          </a:p>
          <a:p>
            <a:endParaRPr lang="it-IT" sz="1400" i="1" dirty="0" smtClean="0">
              <a:solidFill>
                <a:srgbClr val="002060"/>
              </a:solidFill>
              <a:latin typeface="Arial" pitchFamily="34" charset="0"/>
              <a:cs typeface="Arial" pitchFamily="34" charset="0"/>
            </a:endParaRPr>
          </a:p>
          <a:p>
            <a:r>
              <a:rPr lang="it-IT" sz="1400" i="1" dirty="0" smtClean="0">
                <a:solidFill>
                  <a:srgbClr val="002060"/>
                </a:solidFill>
                <a:latin typeface="Arial" pitchFamily="34" charset="0"/>
                <a:cs typeface="Arial" pitchFamily="34" charset="0"/>
              </a:rPr>
              <a:t>"La nozione di lavoratore deve essere definita in base a criteri oggettivi che caratterizzino il rapporto di lavoro sotto il profilo dei diritti e degli obblighi delle persone interessate“</a:t>
            </a:r>
          </a:p>
          <a:p>
            <a:endParaRPr lang="it-IT" sz="1400" i="1" dirty="0" smtClean="0">
              <a:solidFill>
                <a:srgbClr val="002060"/>
              </a:solidFill>
              <a:latin typeface="Arial" pitchFamily="34" charset="0"/>
              <a:cs typeface="Arial" pitchFamily="34" charset="0"/>
            </a:endParaRPr>
          </a:p>
          <a:p>
            <a:r>
              <a:rPr lang="it-IT" sz="1400" i="1" dirty="0" smtClean="0">
                <a:solidFill>
                  <a:srgbClr val="002060"/>
                </a:solidFill>
                <a:latin typeface="Arial" pitchFamily="34" charset="0"/>
                <a:cs typeface="Arial" pitchFamily="34" charset="0"/>
              </a:rPr>
              <a:t>"la Direttiva 98/59 sarebbe parzialmente privata del suo effetto utile in caso di mancata attuazione della procedura di consultazione nei confronti di taluni lavoratori, a prescindere, peraltro, dalle misure sociali di accompagnamento che siano previste in loro favore“</a:t>
            </a:r>
          </a:p>
          <a:p>
            <a:endParaRPr lang="it-IT" sz="1400" i="1" dirty="0" smtClean="0">
              <a:solidFill>
                <a:srgbClr val="002060"/>
              </a:solidFill>
              <a:latin typeface="Arial" pitchFamily="34" charset="0"/>
              <a:cs typeface="Arial" pitchFamily="34" charset="0"/>
            </a:endParaRPr>
          </a:p>
          <a:p>
            <a:r>
              <a:rPr lang="it-IT" sz="1400" i="1" dirty="0" smtClean="0">
                <a:solidFill>
                  <a:srgbClr val="002060"/>
                </a:solidFill>
                <a:latin typeface="Arial" pitchFamily="34" charset="0"/>
                <a:cs typeface="Arial" pitchFamily="34" charset="0"/>
              </a:rPr>
              <a:t>"La Direttiva 98/59, fatta eccezione per i casi tassativamente previsti al suo art. 1, par. 2, non ammette, né in modo esplicito né in modo tacito, alcuna possibilità per gli stati membri di escludere dal suo ambito di applicazione questa o quella categoria di lavoratori”</a:t>
            </a:r>
          </a:p>
          <a:p>
            <a:endParaRPr lang="it-IT" sz="1400" i="1" dirty="0" smtClean="0">
              <a:solidFill>
                <a:srgbClr val="002060"/>
              </a:solidFill>
              <a:latin typeface="Arial" pitchFamily="34" charset="0"/>
              <a:cs typeface="Arial" pitchFamily="34" charset="0"/>
            </a:endParaRPr>
          </a:p>
          <a:p>
            <a:r>
              <a:rPr lang="it-IT" sz="1400" b="1" i="1" dirty="0" smtClean="0">
                <a:solidFill>
                  <a:srgbClr val="002060"/>
                </a:solidFill>
                <a:latin typeface="Arial" pitchFamily="34" charset="0"/>
                <a:cs typeface="Arial" pitchFamily="34" charset="0"/>
              </a:rPr>
              <a:t>"Avendo escluso, mediante l'art. 4, par. 9, della l. 223/91, la categoria dei «dirigenti» dall'ambito di applicazione della procedura prevista dall'art. 2 della Direttiva 98/59, la Repubblica italiana è venuta meno agli obblighi ad essa incombenti in forza dell'art. 1, par. 1 e 2 di tale direttiva"</a:t>
            </a:r>
            <a:endParaRPr lang="it-IT" sz="1400" b="1" i="1" dirty="0">
              <a:solidFill>
                <a:srgbClr val="002060"/>
              </a:solidFill>
              <a:latin typeface="Arial" pitchFamily="34" charset="0"/>
              <a:cs typeface="Arial" pitchFamily="34" charset="0"/>
            </a:endParaRPr>
          </a:p>
        </p:txBody>
      </p:sp>
      <p:sp>
        <p:nvSpPr>
          <p:cNvPr id="5" name="Rectangle 2"/>
          <p:cNvSpPr>
            <a:spLocks noGrp="1" noChangeArrowheads="1"/>
          </p:cNvSpPr>
          <p:nvPr>
            <p:ph type="title"/>
          </p:nvPr>
        </p:nvSpPr>
        <p:spPr>
          <a:xfrm>
            <a:off x="395536" y="188640"/>
            <a:ext cx="8229600" cy="1143000"/>
          </a:xfrm>
        </p:spPr>
        <p:txBody>
          <a:bodyPr>
            <a:normAutofit/>
          </a:bodyPr>
          <a:lstStyle/>
          <a:p>
            <a:pPr eaLnBrk="1" hangingPunct="1"/>
            <a:r>
              <a:rPr lang="it-IT" sz="2400" b="1" cap="small" dirty="0" smtClean="0">
                <a:solidFill>
                  <a:srgbClr val="002060"/>
                </a:solidFill>
                <a:latin typeface="Arial" pitchFamily="34" charset="0"/>
                <a:cs typeface="Arial" pitchFamily="34" charset="0"/>
              </a:rPr>
              <a:t>La Sentenza della Corte di Giustizia</a:t>
            </a:r>
          </a:p>
        </p:txBody>
      </p:sp>
      <p:sp>
        <p:nvSpPr>
          <p:cNvPr id="10" name="Segnaposto numero diapositiva 4"/>
          <p:cNvSpPr txBox="1">
            <a:spLocks/>
          </p:cNvSpPr>
          <p:nvPr/>
        </p:nvSpPr>
        <p:spPr>
          <a:xfrm>
            <a:off x="3124200" y="6356350"/>
            <a:ext cx="2895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CCCC5959-E916-4204-8845-B7C5D1A94CE1}" type="slidenum">
              <a:rPr kumimoji="0" lang="it-IT" sz="1050" b="0" i="0" u="none" strike="noStrike" kern="1200" cap="none" spc="0" normalizeH="0" baseline="0" noProof="0" smtClean="0">
                <a:ln>
                  <a:noFill/>
                </a:ln>
                <a:solidFill>
                  <a:schemeClr val="tx1">
                    <a:tint val="75000"/>
                  </a:schemeClr>
                </a:solidFill>
                <a:effectLst/>
                <a:uLnTx/>
                <a:uFillTx/>
                <a:latin typeface="Arial" pitchFamily="34" charset="0"/>
                <a:ea typeface="+mn-ea"/>
                <a:cs typeface="Arial"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59</a:t>
            </a:fld>
            <a:endParaRPr kumimoji="0" lang="it-IT" sz="1050" b="0" i="0" u="none" strike="noStrike" kern="1200" cap="none" spc="0" normalizeH="0" baseline="0" noProof="0" dirty="0">
              <a:ln>
                <a:noFill/>
              </a:ln>
              <a:solidFill>
                <a:schemeClr val="tx1">
                  <a:tint val="75000"/>
                </a:schemeClr>
              </a:solidFill>
              <a:effectLst/>
              <a:uLnTx/>
              <a:uFillTx/>
              <a:latin typeface="Arial" pitchFamily="34" charset="0"/>
              <a:ea typeface="+mn-ea"/>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20000"/>
          </a:bodyPr>
          <a:lstStyle/>
          <a:p>
            <a:pPr marL="109728" indent="0">
              <a:buNone/>
            </a:pPr>
            <a:r>
              <a:rPr lang="it-IT" dirty="0" smtClean="0">
                <a:solidFill>
                  <a:srgbClr val="002060"/>
                </a:solidFill>
                <a:latin typeface="Arial" pitchFamily="34" charset="0"/>
                <a:cs typeface="Arial" pitchFamily="34" charset="0"/>
              </a:rPr>
              <a:t>ESCLUSI: dirigenti e lavoratori a domicilio </a:t>
            </a:r>
          </a:p>
          <a:p>
            <a:pPr marL="109728" indent="0">
              <a:buNone/>
            </a:pPr>
            <a:endParaRPr lang="it-IT" dirty="0">
              <a:solidFill>
                <a:srgbClr val="002060"/>
              </a:solidFill>
              <a:latin typeface="Arial" pitchFamily="34" charset="0"/>
              <a:cs typeface="Arial" pitchFamily="34" charset="0"/>
            </a:endParaRPr>
          </a:p>
          <a:p>
            <a:pPr marL="109728" indent="0">
              <a:buNone/>
            </a:pPr>
            <a:r>
              <a:rPr lang="it-IT" dirty="0" smtClean="0">
                <a:solidFill>
                  <a:srgbClr val="002060"/>
                </a:solidFill>
                <a:latin typeface="Arial" pitchFamily="34" charset="0"/>
                <a:cs typeface="Arial" pitchFamily="34" charset="0"/>
              </a:rPr>
              <a:t>COMPRESI: </a:t>
            </a:r>
            <a:r>
              <a:rPr lang="it-IT" b="1" dirty="0" smtClean="0">
                <a:solidFill>
                  <a:srgbClr val="002060"/>
                </a:solidFill>
                <a:latin typeface="Arial" pitchFamily="34" charset="0"/>
                <a:cs typeface="Arial" pitchFamily="34" charset="0"/>
              </a:rPr>
              <a:t>apprendisti</a:t>
            </a:r>
            <a:r>
              <a:rPr lang="it-IT" dirty="0" smtClean="0">
                <a:solidFill>
                  <a:srgbClr val="002060"/>
                </a:solidFill>
                <a:latin typeface="Arial" pitchFamily="34" charset="0"/>
                <a:cs typeface="Arial" pitchFamily="34" charset="0"/>
              </a:rPr>
              <a:t> assunti con contratto di apprendistato </a:t>
            </a:r>
            <a:r>
              <a:rPr lang="it-IT" b="1" dirty="0" smtClean="0">
                <a:solidFill>
                  <a:srgbClr val="002060"/>
                </a:solidFill>
                <a:latin typeface="Arial" pitchFamily="34" charset="0"/>
                <a:cs typeface="Arial" pitchFamily="34" charset="0"/>
              </a:rPr>
              <a:t>professionalizzante </a:t>
            </a:r>
            <a:r>
              <a:rPr lang="it-IT" dirty="0" smtClean="0">
                <a:solidFill>
                  <a:srgbClr val="002060"/>
                </a:solidFill>
                <a:latin typeface="Arial" pitchFamily="34" charset="0"/>
                <a:cs typeface="Arial" pitchFamily="34" charset="0"/>
              </a:rPr>
              <a:t>**</a:t>
            </a:r>
          </a:p>
          <a:p>
            <a:pPr marL="109728" indent="0">
              <a:buNone/>
            </a:pPr>
            <a:endParaRPr lang="it-IT" dirty="0">
              <a:solidFill>
                <a:srgbClr val="002060"/>
              </a:solidFill>
              <a:latin typeface="Arial" pitchFamily="34" charset="0"/>
              <a:cs typeface="Arial" pitchFamily="34" charset="0"/>
            </a:endParaRPr>
          </a:p>
          <a:p>
            <a:pPr marL="109728" indent="0" algn="just">
              <a:buNone/>
            </a:pPr>
            <a:r>
              <a:rPr lang="it-IT" sz="2200" dirty="0" smtClean="0">
                <a:solidFill>
                  <a:srgbClr val="002060"/>
                </a:solidFill>
                <a:latin typeface="Arial" pitchFamily="34" charset="0"/>
                <a:cs typeface="Arial" pitchFamily="34" charset="0"/>
              </a:rPr>
              <a:t>**in caso di </a:t>
            </a:r>
            <a:r>
              <a:rPr lang="it-IT" sz="2200" dirty="0" err="1" smtClean="0">
                <a:solidFill>
                  <a:srgbClr val="002060"/>
                </a:solidFill>
                <a:latin typeface="Arial" pitchFamily="34" charset="0"/>
                <a:cs typeface="Arial" pitchFamily="34" charset="0"/>
              </a:rPr>
              <a:t>cigs</a:t>
            </a:r>
            <a:r>
              <a:rPr lang="it-IT" sz="2200" dirty="0" smtClean="0">
                <a:solidFill>
                  <a:srgbClr val="002060"/>
                </a:solidFill>
                <a:latin typeface="Arial" pitchFamily="34" charset="0"/>
                <a:cs typeface="Arial" pitchFamily="34" charset="0"/>
              </a:rPr>
              <a:t> sono destinatari del trattamento solo per la causale di crisi aziendale</a:t>
            </a:r>
          </a:p>
          <a:p>
            <a:pPr marL="109728" indent="0" algn="just">
              <a:buNone/>
            </a:pPr>
            <a:r>
              <a:rPr lang="it-IT" sz="2200" dirty="0" smtClean="0">
                <a:solidFill>
                  <a:srgbClr val="002060"/>
                </a:solidFill>
                <a:latin typeface="Arial" pitchFamily="34" charset="0"/>
                <a:cs typeface="Arial" pitchFamily="34" charset="0"/>
              </a:rPr>
              <a:t>**vengono estesi gli obblighi contributivi previsti per le integrazioni salariali di cui sono destinatari </a:t>
            </a:r>
          </a:p>
          <a:p>
            <a:pPr marL="109728" indent="0" algn="just">
              <a:buNone/>
            </a:pPr>
            <a:r>
              <a:rPr lang="it-IT" sz="2200" dirty="0" smtClean="0">
                <a:solidFill>
                  <a:srgbClr val="002060"/>
                </a:solidFill>
                <a:latin typeface="Arial" pitchFamily="34" charset="0"/>
                <a:cs typeface="Arial" pitchFamily="34" charset="0"/>
              </a:rPr>
              <a:t>**in seguito alla sospensione o riduzione, la durata del contratto è prorogata in misura equivalente all’ammontare delle ore di sospensione o riduzione </a:t>
            </a:r>
          </a:p>
        </p:txBody>
      </p:sp>
      <p:sp>
        <p:nvSpPr>
          <p:cNvPr id="4" name="Titolo 3"/>
          <p:cNvSpPr>
            <a:spLocks noGrp="1"/>
          </p:cNvSpPr>
          <p:nvPr>
            <p:ph type="title"/>
          </p:nvPr>
        </p:nvSpPr>
        <p:spPr/>
        <p:txBody>
          <a:bodyPr>
            <a:normAutofit/>
          </a:bodyPr>
          <a:lstStyle/>
          <a:p>
            <a:pPr algn="ctr"/>
            <a:r>
              <a:rPr lang="it-IT" sz="3200" b="1" dirty="0">
                <a:solidFill>
                  <a:srgbClr val="002060"/>
                </a:solidFill>
                <a:latin typeface="Arial" pitchFamily="34" charset="0"/>
                <a:cs typeface="Arial" pitchFamily="34" charset="0"/>
              </a:rPr>
              <a:t>Disposizioni generali </a:t>
            </a:r>
          </a:p>
        </p:txBody>
      </p:sp>
      <p:cxnSp>
        <p:nvCxnSpPr>
          <p:cNvPr id="6" name="Connettore 2 5"/>
          <p:cNvCxnSpPr/>
          <p:nvPr/>
        </p:nvCxnSpPr>
        <p:spPr>
          <a:xfrm>
            <a:off x="4427984" y="3140968"/>
            <a:ext cx="0" cy="2880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Segnaposto piè di pagina 2"/>
          <p:cNvSpPr>
            <a:spLocks noGrp="1"/>
          </p:cNvSpPr>
          <p:nvPr>
            <p:ph type="ftr" sz="quarter" idx="11"/>
          </p:nvPr>
        </p:nvSpPr>
        <p:spPr/>
        <p:txBody>
          <a:bodyPr/>
          <a:lstStyle/>
          <a:p>
            <a:r>
              <a:rPr lang="it-IT" smtClean="0"/>
              <a:t>6</a:t>
            </a:r>
            <a:endParaRPr lang="it-IT"/>
          </a:p>
        </p:txBody>
      </p:sp>
    </p:spTree>
    <p:extLst>
      <p:ext uri="{BB962C8B-B14F-4D97-AF65-F5344CB8AC3E}">
        <p14:creationId xmlns:p14="http://schemas.microsoft.com/office/powerpoint/2010/main" xmlns="" val="274458205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1196752"/>
            <a:ext cx="8229600" cy="4886003"/>
          </a:xfrm>
        </p:spPr>
        <p:txBody>
          <a:bodyPr>
            <a:noAutofit/>
          </a:bodyPr>
          <a:lstStyle/>
          <a:p>
            <a:pPr marL="0" indent="0">
              <a:buNone/>
            </a:pPr>
            <a:r>
              <a:rPr lang="it-IT" sz="1800" dirty="0" smtClean="0">
                <a:solidFill>
                  <a:srgbClr val="002060"/>
                </a:solidFill>
                <a:latin typeface="Arial" pitchFamily="34" charset="0"/>
                <a:cs typeface="Arial" pitchFamily="34" charset="0"/>
              </a:rPr>
              <a:t>In ottemperanza ai vincoli di interpretazione conforme, il Legislatore, in data 30.10.2014, ha approvato la Legge n. 161/2014 (c.d. Legge Europea) che, all’art. 16, ha disposto l’introduzione del comma 1 </a:t>
            </a:r>
            <a:r>
              <a:rPr lang="it-IT" sz="1800" i="1" dirty="0" err="1" smtClean="0">
                <a:solidFill>
                  <a:srgbClr val="002060"/>
                </a:solidFill>
                <a:latin typeface="Arial" pitchFamily="34" charset="0"/>
                <a:cs typeface="Arial" pitchFamily="34" charset="0"/>
              </a:rPr>
              <a:t>quinquies</a:t>
            </a:r>
            <a:r>
              <a:rPr lang="it-IT" sz="1800" dirty="0" smtClean="0">
                <a:solidFill>
                  <a:srgbClr val="002060"/>
                </a:solidFill>
                <a:latin typeface="Arial" pitchFamily="34" charset="0"/>
                <a:cs typeface="Arial" pitchFamily="34" charset="0"/>
              </a:rPr>
              <a:t> nel corpo dell’art. 4, L. 223/1991:</a:t>
            </a:r>
          </a:p>
          <a:p>
            <a:pPr marL="0" indent="0">
              <a:buNone/>
            </a:pPr>
            <a:endParaRPr lang="it-IT" sz="1800" dirty="0" smtClean="0">
              <a:solidFill>
                <a:srgbClr val="002060"/>
              </a:solidFill>
              <a:latin typeface="Arial" pitchFamily="34" charset="0"/>
              <a:cs typeface="Arial" pitchFamily="34" charset="0"/>
            </a:endParaRPr>
          </a:p>
          <a:p>
            <a:pPr marL="0" indent="0" algn="just">
              <a:buNone/>
            </a:pPr>
            <a:r>
              <a:rPr lang="it-IT" sz="1800" dirty="0" smtClean="0">
                <a:solidFill>
                  <a:srgbClr val="002060"/>
                </a:solidFill>
                <a:latin typeface="Arial" pitchFamily="34" charset="0"/>
                <a:cs typeface="Arial" pitchFamily="34" charset="0"/>
              </a:rPr>
              <a:t>“</a:t>
            </a:r>
            <a:r>
              <a:rPr lang="it-IT" sz="1600" i="1" dirty="0" smtClean="0">
                <a:solidFill>
                  <a:srgbClr val="002060"/>
                </a:solidFill>
                <a:latin typeface="Arial" pitchFamily="34" charset="0"/>
                <a:cs typeface="Arial" pitchFamily="34" charset="0"/>
              </a:rPr>
              <a:t>Nel caso in cui l'impresa o il datore di lavoro non imprenditore, ricorrendo le condizioni di cui al comma 1, </a:t>
            </a:r>
            <a:r>
              <a:rPr lang="it-IT" sz="1600" i="1" dirty="0" smtClean="0">
                <a:solidFill>
                  <a:srgbClr val="FF0000"/>
                </a:solidFill>
                <a:latin typeface="Arial" pitchFamily="34" charset="0"/>
                <a:cs typeface="Arial" pitchFamily="34" charset="0"/>
              </a:rPr>
              <a:t>intenda procedere al licenziamento di uno o più dirigenti, trovano applicazione le disposizioni di cui all'articolo 4, commi 2, 3</a:t>
            </a:r>
            <a:r>
              <a:rPr lang="it-IT" sz="1600" i="1" dirty="0" smtClean="0">
                <a:solidFill>
                  <a:srgbClr val="002060"/>
                </a:solidFill>
                <a:latin typeface="Arial" pitchFamily="34" charset="0"/>
                <a:cs typeface="Arial" pitchFamily="34" charset="0"/>
              </a:rPr>
              <a:t>, con esclusione dell'ultimo periodo, </a:t>
            </a:r>
            <a:r>
              <a:rPr lang="it-IT" sz="1600" i="1" dirty="0" smtClean="0">
                <a:solidFill>
                  <a:srgbClr val="FF0000"/>
                </a:solidFill>
                <a:latin typeface="Arial" pitchFamily="34" charset="0"/>
                <a:cs typeface="Arial" pitchFamily="34" charset="0"/>
              </a:rPr>
              <a:t>4, 5, 6, 7, 8, 9, 11, 12, 14, 15 e 15-bis, e all'articolo 5, commi 1, 2 e 3, primo e quarto periodo</a:t>
            </a:r>
            <a:r>
              <a:rPr lang="it-IT" sz="1600" i="1" dirty="0" smtClean="0">
                <a:solidFill>
                  <a:srgbClr val="002060"/>
                </a:solidFill>
                <a:latin typeface="Arial" pitchFamily="34" charset="0"/>
                <a:cs typeface="Arial" pitchFamily="34" charset="0"/>
              </a:rPr>
              <a:t>. All'esame di cui all'articolo 4, commi 5 e 7, relativo ai dirigenti eccedenti, si procede in appositi incontri. </a:t>
            </a:r>
          </a:p>
          <a:p>
            <a:pPr marL="0" indent="0" algn="just">
              <a:buNone/>
            </a:pPr>
            <a:endParaRPr lang="it-IT" sz="1600" i="1" dirty="0" smtClean="0">
              <a:solidFill>
                <a:srgbClr val="002060"/>
              </a:solidFill>
              <a:latin typeface="Arial" pitchFamily="34" charset="0"/>
              <a:cs typeface="Arial" pitchFamily="34" charset="0"/>
            </a:endParaRPr>
          </a:p>
          <a:p>
            <a:pPr marL="0" indent="0" algn="just">
              <a:buNone/>
            </a:pPr>
            <a:r>
              <a:rPr lang="it-IT" sz="1600" i="1" dirty="0" smtClean="0">
                <a:solidFill>
                  <a:srgbClr val="002060"/>
                </a:solidFill>
                <a:latin typeface="Arial" pitchFamily="34" charset="0"/>
                <a:cs typeface="Arial" pitchFamily="34" charset="0"/>
              </a:rPr>
              <a:t>Quando risulta </a:t>
            </a:r>
            <a:r>
              <a:rPr lang="it-IT" sz="1600" i="1" dirty="0" smtClean="0">
                <a:solidFill>
                  <a:srgbClr val="FF0000"/>
                </a:solidFill>
                <a:latin typeface="Arial" pitchFamily="34" charset="0"/>
                <a:cs typeface="Arial" pitchFamily="34" charset="0"/>
              </a:rPr>
              <a:t>accertata la violazione delle procedure richiamate</a:t>
            </a:r>
            <a:r>
              <a:rPr lang="it-IT" sz="1600" i="1" dirty="0" smtClean="0">
                <a:solidFill>
                  <a:srgbClr val="002060"/>
                </a:solidFill>
                <a:latin typeface="Arial" pitchFamily="34" charset="0"/>
                <a:cs typeface="Arial" pitchFamily="34" charset="0"/>
              </a:rPr>
              <a:t> all'articolo 4, comma 12, o dei criteri di scelta di cui all'articolo 5, comma 1, l'impresa o il datore di lavoro non imprenditore è tenuto al pagamento in favore del dirigente di un'indennità in misura compresa tra dodici e ventiquattro mensilità dell'ultima retribuzione globale di fatto, avuto riguardo alla natura e alla gravità della violazione, fatte salve le diverse previsioni sulla misura dell'indennità contenute nei contratti e negli accordi collettivi applicati al rapporto di lavoro</a:t>
            </a:r>
            <a:r>
              <a:rPr lang="it-IT" sz="1800" dirty="0" smtClean="0">
                <a:solidFill>
                  <a:srgbClr val="002060"/>
                </a:solidFill>
                <a:latin typeface="Arial" pitchFamily="34" charset="0"/>
                <a:cs typeface="Arial" pitchFamily="34" charset="0"/>
              </a:rPr>
              <a:t>”.</a:t>
            </a:r>
          </a:p>
        </p:txBody>
      </p:sp>
      <p:sp>
        <p:nvSpPr>
          <p:cNvPr id="5" name="Rectangle 2"/>
          <p:cNvSpPr>
            <a:spLocks noGrp="1" noChangeArrowheads="1"/>
          </p:cNvSpPr>
          <p:nvPr>
            <p:ph type="title"/>
          </p:nvPr>
        </p:nvSpPr>
        <p:spPr>
          <a:xfrm>
            <a:off x="395536" y="188640"/>
            <a:ext cx="8229600" cy="1143000"/>
          </a:xfrm>
        </p:spPr>
        <p:txBody>
          <a:bodyPr>
            <a:normAutofit/>
          </a:bodyPr>
          <a:lstStyle/>
          <a:p>
            <a:pPr eaLnBrk="1" hangingPunct="1"/>
            <a:r>
              <a:rPr lang="it-IT" sz="2400" b="1" cap="small" dirty="0" smtClean="0">
                <a:solidFill>
                  <a:srgbClr val="002060"/>
                </a:solidFill>
                <a:latin typeface="Arial" pitchFamily="34" charset="0"/>
                <a:cs typeface="Arial" pitchFamily="34" charset="0"/>
              </a:rPr>
              <a:t>La conseguente modifica della L. 223/1991 </a:t>
            </a:r>
          </a:p>
        </p:txBody>
      </p:sp>
      <p:sp>
        <p:nvSpPr>
          <p:cNvPr id="10" name="Segnaposto numero diapositiva 4"/>
          <p:cNvSpPr txBox="1">
            <a:spLocks/>
          </p:cNvSpPr>
          <p:nvPr/>
        </p:nvSpPr>
        <p:spPr>
          <a:xfrm>
            <a:off x="3124200" y="6356350"/>
            <a:ext cx="2895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CCCC5959-E916-4204-8845-B7C5D1A94CE1}" type="slidenum">
              <a:rPr kumimoji="0" lang="it-IT" sz="1050" b="0" i="0" u="none" strike="noStrike" kern="1200" cap="none" spc="0" normalizeH="0" baseline="0" noProof="0" smtClean="0">
                <a:ln>
                  <a:noFill/>
                </a:ln>
                <a:solidFill>
                  <a:schemeClr val="tx1">
                    <a:tint val="75000"/>
                  </a:schemeClr>
                </a:solidFill>
                <a:effectLst/>
                <a:uLnTx/>
                <a:uFillTx/>
                <a:latin typeface="Arial" pitchFamily="34" charset="0"/>
                <a:ea typeface="+mn-ea"/>
                <a:cs typeface="Arial"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60</a:t>
            </a:fld>
            <a:endParaRPr kumimoji="0" lang="it-IT" sz="1050" b="0" i="0" u="none" strike="noStrike" kern="1200" cap="none" spc="0" normalizeH="0" baseline="0" noProof="0" dirty="0">
              <a:ln>
                <a:noFill/>
              </a:ln>
              <a:solidFill>
                <a:schemeClr val="tx1">
                  <a:tint val="75000"/>
                </a:schemeClr>
              </a:solidFill>
              <a:effectLst/>
              <a:uLnTx/>
              <a:uFillTx/>
              <a:latin typeface="Arial" pitchFamily="34" charset="0"/>
              <a:ea typeface="+mn-ea"/>
              <a:cs typeface="Arial" pitchFamily="34"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1196752"/>
            <a:ext cx="8229600" cy="4886003"/>
          </a:xfrm>
        </p:spPr>
        <p:txBody>
          <a:bodyPr>
            <a:noAutofit/>
          </a:bodyPr>
          <a:lstStyle/>
          <a:p>
            <a:pPr algn="ctr">
              <a:buNone/>
            </a:pPr>
            <a:r>
              <a:rPr lang="it-IT" sz="1800" b="1" dirty="0" smtClean="0">
                <a:solidFill>
                  <a:srgbClr val="FF0000"/>
                </a:solidFill>
                <a:latin typeface="Arial" pitchFamily="34" charset="0"/>
                <a:cs typeface="Arial" pitchFamily="34" charset="0"/>
              </a:rPr>
              <a:t>Dirigenti</a:t>
            </a:r>
          </a:p>
          <a:p>
            <a:pPr algn="ctr">
              <a:buNone/>
            </a:pPr>
            <a:endParaRPr lang="it-IT" sz="1800" b="1" dirty="0" smtClean="0">
              <a:solidFill>
                <a:srgbClr val="FF0000"/>
              </a:solidFill>
              <a:latin typeface="Arial" pitchFamily="34" charset="0"/>
              <a:cs typeface="Arial" pitchFamily="34" charset="0"/>
            </a:endParaRPr>
          </a:p>
          <a:p>
            <a:pPr marL="0" indent="0">
              <a:buNone/>
            </a:pPr>
            <a:r>
              <a:rPr lang="it-IT" sz="1800" dirty="0" smtClean="0">
                <a:solidFill>
                  <a:srgbClr val="002060"/>
                </a:solidFill>
                <a:latin typeface="Arial" pitchFamily="34" charset="0"/>
                <a:cs typeface="Arial" pitchFamily="34" charset="0"/>
              </a:rPr>
              <a:t>Con cui il Datore ha risolto unilateralmente il rapporto in concomitanza con un licenziamento collettivo, senza il rispetto della procedura di Legge.</a:t>
            </a:r>
          </a:p>
          <a:p>
            <a:pPr>
              <a:buNone/>
            </a:pPr>
            <a:endParaRPr lang="it-IT" sz="1800" dirty="0" smtClean="0">
              <a:solidFill>
                <a:srgbClr val="002060"/>
              </a:solidFill>
              <a:latin typeface="Arial" pitchFamily="34" charset="0"/>
              <a:cs typeface="Arial" pitchFamily="34" charset="0"/>
            </a:endParaRPr>
          </a:p>
          <a:p>
            <a:pPr>
              <a:buNone/>
            </a:pPr>
            <a:endParaRPr lang="it-IT" sz="1800" dirty="0" smtClean="0">
              <a:solidFill>
                <a:srgbClr val="002060"/>
              </a:solidFill>
              <a:latin typeface="Arial" pitchFamily="34" charset="0"/>
              <a:cs typeface="Arial" pitchFamily="34" charset="0"/>
            </a:endParaRPr>
          </a:p>
          <a:p>
            <a:pPr algn="ctr">
              <a:buNone/>
            </a:pPr>
            <a:r>
              <a:rPr lang="it-IT" sz="1800" b="1" dirty="0" smtClean="0">
                <a:solidFill>
                  <a:srgbClr val="FF0000"/>
                </a:solidFill>
                <a:latin typeface="Arial" pitchFamily="34" charset="0"/>
                <a:cs typeface="Arial" pitchFamily="34" charset="0"/>
              </a:rPr>
              <a:t>Non dirigenti</a:t>
            </a:r>
          </a:p>
          <a:p>
            <a:pPr marL="0" indent="0">
              <a:buNone/>
            </a:pPr>
            <a:r>
              <a:rPr lang="it-IT" sz="1800" dirty="0" smtClean="0">
                <a:solidFill>
                  <a:srgbClr val="002060"/>
                </a:solidFill>
                <a:latin typeface="Arial" pitchFamily="34" charset="0"/>
                <a:cs typeface="Arial" pitchFamily="34" charset="0"/>
              </a:rPr>
              <a:t>Con cui il Datore ha risolto il rapporto con procedura individuale nell’arco di 120 giorni in cui sono stati risolti rapporti con altri lavoratori dirigenti o non dirigenti.</a:t>
            </a:r>
          </a:p>
          <a:p>
            <a:pPr marL="0" indent="0">
              <a:buNone/>
            </a:pPr>
            <a:endParaRPr lang="it-IT" sz="1800" dirty="0" smtClean="0">
              <a:solidFill>
                <a:srgbClr val="002060"/>
              </a:solidFill>
              <a:latin typeface="Arial" pitchFamily="34" charset="0"/>
              <a:cs typeface="Arial" pitchFamily="34" charset="0"/>
            </a:endParaRPr>
          </a:p>
          <a:p>
            <a:pPr marL="0" indent="0">
              <a:buNone/>
            </a:pPr>
            <a:endParaRPr lang="it-IT" sz="1800" dirty="0" smtClean="0">
              <a:solidFill>
                <a:srgbClr val="002060"/>
              </a:solidFill>
              <a:latin typeface="Arial" pitchFamily="34" charset="0"/>
              <a:cs typeface="Arial" pitchFamily="34" charset="0"/>
            </a:endParaRPr>
          </a:p>
          <a:p>
            <a:pPr algn="ctr">
              <a:buNone/>
            </a:pPr>
            <a:r>
              <a:rPr lang="it-IT" sz="1800" b="1" dirty="0" smtClean="0">
                <a:solidFill>
                  <a:srgbClr val="FF0000"/>
                </a:solidFill>
                <a:latin typeface="Arial" pitchFamily="34" charset="0"/>
                <a:cs typeface="Arial" pitchFamily="34" charset="0"/>
              </a:rPr>
              <a:t>IN OGNI CASO</a:t>
            </a:r>
          </a:p>
          <a:p>
            <a:pPr marL="0" indent="0" algn="ctr">
              <a:buNone/>
            </a:pPr>
            <a:r>
              <a:rPr lang="it-IT" sz="1800" u="sng" dirty="0" smtClean="0">
                <a:solidFill>
                  <a:srgbClr val="002060"/>
                </a:solidFill>
                <a:latin typeface="Arial" pitchFamily="34" charset="0"/>
                <a:cs typeface="Arial" pitchFamily="34" charset="0"/>
              </a:rPr>
              <a:t>Il numero delle risoluzioni complessivo deve essere uguale o superiore a 5</a:t>
            </a:r>
          </a:p>
        </p:txBody>
      </p:sp>
      <p:sp>
        <p:nvSpPr>
          <p:cNvPr id="5" name="Rectangle 2"/>
          <p:cNvSpPr>
            <a:spLocks noGrp="1" noChangeArrowheads="1"/>
          </p:cNvSpPr>
          <p:nvPr>
            <p:ph type="title"/>
          </p:nvPr>
        </p:nvSpPr>
        <p:spPr>
          <a:xfrm>
            <a:off x="395536" y="188640"/>
            <a:ext cx="8229600" cy="1143000"/>
          </a:xfrm>
        </p:spPr>
        <p:txBody>
          <a:bodyPr>
            <a:normAutofit/>
          </a:bodyPr>
          <a:lstStyle/>
          <a:p>
            <a:pPr eaLnBrk="1" hangingPunct="1"/>
            <a:r>
              <a:rPr lang="it-IT" sz="2400" b="1" cap="small" dirty="0" smtClean="0">
                <a:solidFill>
                  <a:srgbClr val="002060"/>
                </a:solidFill>
                <a:latin typeface="Arial" pitchFamily="34" charset="0"/>
                <a:cs typeface="Arial" pitchFamily="34" charset="0"/>
              </a:rPr>
              <a:t>QUALI CASI POSSONO INTERESSARE?</a:t>
            </a:r>
          </a:p>
        </p:txBody>
      </p:sp>
      <p:sp>
        <p:nvSpPr>
          <p:cNvPr id="10" name="Segnaposto numero diapositiva 4"/>
          <p:cNvSpPr txBox="1">
            <a:spLocks/>
          </p:cNvSpPr>
          <p:nvPr/>
        </p:nvSpPr>
        <p:spPr>
          <a:xfrm>
            <a:off x="3124200" y="6356350"/>
            <a:ext cx="2895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CCCC5959-E916-4204-8845-B7C5D1A94CE1}" type="slidenum">
              <a:rPr kumimoji="0" lang="it-IT" sz="1050" b="0" i="0" u="none" strike="noStrike" kern="1200" cap="none" spc="0" normalizeH="0" baseline="0" noProof="0" smtClean="0">
                <a:ln>
                  <a:noFill/>
                </a:ln>
                <a:solidFill>
                  <a:schemeClr val="tx1">
                    <a:tint val="75000"/>
                  </a:schemeClr>
                </a:solidFill>
                <a:effectLst/>
                <a:uLnTx/>
                <a:uFillTx/>
                <a:latin typeface="Arial" pitchFamily="34" charset="0"/>
                <a:ea typeface="+mn-ea"/>
                <a:cs typeface="Arial"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61</a:t>
            </a:fld>
            <a:endParaRPr kumimoji="0" lang="it-IT" sz="1050" b="0" i="0" u="none" strike="noStrike" kern="1200" cap="none" spc="0" normalizeH="0" baseline="0" noProof="0" dirty="0">
              <a:ln>
                <a:noFill/>
              </a:ln>
              <a:solidFill>
                <a:schemeClr val="tx1">
                  <a:tint val="75000"/>
                </a:schemeClr>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1196752"/>
            <a:ext cx="8229600" cy="4886003"/>
          </a:xfrm>
        </p:spPr>
        <p:txBody>
          <a:bodyPr>
            <a:noAutofit/>
          </a:bodyPr>
          <a:lstStyle/>
          <a:p>
            <a:pPr>
              <a:buFont typeface="Wingdings" pitchFamily="2" charset="2"/>
              <a:buChar char="ü"/>
            </a:pPr>
            <a:endParaRPr lang="it-IT" sz="1800" dirty="0" smtClean="0">
              <a:solidFill>
                <a:srgbClr val="002060"/>
              </a:solidFill>
              <a:latin typeface="Arial" pitchFamily="34" charset="0"/>
              <a:cs typeface="Arial" pitchFamily="34" charset="0"/>
            </a:endParaRPr>
          </a:p>
          <a:p>
            <a:pPr>
              <a:buFont typeface="Wingdings" pitchFamily="2" charset="2"/>
              <a:buChar char="ü"/>
            </a:pPr>
            <a:endParaRPr lang="it-IT" sz="1800" dirty="0" smtClean="0">
              <a:solidFill>
                <a:srgbClr val="002060"/>
              </a:solidFill>
              <a:latin typeface="Arial" pitchFamily="34" charset="0"/>
              <a:cs typeface="Arial" pitchFamily="34" charset="0"/>
            </a:endParaRPr>
          </a:p>
          <a:p>
            <a:pPr>
              <a:buFont typeface="Wingdings" pitchFamily="2" charset="2"/>
              <a:buChar char="ü"/>
            </a:pPr>
            <a:r>
              <a:rPr lang="it-IT" sz="1800" dirty="0" smtClean="0">
                <a:solidFill>
                  <a:srgbClr val="002060"/>
                </a:solidFill>
                <a:latin typeface="Arial" pitchFamily="34" charset="0"/>
                <a:cs typeface="Arial" pitchFamily="34" charset="0"/>
              </a:rPr>
              <a:t>Il personale Dirigente andrà sempre considerato nella base di computo delle procedure di licenziamento collettivo</a:t>
            </a:r>
          </a:p>
          <a:p>
            <a:pPr>
              <a:buFont typeface="Wingdings" pitchFamily="2" charset="2"/>
              <a:buChar char="ü"/>
            </a:pPr>
            <a:endParaRPr lang="it-IT" sz="1800" dirty="0" smtClean="0">
              <a:solidFill>
                <a:srgbClr val="002060"/>
              </a:solidFill>
              <a:latin typeface="Arial" pitchFamily="34" charset="0"/>
              <a:cs typeface="Arial" pitchFamily="34" charset="0"/>
            </a:endParaRPr>
          </a:p>
          <a:p>
            <a:pPr>
              <a:buFont typeface="Wingdings" pitchFamily="2" charset="2"/>
              <a:buChar char="ü"/>
            </a:pPr>
            <a:r>
              <a:rPr lang="it-IT" sz="1800" dirty="0" smtClean="0">
                <a:solidFill>
                  <a:srgbClr val="002060"/>
                </a:solidFill>
                <a:latin typeface="Arial" pitchFamily="34" charset="0"/>
                <a:cs typeface="Arial" pitchFamily="34" charset="0"/>
              </a:rPr>
              <a:t>La comunicazione di avvio delle predette procedure dovrà sempre dare conto degli eventuali esuberi dei dirigenti e dei criteri di scelta che saranno applicati </a:t>
            </a:r>
          </a:p>
          <a:p>
            <a:pPr>
              <a:buFont typeface="Wingdings" pitchFamily="2" charset="2"/>
              <a:buChar char="ü"/>
            </a:pPr>
            <a:endParaRPr lang="it-IT" sz="1800" dirty="0" smtClean="0">
              <a:solidFill>
                <a:srgbClr val="002060"/>
              </a:solidFill>
              <a:latin typeface="Arial" pitchFamily="34" charset="0"/>
              <a:cs typeface="Arial" pitchFamily="34" charset="0"/>
            </a:endParaRPr>
          </a:p>
          <a:p>
            <a:pPr>
              <a:buFont typeface="Wingdings" pitchFamily="2" charset="2"/>
              <a:buChar char="ü"/>
            </a:pPr>
            <a:r>
              <a:rPr lang="it-IT" sz="1800" dirty="0" smtClean="0">
                <a:solidFill>
                  <a:srgbClr val="002060"/>
                </a:solidFill>
                <a:latin typeface="Arial" pitchFamily="34" charset="0"/>
                <a:cs typeface="Arial" pitchFamily="34" charset="0"/>
              </a:rPr>
              <a:t>Le OO.SS. rappresentative dei dirigenti saranno chiamate a partecipare all’esame congiunto</a:t>
            </a:r>
          </a:p>
          <a:p>
            <a:pPr>
              <a:buFont typeface="Wingdings" pitchFamily="2" charset="2"/>
              <a:buChar char="ü"/>
            </a:pPr>
            <a:endParaRPr lang="it-IT" sz="1800" dirty="0" smtClean="0">
              <a:solidFill>
                <a:srgbClr val="002060"/>
              </a:solidFill>
              <a:latin typeface="Arial" pitchFamily="34" charset="0"/>
              <a:cs typeface="Arial" pitchFamily="34" charset="0"/>
            </a:endParaRPr>
          </a:p>
        </p:txBody>
      </p:sp>
      <p:sp>
        <p:nvSpPr>
          <p:cNvPr id="5" name="Rectangle 2"/>
          <p:cNvSpPr>
            <a:spLocks noGrp="1" noChangeArrowheads="1"/>
          </p:cNvSpPr>
          <p:nvPr>
            <p:ph type="title"/>
          </p:nvPr>
        </p:nvSpPr>
        <p:spPr>
          <a:xfrm>
            <a:off x="395536" y="188640"/>
            <a:ext cx="8229600" cy="1143000"/>
          </a:xfrm>
        </p:spPr>
        <p:txBody>
          <a:bodyPr>
            <a:normAutofit/>
          </a:bodyPr>
          <a:lstStyle/>
          <a:p>
            <a:pPr eaLnBrk="1" hangingPunct="1"/>
            <a:r>
              <a:rPr lang="it-IT" sz="2400" b="1" cap="small" dirty="0" smtClean="0">
                <a:solidFill>
                  <a:srgbClr val="002060"/>
                </a:solidFill>
                <a:latin typeface="Arial" pitchFamily="34" charset="0"/>
                <a:cs typeface="Arial" pitchFamily="34" charset="0"/>
              </a:rPr>
              <a:t>E quindi? Come ci si comporta con i dirigenti? </a:t>
            </a:r>
          </a:p>
        </p:txBody>
      </p:sp>
      <p:sp>
        <p:nvSpPr>
          <p:cNvPr id="10" name="Segnaposto numero diapositiva 4"/>
          <p:cNvSpPr txBox="1">
            <a:spLocks/>
          </p:cNvSpPr>
          <p:nvPr/>
        </p:nvSpPr>
        <p:spPr>
          <a:xfrm>
            <a:off x="3124200" y="6356350"/>
            <a:ext cx="2895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CCCC5959-E916-4204-8845-B7C5D1A94CE1}" type="slidenum">
              <a:rPr kumimoji="0" lang="it-IT" sz="1050" b="0" i="0" u="none" strike="noStrike" kern="1200" cap="none" spc="0" normalizeH="0" baseline="0" noProof="0" smtClean="0">
                <a:ln>
                  <a:noFill/>
                </a:ln>
                <a:solidFill>
                  <a:schemeClr val="tx1">
                    <a:tint val="75000"/>
                  </a:schemeClr>
                </a:solidFill>
                <a:effectLst/>
                <a:uLnTx/>
                <a:uFillTx/>
                <a:latin typeface="Arial" pitchFamily="34" charset="0"/>
                <a:ea typeface="+mn-ea"/>
                <a:cs typeface="Arial"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62</a:t>
            </a:fld>
            <a:endParaRPr kumimoji="0" lang="it-IT" sz="1050" b="0" i="0" u="none" strike="noStrike" kern="1200" cap="none" spc="0" normalizeH="0" baseline="0" noProof="0" dirty="0">
              <a:ln>
                <a:noFill/>
              </a:ln>
              <a:solidFill>
                <a:schemeClr val="tx1">
                  <a:tint val="75000"/>
                </a:schemeClr>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ChangeArrowheads="1"/>
          </p:cNvSpPr>
          <p:nvPr/>
        </p:nvSpPr>
        <p:spPr bwMode="auto">
          <a:xfrm>
            <a:off x="539552" y="1404065"/>
            <a:ext cx="7848600" cy="4616648"/>
          </a:xfrm>
          <a:prstGeom prst="rect">
            <a:avLst/>
          </a:prstGeom>
          <a:noFill/>
          <a:ln w="9525">
            <a:noFill/>
            <a:miter lim="800000"/>
            <a:headEnd/>
            <a:tailEnd/>
          </a:ln>
        </p:spPr>
        <p:txBody>
          <a:bodyPr wrap="square" anchor="ctr">
            <a:spAutoFit/>
          </a:bodyPr>
          <a:lstStyle/>
          <a:p>
            <a:pPr algn="ctr"/>
            <a:endParaRPr lang="it-IT" sz="1600" b="1" dirty="0" smtClean="0">
              <a:solidFill>
                <a:schemeClr val="tx2"/>
              </a:solidFill>
            </a:endParaRPr>
          </a:p>
          <a:p>
            <a:pPr algn="ctr"/>
            <a:endParaRPr lang="it-IT" sz="1400" b="1" dirty="0" smtClean="0">
              <a:solidFill>
                <a:schemeClr val="tx2"/>
              </a:solidFill>
              <a:latin typeface="Arial" pitchFamily="34" charset="0"/>
              <a:cs typeface="Arial" pitchFamily="34" charset="0"/>
            </a:endParaRPr>
          </a:p>
          <a:p>
            <a:pPr algn="ctr"/>
            <a:endParaRPr lang="it-IT" sz="1400" dirty="0" smtClean="0">
              <a:solidFill>
                <a:srgbClr val="002060"/>
              </a:solidFill>
              <a:latin typeface="Arial" pitchFamily="34" charset="0"/>
              <a:cs typeface="Arial" pitchFamily="34" charset="0"/>
            </a:endParaRPr>
          </a:p>
          <a:p>
            <a:pPr algn="just"/>
            <a:endParaRPr lang="it-IT" sz="1400" b="1" dirty="0" smtClean="0">
              <a:solidFill>
                <a:srgbClr val="002060"/>
              </a:solidFill>
              <a:latin typeface="Arial" pitchFamily="34" charset="0"/>
              <a:cs typeface="Arial" pitchFamily="34" charset="0"/>
            </a:endParaRPr>
          </a:p>
          <a:p>
            <a:pPr marL="342900" indent="-342900" algn="just"/>
            <a:r>
              <a:rPr lang="it-IT" sz="1600" dirty="0" smtClean="0">
                <a:solidFill>
                  <a:srgbClr val="002060"/>
                </a:solidFill>
                <a:latin typeface="Arial" pitchFamily="34" charset="0"/>
                <a:cs typeface="Arial" pitchFamily="34" charset="0"/>
              </a:rPr>
              <a:t>B. L’art. 4 (richiamato dall’art. 24) definisce </a:t>
            </a:r>
            <a:r>
              <a:rPr lang="it-IT" sz="1600" b="1" dirty="0" smtClean="0">
                <a:solidFill>
                  <a:srgbClr val="002060"/>
                </a:solidFill>
                <a:latin typeface="Arial" pitchFamily="34" charset="0"/>
                <a:cs typeface="Arial" pitchFamily="34" charset="0"/>
              </a:rPr>
              <a:t>la fattispecie del recesso per l’impossibilità di garantire il reimpiego al termine della </a:t>
            </a:r>
            <a:r>
              <a:rPr lang="it-IT" sz="1600" b="1" dirty="0" err="1" smtClean="0">
                <a:solidFill>
                  <a:srgbClr val="002060"/>
                </a:solidFill>
                <a:latin typeface="Arial" pitchFamily="34" charset="0"/>
                <a:cs typeface="Arial" pitchFamily="34" charset="0"/>
              </a:rPr>
              <a:t>cig</a:t>
            </a:r>
            <a:r>
              <a:rPr lang="it-IT" sz="1600" b="1" dirty="0" smtClean="0">
                <a:solidFill>
                  <a:srgbClr val="002060"/>
                </a:solidFill>
                <a:latin typeface="Arial" pitchFamily="34" charset="0"/>
                <a:cs typeface="Arial" pitchFamily="34" charset="0"/>
              </a:rPr>
              <a:t> straordinaria di tutti i lavoratori sospesi. </a:t>
            </a:r>
          </a:p>
          <a:p>
            <a:pPr marL="457200" indent="-457200" algn="just">
              <a:buFont typeface="+mj-lt"/>
              <a:buAutoNum type="alphaUcPeriod"/>
            </a:pPr>
            <a:endParaRPr lang="it-IT" sz="2000" dirty="0" smtClean="0">
              <a:solidFill>
                <a:srgbClr val="002060"/>
              </a:solidFill>
              <a:latin typeface="Arial" pitchFamily="34" charset="0"/>
              <a:cs typeface="Arial" pitchFamily="34" charset="0"/>
            </a:endParaRPr>
          </a:p>
          <a:p>
            <a:pPr marL="342900" indent="-342900" algn="just"/>
            <a:r>
              <a:rPr lang="it-IT" sz="1600" dirty="0" smtClean="0">
                <a:solidFill>
                  <a:srgbClr val="002060"/>
                </a:solidFill>
                <a:latin typeface="Arial" pitchFamily="34" charset="0"/>
                <a:cs typeface="Arial" pitchFamily="34" charset="0"/>
              </a:rPr>
              <a:t>	L’imprenditore </a:t>
            </a:r>
            <a:r>
              <a:rPr lang="it-IT" sz="1600" b="1" dirty="0" smtClean="0">
                <a:solidFill>
                  <a:srgbClr val="002060"/>
                </a:solidFill>
                <a:latin typeface="Arial" pitchFamily="34" charset="0"/>
                <a:cs typeface="Arial" pitchFamily="34" charset="0"/>
              </a:rPr>
              <a:t>può avviare le procedure di mobilità </a:t>
            </a:r>
            <a:r>
              <a:rPr lang="it-IT" sz="1600" dirty="0" smtClean="0">
                <a:solidFill>
                  <a:srgbClr val="002060"/>
                </a:solidFill>
                <a:latin typeface="Arial" pitchFamily="34" charset="0"/>
                <a:cs typeface="Arial" pitchFamily="34" charset="0"/>
              </a:rPr>
              <a:t>qualora, durante il godimento o alla fine del periodo di </a:t>
            </a:r>
            <a:r>
              <a:rPr lang="it-IT" sz="1600" dirty="0" err="1" smtClean="0">
                <a:solidFill>
                  <a:srgbClr val="002060"/>
                </a:solidFill>
                <a:latin typeface="Arial" pitchFamily="34" charset="0"/>
                <a:cs typeface="Arial" pitchFamily="34" charset="0"/>
              </a:rPr>
              <a:t>cig</a:t>
            </a:r>
            <a:r>
              <a:rPr lang="it-IT" sz="1600" dirty="0" smtClean="0">
                <a:solidFill>
                  <a:srgbClr val="002060"/>
                </a:solidFill>
                <a:latin typeface="Arial" pitchFamily="34" charset="0"/>
                <a:cs typeface="Arial" pitchFamily="34" charset="0"/>
              </a:rPr>
              <a:t> straordinaria, ritenga di non essere in grado di reimpiegare tutti i lavoratori sospesi e di non poter ricorrere a misure alternative.	</a:t>
            </a:r>
          </a:p>
          <a:p>
            <a:pPr marL="342900" indent="-342900" algn="just">
              <a:buFont typeface="+mj-lt"/>
              <a:buAutoNum type="alphaUcPeriod"/>
            </a:pPr>
            <a:endParaRPr lang="it-IT" sz="1600" dirty="0" smtClean="0">
              <a:solidFill>
                <a:srgbClr val="002060"/>
              </a:solidFill>
              <a:latin typeface="Arial" pitchFamily="34" charset="0"/>
              <a:cs typeface="Arial" pitchFamily="34" charset="0"/>
            </a:endParaRPr>
          </a:p>
          <a:p>
            <a:pPr marL="342900" indent="-342900" algn="just"/>
            <a:r>
              <a:rPr lang="it-IT" sz="1600" b="1" dirty="0" smtClean="0">
                <a:solidFill>
                  <a:srgbClr val="002060"/>
                </a:solidFill>
                <a:latin typeface="Arial" pitchFamily="34" charset="0"/>
                <a:cs typeface="Arial" pitchFamily="34" charset="0"/>
              </a:rPr>
              <a:t>	</a:t>
            </a:r>
            <a:endParaRPr lang="it-IT" sz="1600" dirty="0" smtClean="0">
              <a:solidFill>
                <a:srgbClr val="002060"/>
              </a:solidFill>
              <a:latin typeface="Arial" pitchFamily="34" charset="0"/>
              <a:cs typeface="Arial" pitchFamily="34" charset="0"/>
            </a:endParaRPr>
          </a:p>
          <a:p>
            <a:endParaRPr lang="it-IT" sz="1400" dirty="0" smtClean="0">
              <a:solidFill>
                <a:srgbClr val="002060"/>
              </a:solidFill>
              <a:latin typeface="Arial" pitchFamily="34" charset="0"/>
              <a:cs typeface="Arial" pitchFamily="34" charset="0"/>
            </a:endParaRPr>
          </a:p>
          <a:p>
            <a:r>
              <a:rPr lang="it-IT" sz="1400" dirty="0" smtClean="0">
                <a:solidFill>
                  <a:srgbClr val="002060"/>
                </a:solidFill>
                <a:latin typeface="Arial" pitchFamily="34" charset="0"/>
                <a:cs typeface="Arial" pitchFamily="34" charset="0"/>
              </a:rPr>
              <a:t>		</a:t>
            </a:r>
          </a:p>
          <a:p>
            <a:endParaRPr lang="it-IT" sz="1400" b="1" dirty="0" smtClean="0">
              <a:solidFill>
                <a:srgbClr val="002060"/>
              </a:solidFill>
              <a:latin typeface="Arial" pitchFamily="34" charset="0"/>
              <a:cs typeface="Arial" pitchFamily="34" charset="0"/>
            </a:endParaRPr>
          </a:p>
          <a:p>
            <a:pPr algn="just"/>
            <a:endParaRPr lang="it-IT" sz="1400" b="1" dirty="0" smtClean="0">
              <a:solidFill>
                <a:srgbClr val="002060"/>
              </a:solidFill>
              <a:latin typeface="Arial" pitchFamily="34" charset="0"/>
              <a:cs typeface="Arial" pitchFamily="34" charset="0"/>
            </a:endParaRPr>
          </a:p>
          <a:p>
            <a:pPr algn="just"/>
            <a:endParaRPr lang="it-IT" sz="1600" dirty="0">
              <a:solidFill>
                <a:srgbClr val="002060"/>
              </a:solidFill>
            </a:endParaRPr>
          </a:p>
        </p:txBody>
      </p:sp>
      <p:sp>
        <p:nvSpPr>
          <p:cNvPr id="4" name="Segnaposto contenuto 1"/>
          <p:cNvSpPr txBox="1">
            <a:spLocks/>
          </p:cNvSpPr>
          <p:nvPr/>
        </p:nvSpPr>
        <p:spPr bwMode="auto">
          <a:xfrm>
            <a:off x="395536" y="620688"/>
            <a:ext cx="8229600" cy="4320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lgn="ctr" fontAlgn="base">
              <a:spcBef>
                <a:spcPct val="20000"/>
              </a:spcBef>
              <a:spcAft>
                <a:spcPct val="0"/>
              </a:spcAft>
              <a:defRPr/>
            </a:pPr>
            <a:endParaRPr lang="it-IT" sz="2400" b="1" dirty="0" smtClean="0">
              <a:solidFill>
                <a:srgbClr val="002060"/>
              </a:solidFill>
              <a:latin typeface="Arial" pitchFamily="34" charset="0"/>
              <a:cs typeface="Arial" pitchFamily="34" charset="0"/>
            </a:endParaRPr>
          </a:p>
        </p:txBody>
      </p:sp>
      <p:sp>
        <p:nvSpPr>
          <p:cNvPr id="11" name="Segnaposto numero diapositiva 5"/>
          <p:cNvSpPr txBox="1">
            <a:spLocks/>
          </p:cNvSpPr>
          <p:nvPr/>
        </p:nvSpPr>
        <p:spPr>
          <a:xfrm>
            <a:off x="3309090" y="6309321"/>
            <a:ext cx="2133600" cy="396875"/>
          </a:xfrm>
          <a:prstGeom prst="rect">
            <a:avLst/>
          </a:prstGeom>
          <a:noFill/>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63</a:t>
            </a:fld>
            <a:endParaRPr kumimoji="0" lang="it-IT" sz="1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
        <p:nvSpPr>
          <p:cNvPr id="9" name="CasellaDiTesto 8"/>
          <p:cNvSpPr txBox="1"/>
          <p:nvPr/>
        </p:nvSpPr>
        <p:spPr>
          <a:xfrm>
            <a:off x="2339752" y="735668"/>
            <a:ext cx="4536504" cy="400110"/>
          </a:xfrm>
          <a:prstGeom prst="rect">
            <a:avLst/>
          </a:prstGeom>
          <a:noFill/>
        </p:spPr>
        <p:txBody>
          <a:bodyPr wrap="square" rtlCol="0">
            <a:spAutoFit/>
          </a:bodyPr>
          <a:lstStyle/>
          <a:p>
            <a:pPr algn="ctr"/>
            <a:r>
              <a:rPr lang="it-IT" sz="2000" b="1" dirty="0" smtClean="0">
                <a:solidFill>
                  <a:srgbClr val="002060"/>
                </a:solidFill>
              </a:rPr>
              <a:t>PROCEDURE </a:t>
            </a:r>
            <a:r>
              <a:rPr lang="it-IT" sz="2000" b="1" dirty="0" err="1" smtClean="0">
                <a:solidFill>
                  <a:srgbClr val="002060"/>
                </a:solidFill>
              </a:rPr>
              <a:t>DI</a:t>
            </a:r>
            <a:r>
              <a:rPr lang="it-IT" sz="2000" b="1" dirty="0" smtClean="0">
                <a:solidFill>
                  <a:srgbClr val="002060"/>
                </a:solidFill>
              </a:rPr>
              <a:t> MOBILITA’ </a:t>
            </a:r>
            <a:endParaRPr lang="it-IT" sz="2000" b="1" dirty="0">
              <a:solidFill>
                <a:srgbClr val="002060"/>
              </a:solidFill>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ChangeArrowheads="1"/>
          </p:cNvSpPr>
          <p:nvPr/>
        </p:nvSpPr>
        <p:spPr bwMode="auto">
          <a:xfrm>
            <a:off x="539552" y="728409"/>
            <a:ext cx="7992616" cy="5663089"/>
          </a:xfrm>
          <a:prstGeom prst="rect">
            <a:avLst/>
          </a:prstGeom>
          <a:noFill/>
          <a:ln w="9525">
            <a:noFill/>
            <a:miter lim="800000"/>
            <a:headEnd/>
            <a:tailEnd/>
          </a:ln>
        </p:spPr>
        <p:txBody>
          <a:bodyPr wrap="square" anchor="ctr">
            <a:spAutoFit/>
          </a:bodyPr>
          <a:lstStyle/>
          <a:p>
            <a:pPr algn="just"/>
            <a:endParaRPr lang="it-IT" sz="1600" b="1" dirty="0" smtClean="0">
              <a:solidFill>
                <a:schemeClr val="tx2"/>
              </a:solidFill>
            </a:endParaRPr>
          </a:p>
          <a:p>
            <a:pPr algn="just"/>
            <a:endParaRPr lang="it-IT" sz="1400" b="1" dirty="0" smtClean="0">
              <a:solidFill>
                <a:schemeClr val="tx2"/>
              </a:solidFill>
              <a:latin typeface="Arial" pitchFamily="34" charset="0"/>
              <a:cs typeface="Arial" pitchFamily="34" charset="0"/>
            </a:endParaRPr>
          </a:p>
          <a:p>
            <a:pPr algn="just"/>
            <a:endParaRPr lang="it-IT" sz="1600" b="1" dirty="0" smtClean="0">
              <a:solidFill>
                <a:srgbClr val="002060"/>
              </a:solidFill>
              <a:latin typeface="Arial" pitchFamily="34" charset="0"/>
              <a:cs typeface="Arial" pitchFamily="34" charset="0"/>
            </a:endParaRPr>
          </a:p>
          <a:p>
            <a:pPr algn="just"/>
            <a:r>
              <a:rPr lang="it-IT" sz="1600" b="1" dirty="0" smtClean="0">
                <a:solidFill>
                  <a:srgbClr val="002060"/>
                </a:solidFill>
                <a:latin typeface="Arial" pitchFamily="34" charset="0"/>
                <a:cs typeface="Arial" pitchFamily="34" charset="0"/>
              </a:rPr>
              <a:t>La procedura di mobilità è regolata dall’ art. 4,  L. n. 223/1991</a:t>
            </a:r>
          </a:p>
          <a:p>
            <a:pPr algn="just"/>
            <a:endParaRPr lang="it-IT" sz="1600" dirty="0" smtClean="0">
              <a:solidFill>
                <a:srgbClr val="002060"/>
              </a:solidFill>
              <a:latin typeface="Arial" pitchFamily="34" charset="0"/>
              <a:cs typeface="Arial" pitchFamily="34" charset="0"/>
            </a:endParaRPr>
          </a:p>
          <a:p>
            <a:pPr algn="just"/>
            <a:r>
              <a:rPr lang="it-IT" sz="1600" dirty="0" smtClean="0">
                <a:solidFill>
                  <a:srgbClr val="002060"/>
                </a:solidFill>
                <a:latin typeface="Arial" pitchFamily="34" charset="0"/>
                <a:cs typeface="Arial" pitchFamily="34" charset="0"/>
              </a:rPr>
              <a:t>L’imprenditore ha l’obbligo </a:t>
            </a:r>
            <a:r>
              <a:rPr lang="it-IT" sz="1600" b="1" dirty="0" smtClean="0">
                <a:solidFill>
                  <a:srgbClr val="002060"/>
                </a:solidFill>
                <a:latin typeface="Arial" pitchFamily="34" charset="0"/>
                <a:cs typeface="Arial" pitchFamily="34" charset="0"/>
              </a:rPr>
              <a:t>di comunicare preventivamente e per iscritto alle RSA (o RSU) e alle associazioni di categoria aderenti alle confederazioni maggiormente rappresentative:</a:t>
            </a:r>
          </a:p>
          <a:p>
            <a:pPr algn="just"/>
            <a:endParaRPr lang="it-IT" sz="1600" b="1" dirty="0" smtClean="0">
              <a:solidFill>
                <a:srgbClr val="002060"/>
              </a:solidFill>
              <a:latin typeface="Arial" pitchFamily="34" charset="0"/>
              <a:cs typeface="Arial" pitchFamily="34" charset="0"/>
            </a:endParaRPr>
          </a:p>
          <a:p>
            <a:pPr algn="just">
              <a:buFont typeface="Arial" pitchFamily="34" charset="0"/>
              <a:buChar char="•"/>
            </a:pPr>
            <a:r>
              <a:rPr lang="it-IT" sz="1600" dirty="0" smtClean="0">
                <a:solidFill>
                  <a:srgbClr val="002060"/>
                </a:solidFill>
                <a:latin typeface="Arial" pitchFamily="34" charset="0"/>
                <a:cs typeface="Arial" pitchFamily="34" charset="0"/>
              </a:rPr>
              <a:t> motivi che determinano la situazione di eccedenza;</a:t>
            </a:r>
          </a:p>
          <a:p>
            <a:pPr algn="just">
              <a:buFont typeface="Arial" pitchFamily="34" charset="0"/>
              <a:buChar char="•"/>
            </a:pPr>
            <a:r>
              <a:rPr lang="it-IT" sz="1600" dirty="0" smtClean="0">
                <a:solidFill>
                  <a:srgbClr val="002060"/>
                </a:solidFill>
                <a:latin typeface="Arial" pitchFamily="34" charset="0"/>
                <a:cs typeface="Arial" pitchFamily="34" charset="0"/>
              </a:rPr>
              <a:t> motivi tecnici, organizzativi o produttivi che non permettono di adottare misure idonee a porre rimedio alla predetta situazione ed evitare, in tutto o in parte, il licenziamento collettivo;</a:t>
            </a:r>
          </a:p>
          <a:p>
            <a:pPr algn="just">
              <a:buFont typeface="Arial" pitchFamily="34" charset="0"/>
              <a:buChar char="•"/>
            </a:pPr>
            <a:r>
              <a:rPr lang="it-IT" sz="1600" dirty="0" smtClean="0">
                <a:solidFill>
                  <a:srgbClr val="002060"/>
                </a:solidFill>
                <a:latin typeface="Arial" pitchFamily="34" charset="0"/>
                <a:cs typeface="Arial" pitchFamily="34" charset="0"/>
              </a:rPr>
              <a:t> numero, collocazione aziendale e profili professionali del personale eccedente nonché del personale abitualmente impiegato;</a:t>
            </a:r>
          </a:p>
          <a:p>
            <a:pPr algn="just">
              <a:buFont typeface="Arial" pitchFamily="34" charset="0"/>
              <a:buChar char="•"/>
            </a:pPr>
            <a:r>
              <a:rPr lang="it-IT" sz="1600" dirty="0" smtClean="0">
                <a:solidFill>
                  <a:srgbClr val="002060"/>
                </a:solidFill>
                <a:latin typeface="Arial" pitchFamily="34" charset="0"/>
                <a:cs typeface="Arial" pitchFamily="34" charset="0"/>
              </a:rPr>
              <a:t> tempi di attuazione del programma di riduzione del personale;</a:t>
            </a:r>
          </a:p>
          <a:p>
            <a:pPr algn="just">
              <a:buFont typeface="Arial" pitchFamily="34" charset="0"/>
              <a:buChar char="•"/>
            </a:pPr>
            <a:r>
              <a:rPr lang="it-IT" sz="1600" dirty="0" smtClean="0">
                <a:solidFill>
                  <a:srgbClr val="002060"/>
                </a:solidFill>
                <a:latin typeface="Arial" pitchFamily="34" charset="0"/>
                <a:cs typeface="Arial" pitchFamily="34" charset="0"/>
              </a:rPr>
              <a:t> eventuali misure programmate per fronteggiare le conseguenze sul piano sociale dell'attuazione del programma medesimo;</a:t>
            </a:r>
          </a:p>
          <a:p>
            <a:pPr algn="just">
              <a:buFont typeface="Arial" pitchFamily="34" charset="0"/>
              <a:buChar char="•"/>
            </a:pPr>
            <a:r>
              <a:rPr lang="it-IT" sz="1600" dirty="0" smtClean="0">
                <a:solidFill>
                  <a:srgbClr val="002060"/>
                </a:solidFill>
                <a:latin typeface="Arial" pitchFamily="34" charset="0"/>
                <a:cs typeface="Arial" pitchFamily="34" charset="0"/>
              </a:rPr>
              <a:t> metodo di calcolo di tutte le attribuzioni patrimoniali diverse da quelle già previste dalla legislazione vigente e dalla contrattazione collettiva.</a:t>
            </a:r>
          </a:p>
          <a:p>
            <a:pPr algn="just"/>
            <a:endParaRPr lang="it-IT" sz="1600" dirty="0" smtClean="0">
              <a:solidFill>
                <a:srgbClr val="002060"/>
              </a:solidFill>
            </a:endParaRPr>
          </a:p>
          <a:p>
            <a:pPr algn="just"/>
            <a:endParaRPr lang="it-IT" sz="1600" dirty="0">
              <a:solidFill>
                <a:srgbClr val="002060"/>
              </a:solidFill>
            </a:endParaRPr>
          </a:p>
        </p:txBody>
      </p:sp>
      <p:sp>
        <p:nvSpPr>
          <p:cNvPr id="11" name="Segnaposto numero diapositiva 5"/>
          <p:cNvSpPr txBox="1">
            <a:spLocks/>
          </p:cNvSpPr>
          <p:nvPr/>
        </p:nvSpPr>
        <p:spPr>
          <a:xfrm>
            <a:off x="3309090" y="6309321"/>
            <a:ext cx="2133600" cy="396875"/>
          </a:xfrm>
          <a:prstGeom prst="rect">
            <a:avLst/>
          </a:prstGeom>
          <a:noFill/>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64</a:t>
            </a:fld>
            <a:endParaRPr kumimoji="0" lang="it-IT" sz="1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
        <p:nvSpPr>
          <p:cNvPr id="13" name="Rettangolo 12"/>
          <p:cNvSpPr/>
          <p:nvPr/>
        </p:nvSpPr>
        <p:spPr>
          <a:xfrm>
            <a:off x="2555776" y="332656"/>
            <a:ext cx="5207245" cy="904863"/>
          </a:xfrm>
          <a:prstGeom prst="rect">
            <a:avLst/>
          </a:prstGeom>
        </p:spPr>
        <p:txBody>
          <a:bodyPr wrap="square">
            <a:spAutoFit/>
          </a:bodyPr>
          <a:lstStyle/>
          <a:p>
            <a:pPr marL="342900" lvl="0" indent="-342900" algn="ctr" fontAlgn="base">
              <a:spcBef>
                <a:spcPct val="20000"/>
              </a:spcBef>
              <a:spcAft>
                <a:spcPct val="0"/>
              </a:spcAft>
              <a:defRPr/>
            </a:pPr>
            <a:r>
              <a:rPr lang="it-IT" sz="2400" b="1" cap="all" dirty="0" smtClean="0">
                <a:solidFill>
                  <a:srgbClr val="002060"/>
                </a:solidFill>
                <a:latin typeface="Arial" charset="0"/>
                <a:cs typeface="Arial" charset="0"/>
              </a:rPr>
              <a:t>LA PROCEDURA di </a:t>
            </a:r>
            <a:r>
              <a:rPr lang="it-IT" sz="2400" b="1" cap="all" dirty="0" err="1" smtClean="0">
                <a:solidFill>
                  <a:srgbClr val="002060"/>
                </a:solidFill>
                <a:latin typeface="Arial" charset="0"/>
                <a:cs typeface="Arial" charset="0"/>
              </a:rPr>
              <a:t>mobilita’</a:t>
            </a:r>
            <a:endParaRPr lang="it-IT" sz="2400" b="1" cap="all" dirty="0" smtClean="0">
              <a:solidFill>
                <a:srgbClr val="002060"/>
              </a:solidFill>
              <a:latin typeface="Arial" charset="0"/>
              <a:cs typeface="Arial" charset="0"/>
            </a:endParaRPr>
          </a:p>
          <a:p>
            <a:pPr marL="342900" lvl="0" indent="-342900" algn="ctr" fontAlgn="base">
              <a:spcBef>
                <a:spcPct val="20000"/>
              </a:spcBef>
              <a:spcAft>
                <a:spcPct val="0"/>
              </a:spcAft>
              <a:defRPr/>
            </a:pPr>
            <a:r>
              <a:rPr lang="it-IT" sz="2400" b="1" cap="all" dirty="0" smtClean="0">
                <a:solidFill>
                  <a:srgbClr val="002060"/>
                </a:solidFill>
                <a:latin typeface="Arial" charset="0"/>
                <a:cs typeface="Arial" charset="0"/>
              </a:rPr>
              <a:t>  </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ChangeArrowheads="1"/>
          </p:cNvSpPr>
          <p:nvPr/>
        </p:nvSpPr>
        <p:spPr bwMode="auto">
          <a:xfrm>
            <a:off x="611560" y="1215349"/>
            <a:ext cx="7920608" cy="4893647"/>
          </a:xfrm>
          <a:prstGeom prst="rect">
            <a:avLst/>
          </a:prstGeom>
          <a:noFill/>
          <a:ln w="9525">
            <a:noFill/>
            <a:miter lim="800000"/>
            <a:headEnd/>
            <a:tailEnd/>
          </a:ln>
        </p:spPr>
        <p:txBody>
          <a:bodyPr wrap="square" anchor="ctr">
            <a:spAutoFit/>
          </a:bodyPr>
          <a:lstStyle/>
          <a:p>
            <a:pPr algn="just"/>
            <a:endParaRPr lang="it-IT" sz="1600" b="1" dirty="0" smtClean="0">
              <a:solidFill>
                <a:schemeClr val="tx2"/>
              </a:solidFill>
              <a:latin typeface="Arial" pitchFamily="34" charset="0"/>
              <a:cs typeface="Arial" pitchFamily="34" charset="0"/>
            </a:endParaRPr>
          </a:p>
          <a:p>
            <a:pPr algn="just"/>
            <a:endParaRPr lang="it-IT" sz="1400" b="1" dirty="0" smtClean="0">
              <a:solidFill>
                <a:schemeClr val="tx2"/>
              </a:solidFill>
              <a:latin typeface="Arial" pitchFamily="34" charset="0"/>
              <a:cs typeface="Arial" pitchFamily="34" charset="0"/>
            </a:endParaRPr>
          </a:p>
          <a:p>
            <a:pPr algn="just"/>
            <a:r>
              <a:rPr lang="it-IT" b="1" dirty="0" smtClean="0">
                <a:solidFill>
                  <a:srgbClr val="002060"/>
                </a:solidFill>
                <a:latin typeface="Arial" pitchFamily="34" charset="0"/>
                <a:cs typeface="Arial" pitchFamily="34" charset="0"/>
              </a:rPr>
              <a:t>L’informativa deve essere seria e completa, “dettagliata e analitica” e idonea ad aprire il confronto sindacale</a:t>
            </a:r>
          </a:p>
          <a:p>
            <a:pPr algn="just"/>
            <a:endParaRPr lang="it-IT" sz="1600" b="1" dirty="0" smtClean="0">
              <a:solidFill>
                <a:srgbClr val="002060"/>
              </a:solidFill>
              <a:latin typeface="Arial" pitchFamily="34" charset="0"/>
              <a:cs typeface="Arial" pitchFamily="34" charset="0"/>
            </a:endParaRPr>
          </a:p>
          <a:p>
            <a:pPr algn="just"/>
            <a:endParaRPr lang="it-IT" sz="1600" dirty="0" smtClean="0">
              <a:solidFill>
                <a:srgbClr val="002060"/>
              </a:solidFill>
              <a:latin typeface="Arial" pitchFamily="34" charset="0"/>
              <a:cs typeface="Arial" pitchFamily="34" charset="0"/>
            </a:endParaRPr>
          </a:p>
          <a:p>
            <a:pPr algn="ctr"/>
            <a:r>
              <a:rPr lang="it-IT" dirty="0" smtClean="0">
                <a:solidFill>
                  <a:srgbClr val="002060"/>
                </a:solidFill>
                <a:latin typeface="Arial" pitchFamily="34" charset="0"/>
                <a:cs typeface="Arial" pitchFamily="34" charset="0"/>
              </a:rPr>
              <a:t>In caso di comunicazione di dati non veritieri /incompleti </a:t>
            </a:r>
          </a:p>
          <a:p>
            <a:pPr algn="ctr"/>
            <a:endParaRPr lang="it-IT" sz="1600" dirty="0" smtClean="0">
              <a:solidFill>
                <a:srgbClr val="002060"/>
              </a:solidFill>
              <a:latin typeface="Arial" pitchFamily="34" charset="0"/>
              <a:cs typeface="Arial" pitchFamily="34" charset="0"/>
            </a:endParaRPr>
          </a:p>
          <a:p>
            <a:pPr algn="ctr"/>
            <a:endParaRPr lang="it-IT" sz="1600" dirty="0" smtClean="0">
              <a:solidFill>
                <a:srgbClr val="002060"/>
              </a:solidFill>
              <a:latin typeface="Arial" pitchFamily="34" charset="0"/>
              <a:cs typeface="Arial" pitchFamily="34" charset="0"/>
            </a:endParaRPr>
          </a:p>
          <a:p>
            <a:pPr algn="ctr"/>
            <a:endParaRPr lang="it-IT" sz="1600" dirty="0" smtClean="0">
              <a:solidFill>
                <a:srgbClr val="002060"/>
              </a:solidFill>
              <a:latin typeface="Arial" pitchFamily="34" charset="0"/>
              <a:cs typeface="Arial" pitchFamily="34" charset="0"/>
            </a:endParaRPr>
          </a:p>
          <a:p>
            <a:pPr algn="ctr"/>
            <a:r>
              <a:rPr lang="it-IT" dirty="0" smtClean="0">
                <a:solidFill>
                  <a:srgbClr val="002060"/>
                </a:solidFill>
                <a:latin typeface="Arial" pitchFamily="34" charset="0"/>
                <a:cs typeface="Arial" pitchFamily="34" charset="0"/>
              </a:rPr>
              <a:t>Eventuale instaurazione del procedimento ex art. 28 dello statuto dei lavoratori </a:t>
            </a:r>
          </a:p>
          <a:p>
            <a:pPr algn="just"/>
            <a:endParaRPr lang="it-IT" sz="1600" b="1" dirty="0" smtClean="0">
              <a:solidFill>
                <a:srgbClr val="002060"/>
              </a:solidFill>
              <a:latin typeface="Arial" pitchFamily="34" charset="0"/>
              <a:cs typeface="Arial" pitchFamily="34" charset="0"/>
            </a:endParaRPr>
          </a:p>
          <a:p>
            <a:pPr algn="just"/>
            <a:endParaRPr lang="it-IT" sz="1600" dirty="0" smtClean="0">
              <a:solidFill>
                <a:srgbClr val="002060"/>
              </a:solidFill>
              <a:latin typeface="Arial" pitchFamily="34" charset="0"/>
              <a:cs typeface="Arial" pitchFamily="34" charset="0"/>
            </a:endParaRPr>
          </a:p>
          <a:p>
            <a:pPr algn="just"/>
            <a:r>
              <a:rPr lang="it-IT" sz="1600" dirty="0" smtClean="0">
                <a:solidFill>
                  <a:srgbClr val="002060"/>
                </a:solidFill>
                <a:latin typeface="Arial" pitchFamily="34" charset="0"/>
                <a:cs typeface="Arial" pitchFamily="34" charset="0"/>
              </a:rPr>
              <a:t/>
            </a:r>
            <a:br>
              <a:rPr lang="it-IT" sz="1600" dirty="0" smtClean="0">
                <a:solidFill>
                  <a:srgbClr val="002060"/>
                </a:solidFill>
                <a:latin typeface="Arial" pitchFamily="34" charset="0"/>
                <a:cs typeface="Arial" pitchFamily="34" charset="0"/>
              </a:rPr>
            </a:br>
            <a:r>
              <a:rPr lang="it-IT" sz="1600" dirty="0" smtClean="0">
                <a:solidFill>
                  <a:srgbClr val="002060"/>
                </a:solidFill>
                <a:latin typeface="Arial" pitchFamily="34" charset="0"/>
                <a:cs typeface="Arial" pitchFamily="34" charset="0"/>
              </a:rPr>
              <a:t>la possibilità dei lavoratori di impugnare la procedura, fatta salva la sanatoria eventualmente attuata tramite l’accordo sindacale (Riforma </a:t>
            </a:r>
            <a:r>
              <a:rPr lang="it-IT" sz="1600" dirty="0" err="1" smtClean="0">
                <a:solidFill>
                  <a:srgbClr val="002060"/>
                </a:solidFill>
                <a:latin typeface="Arial" pitchFamily="34" charset="0"/>
                <a:cs typeface="Arial" pitchFamily="34" charset="0"/>
              </a:rPr>
              <a:t>Fornero</a:t>
            </a:r>
            <a:r>
              <a:rPr lang="it-IT" sz="1600" dirty="0" smtClean="0">
                <a:solidFill>
                  <a:srgbClr val="002060"/>
                </a:solidFill>
                <a:latin typeface="Arial" pitchFamily="34" charset="0"/>
                <a:cs typeface="Arial" pitchFamily="34" charset="0"/>
              </a:rPr>
              <a:t>)</a:t>
            </a:r>
          </a:p>
          <a:p>
            <a:pPr algn="just"/>
            <a:endParaRPr lang="it-IT" sz="1600" dirty="0" smtClean="0">
              <a:solidFill>
                <a:srgbClr val="002060"/>
              </a:solidFill>
              <a:latin typeface="Arial" pitchFamily="34" charset="0"/>
              <a:cs typeface="Arial" pitchFamily="34" charset="0"/>
            </a:endParaRPr>
          </a:p>
          <a:p>
            <a:pPr algn="just"/>
            <a:endParaRPr lang="it-IT" sz="1600" dirty="0">
              <a:solidFill>
                <a:srgbClr val="002060"/>
              </a:solidFill>
              <a:latin typeface="Arial" pitchFamily="34" charset="0"/>
              <a:cs typeface="Arial" pitchFamily="34" charset="0"/>
            </a:endParaRPr>
          </a:p>
        </p:txBody>
      </p:sp>
      <p:sp>
        <p:nvSpPr>
          <p:cNvPr id="4" name="Segnaposto contenuto 1"/>
          <p:cNvSpPr txBox="1">
            <a:spLocks/>
          </p:cNvSpPr>
          <p:nvPr/>
        </p:nvSpPr>
        <p:spPr bwMode="auto">
          <a:xfrm>
            <a:off x="395536" y="620688"/>
            <a:ext cx="8229600" cy="4320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 typeface="Arial" charset="0"/>
              <a:buNone/>
              <a:tabLst/>
              <a:defRPr/>
            </a:pPr>
            <a:r>
              <a:rPr kumimoji="0" lang="it-IT" sz="2400" b="1" i="0" u="none" strike="noStrike" kern="1200" cap="all" spc="0" normalizeH="0" noProof="0" dirty="0" smtClean="0">
                <a:ln>
                  <a:noFill/>
                </a:ln>
                <a:solidFill>
                  <a:srgbClr val="002060"/>
                </a:solidFill>
                <a:effectLst/>
                <a:uLnTx/>
                <a:uFillTx/>
                <a:latin typeface="Arial" charset="0"/>
                <a:ea typeface="+mn-ea"/>
                <a:cs typeface="Arial" charset="0"/>
              </a:rPr>
              <a:t> </a:t>
            </a:r>
          </a:p>
          <a:p>
            <a:pPr marL="342900" marR="0" lvl="0" indent="-342900" algn="ctr" defTabSz="914400" rtl="0" eaLnBrk="1" fontAlgn="base" latinLnBrk="0" hangingPunct="1">
              <a:lnSpc>
                <a:spcPct val="100000"/>
              </a:lnSpc>
              <a:spcBef>
                <a:spcPct val="20000"/>
              </a:spcBef>
              <a:spcAft>
                <a:spcPct val="0"/>
              </a:spcAft>
              <a:buClrTx/>
              <a:buSzTx/>
              <a:buFont typeface="Arial" charset="0"/>
              <a:buNone/>
              <a:tabLst/>
              <a:defRPr/>
            </a:pPr>
            <a:endParaRPr kumimoji="0" lang="it-IT" sz="2400" b="1" i="0" u="none" strike="noStrike" kern="1200" cap="all" spc="0" normalizeH="0" noProof="0" dirty="0" smtClean="0">
              <a:ln>
                <a:noFill/>
              </a:ln>
              <a:solidFill>
                <a:schemeClr val="tx2"/>
              </a:solidFill>
              <a:effectLst/>
              <a:uLnTx/>
              <a:uFillTx/>
              <a:latin typeface="Arial" charset="0"/>
              <a:ea typeface="+mn-ea"/>
              <a:cs typeface="Arial" charset="0"/>
            </a:endParaRPr>
          </a:p>
        </p:txBody>
      </p:sp>
      <p:sp>
        <p:nvSpPr>
          <p:cNvPr id="11" name="Segnaposto numero diapositiva 5"/>
          <p:cNvSpPr txBox="1">
            <a:spLocks/>
          </p:cNvSpPr>
          <p:nvPr/>
        </p:nvSpPr>
        <p:spPr>
          <a:xfrm>
            <a:off x="3309090" y="6309321"/>
            <a:ext cx="2133600" cy="396875"/>
          </a:xfrm>
          <a:prstGeom prst="rect">
            <a:avLst/>
          </a:prstGeom>
          <a:noFill/>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65</a:t>
            </a:fld>
            <a:endParaRPr kumimoji="0" lang="it-IT" sz="1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
        <p:nvSpPr>
          <p:cNvPr id="13" name="AutoShape 10"/>
          <p:cNvSpPr>
            <a:spLocks noChangeArrowheads="1"/>
          </p:cNvSpPr>
          <p:nvPr/>
        </p:nvSpPr>
        <p:spPr bwMode="auto">
          <a:xfrm>
            <a:off x="4427984" y="3212976"/>
            <a:ext cx="485775" cy="504055"/>
          </a:xfrm>
          <a:prstGeom prst="downArrow">
            <a:avLst>
              <a:gd name="adj1" fmla="val 50000"/>
              <a:gd name="adj2" fmla="val 25000"/>
            </a:avLst>
          </a:prstGeom>
          <a:solidFill>
            <a:schemeClr val="accent1"/>
          </a:solidFill>
          <a:ln w="12700" algn="ctr">
            <a:noFill/>
            <a:miter lim="800000"/>
            <a:headEnd/>
            <a:tailEnd/>
          </a:ln>
          <a:effectLst>
            <a:outerShdw dist="107763" dir="2700000" algn="ctr" rotWithShape="0">
              <a:schemeClr val="bg2"/>
            </a:outerShdw>
          </a:effectLst>
        </p:spPr>
        <p:txBody>
          <a:bodyPr wrap="none" lIns="90000" tIns="90000" rIns="92075" bIns="46038" anchor="ctr"/>
          <a:lstStyle/>
          <a:p>
            <a:pPr>
              <a:defRPr/>
            </a:pPr>
            <a:endParaRPr lang="it-IT"/>
          </a:p>
        </p:txBody>
      </p:sp>
      <p:sp>
        <p:nvSpPr>
          <p:cNvPr id="14" name="Rettangolo 13"/>
          <p:cNvSpPr/>
          <p:nvPr/>
        </p:nvSpPr>
        <p:spPr>
          <a:xfrm>
            <a:off x="2555776" y="868650"/>
            <a:ext cx="4176463" cy="461665"/>
          </a:xfrm>
          <a:prstGeom prst="rect">
            <a:avLst/>
          </a:prstGeom>
        </p:spPr>
        <p:txBody>
          <a:bodyPr wrap="square">
            <a:spAutoFit/>
          </a:bodyPr>
          <a:lstStyle/>
          <a:p>
            <a:pPr marL="342900" lvl="0" indent="-342900" algn="ctr" fontAlgn="base">
              <a:spcBef>
                <a:spcPct val="20000"/>
              </a:spcBef>
              <a:spcAft>
                <a:spcPct val="0"/>
              </a:spcAft>
              <a:defRPr/>
            </a:pPr>
            <a:r>
              <a:rPr lang="it-IT" sz="2400" b="1" cap="all" dirty="0" smtClean="0">
                <a:solidFill>
                  <a:srgbClr val="002060"/>
                </a:solidFill>
                <a:latin typeface="Arial" charset="0"/>
                <a:cs typeface="Arial" charset="0"/>
              </a:rPr>
              <a:t>LA PROCEDURA  </a:t>
            </a:r>
          </a:p>
        </p:txBody>
      </p:sp>
      <p:sp>
        <p:nvSpPr>
          <p:cNvPr id="12" name="AutoShape 10"/>
          <p:cNvSpPr>
            <a:spLocks noChangeArrowheads="1"/>
          </p:cNvSpPr>
          <p:nvPr/>
        </p:nvSpPr>
        <p:spPr bwMode="auto">
          <a:xfrm>
            <a:off x="4427984" y="4437112"/>
            <a:ext cx="485775" cy="576063"/>
          </a:xfrm>
          <a:prstGeom prst="downArrow">
            <a:avLst>
              <a:gd name="adj1" fmla="val 50000"/>
              <a:gd name="adj2" fmla="val 25000"/>
            </a:avLst>
          </a:prstGeom>
          <a:solidFill>
            <a:schemeClr val="accent1"/>
          </a:solidFill>
          <a:ln w="12700" algn="ctr">
            <a:noFill/>
            <a:miter lim="800000"/>
            <a:headEnd/>
            <a:tailEnd/>
          </a:ln>
          <a:effectLst>
            <a:outerShdw dist="107763" dir="2700000" algn="ctr" rotWithShape="0">
              <a:schemeClr val="bg2"/>
            </a:outerShdw>
          </a:effectLst>
        </p:spPr>
        <p:txBody>
          <a:bodyPr wrap="none" lIns="90000" tIns="90000" rIns="92075" bIns="46038" anchor="ctr"/>
          <a:lstStyle/>
          <a:p>
            <a:pPr>
              <a:defRPr/>
            </a:pPr>
            <a:endParaRPr lang="it-IT"/>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3"/>
          <p:cNvSpPr>
            <a:spLocks noGrp="1" noChangeArrowheads="1"/>
          </p:cNvSpPr>
          <p:nvPr>
            <p:ph type="body" idx="4294967295"/>
          </p:nvPr>
        </p:nvSpPr>
        <p:spPr>
          <a:xfrm>
            <a:off x="-36512" y="476895"/>
            <a:ext cx="8229600" cy="863873"/>
          </a:xfrm>
        </p:spPr>
        <p:txBody>
          <a:bodyPr>
            <a:normAutofit/>
          </a:bodyPr>
          <a:lstStyle/>
          <a:p>
            <a:pPr algn="ctr" eaLnBrk="1" hangingPunct="1">
              <a:buFontTx/>
              <a:buNone/>
            </a:pPr>
            <a:r>
              <a:rPr lang="it-IT" sz="1800" b="1" dirty="0" smtClean="0">
                <a:solidFill>
                  <a:srgbClr val="002060"/>
                </a:solidFill>
                <a:latin typeface="Arial" pitchFamily="34" charset="0"/>
                <a:cs typeface="Arial" pitchFamily="34" charset="0"/>
              </a:rPr>
              <a:t>             </a:t>
            </a:r>
            <a:r>
              <a:rPr lang="it-IT" sz="2000" b="1" dirty="0" smtClean="0">
                <a:solidFill>
                  <a:srgbClr val="002060"/>
                </a:solidFill>
                <a:latin typeface="Arial" pitchFamily="34" charset="0"/>
                <a:cs typeface="Arial" pitchFamily="34" charset="0"/>
              </a:rPr>
              <a:t>LICENZIAMENTI COLLETTIVI - PROCEDURA</a:t>
            </a:r>
            <a:endParaRPr lang="it-IT" sz="1800" i="1" dirty="0" smtClean="0">
              <a:solidFill>
                <a:srgbClr val="002060"/>
              </a:solidFill>
              <a:latin typeface="Arial" pitchFamily="34" charset="0"/>
              <a:cs typeface="Arial" pitchFamily="34" charset="0"/>
            </a:endParaRPr>
          </a:p>
          <a:p>
            <a:pPr algn="ctr" eaLnBrk="1" hangingPunct="1">
              <a:buFontTx/>
              <a:buNone/>
            </a:pPr>
            <a:r>
              <a:rPr lang="it-IT" sz="1800" i="1" dirty="0" smtClean="0">
                <a:solidFill>
                  <a:srgbClr val="002060"/>
                </a:solidFill>
                <a:latin typeface="Arial" pitchFamily="34" charset="0"/>
                <a:cs typeface="Arial" pitchFamily="34" charset="0"/>
              </a:rPr>
              <a:t>              </a:t>
            </a:r>
          </a:p>
        </p:txBody>
      </p:sp>
      <p:sp>
        <p:nvSpPr>
          <p:cNvPr id="31749" name="Rectangle 4"/>
          <p:cNvSpPr>
            <a:spLocks noChangeArrowheads="1"/>
          </p:cNvSpPr>
          <p:nvPr/>
        </p:nvSpPr>
        <p:spPr bwMode="auto">
          <a:xfrm>
            <a:off x="538857" y="908720"/>
            <a:ext cx="7705551" cy="648071"/>
          </a:xfrm>
          <a:prstGeom prst="rect">
            <a:avLst/>
          </a:prstGeom>
          <a:noFill/>
          <a:ln w="9525">
            <a:noFill/>
            <a:miter lim="800000"/>
            <a:headEnd/>
            <a:tailEnd/>
          </a:ln>
        </p:spPr>
        <p:txBody>
          <a:bodyPr/>
          <a:lstStyle/>
          <a:p>
            <a:pPr marL="342900" indent="-342900" algn="ctr">
              <a:lnSpc>
                <a:spcPct val="80000"/>
              </a:lnSpc>
              <a:spcBef>
                <a:spcPct val="20000"/>
              </a:spcBef>
            </a:pPr>
            <a:r>
              <a:rPr lang="it-IT" sz="1200" i="1" dirty="0">
                <a:solidFill>
                  <a:srgbClr val="002060"/>
                </a:solidFill>
                <a:latin typeface="Arial" pitchFamily="34" charset="0"/>
                <a:cs typeface="Arial" pitchFamily="34" charset="0"/>
              </a:rPr>
              <a:t>Invio della comunicazione di avvio a </a:t>
            </a:r>
            <a:r>
              <a:rPr lang="it-IT" sz="1200" i="1" dirty="0" smtClean="0">
                <a:solidFill>
                  <a:srgbClr val="002060"/>
                </a:solidFill>
                <a:latin typeface="Arial" pitchFamily="34" charset="0"/>
                <a:cs typeface="Arial" pitchFamily="34" charset="0"/>
              </a:rPr>
              <a:t>RSA e o RSU, (in </a:t>
            </a:r>
            <a:r>
              <a:rPr lang="it-IT" sz="1200" i="1" dirty="0">
                <a:solidFill>
                  <a:srgbClr val="002060"/>
                </a:solidFill>
                <a:latin typeface="Arial" pitchFamily="34" charset="0"/>
                <a:cs typeface="Arial" pitchFamily="34" charset="0"/>
              </a:rPr>
              <a:t>mancanza </a:t>
            </a:r>
            <a:r>
              <a:rPr lang="it-IT" sz="1200" i="1" dirty="0" smtClean="0">
                <a:solidFill>
                  <a:srgbClr val="002060"/>
                </a:solidFill>
                <a:latin typeface="Arial" pitchFamily="34" charset="0"/>
                <a:cs typeface="Arial" pitchFamily="34" charset="0"/>
              </a:rPr>
              <a:t>alle associazioni di categoria aderenti</a:t>
            </a:r>
          </a:p>
          <a:p>
            <a:pPr marL="342900" indent="-342900" algn="ctr">
              <a:lnSpc>
                <a:spcPct val="80000"/>
              </a:lnSpc>
              <a:spcBef>
                <a:spcPct val="20000"/>
              </a:spcBef>
            </a:pPr>
            <a:r>
              <a:rPr lang="it-IT" sz="1200" i="1" dirty="0" smtClean="0">
                <a:solidFill>
                  <a:srgbClr val="002060"/>
                </a:solidFill>
                <a:latin typeface="Arial" pitchFamily="34" charset="0"/>
                <a:cs typeface="Arial" pitchFamily="34" charset="0"/>
              </a:rPr>
              <a:t>alle confederazioni maggiormente rappresentative). Invio della comunicazione e di copia dell’eventuale</a:t>
            </a:r>
          </a:p>
          <a:p>
            <a:pPr marL="342900" indent="-342900" algn="ctr">
              <a:lnSpc>
                <a:spcPct val="80000"/>
              </a:lnSpc>
              <a:spcBef>
                <a:spcPct val="20000"/>
              </a:spcBef>
            </a:pPr>
            <a:r>
              <a:rPr lang="it-IT" sz="1200" i="1" dirty="0" smtClean="0">
                <a:solidFill>
                  <a:srgbClr val="002060"/>
                </a:solidFill>
                <a:latin typeface="Arial" pitchFamily="34" charset="0"/>
                <a:cs typeface="Arial" pitchFamily="34" charset="0"/>
              </a:rPr>
              <a:t>anticipazione - versamento di 1 mensilità alle rappresentanze sindacali e alla DTL</a:t>
            </a:r>
          </a:p>
        </p:txBody>
      </p:sp>
      <p:sp>
        <p:nvSpPr>
          <p:cNvPr id="31750" name="Rectangle 5"/>
          <p:cNvSpPr>
            <a:spLocks noChangeArrowheads="1"/>
          </p:cNvSpPr>
          <p:nvPr/>
        </p:nvSpPr>
        <p:spPr bwMode="auto">
          <a:xfrm>
            <a:off x="395288" y="2492896"/>
            <a:ext cx="8229600" cy="576064"/>
          </a:xfrm>
          <a:prstGeom prst="rect">
            <a:avLst/>
          </a:prstGeom>
          <a:noFill/>
          <a:ln w="9525">
            <a:noFill/>
            <a:miter lim="800000"/>
            <a:headEnd/>
            <a:tailEnd/>
          </a:ln>
        </p:spPr>
        <p:txBody>
          <a:bodyPr/>
          <a:lstStyle/>
          <a:p>
            <a:pPr marL="342900" indent="-342900">
              <a:lnSpc>
                <a:spcPct val="80000"/>
              </a:lnSpc>
              <a:spcBef>
                <a:spcPct val="20000"/>
              </a:spcBef>
            </a:pPr>
            <a:r>
              <a:rPr lang="it-IT" sz="1200" i="1" dirty="0">
                <a:solidFill>
                  <a:srgbClr val="002060"/>
                </a:solidFill>
                <a:latin typeface="Arial" pitchFamily="34" charset="0"/>
                <a:cs typeface="Arial" pitchFamily="34" charset="0"/>
              </a:rPr>
              <a:t>Fase di confronto sindacale </a:t>
            </a:r>
            <a:endParaRPr lang="it-IT" sz="1200" i="1" dirty="0" smtClean="0">
              <a:solidFill>
                <a:srgbClr val="002060"/>
              </a:solidFill>
              <a:latin typeface="Arial" pitchFamily="34" charset="0"/>
              <a:cs typeface="Arial" pitchFamily="34" charset="0"/>
            </a:endParaRPr>
          </a:p>
          <a:p>
            <a:pPr marL="342900" indent="-342900">
              <a:lnSpc>
                <a:spcPct val="80000"/>
              </a:lnSpc>
              <a:spcBef>
                <a:spcPct val="20000"/>
              </a:spcBef>
            </a:pPr>
            <a:r>
              <a:rPr lang="it-IT" sz="1200" i="1" dirty="0" smtClean="0">
                <a:solidFill>
                  <a:srgbClr val="002060"/>
                </a:solidFill>
                <a:latin typeface="Arial" pitchFamily="34" charset="0"/>
                <a:cs typeface="Arial" pitchFamily="34" charset="0"/>
              </a:rPr>
              <a:t>(45 </a:t>
            </a:r>
            <a:r>
              <a:rPr lang="it-IT" sz="1200" i="1" dirty="0" err="1">
                <a:solidFill>
                  <a:srgbClr val="002060"/>
                </a:solidFill>
                <a:latin typeface="Arial" pitchFamily="34" charset="0"/>
                <a:cs typeface="Arial" pitchFamily="34" charset="0"/>
              </a:rPr>
              <a:t>gg</a:t>
            </a:r>
            <a:r>
              <a:rPr lang="it-IT" sz="1200" i="1" dirty="0">
                <a:solidFill>
                  <a:srgbClr val="002060"/>
                </a:solidFill>
                <a:latin typeface="Arial" pitchFamily="34" charset="0"/>
                <a:cs typeface="Arial" pitchFamily="34" charset="0"/>
              </a:rPr>
              <a:t> / 23 </a:t>
            </a:r>
            <a:r>
              <a:rPr lang="it-IT" sz="1200" i="1" dirty="0" err="1" smtClean="0">
                <a:solidFill>
                  <a:srgbClr val="002060"/>
                </a:solidFill>
                <a:latin typeface="Arial" pitchFamily="34" charset="0"/>
                <a:cs typeface="Arial" pitchFamily="34" charset="0"/>
              </a:rPr>
              <a:t>gg</a:t>
            </a:r>
            <a:r>
              <a:rPr lang="it-IT" sz="1200" i="1" dirty="0" smtClean="0">
                <a:solidFill>
                  <a:srgbClr val="002060"/>
                </a:solidFill>
                <a:latin typeface="Arial" pitchFamily="34" charset="0"/>
                <a:cs typeface="Arial" pitchFamily="34" charset="0"/>
              </a:rPr>
              <a:t> se il numero dei lavoratori </a:t>
            </a:r>
          </a:p>
          <a:p>
            <a:pPr marL="342900" indent="-342900">
              <a:lnSpc>
                <a:spcPct val="80000"/>
              </a:lnSpc>
              <a:spcBef>
                <a:spcPct val="20000"/>
              </a:spcBef>
            </a:pPr>
            <a:r>
              <a:rPr lang="it-IT" sz="1200" i="1" dirty="0" smtClean="0">
                <a:solidFill>
                  <a:srgbClr val="002060"/>
                </a:solidFill>
                <a:latin typeface="Arial" pitchFamily="34" charset="0"/>
                <a:cs typeface="Arial" pitchFamily="34" charset="0"/>
              </a:rPr>
              <a:t>dal licenziare è inferiore a 10)</a:t>
            </a:r>
            <a:endParaRPr lang="it-IT" sz="1200" i="1" dirty="0">
              <a:solidFill>
                <a:srgbClr val="002060"/>
              </a:solidFill>
              <a:latin typeface="Arial" pitchFamily="34" charset="0"/>
              <a:cs typeface="Arial" pitchFamily="34" charset="0"/>
            </a:endParaRPr>
          </a:p>
        </p:txBody>
      </p:sp>
      <p:sp>
        <p:nvSpPr>
          <p:cNvPr id="31751" name="Rectangle 6"/>
          <p:cNvSpPr>
            <a:spLocks noChangeArrowheads="1"/>
          </p:cNvSpPr>
          <p:nvPr/>
        </p:nvSpPr>
        <p:spPr bwMode="auto">
          <a:xfrm>
            <a:off x="35496" y="3284984"/>
            <a:ext cx="2952750" cy="288032"/>
          </a:xfrm>
          <a:prstGeom prst="rect">
            <a:avLst/>
          </a:prstGeom>
          <a:noFill/>
          <a:ln w="9525">
            <a:noFill/>
            <a:miter lim="800000"/>
            <a:headEnd/>
            <a:tailEnd/>
          </a:ln>
        </p:spPr>
        <p:txBody>
          <a:bodyPr/>
          <a:lstStyle/>
          <a:p>
            <a:pPr marL="342900" indent="-342900" algn="ctr">
              <a:lnSpc>
                <a:spcPct val="80000"/>
              </a:lnSpc>
              <a:spcBef>
                <a:spcPct val="20000"/>
              </a:spcBef>
            </a:pPr>
            <a:r>
              <a:rPr lang="it-IT" sz="1400" i="1" dirty="0">
                <a:solidFill>
                  <a:srgbClr val="002060"/>
                </a:solidFill>
                <a:latin typeface="Arial" pitchFamily="34" charset="0"/>
                <a:cs typeface="Arial" pitchFamily="34" charset="0"/>
              </a:rPr>
              <a:t>Accordo </a:t>
            </a:r>
            <a:r>
              <a:rPr lang="it-IT" sz="1400" i="1" dirty="0" smtClean="0">
                <a:solidFill>
                  <a:srgbClr val="002060"/>
                </a:solidFill>
                <a:latin typeface="Arial" pitchFamily="34" charset="0"/>
                <a:cs typeface="Arial" pitchFamily="34" charset="0"/>
              </a:rPr>
              <a:t>sindacale</a:t>
            </a:r>
            <a:endParaRPr lang="it-IT" sz="1400" i="1" dirty="0">
              <a:solidFill>
                <a:srgbClr val="002060"/>
              </a:solidFill>
              <a:latin typeface="Arial" pitchFamily="34" charset="0"/>
              <a:cs typeface="Arial" pitchFamily="34" charset="0"/>
            </a:endParaRPr>
          </a:p>
        </p:txBody>
      </p:sp>
      <p:sp>
        <p:nvSpPr>
          <p:cNvPr id="329738" name="AutoShape 10"/>
          <p:cNvSpPr>
            <a:spLocks noChangeArrowheads="1"/>
          </p:cNvSpPr>
          <p:nvPr/>
        </p:nvSpPr>
        <p:spPr bwMode="auto">
          <a:xfrm>
            <a:off x="4211960" y="1556792"/>
            <a:ext cx="485775" cy="360039"/>
          </a:xfrm>
          <a:prstGeom prst="downArrow">
            <a:avLst>
              <a:gd name="adj1" fmla="val 50000"/>
              <a:gd name="adj2" fmla="val 25000"/>
            </a:avLst>
          </a:prstGeom>
          <a:solidFill>
            <a:schemeClr val="accent1"/>
          </a:solidFill>
          <a:ln w="12700" algn="ctr">
            <a:noFill/>
            <a:miter lim="800000"/>
            <a:headEnd/>
            <a:tailEnd/>
          </a:ln>
          <a:effectLst>
            <a:outerShdw dist="107763" dir="2700000" algn="ctr" rotWithShape="0">
              <a:schemeClr val="bg2"/>
            </a:outerShdw>
          </a:effectLst>
        </p:spPr>
        <p:txBody>
          <a:bodyPr wrap="none" lIns="90000" tIns="90000" rIns="92075" bIns="46038" anchor="ctr"/>
          <a:lstStyle/>
          <a:p>
            <a:pPr>
              <a:defRPr/>
            </a:pPr>
            <a:endParaRPr lang="it-IT"/>
          </a:p>
        </p:txBody>
      </p:sp>
      <p:sp>
        <p:nvSpPr>
          <p:cNvPr id="329741" name="AutoShape 13"/>
          <p:cNvSpPr>
            <a:spLocks noChangeArrowheads="1"/>
          </p:cNvSpPr>
          <p:nvPr/>
        </p:nvSpPr>
        <p:spPr bwMode="auto">
          <a:xfrm>
            <a:off x="1403648" y="3573016"/>
            <a:ext cx="360039" cy="360040"/>
          </a:xfrm>
          <a:prstGeom prst="downArrow">
            <a:avLst>
              <a:gd name="adj1" fmla="val 50000"/>
              <a:gd name="adj2" fmla="val 25000"/>
            </a:avLst>
          </a:prstGeom>
          <a:solidFill>
            <a:schemeClr val="accent1"/>
          </a:solidFill>
          <a:ln w="12700" algn="ctr">
            <a:noFill/>
            <a:miter lim="800000"/>
            <a:headEnd/>
            <a:tailEnd/>
          </a:ln>
          <a:effectLst>
            <a:outerShdw dist="107763" dir="2700000" algn="ctr" rotWithShape="0">
              <a:schemeClr val="bg2"/>
            </a:outerShdw>
          </a:effectLst>
        </p:spPr>
        <p:txBody>
          <a:bodyPr wrap="none" lIns="90000" tIns="90000" rIns="92075" bIns="46038" anchor="ctr"/>
          <a:lstStyle/>
          <a:p>
            <a:pPr>
              <a:defRPr/>
            </a:pPr>
            <a:endParaRPr lang="it-IT"/>
          </a:p>
        </p:txBody>
      </p:sp>
      <p:sp>
        <p:nvSpPr>
          <p:cNvPr id="31757" name="Rectangle 14"/>
          <p:cNvSpPr>
            <a:spLocks noChangeArrowheads="1"/>
          </p:cNvSpPr>
          <p:nvPr/>
        </p:nvSpPr>
        <p:spPr bwMode="auto">
          <a:xfrm>
            <a:off x="179388" y="4149725"/>
            <a:ext cx="2879725" cy="2519363"/>
          </a:xfrm>
          <a:prstGeom prst="rect">
            <a:avLst/>
          </a:prstGeom>
          <a:noFill/>
          <a:ln w="9525">
            <a:noFill/>
            <a:miter lim="800000"/>
            <a:headEnd/>
            <a:tailEnd/>
          </a:ln>
        </p:spPr>
        <p:txBody>
          <a:bodyPr/>
          <a:lstStyle/>
          <a:p>
            <a:pPr algn="ctr">
              <a:lnSpc>
                <a:spcPct val="80000"/>
              </a:lnSpc>
              <a:spcBef>
                <a:spcPct val="20000"/>
              </a:spcBef>
            </a:pPr>
            <a:r>
              <a:rPr lang="it-IT" sz="1400" i="1" dirty="0">
                <a:solidFill>
                  <a:srgbClr val="002060"/>
                </a:solidFill>
                <a:latin typeface="Arial" pitchFamily="34" charset="0"/>
                <a:cs typeface="Arial" pitchFamily="34" charset="0"/>
              </a:rPr>
              <a:t>Comunicazioni di recesso</a:t>
            </a:r>
          </a:p>
          <a:p>
            <a:pPr algn="ctr">
              <a:lnSpc>
                <a:spcPct val="80000"/>
              </a:lnSpc>
              <a:spcBef>
                <a:spcPct val="20000"/>
              </a:spcBef>
            </a:pPr>
            <a:r>
              <a:rPr lang="it-IT" sz="1400" i="1" dirty="0">
                <a:solidFill>
                  <a:srgbClr val="002060"/>
                </a:solidFill>
                <a:latin typeface="Arial" pitchFamily="34" charset="0"/>
                <a:cs typeface="Arial" pitchFamily="34" charset="0"/>
              </a:rPr>
              <a:t>                   </a:t>
            </a:r>
            <a:r>
              <a:rPr lang="it-IT" sz="1400" i="1" dirty="0" smtClean="0">
                <a:solidFill>
                  <a:srgbClr val="002060"/>
                </a:solidFill>
                <a:latin typeface="Arial" pitchFamily="34" charset="0"/>
                <a:cs typeface="Arial" pitchFamily="34" charset="0"/>
              </a:rPr>
              <a:t>+</a:t>
            </a:r>
            <a:endParaRPr lang="it-IT" sz="1400" i="1" dirty="0">
              <a:solidFill>
                <a:srgbClr val="002060"/>
              </a:solidFill>
              <a:latin typeface="Arial" pitchFamily="34" charset="0"/>
              <a:cs typeface="Arial" pitchFamily="34" charset="0"/>
            </a:endParaRPr>
          </a:p>
          <a:p>
            <a:pPr algn="ctr">
              <a:lnSpc>
                <a:spcPct val="80000"/>
              </a:lnSpc>
              <a:spcBef>
                <a:spcPct val="20000"/>
              </a:spcBef>
            </a:pPr>
            <a:r>
              <a:rPr lang="it-IT" sz="1400" i="1" dirty="0" smtClean="0">
                <a:solidFill>
                  <a:srgbClr val="002060"/>
                </a:solidFill>
                <a:latin typeface="Arial" pitchFamily="34" charset="0"/>
                <a:cs typeface="Arial" pitchFamily="34" charset="0"/>
              </a:rPr>
              <a:t>Entro 7 </a:t>
            </a:r>
            <a:r>
              <a:rPr lang="it-IT" sz="1400" i="1" dirty="0" err="1" smtClean="0">
                <a:solidFill>
                  <a:srgbClr val="002060"/>
                </a:solidFill>
                <a:latin typeface="Arial" pitchFamily="34" charset="0"/>
                <a:cs typeface="Arial" pitchFamily="34" charset="0"/>
              </a:rPr>
              <a:t>gg</a:t>
            </a:r>
            <a:r>
              <a:rPr lang="it-IT" sz="1400" i="1" dirty="0" smtClean="0">
                <a:solidFill>
                  <a:srgbClr val="002060"/>
                </a:solidFill>
                <a:latin typeface="Arial" pitchFamily="34" charset="0"/>
                <a:cs typeface="Arial" pitchFamily="34" charset="0"/>
              </a:rPr>
              <a:t>,  </a:t>
            </a:r>
            <a:r>
              <a:rPr lang="it-IT" sz="1400" i="1" dirty="0">
                <a:solidFill>
                  <a:srgbClr val="002060"/>
                </a:solidFill>
                <a:latin typeface="Arial" pitchFamily="34" charset="0"/>
                <a:cs typeface="Arial" pitchFamily="34" charset="0"/>
              </a:rPr>
              <a:t>comunicazione ex art. 4, 9° comma</a:t>
            </a:r>
          </a:p>
          <a:p>
            <a:pPr algn="ctr">
              <a:lnSpc>
                <a:spcPct val="80000"/>
              </a:lnSpc>
              <a:spcBef>
                <a:spcPct val="20000"/>
              </a:spcBef>
            </a:pPr>
            <a:r>
              <a:rPr lang="it-IT" sz="1400" i="1" dirty="0">
                <a:solidFill>
                  <a:srgbClr val="002060"/>
                </a:solidFill>
                <a:latin typeface="Arial" pitchFamily="34" charset="0"/>
                <a:cs typeface="Arial" pitchFamily="34" charset="0"/>
              </a:rPr>
              <a:t>                      </a:t>
            </a:r>
            <a:r>
              <a:rPr lang="it-IT" sz="1400" i="1" dirty="0" smtClean="0">
                <a:solidFill>
                  <a:srgbClr val="002060"/>
                </a:solidFill>
                <a:latin typeface="Arial" pitchFamily="34" charset="0"/>
                <a:cs typeface="Arial" pitchFamily="34" charset="0"/>
              </a:rPr>
              <a:t>+</a:t>
            </a:r>
          </a:p>
          <a:p>
            <a:pPr algn="ctr">
              <a:lnSpc>
                <a:spcPct val="80000"/>
              </a:lnSpc>
              <a:spcBef>
                <a:spcPct val="20000"/>
              </a:spcBef>
            </a:pPr>
            <a:endParaRPr lang="it-IT" sz="1400" i="1" dirty="0" smtClean="0">
              <a:solidFill>
                <a:srgbClr val="002060"/>
              </a:solidFill>
              <a:latin typeface="Arial" pitchFamily="34" charset="0"/>
              <a:cs typeface="Arial" pitchFamily="34" charset="0"/>
            </a:endParaRPr>
          </a:p>
          <a:p>
            <a:pPr algn="ctr">
              <a:lnSpc>
                <a:spcPct val="80000"/>
              </a:lnSpc>
              <a:spcBef>
                <a:spcPct val="20000"/>
              </a:spcBef>
            </a:pPr>
            <a:r>
              <a:rPr lang="it-IT" sz="1400" i="1" dirty="0" smtClean="0">
                <a:solidFill>
                  <a:srgbClr val="002060"/>
                </a:solidFill>
                <a:latin typeface="Arial" pitchFamily="34" charset="0"/>
                <a:cs typeface="Arial" pitchFamily="34" charset="0"/>
              </a:rPr>
              <a:t>Versamento </a:t>
            </a:r>
            <a:r>
              <a:rPr lang="it-IT" sz="1400" i="1" dirty="0">
                <a:solidFill>
                  <a:srgbClr val="002060"/>
                </a:solidFill>
                <a:latin typeface="Arial" pitchFamily="34" charset="0"/>
                <a:cs typeface="Arial" pitchFamily="34" charset="0"/>
              </a:rPr>
              <a:t>ex art. 5, 4° </a:t>
            </a:r>
            <a:r>
              <a:rPr lang="it-IT" sz="1400" i="1" dirty="0" smtClean="0">
                <a:solidFill>
                  <a:srgbClr val="002060"/>
                </a:solidFill>
                <a:latin typeface="Arial" pitchFamily="34" charset="0"/>
                <a:cs typeface="Arial" pitchFamily="34" charset="0"/>
              </a:rPr>
              <a:t>comma,</a:t>
            </a:r>
          </a:p>
          <a:p>
            <a:pPr algn="ctr">
              <a:lnSpc>
                <a:spcPct val="80000"/>
              </a:lnSpc>
              <a:spcBef>
                <a:spcPct val="20000"/>
              </a:spcBef>
            </a:pPr>
            <a:r>
              <a:rPr lang="it-IT" sz="1400" i="1" dirty="0" smtClean="0">
                <a:solidFill>
                  <a:srgbClr val="002060"/>
                </a:solidFill>
                <a:latin typeface="Arial" pitchFamily="34" charset="0"/>
                <a:cs typeface="Arial" pitchFamily="34" charset="0"/>
              </a:rPr>
              <a:t>pari </a:t>
            </a:r>
            <a:r>
              <a:rPr lang="it-IT" sz="1400" i="1" dirty="0">
                <a:solidFill>
                  <a:srgbClr val="002060"/>
                </a:solidFill>
                <a:latin typeface="Arial" pitchFamily="34" charset="0"/>
                <a:cs typeface="Arial" pitchFamily="34" charset="0"/>
              </a:rPr>
              <a:t>a </a:t>
            </a:r>
            <a:r>
              <a:rPr lang="it-IT" sz="1400" b="1" i="1" dirty="0" smtClean="0">
                <a:solidFill>
                  <a:srgbClr val="002060"/>
                </a:solidFill>
                <a:latin typeface="Arial" pitchFamily="34" charset="0"/>
                <a:cs typeface="Arial" pitchFamily="34" charset="0"/>
              </a:rPr>
              <a:t>3 </a:t>
            </a:r>
            <a:r>
              <a:rPr lang="it-IT" sz="1400" b="1" i="1" dirty="0">
                <a:solidFill>
                  <a:srgbClr val="002060"/>
                </a:solidFill>
                <a:latin typeface="Arial" pitchFamily="34" charset="0"/>
                <a:cs typeface="Arial" pitchFamily="34" charset="0"/>
              </a:rPr>
              <a:t>volte</a:t>
            </a:r>
            <a:r>
              <a:rPr lang="it-IT" sz="1400" i="1" dirty="0">
                <a:solidFill>
                  <a:srgbClr val="002060"/>
                </a:solidFill>
                <a:latin typeface="Arial" pitchFamily="34" charset="0"/>
                <a:cs typeface="Arial" pitchFamily="34" charset="0"/>
              </a:rPr>
              <a:t> il trattamento mensile iniziale di mobilità</a:t>
            </a:r>
          </a:p>
        </p:txBody>
      </p:sp>
      <p:sp>
        <p:nvSpPr>
          <p:cNvPr id="31758" name="Rectangle 19"/>
          <p:cNvSpPr>
            <a:spLocks noChangeArrowheads="1"/>
          </p:cNvSpPr>
          <p:nvPr/>
        </p:nvSpPr>
        <p:spPr bwMode="auto">
          <a:xfrm>
            <a:off x="5652120" y="2636912"/>
            <a:ext cx="3744416" cy="576064"/>
          </a:xfrm>
          <a:prstGeom prst="rect">
            <a:avLst/>
          </a:prstGeom>
          <a:noFill/>
          <a:ln w="9525">
            <a:noFill/>
            <a:miter lim="800000"/>
            <a:headEnd/>
            <a:tailEnd/>
          </a:ln>
        </p:spPr>
        <p:txBody>
          <a:bodyPr/>
          <a:lstStyle/>
          <a:p>
            <a:pPr marL="342900" indent="-342900" algn="l">
              <a:lnSpc>
                <a:spcPct val="80000"/>
              </a:lnSpc>
              <a:spcBef>
                <a:spcPct val="20000"/>
              </a:spcBef>
            </a:pPr>
            <a:r>
              <a:rPr lang="it-IT" sz="1200" i="1" dirty="0" smtClean="0">
                <a:solidFill>
                  <a:srgbClr val="002060"/>
                </a:solidFill>
                <a:latin typeface="Arial" pitchFamily="34" charset="0"/>
                <a:cs typeface="Arial" pitchFamily="34" charset="0"/>
              </a:rPr>
              <a:t>Mancato accordo sindacale </a:t>
            </a:r>
          </a:p>
          <a:p>
            <a:pPr marL="342900" indent="-342900" algn="l">
              <a:lnSpc>
                <a:spcPct val="80000"/>
              </a:lnSpc>
              <a:spcBef>
                <a:spcPct val="20000"/>
              </a:spcBef>
            </a:pPr>
            <a:endParaRPr lang="it-IT" sz="1200" i="1" dirty="0">
              <a:latin typeface="Arial" pitchFamily="34" charset="0"/>
              <a:cs typeface="Arial" pitchFamily="34" charset="0"/>
            </a:endParaRPr>
          </a:p>
        </p:txBody>
      </p:sp>
      <p:sp>
        <p:nvSpPr>
          <p:cNvPr id="31760" name="Rectangle 23"/>
          <p:cNvSpPr>
            <a:spLocks noChangeArrowheads="1"/>
          </p:cNvSpPr>
          <p:nvPr/>
        </p:nvSpPr>
        <p:spPr bwMode="auto">
          <a:xfrm>
            <a:off x="5507980" y="3212976"/>
            <a:ext cx="3024460" cy="576063"/>
          </a:xfrm>
          <a:prstGeom prst="rect">
            <a:avLst/>
          </a:prstGeom>
          <a:noFill/>
          <a:ln w="9525">
            <a:noFill/>
            <a:miter lim="800000"/>
            <a:headEnd/>
            <a:tailEnd/>
          </a:ln>
        </p:spPr>
        <p:txBody>
          <a:bodyPr/>
          <a:lstStyle/>
          <a:p>
            <a:pPr marL="342900" indent="-342900">
              <a:lnSpc>
                <a:spcPct val="80000"/>
              </a:lnSpc>
              <a:spcBef>
                <a:spcPct val="20000"/>
              </a:spcBef>
            </a:pPr>
            <a:r>
              <a:rPr lang="it-IT" sz="1200" i="1" dirty="0">
                <a:solidFill>
                  <a:srgbClr val="002060"/>
                </a:solidFill>
                <a:latin typeface="Arial" pitchFamily="34" charset="0"/>
                <a:cs typeface="Arial" pitchFamily="34" charset="0"/>
              </a:rPr>
              <a:t>Fase amministrativa (30 </a:t>
            </a:r>
            <a:r>
              <a:rPr lang="it-IT" sz="1200" i="1" dirty="0" err="1">
                <a:solidFill>
                  <a:srgbClr val="002060"/>
                </a:solidFill>
                <a:latin typeface="Arial" pitchFamily="34" charset="0"/>
                <a:cs typeface="Arial" pitchFamily="34" charset="0"/>
              </a:rPr>
              <a:t>gg</a:t>
            </a:r>
            <a:r>
              <a:rPr lang="it-IT" sz="1200" i="1" dirty="0">
                <a:solidFill>
                  <a:srgbClr val="002060"/>
                </a:solidFill>
                <a:latin typeface="Arial" pitchFamily="34" charset="0"/>
                <a:cs typeface="Arial" pitchFamily="34" charset="0"/>
              </a:rPr>
              <a:t> / 15 </a:t>
            </a:r>
            <a:r>
              <a:rPr lang="it-IT" sz="1200" i="1" dirty="0" err="1" smtClean="0">
                <a:solidFill>
                  <a:srgbClr val="002060"/>
                </a:solidFill>
                <a:latin typeface="Arial" pitchFamily="34" charset="0"/>
                <a:cs typeface="Arial" pitchFamily="34" charset="0"/>
              </a:rPr>
              <a:t>gg</a:t>
            </a:r>
            <a:r>
              <a:rPr lang="it-IT" sz="1200" i="1" dirty="0" smtClean="0">
                <a:solidFill>
                  <a:srgbClr val="002060"/>
                </a:solidFill>
                <a:latin typeface="Arial" pitchFamily="34" charset="0"/>
                <a:cs typeface="Arial" pitchFamily="34" charset="0"/>
              </a:rPr>
              <a:t> se il</a:t>
            </a:r>
          </a:p>
          <a:p>
            <a:pPr marL="342900" indent="-342900">
              <a:lnSpc>
                <a:spcPct val="80000"/>
              </a:lnSpc>
              <a:spcBef>
                <a:spcPct val="20000"/>
              </a:spcBef>
            </a:pPr>
            <a:r>
              <a:rPr lang="it-IT" sz="1200" i="1" dirty="0" smtClean="0">
                <a:solidFill>
                  <a:srgbClr val="002060"/>
                </a:solidFill>
                <a:latin typeface="Arial" pitchFamily="34" charset="0"/>
                <a:cs typeface="Arial" pitchFamily="34" charset="0"/>
              </a:rPr>
              <a:t>numero dei lavoratori dal licenziare è</a:t>
            </a:r>
          </a:p>
          <a:p>
            <a:pPr marL="342900" indent="-342900">
              <a:lnSpc>
                <a:spcPct val="80000"/>
              </a:lnSpc>
              <a:spcBef>
                <a:spcPct val="20000"/>
              </a:spcBef>
            </a:pPr>
            <a:r>
              <a:rPr lang="it-IT" sz="1200" i="1" dirty="0" smtClean="0">
                <a:solidFill>
                  <a:srgbClr val="002060"/>
                </a:solidFill>
                <a:latin typeface="Arial" pitchFamily="34" charset="0"/>
                <a:cs typeface="Arial" pitchFamily="34" charset="0"/>
              </a:rPr>
              <a:t>inferiore a 10)</a:t>
            </a:r>
            <a:endParaRPr lang="it-IT" sz="1200" i="1" dirty="0">
              <a:solidFill>
                <a:srgbClr val="002060"/>
              </a:solidFill>
              <a:latin typeface="Arial" pitchFamily="34" charset="0"/>
              <a:cs typeface="Arial" pitchFamily="34" charset="0"/>
            </a:endParaRPr>
          </a:p>
        </p:txBody>
      </p:sp>
      <p:sp>
        <p:nvSpPr>
          <p:cNvPr id="31761" name="Rectangle 24"/>
          <p:cNvSpPr>
            <a:spLocks noChangeArrowheads="1"/>
          </p:cNvSpPr>
          <p:nvPr/>
        </p:nvSpPr>
        <p:spPr bwMode="auto">
          <a:xfrm>
            <a:off x="3419872" y="4221088"/>
            <a:ext cx="2735263" cy="215900"/>
          </a:xfrm>
          <a:prstGeom prst="rect">
            <a:avLst/>
          </a:prstGeom>
          <a:noFill/>
          <a:ln w="9525">
            <a:noFill/>
            <a:miter lim="800000"/>
            <a:headEnd/>
            <a:tailEnd/>
          </a:ln>
        </p:spPr>
        <p:txBody>
          <a:bodyPr/>
          <a:lstStyle/>
          <a:p>
            <a:pPr marL="342900" indent="-342900" algn="l">
              <a:lnSpc>
                <a:spcPct val="80000"/>
              </a:lnSpc>
              <a:spcBef>
                <a:spcPct val="20000"/>
              </a:spcBef>
            </a:pPr>
            <a:r>
              <a:rPr lang="it-IT" sz="1200" i="1" dirty="0">
                <a:solidFill>
                  <a:srgbClr val="002060"/>
                </a:solidFill>
                <a:latin typeface="Arial" pitchFamily="34" charset="0"/>
                <a:cs typeface="Arial" pitchFamily="34" charset="0"/>
              </a:rPr>
              <a:t>Accordo con le </a:t>
            </a:r>
            <a:r>
              <a:rPr lang="it-IT" sz="1200" i="1" dirty="0" err="1">
                <a:solidFill>
                  <a:srgbClr val="002060"/>
                </a:solidFill>
                <a:latin typeface="Arial" pitchFamily="34" charset="0"/>
                <a:cs typeface="Arial" pitchFamily="34" charset="0"/>
              </a:rPr>
              <a:t>OO.SS</a:t>
            </a:r>
            <a:r>
              <a:rPr lang="it-IT" sz="1200" i="1" dirty="0">
                <a:solidFill>
                  <a:srgbClr val="002060"/>
                </a:solidFill>
                <a:latin typeface="Arial" pitchFamily="34" charset="0"/>
                <a:cs typeface="Arial" pitchFamily="34" charset="0"/>
              </a:rPr>
              <a:t>.</a:t>
            </a:r>
          </a:p>
        </p:txBody>
      </p:sp>
      <p:sp>
        <p:nvSpPr>
          <p:cNvPr id="31762" name="Rectangle 25"/>
          <p:cNvSpPr>
            <a:spLocks noChangeArrowheads="1"/>
          </p:cNvSpPr>
          <p:nvPr/>
        </p:nvSpPr>
        <p:spPr bwMode="auto">
          <a:xfrm>
            <a:off x="3132138" y="4941888"/>
            <a:ext cx="3095625" cy="1916112"/>
          </a:xfrm>
          <a:prstGeom prst="rect">
            <a:avLst/>
          </a:prstGeom>
          <a:noFill/>
          <a:ln w="9525">
            <a:noFill/>
            <a:miter lim="800000"/>
            <a:headEnd/>
            <a:tailEnd/>
          </a:ln>
        </p:spPr>
        <p:txBody>
          <a:bodyPr/>
          <a:lstStyle/>
          <a:p>
            <a:pPr algn="l">
              <a:lnSpc>
                <a:spcPct val="80000"/>
              </a:lnSpc>
              <a:spcBef>
                <a:spcPct val="20000"/>
              </a:spcBef>
            </a:pPr>
            <a:r>
              <a:rPr lang="it-IT" sz="1400" i="1" dirty="0">
                <a:solidFill>
                  <a:srgbClr val="002060"/>
                </a:solidFill>
                <a:latin typeface="Arial" pitchFamily="34" charset="0"/>
                <a:cs typeface="Arial" pitchFamily="34" charset="0"/>
              </a:rPr>
              <a:t>Comunicazioni di recesso</a:t>
            </a:r>
          </a:p>
          <a:p>
            <a:pPr algn="l">
              <a:lnSpc>
                <a:spcPct val="80000"/>
              </a:lnSpc>
              <a:spcBef>
                <a:spcPct val="20000"/>
              </a:spcBef>
            </a:pPr>
            <a:r>
              <a:rPr lang="it-IT" sz="1400" i="1" dirty="0">
                <a:solidFill>
                  <a:srgbClr val="002060"/>
                </a:solidFill>
                <a:latin typeface="Arial" pitchFamily="34" charset="0"/>
                <a:cs typeface="Arial" pitchFamily="34" charset="0"/>
              </a:rPr>
              <a:t>                     +</a:t>
            </a:r>
          </a:p>
          <a:p>
            <a:pPr algn="l">
              <a:lnSpc>
                <a:spcPct val="80000"/>
              </a:lnSpc>
              <a:spcBef>
                <a:spcPct val="20000"/>
              </a:spcBef>
            </a:pPr>
            <a:r>
              <a:rPr lang="it-IT" sz="1400" i="1" dirty="0" smtClean="0">
                <a:solidFill>
                  <a:srgbClr val="002060"/>
                </a:solidFill>
                <a:latin typeface="Arial" pitchFamily="34" charset="0"/>
                <a:cs typeface="Arial" pitchFamily="34" charset="0"/>
              </a:rPr>
              <a:t>Entro 7 </a:t>
            </a:r>
            <a:r>
              <a:rPr lang="it-IT" sz="1400" i="1" dirty="0" err="1" smtClean="0">
                <a:solidFill>
                  <a:srgbClr val="002060"/>
                </a:solidFill>
                <a:latin typeface="Arial" pitchFamily="34" charset="0"/>
                <a:cs typeface="Arial" pitchFamily="34" charset="0"/>
              </a:rPr>
              <a:t>gg</a:t>
            </a:r>
            <a:r>
              <a:rPr lang="it-IT" sz="1400" i="1" dirty="0" smtClean="0">
                <a:solidFill>
                  <a:srgbClr val="002060"/>
                </a:solidFill>
                <a:latin typeface="Arial" pitchFamily="34" charset="0"/>
                <a:cs typeface="Arial" pitchFamily="34" charset="0"/>
              </a:rPr>
              <a:t>, comunicazione </a:t>
            </a:r>
            <a:r>
              <a:rPr lang="it-IT" sz="1400" i="1" dirty="0">
                <a:solidFill>
                  <a:srgbClr val="002060"/>
                </a:solidFill>
                <a:latin typeface="Arial" pitchFamily="34" charset="0"/>
                <a:cs typeface="Arial" pitchFamily="34" charset="0"/>
              </a:rPr>
              <a:t>ex art. 4, 9° comma</a:t>
            </a:r>
          </a:p>
          <a:p>
            <a:pPr algn="l">
              <a:lnSpc>
                <a:spcPct val="80000"/>
              </a:lnSpc>
              <a:spcBef>
                <a:spcPct val="20000"/>
              </a:spcBef>
            </a:pPr>
            <a:r>
              <a:rPr lang="it-IT" sz="1400" i="1" dirty="0">
                <a:solidFill>
                  <a:srgbClr val="002060"/>
                </a:solidFill>
                <a:latin typeface="Arial" pitchFamily="34" charset="0"/>
                <a:cs typeface="Arial" pitchFamily="34" charset="0"/>
              </a:rPr>
              <a:t>                     + </a:t>
            </a:r>
          </a:p>
          <a:p>
            <a:pPr algn="l">
              <a:lnSpc>
                <a:spcPct val="80000"/>
              </a:lnSpc>
              <a:spcBef>
                <a:spcPct val="20000"/>
              </a:spcBef>
            </a:pPr>
            <a:r>
              <a:rPr lang="it-IT" sz="1400" i="1" dirty="0">
                <a:solidFill>
                  <a:srgbClr val="002060"/>
                </a:solidFill>
                <a:latin typeface="Arial" pitchFamily="34" charset="0"/>
                <a:cs typeface="Arial" pitchFamily="34" charset="0"/>
              </a:rPr>
              <a:t>Versamento ex art. 5, 4° comma, pari a </a:t>
            </a:r>
            <a:r>
              <a:rPr lang="it-IT" sz="1400" b="1" i="1" dirty="0">
                <a:solidFill>
                  <a:srgbClr val="002060"/>
                </a:solidFill>
                <a:latin typeface="Arial" pitchFamily="34" charset="0"/>
                <a:cs typeface="Arial" pitchFamily="34" charset="0"/>
              </a:rPr>
              <a:t>3 volte</a:t>
            </a:r>
            <a:r>
              <a:rPr lang="it-IT" sz="1400" i="1" dirty="0">
                <a:solidFill>
                  <a:srgbClr val="002060"/>
                </a:solidFill>
                <a:latin typeface="Arial" pitchFamily="34" charset="0"/>
                <a:cs typeface="Arial" pitchFamily="34" charset="0"/>
              </a:rPr>
              <a:t> il trattamento mensile iniziale</a:t>
            </a:r>
          </a:p>
        </p:txBody>
      </p:sp>
      <p:sp>
        <p:nvSpPr>
          <p:cNvPr id="329755" name="AutoShape 27"/>
          <p:cNvSpPr>
            <a:spLocks noChangeArrowheads="1"/>
          </p:cNvSpPr>
          <p:nvPr/>
        </p:nvSpPr>
        <p:spPr bwMode="auto">
          <a:xfrm>
            <a:off x="6588224" y="2924250"/>
            <a:ext cx="485775" cy="216718"/>
          </a:xfrm>
          <a:prstGeom prst="downArrow">
            <a:avLst>
              <a:gd name="adj1" fmla="val 50000"/>
              <a:gd name="adj2" fmla="val 25000"/>
            </a:avLst>
          </a:prstGeom>
          <a:solidFill>
            <a:schemeClr val="accent1"/>
          </a:solidFill>
          <a:ln w="12700" algn="ctr">
            <a:noFill/>
            <a:miter lim="800000"/>
            <a:headEnd/>
            <a:tailEnd/>
          </a:ln>
          <a:effectLst>
            <a:outerShdw dist="107763" dir="2700000" algn="ctr" rotWithShape="0">
              <a:schemeClr val="bg2"/>
            </a:outerShdw>
          </a:effectLst>
        </p:spPr>
        <p:txBody>
          <a:bodyPr wrap="none" lIns="90000" tIns="90000" rIns="92075" bIns="46038" anchor="ctr"/>
          <a:lstStyle/>
          <a:p>
            <a:pPr>
              <a:defRPr/>
            </a:pPr>
            <a:endParaRPr lang="it-IT"/>
          </a:p>
        </p:txBody>
      </p:sp>
      <p:sp>
        <p:nvSpPr>
          <p:cNvPr id="31765" name="Rectangle 28"/>
          <p:cNvSpPr>
            <a:spLocks noChangeArrowheads="1"/>
          </p:cNvSpPr>
          <p:nvPr/>
        </p:nvSpPr>
        <p:spPr bwMode="auto">
          <a:xfrm>
            <a:off x="6444208" y="4077072"/>
            <a:ext cx="2627312" cy="288032"/>
          </a:xfrm>
          <a:prstGeom prst="rect">
            <a:avLst/>
          </a:prstGeom>
          <a:noFill/>
          <a:ln w="9525">
            <a:noFill/>
            <a:miter lim="800000"/>
            <a:headEnd/>
            <a:tailEnd/>
          </a:ln>
        </p:spPr>
        <p:txBody>
          <a:bodyPr/>
          <a:lstStyle/>
          <a:p>
            <a:pPr marL="342900" indent="-342900" algn="l">
              <a:lnSpc>
                <a:spcPct val="80000"/>
              </a:lnSpc>
              <a:spcBef>
                <a:spcPct val="20000"/>
              </a:spcBef>
            </a:pPr>
            <a:r>
              <a:rPr lang="it-IT" sz="1200" i="1" dirty="0">
                <a:solidFill>
                  <a:schemeClr val="tx1"/>
                </a:solidFill>
                <a:latin typeface="Arial" pitchFamily="34" charset="0"/>
                <a:cs typeface="Arial" pitchFamily="34" charset="0"/>
              </a:rPr>
              <a:t>          </a:t>
            </a:r>
            <a:r>
              <a:rPr lang="it-IT" sz="1200" i="1" dirty="0">
                <a:solidFill>
                  <a:srgbClr val="002060"/>
                </a:solidFill>
                <a:latin typeface="Arial" pitchFamily="34" charset="0"/>
                <a:cs typeface="Arial" pitchFamily="34" charset="0"/>
              </a:rPr>
              <a:t>Mancato accordo</a:t>
            </a:r>
          </a:p>
        </p:txBody>
      </p:sp>
      <p:sp>
        <p:nvSpPr>
          <p:cNvPr id="329757" name="AutoShape 29"/>
          <p:cNvSpPr>
            <a:spLocks noChangeArrowheads="1"/>
          </p:cNvSpPr>
          <p:nvPr/>
        </p:nvSpPr>
        <p:spPr bwMode="auto">
          <a:xfrm>
            <a:off x="4139952" y="4653136"/>
            <a:ext cx="485775" cy="143743"/>
          </a:xfrm>
          <a:prstGeom prst="downArrow">
            <a:avLst>
              <a:gd name="adj1" fmla="val 50000"/>
              <a:gd name="adj2" fmla="val 25000"/>
            </a:avLst>
          </a:prstGeom>
          <a:solidFill>
            <a:schemeClr val="accent1"/>
          </a:solidFill>
          <a:ln w="12700" algn="ctr">
            <a:noFill/>
            <a:miter lim="800000"/>
            <a:headEnd/>
            <a:tailEnd/>
          </a:ln>
          <a:effectLst>
            <a:outerShdw dist="107763" dir="2700000" algn="ctr" rotWithShape="0">
              <a:schemeClr val="bg2"/>
            </a:outerShdw>
          </a:effectLst>
        </p:spPr>
        <p:txBody>
          <a:bodyPr wrap="none" lIns="90000" tIns="90000" rIns="92075" bIns="46038" anchor="ctr"/>
          <a:lstStyle/>
          <a:p>
            <a:pPr>
              <a:defRPr/>
            </a:pPr>
            <a:endParaRPr lang="it-IT"/>
          </a:p>
        </p:txBody>
      </p:sp>
      <p:sp>
        <p:nvSpPr>
          <p:cNvPr id="329758" name="AutoShape 30"/>
          <p:cNvSpPr>
            <a:spLocks noChangeArrowheads="1"/>
          </p:cNvSpPr>
          <p:nvPr/>
        </p:nvSpPr>
        <p:spPr bwMode="auto">
          <a:xfrm>
            <a:off x="7596336" y="4365104"/>
            <a:ext cx="288032" cy="288032"/>
          </a:xfrm>
          <a:prstGeom prst="downArrow">
            <a:avLst>
              <a:gd name="adj1" fmla="val 50000"/>
              <a:gd name="adj2" fmla="val 25000"/>
            </a:avLst>
          </a:prstGeom>
          <a:solidFill>
            <a:schemeClr val="accent1"/>
          </a:solidFill>
          <a:ln w="12700" algn="ctr">
            <a:noFill/>
            <a:miter lim="800000"/>
            <a:headEnd/>
            <a:tailEnd/>
          </a:ln>
          <a:effectLst>
            <a:outerShdw dist="107763" dir="2700000" algn="ctr" rotWithShape="0">
              <a:schemeClr val="bg2"/>
            </a:outerShdw>
          </a:effectLst>
        </p:spPr>
        <p:txBody>
          <a:bodyPr wrap="none" lIns="90000" tIns="90000" rIns="92075" bIns="46038" anchor="ctr"/>
          <a:lstStyle/>
          <a:p>
            <a:pPr>
              <a:defRPr/>
            </a:pPr>
            <a:endParaRPr lang="it-IT"/>
          </a:p>
        </p:txBody>
      </p:sp>
      <p:sp>
        <p:nvSpPr>
          <p:cNvPr id="31768" name="Rectangle 32"/>
          <p:cNvSpPr>
            <a:spLocks noChangeArrowheads="1"/>
          </p:cNvSpPr>
          <p:nvPr/>
        </p:nvSpPr>
        <p:spPr bwMode="auto">
          <a:xfrm>
            <a:off x="6300788" y="4653136"/>
            <a:ext cx="2843212" cy="3096344"/>
          </a:xfrm>
          <a:prstGeom prst="rect">
            <a:avLst/>
          </a:prstGeom>
          <a:noFill/>
          <a:ln w="9525">
            <a:noFill/>
            <a:miter lim="800000"/>
            <a:headEnd/>
            <a:tailEnd/>
          </a:ln>
        </p:spPr>
        <p:txBody>
          <a:bodyPr/>
          <a:lstStyle/>
          <a:p>
            <a:pPr algn="l">
              <a:lnSpc>
                <a:spcPct val="80000"/>
              </a:lnSpc>
              <a:spcBef>
                <a:spcPct val="20000"/>
              </a:spcBef>
            </a:pPr>
            <a:r>
              <a:rPr lang="it-IT" sz="1400" i="1" dirty="0">
                <a:solidFill>
                  <a:srgbClr val="002060"/>
                </a:solidFill>
                <a:latin typeface="Arial" pitchFamily="34" charset="0"/>
                <a:cs typeface="Arial" pitchFamily="34" charset="0"/>
              </a:rPr>
              <a:t>Comunicazioni di recesso </a:t>
            </a:r>
          </a:p>
          <a:p>
            <a:pPr algn="l">
              <a:lnSpc>
                <a:spcPct val="80000"/>
              </a:lnSpc>
              <a:spcBef>
                <a:spcPct val="20000"/>
              </a:spcBef>
            </a:pPr>
            <a:r>
              <a:rPr lang="it-IT" sz="1400" i="1" dirty="0">
                <a:solidFill>
                  <a:srgbClr val="002060"/>
                </a:solidFill>
                <a:latin typeface="Arial" pitchFamily="34" charset="0"/>
                <a:cs typeface="Arial" pitchFamily="34" charset="0"/>
              </a:rPr>
              <a:t>                      </a:t>
            </a:r>
            <a:r>
              <a:rPr lang="it-IT" sz="1400" i="1" dirty="0" smtClean="0">
                <a:solidFill>
                  <a:srgbClr val="002060"/>
                </a:solidFill>
                <a:latin typeface="Arial" pitchFamily="34" charset="0"/>
                <a:cs typeface="Arial" pitchFamily="34" charset="0"/>
              </a:rPr>
              <a:t>+</a:t>
            </a:r>
            <a:endParaRPr lang="it-IT" sz="1400" i="1" dirty="0">
              <a:solidFill>
                <a:srgbClr val="002060"/>
              </a:solidFill>
              <a:latin typeface="Arial" pitchFamily="34" charset="0"/>
              <a:cs typeface="Arial" pitchFamily="34" charset="0"/>
            </a:endParaRPr>
          </a:p>
          <a:p>
            <a:pPr algn="l">
              <a:lnSpc>
                <a:spcPct val="80000"/>
              </a:lnSpc>
              <a:spcBef>
                <a:spcPct val="20000"/>
              </a:spcBef>
            </a:pPr>
            <a:r>
              <a:rPr lang="it-IT" sz="1400" i="1" dirty="0" smtClean="0">
                <a:solidFill>
                  <a:srgbClr val="002060"/>
                </a:solidFill>
                <a:latin typeface="Arial" pitchFamily="34" charset="0"/>
                <a:cs typeface="Arial" pitchFamily="34" charset="0"/>
              </a:rPr>
              <a:t>Entro 7 </a:t>
            </a:r>
            <a:r>
              <a:rPr lang="it-IT" sz="1400" i="1" dirty="0" err="1" smtClean="0">
                <a:solidFill>
                  <a:srgbClr val="002060"/>
                </a:solidFill>
                <a:latin typeface="Arial" pitchFamily="34" charset="0"/>
                <a:cs typeface="Arial" pitchFamily="34" charset="0"/>
              </a:rPr>
              <a:t>gg</a:t>
            </a:r>
            <a:r>
              <a:rPr lang="it-IT" sz="1400" i="1" dirty="0" smtClean="0">
                <a:solidFill>
                  <a:srgbClr val="002060"/>
                </a:solidFill>
                <a:latin typeface="Arial" pitchFamily="34" charset="0"/>
                <a:cs typeface="Arial" pitchFamily="34" charset="0"/>
              </a:rPr>
              <a:t>, comunicazione ex </a:t>
            </a:r>
            <a:r>
              <a:rPr lang="it-IT" sz="1400" i="1" dirty="0">
                <a:solidFill>
                  <a:srgbClr val="002060"/>
                </a:solidFill>
                <a:latin typeface="Arial" pitchFamily="34" charset="0"/>
                <a:cs typeface="Arial" pitchFamily="34" charset="0"/>
              </a:rPr>
              <a:t>art. 4, 9° comma</a:t>
            </a:r>
          </a:p>
          <a:p>
            <a:pPr algn="l">
              <a:lnSpc>
                <a:spcPct val="80000"/>
              </a:lnSpc>
              <a:spcBef>
                <a:spcPct val="20000"/>
              </a:spcBef>
            </a:pPr>
            <a:r>
              <a:rPr lang="it-IT" sz="1400" i="1" dirty="0">
                <a:solidFill>
                  <a:srgbClr val="002060"/>
                </a:solidFill>
                <a:latin typeface="Arial" pitchFamily="34" charset="0"/>
                <a:cs typeface="Arial" pitchFamily="34" charset="0"/>
              </a:rPr>
              <a:t>                      </a:t>
            </a:r>
            <a:r>
              <a:rPr lang="it-IT" sz="1400" i="1" dirty="0" smtClean="0">
                <a:solidFill>
                  <a:srgbClr val="002060"/>
                </a:solidFill>
                <a:latin typeface="Arial" pitchFamily="34" charset="0"/>
                <a:cs typeface="Arial" pitchFamily="34" charset="0"/>
              </a:rPr>
              <a:t>+</a:t>
            </a:r>
          </a:p>
          <a:p>
            <a:pPr algn="l">
              <a:lnSpc>
                <a:spcPct val="80000"/>
              </a:lnSpc>
              <a:spcBef>
                <a:spcPct val="20000"/>
              </a:spcBef>
            </a:pPr>
            <a:r>
              <a:rPr lang="it-IT" sz="1400" i="1" dirty="0" smtClean="0">
                <a:solidFill>
                  <a:srgbClr val="002060"/>
                </a:solidFill>
                <a:latin typeface="Arial" pitchFamily="34" charset="0"/>
                <a:cs typeface="Arial" pitchFamily="34" charset="0"/>
              </a:rPr>
              <a:t>Versamento </a:t>
            </a:r>
            <a:r>
              <a:rPr lang="it-IT" sz="1400" i="1" dirty="0">
                <a:solidFill>
                  <a:srgbClr val="002060"/>
                </a:solidFill>
                <a:latin typeface="Arial" pitchFamily="34" charset="0"/>
                <a:cs typeface="Arial" pitchFamily="34" charset="0"/>
              </a:rPr>
              <a:t>ex art. 5, 4° comma, pari a </a:t>
            </a:r>
            <a:r>
              <a:rPr lang="it-IT" sz="1400" b="1" i="1" dirty="0">
                <a:solidFill>
                  <a:srgbClr val="002060"/>
                </a:solidFill>
                <a:latin typeface="Arial" pitchFamily="34" charset="0"/>
                <a:cs typeface="Arial" pitchFamily="34" charset="0"/>
              </a:rPr>
              <a:t>6/</a:t>
            </a:r>
            <a:r>
              <a:rPr lang="it-IT" sz="1400" i="1" dirty="0">
                <a:solidFill>
                  <a:srgbClr val="002060"/>
                </a:solidFill>
                <a:latin typeface="Arial" pitchFamily="34" charset="0"/>
                <a:cs typeface="Arial" pitchFamily="34" charset="0"/>
              </a:rPr>
              <a:t> </a:t>
            </a:r>
            <a:r>
              <a:rPr lang="it-IT" sz="1400" b="1" i="1" dirty="0">
                <a:solidFill>
                  <a:srgbClr val="002060"/>
                </a:solidFill>
                <a:latin typeface="Arial" pitchFamily="34" charset="0"/>
                <a:cs typeface="Arial" pitchFamily="34" charset="0"/>
              </a:rPr>
              <a:t>9 volte</a:t>
            </a:r>
            <a:r>
              <a:rPr lang="it-IT" sz="1400" i="1" dirty="0">
                <a:solidFill>
                  <a:srgbClr val="002060"/>
                </a:solidFill>
                <a:latin typeface="Arial" pitchFamily="34" charset="0"/>
                <a:cs typeface="Arial" pitchFamily="34" charset="0"/>
              </a:rPr>
              <a:t> il trattamento mensile </a:t>
            </a:r>
            <a:r>
              <a:rPr lang="it-IT" sz="1400" i="1" dirty="0" smtClean="0">
                <a:solidFill>
                  <a:srgbClr val="002060"/>
                </a:solidFill>
                <a:latin typeface="Arial" pitchFamily="34" charset="0"/>
                <a:cs typeface="Arial" pitchFamily="34" charset="0"/>
              </a:rPr>
              <a:t>iniziale rispettivamente se si tratta di mobilità ex art.4 oppure ex art. 24 </a:t>
            </a:r>
          </a:p>
          <a:p>
            <a:pPr algn="l">
              <a:lnSpc>
                <a:spcPct val="80000"/>
              </a:lnSpc>
              <a:spcBef>
                <a:spcPct val="20000"/>
              </a:spcBef>
            </a:pPr>
            <a:endParaRPr lang="it-IT" sz="1400" i="1" dirty="0">
              <a:solidFill>
                <a:srgbClr val="002060"/>
              </a:solidFill>
              <a:latin typeface="Arial" pitchFamily="34" charset="0"/>
              <a:cs typeface="Arial" pitchFamily="34" charset="0"/>
            </a:endParaRPr>
          </a:p>
        </p:txBody>
      </p:sp>
      <p:cxnSp>
        <p:nvCxnSpPr>
          <p:cNvPr id="329765" name="AutoShape 37"/>
          <p:cNvCxnSpPr>
            <a:cxnSpLocks noChangeShapeType="1"/>
          </p:cNvCxnSpPr>
          <p:nvPr/>
        </p:nvCxnSpPr>
        <p:spPr bwMode="auto">
          <a:xfrm flipH="1">
            <a:off x="4788024" y="3789040"/>
            <a:ext cx="1512168"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9766" name="AutoShape 38"/>
          <p:cNvCxnSpPr>
            <a:cxnSpLocks noChangeShapeType="1"/>
          </p:cNvCxnSpPr>
          <p:nvPr/>
        </p:nvCxnSpPr>
        <p:spPr bwMode="auto">
          <a:xfrm>
            <a:off x="6372200" y="3789040"/>
            <a:ext cx="1224136"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Connettore 2 36"/>
          <p:cNvCxnSpPr/>
          <p:nvPr/>
        </p:nvCxnSpPr>
        <p:spPr>
          <a:xfrm flipH="1">
            <a:off x="3347864" y="1988840"/>
            <a:ext cx="792088"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Connettore 2 38"/>
          <p:cNvCxnSpPr/>
          <p:nvPr/>
        </p:nvCxnSpPr>
        <p:spPr>
          <a:xfrm>
            <a:off x="4788024" y="1988840"/>
            <a:ext cx="792088"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Segnaposto numero diapositiva 2"/>
          <p:cNvSpPr txBox="1">
            <a:spLocks/>
          </p:cNvSpPr>
          <p:nvPr/>
        </p:nvSpPr>
        <p:spPr>
          <a:xfrm>
            <a:off x="3276600" y="6448251"/>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mn-lt"/>
              </a:rPr>
              <a:pPr algn="ctr" fontAlgn="auto">
                <a:spcBef>
                  <a:spcPts val="0"/>
                </a:spcBef>
                <a:spcAft>
                  <a:spcPts val="0"/>
                </a:spcAft>
                <a:defRPr/>
              </a:pPr>
              <a:t>66</a:t>
            </a:fld>
            <a:endParaRPr lang="it-IT" sz="1200" dirty="0">
              <a:solidFill>
                <a:schemeClr val="tx1">
                  <a:tint val="75000"/>
                </a:schemeClr>
              </a:solidFill>
              <a:latin typeface="+mn-lt"/>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23528" y="980728"/>
            <a:ext cx="8496944" cy="1200329"/>
          </a:xfrm>
          <a:prstGeom prst="rect">
            <a:avLst/>
          </a:prstGeom>
          <a:noFill/>
        </p:spPr>
        <p:txBody>
          <a:bodyPr wrap="square" rtlCol="0">
            <a:spAutoFit/>
          </a:bodyPr>
          <a:lstStyle/>
          <a:p>
            <a:pPr algn="ctr"/>
            <a:endParaRPr lang="it-IT" sz="2400" b="1" cap="all" dirty="0" smtClean="0">
              <a:solidFill>
                <a:schemeClr val="tx2"/>
              </a:solidFill>
            </a:endParaRPr>
          </a:p>
          <a:p>
            <a:pPr algn="ctr"/>
            <a:r>
              <a:rPr lang="it-IT" sz="2400" b="1" cap="all" dirty="0" smtClean="0">
                <a:solidFill>
                  <a:srgbClr val="002060"/>
                </a:solidFill>
                <a:latin typeface="Arial" pitchFamily="34" charset="0"/>
                <a:cs typeface="Arial" pitchFamily="34" charset="0"/>
              </a:rPr>
              <a:t>Modifiche attinenti la procedura apportate dalla riforma </a:t>
            </a:r>
            <a:r>
              <a:rPr lang="it-IT" sz="2400" b="1" cap="all" dirty="0" err="1" smtClean="0">
                <a:solidFill>
                  <a:srgbClr val="002060"/>
                </a:solidFill>
                <a:latin typeface="Arial" pitchFamily="34" charset="0"/>
                <a:cs typeface="Arial" pitchFamily="34" charset="0"/>
              </a:rPr>
              <a:t>fornero</a:t>
            </a:r>
            <a:endParaRPr lang="it-IT" sz="2400" b="1" dirty="0">
              <a:solidFill>
                <a:schemeClr val="tx2"/>
              </a:solidFill>
            </a:endParaRPr>
          </a:p>
        </p:txBody>
      </p:sp>
      <p:sp>
        <p:nvSpPr>
          <p:cNvPr id="3" name="CasellaDiTesto 2"/>
          <p:cNvSpPr txBox="1"/>
          <p:nvPr/>
        </p:nvSpPr>
        <p:spPr>
          <a:xfrm>
            <a:off x="251520" y="2337261"/>
            <a:ext cx="8424936" cy="3323987"/>
          </a:xfrm>
          <a:prstGeom prst="rect">
            <a:avLst/>
          </a:prstGeom>
          <a:noFill/>
        </p:spPr>
        <p:txBody>
          <a:bodyPr wrap="square" rtlCol="0">
            <a:spAutoFit/>
          </a:bodyPr>
          <a:lstStyle/>
          <a:p>
            <a:pPr marL="269875" indent="-269875" algn="just">
              <a:buFont typeface="Wingdings" pitchFamily="2" charset="2"/>
              <a:buChar char="Ø"/>
            </a:pPr>
            <a:endParaRPr lang="it-IT" sz="1600" dirty="0" smtClean="0">
              <a:solidFill>
                <a:schemeClr val="tx2"/>
              </a:solidFill>
            </a:endParaRPr>
          </a:p>
          <a:p>
            <a:pPr marL="288000" indent="-288000" algn="just">
              <a:buFont typeface="Wingdings" pitchFamily="2" charset="2"/>
              <a:buChar char="Ø"/>
            </a:pPr>
            <a:r>
              <a:rPr lang="it-IT" sz="1600" dirty="0" smtClean="0">
                <a:solidFill>
                  <a:srgbClr val="002060"/>
                </a:solidFill>
                <a:latin typeface="Arial" pitchFamily="34" charset="0"/>
                <a:cs typeface="Arial" pitchFamily="34" charset="0"/>
              </a:rPr>
              <a:t>La comunicazione dell’elenco dei lavoratori collocati in mobilità che l’impresa deve effettuare nei confronti dell’ufficio competente della regione, della provincia e ai sindacati di categoria, </a:t>
            </a:r>
            <a:r>
              <a:rPr lang="it-IT" sz="1600" b="1" u="sng" dirty="0" smtClean="0">
                <a:solidFill>
                  <a:srgbClr val="002060"/>
                </a:solidFill>
                <a:latin typeface="Arial" pitchFamily="34" charset="0"/>
                <a:cs typeface="Arial" pitchFamily="34" charset="0"/>
              </a:rPr>
              <a:t>deve avvenire “entro 7 giorni”</a:t>
            </a:r>
            <a:r>
              <a:rPr lang="it-IT" sz="1600" b="1" dirty="0" smtClean="0">
                <a:solidFill>
                  <a:srgbClr val="002060"/>
                </a:solidFill>
                <a:latin typeface="Arial" pitchFamily="34" charset="0"/>
                <a:cs typeface="Arial" pitchFamily="34" charset="0"/>
              </a:rPr>
              <a:t> (non più </a:t>
            </a:r>
            <a:r>
              <a:rPr lang="it-IT" sz="1600" b="1" i="1" dirty="0" smtClean="0">
                <a:solidFill>
                  <a:srgbClr val="002060"/>
                </a:solidFill>
                <a:latin typeface="Arial" pitchFamily="34" charset="0"/>
                <a:cs typeface="Arial" pitchFamily="34" charset="0"/>
              </a:rPr>
              <a:t>“contestualmente”</a:t>
            </a:r>
            <a:r>
              <a:rPr lang="it-IT" sz="1600" b="1" dirty="0" smtClean="0">
                <a:solidFill>
                  <a:srgbClr val="002060"/>
                </a:solidFill>
                <a:latin typeface="Arial" pitchFamily="34" charset="0"/>
                <a:cs typeface="Arial" pitchFamily="34" charset="0"/>
              </a:rPr>
              <a:t>) dalla comunicazione dei recessi ad ogni singolo lavoratore</a:t>
            </a:r>
            <a:r>
              <a:rPr lang="it-IT" sz="1600" dirty="0" smtClean="0">
                <a:solidFill>
                  <a:srgbClr val="002060"/>
                </a:solidFill>
                <a:latin typeface="Arial" pitchFamily="34" charset="0"/>
                <a:cs typeface="Arial" pitchFamily="34" charset="0"/>
              </a:rPr>
              <a:t> (art. 4 c. 9 della L. 223/1991)</a:t>
            </a:r>
          </a:p>
          <a:p>
            <a:pPr marL="355600" indent="-269875" algn="just">
              <a:buFont typeface="Wingdings" pitchFamily="2" charset="2"/>
              <a:buChar char="Ø"/>
            </a:pPr>
            <a:endParaRPr lang="it-IT" sz="1600" dirty="0" smtClean="0">
              <a:solidFill>
                <a:srgbClr val="002060"/>
              </a:solidFill>
              <a:latin typeface="Arial" pitchFamily="34" charset="0"/>
              <a:cs typeface="Arial" pitchFamily="34" charset="0"/>
            </a:endParaRPr>
          </a:p>
          <a:p>
            <a:pPr marL="355600" indent="-269875" algn="just">
              <a:buFont typeface="Wingdings" pitchFamily="2" charset="2"/>
              <a:buChar char="Ø"/>
            </a:pPr>
            <a:endParaRPr lang="it-IT" sz="1600" dirty="0" smtClean="0">
              <a:solidFill>
                <a:srgbClr val="002060"/>
              </a:solidFill>
              <a:latin typeface="Arial" pitchFamily="34" charset="0"/>
              <a:cs typeface="Arial" pitchFamily="34" charset="0"/>
            </a:endParaRPr>
          </a:p>
          <a:p>
            <a:pPr marL="355600" indent="-355600" algn="just">
              <a:buFont typeface="Wingdings" pitchFamily="2" charset="2"/>
              <a:buChar char="Ø"/>
            </a:pPr>
            <a:r>
              <a:rPr lang="it-IT" sz="1600" dirty="0" smtClean="0">
                <a:solidFill>
                  <a:srgbClr val="002060"/>
                </a:solidFill>
                <a:latin typeface="Arial" pitchFamily="34" charset="0"/>
                <a:cs typeface="Arial" pitchFamily="34" charset="0"/>
              </a:rPr>
              <a:t>Gli eventuali vizi della comunicazione preventiva alle rappresentanze  sindacali aziendali e alle rispettive associazioni di categoria (con cui inizia il procedimento per il licenziamento collettivo) </a:t>
            </a:r>
            <a:r>
              <a:rPr lang="it-IT" sz="1600" b="1" dirty="0" smtClean="0">
                <a:solidFill>
                  <a:srgbClr val="002060"/>
                </a:solidFill>
                <a:latin typeface="Arial" pitchFamily="34" charset="0"/>
                <a:cs typeface="Arial" pitchFamily="34" charset="0"/>
              </a:rPr>
              <a:t>“possono</a:t>
            </a:r>
            <a:r>
              <a:rPr lang="it-IT" sz="1600" b="1" i="1" dirty="0" smtClean="0">
                <a:solidFill>
                  <a:srgbClr val="002060"/>
                </a:solidFill>
                <a:latin typeface="Arial" pitchFamily="34" charset="0"/>
                <a:cs typeface="Arial" pitchFamily="34" charset="0"/>
              </a:rPr>
              <a:t> </a:t>
            </a:r>
            <a:r>
              <a:rPr lang="it-IT" sz="1600" b="1" dirty="0" smtClean="0">
                <a:solidFill>
                  <a:srgbClr val="002060"/>
                </a:solidFill>
                <a:latin typeface="Arial" pitchFamily="34" charset="0"/>
                <a:cs typeface="Arial" pitchFamily="34" charset="0"/>
              </a:rPr>
              <a:t>essere sanati, ad ogni effetto di legge, nell’ambito di un accordo sindacale concluso nel corso della procedura</a:t>
            </a:r>
            <a:r>
              <a:rPr lang="it-IT" sz="1600" dirty="0" smtClean="0">
                <a:solidFill>
                  <a:srgbClr val="002060"/>
                </a:solidFill>
                <a:latin typeface="Arial" pitchFamily="34" charset="0"/>
                <a:cs typeface="Arial" pitchFamily="34" charset="0"/>
              </a:rPr>
              <a:t>” (periodo inserito all’ art. 4 c. 12  della L. 223/1991 dall’ art. 1 c. 45 della L. 92/2012)</a:t>
            </a:r>
          </a:p>
          <a:p>
            <a:pPr marL="355600" indent="-355600">
              <a:buFont typeface="Arial" pitchFamily="34" charset="0"/>
              <a:buChar char="•"/>
            </a:pPr>
            <a:endParaRPr lang="it-IT" sz="1600" dirty="0">
              <a:solidFill>
                <a:srgbClr val="002060"/>
              </a:solidFill>
            </a:endParaRPr>
          </a:p>
        </p:txBody>
      </p:sp>
      <p:sp>
        <p:nvSpPr>
          <p:cNvPr id="10" name="Segnaposto numero diapositiva 5"/>
          <p:cNvSpPr>
            <a:spLocks noGrp="1"/>
          </p:cNvSpPr>
          <p:nvPr>
            <p:ph type="sldNum" sz="quarter" idx="12"/>
          </p:nvPr>
        </p:nvSpPr>
        <p:spPr>
          <a:xfrm>
            <a:off x="3309090" y="6309321"/>
            <a:ext cx="2133600" cy="396875"/>
          </a:xfrm>
          <a:noFill/>
        </p:spPr>
        <p:txBody>
          <a:bodyPr/>
          <a:lstStyle/>
          <a:p>
            <a:pPr algn="ctr"/>
            <a:fld id="{2CC0117B-15E5-49BF-B1C8-BE61EEF1CBC9}" type="slidenum">
              <a:rPr lang="it-IT" sz="1200" smtClean="0"/>
              <a:pPr algn="ctr"/>
              <a:t>67</a:t>
            </a:fld>
            <a:endParaRPr lang="it-IT" sz="1200" dirty="0"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23528" y="921494"/>
            <a:ext cx="8496944" cy="830997"/>
          </a:xfrm>
          <a:prstGeom prst="rect">
            <a:avLst/>
          </a:prstGeom>
          <a:noFill/>
        </p:spPr>
        <p:txBody>
          <a:bodyPr wrap="square" rtlCol="0">
            <a:spAutoFit/>
          </a:bodyPr>
          <a:lstStyle/>
          <a:p>
            <a:pPr algn="ctr"/>
            <a:endParaRPr lang="it-IT" sz="2400" b="1" cap="all" dirty="0" smtClean="0">
              <a:solidFill>
                <a:schemeClr val="tx2"/>
              </a:solidFill>
            </a:endParaRPr>
          </a:p>
          <a:p>
            <a:pPr algn="ctr"/>
            <a:r>
              <a:rPr lang="it-IT" sz="2400" b="1" cap="all" dirty="0" smtClean="0">
                <a:solidFill>
                  <a:srgbClr val="002060"/>
                </a:solidFill>
                <a:latin typeface="Arial" pitchFamily="34" charset="0"/>
                <a:cs typeface="Arial" pitchFamily="34" charset="0"/>
              </a:rPr>
              <a:t>I vizi della procedura</a:t>
            </a:r>
            <a:endParaRPr lang="it-IT" sz="2400" b="1" dirty="0">
              <a:solidFill>
                <a:schemeClr val="tx2"/>
              </a:solidFill>
            </a:endParaRPr>
          </a:p>
        </p:txBody>
      </p:sp>
      <p:sp>
        <p:nvSpPr>
          <p:cNvPr id="3" name="CasellaDiTesto 2"/>
          <p:cNvSpPr txBox="1"/>
          <p:nvPr/>
        </p:nvSpPr>
        <p:spPr>
          <a:xfrm>
            <a:off x="467544" y="1844824"/>
            <a:ext cx="7992888" cy="1969770"/>
          </a:xfrm>
          <a:prstGeom prst="rect">
            <a:avLst/>
          </a:prstGeom>
          <a:noFill/>
        </p:spPr>
        <p:txBody>
          <a:bodyPr wrap="square" rtlCol="0">
            <a:spAutoFit/>
          </a:bodyPr>
          <a:lstStyle/>
          <a:p>
            <a:pPr marL="355600" indent="-355600" algn="just"/>
            <a:endParaRPr lang="it-IT" dirty="0" smtClean="0">
              <a:solidFill>
                <a:srgbClr val="002060"/>
              </a:solidFill>
              <a:latin typeface="Arial" pitchFamily="34" charset="0"/>
              <a:cs typeface="Arial" pitchFamily="34" charset="0"/>
            </a:endParaRPr>
          </a:p>
          <a:p>
            <a:pPr marL="355600" indent="-355600" algn="just"/>
            <a:r>
              <a:rPr lang="it-IT" sz="1600" dirty="0" smtClean="0">
                <a:solidFill>
                  <a:srgbClr val="002060"/>
                </a:solidFill>
              </a:rPr>
              <a:t>	</a:t>
            </a:r>
          </a:p>
          <a:p>
            <a:pPr marL="355600" indent="-355600" algn="just"/>
            <a:r>
              <a:rPr lang="it-IT" sz="1600" dirty="0" smtClean="0">
                <a:solidFill>
                  <a:srgbClr val="002060"/>
                </a:solidFill>
              </a:rPr>
              <a:t>	</a:t>
            </a:r>
            <a:endParaRPr lang="it-IT" dirty="0" smtClean="0">
              <a:solidFill>
                <a:srgbClr val="002060"/>
              </a:solidFill>
            </a:endParaRPr>
          </a:p>
          <a:p>
            <a:pPr marL="355600" indent="-355600" algn="just"/>
            <a:endParaRPr lang="it-IT" dirty="0" smtClean="0">
              <a:solidFill>
                <a:srgbClr val="002060"/>
              </a:solidFill>
            </a:endParaRPr>
          </a:p>
          <a:p>
            <a:pPr marL="355600" indent="-355600" algn="just"/>
            <a:endParaRPr lang="it-IT" dirty="0" smtClean="0">
              <a:solidFill>
                <a:srgbClr val="002060"/>
              </a:solidFill>
            </a:endParaRPr>
          </a:p>
          <a:p>
            <a:pPr marL="355600" indent="-355600"/>
            <a:endParaRPr lang="it-IT" dirty="0" smtClean="0">
              <a:solidFill>
                <a:srgbClr val="002060"/>
              </a:solidFill>
            </a:endParaRPr>
          </a:p>
          <a:p>
            <a:pPr marL="355600" indent="-355600"/>
            <a:endParaRPr lang="it-IT" dirty="0">
              <a:solidFill>
                <a:srgbClr val="002060"/>
              </a:solidFill>
            </a:endParaRPr>
          </a:p>
        </p:txBody>
      </p:sp>
      <p:sp>
        <p:nvSpPr>
          <p:cNvPr id="10" name="Segnaposto numero diapositiva 5"/>
          <p:cNvSpPr>
            <a:spLocks noGrp="1"/>
          </p:cNvSpPr>
          <p:nvPr>
            <p:ph type="sldNum" sz="quarter" idx="12"/>
          </p:nvPr>
        </p:nvSpPr>
        <p:spPr>
          <a:xfrm>
            <a:off x="3309090" y="6309321"/>
            <a:ext cx="2133600" cy="396875"/>
          </a:xfrm>
          <a:noFill/>
        </p:spPr>
        <p:txBody>
          <a:bodyPr/>
          <a:lstStyle/>
          <a:p>
            <a:pPr algn="ctr"/>
            <a:fld id="{2CC0117B-15E5-49BF-B1C8-BE61EEF1CBC9}" type="slidenum">
              <a:rPr lang="it-IT" sz="1200" smtClean="0"/>
              <a:pPr algn="ctr"/>
              <a:t>68</a:t>
            </a:fld>
            <a:endParaRPr lang="it-IT" sz="1200" dirty="0" smtClean="0"/>
          </a:p>
        </p:txBody>
      </p:sp>
      <p:sp>
        <p:nvSpPr>
          <p:cNvPr id="8" name="Rettangolo 7"/>
          <p:cNvSpPr/>
          <p:nvPr/>
        </p:nvSpPr>
        <p:spPr>
          <a:xfrm>
            <a:off x="539552" y="1700808"/>
            <a:ext cx="7776864" cy="830997"/>
          </a:xfrm>
          <a:prstGeom prst="rect">
            <a:avLst/>
          </a:prstGeom>
        </p:spPr>
        <p:txBody>
          <a:bodyPr wrap="square">
            <a:spAutoFit/>
          </a:bodyPr>
          <a:lstStyle/>
          <a:p>
            <a:pPr algn="just"/>
            <a:endParaRPr lang="it-IT" sz="2400" dirty="0" smtClean="0">
              <a:solidFill>
                <a:srgbClr val="002060"/>
              </a:solidFill>
            </a:endParaRPr>
          </a:p>
          <a:p>
            <a:pPr algn="just"/>
            <a:endParaRPr lang="it-IT" sz="2400" dirty="0" smtClean="0">
              <a:solidFill>
                <a:srgbClr val="002060"/>
              </a:solidFill>
            </a:endParaRPr>
          </a:p>
        </p:txBody>
      </p:sp>
      <p:sp>
        <p:nvSpPr>
          <p:cNvPr id="11" name="CasellaDiTesto 10"/>
          <p:cNvSpPr txBox="1"/>
          <p:nvPr/>
        </p:nvSpPr>
        <p:spPr>
          <a:xfrm>
            <a:off x="539552" y="2348880"/>
            <a:ext cx="7920880" cy="1754326"/>
          </a:xfrm>
          <a:prstGeom prst="rect">
            <a:avLst/>
          </a:prstGeom>
          <a:noFill/>
        </p:spPr>
        <p:txBody>
          <a:bodyPr wrap="square" rtlCol="0">
            <a:spAutoFit/>
          </a:bodyPr>
          <a:lstStyle/>
          <a:p>
            <a:pPr algn="just"/>
            <a:r>
              <a:rPr lang="it-IT" b="1" dirty="0" smtClean="0">
                <a:solidFill>
                  <a:srgbClr val="002060"/>
                </a:solidFill>
                <a:latin typeface="Arial" pitchFamily="34" charset="0"/>
                <a:cs typeface="Arial" pitchFamily="34" charset="0"/>
              </a:rPr>
              <a:t>La disposizione introdotta dalla Riforma </a:t>
            </a:r>
            <a:r>
              <a:rPr lang="it-IT" b="1" dirty="0" err="1" smtClean="0">
                <a:solidFill>
                  <a:srgbClr val="002060"/>
                </a:solidFill>
                <a:latin typeface="Arial" pitchFamily="34" charset="0"/>
                <a:cs typeface="Arial" pitchFamily="34" charset="0"/>
              </a:rPr>
              <a:t>Fornero</a:t>
            </a:r>
            <a:r>
              <a:rPr lang="it-IT" b="1" dirty="0" smtClean="0">
                <a:solidFill>
                  <a:srgbClr val="002060"/>
                </a:solidFill>
                <a:latin typeface="Arial" pitchFamily="34" charset="0"/>
                <a:cs typeface="Arial" pitchFamily="34" charset="0"/>
              </a:rPr>
              <a:t> è finalizzata a contrastare quel consolidato orientamento giurisprudenziale in forza del quale i vizi della procedura di informazione e consultazione sindacale possono essere fatti valere da ogni singolo lavoratore </a:t>
            </a:r>
            <a:r>
              <a:rPr lang="it-IT" dirty="0" smtClean="0">
                <a:solidFill>
                  <a:srgbClr val="002060"/>
                </a:solidFill>
                <a:latin typeface="Arial" pitchFamily="34" charset="0"/>
                <a:cs typeface="Arial" pitchFamily="34" charset="0"/>
              </a:rPr>
              <a:t>anche nel caso in cui sia intervenuto un accordo con le </a:t>
            </a:r>
            <a:r>
              <a:rPr lang="it-IT" dirty="0" err="1" smtClean="0">
                <a:solidFill>
                  <a:srgbClr val="002060"/>
                </a:solidFill>
                <a:latin typeface="Arial" pitchFamily="34" charset="0"/>
                <a:cs typeface="Arial" pitchFamily="34" charset="0"/>
              </a:rPr>
              <a:t>OO.SS</a:t>
            </a:r>
            <a:r>
              <a:rPr lang="it-IT" dirty="0" smtClean="0">
                <a:solidFill>
                  <a:srgbClr val="002060"/>
                </a:solidFill>
                <a:latin typeface="Arial" pitchFamily="34" charset="0"/>
                <a:cs typeface="Arial" pitchFamily="34" charset="0"/>
              </a:rPr>
              <a:t>.  e la procedura sindacale sia andata a buon fine. </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23528" y="620688"/>
            <a:ext cx="8496944" cy="830997"/>
          </a:xfrm>
          <a:prstGeom prst="rect">
            <a:avLst/>
          </a:prstGeom>
          <a:noFill/>
        </p:spPr>
        <p:txBody>
          <a:bodyPr wrap="square" rtlCol="0">
            <a:spAutoFit/>
          </a:bodyPr>
          <a:lstStyle/>
          <a:p>
            <a:pPr algn="ctr"/>
            <a:endParaRPr lang="it-IT" sz="2400" b="1" cap="all" dirty="0" smtClean="0">
              <a:solidFill>
                <a:schemeClr val="tx2"/>
              </a:solidFill>
            </a:endParaRPr>
          </a:p>
          <a:p>
            <a:pPr algn="ctr"/>
            <a:r>
              <a:rPr lang="it-IT" sz="2400" b="1" cap="all" dirty="0" smtClean="0">
                <a:solidFill>
                  <a:srgbClr val="002060"/>
                </a:solidFill>
                <a:latin typeface="Arial" pitchFamily="34" charset="0"/>
                <a:cs typeface="Arial" pitchFamily="34" charset="0"/>
              </a:rPr>
              <a:t>I vizi della procedura: effetti e sanatorie</a:t>
            </a:r>
          </a:p>
        </p:txBody>
      </p:sp>
      <p:sp>
        <p:nvSpPr>
          <p:cNvPr id="3" name="CasellaDiTesto 2"/>
          <p:cNvSpPr txBox="1"/>
          <p:nvPr/>
        </p:nvSpPr>
        <p:spPr>
          <a:xfrm>
            <a:off x="467544" y="1844824"/>
            <a:ext cx="7992888" cy="1969770"/>
          </a:xfrm>
          <a:prstGeom prst="rect">
            <a:avLst/>
          </a:prstGeom>
          <a:noFill/>
        </p:spPr>
        <p:txBody>
          <a:bodyPr wrap="square" rtlCol="0">
            <a:spAutoFit/>
          </a:bodyPr>
          <a:lstStyle/>
          <a:p>
            <a:pPr marL="355600" indent="-355600" algn="just"/>
            <a:endParaRPr lang="it-IT" dirty="0" smtClean="0">
              <a:solidFill>
                <a:srgbClr val="002060"/>
              </a:solidFill>
              <a:latin typeface="Arial" pitchFamily="34" charset="0"/>
              <a:cs typeface="Arial" pitchFamily="34" charset="0"/>
            </a:endParaRPr>
          </a:p>
          <a:p>
            <a:pPr marL="355600" indent="-355600" algn="just"/>
            <a:r>
              <a:rPr lang="it-IT" sz="1600" dirty="0" smtClean="0">
                <a:solidFill>
                  <a:srgbClr val="002060"/>
                </a:solidFill>
              </a:rPr>
              <a:t>	</a:t>
            </a:r>
          </a:p>
          <a:p>
            <a:pPr marL="355600" indent="-355600" algn="just"/>
            <a:r>
              <a:rPr lang="it-IT" sz="1600" dirty="0" smtClean="0">
                <a:solidFill>
                  <a:srgbClr val="002060"/>
                </a:solidFill>
              </a:rPr>
              <a:t>	</a:t>
            </a:r>
            <a:endParaRPr lang="it-IT" dirty="0" smtClean="0">
              <a:solidFill>
                <a:srgbClr val="002060"/>
              </a:solidFill>
            </a:endParaRPr>
          </a:p>
          <a:p>
            <a:pPr marL="355600" indent="-355600" algn="just"/>
            <a:endParaRPr lang="it-IT" dirty="0" smtClean="0">
              <a:solidFill>
                <a:srgbClr val="002060"/>
              </a:solidFill>
            </a:endParaRPr>
          </a:p>
          <a:p>
            <a:pPr marL="355600" indent="-355600" algn="just"/>
            <a:endParaRPr lang="it-IT" dirty="0" smtClean="0">
              <a:solidFill>
                <a:srgbClr val="002060"/>
              </a:solidFill>
            </a:endParaRPr>
          </a:p>
          <a:p>
            <a:pPr marL="355600" indent="-355600"/>
            <a:endParaRPr lang="it-IT" dirty="0" smtClean="0">
              <a:solidFill>
                <a:srgbClr val="002060"/>
              </a:solidFill>
            </a:endParaRPr>
          </a:p>
          <a:p>
            <a:pPr marL="355600" indent="-355600"/>
            <a:endParaRPr lang="it-IT" dirty="0">
              <a:solidFill>
                <a:srgbClr val="002060"/>
              </a:solidFill>
            </a:endParaRPr>
          </a:p>
        </p:txBody>
      </p:sp>
      <p:sp>
        <p:nvSpPr>
          <p:cNvPr id="10" name="Segnaposto numero diapositiva 5"/>
          <p:cNvSpPr>
            <a:spLocks noGrp="1"/>
          </p:cNvSpPr>
          <p:nvPr>
            <p:ph type="sldNum" sz="quarter" idx="12"/>
          </p:nvPr>
        </p:nvSpPr>
        <p:spPr>
          <a:xfrm>
            <a:off x="3309090" y="6309321"/>
            <a:ext cx="2133600" cy="396875"/>
          </a:xfrm>
          <a:noFill/>
        </p:spPr>
        <p:txBody>
          <a:bodyPr/>
          <a:lstStyle/>
          <a:p>
            <a:pPr algn="ctr"/>
            <a:fld id="{2CC0117B-15E5-49BF-B1C8-BE61EEF1CBC9}" type="slidenum">
              <a:rPr lang="it-IT" sz="1200" smtClean="0"/>
              <a:pPr algn="ctr"/>
              <a:t>69</a:t>
            </a:fld>
            <a:endParaRPr lang="it-IT" sz="1200" dirty="0" smtClean="0"/>
          </a:p>
        </p:txBody>
      </p:sp>
      <p:sp>
        <p:nvSpPr>
          <p:cNvPr id="8" name="Rettangolo 7"/>
          <p:cNvSpPr/>
          <p:nvPr/>
        </p:nvSpPr>
        <p:spPr>
          <a:xfrm>
            <a:off x="539552" y="1700808"/>
            <a:ext cx="7776864" cy="830997"/>
          </a:xfrm>
          <a:prstGeom prst="rect">
            <a:avLst/>
          </a:prstGeom>
        </p:spPr>
        <p:txBody>
          <a:bodyPr wrap="square">
            <a:spAutoFit/>
          </a:bodyPr>
          <a:lstStyle/>
          <a:p>
            <a:pPr algn="just"/>
            <a:endParaRPr lang="it-IT" sz="2400" dirty="0" smtClean="0">
              <a:solidFill>
                <a:srgbClr val="002060"/>
              </a:solidFill>
            </a:endParaRPr>
          </a:p>
          <a:p>
            <a:pPr algn="just"/>
            <a:endParaRPr lang="it-IT" sz="2400" dirty="0" smtClean="0">
              <a:solidFill>
                <a:srgbClr val="002060"/>
              </a:solidFill>
            </a:endParaRPr>
          </a:p>
        </p:txBody>
      </p:sp>
      <p:sp>
        <p:nvSpPr>
          <p:cNvPr id="11" name="CasellaDiTesto 10"/>
          <p:cNvSpPr txBox="1"/>
          <p:nvPr/>
        </p:nvSpPr>
        <p:spPr>
          <a:xfrm>
            <a:off x="467544" y="1700808"/>
            <a:ext cx="8208912" cy="3662541"/>
          </a:xfrm>
          <a:prstGeom prst="rect">
            <a:avLst/>
          </a:prstGeom>
          <a:noFill/>
        </p:spPr>
        <p:txBody>
          <a:bodyPr wrap="square" rtlCol="0">
            <a:spAutoFit/>
          </a:bodyPr>
          <a:lstStyle/>
          <a:p>
            <a:pPr algn="just"/>
            <a:endParaRPr lang="it-IT" sz="1600" dirty="0" smtClean="0">
              <a:solidFill>
                <a:srgbClr val="FF0000"/>
              </a:solidFill>
              <a:latin typeface="Arial" pitchFamily="34" charset="0"/>
              <a:cs typeface="Arial" pitchFamily="34" charset="0"/>
            </a:endParaRPr>
          </a:p>
          <a:p>
            <a:pPr algn="just"/>
            <a:r>
              <a:rPr lang="it-IT" sz="1600" dirty="0" smtClean="0">
                <a:solidFill>
                  <a:srgbClr val="002060"/>
                </a:solidFill>
                <a:latin typeface="Arial" pitchFamily="34" charset="0"/>
                <a:cs typeface="Arial" pitchFamily="34" charset="0"/>
              </a:rPr>
              <a:t>I vizi sanabili sono quelli che riguardano la “comunicazione” di apertura della procedura prevista dal c. 2 dell’art. 4, l. 223/1991, vale a dire certamente  quelli relativi  al contenuto della comunicazione e, quindi, alla </a:t>
            </a:r>
            <a:r>
              <a:rPr lang="it-IT" sz="1600" b="1" dirty="0" smtClean="0">
                <a:solidFill>
                  <a:srgbClr val="002060"/>
                </a:solidFill>
                <a:latin typeface="Arial" pitchFamily="34" charset="0"/>
                <a:cs typeface="Arial" pitchFamily="34" charset="0"/>
              </a:rPr>
              <a:t>sua completezza e specificità.</a:t>
            </a:r>
          </a:p>
          <a:p>
            <a:pPr algn="just"/>
            <a:endParaRPr lang="it-IT" sz="1600" dirty="0" smtClean="0">
              <a:solidFill>
                <a:srgbClr val="002060"/>
              </a:solidFill>
              <a:latin typeface="Arial" pitchFamily="34" charset="0"/>
              <a:cs typeface="Arial" pitchFamily="34" charset="0"/>
            </a:endParaRPr>
          </a:p>
          <a:p>
            <a:pPr algn="just"/>
            <a:r>
              <a:rPr lang="it-IT" sz="1600" dirty="0" smtClean="0">
                <a:solidFill>
                  <a:srgbClr val="002060"/>
                </a:solidFill>
                <a:latin typeface="Arial" pitchFamily="34" charset="0"/>
                <a:cs typeface="Arial" pitchFamily="34" charset="0"/>
              </a:rPr>
              <a:t>Più discutibile parrebbe </a:t>
            </a:r>
            <a:r>
              <a:rPr lang="it-IT" sz="1600" b="1" dirty="0" smtClean="0">
                <a:solidFill>
                  <a:srgbClr val="002060"/>
                </a:solidFill>
                <a:latin typeface="Arial" pitchFamily="34" charset="0"/>
                <a:cs typeface="Arial" pitchFamily="34" charset="0"/>
              </a:rPr>
              <a:t>invece l’ipotesi in cui la comunicazione di avvio della procedura non fosse stata inviata a tutte le </a:t>
            </a:r>
            <a:r>
              <a:rPr lang="it-IT" sz="1600" b="1" dirty="0" err="1" smtClean="0">
                <a:solidFill>
                  <a:srgbClr val="002060"/>
                </a:solidFill>
                <a:latin typeface="Arial" pitchFamily="34" charset="0"/>
                <a:cs typeface="Arial" pitchFamily="34" charset="0"/>
              </a:rPr>
              <a:t>OO.SS</a:t>
            </a:r>
            <a:r>
              <a:rPr lang="it-IT" sz="1600" b="1" dirty="0" smtClean="0">
                <a:solidFill>
                  <a:srgbClr val="002060"/>
                </a:solidFill>
                <a:latin typeface="Arial" pitchFamily="34" charset="0"/>
                <a:cs typeface="Arial" pitchFamily="34" charset="0"/>
              </a:rPr>
              <a:t>. destinatarie ai sensi di legge</a:t>
            </a:r>
            <a:r>
              <a:rPr lang="it-IT" sz="1600" dirty="0" smtClean="0">
                <a:solidFill>
                  <a:srgbClr val="002060"/>
                </a:solidFill>
                <a:latin typeface="Arial" pitchFamily="34" charset="0"/>
                <a:cs typeface="Arial" pitchFamily="34" charset="0"/>
              </a:rPr>
              <a:t>: in tal caso sarebbe ragionevole ritenere che l’eventuale sanatoria del vizio potrebbe operare solo previa integrazione del confronto sindacale in tempi che possano permettere alla sigla la possibilità di svolgere il proprio ruolo.</a:t>
            </a:r>
          </a:p>
          <a:p>
            <a:pPr algn="just"/>
            <a:endParaRPr lang="it-IT" sz="1600" dirty="0" smtClean="0">
              <a:solidFill>
                <a:srgbClr val="002060"/>
              </a:solidFill>
              <a:latin typeface="Arial" pitchFamily="34" charset="0"/>
              <a:cs typeface="Arial" pitchFamily="34" charset="0"/>
            </a:endParaRPr>
          </a:p>
          <a:p>
            <a:pPr algn="just"/>
            <a:endParaRPr lang="it-IT" sz="1600" dirty="0" smtClean="0">
              <a:solidFill>
                <a:srgbClr val="002060"/>
              </a:solidFill>
              <a:latin typeface="Arial" pitchFamily="34" charset="0"/>
              <a:cs typeface="Arial" pitchFamily="34" charset="0"/>
            </a:endParaRPr>
          </a:p>
          <a:p>
            <a:pPr algn="just"/>
            <a:endParaRPr lang="it-IT" sz="1600" dirty="0" smtClean="0">
              <a:solidFill>
                <a:srgbClr val="002060"/>
              </a:solidFill>
              <a:latin typeface="Arial" pitchFamily="34" charset="0"/>
              <a:cs typeface="Arial" pitchFamily="34" charset="0"/>
            </a:endParaRPr>
          </a:p>
          <a:p>
            <a:pPr algn="just"/>
            <a:endParaRPr lang="it-IT" sz="1600" dirty="0" smtClean="0">
              <a:solidFill>
                <a:srgbClr val="FF0000"/>
              </a:solidFill>
              <a:latin typeface="Arial" pitchFamily="34" charset="0"/>
              <a:cs typeface="Arial" pitchFamily="34" charset="0"/>
            </a:endParaRPr>
          </a:p>
        </p:txBody>
      </p:sp>
      <p:sp>
        <p:nvSpPr>
          <p:cNvPr id="12" name="CasellaDiTesto 11"/>
          <p:cNvSpPr txBox="1"/>
          <p:nvPr/>
        </p:nvSpPr>
        <p:spPr>
          <a:xfrm>
            <a:off x="467544" y="4653136"/>
            <a:ext cx="8136904" cy="861774"/>
          </a:xfrm>
          <a:prstGeom prst="rect">
            <a:avLst/>
          </a:prstGeom>
          <a:noFill/>
        </p:spPr>
        <p:txBody>
          <a:bodyPr wrap="square" rtlCol="0">
            <a:spAutoFit/>
          </a:bodyPr>
          <a:lstStyle/>
          <a:p>
            <a:r>
              <a:rPr lang="it-IT" sz="1600" dirty="0" smtClean="0">
                <a:solidFill>
                  <a:srgbClr val="002060"/>
                </a:solidFill>
                <a:latin typeface="Arial" pitchFamily="34" charset="0"/>
                <a:cs typeface="Arial" pitchFamily="34" charset="0"/>
              </a:rPr>
              <a:t>Resterebbero invece esclusi dalla sanatoria i vizi riferibili all’espletamento  ed alla conclusione della procedura ed i termini nei quali essa deve avvenire. </a:t>
            </a:r>
          </a:p>
          <a:p>
            <a:endParaRPr lang="it-IT" sz="1600" dirty="0" smtClean="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pPr marL="109728" indent="0" algn="ctr">
              <a:buNone/>
            </a:pPr>
            <a:r>
              <a:rPr lang="it-IT" dirty="0" smtClean="0">
                <a:solidFill>
                  <a:srgbClr val="002060"/>
                </a:solidFill>
                <a:latin typeface="Arial" pitchFamily="34" charset="0"/>
                <a:cs typeface="Arial" pitchFamily="34" charset="0"/>
              </a:rPr>
              <a:t>MISURA </a:t>
            </a:r>
          </a:p>
          <a:p>
            <a:pPr marL="109728" indent="0" algn="ctr">
              <a:buNone/>
            </a:pPr>
            <a:r>
              <a:rPr lang="it-IT" dirty="0" smtClean="0">
                <a:solidFill>
                  <a:srgbClr val="002060"/>
                </a:solidFill>
                <a:latin typeface="Arial" pitchFamily="34" charset="0"/>
                <a:cs typeface="Arial" pitchFamily="34" charset="0"/>
              </a:rPr>
              <a:t>del trattamento integrativo salariale: </a:t>
            </a:r>
          </a:p>
          <a:p>
            <a:pPr marL="109728" indent="0" algn="ctr">
              <a:buNone/>
            </a:pPr>
            <a:r>
              <a:rPr lang="it-IT" dirty="0">
                <a:solidFill>
                  <a:srgbClr val="002060"/>
                </a:solidFill>
                <a:latin typeface="Arial" pitchFamily="34" charset="0"/>
                <a:cs typeface="Arial" pitchFamily="34" charset="0"/>
              </a:rPr>
              <a:t> </a:t>
            </a:r>
            <a:endParaRPr lang="it-IT" dirty="0" smtClean="0">
              <a:solidFill>
                <a:srgbClr val="002060"/>
              </a:solidFill>
              <a:latin typeface="Arial" pitchFamily="34" charset="0"/>
              <a:cs typeface="Arial" pitchFamily="34" charset="0"/>
            </a:endParaRPr>
          </a:p>
          <a:p>
            <a:pPr marL="109728" indent="0" algn="ctr">
              <a:buNone/>
            </a:pPr>
            <a:r>
              <a:rPr lang="it-IT" b="1" dirty="0" smtClean="0">
                <a:solidFill>
                  <a:srgbClr val="002060"/>
                </a:solidFill>
                <a:latin typeface="Arial" pitchFamily="34" charset="0"/>
                <a:cs typeface="Arial" pitchFamily="34" charset="0"/>
              </a:rPr>
              <a:t>80% </a:t>
            </a:r>
            <a:r>
              <a:rPr lang="it-IT" dirty="0" smtClean="0">
                <a:solidFill>
                  <a:srgbClr val="002060"/>
                </a:solidFill>
                <a:latin typeface="Arial" pitchFamily="34" charset="0"/>
                <a:cs typeface="Arial" pitchFamily="34" charset="0"/>
              </a:rPr>
              <a:t>della retribuzione globale che sarebbe spettata per le ore di lavoro non prestate </a:t>
            </a:r>
          </a:p>
          <a:p>
            <a:pPr marL="109728" indent="0" algn="ctr">
              <a:buNone/>
            </a:pPr>
            <a:r>
              <a:rPr lang="it-IT" dirty="0" smtClean="0">
                <a:solidFill>
                  <a:srgbClr val="002060"/>
                </a:solidFill>
                <a:latin typeface="Arial" pitchFamily="34" charset="0"/>
                <a:cs typeface="Arial" pitchFamily="34" charset="0"/>
              </a:rPr>
              <a:t>nei limiti dei massimale </a:t>
            </a:r>
            <a:r>
              <a:rPr lang="it-IT" b="1" dirty="0" smtClean="0">
                <a:solidFill>
                  <a:srgbClr val="002060"/>
                </a:solidFill>
                <a:latin typeface="Arial" pitchFamily="34" charset="0"/>
                <a:cs typeface="Arial" pitchFamily="34" charset="0"/>
              </a:rPr>
              <a:t>annualmente rivalutati </a:t>
            </a:r>
            <a:r>
              <a:rPr lang="it-IT" dirty="0" smtClean="0">
                <a:solidFill>
                  <a:srgbClr val="002060"/>
                </a:solidFill>
                <a:latin typeface="Arial" pitchFamily="34" charset="0"/>
                <a:cs typeface="Arial" pitchFamily="34" charset="0"/>
              </a:rPr>
              <a:t>dall’indice ISTAT </a:t>
            </a:r>
          </a:p>
          <a:p>
            <a:pPr algn="ctr">
              <a:buFont typeface="Wingdings" panose="05000000000000000000" pitchFamily="2" charset="2"/>
              <a:buChar char="§"/>
            </a:pPr>
            <a:r>
              <a:rPr lang="it-IT" sz="2000" dirty="0" smtClean="0">
                <a:solidFill>
                  <a:srgbClr val="002060"/>
                </a:solidFill>
                <a:latin typeface="Arial" pitchFamily="34" charset="0"/>
                <a:cs typeface="Arial" pitchFamily="34" charset="0"/>
              </a:rPr>
              <a:t>euro 971,71 </a:t>
            </a:r>
            <a:r>
              <a:rPr lang="it-IT" sz="2000" dirty="0" err="1" smtClean="0">
                <a:solidFill>
                  <a:srgbClr val="002060"/>
                </a:solidFill>
                <a:latin typeface="Arial" pitchFamily="34" charset="0"/>
                <a:cs typeface="Arial" pitchFamily="34" charset="0"/>
              </a:rPr>
              <a:t>retr</a:t>
            </a:r>
            <a:r>
              <a:rPr lang="it-IT" sz="2000" dirty="0" smtClean="0">
                <a:solidFill>
                  <a:srgbClr val="002060"/>
                </a:solidFill>
                <a:latin typeface="Arial" pitchFamily="34" charset="0"/>
                <a:cs typeface="Arial" pitchFamily="34" charset="0"/>
              </a:rPr>
              <a:t>. inferiore o pari a Euro 2.102,24</a:t>
            </a:r>
          </a:p>
          <a:p>
            <a:pPr algn="ctr">
              <a:buFont typeface="Wingdings" panose="05000000000000000000" pitchFamily="2" charset="2"/>
              <a:buChar char="§"/>
            </a:pPr>
            <a:r>
              <a:rPr lang="it-IT" sz="2000" dirty="0" smtClean="0">
                <a:solidFill>
                  <a:srgbClr val="002060"/>
                </a:solidFill>
                <a:latin typeface="Arial" pitchFamily="34" charset="0"/>
                <a:cs typeface="Arial" pitchFamily="34" charset="0"/>
              </a:rPr>
              <a:t> </a:t>
            </a:r>
            <a:r>
              <a:rPr lang="it-IT" sz="2000" dirty="0">
                <a:solidFill>
                  <a:srgbClr val="002060"/>
                </a:solidFill>
                <a:latin typeface="Arial" pitchFamily="34" charset="0"/>
                <a:cs typeface="Arial" pitchFamily="34" charset="0"/>
              </a:rPr>
              <a:t>euro 1.167,91 </a:t>
            </a:r>
            <a:r>
              <a:rPr lang="it-IT" sz="2000" dirty="0" err="1">
                <a:solidFill>
                  <a:srgbClr val="002060"/>
                </a:solidFill>
                <a:latin typeface="Arial" pitchFamily="34" charset="0"/>
                <a:cs typeface="Arial" pitchFamily="34" charset="0"/>
              </a:rPr>
              <a:t>retr</a:t>
            </a:r>
            <a:r>
              <a:rPr lang="it-IT" sz="2000" dirty="0">
                <a:solidFill>
                  <a:srgbClr val="002060"/>
                </a:solidFill>
                <a:latin typeface="Arial" pitchFamily="34" charset="0"/>
                <a:cs typeface="Arial" pitchFamily="34" charset="0"/>
              </a:rPr>
              <a:t>. superiore a euro 2.102,24 </a:t>
            </a:r>
            <a:endParaRPr lang="it-IT" sz="2000" dirty="0" smtClean="0">
              <a:solidFill>
                <a:srgbClr val="002060"/>
              </a:solidFill>
              <a:latin typeface="Arial" pitchFamily="34" charset="0"/>
              <a:cs typeface="Arial" pitchFamily="34" charset="0"/>
            </a:endParaRPr>
          </a:p>
          <a:p>
            <a:pPr marL="109728" indent="0" algn="ctr">
              <a:buNone/>
            </a:pPr>
            <a:endParaRPr lang="it-IT" dirty="0"/>
          </a:p>
        </p:txBody>
      </p:sp>
      <p:sp>
        <p:nvSpPr>
          <p:cNvPr id="4" name="Titolo 3"/>
          <p:cNvSpPr>
            <a:spLocks noGrp="1"/>
          </p:cNvSpPr>
          <p:nvPr>
            <p:ph type="title"/>
          </p:nvPr>
        </p:nvSpPr>
        <p:spPr/>
        <p:txBody>
          <a:bodyPr>
            <a:normAutofit/>
          </a:bodyPr>
          <a:lstStyle/>
          <a:p>
            <a:pPr algn="ctr"/>
            <a:r>
              <a:rPr lang="it-IT" sz="3200" b="1" dirty="0">
                <a:solidFill>
                  <a:srgbClr val="002060"/>
                </a:solidFill>
                <a:latin typeface="Arial" pitchFamily="34" charset="0"/>
                <a:cs typeface="Arial" pitchFamily="34" charset="0"/>
              </a:rPr>
              <a:t>Disposizioni generali </a:t>
            </a:r>
          </a:p>
        </p:txBody>
      </p:sp>
      <p:sp>
        <p:nvSpPr>
          <p:cNvPr id="3" name="Segnaposto piè di pagina 2"/>
          <p:cNvSpPr>
            <a:spLocks noGrp="1"/>
          </p:cNvSpPr>
          <p:nvPr>
            <p:ph type="ftr" sz="quarter" idx="11"/>
          </p:nvPr>
        </p:nvSpPr>
        <p:spPr/>
        <p:txBody>
          <a:bodyPr/>
          <a:lstStyle/>
          <a:p>
            <a:r>
              <a:rPr lang="it-IT" smtClean="0"/>
              <a:t>7</a:t>
            </a:r>
            <a:endParaRPr lang="it-IT"/>
          </a:p>
        </p:txBody>
      </p:sp>
    </p:spTree>
    <p:extLst>
      <p:ext uri="{BB962C8B-B14F-4D97-AF65-F5344CB8AC3E}">
        <p14:creationId xmlns:p14="http://schemas.microsoft.com/office/powerpoint/2010/main" xmlns="" val="228956362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23528" y="620688"/>
            <a:ext cx="8496944" cy="830997"/>
          </a:xfrm>
          <a:prstGeom prst="rect">
            <a:avLst/>
          </a:prstGeom>
          <a:noFill/>
        </p:spPr>
        <p:txBody>
          <a:bodyPr wrap="square" rtlCol="0">
            <a:spAutoFit/>
          </a:bodyPr>
          <a:lstStyle/>
          <a:p>
            <a:pPr algn="ctr"/>
            <a:endParaRPr lang="it-IT" sz="2400" b="1" cap="all" dirty="0" smtClean="0">
              <a:solidFill>
                <a:schemeClr val="tx2"/>
              </a:solidFill>
            </a:endParaRPr>
          </a:p>
          <a:p>
            <a:pPr algn="ctr"/>
            <a:r>
              <a:rPr lang="it-IT" sz="2400" b="1" cap="all" dirty="0" smtClean="0">
                <a:solidFill>
                  <a:srgbClr val="002060"/>
                </a:solidFill>
                <a:latin typeface="Arial" pitchFamily="34" charset="0"/>
                <a:cs typeface="Arial" pitchFamily="34" charset="0"/>
              </a:rPr>
              <a:t>I vizi della procedura: effetti e sanatorie</a:t>
            </a:r>
          </a:p>
        </p:txBody>
      </p:sp>
      <p:sp>
        <p:nvSpPr>
          <p:cNvPr id="3" name="CasellaDiTesto 2"/>
          <p:cNvSpPr txBox="1"/>
          <p:nvPr/>
        </p:nvSpPr>
        <p:spPr>
          <a:xfrm>
            <a:off x="467544" y="1268760"/>
            <a:ext cx="7992888" cy="1969770"/>
          </a:xfrm>
          <a:prstGeom prst="rect">
            <a:avLst/>
          </a:prstGeom>
          <a:noFill/>
        </p:spPr>
        <p:txBody>
          <a:bodyPr wrap="square" rtlCol="0">
            <a:spAutoFit/>
          </a:bodyPr>
          <a:lstStyle/>
          <a:p>
            <a:pPr marL="355600" indent="-355600" algn="just"/>
            <a:endParaRPr lang="it-IT" dirty="0" smtClean="0">
              <a:solidFill>
                <a:srgbClr val="002060"/>
              </a:solidFill>
              <a:latin typeface="Arial" pitchFamily="34" charset="0"/>
              <a:cs typeface="Arial" pitchFamily="34" charset="0"/>
            </a:endParaRPr>
          </a:p>
          <a:p>
            <a:pPr marL="355600" indent="-355600" algn="just"/>
            <a:r>
              <a:rPr lang="it-IT" sz="1600" dirty="0" smtClean="0">
                <a:solidFill>
                  <a:srgbClr val="002060"/>
                </a:solidFill>
              </a:rPr>
              <a:t>	</a:t>
            </a:r>
          </a:p>
          <a:p>
            <a:pPr marL="355600" indent="-355600" algn="just"/>
            <a:r>
              <a:rPr lang="it-IT" sz="1600" dirty="0" smtClean="0">
                <a:solidFill>
                  <a:srgbClr val="002060"/>
                </a:solidFill>
              </a:rPr>
              <a:t>	</a:t>
            </a:r>
            <a:endParaRPr lang="it-IT" dirty="0" smtClean="0">
              <a:solidFill>
                <a:srgbClr val="002060"/>
              </a:solidFill>
            </a:endParaRPr>
          </a:p>
          <a:p>
            <a:pPr marL="355600" indent="-355600" algn="just"/>
            <a:endParaRPr lang="it-IT" dirty="0" smtClean="0">
              <a:solidFill>
                <a:srgbClr val="002060"/>
              </a:solidFill>
            </a:endParaRPr>
          </a:p>
          <a:p>
            <a:pPr marL="355600" indent="-355600" algn="just"/>
            <a:endParaRPr lang="it-IT" dirty="0" smtClean="0">
              <a:solidFill>
                <a:srgbClr val="002060"/>
              </a:solidFill>
            </a:endParaRPr>
          </a:p>
          <a:p>
            <a:pPr marL="355600" indent="-355600"/>
            <a:endParaRPr lang="it-IT" dirty="0" smtClean="0">
              <a:solidFill>
                <a:srgbClr val="002060"/>
              </a:solidFill>
            </a:endParaRPr>
          </a:p>
          <a:p>
            <a:pPr marL="355600" indent="-355600"/>
            <a:endParaRPr lang="it-IT" dirty="0">
              <a:solidFill>
                <a:srgbClr val="002060"/>
              </a:solidFill>
            </a:endParaRPr>
          </a:p>
        </p:txBody>
      </p:sp>
      <p:sp>
        <p:nvSpPr>
          <p:cNvPr id="10" name="Segnaposto numero diapositiva 5"/>
          <p:cNvSpPr>
            <a:spLocks noGrp="1"/>
          </p:cNvSpPr>
          <p:nvPr>
            <p:ph type="sldNum" sz="quarter" idx="12"/>
          </p:nvPr>
        </p:nvSpPr>
        <p:spPr>
          <a:xfrm>
            <a:off x="3309090" y="6309321"/>
            <a:ext cx="2133600" cy="396875"/>
          </a:xfrm>
          <a:noFill/>
        </p:spPr>
        <p:txBody>
          <a:bodyPr/>
          <a:lstStyle/>
          <a:p>
            <a:pPr algn="ctr"/>
            <a:fld id="{2CC0117B-15E5-49BF-B1C8-BE61EEF1CBC9}" type="slidenum">
              <a:rPr lang="it-IT" sz="1200" smtClean="0"/>
              <a:pPr algn="ctr"/>
              <a:t>70</a:t>
            </a:fld>
            <a:endParaRPr lang="it-IT" sz="1200" dirty="0" smtClean="0"/>
          </a:p>
        </p:txBody>
      </p:sp>
      <p:sp>
        <p:nvSpPr>
          <p:cNvPr id="8" name="Rettangolo 7"/>
          <p:cNvSpPr/>
          <p:nvPr/>
        </p:nvSpPr>
        <p:spPr>
          <a:xfrm>
            <a:off x="539552" y="1873855"/>
            <a:ext cx="7776864" cy="3139321"/>
          </a:xfrm>
          <a:prstGeom prst="rect">
            <a:avLst/>
          </a:prstGeom>
        </p:spPr>
        <p:txBody>
          <a:bodyPr wrap="square">
            <a:spAutoFit/>
          </a:bodyPr>
          <a:lstStyle/>
          <a:p>
            <a:pPr algn="just"/>
            <a:endParaRPr lang="it-IT" dirty="0" smtClean="0">
              <a:solidFill>
                <a:srgbClr val="002060"/>
              </a:solidFill>
              <a:latin typeface="Arial" pitchFamily="34" charset="0"/>
              <a:cs typeface="Arial" pitchFamily="34" charset="0"/>
            </a:endParaRPr>
          </a:p>
          <a:p>
            <a:pPr algn="just"/>
            <a:r>
              <a:rPr lang="it-IT" dirty="0" smtClean="0">
                <a:solidFill>
                  <a:srgbClr val="002060"/>
                </a:solidFill>
                <a:latin typeface="Arial" pitchFamily="34" charset="0"/>
                <a:cs typeface="Arial" pitchFamily="34" charset="0"/>
              </a:rPr>
              <a:t>La dottrina ritiene che: </a:t>
            </a:r>
          </a:p>
          <a:p>
            <a:pPr algn="just"/>
            <a:endParaRPr lang="it-IT" dirty="0" smtClean="0">
              <a:solidFill>
                <a:srgbClr val="002060"/>
              </a:solidFill>
              <a:latin typeface="Arial" pitchFamily="34" charset="0"/>
              <a:cs typeface="Arial" pitchFamily="34" charset="0"/>
            </a:endParaRPr>
          </a:p>
          <a:p>
            <a:pPr algn="just"/>
            <a:r>
              <a:rPr lang="it-IT" dirty="0" smtClean="0">
                <a:solidFill>
                  <a:srgbClr val="002060"/>
                </a:solidFill>
                <a:latin typeface="Arial" pitchFamily="34" charset="0"/>
                <a:cs typeface="Arial" pitchFamily="34" charset="0"/>
              </a:rPr>
              <a:t>Con la nuova normativa, la sanatoria, nel caso di comunicazione di avvio della procedura non completa, potrebbe operare solo ove i dati non comunicati siano discussi nel corso dell’esame congiunto  e l’accordo sia raggiunto nella piena consapevolezza di tali elementi. </a:t>
            </a:r>
          </a:p>
          <a:p>
            <a:pPr algn="just"/>
            <a:endParaRPr lang="it-IT" dirty="0" smtClean="0">
              <a:solidFill>
                <a:srgbClr val="002060"/>
              </a:solidFill>
              <a:latin typeface="Arial" pitchFamily="34" charset="0"/>
              <a:cs typeface="Arial" pitchFamily="34" charset="0"/>
            </a:endParaRPr>
          </a:p>
          <a:p>
            <a:pPr algn="just"/>
            <a:r>
              <a:rPr lang="it-IT" dirty="0" smtClean="0">
                <a:solidFill>
                  <a:srgbClr val="002060"/>
                </a:solidFill>
                <a:latin typeface="Arial" pitchFamily="34" charset="0"/>
                <a:cs typeface="Arial" pitchFamily="34" charset="0"/>
              </a:rPr>
              <a:t>Perché operi la sanatoria, parrebbe opportuno che le parti stipulino uno </a:t>
            </a:r>
            <a:r>
              <a:rPr lang="it-IT" b="1" dirty="0" smtClean="0">
                <a:solidFill>
                  <a:srgbClr val="002060"/>
                </a:solidFill>
                <a:latin typeface="Arial" pitchFamily="34" charset="0"/>
                <a:cs typeface="Arial" pitchFamily="34" charset="0"/>
              </a:rPr>
              <a:t>specifico accordo di sanatoria dei vizi  di cui abbiano avuto consapevolezza</a:t>
            </a:r>
            <a:r>
              <a:rPr lang="it-IT" dirty="0" smtClean="0">
                <a:solidFill>
                  <a:srgbClr val="002060"/>
                </a:solidFill>
                <a:latin typeface="Arial" pitchFamily="34" charset="0"/>
                <a:cs typeface="Arial" pitchFamily="34" charset="0"/>
              </a:rPr>
              <a:t> </a:t>
            </a:r>
            <a:r>
              <a:rPr lang="it-IT" b="1" dirty="0" smtClean="0">
                <a:solidFill>
                  <a:srgbClr val="002060"/>
                </a:solidFill>
                <a:latin typeface="Arial" pitchFamily="34" charset="0"/>
                <a:cs typeface="Arial" pitchFamily="34" charset="0"/>
              </a:rPr>
              <a:t>e che intendano espressamente superare. </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ChangeArrowheads="1"/>
          </p:cNvSpPr>
          <p:nvPr/>
        </p:nvSpPr>
        <p:spPr bwMode="auto">
          <a:xfrm>
            <a:off x="467544" y="1381417"/>
            <a:ext cx="7848600" cy="2031325"/>
          </a:xfrm>
          <a:prstGeom prst="rect">
            <a:avLst/>
          </a:prstGeom>
          <a:noFill/>
          <a:ln w="9525">
            <a:noFill/>
            <a:miter lim="800000"/>
            <a:headEnd/>
            <a:tailEnd/>
          </a:ln>
        </p:spPr>
        <p:txBody>
          <a:bodyPr wrap="square" anchor="ctr">
            <a:spAutoFit/>
          </a:bodyPr>
          <a:lstStyle/>
          <a:p>
            <a:pPr algn="just"/>
            <a:endParaRPr lang="it-IT" sz="1600" b="1" dirty="0" smtClean="0">
              <a:solidFill>
                <a:srgbClr val="002060"/>
              </a:solidFill>
              <a:latin typeface="Arial" pitchFamily="34" charset="0"/>
              <a:cs typeface="Arial" pitchFamily="34" charset="0"/>
            </a:endParaRPr>
          </a:p>
          <a:p>
            <a:pPr algn="just"/>
            <a:r>
              <a:rPr lang="it-IT" dirty="0" smtClean="0">
                <a:solidFill>
                  <a:srgbClr val="002060"/>
                </a:solidFill>
                <a:latin typeface="Arial" pitchFamily="34" charset="0"/>
                <a:cs typeface="Arial" pitchFamily="34" charset="0"/>
              </a:rPr>
              <a:t>Conclusa l’intera procedura, il datore di lavoro ha la facoltà di individuare in concreto i  lavoratori colpiti dal provvedimento espulsivo </a:t>
            </a:r>
          </a:p>
          <a:p>
            <a:pPr algn="just"/>
            <a:endParaRPr lang="it-IT" sz="1400" b="1" dirty="0" smtClean="0">
              <a:solidFill>
                <a:srgbClr val="002060"/>
              </a:solidFill>
              <a:latin typeface="Arial" pitchFamily="34" charset="0"/>
              <a:cs typeface="Arial" pitchFamily="34" charset="0"/>
            </a:endParaRPr>
          </a:p>
          <a:p>
            <a:pPr algn="ctr"/>
            <a:r>
              <a:rPr lang="it-IT" b="1" dirty="0" smtClean="0">
                <a:solidFill>
                  <a:srgbClr val="002060"/>
                </a:solidFill>
                <a:latin typeface="Arial" pitchFamily="34" charset="0"/>
                <a:cs typeface="Arial" pitchFamily="34" charset="0"/>
              </a:rPr>
              <a:t>Art. 5 L. n. 223/91</a:t>
            </a:r>
          </a:p>
          <a:p>
            <a:pPr algn="just"/>
            <a:r>
              <a:rPr lang="it-IT" sz="1400" b="1" dirty="0" smtClean="0">
                <a:solidFill>
                  <a:srgbClr val="002060"/>
                </a:solidFill>
                <a:latin typeface="Arial" pitchFamily="34" charset="0"/>
                <a:cs typeface="Arial" pitchFamily="34" charset="0"/>
              </a:rPr>
              <a:t> </a:t>
            </a:r>
          </a:p>
          <a:p>
            <a:pPr algn="just"/>
            <a:endParaRPr lang="it-IT" sz="1400" b="1" dirty="0" smtClean="0">
              <a:solidFill>
                <a:srgbClr val="002060"/>
              </a:solidFill>
              <a:latin typeface="Arial" pitchFamily="34" charset="0"/>
              <a:cs typeface="Arial" pitchFamily="34" charset="0"/>
            </a:endParaRPr>
          </a:p>
          <a:p>
            <a:pPr algn="just"/>
            <a:endParaRPr lang="it-IT" sz="1400" b="1" dirty="0" smtClean="0">
              <a:solidFill>
                <a:srgbClr val="002060"/>
              </a:solidFill>
              <a:latin typeface="Arial" pitchFamily="34" charset="0"/>
              <a:cs typeface="Arial" pitchFamily="34" charset="0"/>
            </a:endParaRPr>
          </a:p>
        </p:txBody>
      </p:sp>
      <p:sp>
        <p:nvSpPr>
          <p:cNvPr id="4" name="Segnaposto contenuto 1"/>
          <p:cNvSpPr txBox="1">
            <a:spLocks/>
          </p:cNvSpPr>
          <p:nvPr/>
        </p:nvSpPr>
        <p:spPr bwMode="auto">
          <a:xfrm>
            <a:off x="323528" y="980728"/>
            <a:ext cx="8229600" cy="4320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 typeface="Arial" charset="0"/>
              <a:buNone/>
              <a:tabLst/>
              <a:defRPr/>
            </a:pPr>
            <a:r>
              <a:rPr lang="it-IT" sz="2400" b="1" cap="all" dirty="0" smtClean="0">
                <a:solidFill>
                  <a:srgbClr val="002060"/>
                </a:solidFill>
                <a:latin typeface="Arial" charset="0"/>
                <a:cs typeface="Arial" charset="0"/>
              </a:rPr>
              <a:t>I criteri di scelta</a:t>
            </a:r>
            <a:endParaRPr kumimoji="0" lang="it-IT" sz="2400" b="1" i="0" u="none" strike="noStrike" kern="1200" cap="all" spc="0" normalizeH="0" noProof="0" dirty="0" smtClean="0">
              <a:ln>
                <a:noFill/>
              </a:ln>
              <a:solidFill>
                <a:srgbClr val="002060"/>
              </a:solidFill>
              <a:effectLst/>
              <a:uLnTx/>
              <a:uFillTx/>
              <a:latin typeface="Arial" charset="0"/>
              <a:ea typeface="+mn-ea"/>
              <a:cs typeface="Arial" charset="0"/>
            </a:endParaRPr>
          </a:p>
          <a:p>
            <a:pPr marL="342900" marR="0" lvl="0" indent="-342900" algn="ctr" defTabSz="914400" rtl="0" eaLnBrk="1" fontAlgn="base" latinLnBrk="0" hangingPunct="1">
              <a:lnSpc>
                <a:spcPct val="100000"/>
              </a:lnSpc>
              <a:spcBef>
                <a:spcPct val="20000"/>
              </a:spcBef>
              <a:spcAft>
                <a:spcPct val="0"/>
              </a:spcAft>
              <a:buClrTx/>
              <a:buSzTx/>
              <a:buFont typeface="Arial" charset="0"/>
              <a:buNone/>
              <a:tabLst/>
              <a:defRPr/>
            </a:pPr>
            <a:endParaRPr kumimoji="0" lang="it-IT" sz="2400" b="1" i="0" u="none" strike="noStrike" kern="1200" cap="all" spc="0" normalizeH="0" noProof="0" dirty="0" smtClean="0">
              <a:ln>
                <a:noFill/>
              </a:ln>
              <a:solidFill>
                <a:schemeClr val="tx2"/>
              </a:solidFill>
              <a:effectLst/>
              <a:uLnTx/>
              <a:uFillTx/>
              <a:latin typeface="Arial" charset="0"/>
              <a:ea typeface="+mn-ea"/>
              <a:cs typeface="Arial" charset="0"/>
            </a:endParaRPr>
          </a:p>
        </p:txBody>
      </p:sp>
      <p:sp>
        <p:nvSpPr>
          <p:cNvPr id="11" name="Segnaposto numero diapositiva 5"/>
          <p:cNvSpPr txBox="1">
            <a:spLocks/>
          </p:cNvSpPr>
          <p:nvPr/>
        </p:nvSpPr>
        <p:spPr>
          <a:xfrm>
            <a:off x="3309090" y="6309321"/>
            <a:ext cx="2133600" cy="396875"/>
          </a:xfrm>
          <a:prstGeom prst="rect">
            <a:avLst/>
          </a:prstGeom>
          <a:noFill/>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71</a:t>
            </a:fld>
            <a:endParaRPr kumimoji="0" lang="it-IT" sz="1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
        <p:nvSpPr>
          <p:cNvPr id="12" name="Rettangolo 11"/>
          <p:cNvSpPr/>
          <p:nvPr/>
        </p:nvSpPr>
        <p:spPr>
          <a:xfrm>
            <a:off x="467544" y="2996952"/>
            <a:ext cx="7776864" cy="2308324"/>
          </a:xfrm>
          <a:prstGeom prst="rect">
            <a:avLst/>
          </a:prstGeom>
        </p:spPr>
        <p:txBody>
          <a:bodyPr wrap="square">
            <a:spAutoFit/>
          </a:bodyPr>
          <a:lstStyle/>
          <a:p>
            <a:pPr algn="just"/>
            <a:r>
              <a:rPr lang="it-IT" dirty="0" smtClean="0">
                <a:solidFill>
                  <a:srgbClr val="002060"/>
                </a:solidFill>
                <a:latin typeface="Arial" pitchFamily="34" charset="0"/>
                <a:cs typeface="Arial" pitchFamily="34" charset="0"/>
              </a:rPr>
              <a:t>L'individuazione dei lavoratori da licenziare deve avvenire in relazione alle esigenze tecnico-produttive ed organizzative del complesso aziendale, nel rispetto dei criteri previsti da contratti collettivi stipulati con i sindacati di cui all'articolo 4, comma 2, l. 223/91 ovvero in mancanza di questi contratti </a:t>
            </a:r>
            <a:r>
              <a:rPr lang="it-IT" b="1" dirty="0" smtClean="0">
                <a:solidFill>
                  <a:srgbClr val="002060"/>
                </a:solidFill>
                <a:latin typeface="Arial" pitchFamily="34" charset="0"/>
                <a:cs typeface="Arial" pitchFamily="34" charset="0"/>
              </a:rPr>
              <a:t>nel rispetto dei seguenti criteri in concorso tra loro;</a:t>
            </a:r>
          </a:p>
          <a:p>
            <a:pPr algn="just"/>
            <a:r>
              <a:rPr lang="it-IT" dirty="0" smtClean="0">
                <a:solidFill>
                  <a:srgbClr val="002060"/>
                </a:solidFill>
                <a:latin typeface="Arial" pitchFamily="34" charset="0"/>
                <a:cs typeface="Arial" pitchFamily="34" charset="0"/>
              </a:rPr>
              <a:t> a) carichi di famiglia;</a:t>
            </a:r>
          </a:p>
          <a:p>
            <a:pPr algn="just"/>
            <a:r>
              <a:rPr lang="it-IT" dirty="0" smtClean="0">
                <a:solidFill>
                  <a:srgbClr val="002060"/>
                </a:solidFill>
                <a:latin typeface="Arial" pitchFamily="34" charset="0"/>
                <a:cs typeface="Arial" pitchFamily="34" charset="0"/>
              </a:rPr>
              <a:t> b) anzianità;</a:t>
            </a:r>
          </a:p>
          <a:p>
            <a:pPr algn="just"/>
            <a:r>
              <a:rPr lang="it-IT" dirty="0" smtClean="0">
                <a:solidFill>
                  <a:srgbClr val="002060"/>
                </a:solidFill>
                <a:latin typeface="Arial" pitchFamily="34" charset="0"/>
                <a:cs typeface="Arial" pitchFamily="34" charset="0"/>
              </a:rPr>
              <a:t> c) esigenze tecnico produttive ed organizzative. </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ChangeArrowheads="1"/>
          </p:cNvSpPr>
          <p:nvPr/>
        </p:nvSpPr>
        <p:spPr bwMode="auto">
          <a:xfrm>
            <a:off x="539552" y="2327974"/>
            <a:ext cx="8064896" cy="3693319"/>
          </a:xfrm>
          <a:prstGeom prst="rect">
            <a:avLst/>
          </a:prstGeom>
          <a:noFill/>
          <a:ln w="9525">
            <a:noFill/>
            <a:miter lim="800000"/>
            <a:headEnd/>
            <a:tailEnd/>
          </a:ln>
        </p:spPr>
        <p:txBody>
          <a:bodyPr wrap="square" anchor="ctr">
            <a:spAutoFit/>
          </a:bodyPr>
          <a:lstStyle/>
          <a:p>
            <a:pPr algn="just"/>
            <a:endParaRPr lang="it-IT" dirty="0" smtClean="0">
              <a:solidFill>
                <a:srgbClr val="002060"/>
              </a:solidFill>
              <a:latin typeface="Arial" pitchFamily="34" charset="0"/>
              <a:cs typeface="Arial" pitchFamily="34" charset="0"/>
            </a:endParaRPr>
          </a:p>
          <a:p>
            <a:pPr algn="just">
              <a:buFont typeface="Arial" pitchFamily="34" charset="0"/>
              <a:buChar char="•"/>
            </a:pPr>
            <a:r>
              <a:rPr lang="it-IT" b="1" dirty="0" smtClean="0">
                <a:solidFill>
                  <a:srgbClr val="002060"/>
                </a:solidFill>
                <a:latin typeface="Arial" pitchFamily="34" charset="0"/>
                <a:cs typeface="Arial" pitchFamily="34" charset="0"/>
              </a:rPr>
              <a:t> I criteri previsti dall’accordo sindacale possono derogare ai criteri legislativamente stabiliti </a:t>
            </a:r>
            <a:r>
              <a:rPr lang="it-IT" dirty="0" smtClean="0">
                <a:solidFill>
                  <a:srgbClr val="002060"/>
                </a:solidFill>
                <a:latin typeface="Arial" pitchFamily="34" charset="0"/>
                <a:cs typeface="Arial" pitchFamily="34" charset="0"/>
              </a:rPr>
              <a:t>(così espressamente Corte costituzionale 30 giugno 1994, n. 268, ove si dichiara anche che gli accordi sindacali sui criteri di scelta sono efficaci </a:t>
            </a:r>
            <a:r>
              <a:rPr lang="it-IT" b="1" i="1" dirty="0" smtClean="0">
                <a:solidFill>
                  <a:srgbClr val="002060"/>
                </a:solidFill>
                <a:latin typeface="Arial" pitchFamily="34" charset="0"/>
                <a:cs typeface="Arial" pitchFamily="34" charset="0"/>
              </a:rPr>
              <a:t>erga </a:t>
            </a:r>
            <a:r>
              <a:rPr lang="it-IT" b="1" i="1" dirty="0" err="1" smtClean="0">
                <a:solidFill>
                  <a:srgbClr val="002060"/>
                </a:solidFill>
                <a:latin typeface="Arial" pitchFamily="34" charset="0"/>
                <a:cs typeface="Arial" pitchFamily="34" charset="0"/>
              </a:rPr>
              <a:t>omnes</a:t>
            </a:r>
            <a:r>
              <a:rPr lang="it-IT" b="1" dirty="0" smtClean="0">
                <a:solidFill>
                  <a:srgbClr val="002060"/>
                </a:solidFill>
                <a:latin typeface="Arial" pitchFamily="34" charset="0"/>
                <a:cs typeface="Arial" pitchFamily="34" charset="0"/>
              </a:rPr>
              <a:t> </a:t>
            </a:r>
            <a:r>
              <a:rPr lang="it-IT" dirty="0" smtClean="0">
                <a:solidFill>
                  <a:srgbClr val="002060"/>
                </a:solidFill>
                <a:latin typeface="Arial" pitchFamily="34" charset="0"/>
                <a:cs typeface="Arial" pitchFamily="34" charset="0"/>
              </a:rPr>
              <a:t>in quanto configurabili  come accordi di </a:t>
            </a:r>
            <a:r>
              <a:rPr lang="it-IT" dirty="0" err="1" smtClean="0">
                <a:solidFill>
                  <a:srgbClr val="002060"/>
                </a:solidFill>
                <a:latin typeface="Arial" pitchFamily="34" charset="0"/>
                <a:cs typeface="Arial" pitchFamily="34" charset="0"/>
              </a:rPr>
              <a:t>procedimentalizzazione</a:t>
            </a:r>
            <a:r>
              <a:rPr lang="it-IT" dirty="0" smtClean="0">
                <a:solidFill>
                  <a:srgbClr val="002060"/>
                </a:solidFill>
                <a:latin typeface="Arial" pitchFamily="34" charset="0"/>
                <a:cs typeface="Arial" pitchFamily="34" charset="0"/>
              </a:rPr>
              <a:t> dell’esercizio di un potere che già in origine è proprio del datore di lavoro);</a:t>
            </a:r>
          </a:p>
          <a:p>
            <a:pPr algn="just">
              <a:buFont typeface="Arial" pitchFamily="34" charset="0"/>
              <a:buChar char="•"/>
            </a:pPr>
            <a:endParaRPr lang="it-IT" dirty="0" smtClean="0">
              <a:solidFill>
                <a:srgbClr val="002060"/>
              </a:solidFill>
              <a:latin typeface="Arial" pitchFamily="34" charset="0"/>
              <a:cs typeface="Arial" pitchFamily="34" charset="0"/>
            </a:endParaRPr>
          </a:p>
          <a:p>
            <a:pPr algn="just">
              <a:buFont typeface="Arial" pitchFamily="34" charset="0"/>
              <a:buChar char="•"/>
            </a:pPr>
            <a:r>
              <a:rPr lang="it-IT" dirty="0" smtClean="0">
                <a:solidFill>
                  <a:srgbClr val="002060"/>
                </a:solidFill>
                <a:latin typeface="Arial" pitchFamily="34" charset="0"/>
                <a:cs typeface="Arial" pitchFamily="34" charset="0"/>
              </a:rPr>
              <a:t> Ove sia mancato l'accordo sui criteri di scelta con le organizzazioni sindacali, operano i criteri legali sussidiari previsti dall'art. 5, comma 1, della legge 23 luglio 1991, n. 223, cioè </a:t>
            </a:r>
            <a:r>
              <a:rPr lang="it-IT" b="1" dirty="0" smtClean="0">
                <a:solidFill>
                  <a:srgbClr val="002060"/>
                </a:solidFill>
                <a:latin typeface="Arial" pitchFamily="34" charset="0"/>
                <a:cs typeface="Arial" pitchFamily="34" charset="0"/>
              </a:rPr>
              <a:t>carichi di famiglia, l’anzianità aziendale, le esigenze tecnico produttive organizzative, in concorso tra di loro </a:t>
            </a:r>
            <a:endParaRPr lang="it-IT" sz="1600" b="1" dirty="0" smtClean="0">
              <a:solidFill>
                <a:srgbClr val="002060"/>
              </a:solidFill>
              <a:latin typeface="Arial" pitchFamily="34" charset="0"/>
              <a:cs typeface="Arial" pitchFamily="34" charset="0"/>
            </a:endParaRPr>
          </a:p>
          <a:p>
            <a:pPr algn="just"/>
            <a:endParaRPr lang="it-IT" sz="1600" b="1" dirty="0" smtClean="0">
              <a:solidFill>
                <a:srgbClr val="002060"/>
              </a:solidFill>
              <a:latin typeface="Arial" pitchFamily="34" charset="0"/>
              <a:cs typeface="Arial" pitchFamily="34" charset="0"/>
            </a:endParaRPr>
          </a:p>
        </p:txBody>
      </p:sp>
      <p:sp>
        <p:nvSpPr>
          <p:cNvPr id="4" name="Segnaposto contenuto 1"/>
          <p:cNvSpPr txBox="1">
            <a:spLocks/>
          </p:cNvSpPr>
          <p:nvPr/>
        </p:nvSpPr>
        <p:spPr bwMode="auto">
          <a:xfrm>
            <a:off x="395536" y="980728"/>
            <a:ext cx="8229600" cy="4320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 typeface="Arial" charset="0"/>
              <a:buNone/>
              <a:tabLst/>
              <a:defRPr/>
            </a:pPr>
            <a:r>
              <a:rPr lang="it-IT" sz="2400" b="1" cap="all" dirty="0" smtClean="0">
                <a:solidFill>
                  <a:srgbClr val="002060"/>
                </a:solidFill>
                <a:latin typeface="Arial" charset="0"/>
                <a:cs typeface="Arial" charset="0"/>
              </a:rPr>
              <a:t>I criteri di scelta</a:t>
            </a:r>
          </a:p>
          <a:p>
            <a:pPr marL="342900" marR="0" lvl="0" indent="-342900" algn="ctr" defTabSz="914400" rtl="0" eaLnBrk="1" fontAlgn="base" latinLnBrk="0" hangingPunct="1">
              <a:lnSpc>
                <a:spcPct val="100000"/>
              </a:lnSpc>
              <a:spcBef>
                <a:spcPct val="20000"/>
              </a:spcBef>
              <a:spcAft>
                <a:spcPct val="0"/>
              </a:spcAft>
              <a:buClrTx/>
              <a:buSzTx/>
              <a:buFont typeface="Arial" charset="0"/>
              <a:buNone/>
              <a:tabLst/>
              <a:defRPr/>
            </a:pPr>
            <a:endParaRPr kumimoji="0" lang="it-IT" sz="2400" b="1" i="0" u="none" strike="noStrike" kern="1200" cap="all" spc="0" normalizeH="0" noProof="0" dirty="0" smtClean="0">
              <a:ln>
                <a:noFill/>
              </a:ln>
              <a:solidFill>
                <a:srgbClr val="002060"/>
              </a:solidFill>
              <a:effectLst/>
              <a:uLnTx/>
              <a:uFillTx/>
              <a:latin typeface="Arial" charset="0"/>
              <a:ea typeface="+mn-ea"/>
              <a:cs typeface="Arial" charset="0"/>
            </a:endParaRPr>
          </a:p>
          <a:p>
            <a:pPr marL="342900" marR="0" lvl="0" indent="-342900" algn="ctr" defTabSz="914400" rtl="0" eaLnBrk="1" fontAlgn="base" latinLnBrk="0" hangingPunct="1">
              <a:lnSpc>
                <a:spcPct val="100000"/>
              </a:lnSpc>
              <a:spcBef>
                <a:spcPct val="20000"/>
              </a:spcBef>
              <a:spcAft>
                <a:spcPct val="0"/>
              </a:spcAft>
              <a:buClrTx/>
              <a:buSzTx/>
              <a:buFont typeface="Arial" charset="0"/>
              <a:buNone/>
              <a:tabLst/>
              <a:defRPr/>
            </a:pPr>
            <a:endParaRPr kumimoji="0" lang="it-IT" sz="2400" b="1" i="0" u="none" strike="noStrike" kern="1200" cap="all" spc="0" normalizeH="0" noProof="0" dirty="0" smtClean="0">
              <a:ln>
                <a:noFill/>
              </a:ln>
              <a:solidFill>
                <a:schemeClr val="tx2"/>
              </a:solidFill>
              <a:effectLst/>
              <a:uLnTx/>
              <a:uFillTx/>
              <a:latin typeface="Arial" charset="0"/>
              <a:ea typeface="+mn-ea"/>
              <a:cs typeface="Arial" charset="0"/>
            </a:endParaRPr>
          </a:p>
        </p:txBody>
      </p:sp>
      <p:sp>
        <p:nvSpPr>
          <p:cNvPr id="11" name="Segnaposto numero diapositiva 5"/>
          <p:cNvSpPr txBox="1">
            <a:spLocks/>
          </p:cNvSpPr>
          <p:nvPr/>
        </p:nvSpPr>
        <p:spPr>
          <a:xfrm>
            <a:off x="3309090" y="6309321"/>
            <a:ext cx="2133600" cy="396875"/>
          </a:xfrm>
          <a:prstGeom prst="rect">
            <a:avLst/>
          </a:prstGeom>
          <a:noFill/>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72</a:t>
            </a:fld>
            <a:endParaRPr kumimoji="0" lang="it-IT" sz="1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
        <p:nvSpPr>
          <p:cNvPr id="12" name="CasellaDiTesto 11"/>
          <p:cNvSpPr txBox="1"/>
          <p:nvPr/>
        </p:nvSpPr>
        <p:spPr>
          <a:xfrm>
            <a:off x="2195736" y="1660738"/>
            <a:ext cx="4331635" cy="400110"/>
          </a:xfrm>
          <a:prstGeom prst="rect">
            <a:avLst/>
          </a:prstGeom>
          <a:noFill/>
        </p:spPr>
        <p:txBody>
          <a:bodyPr wrap="none" rtlCol="0">
            <a:spAutoFit/>
          </a:bodyPr>
          <a:lstStyle/>
          <a:p>
            <a:r>
              <a:rPr lang="it-IT" sz="2000" b="1" dirty="0" smtClean="0">
                <a:solidFill>
                  <a:srgbClr val="002060"/>
                </a:solidFill>
                <a:latin typeface="Arial" pitchFamily="34" charset="0"/>
                <a:cs typeface="Arial" pitchFamily="34" charset="0"/>
              </a:rPr>
              <a:t>Concordati con le </a:t>
            </a:r>
            <a:r>
              <a:rPr lang="it-IT" sz="2000" b="1" dirty="0" err="1" smtClean="0">
                <a:solidFill>
                  <a:srgbClr val="002060"/>
                </a:solidFill>
                <a:latin typeface="Arial" pitchFamily="34" charset="0"/>
                <a:cs typeface="Arial" pitchFamily="34" charset="0"/>
              </a:rPr>
              <a:t>OO.SS</a:t>
            </a:r>
            <a:r>
              <a:rPr lang="it-IT" sz="1600" b="1" dirty="0" smtClean="0">
                <a:solidFill>
                  <a:srgbClr val="002060"/>
                </a:solidFill>
                <a:latin typeface="Arial" pitchFamily="34" charset="0"/>
                <a:cs typeface="Arial" pitchFamily="34" charset="0"/>
              </a:rPr>
              <a:t>. /  </a:t>
            </a:r>
            <a:r>
              <a:rPr lang="it-IT" sz="2000" b="1" dirty="0" smtClean="0">
                <a:solidFill>
                  <a:srgbClr val="002060"/>
                </a:solidFill>
                <a:latin typeface="Arial" pitchFamily="34" charset="0"/>
                <a:cs typeface="Arial" pitchFamily="34" charset="0"/>
              </a:rPr>
              <a:t>Legali </a:t>
            </a:r>
            <a:endParaRPr lang="it-IT" sz="2000" b="1" dirty="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251520" y="1124744"/>
            <a:ext cx="8518525" cy="504825"/>
          </a:xfrm>
        </p:spPr>
        <p:txBody>
          <a:bodyPr lIns="89989" tIns="89989" anchor="t"/>
          <a:lstStyle/>
          <a:p>
            <a:pPr marL="342900" indent="-342900">
              <a:spcBef>
                <a:spcPct val="20000"/>
              </a:spcBef>
              <a:defRPr/>
            </a:pPr>
            <a:r>
              <a:rPr lang="it-IT" sz="2000" b="1" cap="all" dirty="0" smtClean="0">
                <a:solidFill>
                  <a:srgbClr val="002060"/>
                </a:solidFill>
                <a:latin typeface="Arial" pitchFamily="34" charset="0"/>
                <a:cs typeface="Arial" pitchFamily="34" charset="0"/>
              </a:rPr>
              <a:t>Il licenziamento collettivo: art. 1, C. 46 Riforma </a:t>
            </a:r>
            <a:r>
              <a:rPr lang="it-IT" sz="2000" b="1" cap="all" dirty="0" err="1" smtClean="0">
                <a:solidFill>
                  <a:srgbClr val="002060"/>
                </a:solidFill>
                <a:latin typeface="Arial" pitchFamily="34" charset="0"/>
                <a:cs typeface="Arial" pitchFamily="34" charset="0"/>
              </a:rPr>
              <a:t>fornero</a:t>
            </a:r>
            <a:endParaRPr lang="it-IT" sz="2000" b="1" cap="all" dirty="0" smtClean="0">
              <a:solidFill>
                <a:srgbClr val="002060"/>
              </a:solidFill>
              <a:latin typeface="Arial" pitchFamily="34" charset="0"/>
              <a:cs typeface="Arial" pitchFamily="34" charset="0"/>
            </a:endParaRPr>
          </a:p>
        </p:txBody>
      </p:sp>
      <p:sp>
        <p:nvSpPr>
          <p:cNvPr id="105475" name="AutoShape 5"/>
          <p:cNvSpPr>
            <a:spLocks noChangeArrowheads="1"/>
          </p:cNvSpPr>
          <p:nvPr/>
        </p:nvSpPr>
        <p:spPr bwMode="auto">
          <a:xfrm>
            <a:off x="469900" y="2476500"/>
            <a:ext cx="8418513" cy="3989388"/>
          </a:xfrm>
          <a:prstGeom prst="roundRect">
            <a:avLst>
              <a:gd name="adj" fmla="val 3889"/>
            </a:avLst>
          </a:prstGeom>
          <a:noFill/>
          <a:ln w="9525">
            <a:noFill/>
            <a:round/>
            <a:headEnd/>
            <a:tailEnd/>
          </a:ln>
        </p:spPr>
        <p:txBody>
          <a:bodyPr lIns="89989" tIns="89989" rIns="91429" bIns="45714"/>
          <a:lstStyle/>
          <a:p>
            <a:pPr marL="409575" indent="-409575" algn="just">
              <a:buFont typeface="Arial" charset="0"/>
              <a:buAutoNum type="arabicPeriod" startAt="3"/>
            </a:pPr>
            <a:endParaRPr lang="it-IT">
              <a:solidFill>
                <a:srgbClr val="FF0000"/>
              </a:solidFill>
              <a:latin typeface="Georgia" pitchFamily="18" charset="0"/>
              <a:cs typeface="Tahoma" pitchFamily="34" charset="0"/>
            </a:endParaRPr>
          </a:p>
        </p:txBody>
      </p:sp>
      <p:sp>
        <p:nvSpPr>
          <p:cNvPr id="202758" name="Text Box 6"/>
          <p:cNvSpPr txBox="1">
            <a:spLocks noChangeArrowheads="1"/>
          </p:cNvSpPr>
          <p:nvPr/>
        </p:nvSpPr>
        <p:spPr bwMode="auto">
          <a:xfrm>
            <a:off x="2771800" y="1700808"/>
            <a:ext cx="3765550" cy="366713"/>
          </a:xfrm>
          <a:prstGeom prst="rect">
            <a:avLst/>
          </a:prstGeom>
          <a:noFill/>
          <a:ln>
            <a:noFill/>
          </a:ln>
          <a:effectLst/>
          <a:extLst/>
        </p:spPr>
        <p:txBody>
          <a:bodyPr lIns="91429" tIns="45714" rIns="91429" bIns="45714">
            <a:spAutoFit/>
          </a:bodyPr>
          <a:lstStyle/>
          <a:p>
            <a:pPr algn="ctr" defTabSz="1019175">
              <a:defRPr/>
            </a:pPr>
            <a:endParaRPr lang="en-US">
              <a:effectLst>
                <a:outerShdw blurRad="38100" dist="38100" dir="2700000" algn="tl">
                  <a:srgbClr val="C0C0C0"/>
                </a:outerShdw>
              </a:effectLst>
              <a:latin typeface="Georgia" pitchFamily="18" charset="0"/>
              <a:cs typeface="Tahoma" pitchFamily="34" charset="0"/>
            </a:endParaRPr>
          </a:p>
        </p:txBody>
      </p:sp>
      <p:sp>
        <p:nvSpPr>
          <p:cNvPr id="8" name="AutoShape 5"/>
          <p:cNvSpPr>
            <a:spLocks noChangeArrowheads="1"/>
          </p:cNvSpPr>
          <p:nvPr/>
        </p:nvSpPr>
        <p:spPr bwMode="auto">
          <a:xfrm>
            <a:off x="323528" y="1772816"/>
            <a:ext cx="3148013" cy="1058863"/>
          </a:xfrm>
          <a:prstGeom prst="roundRect">
            <a:avLst>
              <a:gd name="adj" fmla="val 3889"/>
            </a:avLst>
          </a:prstGeom>
          <a:noFill/>
          <a:ln>
            <a:noFill/>
          </a:ln>
          <a:effectLst/>
          <a:extLst/>
        </p:spPr>
        <p:txBody>
          <a:bodyPr lIns="89989" tIns="89989" rIns="91429" bIns="45714"/>
          <a:lstStyle/>
          <a:p>
            <a:pPr marL="306388" indent="-306388" algn="just">
              <a:lnSpc>
                <a:spcPct val="80000"/>
              </a:lnSpc>
              <a:buFont typeface="Wingdings" pitchFamily="2" charset="2"/>
              <a:buChar char="ü"/>
              <a:defRPr/>
            </a:pPr>
            <a:r>
              <a:rPr lang="it-IT" sz="1600" dirty="0">
                <a:solidFill>
                  <a:srgbClr val="002060"/>
                </a:solidFill>
                <a:latin typeface="Arial" pitchFamily="34" charset="0"/>
                <a:cs typeface="Arial" pitchFamily="34" charset="0"/>
              </a:rPr>
              <a:t>Licenziamento intimato senza l’osservanza della </a:t>
            </a:r>
            <a:r>
              <a:rPr lang="it-IT" sz="1600" b="1" dirty="0">
                <a:solidFill>
                  <a:srgbClr val="002060"/>
                </a:solidFill>
                <a:latin typeface="Arial" pitchFamily="34" charset="0"/>
                <a:cs typeface="Arial" pitchFamily="34" charset="0"/>
              </a:rPr>
              <a:t>forma scritta</a:t>
            </a:r>
            <a:r>
              <a:rPr lang="it-IT" sz="1600" dirty="0">
                <a:solidFill>
                  <a:srgbClr val="002060"/>
                </a:solidFill>
                <a:latin typeface="Arial" pitchFamily="34" charset="0"/>
                <a:cs typeface="Arial" pitchFamily="34" charset="0"/>
              </a:rPr>
              <a:t>.</a:t>
            </a:r>
          </a:p>
          <a:p>
            <a:pPr marL="306388" indent="-306388" algn="just">
              <a:lnSpc>
                <a:spcPct val="95000"/>
              </a:lnSpc>
              <a:defRPr/>
            </a:pPr>
            <a:endParaRPr lang="it-IT" dirty="0">
              <a:solidFill>
                <a:srgbClr val="002060"/>
              </a:solidFill>
              <a:effectLst>
                <a:outerShdw blurRad="38100" dist="38100" dir="2700000" algn="tl">
                  <a:srgbClr val="C0C0C0"/>
                </a:outerShdw>
              </a:effectLst>
              <a:latin typeface="Georgia" pitchFamily="18" charset="0"/>
              <a:cs typeface="Tahoma" pitchFamily="34" charset="0"/>
            </a:endParaRPr>
          </a:p>
        </p:txBody>
      </p:sp>
      <p:sp>
        <p:nvSpPr>
          <p:cNvPr id="79878" name="Notched Right Arrow 1"/>
          <p:cNvSpPr>
            <a:spLocks noChangeArrowheads="1"/>
          </p:cNvSpPr>
          <p:nvPr/>
        </p:nvSpPr>
        <p:spPr bwMode="auto">
          <a:xfrm>
            <a:off x="3707904" y="2132856"/>
            <a:ext cx="823913" cy="214312"/>
          </a:xfrm>
          <a:prstGeom prst="notchedRightArrow">
            <a:avLst>
              <a:gd name="adj1" fmla="val 50000"/>
              <a:gd name="adj2" fmla="val 49871"/>
            </a:avLst>
          </a:prstGeom>
          <a:solidFill>
            <a:schemeClr val="accent1"/>
          </a:solidFill>
          <a:ln w="9525" algn="ctr">
            <a:solidFill>
              <a:schemeClr val="tx1"/>
            </a:solidFill>
            <a:round/>
            <a:headEnd/>
            <a:tailEnd/>
          </a:ln>
        </p:spPr>
        <p:txBody>
          <a:bodyPr lIns="82058" tIns="41029" rIns="82058" bIns="41029"/>
          <a:lstStyle/>
          <a:p>
            <a:endParaRPr lang="it-IT">
              <a:latin typeface="Georgia" pitchFamily="18" charset="0"/>
            </a:endParaRPr>
          </a:p>
        </p:txBody>
      </p:sp>
      <p:sp>
        <p:nvSpPr>
          <p:cNvPr id="84999" name="TextBox 1"/>
          <p:cNvSpPr txBox="1">
            <a:spLocks noChangeArrowheads="1"/>
          </p:cNvSpPr>
          <p:nvPr/>
        </p:nvSpPr>
        <p:spPr bwMode="auto">
          <a:xfrm>
            <a:off x="1475656" y="692696"/>
            <a:ext cx="5637212" cy="452191"/>
          </a:xfrm>
          <a:prstGeom prst="rect">
            <a:avLst/>
          </a:prstGeom>
          <a:noFill/>
          <a:ln w="9525">
            <a:noFill/>
            <a:miter lim="800000"/>
            <a:headEnd/>
            <a:tailEnd/>
          </a:ln>
        </p:spPr>
        <p:txBody>
          <a:bodyPr wrap="square" lIns="82058" tIns="41029" rIns="82058" bIns="41029">
            <a:spAutoFit/>
          </a:bodyPr>
          <a:lstStyle/>
          <a:p>
            <a:pPr algn="ctr">
              <a:defRPr/>
            </a:pPr>
            <a:r>
              <a:rPr lang="it-IT" sz="2400" b="1" dirty="0" smtClean="0">
                <a:solidFill>
                  <a:srgbClr val="002060"/>
                </a:solidFill>
                <a:latin typeface="Arial" pitchFamily="34" charset="0"/>
                <a:cs typeface="Arial" pitchFamily="34" charset="0"/>
              </a:rPr>
              <a:t>APPARATO SANZIONATORIO </a:t>
            </a:r>
            <a:endParaRPr lang="en-US" sz="2400" b="1" dirty="0">
              <a:solidFill>
                <a:srgbClr val="002060"/>
              </a:solidFill>
              <a:latin typeface="Arial" pitchFamily="34" charset="0"/>
              <a:cs typeface="Arial" pitchFamily="34" charset="0"/>
            </a:endParaRPr>
          </a:p>
        </p:txBody>
      </p:sp>
      <p:sp>
        <p:nvSpPr>
          <p:cNvPr id="9" name="AutoShape 5"/>
          <p:cNvSpPr>
            <a:spLocks noChangeArrowheads="1"/>
          </p:cNvSpPr>
          <p:nvPr/>
        </p:nvSpPr>
        <p:spPr bwMode="auto">
          <a:xfrm>
            <a:off x="4860032" y="1700808"/>
            <a:ext cx="3927475" cy="1049337"/>
          </a:xfrm>
          <a:prstGeom prst="roundRect">
            <a:avLst>
              <a:gd name="adj" fmla="val 3889"/>
            </a:avLst>
          </a:prstGeom>
          <a:noFill/>
          <a:ln w="9525">
            <a:noFill/>
            <a:round/>
            <a:headEnd/>
            <a:tailEnd/>
          </a:ln>
          <a:effectLst/>
        </p:spPr>
        <p:txBody>
          <a:bodyPr lIns="89989" tIns="89989" rIns="91429" bIns="45714"/>
          <a:lstStyle/>
          <a:p>
            <a:pPr algn="just">
              <a:lnSpc>
                <a:spcPct val="95000"/>
              </a:lnSpc>
              <a:defRPr/>
            </a:pPr>
            <a:r>
              <a:rPr lang="it-IT" sz="1300" b="1" dirty="0">
                <a:solidFill>
                  <a:srgbClr val="002060"/>
                </a:solidFill>
                <a:latin typeface="Arial" pitchFamily="34" charset="0"/>
                <a:cs typeface="Arial" pitchFamily="34" charset="0"/>
              </a:rPr>
              <a:t>Reintegrazione</a:t>
            </a:r>
            <a:r>
              <a:rPr lang="it-IT" sz="1300" dirty="0">
                <a:solidFill>
                  <a:srgbClr val="002060"/>
                </a:solidFill>
                <a:latin typeface="Arial" pitchFamily="34" charset="0"/>
                <a:cs typeface="Arial" pitchFamily="34" charset="0"/>
              </a:rPr>
              <a:t> del lavoratore e corresponsione in favore del medesimo di un'indennità risarcitoria pari alle retribuzioni non percepite dal recesso sino alla reintegrazione. </a:t>
            </a:r>
          </a:p>
        </p:txBody>
      </p:sp>
      <p:sp>
        <p:nvSpPr>
          <p:cNvPr id="10" name="AutoShape 5"/>
          <p:cNvSpPr>
            <a:spLocks noChangeArrowheads="1"/>
          </p:cNvSpPr>
          <p:nvPr/>
        </p:nvSpPr>
        <p:spPr bwMode="auto">
          <a:xfrm>
            <a:off x="323528" y="2780928"/>
            <a:ext cx="3148013" cy="1439862"/>
          </a:xfrm>
          <a:prstGeom prst="roundRect">
            <a:avLst>
              <a:gd name="adj" fmla="val 3889"/>
            </a:avLst>
          </a:prstGeom>
          <a:noFill/>
          <a:ln w="9525">
            <a:noFill/>
            <a:round/>
            <a:headEnd/>
            <a:tailEnd/>
          </a:ln>
          <a:effectLst/>
        </p:spPr>
        <p:txBody>
          <a:bodyPr lIns="89989" tIns="89989" rIns="91429" bIns="45714"/>
          <a:lstStyle/>
          <a:p>
            <a:pPr marL="306388" indent="-306388" algn="just">
              <a:lnSpc>
                <a:spcPct val="95000"/>
              </a:lnSpc>
              <a:buFont typeface="Wingdings" pitchFamily="2" charset="2"/>
              <a:buChar char="ü"/>
              <a:defRPr/>
            </a:pPr>
            <a:r>
              <a:rPr lang="it-IT" sz="1600" dirty="0">
                <a:solidFill>
                  <a:srgbClr val="002060"/>
                </a:solidFill>
                <a:latin typeface="Arial" pitchFamily="34" charset="0"/>
                <a:cs typeface="Arial" pitchFamily="34" charset="0"/>
              </a:rPr>
              <a:t>Licenziamento intimato in </a:t>
            </a:r>
            <a:r>
              <a:rPr lang="it-IT" sz="1600" b="1" dirty="0">
                <a:solidFill>
                  <a:srgbClr val="002060"/>
                </a:solidFill>
                <a:latin typeface="Arial" pitchFamily="34" charset="0"/>
                <a:cs typeface="Arial" pitchFamily="34" charset="0"/>
              </a:rPr>
              <a:t>violazione della procedura </a:t>
            </a:r>
            <a:r>
              <a:rPr lang="it-IT" sz="1600" dirty="0">
                <a:solidFill>
                  <a:srgbClr val="002060"/>
                </a:solidFill>
                <a:latin typeface="Arial" pitchFamily="34" charset="0"/>
                <a:cs typeface="Arial" pitchFamily="34" charset="0"/>
              </a:rPr>
              <a:t>di licenziamento collettivo (art. 4, c. 12 L. 223/91).</a:t>
            </a:r>
          </a:p>
        </p:txBody>
      </p:sp>
      <p:sp>
        <p:nvSpPr>
          <p:cNvPr id="79882" name="Notched Right Arrow 1"/>
          <p:cNvSpPr>
            <a:spLocks noChangeArrowheads="1"/>
          </p:cNvSpPr>
          <p:nvPr/>
        </p:nvSpPr>
        <p:spPr bwMode="auto">
          <a:xfrm>
            <a:off x="3707904" y="3212976"/>
            <a:ext cx="823912" cy="214312"/>
          </a:xfrm>
          <a:prstGeom prst="notchedRightArrow">
            <a:avLst>
              <a:gd name="adj1" fmla="val 50000"/>
              <a:gd name="adj2" fmla="val 49871"/>
            </a:avLst>
          </a:prstGeom>
          <a:solidFill>
            <a:schemeClr val="accent1"/>
          </a:solidFill>
          <a:ln w="9525" algn="ctr">
            <a:solidFill>
              <a:schemeClr val="tx1"/>
            </a:solidFill>
            <a:round/>
            <a:headEnd/>
            <a:tailEnd/>
          </a:ln>
        </p:spPr>
        <p:txBody>
          <a:bodyPr lIns="82058" tIns="41029" rIns="82058" bIns="41029"/>
          <a:lstStyle/>
          <a:p>
            <a:endParaRPr lang="it-IT">
              <a:latin typeface="Georgia" pitchFamily="18" charset="0"/>
            </a:endParaRPr>
          </a:p>
        </p:txBody>
      </p:sp>
      <p:sp>
        <p:nvSpPr>
          <p:cNvPr id="12" name="AutoShape 5"/>
          <p:cNvSpPr>
            <a:spLocks noChangeArrowheads="1"/>
          </p:cNvSpPr>
          <p:nvPr/>
        </p:nvSpPr>
        <p:spPr bwMode="auto">
          <a:xfrm>
            <a:off x="4860032" y="2708920"/>
            <a:ext cx="3968750" cy="1656183"/>
          </a:xfrm>
          <a:prstGeom prst="roundRect">
            <a:avLst>
              <a:gd name="adj" fmla="val 3889"/>
            </a:avLst>
          </a:prstGeom>
          <a:noFill/>
          <a:ln w="9525">
            <a:noFill/>
            <a:round/>
            <a:headEnd/>
            <a:tailEnd/>
          </a:ln>
          <a:effectLst/>
        </p:spPr>
        <p:txBody>
          <a:bodyPr lIns="89989" tIns="89989" rIns="91429" bIns="45714"/>
          <a:lstStyle/>
          <a:p>
            <a:pPr algn="just">
              <a:lnSpc>
                <a:spcPct val="90000"/>
              </a:lnSpc>
              <a:defRPr/>
            </a:pPr>
            <a:r>
              <a:rPr lang="it-IT" sz="1300" dirty="0">
                <a:solidFill>
                  <a:srgbClr val="002060"/>
                </a:solidFill>
                <a:latin typeface="Arial" pitchFamily="34" charset="0"/>
                <a:cs typeface="Arial" pitchFamily="34" charset="0"/>
              </a:rPr>
              <a:t>Corresponsione in favore del lavoratore di un'</a:t>
            </a:r>
            <a:r>
              <a:rPr lang="it-IT" sz="1300" b="1" dirty="0">
                <a:solidFill>
                  <a:srgbClr val="002060"/>
                </a:solidFill>
                <a:latin typeface="Arial" pitchFamily="34" charset="0"/>
                <a:cs typeface="Arial" pitchFamily="34" charset="0"/>
              </a:rPr>
              <a:t>indennità risarcitoria onnicomprensiva</a:t>
            </a:r>
            <a:r>
              <a:rPr lang="it-IT" sz="1300" dirty="0">
                <a:solidFill>
                  <a:srgbClr val="002060"/>
                </a:solidFill>
                <a:latin typeface="Arial" pitchFamily="34" charset="0"/>
                <a:cs typeface="Arial" pitchFamily="34" charset="0"/>
              </a:rPr>
              <a:t> in misura variabile </a:t>
            </a:r>
            <a:r>
              <a:rPr lang="it-IT" sz="1300" b="1" dirty="0">
                <a:solidFill>
                  <a:srgbClr val="002060"/>
                </a:solidFill>
                <a:latin typeface="Arial" pitchFamily="34" charset="0"/>
                <a:cs typeface="Arial" pitchFamily="34" charset="0"/>
              </a:rPr>
              <a:t>tra un minimo di 12 ed un massimo di 24 mensilità</a:t>
            </a:r>
            <a:r>
              <a:rPr lang="it-IT" sz="1300" dirty="0">
                <a:solidFill>
                  <a:srgbClr val="002060"/>
                </a:solidFill>
                <a:latin typeface="Arial" pitchFamily="34" charset="0"/>
                <a:cs typeface="Arial" pitchFamily="34" charset="0"/>
              </a:rPr>
              <a:t>, da determinarsi in considerazione dell'anzianità anagrafica del lavoratore, del numero di dipendenti occupati dall'impresa, delle dimensioni dell'attività economica, nonché del comportamento e delle condizioni delle parti.</a:t>
            </a:r>
          </a:p>
        </p:txBody>
      </p:sp>
      <p:sp>
        <p:nvSpPr>
          <p:cNvPr id="13" name="AutoShape 5"/>
          <p:cNvSpPr>
            <a:spLocks noChangeArrowheads="1"/>
          </p:cNvSpPr>
          <p:nvPr/>
        </p:nvSpPr>
        <p:spPr bwMode="auto">
          <a:xfrm>
            <a:off x="323528" y="4293096"/>
            <a:ext cx="3151188" cy="1779587"/>
          </a:xfrm>
          <a:prstGeom prst="roundRect">
            <a:avLst>
              <a:gd name="adj" fmla="val 3889"/>
            </a:avLst>
          </a:prstGeom>
          <a:noFill/>
          <a:ln w="9525">
            <a:noFill/>
            <a:round/>
            <a:headEnd/>
            <a:tailEnd/>
          </a:ln>
          <a:effectLst/>
        </p:spPr>
        <p:txBody>
          <a:bodyPr lIns="89989" tIns="89989" rIns="91429" bIns="45714"/>
          <a:lstStyle/>
          <a:p>
            <a:pPr marL="238125" indent="-238125" algn="just">
              <a:lnSpc>
                <a:spcPct val="70000"/>
              </a:lnSpc>
              <a:buFont typeface="Wingdings" pitchFamily="2" charset="2"/>
              <a:buChar char="ü"/>
              <a:defRPr/>
            </a:pPr>
            <a:r>
              <a:rPr lang="it-IT" sz="1600" dirty="0">
                <a:solidFill>
                  <a:srgbClr val="002060"/>
                </a:solidFill>
                <a:latin typeface="Arial" pitchFamily="34" charset="0"/>
                <a:cs typeface="Arial" pitchFamily="34" charset="0"/>
              </a:rPr>
              <a:t>Licenziamento intimato in </a:t>
            </a:r>
            <a:r>
              <a:rPr lang="it-IT" sz="1600" b="1" dirty="0">
                <a:solidFill>
                  <a:srgbClr val="002060"/>
                </a:solidFill>
                <a:latin typeface="Arial" pitchFamily="34" charset="0"/>
                <a:cs typeface="Arial" pitchFamily="34" charset="0"/>
              </a:rPr>
              <a:t>violazione dei criteri di scelta </a:t>
            </a:r>
            <a:r>
              <a:rPr lang="it-IT" sz="1600" dirty="0">
                <a:solidFill>
                  <a:srgbClr val="002060"/>
                </a:solidFill>
                <a:latin typeface="Arial" pitchFamily="34" charset="0"/>
                <a:cs typeface="Arial" pitchFamily="34" charset="0"/>
              </a:rPr>
              <a:t>previsti dall'eventuale accordo sindacale di chiusura della procedura di mobilità o, in via residuale, di quelli previsti dall’art. 5 L. 223/1991.</a:t>
            </a:r>
          </a:p>
        </p:txBody>
      </p:sp>
      <p:sp>
        <p:nvSpPr>
          <p:cNvPr id="79885" name="Notched Right Arrow 1"/>
          <p:cNvSpPr>
            <a:spLocks noChangeArrowheads="1"/>
          </p:cNvSpPr>
          <p:nvPr/>
        </p:nvSpPr>
        <p:spPr bwMode="auto">
          <a:xfrm>
            <a:off x="3779912" y="4797152"/>
            <a:ext cx="823912" cy="214313"/>
          </a:xfrm>
          <a:prstGeom prst="notchedRightArrow">
            <a:avLst>
              <a:gd name="adj1" fmla="val 50000"/>
              <a:gd name="adj2" fmla="val 49871"/>
            </a:avLst>
          </a:prstGeom>
          <a:solidFill>
            <a:schemeClr val="accent1"/>
          </a:solidFill>
          <a:ln w="9525" algn="ctr">
            <a:solidFill>
              <a:schemeClr val="tx1"/>
            </a:solidFill>
            <a:round/>
            <a:headEnd/>
            <a:tailEnd/>
          </a:ln>
        </p:spPr>
        <p:txBody>
          <a:bodyPr lIns="82058" tIns="41029" rIns="82058" bIns="41029"/>
          <a:lstStyle/>
          <a:p>
            <a:endParaRPr lang="it-IT">
              <a:latin typeface="Georgia" pitchFamily="18" charset="0"/>
            </a:endParaRPr>
          </a:p>
        </p:txBody>
      </p:sp>
      <p:sp>
        <p:nvSpPr>
          <p:cNvPr id="15" name="AutoShape 5"/>
          <p:cNvSpPr>
            <a:spLocks noChangeArrowheads="1"/>
          </p:cNvSpPr>
          <p:nvPr/>
        </p:nvSpPr>
        <p:spPr bwMode="auto">
          <a:xfrm>
            <a:off x="4860032" y="4581128"/>
            <a:ext cx="3933825" cy="1728192"/>
          </a:xfrm>
          <a:prstGeom prst="roundRect">
            <a:avLst>
              <a:gd name="adj" fmla="val 3889"/>
            </a:avLst>
          </a:prstGeom>
          <a:noFill/>
          <a:ln w="9525">
            <a:noFill/>
            <a:round/>
            <a:headEnd/>
            <a:tailEnd/>
          </a:ln>
          <a:effectLst/>
        </p:spPr>
        <p:txBody>
          <a:bodyPr lIns="89989" tIns="89989" rIns="91429" bIns="45714"/>
          <a:lstStyle/>
          <a:p>
            <a:pPr algn="just">
              <a:lnSpc>
                <a:spcPct val="80000"/>
              </a:lnSpc>
              <a:defRPr/>
            </a:pPr>
            <a:r>
              <a:rPr lang="it-IT" sz="1300" dirty="0">
                <a:solidFill>
                  <a:srgbClr val="002060"/>
                </a:solidFill>
                <a:latin typeface="Arial" pitchFamily="34" charset="0"/>
                <a:cs typeface="Arial" pitchFamily="34" charset="0"/>
              </a:rPr>
              <a:t>Reintegra nel posto di lavoro oltre a un'indennità risarcitoria non superiore a dodici mensilità della retribuzione globale di fatto, dedotto l’</a:t>
            </a:r>
            <a:r>
              <a:rPr lang="it-IT" sz="1300" dirty="0" err="1">
                <a:solidFill>
                  <a:srgbClr val="002060"/>
                </a:solidFill>
                <a:latin typeface="Arial" pitchFamily="34" charset="0"/>
                <a:cs typeface="Arial" pitchFamily="34" charset="0"/>
              </a:rPr>
              <a:t>aliunde</a:t>
            </a:r>
            <a:r>
              <a:rPr lang="it-IT" sz="1300" dirty="0">
                <a:solidFill>
                  <a:srgbClr val="002060"/>
                </a:solidFill>
                <a:latin typeface="Arial" pitchFamily="34" charset="0"/>
                <a:cs typeface="Arial" pitchFamily="34" charset="0"/>
              </a:rPr>
              <a:t> </a:t>
            </a:r>
            <a:r>
              <a:rPr lang="it-IT" sz="1300" dirty="0" err="1">
                <a:solidFill>
                  <a:srgbClr val="002060"/>
                </a:solidFill>
                <a:latin typeface="Arial" pitchFamily="34" charset="0"/>
                <a:cs typeface="Arial" pitchFamily="34" charset="0"/>
              </a:rPr>
              <a:t>perceptum</a:t>
            </a:r>
            <a:r>
              <a:rPr lang="it-IT" sz="1300" dirty="0">
                <a:solidFill>
                  <a:srgbClr val="002060"/>
                </a:solidFill>
                <a:latin typeface="Arial" pitchFamily="34" charset="0"/>
                <a:cs typeface="Arial" pitchFamily="34" charset="0"/>
              </a:rPr>
              <a:t>  e/o </a:t>
            </a:r>
            <a:r>
              <a:rPr lang="it-IT" sz="1300" dirty="0" err="1">
                <a:solidFill>
                  <a:srgbClr val="002060"/>
                </a:solidFill>
                <a:latin typeface="Arial" pitchFamily="34" charset="0"/>
                <a:cs typeface="Arial" pitchFamily="34" charset="0"/>
              </a:rPr>
              <a:t>percipiendum</a:t>
            </a:r>
            <a:r>
              <a:rPr lang="it-IT" sz="1300" dirty="0" smtClean="0">
                <a:solidFill>
                  <a:srgbClr val="002060"/>
                </a:solidFill>
                <a:latin typeface="Arial" pitchFamily="34" charset="0"/>
                <a:cs typeface="Arial" pitchFamily="34" charset="0"/>
              </a:rPr>
              <a:t>.</a:t>
            </a:r>
          </a:p>
          <a:p>
            <a:pPr algn="just">
              <a:lnSpc>
                <a:spcPct val="80000"/>
              </a:lnSpc>
              <a:defRPr/>
            </a:pPr>
            <a:r>
              <a:rPr lang="it-IT" sz="1300" dirty="0" smtClean="0">
                <a:solidFill>
                  <a:srgbClr val="002060"/>
                </a:solidFill>
                <a:latin typeface="Arial" pitchFamily="34" charset="0"/>
                <a:cs typeface="Arial" pitchFamily="34" charset="0"/>
              </a:rPr>
              <a:t>È fatta salva comunque la facoltà di procedere alla risoluzione del rapporto di lavoro di un numero di lavoratori pari a quello dei lavoratori reintegrati senza dover esperire una nuova procedura, dandone previa comunicazione alle rappresentanze sindacali aziendali ai sensi dell’artt. 17 l. 223/1991 </a:t>
            </a:r>
            <a:endParaRPr lang="it-IT" sz="1300" dirty="0">
              <a:solidFill>
                <a:srgbClr val="002060"/>
              </a:solidFill>
              <a:latin typeface="Arial" pitchFamily="34" charset="0"/>
              <a:cs typeface="Arial" pitchFamily="34" charset="0"/>
            </a:endParaRPr>
          </a:p>
        </p:txBody>
      </p:sp>
      <p:sp>
        <p:nvSpPr>
          <p:cNvPr id="20" name="Segnaposto numero diapositiva 5"/>
          <p:cNvSpPr txBox="1">
            <a:spLocks/>
          </p:cNvSpPr>
          <p:nvPr/>
        </p:nvSpPr>
        <p:spPr>
          <a:xfrm>
            <a:off x="3309090" y="6309321"/>
            <a:ext cx="2133600" cy="396875"/>
          </a:xfrm>
          <a:prstGeom prst="rect">
            <a:avLst/>
          </a:prstGeom>
          <a:noFill/>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73</a:t>
            </a:fld>
            <a:endParaRPr kumimoji="0" lang="it-IT" sz="1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AutoShape 5"/>
          <p:cNvSpPr>
            <a:spLocks noChangeArrowheads="1"/>
          </p:cNvSpPr>
          <p:nvPr/>
        </p:nvSpPr>
        <p:spPr bwMode="auto">
          <a:xfrm>
            <a:off x="469900" y="2476500"/>
            <a:ext cx="8418513" cy="3989388"/>
          </a:xfrm>
          <a:prstGeom prst="roundRect">
            <a:avLst>
              <a:gd name="adj" fmla="val 3889"/>
            </a:avLst>
          </a:prstGeom>
          <a:noFill/>
          <a:ln w="9525">
            <a:noFill/>
            <a:round/>
            <a:headEnd/>
            <a:tailEnd/>
          </a:ln>
        </p:spPr>
        <p:txBody>
          <a:bodyPr lIns="89989" tIns="89989" rIns="91429" bIns="45714"/>
          <a:lstStyle/>
          <a:p>
            <a:pPr marL="409575" indent="-409575" algn="just">
              <a:buFont typeface="Arial" charset="0"/>
              <a:buAutoNum type="arabicPeriod" startAt="3"/>
            </a:pPr>
            <a:endParaRPr lang="it-IT">
              <a:solidFill>
                <a:srgbClr val="FF0000"/>
              </a:solidFill>
              <a:latin typeface="Georgia" pitchFamily="18" charset="0"/>
              <a:cs typeface="Tahoma" pitchFamily="34" charset="0"/>
            </a:endParaRPr>
          </a:p>
        </p:txBody>
      </p:sp>
      <p:sp>
        <p:nvSpPr>
          <p:cNvPr id="202758" name="Text Box 6"/>
          <p:cNvSpPr txBox="1">
            <a:spLocks noChangeArrowheads="1"/>
          </p:cNvSpPr>
          <p:nvPr/>
        </p:nvSpPr>
        <p:spPr bwMode="auto">
          <a:xfrm>
            <a:off x="2771800" y="1700808"/>
            <a:ext cx="3765550" cy="366713"/>
          </a:xfrm>
          <a:prstGeom prst="rect">
            <a:avLst/>
          </a:prstGeom>
          <a:noFill/>
          <a:ln>
            <a:noFill/>
          </a:ln>
          <a:effectLst/>
          <a:extLst/>
        </p:spPr>
        <p:txBody>
          <a:bodyPr lIns="91429" tIns="45714" rIns="91429" bIns="45714">
            <a:spAutoFit/>
          </a:bodyPr>
          <a:lstStyle/>
          <a:p>
            <a:pPr algn="ctr" defTabSz="1019175">
              <a:defRPr/>
            </a:pPr>
            <a:endParaRPr lang="en-US">
              <a:effectLst>
                <a:outerShdw blurRad="38100" dist="38100" dir="2700000" algn="tl">
                  <a:srgbClr val="C0C0C0"/>
                </a:outerShdw>
              </a:effectLst>
              <a:latin typeface="Georgia" pitchFamily="18" charset="0"/>
              <a:cs typeface="Tahoma" pitchFamily="34" charset="0"/>
            </a:endParaRPr>
          </a:p>
        </p:txBody>
      </p:sp>
      <p:sp>
        <p:nvSpPr>
          <p:cNvPr id="84999" name="TextBox 1"/>
          <p:cNvSpPr txBox="1">
            <a:spLocks noChangeArrowheads="1"/>
          </p:cNvSpPr>
          <p:nvPr/>
        </p:nvSpPr>
        <p:spPr bwMode="auto">
          <a:xfrm>
            <a:off x="1599084" y="332656"/>
            <a:ext cx="5637212" cy="1560187"/>
          </a:xfrm>
          <a:prstGeom prst="rect">
            <a:avLst/>
          </a:prstGeom>
          <a:noFill/>
          <a:ln w="9525">
            <a:noFill/>
            <a:miter lim="800000"/>
            <a:headEnd/>
            <a:tailEnd/>
          </a:ln>
        </p:spPr>
        <p:txBody>
          <a:bodyPr wrap="square" lIns="82058" tIns="41029" rIns="82058" bIns="41029">
            <a:spAutoFit/>
          </a:bodyPr>
          <a:lstStyle/>
          <a:p>
            <a:pPr algn="ctr">
              <a:defRPr/>
            </a:pPr>
            <a:r>
              <a:rPr lang="it-IT" sz="2400" b="1" dirty="0" smtClean="0">
                <a:solidFill>
                  <a:srgbClr val="002060"/>
                </a:solidFill>
                <a:latin typeface="Arial" pitchFamily="34" charset="0"/>
                <a:cs typeface="Arial" pitchFamily="34" charset="0"/>
              </a:rPr>
              <a:t>LICENZIAMENTI COLLETTIVI </a:t>
            </a:r>
          </a:p>
          <a:p>
            <a:pPr algn="ctr">
              <a:defRPr/>
            </a:pPr>
            <a:r>
              <a:rPr lang="it-IT" sz="2400" b="1" dirty="0" smtClean="0">
                <a:solidFill>
                  <a:srgbClr val="002060"/>
                </a:solidFill>
                <a:latin typeface="Arial" pitchFamily="34" charset="0"/>
                <a:cs typeface="Arial" pitchFamily="34" charset="0"/>
              </a:rPr>
              <a:t>COSA CAMBIA PER GLI ASSUNTI DOPO IL 7 MARZO? </a:t>
            </a:r>
            <a:endParaRPr lang="it-IT" sz="2400" b="1" dirty="0" smtClean="0">
              <a:solidFill>
                <a:srgbClr val="002060"/>
              </a:solidFill>
              <a:latin typeface="Arial" pitchFamily="34" charset="0"/>
              <a:cs typeface="Arial" pitchFamily="34" charset="0"/>
            </a:endParaRPr>
          </a:p>
          <a:p>
            <a:pPr algn="ctr">
              <a:defRPr/>
            </a:pPr>
            <a:r>
              <a:rPr lang="it-IT" sz="2400" b="1" dirty="0" smtClean="0">
                <a:solidFill>
                  <a:srgbClr val="002060"/>
                </a:solidFill>
                <a:latin typeface="Arial" pitchFamily="34" charset="0"/>
                <a:cs typeface="Arial" pitchFamily="34" charset="0"/>
              </a:rPr>
              <a:t>d.lgs. 23/2015</a:t>
            </a:r>
            <a:endParaRPr lang="en-US" sz="2400" b="1" dirty="0">
              <a:solidFill>
                <a:srgbClr val="002060"/>
              </a:solidFill>
              <a:latin typeface="Arial" pitchFamily="34" charset="0"/>
              <a:cs typeface="Arial" pitchFamily="34" charset="0"/>
            </a:endParaRPr>
          </a:p>
        </p:txBody>
      </p:sp>
      <p:sp>
        <p:nvSpPr>
          <p:cNvPr id="10" name="AutoShape 5"/>
          <p:cNvSpPr>
            <a:spLocks noChangeArrowheads="1"/>
          </p:cNvSpPr>
          <p:nvPr/>
        </p:nvSpPr>
        <p:spPr bwMode="auto">
          <a:xfrm>
            <a:off x="323528" y="1988840"/>
            <a:ext cx="3148013" cy="3888432"/>
          </a:xfrm>
          <a:prstGeom prst="roundRect">
            <a:avLst>
              <a:gd name="adj" fmla="val 3889"/>
            </a:avLst>
          </a:prstGeom>
          <a:noFill/>
          <a:ln w="9525">
            <a:noFill/>
            <a:round/>
            <a:headEnd/>
            <a:tailEnd/>
          </a:ln>
          <a:effectLst/>
        </p:spPr>
        <p:txBody>
          <a:bodyPr lIns="89989" tIns="89989" rIns="91429" bIns="45714"/>
          <a:lstStyle/>
          <a:p>
            <a:pPr algn="just">
              <a:lnSpc>
                <a:spcPct val="95000"/>
              </a:lnSpc>
              <a:defRPr/>
            </a:pPr>
            <a:endParaRPr lang="it-IT" sz="1600" dirty="0" smtClean="0">
              <a:solidFill>
                <a:srgbClr val="002060"/>
              </a:solidFill>
              <a:latin typeface="Arial" pitchFamily="34" charset="0"/>
              <a:cs typeface="Arial" pitchFamily="34" charset="0"/>
            </a:endParaRPr>
          </a:p>
          <a:p>
            <a:pPr algn="just">
              <a:lnSpc>
                <a:spcPct val="95000"/>
              </a:lnSpc>
              <a:defRPr/>
            </a:pPr>
            <a:endParaRPr lang="it-IT" sz="1600" dirty="0">
              <a:solidFill>
                <a:srgbClr val="002060"/>
              </a:solidFill>
              <a:latin typeface="Arial" pitchFamily="34" charset="0"/>
              <a:cs typeface="Arial" pitchFamily="34" charset="0"/>
            </a:endParaRPr>
          </a:p>
          <a:p>
            <a:pPr algn="just">
              <a:lnSpc>
                <a:spcPct val="95000"/>
              </a:lnSpc>
              <a:defRPr/>
            </a:pPr>
            <a:endParaRPr lang="it-IT" sz="1600" dirty="0" smtClean="0">
              <a:solidFill>
                <a:srgbClr val="002060"/>
              </a:solidFill>
              <a:latin typeface="Arial" pitchFamily="34" charset="0"/>
              <a:cs typeface="Arial" pitchFamily="34" charset="0"/>
            </a:endParaRPr>
          </a:p>
          <a:p>
            <a:pPr algn="just">
              <a:lnSpc>
                <a:spcPct val="95000"/>
              </a:lnSpc>
              <a:defRPr/>
            </a:pPr>
            <a:r>
              <a:rPr lang="it-IT" sz="1600" dirty="0" smtClean="0">
                <a:solidFill>
                  <a:srgbClr val="002060"/>
                </a:solidFill>
                <a:latin typeface="Arial" pitchFamily="34" charset="0"/>
                <a:cs typeface="Arial" pitchFamily="34" charset="0"/>
              </a:rPr>
              <a:t>Licenziamento </a:t>
            </a:r>
            <a:r>
              <a:rPr lang="it-IT" sz="1600" dirty="0">
                <a:solidFill>
                  <a:srgbClr val="002060"/>
                </a:solidFill>
                <a:latin typeface="Arial" pitchFamily="34" charset="0"/>
                <a:cs typeface="Arial" pitchFamily="34" charset="0"/>
              </a:rPr>
              <a:t>intimato in </a:t>
            </a:r>
            <a:r>
              <a:rPr lang="it-IT" sz="1600" b="1" dirty="0">
                <a:solidFill>
                  <a:srgbClr val="002060"/>
                </a:solidFill>
                <a:latin typeface="Arial" pitchFamily="34" charset="0"/>
                <a:cs typeface="Arial" pitchFamily="34" charset="0"/>
              </a:rPr>
              <a:t>violazione della procedura </a:t>
            </a:r>
            <a:r>
              <a:rPr lang="it-IT" sz="1600" dirty="0">
                <a:solidFill>
                  <a:srgbClr val="002060"/>
                </a:solidFill>
                <a:latin typeface="Arial" pitchFamily="34" charset="0"/>
                <a:cs typeface="Arial" pitchFamily="34" charset="0"/>
              </a:rPr>
              <a:t>di licenziamento collettivo (art. 4, c. 12 L. 223/91). </a:t>
            </a:r>
            <a:endParaRPr lang="it-IT" sz="1600" dirty="0" smtClean="0">
              <a:solidFill>
                <a:srgbClr val="002060"/>
              </a:solidFill>
              <a:latin typeface="Arial" pitchFamily="34" charset="0"/>
              <a:cs typeface="Arial" pitchFamily="34" charset="0"/>
            </a:endParaRPr>
          </a:p>
          <a:p>
            <a:pPr marL="306388" indent="-306388" algn="just">
              <a:lnSpc>
                <a:spcPct val="95000"/>
              </a:lnSpc>
              <a:buFont typeface="Wingdings" pitchFamily="2" charset="2"/>
              <a:buChar char="ü"/>
              <a:defRPr/>
            </a:pPr>
            <a:endParaRPr lang="it-IT" sz="1600" dirty="0" smtClean="0">
              <a:solidFill>
                <a:srgbClr val="002060"/>
              </a:solidFill>
              <a:latin typeface="Arial" pitchFamily="34" charset="0"/>
              <a:cs typeface="Arial" pitchFamily="34" charset="0"/>
            </a:endParaRPr>
          </a:p>
          <a:p>
            <a:pPr algn="just">
              <a:lnSpc>
                <a:spcPct val="95000"/>
              </a:lnSpc>
              <a:defRPr/>
            </a:pPr>
            <a:r>
              <a:rPr lang="it-IT" sz="1600" dirty="0" smtClean="0">
                <a:solidFill>
                  <a:srgbClr val="002060"/>
                </a:solidFill>
                <a:latin typeface="Arial" pitchFamily="34" charset="0"/>
                <a:cs typeface="Arial" pitchFamily="34" charset="0"/>
              </a:rPr>
              <a:t>Licenziamento </a:t>
            </a:r>
            <a:r>
              <a:rPr lang="it-IT" sz="1600" dirty="0">
                <a:solidFill>
                  <a:srgbClr val="002060"/>
                </a:solidFill>
                <a:latin typeface="Arial" pitchFamily="34" charset="0"/>
                <a:cs typeface="Arial" pitchFamily="34" charset="0"/>
              </a:rPr>
              <a:t>intimato in </a:t>
            </a:r>
            <a:r>
              <a:rPr lang="it-IT" sz="1600" b="1" dirty="0">
                <a:solidFill>
                  <a:srgbClr val="002060"/>
                </a:solidFill>
                <a:latin typeface="Arial" pitchFamily="34" charset="0"/>
                <a:cs typeface="Arial" pitchFamily="34" charset="0"/>
              </a:rPr>
              <a:t>violazione dei criteri di scelta </a:t>
            </a:r>
            <a:r>
              <a:rPr lang="it-IT" sz="1600" dirty="0" smtClean="0">
                <a:solidFill>
                  <a:srgbClr val="002060"/>
                </a:solidFill>
                <a:latin typeface="Arial" pitchFamily="34" charset="0"/>
                <a:cs typeface="Arial" pitchFamily="34" charset="0"/>
              </a:rPr>
              <a:t>previsti </a:t>
            </a:r>
            <a:r>
              <a:rPr lang="it-IT" sz="1600" dirty="0">
                <a:solidFill>
                  <a:srgbClr val="002060"/>
                </a:solidFill>
                <a:latin typeface="Arial" pitchFamily="34" charset="0"/>
                <a:cs typeface="Arial" pitchFamily="34" charset="0"/>
              </a:rPr>
              <a:t>dall’art. 5 L. 223/1991.</a:t>
            </a:r>
          </a:p>
          <a:p>
            <a:pPr marL="306388" indent="-306388" algn="just">
              <a:lnSpc>
                <a:spcPct val="95000"/>
              </a:lnSpc>
              <a:buFont typeface="Wingdings" pitchFamily="2" charset="2"/>
              <a:buChar char="ü"/>
              <a:defRPr/>
            </a:pPr>
            <a:endParaRPr lang="it-IT" sz="1600" dirty="0" smtClean="0">
              <a:solidFill>
                <a:srgbClr val="002060"/>
              </a:solidFill>
              <a:latin typeface="Arial" pitchFamily="34" charset="0"/>
              <a:cs typeface="Arial" pitchFamily="34" charset="0"/>
            </a:endParaRPr>
          </a:p>
          <a:p>
            <a:pPr marL="306388" indent="-306388" algn="just">
              <a:lnSpc>
                <a:spcPct val="95000"/>
              </a:lnSpc>
              <a:buFont typeface="Wingdings" pitchFamily="2" charset="2"/>
              <a:buChar char="ü"/>
              <a:defRPr/>
            </a:pPr>
            <a:endParaRPr lang="it-IT" sz="1600" dirty="0">
              <a:solidFill>
                <a:srgbClr val="002060"/>
              </a:solidFill>
              <a:latin typeface="Arial" pitchFamily="34" charset="0"/>
              <a:cs typeface="Arial" pitchFamily="34" charset="0"/>
            </a:endParaRPr>
          </a:p>
        </p:txBody>
      </p:sp>
      <p:sp>
        <p:nvSpPr>
          <p:cNvPr id="79882" name="Notched Right Arrow 1"/>
          <p:cNvSpPr>
            <a:spLocks noChangeArrowheads="1"/>
          </p:cNvSpPr>
          <p:nvPr/>
        </p:nvSpPr>
        <p:spPr bwMode="auto">
          <a:xfrm>
            <a:off x="3779912" y="3573016"/>
            <a:ext cx="823912" cy="358328"/>
          </a:xfrm>
          <a:prstGeom prst="notchedRightArrow">
            <a:avLst>
              <a:gd name="adj1" fmla="val 50000"/>
              <a:gd name="adj2" fmla="val 49871"/>
            </a:avLst>
          </a:prstGeom>
          <a:solidFill>
            <a:srgbClr val="FF0000"/>
          </a:solidFill>
          <a:ln w="9525" algn="ctr">
            <a:solidFill>
              <a:schemeClr val="bg1"/>
            </a:solidFill>
            <a:round/>
            <a:headEnd/>
            <a:tailEnd/>
          </a:ln>
        </p:spPr>
        <p:txBody>
          <a:bodyPr lIns="82058" tIns="41029" rIns="82058" bIns="41029"/>
          <a:lstStyle/>
          <a:p>
            <a:endParaRPr lang="it-IT">
              <a:latin typeface="Georgia" pitchFamily="18" charset="0"/>
            </a:endParaRPr>
          </a:p>
        </p:txBody>
      </p:sp>
      <p:sp>
        <p:nvSpPr>
          <p:cNvPr id="12" name="AutoShape 5"/>
          <p:cNvSpPr>
            <a:spLocks noChangeArrowheads="1"/>
          </p:cNvSpPr>
          <p:nvPr/>
        </p:nvSpPr>
        <p:spPr bwMode="auto">
          <a:xfrm>
            <a:off x="4860032" y="2564904"/>
            <a:ext cx="3968750" cy="2808312"/>
          </a:xfrm>
          <a:prstGeom prst="roundRect">
            <a:avLst>
              <a:gd name="adj" fmla="val 3889"/>
            </a:avLst>
          </a:prstGeom>
          <a:noFill/>
          <a:ln w="9525">
            <a:noFill/>
            <a:round/>
            <a:headEnd/>
            <a:tailEnd/>
          </a:ln>
          <a:effectLst/>
        </p:spPr>
        <p:txBody>
          <a:bodyPr lIns="89989" tIns="89989" rIns="91429" bIns="45714"/>
          <a:lstStyle/>
          <a:p>
            <a:pPr algn="just" fontAlgn="auto">
              <a:spcBef>
                <a:spcPts val="0"/>
              </a:spcBef>
              <a:spcAft>
                <a:spcPts val="0"/>
              </a:spcAft>
              <a:defRPr/>
            </a:pPr>
            <a:r>
              <a:rPr lang="it-IT" sz="1800" dirty="0" smtClean="0">
                <a:solidFill>
                  <a:srgbClr val="002060"/>
                </a:solidFill>
                <a:latin typeface="Arial" pitchFamily="34" charset="0"/>
                <a:cs typeface="Arial" pitchFamily="34" charset="0"/>
              </a:rPr>
              <a:t>Indennità </a:t>
            </a:r>
            <a:r>
              <a:rPr lang="it-IT" sz="1800" dirty="0">
                <a:solidFill>
                  <a:srgbClr val="002060"/>
                </a:solidFill>
                <a:latin typeface="Arial" pitchFamily="34" charset="0"/>
                <a:cs typeface="Arial" pitchFamily="34" charset="0"/>
              </a:rPr>
              <a:t>non assoggettata a </a:t>
            </a:r>
            <a:r>
              <a:rPr lang="it-IT" sz="1800" dirty="0" smtClean="0">
                <a:solidFill>
                  <a:srgbClr val="002060"/>
                </a:solidFill>
                <a:latin typeface="Arial" pitchFamily="34" charset="0"/>
                <a:cs typeface="Arial" pitchFamily="34" charset="0"/>
              </a:rPr>
              <a:t>contribuzione previdenziale </a:t>
            </a:r>
            <a:r>
              <a:rPr lang="it-IT" sz="1800" dirty="0">
                <a:solidFill>
                  <a:srgbClr val="002060"/>
                </a:solidFill>
                <a:latin typeface="Arial" pitchFamily="34" charset="0"/>
                <a:cs typeface="Arial" pitchFamily="34" charset="0"/>
              </a:rPr>
              <a:t>di importo pari a </a:t>
            </a:r>
            <a:r>
              <a:rPr lang="it-IT" sz="1800" dirty="0">
                <a:solidFill>
                  <a:srgbClr val="FF0000"/>
                </a:solidFill>
                <a:latin typeface="Arial" pitchFamily="34" charset="0"/>
                <a:cs typeface="Arial" pitchFamily="34" charset="0"/>
              </a:rPr>
              <a:t>due </a:t>
            </a:r>
            <a:r>
              <a:rPr lang="it-IT" sz="1800" dirty="0" smtClean="0">
                <a:solidFill>
                  <a:srgbClr val="FF0000"/>
                </a:solidFill>
                <a:latin typeface="Arial" pitchFamily="34" charset="0"/>
                <a:cs typeface="Arial" pitchFamily="34" charset="0"/>
              </a:rPr>
              <a:t>mensilità dell’ultima </a:t>
            </a:r>
            <a:r>
              <a:rPr lang="it-IT" sz="1800" dirty="0">
                <a:solidFill>
                  <a:srgbClr val="FF0000"/>
                </a:solidFill>
                <a:latin typeface="Arial" pitchFamily="34" charset="0"/>
                <a:cs typeface="Arial" pitchFamily="34" charset="0"/>
              </a:rPr>
              <a:t>retribuzione globale di fatto per ogni anno di servizio, </a:t>
            </a:r>
            <a:r>
              <a:rPr lang="it-IT" sz="1800" dirty="0">
                <a:solidFill>
                  <a:srgbClr val="002060"/>
                </a:solidFill>
                <a:latin typeface="Arial" pitchFamily="34" charset="0"/>
                <a:cs typeface="Arial" pitchFamily="34" charset="0"/>
              </a:rPr>
              <a:t>in misura comunque non inferiore</a:t>
            </a:r>
          </a:p>
          <a:p>
            <a:pPr algn="just" fontAlgn="auto">
              <a:spcBef>
                <a:spcPts val="0"/>
              </a:spcBef>
              <a:spcAft>
                <a:spcPts val="0"/>
              </a:spcAft>
              <a:defRPr/>
            </a:pPr>
            <a:r>
              <a:rPr lang="it-IT" sz="1800" dirty="0">
                <a:solidFill>
                  <a:srgbClr val="002060"/>
                </a:solidFill>
                <a:latin typeface="Arial" pitchFamily="34" charset="0"/>
                <a:cs typeface="Arial" pitchFamily="34" charset="0"/>
              </a:rPr>
              <a:t>a </a:t>
            </a:r>
            <a:r>
              <a:rPr lang="it-IT" sz="1800" dirty="0">
                <a:solidFill>
                  <a:srgbClr val="FF0000"/>
                </a:solidFill>
                <a:latin typeface="Arial" pitchFamily="34" charset="0"/>
                <a:cs typeface="Arial" pitchFamily="34" charset="0"/>
              </a:rPr>
              <a:t>quattro e non superiore a ventiquattro </a:t>
            </a:r>
            <a:r>
              <a:rPr lang="it-IT" sz="1800" dirty="0" smtClean="0">
                <a:solidFill>
                  <a:srgbClr val="FF0000"/>
                </a:solidFill>
                <a:latin typeface="Arial" pitchFamily="34" charset="0"/>
                <a:cs typeface="Arial" pitchFamily="34" charset="0"/>
              </a:rPr>
              <a:t>mensilità</a:t>
            </a:r>
            <a:r>
              <a:rPr lang="it-IT" sz="1200" i="1" dirty="0" smtClean="0">
                <a:solidFill>
                  <a:srgbClr val="FF0000"/>
                </a:solidFill>
                <a:latin typeface="Arial" pitchFamily="34" charset="0"/>
                <a:cs typeface="Arial" pitchFamily="34" charset="0"/>
              </a:rPr>
              <a:t>. </a:t>
            </a:r>
            <a:endParaRPr lang="it-IT" sz="1200" i="1" dirty="0">
              <a:solidFill>
                <a:srgbClr val="FF0000"/>
              </a:solidFill>
              <a:latin typeface="Arial" pitchFamily="34" charset="0"/>
              <a:cs typeface="Arial" pitchFamily="34" charset="0"/>
            </a:endParaRPr>
          </a:p>
          <a:p>
            <a:pPr algn="just">
              <a:lnSpc>
                <a:spcPct val="90000"/>
              </a:lnSpc>
              <a:defRPr/>
            </a:pPr>
            <a:endParaRPr lang="it-IT" sz="1200" dirty="0">
              <a:solidFill>
                <a:srgbClr val="FF0000"/>
              </a:solidFill>
              <a:latin typeface="Arial" pitchFamily="34" charset="0"/>
              <a:cs typeface="Arial" pitchFamily="34" charset="0"/>
            </a:endParaRPr>
          </a:p>
        </p:txBody>
      </p:sp>
      <p:sp>
        <p:nvSpPr>
          <p:cNvPr id="15" name="AutoShape 5"/>
          <p:cNvSpPr>
            <a:spLocks noChangeArrowheads="1"/>
          </p:cNvSpPr>
          <p:nvPr/>
        </p:nvSpPr>
        <p:spPr bwMode="auto">
          <a:xfrm>
            <a:off x="4860032" y="4437112"/>
            <a:ext cx="3933825" cy="1872208"/>
          </a:xfrm>
          <a:prstGeom prst="roundRect">
            <a:avLst>
              <a:gd name="adj" fmla="val 3889"/>
            </a:avLst>
          </a:prstGeom>
          <a:noFill/>
          <a:ln w="9525">
            <a:noFill/>
            <a:round/>
            <a:headEnd/>
            <a:tailEnd/>
          </a:ln>
          <a:effectLst/>
        </p:spPr>
        <p:txBody>
          <a:bodyPr lIns="89989" tIns="89989" rIns="91429" bIns="45714"/>
          <a:lstStyle/>
          <a:p>
            <a:pPr algn="just">
              <a:lnSpc>
                <a:spcPct val="80000"/>
              </a:lnSpc>
              <a:defRPr/>
            </a:pPr>
            <a:endParaRPr lang="it-IT" sz="1300" dirty="0">
              <a:solidFill>
                <a:srgbClr val="002060"/>
              </a:solidFill>
              <a:latin typeface="Arial" pitchFamily="34" charset="0"/>
              <a:cs typeface="Arial" pitchFamily="34" charset="0"/>
            </a:endParaRPr>
          </a:p>
        </p:txBody>
      </p:sp>
      <p:sp>
        <p:nvSpPr>
          <p:cNvPr id="2" name="CasellaDiTesto 1"/>
          <p:cNvSpPr txBox="1"/>
          <p:nvPr/>
        </p:nvSpPr>
        <p:spPr>
          <a:xfrm>
            <a:off x="683568" y="2060848"/>
            <a:ext cx="7704856" cy="400110"/>
          </a:xfrm>
          <a:prstGeom prst="rect">
            <a:avLst/>
          </a:prstGeom>
          <a:noFill/>
        </p:spPr>
        <p:txBody>
          <a:bodyPr wrap="square" rtlCol="0">
            <a:spAutoFit/>
          </a:bodyPr>
          <a:lstStyle/>
          <a:p>
            <a:pPr algn="ctr"/>
            <a:r>
              <a:rPr lang="it-IT" sz="2000" dirty="0">
                <a:solidFill>
                  <a:srgbClr val="002060"/>
                </a:solidFill>
                <a:latin typeface="Arial" pitchFamily="34" charset="0"/>
                <a:cs typeface="Arial" pitchFamily="34" charset="0"/>
              </a:rPr>
              <a:t>E</a:t>
            </a:r>
            <a:r>
              <a:rPr lang="it-IT" sz="2000" dirty="0" smtClean="0">
                <a:solidFill>
                  <a:srgbClr val="002060"/>
                </a:solidFill>
                <a:latin typeface="Arial" pitchFamily="34" charset="0"/>
                <a:cs typeface="Arial" pitchFamily="34" charset="0"/>
              </a:rPr>
              <a:t>liminazione della </a:t>
            </a:r>
            <a:r>
              <a:rPr lang="it-IT" sz="2000" dirty="0">
                <a:solidFill>
                  <a:srgbClr val="002060"/>
                </a:solidFill>
                <a:latin typeface="Arial" pitchFamily="34" charset="0"/>
                <a:cs typeface="Arial" pitchFamily="34" charset="0"/>
              </a:rPr>
              <a:t>reintegrazione per violazione dei criteri di scelta</a:t>
            </a:r>
          </a:p>
        </p:txBody>
      </p:sp>
      <p:sp>
        <p:nvSpPr>
          <p:cNvPr id="14" name="Segnaposto numero diapositiva 3"/>
          <p:cNvSpPr txBox="1">
            <a:spLocks/>
          </p:cNvSpPr>
          <p:nvPr/>
        </p:nvSpPr>
        <p:spPr bwMode="white">
          <a:xfrm>
            <a:off x="4745481" y="6649035"/>
            <a:ext cx="157095"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74</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
        <p:nvSpPr>
          <p:cNvPr id="16" name="Segnaposto data 3"/>
          <p:cNvSpPr txBox="1">
            <a:spLocks/>
          </p:cNvSpPr>
          <p:nvPr/>
        </p:nvSpPr>
        <p:spPr>
          <a:xfrm>
            <a:off x="50455" y="6592267"/>
            <a:ext cx="2311400" cy="365125"/>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1050" b="0" i="0" u="none" strike="noStrike" kern="1200" cap="none" spc="0" normalizeH="0" baseline="0" noProof="0" dirty="0" smtClean="0">
                <a:ln>
                  <a:noFill/>
                </a:ln>
                <a:solidFill>
                  <a:schemeClr val="bg2">
                    <a:lumMod val="60000"/>
                    <a:lumOff val="40000"/>
                  </a:schemeClr>
                </a:solidFill>
                <a:effectLst/>
                <a:uLnTx/>
                <a:uFillTx/>
                <a:latin typeface="Arial" charset="0"/>
                <a:ea typeface="+mn-ea"/>
                <a:cs typeface="+mn-cs"/>
              </a:rPr>
              <a:t>© Riproduzione riservata</a:t>
            </a:r>
            <a:endParaRPr kumimoji="0" lang="it-IT" sz="1050" b="0" i="0" u="none" strike="noStrike" kern="1200" cap="none" spc="0" normalizeH="0" baseline="0" noProof="0" dirty="0">
              <a:ln>
                <a:noFill/>
              </a:ln>
              <a:solidFill>
                <a:schemeClr val="bg2">
                  <a:lumMod val="60000"/>
                  <a:lumOff val="40000"/>
                </a:schemeClr>
              </a:solidFill>
              <a:effectLst/>
              <a:uLnTx/>
              <a:uFillTx/>
              <a:latin typeface="Arial" charset="0"/>
              <a:ea typeface="+mn-ea"/>
              <a:cs typeface="+mn-cs"/>
            </a:endParaRPr>
          </a:p>
        </p:txBody>
      </p:sp>
    </p:spTree>
    <p:extLst>
      <p:ext uri="{BB962C8B-B14F-4D97-AF65-F5344CB8AC3E}">
        <p14:creationId xmlns:p14="http://schemas.microsoft.com/office/powerpoint/2010/main" xmlns="" val="207380136"/>
      </p:ext>
    </p:extLst>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5"/>
          <p:cNvSpPr>
            <a:spLocks noChangeArrowheads="1"/>
          </p:cNvSpPr>
          <p:nvPr/>
        </p:nvSpPr>
        <p:spPr bwMode="auto">
          <a:xfrm>
            <a:off x="251520" y="404664"/>
            <a:ext cx="8363281" cy="1569660"/>
          </a:xfrm>
          <a:prstGeom prst="rect">
            <a:avLst/>
          </a:prstGeom>
          <a:noFill/>
          <a:ln w="9525">
            <a:noFill/>
            <a:miter lim="800000"/>
            <a:headEnd/>
            <a:tailEnd/>
          </a:ln>
        </p:spPr>
        <p:txBody>
          <a:bodyPr wrap="square">
            <a:spAutoFit/>
          </a:bodyPr>
          <a:lstStyle/>
          <a:p>
            <a:pPr marL="342900" indent="-342900" algn="ctr" fontAlgn="auto">
              <a:spcBef>
                <a:spcPts val="0"/>
              </a:spcBef>
              <a:spcAft>
                <a:spcPts val="0"/>
              </a:spcAft>
              <a:defRPr/>
            </a:pPr>
            <a:r>
              <a:rPr lang="it-IT" sz="2400" b="1" cap="all" dirty="0" smtClean="0">
                <a:solidFill>
                  <a:srgbClr val="002060"/>
                </a:solidFill>
                <a:latin typeface="Arial" pitchFamily="34" charset="0"/>
                <a:cs typeface="Arial" pitchFamily="34" charset="0"/>
              </a:rPr>
              <a:t>Licenziamenti collettivi</a:t>
            </a:r>
          </a:p>
          <a:p>
            <a:pPr marL="342900" indent="-342900" algn="ctr" fontAlgn="auto">
              <a:spcBef>
                <a:spcPts val="0"/>
              </a:spcBef>
              <a:spcAft>
                <a:spcPts val="0"/>
              </a:spcAft>
              <a:defRPr/>
            </a:pPr>
            <a:r>
              <a:rPr lang="it-IT" sz="2400" b="1" cap="all" dirty="0" smtClean="0">
                <a:solidFill>
                  <a:srgbClr val="002060"/>
                </a:solidFill>
                <a:latin typeface="Arial" pitchFamily="34" charset="0"/>
                <a:cs typeface="Arial" pitchFamily="34" charset="0"/>
              </a:rPr>
              <a:t>Vecchio e nuovo regime di tutela</a:t>
            </a:r>
            <a:endParaRPr lang="it-IT" sz="2400" b="1"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2400" cap="all"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2400" cap="all" dirty="0" smtClean="0">
              <a:solidFill>
                <a:srgbClr val="002060"/>
              </a:solidFill>
              <a:latin typeface="Arial" pitchFamily="34" charset="0"/>
              <a:cs typeface="Arial" pitchFamily="34" charset="0"/>
            </a:endParaRPr>
          </a:p>
        </p:txBody>
      </p:sp>
      <p:graphicFrame>
        <p:nvGraphicFramePr>
          <p:cNvPr id="2" name="Tabella 1"/>
          <p:cNvGraphicFramePr>
            <a:graphicFrameLocks noGrp="1"/>
          </p:cNvGraphicFramePr>
          <p:nvPr>
            <p:extLst>
              <p:ext uri="{D42A27DB-BD31-4B8C-83A1-F6EECF244321}">
                <p14:modId xmlns:p14="http://schemas.microsoft.com/office/powerpoint/2010/main" xmlns="" val="2448389510"/>
              </p:ext>
            </p:extLst>
          </p:nvPr>
        </p:nvGraphicFramePr>
        <p:xfrm>
          <a:off x="395536" y="1340768"/>
          <a:ext cx="8208912" cy="4853056"/>
        </p:xfrm>
        <a:graphic>
          <a:graphicData uri="http://schemas.openxmlformats.org/drawingml/2006/table">
            <a:tbl>
              <a:tblPr firstRow="1" bandRow="1">
                <a:tableStyleId>{5C22544A-7EE6-4342-B048-85BDC9FD1C3A}</a:tableStyleId>
              </a:tblPr>
              <a:tblGrid>
                <a:gridCol w="2015044"/>
                <a:gridCol w="2015044"/>
                <a:gridCol w="4178824"/>
              </a:tblGrid>
              <a:tr h="923294">
                <a:tc gridSpan="2">
                  <a:txBody>
                    <a:bodyPr/>
                    <a:lstStyle/>
                    <a:p>
                      <a:endParaRPr lang="it-IT" sz="1600" dirty="0" smtClean="0">
                        <a:latin typeface="Arial" pitchFamily="34" charset="0"/>
                        <a:cs typeface="Arial" pitchFamily="34" charset="0"/>
                      </a:endParaRPr>
                    </a:p>
                    <a:p>
                      <a:pPr algn="ctr"/>
                      <a:r>
                        <a:rPr lang="it-IT" sz="1600" dirty="0" smtClean="0">
                          <a:latin typeface="Arial" pitchFamily="34" charset="0"/>
                          <a:cs typeface="Arial" pitchFamily="34" charset="0"/>
                        </a:rPr>
                        <a:t>Art. 18 </a:t>
                      </a:r>
                      <a:r>
                        <a:rPr lang="it-IT" sz="1600" dirty="0" smtClean="0">
                          <a:latin typeface="Arial" pitchFamily="34" charset="0"/>
                          <a:cs typeface="Arial" pitchFamily="34" charset="0"/>
                        </a:rPr>
                        <a:t>St. </a:t>
                      </a:r>
                      <a:r>
                        <a:rPr lang="it-IT" sz="1600" dirty="0" smtClean="0">
                          <a:latin typeface="Arial" pitchFamily="34" charset="0"/>
                          <a:cs typeface="Arial" pitchFamily="34" charset="0"/>
                        </a:rPr>
                        <a:t>Lav.</a:t>
                      </a:r>
                      <a:endParaRPr lang="it-IT" sz="1600" dirty="0">
                        <a:latin typeface="Arial" pitchFamily="34" charset="0"/>
                        <a:cs typeface="Arial" pitchFamily="34" charset="0"/>
                      </a:endParaRPr>
                    </a:p>
                  </a:txBody>
                  <a:tcPr>
                    <a:solidFill>
                      <a:schemeClr val="accent2"/>
                    </a:solidFill>
                  </a:tcPr>
                </a:tc>
                <a:tc hMerge="1">
                  <a:txBody>
                    <a:bodyPr/>
                    <a:lstStyle/>
                    <a:p>
                      <a:endParaRPr lang="it-IT"/>
                    </a:p>
                  </a:txBody>
                  <a:tcPr/>
                </a:tc>
                <a:tc>
                  <a:txBody>
                    <a:bodyPr/>
                    <a:lstStyle/>
                    <a:p>
                      <a:endParaRPr lang="it-IT" sz="1600" dirty="0" smtClean="0">
                        <a:latin typeface="Arial" pitchFamily="34" charset="0"/>
                        <a:cs typeface="Arial" pitchFamily="34" charset="0"/>
                      </a:endParaRPr>
                    </a:p>
                    <a:p>
                      <a:pPr algn="ctr"/>
                      <a:r>
                        <a:rPr lang="it-IT" sz="1600" cap="small" baseline="0" dirty="0" smtClean="0">
                          <a:latin typeface="Arial" pitchFamily="34" charset="0"/>
                          <a:cs typeface="Arial" pitchFamily="34" charset="0"/>
                        </a:rPr>
                        <a:t>contratto a tutele crescenti</a:t>
                      </a:r>
                      <a:endParaRPr lang="it-IT" sz="1600" cap="small" baseline="0" dirty="0">
                        <a:latin typeface="Arial" pitchFamily="34" charset="0"/>
                        <a:cs typeface="Arial" pitchFamily="34" charset="0"/>
                      </a:endParaRPr>
                    </a:p>
                  </a:txBody>
                  <a:tcPr>
                    <a:solidFill>
                      <a:schemeClr val="accent2"/>
                    </a:solidFill>
                  </a:tcPr>
                </a:tc>
              </a:tr>
              <a:tr h="977434">
                <a:tc>
                  <a:txBody>
                    <a:bodyPr/>
                    <a:lstStyle/>
                    <a:p>
                      <a:r>
                        <a:rPr lang="it-IT" sz="1400" dirty="0" smtClean="0">
                          <a:solidFill>
                            <a:srgbClr val="002060"/>
                          </a:solidFill>
                          <a:latin typeface="Arial" pitchFamily="34" charset="0"/>
                          <a:cs typeface="Arial" pitchFamily="34" charset="0"/>
                        </a:rPr>
                        <a:t>Violazione</a:t>
                      </a:r>
                      <a:r>
                        <a:rPr lang="it-IT" sz="1400" baseline="0" dirty="0" smtClean="0">
                          <a:solidFill>
                            <a:srgbClr val="002060"/>
                          </a:solidFill>
                          <a:latin typeface="Arial" pitchFamily="34" charset="0"/>
                          <a:cs typeface="Arial" pitchFamily="34" charset="0"/>
                        </a:rPr>
                        <a:t> criteri di scelta</a:t>
                      </a:r>
                      <a:endParaRPr lang="it-IT" sz="1400" dirty="0" smtClean="0">
                        <a:solidFill>
                          <a:srgbClr val="002060"/>
                        </a:solidFill>
                        <a:latin typeface="Arial" pitchFamily="34" charset="0"/>
                        <a:cs typeface="Arial" pitchFamily="34" charset="0"/>
                      </a:endParaRPr>
                    </a:p>
                  </a:txBody>
                  <a:tcPr>
                    <a:solidFill>
                      <a:schemeClr val="bg1"/>
                    </a:solidFill>
                  </a:tcPr>
                </a:tc>
                <a:tc>
                  <a:txBody>
                    <a:bodyPr/>
                    <a:lstStyle/>
                    <a:p>
                      <a:r>
                        <a:rPr lang="it-IT" sz="1400" dirty="0" smtClean="0">
                          <a:solidFill>
                            <a:srgbClr val="002060"/>
                          </a:solidFill>
                          <a:latin typeface="Arial" pitchFamily="34" charset="0"/>
                          <a:cs typeface="Arial" pitchFamily="34" charset="0"/>
                        </a:rPr>
                        <a:t>Violazione della procedura</a:t>
                      </a:r>
                    </a:p>
                  </a:txBody>
                  <a:tcPr>
                    <a:solidFill>
                      <a:schemeClr val="bg1"/>
                    </a:solidFill>
                  </a:tcPr>
                </a:tc>
                <a:tc>
                  <a:txBody>
                    <a:bodyPr/>
                    <a:lstStyle/>
                    <a:p>
                      <a:r>
                        <a:rPr lang="it-IT" sz="1400" i="0" dirty="0" smtClean="0">
                          <a:solidFill>
                            <a:srgbClr val="002060"/>
                          </a:solidFill>
                          <a:latin typeface="Arial" pitchFamily="34" charset="0"/>
                          <a:cs typeface="Arial" pitchFamily="34" charset="0"/>
                        </a:rPr>
                        <a:t>Violazione dei criteri di scelta</a:t>
                      </a:r>
                    </a:p>
                    <a:p>
                      <a:r>
                        <a:rPr lang="it-IT" sz="1400" i="0" dirty="0" smtClean="0">
                          <a:solidFill>
                            <a:srgbClr val="002060"/>
                          </a:solidFill>
                          <a:latin typeface="Arial" pitchFamily="34" charset="0"/>
                          <a:cs typeface="Arial" pitchFamily="34" charset="0"/>
                        </a:rPr>
                        <a:t>Violazione della procedura</a:t>
                      </a:r>
                    </a:p>
                  </a:txBody>
                  <a:tcPr>
                    <a:solidFill>
                      <a:schemeClr val="bg1"/>
                    </a:solidFill>
                  </a:tcPr>
                </a:tc>
              </a:tr>
              <a:tr h="2952328">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it-IT" sz="1400" dirty="0" smtClean="0">
                          <a:solidFill>
                            <a:srgbClr val="FF0000"/>
                          </a:solidFill>
                          <a:latin typeface="Arial" pitchFamily="34" charset="0"/>
                          <a:cs typeface="Arial" pitchFamily="34" charset="0"/>
                        </a:rPr>
                        <a:t>Reintegra </a:t>
                      </a:r>
                      <a:r>
                        <a:rPr lang="it-IT" sz="1400" dirty="0" smtClean="0">
                          <a:solidFill>
                            <a:srgbClr val="002060"/>
                          </a:solidFill>
                          <a:latin typeface="Arial" pitchFamily="34" charset="0"/>
                          <a:cs typeface="Arial" pitchFamily="34" charset="0"/>
                        </a:rPr>
                        <a:t>oltre a un'indennità risarcitoria non superiore a </a:t>
                      </a:r>
                      <a:r>
                        <a:rPr lang="it-IT" sz="1400" dirty="0" smtClean="0">
                          <a:solidFill>
                            <a:srgbClr val="FF0000"/>
                          </a:solidFill>
                          <a:latin typeface="Arial" pitchFamily="34" charset="0"/>
                          <a:cs typeface="Arial" pitchFamily="34" charset="0"/>
                        </a:rPr>
                        <a:t>dodici mensilità </a:t>
                      </a:r>
                      <a:r>
                        <a:rPr lang="it-IT" sz="1400" dirty="0" smtClean="0">
                          <a:solidFill>
                            <a:srgbClr val="002060"/>
                          </a:solidFill>
                          <a:latin typeface="Arial" pitchFamily="34" charset="0"/>
                          <a:cs typeface="Arial" pitchFamily="34" charset="0"/>
                        </a:rPr>
                        <a:t>della retribuzione globale di fatto, dedotto l’</a:t>
                      </a:r>
                      <a:r>
                        <a:rPr lang="it-IT" sz="1400" dirty="0" err="1" smtClean="0">
                          <a:solidFill>
                            <a:srgbClr val="002060"/>
                          </a:solidFill>
                          <a:latin typeface="Arial" pitchFamily="34" charset="0"/>
                          <a:cs typeface="Arial" pitchFamily="34" charset="0"/>
                        </a:rPr>
                        <a:t>aliunde</a:t>
                      </a:r>
                      <a:r>
                        <a:rPr lang="it-IT" sz="1400" dirty="0" smtClean="0">
                          <a:solidFill>
                            <a:srgbClr val="002060"/>
                          </a:solidFill>
                          <a:latin typeface="Arial" pitchFamily="34" charset="0"/>
                          <a:cs typeface="Arial" pitchFamily="34" charset="0"/>
                        </a:rPr>
                        <a:t> </a:t>
                      </a:r>
                      <a:r>
                        <a:rPr lang="it-IT" sz="1400" dirty="0" err="1" smtClean="0">
                          <a:solidFill>
                            <a:srgbClr val="002060"/>
                          </a:solidFill>
                          <a:latin typeface="Arial" pitchFamily="34" charset="0"/>
                          <a:cs typeface="Arial" pitchFamily="34" charset="0"/>
                        </a:rPr>
                        <a:t>perceptum</a:t>
                      </a:r>
                      <a:r>
                        <a:rPr lang="it-IT" sz="1400" dirty="0" smtClean="0">
                          <a:solidFill>
                            <a:srgbClr val="002060"/>
                          </a:solidFill>
                          <a:latin typeface="Arial" pitchFamily="34" charset="0"/>
                          <a:cs typeface="Arial" pitchFamily="34" charset="0"/>
                        </a:rPr>
                        <a:t>  e/o </a:t>
                      </a:r>
                      <a:r>
                        <a:rPr lang="it-IT" sz="1400" dirty="0" err="1" smtClean="0">
                          <a:solidFill>
                            <a:srgbClr val="002060"/>
                          </a:solidFill>
                          <a:latin typeface="Arial" pitchFamily="34" charset="0"/>
                          <a:cs typeface="Arial" pitchFamily="34" charset="0"/>
                        </a:rPr>
                        <a:t>percipiendum</a:t>
                      </a:r>
                      <a:endParaRPr lang="it-IT" sz="1400" dirty="0">
                        <a:solidFill>
                          <a:srgbClr val="000000"/>
                        </a:solidFill>
                        <a:latin typeface="Arial" pitchFamily="34" charset="0"/>
                        <a:cs typeface="Arial" pitchFamily="34" charset="0"/>
                      </a:endParaRPr>
                    </a:p>
                  </a:txBody>
                  <a:tcPr/>
                </a:tc>
                <a:tc>
                  <a:txBody>
                    <a:bodyPr/>
                    <a:lstStyle/>
                    <a:p>
                      <a:pPr algn="just"/>
                      <a:r>
                        <a:rPr lang="it-IT" sz="1400" dirty="0" smtClean="0">
                          <a:solidFill>
                            <a:srgbClr val="002060"/>
                          </a:solidFill>
                          <a:latin typeface="Arial" pitchFamily="34" charset="0"/>
                          <a:cs typeface="Arial" pitchFamily="34" charset="0"/>
                        </a:rPr>
                        <a:t>Corresponsione in favore del lavoratore di </a:t>
                      </a:r>
                      <a:r>
                        <a:rPr lang="it-IT" sz="1400" b="0" dirty="0" smtClean="0">
                          <a:solidFill>
                            <a:srgbClr val="FF0000"/>
                          </a:solidFill>
                          <a:latin typeface="Arial" pitchFamily="34" charset="0"/>
                          <a:cs typeface="Arial" pitchFamily="34" charset="0"/>
                        </a:rPr>
                        <a:t>un'indennità risarcitoria onnicomprensiva in misura variabile tra un minimo di 12 ed un massimo di 24 mensilità</a:t>
                      </a:r>
                      <a:endParaRPr lang="it-IT" sz="1400" b="0" dirty="0">
                        <a:solidFill>
                          <a:srgbClr val="000000"/>
                        </a:solidFill>
                        <a:latin typeface="Arial" pitchFamily="34" charset="0"/>
                        <a:cs typeface="Arial" pitchFamily="34" charset="0"/>
                      </a:endParaRPr>
                    </a:p>
                  </a:txBody>
                  <a:tcPr/>
                </a:tc>
                <a:tc>
                  <a:txBody>
                    <a:bodyPr/>
                    <a:lstStyle/>
                    <a:p>
                      <a:pPr algn="just" fontAlgn="auto">
                        <a:spcBef>
                          <a:spcPts val="0"/>
                        </a:spcBef>
                        <a:spcAft>
                          <a:spcPts val="0"/>
                        </a:spcAft>
                        <a:defRPr/>
                      </a:pPr>
                      <a:r>
                        <a:rPr lang="it-IT" sz="1400" dirty="0" smtClean="0">
                          <a:solidFill>
                            <a:srgbClr val="002060"/>
                          </a:solidFill>
                          <a:latin typeface="Arial" pitchFamily="34" charset="0"/>
                          <a:cs typeface="Arial" pitchFamily="34" charset="0"/>
                        </a:rPr>
                        <a:t>Indennità non assoggettata a contribuzione previdenziale di importo pari a </a:t>
                      </a:r>
                      <a:r>
                        <a:rPr lang="it-IT" sz="1400" dirty="0" smtClean="0">
                          <a:solidFill>
                            <a:srgbClr val="FF0000"/>
                          </a:solidFill>
                          <a:latin typeface="Arial" pitchFamily="34" charset="0"/>
                          <a:cs typeface="Arial" pitchFamily="34" charset="0"/>
                        </a:rPr>
                        <a:t>due mensilità</a:t>
                      </a:r>
                      <a:r>
                        <a:rPr lang="it-IT" sz="1400" baseline="0" dirty="0" smtClean="0">
                          <a:solidFill>
                            <a:srgbClr val="FF0000"/>
                          </a:solidFill>
                          <a:latin typeface="Arial" pitchFamily="34" charset="0"/>
                          <a:cs typeface="Arial" pitchFamily="34" charset="0"/>
                        </a:rPr>
                        <a:t> </a:t>
                      </a:r>
                      <a:r>
                        <a:rPr lang="it-IT" sz="1400" dirty="0" smtClean="0">
                          <a:solidFill>
                            <a:srgbClr val="FF0000"/>
                          </a:solidFill>
                          <a:latin typeface="Arial" pitchFamily="34" charset="0"/>
                          <a:cs typeface="Arial" pitchFamily="34" charset="0"/>
                        </a:rPr>
                        <a:t>dell’ultima retribuzione globale di fatto per ogni anno di servizio, </a:t>
                      </a:r>
                      <a:r>
                        <a:rPr lang="it-IT" sz="1400" dirty="0" smtClean="0">
                          <a:solidFill>
                            <a:srgbClr val="002060"/>
                          </a:solidFill>
                          <a:latin typeface="Arial" pitchFamily="34" charset="0"/>
                          <a:cs typeface="Arial" pitchFamily="34" charset="0"/>
                        </a:rPr>
                        <a:t>in misura comunque non inferiore</a:t>
                      </a:r>
                      <a:r>
                        <a:rPr lang="it-IT" sz="1400" baseline="0" dirty="0" smtClean="0">
                          <a:solidFill>
                            <a:srgbClr val="002060"/>
                          </a:solidFill>
                          <a:latin typeface="Arial" pitchFamily="34" charset="0"/>
                          <a:cs typeface="Arial" pitchFamily="34" charset="0"/>
                        </a:rPr>
                        <a:t> </a:t>
                      </a:r>
                      <a:r>
                        <a:rPr lang="it-IT" sz="1400" dirty="0" smtClean="0">
                          <a:solidFill>
                            <a:srgbClr val="002060"/>
                          </a:solidFill>
                          <a:latin typeface="Arial" pitchFamily="34" charset="0"/>
                          <a:cs typeface="Arial" pitchFamily="34" charset="0"/>
                        </a:rPr>
                        <a:t>a </a:t>
                      </a:r>
                      <a:r>
                        <a:rPr lang="it-IT" sz="1400" dirty="0" smtClean="0">
                          <a:solidFill>
                            <a:srgbClr val="FF0000"/>
                          </a:solidFill>
                          <a:latin typeface="Arial" pitchFamily="34" charset="0"/>
                          <a:cs typeface="Arial" pitchFamily="34" charset="0"/>
                        </a:rPr>
                        <a:t>quattro e non superiore a ventiquattro mensilità</a:t>
                      </a:r>
                      <a:r>
                        <a:rPr lang="it-IT" sz="1050" i="1" dirty="0" smtClean="0">
                          <a:solidFill>
                            <a:srgbClr val="FF0000"/>
                          </a:solidFill>
                          <a:latin typeface="Arial" pitchFamily="34" charset="0"/>
                          <a:cs typeface="Arial" pitchFamily="34" charset="0"/>
                        </a:rPr>
                        <a:t>. </a:t>
                      </a:r>
                    </a:p>
                    <a:p>
                      <a:endParaRPr lang="it-IT" sz="1400" dirty="0">
                        <a:solidFill>
                          <a:srgbClr val="000000"/>
                        </a:solidFill>
                        <a:latin typeface="Arial" pitchFamily="34" charset="0"/>
                        <a:cs typeface="Arial" pitchFamily="34" charset="0"/>
                      </a:endParaRPr>
                    </a:p>
                  </a:txBody>
                  <a:tcPr/>
                </a:tc>
              </a:tr>
            </a:tbl>
          </a:graphicData>
        </a:graphic>
      </p:graphicFrame>
      <p:sp>
        <p:nvSpPr>
          <p:cNvPr id="8" name="Segnaposto numero diapositiva 3"/>
          <p:cNvSpPr txBox="1">
            <a:spLocks/>
          </p:cNvSpPr>
          <p:nvPr/>
        </p:nvSpPr>
        <p:spPr bwMode="white">
          <a:xfrm>
            <a:off x="4745481" y="6649035"/>
            <a:ext cx="157095"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75</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
        <p:nvSpPr>
          <p:cNvPr id="9" name="Segnaposto data 3"/>
          <p:cNvSpPr txBox="1">
            <a:spLocks/>
          </p:cNvSpPr>
          <p:nvPr/>
        </p:nvSpPr>
        <p:spPr>
          <a:xfrm>
            <a:off x="50455" y="6592267"/>
            <a:ext cx="2311400" cy="365125"/>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1050" b="0" i="0" u="none" strike="noStrike" kern="1200" cap="none" spc="0" normalizeH="0" baseline="0" noProof="0" dirty="0" smtClean="0">
                <a:ln>
                  <a:noFill/>
                </a:ln>
                <a:solidFill>
                  <a:schemeClr val="bg2">
                    <a:lumMod val="60000"/>
                    <a:lumOff val="40000"/>
                  </a:schemeClr>
                </a:solidFill>
                <a:effectLst/>
                <a:uLnTx/>
                <a:uFillTx/>
                <a:latin typeface="Arial" charset="0"/>
                <a:ea typeface="+mn-ea"/>
                <a:cs typeface="+mn-cs"/>
              </a:rPr>
              <a:t>© Riproduzione riservata</a:t>
            </a:r>
            <a:endParaRPr kumimoji="0" lang="it-IT" sz="1050" b="0" i="0" u="none" strike="noStrike" kern="1200" cap="none" spc="0" normalizeH="0" baseline="0" noProof="0" dirty="0">
              <a:ln>
                <a:noFill/>
              </a:ln>
              <a:solidFill>
                <a:schemeClr val="bg2">
                  <a:lumMod val="60000"/>
                  <a:lumOff val="40000"/>
                </a:schemeClr>
              </a:solidFill>
              <a:effectLst/>
              <a:uLnTx/>
              <a:uFillTx/>
              <a:latin typeface="Arial" charset="0"/>
              <a:ea typeface="+mn-ea"/>
              <a:cs typeface="+mn-cs"/>
            </a:endParaRPr>
          </a:p>
        </p:txBody>
      </p:sp>
    </p:spTree>
    <p:extLst>
      <p:ext uri="{BB962C8B-B14F-4D97-AF65-F5344CB8AC3E}">
        <p14:creationId xmlns:p14="http://schemas.microsoft.com/office/powerpoint/2010/main" xmlns="" val="366417196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55576" y="1493912"/>
            <a:ext cx="7772400" cy="1143000"/>
          </a:xfrm>
        </p:spPr>
        <p:txBody>
          <a:bodyPr>
            <a:normAutofit fontScale="90000"/>
          </a:bodyPr>
          <a:lstStyle/>
          <a:p>
            <a:pPr algn="ctr"/>
            <a:r>
              <a:rPr lang="it-IT" sz="2400" b="1" dirty="0" smtClean="0">
                <a:solidFill>
                  <a:srgbClr val="002060"/>
                </a:solidFill>
                <a:latin typeface="Arial" pitchFamily="34" charset="0"/>
                <a:cs typeface="Arial" pitchFamily="34" charset="0"/>
              </a:rPr>
              <a:t>NEL CASO IN CUI NELLA STESSA PROCEDURA SONO COINVOLTI LAVORATORI ASSUNTI PRIMA E LAVORATORI ASSUNTI DOPO L’ENTRATA IN VIGORE DEL DECRETO?</a:t>
            </a:r>
            <a:endParaRPr lang="it-IT" sz="2400" b="1" dirty="0">
              <a:solidFill>
                <a:srgbClr val="002060"/>
              </a:solidFill>
              <a:latin typeface="Arial" pitchFamily="34" charset="0"/>
              <a:cs typeface="Arial" pitchFamily="34" charset="0"/>
            </a:endParaRPr>
          </a:p>
        </p:txBody>
      </p:sp>
      <p:sp>
        <p:nvSpPr>
          <p:cNvPr id="3" name="Segnaposto contenuto 2"/>
          <p:cNvSpPr>
            <a:spLocks noGrp="1"/>
          </p:cNvSpPr>
          <p:nvPr>
            <p:ph idx="1"/>
          </p:nvPr>
        </p:nvSpPr>
        <p:spPr>
          <a:xfrm>
            <a:off x="539552" y="3356992"/>
            <a:ext cx="8303840" cy="1296144"/>
          </a:xfrm>
        </p:spPr>
        <p:txBody>
          <a:bodyPr/>
          <a:lstStyle/>
          <a:p>
            <a:pPr marL="0" indent="0" algn="ctr">
              <a:buNone/>
            </a:pPr>
            <a:r>
              <a:rPr lang="it-IT" sz="2400" dirty="0" smtClean="0">
                <a:solidFill>
                  <a:srgbClr val="002060"/>
                </a:solidFill>
                <a:latin typeface="Arial" pitchFamily="34" charset="0"/>
                <a:cs typeface="Arial" pitchFamily="34" charset="0"/>
              </a:rPr>
              <a:t>Si applicheranno due diverse sanzioni differenziando tra rapporti vecchi e nuovi.</a:t>
            </a:r>
            <a:endParaRPr lang="it-IT" sz="2400" b="1" dirty="0">
              <a:solidFill>
                <a:srgbClr val="002060"/>
              </a:solidFill>
              <a:latin typeface="Arial" pitchFamily="34" charset="0"/>
              <a:cs typeface="Arial" pitchFamily="34" charset="0"/>
            </a:endParaRPr>
          </a:p>
        </p:txBody>
      </p:sp>
      <p:sp>
        <p:nvSpPr>
          <p:cNvPr id="11" name="Segnaposto numero diapositiva 3"/>
          <p:cNvSpPr txBox="1">
            <a:spLocks/>
          </p:cNvSpPr>
          <p:nvPr/>
        </p:nvSpPr>
        <p:spPr bwMode="white">
          <a:xfrm>
            <a:off x="4745481" y="6433011"/>
            <a:ext cx="157095"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76</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
        <p:nvSpPr>
          <p:cNvPr id="12" name="Segnaposto data 3"/>
          <p:cNvSpPr txBox="1">
            <a:spLocks/>
          </p:cNvSpPr>
          <p:nvPr/>
        </p:nvSpPr>
        <p:spPr>
          <a:xfrm>
            <a:off x="50455" y="6592267"/>
            <a:ext cx="2311400" cy="365125"/>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1050" b="0" i="0" u="none" strike="noStrike" kern="1200" cap="none" spc="0" normalizeH="0" baseline="0" noProof="0" dirty="0" smtClean="0">
                <a:ln>
                  <a:noFill/>
                </a:ln>
                <a:solidFill>
                  <a:schemeClr val="bg2">
                    <a:lumMod val="60000"/>
                    <a:lumOff val="40000"/>
                  </a:schemeClr>
                </a:solidFill>
                <a:effectLst/>
                <a:uLnTx/>
                <a:uFillTx/>
                <a:latin typeface="Arial" charset="0"/>
                <a:ea typeface="+mn-ea"/>
                <a:cs typeface="+mn-cs"/>
              </a:rPr>
              <a:t>© Riproduzione riservata</a:t>
            </a:r>
            <a:endParaRPr kumimoji="0" lang="it-IT" sz="1050" b="0" i="0" u="none" strike="noStrike" kern="1200" cap="none" spc="0" normalizeH="0" baseline="0" noProof="0" dirty="0">
              <a:ln>
                <a:noFill/>
              </a:ln>
              <a:solidFill>
                <a:schemeClr val="bg2">
                  <a:lumMod val="60000"/>
                  <a:lumOff val="40000"/>
                </a:schemeClr>
              </a:solidFill>
              <a:effectLst/>
              <a:uLnTx/>
              <a:uFillTx/>
              <a:latin typeface="Arial" charset="0"/>
              <a:ea typeface="+mn-ea"/>
              <a:cs typeface="+mn-cs"/>
            </a:endParaRPr>
          </a:p>
        </p:txBody>
      </p:sp>
    </p:spTree>
    <p:extLst>
      <p:ext uri="{BB962C8B-B14F-4D97-AF65-F5344CB8AC3E}">
        <p14:creationId xmlns:p14="http://schemas.microsoft.com/office/powerpoint/2010/main" xmlns="" val="250156374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179512" y="2132856"/>
            <a:ext cx="8784976" cy="4032448"/>
          </a:xfrm>
        </p:spPr>
        <p:txBody>
          <a:bodyPr>
            <a:normAutofit/>
          </a:bodyPr>
          <a:lstStyle/>
          <a:p>
            <a:pPr algn="ctr">
              <a:buNone/>
            </a:pPr>
            <a:r>
              <a:rPr lang="it-IT" sz="4400" b="1" dirty="0" smtClean="0">
                <a:solidFill>
                  <a:srgbClr val="002060"/>
                </a:solidFill>
                <a:latin typeface="Arial" pitchFamily="34" charset="0"/>
                <a:cs typeface="Arial" pitchFamily="34" charset="0"/>
              </a:rPr>
              <a:t>GRAZIE PER L’ATTENZIONE!</a:t>
            </a:r>
          </a:p>
          <a:p>
            <a:pPr algn="ctr">
              <a:buNone/>
            </a:pPr>
            <a:r>
              <a:rPr lang="it-IT" sz="3600" b="1" dirty="0" smtClean="0">
                <a:solidFill>
                  <a:srgbClr val="002060"/>
                </a:solidFill>
                <a:latin typeface="Arial" pitchFamily="34" charset="0"/>
                <a:cs typeface="Arial" pitchFamily="34" charset="0"/>
              </a:rPr>
              <a:t>s.tiraboschi@lablaw.com</a:t>
            </a:r>
            <a:endParaRPr lang="it-IT" sz="3600" dirty="0" smtClean="0">
              <a:solidFill>
                <a:srgbClr val="002060"/>
              </a:solidFill>
              <a:latin typeface="Arial" pitchFamily="34" charset="0"/>
              <a:cs typeface="Arial" pitchFamily="34" charset="0"/>
            </a:endParaRPr>
          </a:p>
        </p:txBody>
      </p:sp>
      <p:sp>
        <p:nvSpPr>
          <p:cNvPr id="7" name="Rectangle 2"/>
          <p:cNvSpPr txBox="1">
            <a:spLocks noChangeArrowheads="1"/>
          </p:cNvSpPr>
          <p:nvPr/>
        </p:nvSpPr>
        <p:spPr bwMode="auto">
          <a:xfrm>
            <a:off x="251520" y="404664"/>
            <a:ext cx="8229600" cy="1143000"/>
          </a:xfrm>
          <a:prstGeom prst="rect">
            <a:avLst/>
          </a:prstGeom>
          <a:noFill/>
          <a:ln w="9525">
            <a:noFill/>
            <a:miter lim="800000"/>
            <a:headEnd/>
            <a:tailEnd/>
          </a:ln>
        </p:spPr>
        <p:txBody>
          <a:bodyPr anchor="ctr"/>
          <a:lstStyle/>
          <a:p>
            <a:pPr algn="ctr">
              <a:defRPr/>
            </a:pPr>
            <a:endParaRPr lang="it-IT" sz="2000" b="1" kern="0" dirty="0" smtClean="0">
              <a:solidFill>
                <a:schemeClr val="tx2"/>
              </a:solidFill>
              <a:latin typeface="Arial" pitchFamily="34" charset="0"/>
              <a:ea typeface="+mj-ea"/>
              <a:cs typeface="Arial" pitchFamily="34" charset="0"/>
            </a:endParaRPr>
          </a:p>
        </p:txBody>
      </p:sp>
      <p:sp>
        <p:nvSpPr>
          <p:cNvPr id="12" name="Rettangolo 11"/>
          <p:cNvSpPr/>
          <p:nvPr/>
        </p:nvSpPr>
        <p:spPr>
          <a:xfrm>
            <a:off x="179512" y="2924944"/>
            <a:ext cx="8784976" cy="1815882"/>
          </a:xfrm>
          <a:prstGeom prst="rect">
            <a:avLst/>
          </a:prstGeom>
        </p:spPr>
        <p:txBody>
          <a:bodyPr wrap="square">
            <a:spAutoFit/>
          </a:bodyPr>
          <a:lstStyle/>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r>
              <a:rPr lang="it-IT" sz="1600" i="1" dirty="0" smtClean="0">
                <a:solidFill>
                  <a:schemeClr val="tx2"/>
                </a:solidFill>
                <a:latin typeface="Arial" pitchFamily="34" charset="0"/>
                <a:cs typeface="Arial" pitchFamily="34" charset="0"/>
              </a:rPr>
              <a:t> </a:t>
            </a:r>
          </a:p>
        </p:txBody>
      </p:sp>
      <p:sp>
        <p:nvSpPr>
          <p:cNvPr id="9" name="Segnaposto numero diapositiva 5"/>
          <p:cNvSpPr txBox="1">
            <a:spLocks/>
          </p:cNvSpPr>
          <p:nvPr/>
        </p:nvSpPr>
        <p:spPr>
          <a:xfrm>
            <a:off x="3309090" y="6309321"/>
            <a:ext cx="2133600" cy="396875"/>
          </a:xfrm>
          <a:prstGeom prst="rect">
            <a:avLst/>
          </a:prstGeom>
          <a:noFill/>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77</a:t>
            </a:fld>
            <a:endParaRPr kumimoji="0" lang="it-IT" sz="1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pPr marL="109728" indent="0" algn="ctr">
              <a:buNone/>
            </a:pPr>
            <a:endParaRPr lang="it-IT" dirty="0" smtClean="0">
              <a:solidFill>
                <a:srgbClr val="002060"/>
              </a:solidFill>
              <a:latin typeface="Arial" pitchFamily="34" charset="0"/>
              <a:cs typeface="Arial" pitchFamily="34" charset="0"/>
            </a:endParaRPr>
          </a:p>
          <a:p>
            <a:pPr marL="109728" indent="0" algn="ctr">
              <a:buNone/>
            </a:pPr>
            <a:r>
              <a:rPr lang="it-IT" dirty="0" smtClean="0">
                <a:solidFill>
                  <a:srgbClr val="002060"/>
                </a:solidFill>
                <a:latin typeface="Arial" pitchFamily="34" charset="0"/>
                <a:cs typeface="Arial" pitchFamily="34" charset="0"/>
              </a:rPr>
              <a:t>DURATA MASSIMA COMPLESSIVA </a:t>
            </a:r>
          </a:p>
          <a:p>
            <a:pPr marL="109728" indent="0" algn="ctr">
              <a:buNone/>
            </a:pPr>
            <a:r>
              <a:rPr lang="it-IT" dirty="0" smtClean="0">
                <a:solidFill>
                  <a:srgbClr val="002060"/>
                </a:solidFill>
                <a:latin typeface="Arial" pitchFamily="34" charset="0"/>
                <a:cs typeface="Arial" pitchFamily="34" charset="0"/>
              </a:rPr>
              <a:t>dei trattamenti di integrazione salariale</a:t>
            </a:r>
          </a:p>
          <a:p>
            <a:pPr marL="109728" indent="0" algn="ctr">
              <a:buNone/>
            </a:pPr>
            <a:r>
              <a:rPr lang="it-IT" b="1" dirty="0" smtClean="0">
                <a:solidFill>
                  <a:srgbClr val="002060"/>
                </a:solidFill>
                <a:latin typeface="Arial" pitchFamily="34" charset="0"/>
                <a:cs typeface="Arial" pitchFamily="34" charset="0"/>
              </a:rPr>
              <a:t>24 mesi in un quinquennio mobile </a:t>
            </a:r>
          </a:p>
          <a:p>
            <a:pPr marL="109728" indent="0" algn="ctr">
              <a:buNone/>
            </a:pPr>
            <a:r>
              <a:rPr lang="it-IT" dirty="0" smtClean="0">
                <a:solidFill>
                  <a:srgbClr val="002060"/>
                </a:solidFill>
                <a:latin typeface="Arial" pitchFamily="34" charset="0"/>
                <a:cs typeface="Arial" pitchFamily="34" charset="0"/>
              </a:rPr>
              <a:t>(comprensivo del trattamento ordinario e straordinario) </a:t>
            </a:r>
          </a:p>
          <a:p>
            <a:pPr marL="109728" indent="0" algn="ctr">
              <a:buNone/>
            </a:pPr>
            <a:endParaRPr lang="it-IT" dirty="0" smtClean="0">
              <a:solidFill>
                <a:srgbClr val="002060"/>
              </a:solidFill>
              <a:latin typeface="Arial" pitchFamily="34" charset="0"/>
              <a:cs typeface="Arial" pitchFamily="34" charset="0"/>
            </a:endParaRPr>
          </a:p>
          <a:p>
            <a:pPr marL="109728" indent="0" algn="ctr">
              <a:buNone/>
            </a:pPr>
            <a:r>
              <a:rPr lang="it-IT" sz="2000" dirty="0" smtClean="0">
                <a:solidFill>
                  <a:srgbClr val="002060"/>
                </a:solidFill>
                <a:latin typeface="Arial" pitchFamily="34" charset="0"/>
                <a:cs typeface="Arial" pitchFamily="34" charset="0"/>
              </a:rPr>
              <a:t>NB il </a:t>
            </a:r>
            <a:r>
              <a:rPr lang="it-IT" sz="2000" dirty="0" err="1" smtClean="0">
                <a:solidFill>
                  <a:srgbClr val="002060"/>
                </a:solidFill>
                <a:latin typeface="Arial" pitchFamily="34" charset="0"/>
                <a:cs typeface="Arial" pitchFamily="34" charset="0"/>
              </a:rPr>
              <a:t>CdS</a:t>
            </a:r>
            <a:r>
              <a:rPr lang="it-IT" sz="2000" dirty="0" smtClean="0">
                <a:solidFill>
                  <a:srgbClr val="002060"/>
                </a:solidFill>
                <a:latin typeface="Arial" pitchFamily="34" charset="0"/>
                <a:cs typeface="Arial" pitchFamily="34" charset="0"/>
              </a:rPr>
              <a:t> difensivo è causale di CIGS e, ai fini del computo della durata complessiva, viene considerato per la metà della sua durata. </a:t>
            </a:r>
          </a:p>
        </p:txBody>
      </p:sp>
      <p:sp>
        <p:nvSpPr>
          <p:cNvPr id="4" name="Titolo 3"/>
          <p:cNvSpPr>
            <a:spLocks noGrp="1"/>
          </p:cNvSpPr>
          <p:nvPr>
            <p:ph type="title"/>
          </p:nvPr>
        </p:nvSpPr>
        <p:spPr/>
        <p:txBody>
          <a:bodyPr>
            <a:normAutofit/>
          </a:bodyPr>
          <a:lstStyle/>
          <a:p>
            <a:pPr algn="ctr"/>
            <a:r>
              <a:rPr lang="it-IT" sz="3200" b="1" dirty="0">
                <a:solidFill>
                  <a:srgbClr val="002060"/>
                </a:solidFill>
                <a:latin typeface="Arial" pitchFamily="34" charset="0"/>
                <a:cs typeface="Arial" pitchFamily="34" charset="0"/>
              </a:rPr>
              <a:t>Disposizioni generali </a:t>
            </a:r>
          </a:p>
        </p:txBody>
      </p:sp>
      <p:sp>
        <p:nvSpPr>
          <p:cNvPr id="3" name="Segnaposto piè di pagina 2"/>
          <p:cNvSpPr>
            <a:spLocks noGrp="1"/>
          </p:cNvSpPr>
          <p:nvPr>
            <p:ph type="ftr" sz="quarter" idx="11"/>
          </p:nvPr>
        </p:nvSpPr>
        <p:spPr/>
        <p:txBody>
          <a:bodyPr/>
          <a:lstStyle/>
          <a:p>
            <a:r>
              <a:rPr lang="it-IT" smtClean="0"/>
              <a:t>8</a:t>
            </a:r>
            <a:endParaRPr lang="it-IT"/>
          </a:p>
        </p:txBody>
      </p:sp>
    </p:spTree>
    <p:extLst>
      <p:ext uri="{BB962C8B-B14F-4D97-AF65-F5344CB8AC3E}">
        <p14:creationId xmlns:p14="http://schemas.microsoft.com/office/powerpoint/2010/main" xmlns="" val="9801863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412776"/>
            <a:ext cx="8229600" cy="4713387"/>
          </a:xfrm>
        </p:spPr>
        <p:txBody>
          <a:bodyPr>
            <a:normAutofit/>
          </a:bodyPr>
          <a:lstStyle/>
          <a:p>
            <a:pPr marL="109728" indent="0" algn="ctr">
              <a:buNone/>
            </a:pPr>
            <a:r>
              <a:rPr lang="it-IT" sz="2200" b="1" dirty="0" smtClean="0">
                <a:solidFill>
                  <a:srgbClr val="002060"/>
                </a:solidFill>
                <a:latin typeface="Arial" pitchFamily="34" charset="0"/>
                <a:cs typeface="Arial" pitchFamily="34" charset="0"/>
              </a:rPr>
              <a:t>EROGAZIONE E RIMBORSO DELLE PRESTAZIONI</a:t>
            </a:r>
          </a:p>
          <a:p>
            <a:pPr marL="109728" indent="0" algn="ctr">
              <a:buNone/>
            </a:pPr>
            <a:endParaRPr lang="it-IT" sz="2200" dirty="0" smtClean="0">
              <a:solidFill>
                <a:srgbClr val="002060"/>
              </a:solidFill>
              <a:latin typeface="Arial" pitchFamily="34" charset="0"/>
              <a:cs typeface="Arial" pitchFamily="34" charset="0"/>
            </a:endParaRPr>
          </a:p>
          <a:p>
            <a:pPr marL="109728" indent="0" algn="just">
              <a:buNone/>
            </a:pPr>
            <a:r>
              <a:rPr lang="it-IT" sz="2200" dirty="0" smtClean="0">
                <a:solidFill>
                  <a:srgbClr val="002060"/>
                </a:solidFill>
                <a:latin typeface="Arial" pitchFamily="34" charset="0"/>
                <a:cs typeface="Arial" pitchFamily="34" charset="0"/>
              </a:rPr>
              <a:t>Il pagamento delle integrazioni salariali è effettuato dall’impresa ai dipendenti aventi diritto alla fine di ogni periodo di paga. </a:t>
            </a:r>
          </a:p>
          <a:p>
            <a:pPr marL="109728" indent="0" algn="just">
              <a:buNone/>
            </a:pPr>
            <a:endParaRPr lang="it-IT" sz="2200" dirty="0" smtClean="0">
              <a:solidFill>
                <a:srgbClr val="002060"/>
              </a:solidFill>
              <a:latin typeface="Arial" pitchFamily="34" charset="0"/>
              <a:cs typeface="Arial" pitchFamily="34" charset="0"/>
            </a:endParaRPr>
          </a:p>
          <a:p>
            <a:pPr marL="109728" indent="0" algn="just">
              <a:buNone/>
            </a:pPr>
            <a:endParaRPr lang="it-IT" sz="2200" dirty="0" smtClean="0">
              <a:solidFill>
                <a:srgbClr val="002060"/>
              </a:solidFill>
              <a:latin typeface="Arial" pitchFamily="34" charset="0"/>
              <a:cs typeface="Arial" pitchFamily="34" charset="0"/>
            </a:endParaRPr>
          </a:p>
          <a:p>
            <a:pPr marL="109728" indent="0" algn="just">
              <a:buNone/>
            </a:pPr>
            <a:r>
              <a:rPr lang="it-IT" sz="2200" dirty="0" smtClean="0">
                <a:solidFill>
                  <a:srgbClr val="002060"/>
                </a:solidFill>
                <a:latin typeface="Arial" pitchFamily="34" charset="0"/>
                <a:cs typeface="Arial" pitchFamily="34" charset="0"/>
              </a:rPr>
              <a:t>L’importo delle integrazioni è rimborsato dall’INPS all’impresa o conguagliato da questa  secondo le norme per il conguaglio fra contributi dovuti e prestazioni corrisposte.  </a:t>
            </a:r>
            <a:endParaRPr lang="it-IT" sz="2200" dirty="0">
              <a:solidFill>
                <a:srgbClr val="002060"/>
              </a:solidFill>
              <a:latin typeface="Arial" pitchFamily="34" charset="0"/>
              <a:cs typeface="Arial" pitchFamily="34" charset="0"/>
            </a:endParaRPr>
          </a:p>
        </p:txBody>
      </p:sp>
      <p:sp>
        <p:nvSpPr>
          <p:cNvPr id="4" name="Titolo 3"/>
          <p:cNvSpPr>
            <a:spLocks noGrp="1"/>
          </p:cNvSpPr>
          <p:nvPr>
            <p:ph type="title"/>
          </p:nvPr>
        </p:nvSpPr>
        <p:spPr/>
        <p:txBody>
          <a:bodyPr>
            <a:normAutofit/>
          </a:bodyPr>
          <a:lstStyle/>
          <a:p>
            <a:pPr algn="ctr"/>
            <a:r>
              <a:rPr lang="it-IT" sz="3200" b="1" dirty="0">
                <a:solidFill>
                  <a:srgbClr val="002060"/>
                </a:solidFill>
                <a:latin typeface="Arial" pitchFamily="34" charset="0"/>
                <a:cs typeface="Arial" pitchFamily="34" charset="0"/>
              </a:rPr>
              <a:t>Disposizioni generali </a:t>
            </a:r>
          </a:p>
        </p:txBody>
      </p:sp>
      <p:sp>
        <p:nvSpPr>
          <p:cNvPr id="3" name="Segnaposto piè di pagina 2"/>
          <p:cNvSpPr>
            <a:spLocks noGrp="1"/>
          </p:cNvSpPr>
          <p:nvPr>
            <p:ph type="ftr" sz="quarter" idx="11"/>
          </p:nvPr>
        </p:nvSpPr>
        <p:spPr/>
        <p:txBody>
          <a:bodyPr/>
          <a:lstStyle/>
          <a:p>
            <a:r>
              <a:rPr lang="it-IT" smtClean="0"/>
              <a:t>9</a:t>
            </a:r>
            <a:endParaRPr lang="it-IT"/>
          </a:p>
        </p:txBody>
      </p:sp>
    </p:spTree>
    <p:extLst>
      <p:ext uri="{BB962C8B-B14F-4D97-AF65-F5344CB8AC3E}">
        <p14:creationId xmlns:p14="http://schemas.microsoft.com/office/powerpoint/2010/main" xmlns="" val="227138787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3149</TotalTime>
  <Words>6616</Words>
  <Application>Microsoft Office PowerPoint</Application>
  <PresentationFormat>Presentazione su schermo (4:3)</PresentationFormat>
  <Paragraphs>804</Paragraphs>
  <Slides>77</Slides>
  <Notes>54</Notes>
  <HiddenSlides>0</HiddenSlides>
  <MMClips>0</MMClips>
  <ScaleCrop>false</ScaleCrop>
  <HeadingPairs>
    <vt:vector size="4" baseType="variant">
      <vt:variant>
        <vt:lpstr>Tema</vt:lpstr>
      </vt:variant>
      <vt:variant>
        <vt:i4>1</vt:i4>
      </vt:variant>
      <vt:variant>
        <vt:lpstr>Titoli diapositive</vt:lpstr>
      </vt:variant>
      <vt:variant>
        <vt:i4>77</vt:i4>
      </vt:variant>
    </vt:vector>
  </HeadingPairs>
  <TitlesOfParts>
    <vt:vector size="78" baseType="lpstr">
      <vt:lpstr>Tema di Office</vt:lpstr>
      <vt:lpstr>Diapositiva 1</vt:lpstr>
      <vt:lpstr>     AMMORTIZZATORI SOCIALI IN COSTANZA DI RAPPORTO DI LAVORO       </vt:lpstr>
      <vt:lpstr>Diapositiva 3</vt:lpstr>
      <vt:lpstr>Diapositiva 4</vt:lpstr>
      <vt:lpstr>Diapositiva 5</vt:lpstr>
      <vt:lpstr>Disposizioni generali </vt:lpstr>
      <vt:lpstr>Disposizioni generali </vt:lpstr>
      <vt:lpstr>Disposizioni generali </vt:lpstr>
      <vt:lpstr>Disposizioni generali </vt:lpstr>
      <vt:lpstr>Disposizioni generali </vt:lpstr>
      <vt:lpstr>Disposizioni generali </vt:lpstr>
      <vt:lpstr>Disposizioni generali </vt:lpstr>
      <vt:lpstr>Disposizioni generali </vt:lpstr>
      <vt:lpstr>Cassa Integrazione Guadagni Ordinaria </vt:lpstr>
      <vt:lpstr>Cassa Integrazione Guadagni Ordinaria </vt:lpstr>
      <vt:lpstr>Cassa Integrazione Guadagni Ordinaria </vt:lpstr>
      <vt:lpstr>Cassa Integrazione Guadagni Ordinaria </vt:lpstr>
      <vt:lpstr>Cassa Integrazione Guadagni Ordinaria  limite al numero di ore autorizzate</vt:lpstr>
      <vt:lpstr>Cassa Integrazione Guadagni Ordinaria  Contribuzione </vt:lpstr>
      <vt:lpstr>Cassa Integrazione Guadagni Ordinaria </vt:lpstr>
      <vt:lpstr>Cassa Integrazione Guadagni Ordinaria </vt:lpstr>
      <vt:lpstr>Cassa Integrazione Guadagni Ordinaria </vt:lpstr>
      <vt:lpstr>Cassa Integrazione Guadagni Ordinaria </vt:lpstr>
      <vt:lpstr>Cassa Integrazione Guadagni Straordinaria </vt:lpstr>
      <vt:lpstr>Cassa Integrazione Guadagni Straordinaria </vt:lpstr>
      <vt:lpstr>Cassa Integrazione Guadagni Straordinaria </vt:lpstr>
      <vt:lpstr>Cassa Integrazione Guadagni Straordinaria </vt:lpstr>
      <vt:lpstr>Cassa Integrazione Guadagni Straordinaria </vt:lpstr>
      <vt:lpstr>Cassa Integrazione Guadagni Straordinaria </vt:lpstr>
      <vt:lpstr>Cassa Integrazione Guadagni Straordinaria </vt:lpstr>
      <vt:lpstr>Cassa Integrazione Guadagni Straordinaria </vt:lpstr>
      <vt:lpstr>Cassa Integrazione Guadagni Straordinaria </vt:lpstr>
      <vt:lpstr>Cassa Integrazione Guadagni Straordinaria </vt:lpstr>
      <vt:lpstr>Cassa Integrazione Guadagni Straordinaria </vt:lpstr>
      <vt:lpstr>Cassa Integrazione Guadagni Straordinaria </vt:lpstr>
      <vt:lpstr>Cassa Integrazione Guadagni Straordinaria </vt:lpstr>
      <vt:lpstr>Cassa Integrazione Guadagni Straordinaria </vt:lpstr>
      <vt:lpstr>Cassa Integrazione Guadagni Straordinaria </vt:lpstr>
      <vt:lpstr>Cassa Integrazione Guadagni Straordinaria </vt:lpstr>
      <vt:lpstr>Diapositiva 40</vt:lpstr>
      <vt:lpstr>Diapositiva 41</vt:lpstr>
      <vt:lpstr>Diapositiva 42</vt:lpstr>
      <vt:lpstr>Diapositiva 43</vt:lpstr>
      <vt:lpstr>Diapositiva 44</vt:lpstr>
      <vt:lpstr>Diapositiva 45</vt:lpstr>
      <vt:lpstr>Diapositiva 46</vt:lpstr>
      <vt:lpstr>Diapositiva 47</vt:lpstr>
      <vt:lpstr>Diapositiva 48</vt:lpstr>
      <vt:lpstr>Diapositiva 49</vt:lpstr>
      <vt:lpstr>Diapositiva 50</vt:lpstr>
      <vt:lpstr>Diapositiva 51</vt:lpstr>
      <vt:lpstr>Diapositiva 52</vt:lpstr>
      <vt:lpstr>Diapositiva 53</vt:lpstr>
      <vt:lpstr>Diapositiva 54</vt:lpstr>
      <vt:lpstr>Diapositiva 55</vt:lpstr>
      <vt:lpstr>Diapositiva 56</vt:lpstr>
      <vt:lpstr>L’inclusione dei Dirigenti: La Direttiva n. 98/59 </vt:lpstr>
      <vt:lpstr>La Procedura di Infrazione ai danni dell’Italia </vt:lpstr>
      <vt:lpstr>La Sentenza della Corte di Giustizia</vt:lpstr>
      <vt:lpstr>La conseguente modifica della L. 223/1991 </vt:lpstr>
      <vt:lpstr>QUALI CASI POSSONO INTERESSARE?</vt:lpstr>
      <vt:lpstr>E quindi? Come ci si comporta con i dirigenti? </vt:lpstr>
      <vt:lpstr>Diapositiva 63</vt:lpstr>
      <vt:lpstr>Diapositiva 64</vt:lpstr>
      <vt:lpstr>Diapositiva 65</vt:lpstr>
      <vt:lpstr>Diapositiva 66</vt:lpstr>
      <vt:lpstr>Diapositiva 67</vt:lpstr>
      <vt:lpstr>Diapositiva 68</vt:lpstr>
      <vt:lpstr>Diapositiva 69</vt:lpstr>
      <vt:lpstr>Diapositiva 70</vt:lpstr>
      <vt:lpstr>Diapositiva 71</vt:lpstr>
      <vt:lpstr>Diapositiva 72</vt:lpstr>
      <vt:lpstr>Il licenziamento collettivo: art. 1, C. 46 Riforma fornero</vt:lpstr>
      <vt:lpstr>Diapositiva 74</vt:lpstr>
      <vt:lpstr>Diapositiva 75</vt:lpstr>
      <vt:lpstr>NEL CASO IN CUI NELLA STESSA PROCEDURA SONO COINVOLTI LAVORATORI ASSUNTI PRIMA E LAVORATORI ASSUNTI DOPO L’ENTRATA IN VIGORE DEL DECRETO?</vt:lpstr>
      <vt:lpstr>Diapositiva 77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adifronzo</dc:creator>
  <cp:lastModifiedBy>stiraboschi</cp:lastModifiedBy>
  <cp:revision>383</cp:revision>
  <dcterms:created xsi:type="dcterms:W3CDTF">2014-01-27T14:26:32Z</dcterms:created>
  <dcterms:modified xsi:type="dcterms:W3CDTF">2016-05-26T17:33:41Z</dcterms:modified>
</cp:coreProperties>
</file>