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0" r:id="rId4"/>
    <p:sldId id="265" r:id="rId5"/>
    <p:sldId id="267" r:id="rId6"/>
    <p:sldId id="258" r:id="rId7"/>
    <p:sldId id="259" r:id="rId8"/>
    <p:sldId id="261" r:id="rId9"/>
    <p:sldId id="262" r:id="rId10"/>
    <p:sldId id="263" r:id="rId11"/>
    <p:sldId id="266" r:id="rId12"/>
    <p:sldId id="268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CE6AC-9462-4730-87A6-2EF517806792}" type="datetimeFigureOut">
              <a:rPr lang="it-IT" smtClean="0"/>
              <a:pPr/>
              <a:t>22/05/2014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C432D-A683-41AD-8C20-F17A48C64A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053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907C-4F69-4C83-B636-E4E967827A39}" type="datetime1">
              <a:rPr lang="it-IT" smtClean="0"/>
              <a:pPr/>
              <a:t>22/05/2014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B8D2-4C51-49C3-A4E7-0DD55A4AEA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1085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8017-A074-461E-8D62-71123E1C6208}" type="datetime1">
              <a:rPr lang="it-IT" smtClean="0"/>
              <a:pPr/>
              <a:t>22/05/2014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B8D2-4C51-49C3-A4E7-0DD55A4AEA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5692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82CE-DFA6-4433-88B1-40A4F31BDB4C}" type="datetime1">
              <a:rPr lang="it-IT" smtClean="0"/>
              <a:pPr/>
              <a:t>22/05/2014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B8D2-4C51-49C3-A4E7-0DD55A4AEA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1756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E477-81EB-4200-B638-57C3AA7AF28C}" type="datetime1">
              <a:rPr lang="it-IT" smtClean="0"/>
              <a:pPr/>
              <a:t>22/05/2014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B8D2-4C51-49C3-A4E7-0DD55A4AEA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1892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0049-E83F-4AA9-A47D-CA6771E3D52C}" type="datetime1">
              <a:rPr lang="it-IT" smtClean="0"/>
              <a:pPr/>
              <a:t>22/05/2014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B8D2-4C51-49C3-A4E7-0DD55A4AEA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9054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61EB-383D-4FA3-8576-FE10F11A6547}" type="datetime1">
              <a:rPr lang="it-IT" smtClean="0"/>
              <a:pPr/>
              <a:t>22/05/2014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B8D2-4C51-49C3-A4E7-0DD55A4AEA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8487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6566-EDCB-45BC-BB8E-32686321C7C8}" type="datetime1">
              <a:rPr lang="it-IT" smtClean="0"/>
              <a:pPr/>
              <a:t>22/05/2014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B8D2-4C51-49C3-A4E7-0DD55A4AEA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5121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B837-261E-4342-810D-ECFBE2BDD314}" type="datetime1">
              <a:rPr lang="it-IT" smtClean="0"/>
              <a:pPr/>
              <a:t>22/05/2014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B8D2-4C51-49C3-A4E7-0DD55A4AEA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3283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E37E-886A-4758-9A0F-2D15549B3DD6}" type="datetime1">
              <a:rPr lang="it-IT" smtClean="0"/>
              <a:pPr/>
              <a:t>22/05/2014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B8D2-4C51-49C3-A4E7-0DD55A4AEA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8575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5BC7-C477-4972-B27D-632A619A6418}" type="datetime1">
              <a:rPr lang="it-IT" smtClean="0"/>
              <a:pPr/>
              <a:t>22/05/2014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B8D2-4C51-49C3-A4E7-0DD55A4AEA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9446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C463-FDF0-432F-864A-34D31CBC8D80}" type="datetime1">
              <a:rPr lang="it-IT" smtClean="0"/>
              <a:pPr/>
              <a:t>22/05/2014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B8D2-4C51-49C3-A4E7-0DD55A4AEA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6914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C9682-E92F-44AB-A239-8EFFBDD34FBC}" type="datetime1">
              <a:rPr lang="it-IT" smtClean="0"/>
              <a:pPr/>
              <a:t>22/05/2014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8B8D2-4C51-49C3-A4E7-0DD55A4AEA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7099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255982" y="720006"/>
            <a:ext cx="68421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Social Network e New Media: una nuova esperienza per consumatori e aziende.</a:t>
            </a:r>
          </a:p>
          <a:p>
            <a:pPr algn="ctr" eaLnBrk="1" hangingPunct="1"/>
            <a:endParaRPr lang="it-IT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it-IT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Analisi della </a:t>
            </a:r>
            <a:r>
              <a:rPr lang="it-IT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Customer</a:t>
            </a:r>
            <a:r>
              <a:rPr lang="it-IT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Experience </a:t>
            </a:r>
            <a:r>
              <a:rPr lang="it-IT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online del prodotto Vespa</a:t>
            </a:r>
          </a:p>
        </p:txBody>
      </p:sp>
      <p:pic>
        <p:nvPicPr>
          <p:cNvPr id="5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1" t="17387" r="10066" b="16716"/>
          <a:stretch>
            <a:fillRect/>
          </a:stretch>
        </p:blipFill>
        <p:spPr bwMode="auto">
          <a:xfrm>
            <a:off x="7097394" y="188640"/>
            <a:ext cx="18684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6"/>
          <p:cNvSpPr txBox="1">
            <a:spLocks noChangeArrowheads="1"/>
          </p:cNvSpPr>
          <p:nvPr/>
        </p:nvSpPr>
        <p:spPr bwMode="auto">
          <a:xfrm>
            <a:off x="323528" y="3723564"/>
            <a:ext cx="295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dirty="0">
                <a:solidFill>
                  <a:srgbClr val="002060"/>
                </a:solidFill>
              </a:rPr>
              <a:t>Tutor: Prof. Andrea </a:t>
            </a:r>
            <a:r>
              <a:rPr lang="it-IT" dirty="0" err="1">
                <a:solidFill>
                  <a:srgbClr val="002060"/>
                </a:solidFill>
              </a:rPr>
              <a:t>Farinet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7" name="CasellaDiTesto 7"/>
          <p:cNvSpPr txBox="1">
            <a:spLocks noChangeArrowheads="1"/>
          </p:cNvSpPr>
          <p:nvPr/>
        </p:nvSpPr>
        <p:spPr bwMode="auto">
          <a:xfrm>
            <a:off x="2703986" y="4843128"/>
            <a:ext cx="19446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002060"/>
                </a:solidFill>
              </a:rPr>
              <a:t>Tesi di:</a:t>
            </a:r>
          </a:p>
          <a:p>
            <a:pPr eaLnBrk="1" hangingPunct="1"/>
            <a:r>
              <a:rPr lang="it-IT">
                <a:solidFill>
                  <a:srgbClr val="002060"/>
                </a:solidFill>
              </a:rPr>
              <a:t>Silvia Garegnani</a:t>
            </a:r>
          </a:p>
          <a:p>
            <a:pPr eaLnBrk="1" hangingPunct="1"/>
            <a:r>
              <a:rPr lang="it-IT">
                <a:solidFill>
                  <a:srgbClr val="002060"/>
                </a:solidFill>
              </a:rPr>
              <a:t>Matr. 13189</a:t>
            </a:r>
          </a:p>
        </p:txBody>
      </p:sp>
      <p:sp>
        <p:nvSpPr>
          <p:cNvPr id="8" name="CasellaDiTesto 11"/>
          <p:cNvSpPr txBox="1">
            <a:spLocks noChangeArrowheads="1"/>
          </p:cNvSpPr>
          <p:nvPr/>
        </p:nvSpPr>
        <p:spPr bwMode="auto">
          <a:xfrm>
            <a:off x="468313" y="6381750"/>
            <a:ext cx="25193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1200" dirty="0">
                <a:solidFill>
                  <a:srgbClr val="002060"/>
                </a:solidFill>
              </a:rPr>
              <a:t>Castellanza, 27/09/2012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674" y="3256153"/>
            <a:ext cx="4037672" cy="269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36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B8D2-4C51-49C3-A4E7-0DD55A4AEADD}" type="slidenum">
              <a:rPr lang="it-IT" smtClean="0">
                <a:solidFill>
                  <a:srgbClr val="002060"/>
                </a:solidFill>
              </a:rPr>
              <a:pPr/>
              <a:t>10</a:t>
            </a:fld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CasellaDiTesto 5"/>
          <p:cNvSpPr txBox="1">
            <a:spLocks noChangeArrowheads="1"/>
          </p:cNvSpPr>
          <p:nvPr/>
        </p:nvSpPr>
        <p:spPr bwMode="auto">
          <a:xfrm>
            <a:off x="539750" y="333375"/>
            <a:ext cx="5688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it-IT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Per migliorare… Online</a:t>
            </a:r>
            <a:endParaRPr lang="it-IT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8" t="18962" r="7228" b="18962"/>
          <a:stretch>
            <a:fillRect/>
          </a:stretch>
        </p:blipFill>
        <p:spPr bwMode="auto">
          <a:xfrm>
            <a:off x="7524750" y="47625"/>
            <a:ext cx="13843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0" y="6021388"/>
            <a:ext cx="9144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7"/>
          <p:cNvSpPr txBox="1">
            <a:spLocks noChangeArrowheads="1"/>
          </p:cNvSpPr>
          <p:nvPr/>
        </p:nvSpPr>
        <p:spPr bwMode="auto">
          <a:xfrm>
            <a:off x="468313" y="6381750"/>
            <a:ext cx="25193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1200" dirty="0">
                <a:solidFill>
                  <a:srgbClr val="002060"/>
                </a:solidFill>
              </a:rPr>
              <a:t>Castellanza, 27/09/2012</a:t>
            </a:r>
          </a:p>
        </p:txBody>
      </p:sp>
      <p:sp>
        <p:nvSpPr>
          <p:cNvPr id="8" name="CasellaDiTesto 8"/>
          <p:cNvSpPr txBox="1">
            <a:spLocks noChangeArrowheads="1"/>
          </p:cNvSpPr>
          <p:nvPr/>
        </p:nvSpPr>
        <p:spPr bwMode="auto">
          <a:xfrm>
            <a:off x="3851275" y="6381750"/>
            <a:ext cx="2376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1200" dirty="0">
                <a:solidFill>
                  <a:srgbClr val="002060"/>
                </a:solidFill>
              </a:rPr>
              <a:t>Tesi di: Silvia </a:t>
            </a:r>
            <a:r>
              <a:rPr lang="it-IT" sz="1200" dirty="0" err="1">
                <a:solidFill>
                  <a:srgbClr val="002060"/>
                </a:solidFill>
              </a:rPr>
              <a:t>Garegnani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8313" y="1268760"/>
            <a:ext cx="41036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Interventi sul Sito Ufficiale</a:t>
            </a:r>
            <a:r>
              <a:rPr lang="it-IT" dirty="0" smtClean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Navigazione circolare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Miglioramento </a:t>
            </a:r>
            <a:r>
              <a:rPr lang="it-IT" dirty="0" err="1" smtClean="0">
                <a:solidFill>
                  <a:srgbClr val="002060"/>
                </a:solidFill>
              </a:rPr>
              <a:t>Customer</a:t>
            </a:r>
            <a:r>
              <a:rPr lang="it-IT" dirty="0" smtClean="0">
                <a:solidFill>
                  <a:srgbClr val="002060"/>
                </a:solidFill>
              </a:rPr>
              <a:t> Care online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Pagina di personalizzazione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Condivisione diretta su </a:t>
            </a:r>
            <a:r>
              <a:rPr lang="it-IT" dirty="0" err="1" smtClean="0">
                <a:solidFill>
                  <a:srgbClr val="002060"/>
                </a:solidFill>
              </a:rPr>
              <a:t>Facebook</a:t>
            </a:r>
            <a:endParaRPr lang="it-IT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Tecnologia «</a:t>
            </a:r>
            <a:r>
              <a:rPr lang="it-IT" dirty="0" err="1" smtClean="0">
                <a:solidFill>
                  <a:srgbClr val="002060"/>
                </a:solidFill>
              </a:rPr>
              <a:t>Facebook</a:t>
            </a:r>
            <a:r>
              <a:rPr lang="it-IT" dirty="0" smtClean="0">
                <a:solidFill>
                  <a:srgbClr val="002060"/>
                </a:solidFill>
              </a:rPr>
              <a:t> Connect»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err="1" smtClean="0">
                <a:solidFill>
                  <a:srgbClr val="002060"/>
                </a:solidFill>
              </a:rPr>
              <a:t>Crowd</a:t>
            </a:r>
            <a:r>
              <a:rPr lang="it-IT" dirty="0" smtClean="0">
                <a:solidFill>
                  <a:srgbClr val="002060"/>
                </a:solidFill>
              </a:rPr>
              <a:t> Marketing e contest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22982" y="3700830"/>
            <a:ext cx="419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Riorganizzare e standardizzare i siti dei Vespa Club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768628" y="35161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02060"/>
                </a:solidFill>
              </a:rPr>
              <a:t>Social Commerce </a:t>
            </a:r>
            <a:r>
              <a:rPr lang="it-IT" dirty="0" smtClean="0">
                <a:solidFill>
                  <a:srgbClr val="002060"/>
                </a:solidFill>
              </a:rPr>
              <a:t>su </a:t>
            </a:r>
            <a:r>
              <a:rPr lang="it-IT" dirty="0" err="1" smtClean="0">
                <a:solidFill>
                  <a:srgbClr val="002060"/>
                </a:solidFill>
              </a:rPr>
              <a:t>Facebook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095452" y="4500952"/>
            <a:ext cx="270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>
                <a:solidFill>
                  <a:srgbClr val="002060"/>
                </a:solidFill>
              </a:rPr>
              <a:t>Advergames</a:t>
            </a:r>
            <a:r>
              <a:rPr lang="it-IT" dirty="0" smtClean="0">
                <a:solidFill>
                  <a:srgbClr val="002060"/>
                </a:solidFill>
              </a:rPr>
              <a:t> su </a:t>
            </a:r>
            <a:r>
              <a:rPr lang="it-IT" dirty="0" err="1" smtClean="0">
                <a:solidFill>
                  <a:srgbClr val="002060"/>
                </a:solidFill>
              </a:rPr>
              <a:t>YouTube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25378" y="5338550"/>
            <a:ext cx="388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>
                <a:solidFill>
                  <a:srgbClr val="002060"/>
                </a:solidFill>
              </a:rPr>
              <a:t>Mirror</a:t>
            </a:r>
            <a:r>
              <a:rPr lang="it-IT" b="1" i="1" dirty="0" smtClean="0">
                <a:solidFill>
                  <a:srgbClr val="002060"/>
                </a:solidFill>
              </a:rPr>
              <a:t> </a:t>
            </a:r>
            <a:r>
              <a:rPr lang="it-IT" b="1" i="1" dirty="0" err="1">
                <a:solidFill>
                  <a:srgbClr val="002060"/>
                </a:solidFill>
              </a:rPr>
              <a:t>W</a:t>
            </a:r>
            <a:r>
              <a:rPr lang="it-IT" b="1" i="1" dirty="0" err="1" smtClean="0">
                <a:solidFill>
                  <a:srgbClr val="002060"/>
                </a:solidFill>
              </a:rPr>
              <a:t>ebsites</a:t>
            </a:r>
            <a:r>
              <a:rPr lang="it-IT" b="1" i="1" dirty="0" smtClean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per ricerca su Google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974" y="4464943"/>
            <a:ext cx="1373138" cy="82388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9519" y="1268760"/>
            <a:ext cx="3005240" cy="1930289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4865541"/>
            <a:ext cx="1816996" cy="92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20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B8D2-4C51-49C3-A4E7-0DD55A4AEADD}" type="slidenum">
              <a:rPr lang="it-IT" smtClean="0">
                <a:solidFill>
                  <a:srgbClr val="002060"/>
                </a:solidFill>
              </a:rPr>
              <a:pPr/>
              <a:t>11</a:t>
            </a:fld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CasellaDiTesto 5"/>
          <p:cNvSpPr txBox="1">
            <a:spLocks noChangeArrowheads="1"/>
          </p:cNvSpPr>
          <p:nvPr/>
        </p:nvSpPr>
        <p:spPr bwMode="auto">
          <a:xfrm>
            <a:off x="539750" y="333375"/>
            <a:ext cx="5688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Conclusioni</a:t>
            </a:r>
            <a:endParaRPr lang="it-IT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8" t="18962" r="7228" b="18962"/>
          <a:stretch>
            <a:fillRect/>
          </a:stretch>
        </p:blipFill>
        <p:spPr bwMode="auto">
          <a:xfrm>
            <a:off x="7524750" y="47625"/>
            <a:ext cx="13843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0" y="6021388"/>
            <a:ext cx="9144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7"/>
          <p:cNvSpPr txBox="1">
            <a:spLocks noChangeArrowheads="1"/>
          </p:cNvSpPr>
          <p:nvPr/>
        </p:nvSpPr>
        <p:spPr bwMode="auto">
          <a:xfrm>
            <a:off x="468313" y="6381750"/>
            <a:ext cx="25193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1200" dirty="0">
                <a:solidFill>
                  <a:srgbClr val="002060"/>
                </a:solidFill>
              </a:rPr>
              <a:t>Castellanza, 27/09/2012</a:t>
            </a:r>
          </a:p>
        </p:txBody>
      </p:sp>
      <p:sp>
        <p:nvSpPr>
          <p:cNvPr id="8" name="CasellaDiTesto 8"/>
          <p:cNvSpPr txBox="1">
            <a:spLocks noChangeArrowheads="1"/>
          </p:cNvSpPr>
          <p:nvPr/>
        </p:nvSpPr>
        <p:spPr bwMode="auto">
          <a:xfrm>
            <a:off x="3851275" y="6381750"/>
            <a:ext cx="2376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1200" dirty="0">
                <a:solidFill>
                  <a:srgbClr val="002060"/>
                </a:solidFill>
              </a:rPr>
              <a:t>Tesi di: Silvia </a:t>
            </a:r>
            <a:r>
              <a:rPr lang="it-IT" sz="1200" dirty="0" err="1">
                <a:solidFill>
                  <a:srgbClr val="002060"/>
                </a:solidFill>
              </a:rPr>
              <a:t>Garegnani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750" y="1556792"/>
            <a:ext cx="50403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Per progettare una </a:t>
            </a:r>
            <a:r>
              <a:rPr lang="it-IT" b="1" dirty="0" err="1" smtClean="0">
                <a:solidFill>
                  <a:srgbClr val="002060"/>
                </a:solidFill>
              </a:rPr>
              <a:t>Customer</a:t>
            </a:r>
            <a:r>
              <a:rPr lang="it-IT" b="1" dirty="0" smtClean="0">
                <a:solidFill>
                  <a:srgbClr val="002060"/>
                </a:solidFill>
              </a:rPr>
              <a:t> Experience </a:t>
            </a:r>
            <a:r>
              <a:rPr lang="it-IT" dirty="0" smtClean="0">
                <a:solidFill>
                  <a:srgbClr val="002060"/>
                </a:solidFill>
              </a:rPr>
              <a:t>efficace, è necessario prestare costantemente attenzione a: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Inconscio dei consumatori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Segmentazione del mercato (descrittori realmente discriminanti)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Aggiornamento continuo sulle nuove tecnologie, sui Social Media e sulle nuove tendenze in atto (mobile, «socializzazione» del Web, ecc.)</a:t>
            </a:r>
            <a:endParaRPr lang="it-IT" sz="2400" b="1" dirty="0" smtClean="0">
              <a:solidFill>
                <a:srgbClr val="00206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817849" y="4998367"/>
            <a:ext cx="550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PAROLA D’ORDINE: ESSERE PROATTIVI!!!</a:t>
            </a:r>
            <a:endParaRPr lang="it-IT" sz="24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772816"/>
            <a:ext cx="3328938" cy="249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24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39552" y="2402463"/>
            <a:ext cx="5112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  <a:latin typeface="Informal Roman" pitchFamily="66" charset="0"/>
              </a:rPr>
              <a:t>GRAZIE PER L’ATTENZIONE!!!</a:t>
            </a:r>
            <a:endParaRPr lang="it-IT" sz="4800" b="1" dirty="0">
              <a:solidFill>
                <a:srgbClr val="FF0000"/>
              </a:solidFill>
              <a:latin typeface="Informal Roman" pitchFamily="66" charset="0"/>
            </a:endParaRPr>
          </a:p>
        </p:txBody>
      </p:sp>
      <p:pic>
        <p:nvPicPr>
          <p:cNvPr id="4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8" t="18962" r="7228" b="18962"/>
          <a:stretch>
            <a:fillRect/>
          </a:stretch>
        </p:blipFill>
        <p:spPr bwMode="auto">
          <a:xfrm>
            <a:off x="7524750" y="47625"/>
            <a:ext cx="13843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0" y="6021388"/>
            <a:ext cx="9144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700808"/>
            <a:ext cx="3832994" cy="384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49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B8D2-4C51-49C3-A4E7-0DD55A4AEADD}" type="slidenum">
              <a:rPr lang="it-IT" smtClean="0">
                <a:solidFill>
                  <a:srgbClr val="002060"/>
                </a:solidFill>
              </a:rPr>
              <a:pPr/>
              <a:t>2</a:t>
            </a:fld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CasellaDiTesto 5"/>
          <p:cNvSpPr txBox="1">
            <a:spLocks noChangeArrowheads="1"/>
          </p:cNvSpPr>
          <p:nvPr/>
        </p:nvSpPr>
        <p:spPr bwMode="auto">
          <a:xfrm>
            <a:off x="539750" y="333375"/>
            <a:ext cx="5688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Percorso di lavoro</a:t>
            </a:r>
            <a:endParaRPr lang="it-IT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8" t="18962" r="7228" b="18962"/>
          <a:stretch>
            <a:fillRect/>
          </a:stretch>
        </p:blipFill>
        <p:spPr bwMode="auto">
          <a:xfrm>
            <a:off x="7524750" y="47625"/>
            <a:ext cx="13843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0" y="6021388"/>
            <a:ext cx="9144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7"/>
          <p:cNvSpPr txBox="1">
            <a:spLocks noChangeArrowheads="1"/>
          </p:cNvSpPr>
          <p:nvPr/>
        </p:nvSpPr>
        <p:spPr bwMode="auto">
          <a:xfrm>
            <a:off x="468313" y="6381750"/>
            <a:ext cx="25193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1200" dirty="0">
                <a:solidFill>
                  <a:srgbClr val="002060"/>
                </a:solidFill>
              </a:rPr>
              <a:t>Castellanza, 27/09/2012</a:t>
            </a:r>
          </a:p>
        </p:txBody>
      </p:sp>
      <p:sp>
        <p:nvSpPr>
          <p:cNvPr id="8" name="CasellaDiTesto 8"/>
          <p:cNvSpPr txBox="1">
            <a:spLocks noChangeArrowheads="1"/>
          </p:cNvSpPr>
          <p:nvPr/>
        </p:nvSpPr>
        <p:spPr bwMode="auto">
          <a:xfrm>
            <a:off x="3851275" y="6381750"/>
            <a:ext cx="2376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1200" dirty="0">
                <a:solidFill>
                  <a:srgbClr val="002060"/>
                </a:solidFill>
              </a:rPr>
              <a:t>Tesi di: Silvia </a:t>
            </a:r>
            <a:r>
              <a:rPr lang="it-IT" sz="1200" dirty="0" err="1">
                <a:solidFill>
                  <a:srgbClr val="002060"/>
                </a:solidFill>
              </a:rPr>
              <a:t>Garegnani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04860" y="1379209"/>
            <a:ext cx="3662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Metodo di Gerald </a:t>
            </a:r>
            <a:r>
              <a:rPr lang="it-IT" dirty="0" err="1" smtClean="0">
                <a:solidFill>
                  <a:srgbClr val="002060"/>
                </a:solidFill>
              </a:rPr>
              <a:t>Zaltman</a:t>
            </a:r>
            <a:r>
              <a:rPr lang="it-IT" dirty="0" smtClean="0">
                <a:solidFill>
                  <a:srgbClr val="002060"/>
                </a:solidFill>
              </a:rPr>
              <a:t> in azienda</a:t>
            </a:r>
            <a:endParaRPr lang="it-IT" dirty="0">
              <a:solidFill>
                <a:srgbClr val="002060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2560590" y="1862096"/>
            <a:ext cx="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49182" y="2366152"/>
            <a:ext cx="4814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Applicazione della </a:t>
            </a:r>
            <a:r>
              <a:rPr lang="it-IT" i="1" dirty="0" err="1" smtClean="0">
                <a:solidFill>
                  <a:srgbClr val="002060"/>
                </a:solidFill>
              </a:rPr>
              <a:t>Metaphor</a:t>
            </a:r>
            <a:r>
              <a:rPr lang="it-IT" i="1" dirty="0" smtClean="0">
                <a:solidFill>
                  <a:srgbClr val="002060"/>
                </a:solidFill>
              </a:rPr>
              <a:t> </a:t>
            </a:r>
            <a:r>
              <a:rPr lang="it-IT" i="1" dirty="0" err="1" smtClean="0">
                <a:solidFill>
                  <a:srgbClr val="002060"/>
                </a:solidFill>
              </a:rPr>
              <a:t>Elicitation</a:t>
            </a:r>
            <a:r>
              <a:rPr lang="it-IT" i="1" dirty="0" smtClean="0">
                <a:solidFill>
                  <a:srgbClr val="002060"/>
                </a:solidFill>
              </a:rPr>
              <a:t> </a:t>
            </a:r>
            <a:r>
              <a:rPr lang="it-IT" i="1" dirty="0" err="1" smtClean="0">
                <a:solidFill>
                  <a:srgbClr val="002060"/>
                </a:solidFill>
              </a:rPr>
              <a:t>Technique</a:t>
            </a:r>
            <a:r>
              <a:rPr lang="it-IT" i="1" dirty="0" smtClean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a Vespa</a:t>
            </a:r>
            <a:endParaRPr lang="it-IT" dirty="0">
              <a:solidFill>
                <a:srgbClr val="002060"/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>
            <a:off x="2571944" y="3012483"/>
            <a:ext cx="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698014" y="3752271"/>
            <a:ext cx="5021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Approfondimento sul fenomeno «Social Media»</a:t>
            </a:r>
            <a:endParaRPr lang="it-IT" dirty="0">
              <a:solidFill>
                <a:srgbClr val="002060"/>
              </a:solidFill>
            </a:endParaRPr>
          </a:p>
        </p:txBody>
      </p:sp>
      <p:cxnSp>
        <p:nvCxnSpPr>
          <p:cNvPr id="15" name="Connettore 2 14"/>
          <p:cNvCxnSpPr/>
          <p:nvPr/>
        </p:nvCxnSpPr>
        <p:spPr>
          <a:xfrm>
            <a:off x="2600245" y="4293096"/>
            <a:ext cx="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804860" y="4959314"/>
            <a:ext cx="3590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Analisi della </a:t>
            </a:r>
            <a:r>
              <a:rPr lang="it-IT" i="1" dirty="0" err="1" smtClean="0">
                <a:solidFill>
                  <a:srgbClr val="002060"/>
                </a:solidFill>
              </a:rPr>
              <a:t>Customer</a:t>
            </a:r>
            <a:r>
              <a:rPr lang="it-IT" i="1" dirty="0" smtClean="0">
                <a:solidFill>
                  <a:srgbClr val="002060"/>
                </a:solidFill>
              </a:rPr>
              <a:t> Experience</a:t>
            </a:r>
            <a:r>
              <a:rPr lang="it-IT" dirty="0" smtClean="0">
                <a:solidFill>
                  <a:srgbClr val="002060"/>
                </a:solidFill>
              </a:rPr>
              <a:t> online (e offline) di Vespa</a:t>
            </a:r>
            <a:endParaRPr lang="it-IT" dirty="0">
              <a:solidFill>
                <a:srgbClr val="002060"/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>
          <a:xfrm>
            <a:off x="4572000" y="5282480"/>
            <a:ext cx="71109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364088" y="5097814"/>
            <a:ext cx="316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Proposte per il miglioramento</a:t>
            </a:r>
            <a:endParaRPr lang="it-IT" b="1" dirty="0">
              <a:solidFill>
                <a:srgbClr val="002060"/>
              </a:solidFill>
            </a:endParaRPr>
          </a:p>
        </p:txBody>
      </p:sp>
      <p:cxnSp>
        <p:nvCxnSpPr>
          <p:cNvPr id="22" name="Connettore 2 21"/>
          <p:cNvCxnSpPr/>
          <p:nvPr/>
        </p:nvCxnSpPr>
        <p:spPr>
          <a:xfrm flipV="1">
            <a:off x="5364088" y="2689319"/>
            <a:ext cx="710449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6213018" y="2504651"/>
            <a:ext cx="252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Interviste face-to-face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3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B8D2-4C51-49C3-A4E7-0DD55A4AEADD}" type="slidenum">
              <a:rPr lang="it-IT" smtClean="0">
                <a:solidFill>
                  <a:srgbClr val="002060"/>
                </a:solidFill>
              </a:rPr>
              <a:pPr/>
              <a:t>3</a:t>
            </a:fld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CasellaDiTesto 5"/>
          <p:cNvSpPr txBox="1">
            <a:spLocks noChangeArrowheads="1"/>
          </p:cNvSpPr>
          <p:nvPr/>
        </p:nvSpPr>
        <p:spPr bwMode="auto">
          <a:xfrm>
            <a:off x="468313" y="334625"/>
            <a:ext cx="72006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Il metodo di Gerald </a:t>
            </a:r>
            <a:r>
              <a:rPr lang="it-IT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Zaltman</a:t>
            </a:r>
            <a:r>
              <a:rPr lang="it-IT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azienda</a:t>
            </a:r>
            <a:endParaRPr lang="it-IT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8" t="18962" r="7228" b="18962"/>
          <a:stretch>
            <a:fillRect/>
          </a:stretch>
        </p:blipFill>
        <p:spPr bwMode="auto">
          <a:xfrm>
            <a:off x="7524750" y="47625"/>
            <a:ext cx="13843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0" y="6021388"/>
            <a:ext cx="9144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7"/>
          <p:cNvSpPr txBox="1">
            <a:spLocks noChangeArrowheads="1"/>
          </p:cNvSpPr>
          <p:nvPr/>
        </p:nvSpPr>
        <p:spPr bwMode="auto">
          <a:xfrm>
            <a:off x="468313" y="6381750"/>
            <a:ext cx="25193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1200" dirty="0">
                <a:solidFill>
                  <a:srgbClr val="002060"/>
                </a:solidFill>
              </a:rPr>
              <a:t>Castellanza, 27/09/2012</a:t>
            </a:r>
          </a:p>
        </p:txBody>
      </p:sp>
      <p:sp>
        <p:nvSpPr>
          <p:cNvPr id="8" name="CasellaDiTesto 8"/>
          <p:cNvSpPr txBox="1">
            <a:spLocks noChangeArrowheads="1"/>
          </p:cNvSpPr>
          <p:nvPr/>
        </p:nvSpPr>
        <p:spPr bwMode="auto">
          <a:xfrm>
            <a:off x="3851275" y="6381750"/>
            <a:ext cx="2376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1200" dirty="0">
                <a:solidFill>
                  <a:srgbClr val="002060"/>
                </a:solidFill>
              </a:rPr>
              <a:t>Tesi di: Silvia </a:t>
            </a:r>
            <a:r>
              <a:rPr lang="it-IT" sz="1200" dirty="0" err="1">
                <a:solidFill>
                  <a:srgbClr val="002060"/>
                </a:solidFill>
              </a:rPr>
              <a:t>Garegnani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750" y="1556792"/>
            <a:ext cx="5688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IL 95</a:t>
            </a:r>
            <a:r>
              <a:rPr lang="it-IT" b="1" dirty="0">
                <a:solidFill>
                  <a:srgbClr val="002060"/>
                </a:solidFill>
              </a:rPr>
              <a:t>% </a:t>
            </a:r>
            <a:r>
              <a:rPr lang="it-IT" b="1" dirty="0" smtClean="0">
                <a:solidFill>
                  <a:srgbClr val="002060"/>
                </a:solidFill>
              </a:rPr>
              <a:t>DELLA NOSTRA ATTIVITA’ MENTALE HA LUOGO NELLA MENTE INCONSCIA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È </a:t>
            </a:r>
            <a:r>
              <a:rPr lang="it-IT" dirty="0">
                <a:solidFill>
                  <a:srgbClr val="002060"/>
                </a:solidFill>
              </a:rPr>
              <a:t>impossibile che i consumatori conoscano pienamente il motivo del loro agire e lo sappiano </a:t>
            </a:r>
            <a:r>
              <a:rPr lang="it-IT" dirty="0" smtClean="0">
                <a:solidFill>
                  <a:srgbClr val="002060"/>
                </a:solidFill>
              </a:rPr>
              <a:t>esprimere a parole </a:t>
            </a:r>
            <a:endParaRPr lang="it-IT" dirty="0">
              <a:solidFill>
                <a:srgbClr val="002060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3235005" y="3068960"/>
            <a:ext cx="0" cy="5278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51631" y="3933056"/>
            <a:ext cx="84407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002060"/>
                </a:solidFill>
              </a:rPr>
              <a:t>Metaphor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Elicitation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Technique</a:t>
            </a:r>
            <a:r>
              <a:rPr lang="it-IT" b="1" dirty="0" smtClean="0">
                <a:solidFill>
                  <a:srgbClr val="002060"/>
                </a:solidFill>
              </a:rPr>
              <a:t> (1990)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CONSENTE DI SEGMENTARE IL MERCATO IN MODO EFFICACE!!!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Criterio: </a:t>
            </a:r>
            <a:r>
              <a:rPr lang="it-IT" dirty="0">
                <a:solidFill>
                  <a:srgbClr val="002060"/>
                </a:solidFill>
              </a:rPr>
              <a:t>NUCLEO FONDAMENTALE DI VALORI E SITUAZIONI CHE DANNO SIGNIFICATO ALLE </a:t>
            </a:r>
            <a:r>
              <a:rPr lang="it-IT" dirty="0" smtClean="0">
                <a:solidFill>
                  <a:srgbClr val="002060"/>
                </a:solidFill>
              </a:rPr>
              <a:t>ESISITENZE DEI CONSUMATORI</a:t>
            </a:r>
            <a:endParaRPr lang="it-IT" i="1" dirty="0" smtClean="0">
              <a:solidFill>
                <a:srgbClr val="002060"/>
              </a:solidFill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4469" y="1772816"/>
            <a:ext cx="2200559" cy="232630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424469" y="4099121"/>
            <a:ext cx="2200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Gerald </a:t>
            </a:r>
            <a:r>
              <a:rPr lang="it-IT" sz="1200" dirty="0" err="1" smtClean="0"/>
              <a:t>Zaltman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xmlns="" val="302983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B8D2-4C51-49C3-A4E7-0DD55A4AEADD}" type="slidenum">
              <a:rPr lang="it-IT" smtClean="0">
                <a:solidFill>
                  <a:srgbClr val="002060"/>
                </a:solidFill>
              </a:rPr>
              <a:pPr/>
              <a:t>4</a:t>
            </a:fld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CasellaDiTesto 5"/>
          <p:cNvSpPr txBox="1">
            <a:spLocks noChangeArrowheads="1"/>
          </p:cNvSpPr>
          <p:nvPr/>
        </p:nvSpPr>
        <p:spPr bwMode="auto">
          <a:xfrm>
            <a:off x="539750" y="333375"/>
            <a:ext cx="6840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Vespa: metafore, costrutti e mappe di consenso</a:t>
            </a:r>
            <a:endParaRPr lang="it-IT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8" t="18962" r="7228" b="18962"/>
          <a:stretch>
            <a:fillRect/>
          </a:stretch>
        </p:blipFill>
        <p:spPr bwMode="auto">
          <a:xfrm>
            <a:off x="7524750" y="47625"/>
            <a:ext cx="13843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0" y="6165304"/>
            <a:ext cx="9144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7"/>
          <p:cNvSpPr txBox="1">
            <a:spLocks noChangeArrowheads="1"/>
          </p:cNvSpPr>
          <p:nvPr/>
        </p:nvSpPr>
        <p:spPr bwMode="auto">
          <a:xfrm>
            <a:off x="468313" y="6381750"/>
            <a:ext cx="25193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1200" dirty="0">
                <a:solidFill>
                  <a:srgbClr val="002060"/>
                </a:solidFill>
              </a:rPr>
              <a:t>Castellanza, 27/09/2012</a:t>
            </a:r>
          </a:p>
        </p:txBody>
      </p:sp>
      <p:sp>
        <p:nvSpPr>
          <p:cNvPr id="8" name="CasellaDiTesto 8"/>
          <p:cNvSpPr txBox="1">
            <a:spLocks noChangeArrowheads="1"/>
          </p:cNvSpPr>
          <p:nvPr/>
        </p:nvSpPr>
        <p:spPr bwMode="auto">
          <a:xfrm>
            <a:off x="3851275" y="6381750"/>
            <a:ext cx="2376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1200" dirty="0">
                <a:solidFill>
                  <a:srgbClr val="002060"/>
                </a:solidFill>
              </a:rPr>
              <a:t>Tesi di: Silvia </a:t>
            </a:r>
            <a:r>
              <a:rPr lang="it-IT" sz="1200" dirty="0" err="1">
                <a:solidFill>
                  <a:srgbClr val="002060"/>
                </a:solidFill>
              </a:rPr>
              <a:t>Garegnani</a:t>
            </a:r>
            <a:endParaRPr lang="it-IT" sz="1200" dirty="0">
              <a:solidFill>
                <a:srgbClr val="00206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6252" y="1294058"/>
            <a:ext cx="4572798" cy="4693030"/>
          </a:xfrm>
          <a:prstGeom prst="rect">
            <a:avLst/>
          </a:prstGeom>
        </p:spPr>
      </p:pic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0271733"/>
              </p:ext>
            </p:extLst>
          </p:nvPr>
        </p:nvGraphicFramePr>
        <p:xfrm>
          <a:off x="179511" y="1212517"/>
          <a:ext cx="4032448" cy="1341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9"/>
                <a:gridCol w="3240359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ANIMALI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CARATTERISTICHE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</a:rPr>
                        <a:t>Vespa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Sicura, veloce, esplora ogni luogo, libera, “pungente”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</a:rPr>
                        <a:t>Gazzella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Elegante, scattante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</a:rPr>
                        <a:t>Coccinella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Colorata, libera, spensierata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4111046"/>
              </p:ext>
            </p:extLst>
          </p:nvPr>
        </p:nvGraphicFramePr>
        <p:xfrm>
          <a:off x="179512" y="2636912"/>
          <a:ext cx="4028818" cy="3420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/>
                <a:gridCol w="2876690"/>
              </a:tblGrid>
              <a:tr h="31359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LUOGHI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CARATTERISTICHE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673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</a:rPr>
                        <a:t>Roma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Capitale degli Italiani, simbolo di italianità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718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</a:rPr>
                        <a:t>Ambienti dei film in bianco e nero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Retrò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718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</a:rPr>
                        <a:t>Nella natura, tra campi di fiori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Spensieratezza, libertà, primavera, rinascita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718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</a:rPr>
                        <a:t>Mare e stradine del sud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Estate, spensieratezza, evasione, rusticità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673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</a:rPr>
                        <a:t>Centro città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Agilità nel traffico, evasione dallo stress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51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B8D2-4C51-49C3-A4E7-0DD55A4AEADD}" type="slidenum">
              <a:rPr lang="it-IT" smtClean="0">
                <a:solidFill>
                  <a:srgbClr val="002060"/>
                </a:solidFill>
              </a:rPr>
              <a:pPr/>
              <a:t>5</a:t>
            </a:fld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CasellaDiTesto 5"/>
          <p:cNvSpPr txBox="1">
            <a:spLocks noChangeArrowheads="1"/>
          </p:cNvSpPr>
          <p:nvPr/>
        </p:nvSpPr>
        <p:spPr bwMode="auto">
          <a:xfrm>
            <a:off x="539750" y="333375"/>
            <a:ext cx="5688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Tipologie di consumatori</a:t>
            </a:r>
            <a:endParaRPr lang="it-IT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8" t="18962" r="7228" b="18962"/>
          <a:stretch>
            <a:fillRect/>
          </a:stretch>
        </p:blipFill>
        <p:spPr bwMode="auto">
          <a:xfrm>
            <a:off x="7524750" y="47625"/>
            <a:ext cx="13843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0" y="6021388"/>
            <a:ext cx="9144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7"/>
          <p:cNvSpPr txBox="1">
            <a:spLocks noChangeArrowheads="1"/>
          </p:cNvSpPr>
          <p:nvPr/>
        </p:nvSpPr>
        <p:spPr bwMode="auto">
          <a:xfrm>
            <a:off x="468313" y="6381750"/>
            <a:ext cx="25193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1200" dirty="0">
                <a:solidFill>
                  <a:srgbClr val="002060"/>
                </a:solidFill>
              </a:rPr>
              <a:t>Castellanza, 27/09/2012</a:t>
            </a:r>
          </a:p>
        </p:txBody>
      </p:sp>
      <p:sp>
        <p:nvSpPr>
          <p:cNvPr id="8" name="CasellaDiTesto 8"/>
          <p:cNvSpPr txBox="1">
            <a:spLocks noChangeArrowheads="1"/>
          </p:cNvSpPr>
          <p:nvPr/>
        </p:nvSpPr>
        <p:spPr bwMode="auto">
          <a:xfrm>
            <a:off x="3851275" y="6381750"/>
            <a:ext cx="2376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1200" dirty="0">
                <a:solidFill>
                  <a:srgbClr val="002060"/>
                </a:solidFill>
              </a:rPr>
              <a:t>Tesi di: Silvia </a:t>
            </a:r>
            <a:r>
              <a:rPr lang="it-IT" sz="1200" dirty="0" err="1">
                <a:solidFill>
                  <a:srgbClr val="002060"/>
                </a:solidFill>
              </a:rPr>
              <a:t>Garegnani</a:t>
            </a:r>
            <a:endParaRPr lang="it-IT" sz="1200" dirty="0">
              <a:solidFill>
                <a:srgbClr val="00206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96" t="6070" r="16450" b="6786"/>
          <a:stretch/>
        </p:blipFill>
        <p:spPr>
          <a:xfrm>
            <a:off x="4283968" y="1268760"/>
            <a:ext cx="4625081" cy="274120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05" t="2997" r="17468" b="10001"/>
          <a:stretch/>
        </p:blipFill>
        <p:spPr>
          <a:xfrm>
            <a:off x="277742" y="3153665"/>
            <a:ext cx="4516173" cy="275921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316" b="52462"/>
          <a:stretch/>
        </p:blipFill>
        <p:spPr>
          <a:xfrm>
            <a:off x="1187624" y="1216837"/>
            <a:ext cx="2484164" cy="188777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614452" y="4365104"/>
            <a:ext cx="33299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>
                <a:solidFill>
                  <a:srgbClr val="002060"/>
                </a:solidFill>
              </a:rPr>
              <a:t>“VESPA MINDED” o meno</a:t>
            </a:r>
            <a:endParaRPr lang="it-IT" sz="1400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>
                <a:solidFill>
                  <a:srgbClr val="002060"/>
                </a:solidFill>
              </a:rPr>
              <a:t>Anche SCUOLA/LAVORO </a:t>
            </a:r>
            <a:r>
              <a:rPr lang="it-IT" sz="1400" dirty="0">
                <a:solidFill>
                  <a:srgbClr val="002060"/>
                </a:solidFill>
              </a:rPr>
              <a:t>o solo </a:t>
            </a:r>
            <a:r>
              <a:rPr lang="it-IT" sz="1400" dirty="0" smtClean="0">
                <a:solidFill>
                  <a:srgbClr val="002060"/>
                </a:solidFill>
              </a:rPr>
              <a:t>SVAGO</a:t>
            </a:r>
            <a:endParaRPr lang="it-IT" sz="1400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>
                <a:solidFill>
                  <a:srgbClr val="002060"/>
                </a:solidFill>
              </a:rPr>
              <a:t>ESIGENZA </a:t>
            </a:r>
            <a:r>
              <a:rPr lang="it-IT" sz="1400" dirty="0">
                <a:solidFill>
                  <a:srgbClr val="002060"/>
                </a:solidFill>
              </a:rPr>
              <a:t>DI TRASPORTARE </a:t>
            </a:r>
            <a:r>
              <a:rPr lang="it-IT" sz="1400" dirty="0" smtClean="0">
                <a:solidFill>
                  <a:srgbClr val="002060"/>
                </a:solidFill>
              </a:rPr>
              <a:t>QUALCOSA/QUALCUNO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>
                <a:solidFill>
                  <a:srgbClr val="002060"/>
                </a:solidFill>
              </a:rPr>
              <a:t>COLLEZIONISTI </a:t>
            </a:r>
            <a:r>
              <a:rPr lang="it-IT" sz="1400" dirty="0">
                <a:solidFill>
                  <a:srgbClr val="002060"/>
                </a:solidFill>
              </a:rPr>
              <a:t>o </a:t>
            </a:r>
            <a:r>
              <a:rPr lang="it-IT" sz="1400" dirty="0" smtClean="0">
                <a:solidFill>
                  <a:srgbClr val="002060"/>
                </a:solidFill>
              </a:rPr>
              <a:t>meno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>
                <a:solidFill>
                  <a:srgbClr val="002060"/>
                </a:solidFill>
              </a:rPr>
              <a:t>EDONISTI/NARCISISTI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90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B8D2-4C51-49C3-A4E7-0DD55A4AEADD}" type="slidenum">
              <a:rPr lang="it-IT" smtClean="0">
                <a:solidFill>
                  <a:srgbClr val="002060"/>
                </a:solidFill>
              </a:rPr>
              <a:pPr/>
              <a:t>6</a:t>
            </a:fld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CasellaDiTesto 5"/>
          <p:cNvSpPr txBox="1">
            <a:spLocks noChangeArrowheads="1"/>
          </p:cNvSpPr>
          <p:nvPr/>
        </p:nvSpPr>
        <p:spPr bwMode="auto">
          <a:xfrm>
            <a:off x="539750" y="333375"/>
            <a:ext cx="6624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it-IT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Cosa si intende per </a:t>
            </a:r>
            <a:r>
              <a:rPr lang="it-IT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Customer</a:t>
            </a:r>
            <a:r>
              <a:rPr lang="it-IT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Experience</a:t>
            </a:r>
            <a:r>
              <a:rPr lang="it-IT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it-IT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8" t="18962" r="7228" b="18962"/>
          <a:stretch>
            <a:fillRect/>
          </a:stretch>
        </p:blipFill>
        <p:spPr bwMode="auto">
          <a:xfrm>
            <a:off x="7524750" y="47625"/>
            <a:ext cx="13843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0" y="6021388"/>
            <a:ext cx="9144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7"/>
          <p:cNvSpPr txBox="1">
            <a:spLocks noChangeArrowheads="1"/>
          </p:cNvSpPr>
          <p:nvPr/>
        </p:nvSpPr>
        <p:spPr bwMode="auto">
          <a:xfrm>
            <a:off x="468313" y="6381750"/>
            <a:ext cx="25193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1200" dirty="0">
                <a:solidFill>
                  <a:srgbClr val="002060"/>
                </a:solidFill>
              </a:rPr>
              <a:t>Castellanza, 27/09/2012</a:t>
            </a:r>
          </a:p>
        </p:txBody>
      </p:sp>
      <p:sp>
        <p:nvSpPr>
          <p:cNvPr id="8" name="CasellaDiTesto 8"/>
          <p:cNvSpPr txBox="1">
            <a:spLocks noChangeArrowheads="1"/>
          </p:cNvSpPr>
          <p:nvPr/>
        </p:nvSpPr>
        <p:spPr bwMode="auto">
          <a:xfrm>
            <a:off x="3851275" y="6381750"/>
            <a:ext cx="2376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1200" dirty="0">
                <a:solidFill>
                  <a:srgbClr val="002060"/>
                </a:solidFill>
              </a:rPr>
              <a:t>Tesi di: Silvia </a:t>
            </a:r>
            <a:r>
              <a:rPr lang="it-IT" sz="1200" dirty="0" err="1">
                <a:solidFill>
                  <a:srgbClr val="002060"/>
                </a:solidFill>
              </a:rPr>
              <a:t>Garegnani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11560" y="1484784"/>
            <a:ext cx="5716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La </a:t>
            </a:r>
            <a:r>
              <a:rPr lang="it-IT" i="1" dirty="0" err="1">
                <a:solidFill>
                  <a:srgbClr val="002060"/>
                </a:solidFill>
              </a:rPr>
              <a:t>Customer</a:t>
            </a:r>
            <a:r>
              <a:rPr lang="it-IT" i="1" dirty="0">
                <a:solidFill>
                  <a:srgbClr val="002060"/>
                </a:solidFill>
              </a:rPr>
              <a:t> Experience</a:t>
            </a:r>
            <a:r>
              <a:rPr lang="it-IT" dirty="0">
                <a:solidFill>
                  <a:srgbClr val="002060"/>
                </a:solidFill>
              </a:rPr>
              <a:t> è l’esperienza che il consumatore vive nel momento in cui entra in contatto con una determinata azienda e i suoi prodotti o </a:t>
            </a:r>
            <a:r>
              <a:rPr lang="it-IT" dirty="0" smtClean="0">
                <a:solidFill>
                  <a:srgbClr val="002060"/>
                </a:solidFill>
              </a:rPr>
              <a:t>servizi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11560" y="2636912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3 fasi: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 err="1" smtClean="0">
                <a:solidFill>
                  <a:srgbClr val="002060"/>
                </a:solidFill>
              </a:rPr>
              <a:t>Pre-experience</a:t>
            </a:r>
            <a:endParaRPr lang="it-IT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</a:rPr>
              <a:t>Interazione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</a:rPr>
              <a:t>Post-</a:t>
            </a:r>
            <a:r>
              <a:rPr lang="it-IT" dirty="0" err="1" smtClean="0">
                <a:solidFill>
                  <a:srgbClr val="002060"/>
                </a:solidFill>
              </a:rPr>
              <a:t>experience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89567" y="4044843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Si compone di una parte ONLINE ed una OFFLINE, ma…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24413" y="4725144"/>
            <a:ext cx="76452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2060"/>
                </a:solidFill>
              </a:rPr>
              <a:t>“LA </a:t>
            </a:r>
            <a:r>
              <a:rPr lang="it-IT" sz="2000" b="1" i="1" dirty="0">
                <a:solidFill>
                  <a:srgbClr val="002060"/>
                </a:solidFill>
              </a:rPr>
              <a:t>CUSTOMER EXPERIENCE </a:t>
            </a:r>
            <a:r>
              <a:rPr lang="it-IT" sz="2000" b="1" dirty="0">
                <a:solidFill>
                  <a:srgbClr val="002060"/>
                </a:solidFill>
              </a:rPr>
              <a:t>INIZIA ONLINE E LA NAVIGAZIONE SUL WEB COSTITUISCE BEN IL 50% DELL’ESPERIENZA TOTALE DEL CONSUMATORE”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7763" y="1475478"/>
            <a:ext cx="2545575" cy="30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68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B8D2-4C51-49C3-A4E7-0DD55A4AEADD}" type="slidenum">
              <a:rPr lang="it-IT" smtClean="0">
                <a:solidFill>
                  <a:srgbClr val="002060"/>
                </a:solidFill>
              </a:rPr>
              <a:pPr/>
              <a:t>7</a:t>
            </a:fld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CasellaDiTesto 5"/>
          <p:cNvSpPr txBox="1">
            <a:spLocks noChangeArrowheads="1"/>
          </p:cNvSpPr>
          <p:nvPr/>
        </p:nvSpPr>
        <p:spPr bwMode="auto">
          <a:xfrm>
            <a:off x="539750" y="333375"/>
            <a:ext cx="6696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it-IT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Customer</a:t>
            </a:r>
            <a:r>
              <a:rPr lang="it-IT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Experience </a:t>
            </a:r>
            <a:r>
              <a:rPr lang="it-IT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online: i Social Media</a:t>
            </a:r>
            <a:endParaRPr lang="it-IT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-36512" y="1125538"/>
            <a:ext cx="9144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8" t="18962" r="7228" b="18962"/>
          <a:stretch>
            <a:fillRect/>
          </a:stretch>
        </p:blipFill>
        <p:spPr bwMode="auto">
          <a:xfrm>
            <a:off x="7524750" y="47625"/>
            <a:ext cx="13843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0" y="6021388"/>
            <a:ext cx="9144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7"/>
          <p:cNvSpPr txBox="1">
            <a:spLocks noChangeArrowheads="1"/>
          </p:cNvSpPr>
          <p:nvPr/>
        </p:nvSpPr>
        <p:spPr bwMode="auto">
          <a:xfrm>
            <a:off x="468313" y="6381750"/>
            <a:ext cx="25193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1200" dirty="0">
                <a:solidFill>
                  <a:srgbClr val="002060"/>
                </a:solidFill>
              </a:rPr>
              <a:t>Castellanza, 27/09/2012</a:t>
            </a:r>
          </a:p>
        </p:txBody>
      </p:sp>
      <p:sp>
        <p:nvSpPr>
          <p:cNvPr id="8" name="CasellaDiTesto 8"/>
          <p:cNvSpPr txBox="1">
            <a:spLocks noChangeArrowheads="1"/>
          </p:cNvSpPr>
          <p:nvPr/>
        </p:nvSpPr>
        <p:spPr bwMode="auto">
          <a:xfrm>
            <a:off x="3851275" y="6381750"/>
            <a:ext cx="2376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1200" dirty="0">
                <a:solidFill>
                  <a:srgbClr val="002060"/>
                </a:solidFill>
              </a:rPr>
              <a:t>Tesi di: Silvia </a:t>
            </a:r>
            <a:r>
              <a:rPr lang="it-IT" sz="1200" dirty="0" err="1">
                <a:solidFill>
                  <a:srgbClr val="002060"/>
                </a:solidFill>
              </a:rPr>
              <a:t>Garegnani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750" y="1340768"/>
            <a:ext cx="3674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2060"/>
                </a:solidFill>
              </a:rPr>
              <a:t>Avvento del </a:t>
            </a:r>
            <a:r>
              <a:rPr lang="it-IT" sz="2000" b="1" dirty="0" smtClean="0">
                <a:solidFill>
                  <a:srgbClr val="002060"/>
                </a:solidFill>
              </a:rPr>
              <a:t>Web 2.0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2060"/>
                </a:solidFill>
              </a:rPr>
              <a:t>Social Media ≠ Social Network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511449" y="5445224"/>
            <a:ext cx="6121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Tendenza in atto: la </a:t>
            </a:r>
            <a:r>
              <a:rPr lang="it-IT" sz="2400" b="1" dirty="0" smtClean="0">
                <a:solidFill>
                  <a:srgbClr val="002060"/>
                </a:solidFill>
              </a:rPr>
              <a:t>SOCIALIZZAZIONE DEL WEB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39750" y="2708919"/>
            <a:ext cx="79130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</a:rPr>
              <a:t>In </a:t>
            </a:r>
            <a:r>
              <a:rPr lang="it-IT" dirty="0">
                <a:solidFill>
                  <a:srgbClr val="002060"/>
                </a:solidFill>
              </a:rPr>
              <a:t>Italia, il 75% delle persone tra i 18 e i 34 anni usa quotidianamente i Social </a:t>
            </a:r>
            <a:r>
              <a:rPr lang="it-IT" dirty="0" smtClean="0">
                <a:solidFill>
                  <a:srgbClr val="002060"/>
                </a:solidFill>
              </a:rPr>
              <a:t>Media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</a:rPr>
              <a:t>Se </a:t>
            </a:r>
            <a:r>
              <a:rPr lang="it-IT" dirty="0" err="1">
                <a:solidFill>
                  <a:srgbClr val="002060"/>
                </a:solidFill>
              </a:rPr>
              <a:t>Facebook</a:t>
            </a:r>
            <a:r>
              <a:rPr lang="it-IT" dirty="0">
                <a:solidFill>
                  <a:srgbClr val="002060"/>
                </a:solidFill>
              </a:rPr>
              <a:t> fosse un Paese, sarebbe il 3° più popolato al </a:t>
            </a:r>
            <a:r>
              <a:rPr lang="it-IT" dirty="0" smtClean="0">
                <a:solidFill>
                  <a:srgbClr val="002060"/>
                </a:solidFill>
              </a:rPr>
              <a:t>mondo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</a:rPr>
              <a:t>Ci </a:t>
            </a:r>
            <a:r>
              <a:rPr lang="it-IT" dirty="0">
                <a:solidFill>
                  <a:srgbClr val="002060"/>
                </a:solidFill>
              </a:rPr>
              <a:t>sono oltre 200 milioni di Blog e il 90% dei consumatori si fida delle recensioni dei blogger online. Solo il 14% si fida della pubblicità </a:t>
            </a:r>
            <a:r>
              <a:rPr lang="it-IT" dirty="0" smtClean="0">
                <a:solidFill>
                  <a:srgbClr val="002060"/>
                </a:solidFill>
              </a:rPr>
              <a:t>tradizionale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</a:rPr>
              <a:t>Il </a:t>
            </a:r>
            <a:r>
              <a:rPr lang="it-IT" dirty="0">
                <a:solidFill>
                  <a:srgbClr val="002060"/>
                </a:solidFill>
              </a:rPr>
              <a:t>25% dei risultati di ricerche Web sui marchi più celebri riguarda contenuti generati dagli utenti. Il 34% dei blogger posta opinioni su prodotti e </a:t>
            </a:r>
            <a:r>
              <a:rPr lang="it-IT" dirty="0" smtClean="0">
                <a:solidFill>
                  <a:srgbClr val="002060"/>
                </a:solidFill>
              </a:rPr>
              <a:t>marchi</a:t>
            </a:r>
          </a:p>
          <a:p>
            <a:pPr lvl="0"/>
            <a:endParaRPr lang="it-IT" dirty="0" smtClean="0">
              <a:solidFill>
                <a:srgbClr val="002060"/>
              </a:solidFill>
            </a:endParaRPr>
          </a:p>
          <a:p>
            <a:r>
              <a:rPr lang="it-IT" sz="1600" i="1" dirty="0">
                <a:solidFill>
                  <a:srgbClr val="002060"/>
                </a:solidFill>
              </a:rPr>
              <a:t>(fonte: Web Marketing Team </a:t>
            </a:r>
            <a:r>
              <a:rPr lang="it-IT" sz="1600" i="1" dirty="0" err="1">
                <a:solidFill>
                  <a:srgbClr val="002060"/>
                </a:solidFill>
              </a:rPr>
              <a:t>srl</a:t>
            </a:r>
            <a:r>
              <a:rPr lang="it-IT" sz="1600" i="1" dirty="0" smtClean="0">
                <a:solidFill>
                  <a:srgbClr val="002060"/>
                </a:solidFill>
              </a:rPr>
              <a:t>)</a:t>
            </a:r>
            <a:endParaRPr lang="it-IT" sz="1600" i="1" dirty="0">
              <a:solidFill>
                <a:srgbClr val="00206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9518" y="1202311"/>
            <a:ext cx="2593031" cy="157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85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B8D2-4C51-49C3-A4E7-0DD55A4AEADD}" type="slidenum">
              <a:rPr lang="it-IT" smtClean="0">
                <a:solidFill>
                  <a:srgbClr val="002060"/>
                </a:solidFill>
              </a:rPr>
              <a:pPr/>
              <a:t>8</a:t>
            </a:fld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CasellaDiTesto 5"/>
          <p:cNvSpPr txBox="1">
            <a:spLocks noChangeArrowheads="1"/>
          </p:cNvSpPr>
          <p:nvPr/>
        </p:nvSpPr>
        <p:spPr bwMode="auto">
          <a:xfrm>
            <a:off x="539750" y="333375"/>
            <a:ext cx="6272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it-IT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Social Network: opportunità per le aziende </a:t>
            </a:r>
            <a:endParaRPr lang="it-IT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8" t="18962" r="7228" b="18962"/>
          <a:stretch>
            <a:fillRect/>
          </a:stretch>
        </p:blipFill>
        <p:spPr bwMode="auto">
          <a:xfrm>
            <a:off x="7524750" y="47625"/>
            <a:ext cx="13843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0" y="6021388"/>
            <a:ext cx="9144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7"/>
          <p:cNvSpPr txBox="1">
            <a:spLocks noChangeArrowheads="1"/>
          </p:cNvSpPr>
          <p:nvPr/>
        </p:nvSpPr>
        <p:spPr bwMode="auto">
          <a:xfrm>
            <a:off x="468313" y="6381750"/>
            <a:ext cx="25193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1200" dirty="0">
                <a:solidFill>
                  <a:srgbClr val="002060"/>
                </a:solidFill>
              </a:rPr>
              <a:t>Castellanza, 27/09/2012</a:t>
            </a:r>
          </a:p>
        </p:txBody>
      </p:sp>
      <p:sp>
        <p:nvSpPr>
          <p:cNvPr id="8" name="CasellaDiTesto 8"/>
          <p:cNvSpPr txBox="1">
            <a:spLocks noChangeArrowheads="1"/>
          </p:cNvSpPr>
          <p:nvPr/>
        </p:nvSpPr>
        <p:spPr bwMode="auto">
          <a:xfrm>
            <a:off x="3851275" y="6381750"/>
            <a:ext cx="2376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1200" dirty="0">
                <a:solidFill>
                  <a:srgbClr val="002060"/>
                </a:solidFill>
              </a:rPr>
              <a:t>Tesi di: Silvia </a:t>
            </a:r>
            <a:r>
              <a:rPr lang="it-IT" sz="1200" dirty="0" err="1">
                <a:solidFill>
                  <a:srgbClr val="002060"/>
                </a:solidFill>
              </a:rPr>
              <a:t>Garegnani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839317" y="1598045"/>
            <a:ext cx="223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CROWD MARKETING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071986" y="3694751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BRAND AWARENESS</a:t>
            </a:r>
          </a:p>
          <a:p>
            <a:r>
              <a:rPr lang="it-IT" i="1" dirty="0" smtClean="0">
                <a:solidFill>
                  <a:srgbClr val="002060"/>
                </a:solidFill>
              </a:rPr>
              <a:t>Visibilità – Online </a:t>
            </a:r>
            <a:r>
              <a:rPr lang="it-IT" i="1" dirty="0" err="1" smtClean="0">
                <a:solidFill>
                  <a:srgbClr val="002060"/>
                </a:solidFill>
              </a:rPr>
              <a:t>influencer</a:t>
            </a:r>
            <a:endParaRPr lang="it-IT" i="1" dirty="0">
              <a:solidFill>
                <a:srgbClr val="00206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452004" y="4743797"/>
            <a:ext cx="302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MARKETING TERRITORIALE</a:t>
            </a:r>
          </a:p>
          <a:p>
            <a:r>
              <a:rPr lang="it-IT" i="1" dirty="0" smtClean="0">
                <a:solidFill>
                  <a:srgbClr val="002060"/>
                </a:solidFill>
              </a:rPr>
              <a:t>Mobile – </a:t>
            </a:r>
            <a:r>
              <a:rPr lang="it-IT" i="1" dirty="0" err="1" smtClean="0">
                <a:solidFill>
                  <a:srgbClr val="002060"/>
                </a:solidFill>
              </a:rPr>
              <a:t>Geolocalizzazione</a:t>
            </a:r>
            <a:endParaRPr lang="it-IT" i="1" dirty="0">
              <a:solidFill>
                <a:srgbClr val="00206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75498" y="256490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PROMOZIONE/VENDITE/CUSTOMER CARE</a:t>
            </a:r>
          </a:p>
          <a:p>
            <a:pPr algn="ctr"/>
            <a:r>
              <a:rPr lang="it-IT" i="1" dirty="0" smtClean="0">
                <a:solidFill>
                  <a:srgbClr val="002060"/>
                </a:solidFill>
              </a:rPr>
              <a:t>Social </a:t>
            </a:r>
            <a:r>
              <a:rPr lang="it-IT" i="1" dirty="0">
                <a:solidFill>
                  <a:srgbClr val="002060"/>
                </a:solidFill>
              </a:rPr>
              <a:t>C</a:t>
            </a:r>
            <a:r>
              <a:rPr lang="it-IT" i="1" dirty="0" smtClean="0">
                <a:solidFill>
                  <a:srgbClr val="002060"/>
                </a:solidFill>
              </a:rPr>
              <a:t>ommerce</a:t>
            </a:r>
            <a:endParaRPr lang="it-IT" i="1" dirty="0">
              <a:solidFill>
                <a:srgbClr val="00206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7943" y="1476159"/>
            <a:ext cx="2808957" cy="186923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745202"/>
            <a:ext cx="1991649" cy="199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438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B8D2-4C51-49C3-A4E7-0DD55A4AEADD}" type="slidenum">
              <a:rPr lang="it-IT" smtClean="0">
                <a:solidFill>
                  <a:srgbClr val="002060"/>
                </a:solidFill>
              </a:rPr>
              <a:pPr/>
              <a:t>9</a:t>
            </a:fld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CasellaDiTesto 5"/>
          <p:cNvSpPr txBox="1">
            <a:spLocks noChangeArrowheads="1"/>
          </p:cNvSpPr>
          <p:nvPr/>
        </p:nvSpPr>
        <p:spPr bwMode="auto">
          <a:xfrm>
            <a:off x="539750" y="333375"/>
            <a:ext cx="5688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it-IT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La </a:t>
            </a:r>
            <a:r>
              <a:rPr lang="it-IT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Customer</a:t>
            </a:r>
            <a:r>
              <a:rPr lang="it-IT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Experience </a:t>
            </a:r>
            <a:r>
              <a:rPr lang="it-IT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online di Vespa</a:t>
            </a:r>
            <a:endParaRPr lang="it-IT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8" t="18962" r="7228" b="18962"/>
          <a:stretch>
            <a:fillRect/>
          </a:stretch>
        </p:blipFill>
        <p:spPr bwMode="auto">
          <a:xfrm>
            <a:off x="7524750" y="47625"/>
            <a:ext cx="13843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0" y="6021388"/>
            <a:ext cx="9144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7"/>
          <p:cNvSpPr txBox="1">
            <a:spLocks noChangeArrowheads="1"/>
          </p:cNvSpPr>
          <p:nvPr/>
        </p:nvSpPr>
        <p:spPr bwMode="auto">
          <a:xfrm>
            <a:off x="468313" y="6381750"/>
            <a:ext cx="25193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1200" dirty="0">
                <a:solidFill>
                  <a:srgbClr val="002060"/>
                </a:solidFill>
              </a:rPr>
              <a:t>Castellanza, 27/09/2012</a:t>
            </a:r>
          </a:p>
        </p:txBody>
      </p:sp>
      <p:sp>
        <p:nvSpPr>
          <p:cNvPr id="8" name="CasellaDiTesto 8"/>
          <p:cNvSpPr txBox="1">
            <a:spLocks noChangeArrowheads="1"/>
          </p:cNvSpPr>
          <p:nvPr/>
        </p:nvSpPr>
        <p:spPr bwMode="auto">
          <a:xfrm>
            <a:off x="3851275" y="6381750"/>
            <a:ext cx="2376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1200" dirty="0">
                <a:solidFill>
                  <a:srgbClr val="002060"/>
                </a:solidFill>
              </a:rPr>
              <a:t>Tesi di: Silvia </a:t>
            </a:r>
            <a:r>
              <a:rPr lang="it-IT" sz="1200" dirty="0" err="1">
                <a:solidFill>
                  <a:srgbClr val="002060"/>
                </a:solidFill>
              </a:rPr>
              <a:t>Garegnani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27143" y="1268760"/>
            <a:ext cx="46805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Strategia </a:t>
            </a:r>
            <a:r>
              <a:rPr lang="it-IT" sz="2400" b="1" dirty="0" smtClean="0">
                <a:solidFill>
                  <a:srgbClr val="002060"/>
                </a:solidFill>
              </a:rPr>
              <a:t>DI PRESIDIO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</a:rPr>
              <a:t>Sito Ufficiale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 err="1" smtClean="0">
                <a:solidFill>
                  <a:srgbClr val="002060"/>
                </a:solidFill>
              </a:rPr>
              <a:t>YouTube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Official</a:t>
            </a:r>
            <a:r>
              <a:rPr lang="it-IT" dirty="0" smtClean="0">
                <a:solidFill>
                  <a:srgbClr val="002060"/>
                </a:solidFill>
              </a:rPr>
              <a:t> Page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</a:rPr>
              <a:t>Pagine ufficiali di </a:t>
            </a:r>
            <a:r>
              <a:rPr lang="it-IT" dirty="0" err="1" smtClean="0">
                <a:solidFill>
                  <a:srgbClr val="002060"/>
                </a:solidFill>
              </a:rPr>
              <a:t>Facebook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dirty="0" err="1" smtClean="0">
                <a:solidFill>
                  <a:srgbClr val="002060"/>
                </a:solidFill>
              </a:rPr>
              <a:t>Twitter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dirty="0" err="1" smtClean="0">
                <a:solidFill>
                  <a:srgbClr val="002060"/>
                </a:solidFill>
              </a:rPr>
              <a:t>Pinterest</a:t>
            </a:r>
            <a:endParaRPr lang="it-IT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</a:rPr>
              <a:t>Siti dei Vespa Club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 err="1" smtClean="0">
                <a:solidFill>
                  <a:srgbClr val="002060"/>
                </a:solidFill>
              </a:rPr>
              <a:t>Apps</a:t>
            </a:r>
            <a:r>
              <a:rPr lang="it-IT" dirty="0" smtClean="0">
                <a:solidFill>
                  <a:srgbClr val="002060"/>
                </a:solidFill>
              </a:rPr>
              <a:t> ufficiali per </a:t>
            </a:r>
            <a:r>
              <a:rPr lang="it-IT" dirty="0" err="1" smtClean="0">
                <a:solidFill>
                  <a:srgbClr val="002060"/>
                </a:solidFill>
              </a:rPr>
              <a:t>Android</a:t>
            </a:r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+ Numerosi siti amatoriali e blogs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851275" y="4005064"/>
            <a:ext cx="50577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sng" dirty="0" smtClean="0">
                <a:solidFill>
                  <a:srgbClr val="002060"/>
                </a:solidFill>
              </a:rPr>
              <a:t>DIFETTI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Servizio di </a:t>
            </a:r>
            <a:r>
              <a:rPr lang="it-IT" i="1" dirty="0" err="1" smtClean="0">
                <a:solidFill>
                  <a:srgbClr val="002060"/>
                </a:solidFill>
              </a:rPr>
              <a:t>Customer</a:t>
            </a:r>
            <a:r>
              <a:rPr lang="it-IT" i="1" dirty="0" smtClean="0">
                <a:solidFill>
                  <a:srgbClr val="002060"/>
                </a:solidFill>
              </a:rPr>
              <a:t> Care </a:t>
            </a:r>
            <a:r>
              <a:rPr lang="it-IT" dirty="0" smtClean="0">
                <a:solidFill>
                  <a:srgbClr val="002060"/>
                </a:solidFill>
              </a:rPr>
              <a:t>online poco efficiente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No info sulla storia di Vespa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Info poco chiare sui Vespa Club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Ricerca su Google insoddisfacente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No </a:t>
            </a:r>
            <a:r>
              <a:rPr lang="it-IT" dirty="0" err="1" smtClean="0">
                <a:solidFill>
                  <a:srgbClr val="002060"/>
                </a:solidFill>
              </a:rPr>
              <a:t>apps</a:t>
            </a:r>
            <a:r>
              <a:rPr lang="it-IT" dirty="0" smtClean="0">
                <a:solidFill>
                  <a:srgbClr val="002060"/>
                </a:solidFill>
              </a:rPr>
              <a:t> ufficiali per I-Phone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3712" y="1402660"/>
            <a:ext cx="3016032" cy="238638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143" y="3669417"/>
            <a:ext cx="1716225" cy="82763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6619" y="3963024"/>
            <a:ext cx="1294656" cy="65684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950" y="4656432"/>
            <a:ext cx="1174087" cy="948539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7994" y="4767268"/>
            <a:ext cx="1120481" cy="11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55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769</Words>
  <Application>Microsoft Office PowerPoint</Application>
  <PresentationFormat>Presentazione su schermo (4:3)</PresentationFormat>
  <Paragraphs>144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</dc:creator>
  <cp:lastModifiedBy>Andrea Farinet</cp:lastModifiedBy>
  <cp:revision>107</cp:revision>
  <dcterms:created xsi:type="dcterms:W3CDTF">2012-09-12T09:15:26Z</dcterms:created>
  <dcterms:modified xsi:type="dcterms:W3CDTF">2014-05-22T14:13:39Z</dcterms:modified>
</cp:coreProperties>
</file>