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A92E5-C743-1344-8F3F-FCAE33942329}" type="doc">
      <dgm:prSet loTypeId="urn:microsoft.com/office/officeart/2005/8/layout/radial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6A1105E-4CD1-DB4D-9B2B-A5D14738B1EB}">
      <dgm:prSet phldrT="[Testo]"/>
      <dgm:spPr/>
      <dgm:t>
        <a:bodyPr/>
        <a:lstStyle/>
        <a:p>
          <a:r>
            <a:rPr lang="it-IT" dirty="0" smtClean="0"/>
            <a:t>MANAGER PUBBLICO</a:t>
          </a:r>
          <a:endParaRPr lang="it-IT" dirty="0"/>
        </a:p>
      </dgm:t>
    </dgm:pt>
    <dgm:pt modelId="{954B5736-2F85-2B43-BCBB-FCFBF8BC4466}" type="parTrans" cxnId="{2BB85E8E-767B-464A-BCF1-0E22C5A3F9A8}">
      <dgm:prSet/>
      <dgm:spPr/>
      <dgm:t>
        <a:bodyPr/>
        <a:lstStyle/>
        <a:p>
          <a:endParaRPr lang="it-IT"/>
        </a:p>
      </dgm:t>
    </dgm:pt>
    <dgm:pt modelId="{C5598D49-160E-4B46-A4BD-DD09A17ACE9A}" type="sibTrans" cxnId="{2BB85E8E-767B-464A-BCF1-0E22C5A3F9A8}">
      <dgm:prSet/>
      <dgm:spPr/>
      <dgm:t>
        <a:bodyPr/>
        <a:lstStyle/>
        <a:p>
          <a:endParaRPr lang="it-IT"/>
        </a:p>
      </dgm:t>
    </dgm:pt>
    <dgm:pt modelId="{2D836FAF-C907-3049-8A02-AFA20BD7DBC2}">
      <dgm:prSet phldrT="[Testo]"/>
      <dgm:spPr/>
      <dgm:t>
        <a:bodyPr/>
        <a:lstStyle/>
        <a:p>
          <a:r>
            <a:rPr lang="it-IT" dirty="0" smtClean="0"/>
            <a:t>FATTORI AMBIENTALI</a:t>
          </a:r>
          <a:endParaRPr lang="it-IT" dirty="0"/>
        </a:p>
      </dgm:t>
    </dgm:pt>
    <dgm:pt modelId="{97D8C0A2-BD03-3142-A67C-FA1FBA4D7107}" type="parTrans" cxnId="{4895357F-A341-594E-9E72-F9184908E726}">
      <dgm:prSet/>
      <dgm:spPr/>
      <dgm:t>
        <a:bodyPr/>
        <a:lstStyle/>
        <a:p>
          <a:endParaRPr lang="it-IT"/>
        </a:p>
      </dgm:t>
    </dgm:pt>
    <dgm:pt modelId="{06FF2098-F928-D04A-B80D-2972F9716A55}" type="sibTrans" cxnId="{4895357F-A341-594E-9E72-F9184908E726}">
      <dgm:prSet/>
      <dgm:spPr/>
      <dgm:t>
        <a:bodyPr/>
        <a:lstStyle/>
        <a:p>
          <a:endParaRPr lang="it-IT"/>
        </a:p>
      </dgm:t>
    </dgm:pt>
    <dgm:pt modelId="{199EE68C-81E0-694D-A651-BAE8F04F34F0}">
      <dgm:prSet phldrT="[Testo]"/>
      <dgm:spPr/>
      <dgm:t>
        <a:bodyPr/>
        <a:lstStyle/>
        <a:p>
          <a:r>
            <a:rPr lang="it-IT" dirty="0" smtClean="0"/>
            <a:t>RELAZIONI AMBIENTE E ORGANIZZAZIONE</a:t>
          </a:r>
          <a:endParaRPr lang="it-IT" dirty="0"/>
        </a:p>
      </dgm:t>
    </dgm:pt>
    <dgm:pt modelId="{965B4295-D1E9-0A4F-A9E7-5B12D6050FB1}" type="parTrans" cxnId="{8D214DA7-6F74-3C49-8EFB-D5F696067D53}">
      <dgm:prSet/>
      <dgm:spPr/>
      <dgm:t>
        <a:bodyPr/>
        <a:lstStyle/>
        <a:p>
          <a:endParaRPr lang="it-IT"/>
        </a:p>
      </dgm:t>
    </dgm:pt>
    <dgm:pt modelId="{FF269A85-7BED-9E40-8DD2-3B1A967827D8}" type="sibTrans" cxnId="{8D214DA7-6F74-3C49-8EFB-D5F696067D53}">
      <dgm:prSet/>
      <dgm:spPr/>
      <dgm:t>
        <a:bodyPr/>
        <a:lstStyle/>
        <a:p>
          <a:endParaRPr lang="it-IT"/>
        </a:p>
      </dgm:t>
    </dgm:pt>
    <dgm:pt modelId="{F15FBAF5-5D8F-C842-877B-3F999D692A83}">
      <dgm:prSet phldrT="[Testo]"/>
      <dgm:spPr/>
      <dgm:t>
        <a:bodyPr/>
        <a:lstStyle/>
        <a:p>
          <a:r>
            <a:rPr lang="it-IT" dirty="0" smtClean="0"/>
            <a:t>RUOLI, STRUTTURA E PROCESSO ORGANIZZATIVO</a:t>
          </a:r>
          <a:endParaRPr lang="it-IT" dirty="0"/>
        </a:p>
      </dgm:t>
    </dgm:pt>
    <dgm:pt modelId="{6189173C-185C-B74E-8BE7-7A8AB802E1CE}" type="parTrans" cxnId="{FE7A764D-172D-784A-B79A-B61B35DB1D7F}">
      <dgm:prSet/>
      <dgm:spPr/>
      <dgm:t>
        <a:bodyPr/>
        <a:lstStyle/>
        <a:p>
          <a:endParaRPr lang="it-IT"/>
        </a:p>
      </dgm:t>
    </dgm:pt>
    <dgm:pt modelId="{D2AB7A1B-5C06-D048-A7FB-FFA6AC7F7277}" type="sibTrans" cxnId="{FE7A764D-172D-784A-B79A-B61B35DB1D7F}">
      <dgm:prSet/>
      <dgm:spPr/>
      <dgm:t>
        <a:bodyPr/>
        <a:lstStyle/>
        <a:p>
          <a:endParaRPr lang="it-IT"/>
        </a:p>
      </dgm:t>
    </dgm:pt>
    <dgm:pt modelId="{D8F41D5F-6B26-7F40-B235-942D11CB24B3}" type="pres">
      <dgm:prSet presAssocID="{1DFA92E5-C743-1344-8F3F-FCAE339423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6E842C4-8557-0D49-A888-495C176410F3}" type="pres">
      <dgm:prSet presAssocID="{06A1105E-4CD1-DB4D-9B2B-A5D14738B1EB}" presName="centerShape" presStyleLbl="node0" presStyleIdx="0" presStyleCnt="1"/>
      <dgm:spPr/>
      <dgm:t>
        <a:bodyPr/>
        <a:lstStyle/>
        <a:p>
          <a:endParaRPr lang="it-IT"/>
        </a:p>
      </dgm:t>
    </dgm:pt>
    <dgm:pt modelId="{779A3144-5E2F-2D4A-8FB0-FFD88DE6F6E3}" type="pres">
      <dgm:prSet presAssocID="{97D8C0A2-BD03-3142-A67C-FA1FBA4D7107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22425754-07D5-554A-A7BA-703E01306EA7}" type="pres">
      <dgm:prSet presAssocID="{2D836FAF-C907-3049-8A02-AFA20BD7DB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B7B1D3-8A62-C344-B650-6AAEC46B121B}" type="pres">
      <dgm:prSet presAssocID="{965B4295-D1E9-0A4F-A9E7-5B12D6050FB1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9E44B43C-288C-9B47-97C1-0FE33D858D76}" type="pres">
      <dgm:prSet presAssocID="{199EE68C-81E0-694D-A651-BAE8F04F34F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1A04C5-EB8D-1544-9387-2CF65107E553}" type="pres">
      <dgm:prSet presAssocID="{6189173C-185C-B74E-8BE7-7A8AB802E1CE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6A0F9782-8006-8347-BC19-1EB7FD4106FB}" type="pres">
      <dgm:prSet presAssocID="{F15FBAF5-5D8F-C842-877B-3F999D692A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B85E8E-767B-464A-BCF1-0E22C5A3F9A8}" srcId="{1DFA92E5-C743-1344-8F3F-FCAE33942329}" destId="{06A1105E-4CD1-DB4D-9B2B-A5D14738B1EB}" srcOrd="0" destOrd="0" parTransId="{954B5736-2F85-2B43-BCBB-FCFBF8BC4466}" sibTransId="{C5598D49-160E-4B46-A4BD-DD09A17ACE9A}"/>
    <dgm:cxn modelId="{8D214DA7-6F74-3C49-8EFB-D5F696067D53}" srcId="{06A1105E-4CD1-DB4D-9B2B-A5D14738B1EB}" destId="{199EE68C-81E0-694D-A651-BAE8F04F34F0}" srcOrd="1" destOrd="0" parTransId="{965B4295-D1E9-0A4F-A9E7-5B12D6050FB1}" sibTransId="{FF269A85-7BED-9E40-8DD2-3B1A967827D8}"/>
    <dgm:cxn modelId="{EA21CBB1-17EC-2B4F-B0A7-5FC0F6B3F068}" type="presOf" srcId="{2D836FAF-C907-3049-8A02-AFA20BD7DBC2}" destId="{22425754-07D5-554A-A7BA-703E01306EA7}" srcOrd="0" destOrd="0" presId="urn:microsoft.com/office/officeart/2005/8/layout/radial4"/>
    <dgm:cxn modelId="{FE7A764D-172D-784A-B79A-B61B35DB1D7F}" srcId="{06A1105E-4CD1-DB4D-9B2B-A5D14738B1EB}" destId="{F15FBAF5-5D8F-C842-877B-3F999D692A83}" srcOrd="2" destOrd="0" parTransId="{6189173C-185C-B74E-8BE7-7A8AB802E1CE}" sibTransId="{D2AB7A1B-5C06-D048-A7FB-FFA6AC7F7277}"/>
    <dgm:cxn modelId="{24F26C46-CB56-0D41-A9DE-DD23BAA1B840}" type="presOf" srcId="{97D8C0A2-BD03-3142-A67C-FA1FBA4D7107}" destId="{779A3144-5E2F-2D4A-8FB0-FFD88DE6F6E3}" srcOrd="0" destOrd="0" presId="urn:microsoft.com/office/officeart/2005/8/layout/radial4"/>
    <dgm:cxn modelId="{C448856A-BA30-BF42-9EF9-C34E6416AC79}" type="presOf" srcId="{199EE68C-81E0-694D-A651-BAE8F04F34F0}" destId="{9E44B43C-288C-9B47-97C1-0FE33D858D76}" srcOrd="0" destOrd="0" presId="urn:microsoft.com/office/officeart/2005/8/layout/radial4"/>
    <dgm:cxn modelId="{2206C036-CD78-AE4B-A7CA-641A0C27B0FC}" type="presOf" srcId="{F15FBAF5-5D8F-C842-877B-3F999D692A83}" destId="{6A0F9782-8006-8347-BC19-1EB7FD4106FB}" srcOrd="0" destOrd="0" presId="urn:microsoft.com/office/officeart/2005/8/layout/radial4"/>
    <dgm:cxn modelId="{BE38DDDF-3260-9C47-B6D7-B7946595DD29}" type="presOf" srcId="{965B4295-D1E9-0A4F-A9E7-5B12D6050FB1}" destId="{BDB7B1D3-8A62-C344-B650-6AAEC46B121B}" srcOrd="0" destOrd="0" presId="urn:microsoft.com/office/officeart/2005/8/layout/radial4"/>
    <dgm:cxn modelId="{A650A1CC-F914-7E46-913C-C15FC8F7406B}" type="presOf" srcId="{6189173C-185C-B74E-8BE7-7A8AB802E1CE}" destId="{7C1A04C5-EB8D-1544-9387-2CF65107E553}" srcOrd="0" destOrd="0" presId="urn:microsoft.com/office/officeart/2005/8/layout/radial4"/>
    <dgm:cxn modelId="{E9640BEA-1953-264D-B8A3-D3CA881F2BBD}" type="presOf" srcId="{1DFA92E5-C743-1344-8F3F-FCAE33942329}" destId="{D8F41D5F-6B26-7F40-B235-942D11CB24B3}" srcOrd="0" destOrd="0" presId="urn:microsoft.com/office/officeart/2005/8/layout/radial4"/>
    <dgm:cxn modelId="{4895357F-A341-594E-9E72-F9184908E726}" srcId="{06A1105E-4CD1-DB4D-9B2B-A5D14738B1EB}" destId="{2D836FAF-C907-3049-8A02-AFA20BD7DBC2}" srcOrd="0" destOrd="0" parTransId="{97D8C0A2-BD03-3142-A67C-FA1FBA4D7107}" sibTransId="{06FF2098-F928-D04A-B80D-2972F9716A55}"/>
    <dgm:cxn modelId="{C5575744-9E52-3D4C-9CBA-2F594652700F}" type="presOf" srcId="{06A1105E-4CD1-DB4D-9B2B-A5D14738B1EB}" destId="{B6E842C4-8557-0D49-A888-495C176410F3}" srcOrd="0" destOrd="0" presId="urn:microsoft.com/office/officeart/2005/8/layout/radial4"/>
    <dgm:cxn modelId="{2751035B-4861-2048-8988-24EF48B8357B}" type="presParOf" srcId="{D8F41D5F-6B26-7F40-B235-942D11CB24B3}" destId="{B6E842C4-8557-0D49-A888-495C176410F3}" srcOrd="0" destOrd="0" presId="urn:microsoft.com/office/officeart/2005/8/layout/radial4"/>
    <dgm:cxn modelId="{49E94B8C-05DB-BF4C-B143-20BD38B4615F}" type="presParOf" srcId="{D8F41D5F-6B26-7F40-B235-942D11CB24B3}" destId="{779A3144-5E2F-2D4A-8FB0-FFD88DE6F6E3}" srcOrd="1" destOrd="0" presId="urn:microsoft.com/office/officeart/2005/8/layout/radial4"/>
    <dgm:cxn modelId="{8891B9EF-360F-D24E-9934-FB2172E9402C}" type="presParOf" srcId="{D8F41D5F-6B26-7F40-B235-942D11CB24B3}" destId="{22425754-07D5-554A-A7BA-703E01306EA7}" srcOrd="2" destOrd="0" presId="urn:microsoft.com/office/officeart/2005/8/layout/radial4"/>
    <dgm:cxn modelId="{E7E44A04-6F7C-FE40-9146-D7E794261BB5}" type="presParOf" srcId="{D8F41D5F-6B26-7F40-B235-942D11CB24B3}" destId="{BDB7B1D3-8A62-C344-B650-6AAEC46B121B}" srcOrd="3" destOrd="0" presId="urn:microsoft.com/office/officeart/2005/8/layout/radial4"/>
    <dgm:cxn modelId="{6C5E691E-29D8-D74B-8C11-B13A518C7F21}" type="presParOf" srcId="{D8F41D5F-6B26-7F40-B235-942D11CB24B3}" destId="{9E44B43C-288C-9B47-97C1-0FE33D858D76}" srcOrd="4" destOrd="0" presId="urn:microsoft.com/office/officeart/2005/8/layout/radial4"/>
    <dgm:cxn modelId="{059FC47F-1245-2144-A93B-B2E6DB643FCD}" type="presParOf" srcId="{D8F41D5F-6B26-7F40-B235-942D11CB24B3}" destId="{7C1A04C5-EB8D-1544-9387-2CF65107E553}" srcOrd="5" destOrd="0" presId="urn:microsoft.com/office/officeart/2005/8/layout/radial4"/>
    <dgm:cxn modelId="{426DEDCD-493D-6C4D-8F9D-42550B8E37F4}" type="presParOf" srcId="{D8F41D5F-6B26-7F40-B235-942D11CB24B3}" destId="{6A0F9782-8006-8347-BC19-1EB7FD4106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842C4-8557-0D49-A888-495C176410F3}">
      <dsp:nvSpPr>
        <dsp:cNvPr id="0" name=""/>
        <dsp:cNvSpPr/>
      </dsp:nvSpPr>
      <dsp:spPr>
        <a:xfrm>
          <a:off x="3005889" y="2780265"/>
          <a:ext cx="2223535" cy="2223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MANAGER PUBBLICO</a:t>
          </a:r>
          <a:endParaRPr lang="it-IT" sz="2300" kern="1200" dirty="0"/>
        </a:p>
      </dsp:txBody>
      <dsp:txXfrm>
        <a:off x="3331518" y="3105894"/>
        <a:ext cx="1572277" cy="1572277"/>
      </dsp:txXfrm>
    </dsp:sp>
    <dsp:sp modelId="{779A3144-5E2F-2D4A-8FB0-FFD88DE6F6E3}">
      <dsp:nvSpPr>
        <dsp:cNvPr id="0" name=""/>
        <dsp:cNvSpPr/>
      </dsp:nvSpPr>
      <dsp:spPr>
        <a:xfrm rot="12900000">
          <a:off x="1457982" y="2352519"/>
          <a:ext cx="1827072" cy="63370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425754-07D5-554A-A7BA-703E01306EA7}">
      <dsp:nvSpPr>
        <dsp:cNvPr id="0" name=""/>
        <dsp:cNvSpPr/>
      </dsp:nvSpPr>
      <dsp:spPr>
        <a:xfrm>
          <a:off x="567014" y="1300447"/>
          <a:ext cx="2112358" cy="168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FATTORI AMBIENTALI</a:t>
          </a:r>
          <a:endParaRPr lang="it-IT" sz="1700" kern="1200" dirty="0"/>
        </a:p>
      </dsp:txBody>
      <dsp:txXfrm>
        <a:off x="616509" y="1349942"/>
        <a:ext cx="2013368" cy="1590896"/>
      </dsp:txXfrm>
    </dsp:sp>
    <dsp:sp modelId="{BDB7B1D3-8A62-C344-B650-6AAEC46B121B}">
      <dsp:nvSpPr>
        <dsp:cNvPr id="0" name=""/>
        <dsp:cNvSpPr/>
      </dsp:nvSpPr>
      <dsp:spPr>
        <a:xfrm rot="16200000">
          <a:off x="3204121" y="1443537"/>
          <a:ext cx="1827072" cy="63370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080547"/>
                <a:satOff val="17657"/>
                <a:lumOff val="12844"/>
                <a:alphaOff val="0"/>
                <a:shade val="100000"/>
                <a:satMod val="120000"/>
              </a:schemeClr>
            </a:gs>
            <a:gs pos="69000">
              <a:schemeClr val="accent2">
                <a:hueOff val="-5080547"/>
                <a:satOff val="17657"/>
                <a:lumOff val="12844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-5080547"/>
                <a:satOff val="17657"/>
                <a:lumOff val="12844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4B43C-288C-9B47-97C1-0FE33D858D76}">
      <dsp:nvSpPr>
        <dsp:cNvPr id="0" name=""/>
        <dsp:cNvSpPr/>
      </dsp:nvSpPr>
      <dsp:spPr>
        <a:xfrm>
          <a:off x="3061478" y="1911"/>
          <a:ext cx="2112358" cy="168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080547"/>
                <a:satOff val="17657"/>
                <a:lumOff val="12844"/>
                <a:alphaOff val="0"/>
                <a:shade val="100000"/>
                <a:satMod val="120000"/>
              </a:schemeClr>
            </a:gs>
            <a:gs pos="69000">
              <a:schemeClr val="accent2">
                <a:hueOff val="-5080547"/>
                <a:satOff val="17657"/>
                <a:lumOff val="12844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-5080547"/>
                <a:satOff val="17657"/>
                <a:lumOff val="12844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RELAZIONI AMBIENTE E ORGANIZZAZIONE</a:t>
          </a:r>
          <a:endParaRPr lang="it-IT" sz="1700" kern="1200" dirty="0"/>
        </a:p>
      </dsp:txBody>
      <dsp:txXfrm>
        <a:off x="3110973" y="51406"/>
        <a:ext cx="2013368" cy="1590896"/>
      </dsp:txXfrm>
    </dsp:sp>
    <dsp:sp modelId="{7C1A04C5-EB8D-1544-9387-2CF65107E553}">
      <dsp:nvSpPr>
        <dsp:cNvPr id="0" name=""/>
        <dsp:cNvSpPr/>
      </dsp:nvSpPr>
      <dsp:spPr>
        <a:xfrm rot="19500000">
          <a:off x="4950259" y="2352519"/>
          <a:ext cx="1827072" cy="63370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161094"/>
                <a:satOff val="35315"/>
                <a:lumOff val="25688"/>
                <a:alphaOff val="0"/>
                <a:shade val="100000"/>
                <a:satMod val="120000"/>
              </a:schemeClr>
            </a:gs>
            <a:gs pos="69000">
              <a:schemeClr val="accent2">
                <a:hueOff val="-10161094"/>
                <a:satOff val="35315"/>
                <a:lumOff val="25688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-10161094"/>
                <a:satOff val="35315"/>
                <a:lumOff val="25688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0F9782-8006-8347-BC19-1EB7FD4106FB}">
      <dsp:nvSpPr>
        <dsp:cNvPr id="0" name=""/>
        <dsp:cNvSpPr/>
      </dsp:nvSpPr>
      <dsp:spPr>
        <a:xfrm>
          <a:off x="5555941" y="1300447"/>
          <a:ext cx="2112358" cy="168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0161094"/>
                <a:satOff val="35315"/>
                <a:lumOff val="25688"/>
                <a:alphaOff val="0"/>
                <a:shade val="100000"/>
                <a:satMod val="120000"/>
              </a:schemeClr>
            </a:gs>
            <a:gs pos="69000">
              <a:schemeClr val="accent2">
                <a:hueOff val="-10161094"/>
                <a:satOff val="35315"/>
                <a:lumOff val="25688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-10161094"/>
                <a:satOff val="35315"/>
                <a:lumOff val="25688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RUOLI, STRUTTURA E PROCESSO ORGANIZZATIVO</a:t>
          </a:r>
          <a:endParaRPr lang="it-IT" sz="1700" kern="1200" dirty="0"/>
        </a:p>
      </dsp:txBody>
      <dsp:txXfrm>
        <a:off x="5605436" y="1349942"/>
        <a:ext cx="2013368" cy="1590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t-IT" dirty="0" smtClean="0"/>
              <a:t>MANAGEMENT PUBBLICO E PRIVATO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031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della Pubblica amministrazione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4442771" cy="266827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proprietà pubblica</a:t>
            </a:r>
          </a:p>
          <a:p>
            <a:r>
              <a:rPr lang="it-IT" dirty="0" smtClean="0"/>
              <a:t>L’esercizio di un potere sovrano</a:t>
            </a:r>
          </a:p>
          <a:p>
            <a:r>
              <a:rPr lang="it-IT" dirty="0" smtClean="0"/>
              <a:t>Necessità di rendicontazione ai cittadini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935772" y="1752601"/>
            <a:ext cx="2771901" cy="266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Fa sì che la l’amministrazione pubblica, pur mostrando parecchi punti in comune con quella privata, risulti comunque molto differente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96770" y="4709432"/>
            <a:ext cx="7894781" cy="17020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L’azione di direzione, di conseguenza, pur apparendo simile a quella privata, in realtà ne ha solo la stessa natura ma nella pratica cambia; magari anche solo di quella piccola percentuale tale da renderla una razza diversa, seppure all’interno di una medesima specie.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31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Caratteristiche distintive del management delle organizzazioni pubbliche</a:t>
            </a:r>
            <a:endParaRPr lang="it-IT" sz="3200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9373559"/>
              </p:ext>
            </p:extLst>
          </p:nvPr>
        </p:nvGraphicFramePr>
        <p:xfrm>
          <a:off x="549275" y="1396999"/>
          <a:ext cx="8235315" cy="500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89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ambientali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732486"/>
            <a:ext cx="3066872" cy="4343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it-IT" dirty="0" smtClean="0"/>
              <a:t>Assenza del mercato nella erogazione degli output bensì una centralità delle regole giuridiche e delle politiche governative per l’ottenimento delle risorse</a:t>
            </a:r>
          </a:p>
          <a:p>
            <a:r>
              <a:rPr lang="it-IT" dirty="0" smtClean="0"/>
              <a:t>Presenza di complessa e specifica regolazione e controllo burocratico di organi gerarchici</a:t>
            </a:r>
          </a:p>
          <a:p>
            <a:r>
              <a:rPr lang="it-IT" dirty="0" smtClean="0"/>
              <a:t>Presenza di maggiori pressioni politiche esterne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498133" y="1503192"/>
            <a:ext cx="4383475" cy="2042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Minori incentivi ad agire in modo efficiente ed economico;</a:t>
            </a:r>
          </a:p>
          <a:p>
            <a:r>
              <a:rPr lang="it-IT" dirty="0" smtClean="0"/>
              <a:t>Minore efficienza nell’allocazione delle risorse per un ridotto controllo degli utenti/cittadini</a:t>
            </a:r>
          </a:p>
          <a:p>
            <a:r>
              <a:rPr lang="it-IT" dirty="0" smtClean="0"/>
              <a:t>Minore disposizione di informazioni economiche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498133" y="3668770"/>
            <a:ext cx="4383475" cy="12964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Minore autonomia decisionale dei manager</a:t>
            </a:r>
          </a:p>
          <a:p>
            <a:r>
              <a:rPr lang="it-IT" dirty="0" smtClean="0"/>
              <a:t>Proliferazione di controlli formali</a:t>
            </a:r>
            <a:r>
              <a:rPr lang="it-IT" dirty="0"/>
              <a:t> </a:t>
            </a:r>
            <a:r>
              <a:rPr lang="it-IT" dirty="0" smtClean="0"/>
              <a:t>svolti da enti poco coordinati tra loro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498133" y="5111242"/>
            <a:ext cx="4383475" cy="12964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Grande intensità di pressioni da parte di lobby, partiti, opinione pubblica ecc.</a:t>
            </a:r>
          </a:p>
          <a:p>
            <a:r>
              <a:rPr lang="it-IT" dirty="0" smtClean="0"/>
              <a:t>Necessità di consenso politico delle autorità formali per ottenere l’approvazione all’azione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8" name="Freccia destra 7"/>
          <p:cNvSpPr/>
          <p:nvPr/>
        </p:nvSpPr>
        <p:spPr>
          <a:xfrm>
            <a:off x="3713165" y="2248886"/>
            <a:ext cx="705590" cy="4409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/>
          <p:cNvSpPr/>
          <p:nvPr/>
        </p:nvSpPr>
        <p:spPr>
          <a:xfrm>
            <a:off x="3713165" y="4006373"/>
            <a:ext cx="705590" cy="4409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9"/>
          <p:cNvSpPr/>
          <p:nvPr/>
        </p:nvSpPr>
        <p:spPr>
          <a:xfrm>
            <a:off x="3713165" y="5358180"/>
            <a:ext cx="705590" cy="4409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89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tra ambiente e 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3022772" cy="4343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Attività con elevate esternalità negative</a:t>
            </a:r>
          </a:p>
          <a:p>
            <a:r>
              <a:rPr lang="it-IT" dirty="0" smtClean="0"/>
              <a:t>Attività monopolistiche e coercitive</a:t>
            </a:r>
          </a:p>
          <a:p>
            <a:r>
              <a:rPr lang="it-IT" dirty="0" smtClean="0"/>
              <a:t>Attività ad elevato impatto sui cittadini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33412" y="1600201"/>
            <a:ext cx="4277637" cy="434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Gli output non sono trasferibili in termini economici e non sono facilmente valutabili</a:t>
            </a:r>
          </a:p>
          <a:p>
            <a:r>
              <a:rPr lang="it-IT" dirty="0" smtClean="0"/>
              <a:t>I cittadini sono costretti ad un utilizzo di tali output non potendo esercitare il meccanismo di scelta</a:t>
            </a:r>
          </a:p>
          <a:p>
            <a:r>
              <a:rPr lang="it-IT" dirty="0" smtClean="0"/>
              <a:t>Forte sorveglianza da parte di </a:t>
            </a:r>
            <a:r>
              <a:rPr lang="it-IT" dirty="0"/>
              <a:t>cittadini e media sull’azione dei dirigenti</a:t>
            </a:r>
          </a:p>
          <a:p>
            <a:r>
              <a:rPr lang="it-IT" dirty="0" smtClean="0"/>
              <a:t>Fortissima aspettativa di responsabilità, </a:t>
            </a:r>
            <a:r>
              <a:rPr lang="it-IT" dirty="0" err="1" smtClean="0"/>
              <a:t>accountability</a:t>
            </a:r>
            <a:r>
              <a:rPr lang="it-IT" dirty="0" smtClean="0"/>
              <a:t> ecc.</a:t>
            </a:r>
          </a:p>
          <a:p>
            <a:endParaRPr lang="it-IT" dirty="0"/>
          </a:p>
        </p:txBody>
      </p:sp>
      <p:sp>
        <p:nvSpPr>
          <p:cNvPr id="5" name="Freccia destra 4"/>
          <p:cNvSpPr/>
          <p:nvPr/>
        </p:nvSpPr>
        <p:spPr>
          <a:xfrm>
            <a:off x="3713165" y="3501207"/>
            <a:ext cx="723230" cy="5556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88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-112899"/>
            <a:ext cx="8042276" cy="1336956"/>
          </a:xfrm>
        </p:spPr>
        <p:txBody>
          <a:bodyPr/>
          <a:lstStyle/>
          <a:p>
            <a:r>
              <a:rPr lang="it-IT" sz="3600" dirty="0" smtClean="0"/>
              <a:t>Ruoli, struttura e processi organizzativi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0"/>
            <a:ext cx="3393207" cy="47936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1600" dirty="0" smtClean="0"/>
              <a:t>Varietà di obiettivi ambigui e in conflitto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Autorità amministrativa e leadership limitata a causa di una normativa stringente e dell’influsso della componente politica 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Struttura organizzativa con articolati livelli di burocratizzazione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Processo di decisione strategica soggetto a repentine interruzioni e pressioni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Limite agli incentivi estrinsechi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Caratteristiche e attitudini individuali</a:t>
            </a:r>
          </a:p>
          <a:p>
            <a:pPr>
              <a:spcBef>
                <a:spcPts val="0"/>
              </a:spcBef>
            </a:pPr>
            <a:r>
              <a:rPr lang="it-IT" sz="1600" dirty="0" smtClean="0"/>
              <a:t>Performance organizzative ed individuali mediamente più basse</a:t>
            </a:r>
            <a:endParaRPr lang="it-IT" sz="13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850928" y="1222945"/>
            <a:ext cx="3740623" cy="9838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it-IT" sz="1200" dirty="0" smtClean="0"/>
              <a:t>Gli obiettivi sono spesso vaghi e difficilmente misurabili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it-IT" sz="1200" dirty="0" smtClean="0"/>
              <a:t>Vie è una grande varietà di obiettivi non differenziati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it-IT" sz="1200" dirty="0" smtClean="0"/>
              <a:t>Tendenza alla conflittualità degli obiettivi</a:t>
            </a:r>
            <a:endParaRPr lang="it-IT" sz="16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850928" y="2330778"/>
            <a:ext cx="3740623" cy="9769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1100" dirty="0" smtClean="0"/>
              <a:t>I manager di alto livello sono poco propensi alla delega in quanto hanno responsabilità oggettive molto elevate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100" dirty="0" smtClean="0"/>
              <a:t>L’elevato turn over dovuto ai cicli elettorali causa una difficoltà ad implementare progetti </a:t>
            </a:r>
            <a:r>
              <a:rPr lang="it-IT" sz="1100" dirty="0" err="1" smtClean="0"/>
              <a:t>strtegici</a:t>
            </a:r>
            <a:endParaRPr lang="it-IT" sz="11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850928" y="3470883"/>
            <a:ext cx="3740623" cy="7231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dirty="0" smtClean="0"/>
              <a:t>Risulta molto difficile sintetizzare strategie a livello aziendale prediligendo strategie a livello di area</a:t>
            </a:r>
            <a:endParaRPr lang="it-IT" sz="12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850928" y="4280854"/>
            <a:ext cx="3740623" cy="7231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100" dirty="0" smtClean="0"/>
              <a:t>Vi è un livello di soddisfazione del lavoro nel pubblico più basso di quello privato, dovuto al minore peso degli incentivi estrinsechi e ad un abbassamento di quelli intrinsechi</a:t>
            </a:r>
            <a:endParaRPr lang="it-IT" sz="11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850928" y="5288713"/>
            <a:ext cx="3740623" cy="7231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dirty="0" smtClean="0"/>
              <a:t>Tale affermazione non è sempre vera, </a:t>
            </a:r>
            <a:r>
              <a:rPr lang="it-IT" sz="1200" dirty="0" err="1" smtClean="0"/>
              <a:t>soprattuto</a:t>
            </a:r>
            <a:r>
              <a:rPr lang="it-IT" sz="1200" dirty="0"/>
              <a:t> </a:t>
            </a:r>
            <a:r>
              <a:rPr lang="it-IT" sz="1200" dirty="0" smtClean="0"/>
              <a:t>rispetto ad alcune tipologie di servizio come quelle legate alla sanità e </a:t>
            </a:r>
            <a:r>
              <a:rPr lang="it-IT" sz="1200" dirty="0" err="1" smtClean="0"/>
              <a:t>multiutility</a:t>
            </a:r>
            <a:endParaRPr lang="it-IT" sz="1200" dirty="0"/>
          </a:p>
        </p:txBody>
      </p:sp>
      <p:sp>
        <p:nvSpPr>
          <p:cNvPr id="9" name="Freccia destra 8"/>
          <p:cNvSpPr/>
          <p:nvPr/>
        </p:nvSpPr>
        <p:spPr>
          <a:xfrm>
            <a:off x="4065960" y="1710917"/>
            <a:ext cx="564472" cy="2557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destra 9"/>
          <p:cNvSpPr/>
          <p:nvPr/>
        </p:nvSpPr>
        <p:spPr>
          <a:xfrm>
            <a:off x="4065960" y="2729659"/>
            <a:ext cx="564472" cy="2557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destra 10"/>
          <p:cNvSpPr/>
          <p:nvPr/>
        </p:nvSpPr>
        <p:spPr>
          <a:xfrm>
            <a:off x="4065960" y="3735452"/>
            <a:ext cx="564472" cy="2557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destra 11"/>
          <p:cNvSpPr/>
          <p:nvPr/>
        </p:nvSpPr>
        <p:spPr>
          <a:xfrm>
            <a:off x="4065960" y="4540470"/>
            <a:ext cx="564472" cy="2557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destra 12"/>
          <p:cNvSpPr/>
          <p:nvPr/>
        </p:nvSpPr>
        <p:spPr>
          <a:xfrm>
            <a:off x="4065960" y="5510577"/>
            <a:ext cx="564472" cy="2557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6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232</TotalTime>
  <Words>470</Words>
  <Application>Microsoft Macintosh PowerPoint</Application>
  <PresentationFormat>Presentazione su schermo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Brezza</vt:lpstr>
      <vt:lpstr>MANAGEMENT PUBBLICO E PRIVATO</vt:lpstr>
      <vt:lpstr>Caratteristiche della Pubblica amministrazione</vt:lpstr>
      <vt:lpstr>Caratteristiche distintive del management delle organizzazioni pubbliche</vt:lpstr>
      <vt:lpstr>Fattori ambientali</vt:lpstr>
      <vt:lpstr>Relazioni tra ambiente e organizzazione</vt:lpstr>
      <vt:lpstr>Ruoli, struttura e processi organizzativi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dirigenza pubblica</dc:title>
  <dc:creator>fam. Andreani</dc:creator>
  <cp:lastModifiedBy>Renato  Ruffini</cp:lastModifiedBy>
  <cp:revision>17</cp:revision>
  <dcterms:created xsi:type="dcterms:W3CDTF">2012-10-10T14:12:21Z</dcterms:created>
  <dcterms:modified xsi:type="dcterms:W3CDTF">2015-10-01T21:41:57Z</dcterms:modified>
</cp:coreProperties>
</file>