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9"/>
  </p:notesMasterIdLst>
  <p:sldIdLst>
    <p:sldId id="267" r:id="rId3"/>
    <p:sldId id="274" r:id="rId4"/>
    <p:sldId id="275" r:id="rId5"/>
    <p:sldId id="276" r:id="rId6"/>
    <p:sldId id="277" r:id="rId7"/>
    <p:sldId id="278" r:id="rId8"/>
    <p:sldId id="342" r:id="rId9"/>
    <p:sldId id="288" r:id="rId10"/>
    <p:sldId id="345" r:id="rId11"/>
    <p:sldId id="346" r:id="rId12"/>
    <p:sldId id="347" r:id="rId13"/>
    <p:sldId id="371"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41" r:id="rId36"/>
    <p:sldId id="279" r:id="rId37"/>
    <p:sldId id="280" r:id="rId38"/>
    <p:sldId id="281" r:id="rId39"/>
    <p:sldId id="282" r:id="rId40"/>
    <p:sldId id="283" r:id="rId41"/>
    <p:sldId id="284" r:id="rId42"/>
    <p:sldId id="285" r:id="rId43"/>
    <p:sldId id="286" r:id="rId44"/>
    <p:sldId id="287" r:id="rId45"/>
    <p:sldId id="290" r:id="rId46"/>
    <p:sldId id="305" r:id="rId47"/>
    <p:sldId id="382" r:id="rId48"/>
    <p:sldId id="373" r:id="rId49"/>
    <p:sldId id="374" r:id="rId50"/>
    <p:sldId id="375" r:id="rId51"/>
    <p:sldId id="377" r:id="rId52"/>
    <p:sldId id="379" r:id="rId53"/>
    <p:sldId id="380" r:id="rId54"/>
    <p:sldId id="381" r:id="rId55"/>
    <p:sldId id="316" r:id="rId56"/>
    <p:sldId id="323" r:id="rId57"/>
    <p:sldId id="319" r:id="rId58"/>
    <p:sldId id="320" r:id="rId59"/>
    <p:sldId id="321" r:id="rId60"/>
    <p:sldId id="322" r:id="rId61"/>
    <p:sldId id="386" r:id="rId62"/>
    <p:sldId id="383" r:id="rId63"/>
    <p:sldId id="325" r:id="rId64"/>
    <p:sldId id="326" r:id="rId65"/>
    <p:sldId id="331" r:id="rId66"/>
    <p:sldId id="372" r:id="rId67"/>
    <p:sldId id="384" r:id="rId68"/>
    <p:sldId id="385" r:id="rId69"/>
    <p:sldId id="291" r:id="rId70"/>
    <p:sldId id="295" r:id="rId71"/>
    <p:sldId id="296" r:id="rId72"/>
    <p:sldId id="306" r:id="rId73"/>
    <p:sldId id="387" r:id="rId74"/>
    <p:sldId id="297" r:id="rId75"/>
    <p:sldId id="298" r:id="rId76"/>
    <p:sldId id="299" r:id="rId77"/>
    <p:sldId id="312" r:id="rId78"/>
  </p:sldIdLst>
  <p:sldSz cx="9906000" cy="6858000" type="A4"/>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14F"/>
    <a:srgbClr val="660033"/>
    <a:srgbClr val="000066"/>
    <a:srgbClr val="002E00"/>
    <a:srgbClr val="00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188" autoAdjust="0"/>
  </p:normalViewPr>
  <p:slideViewPr>
    <p:cSldViewPr showGuides="1">
      <p:cViewPr>
        <p:scale>
          <a:sx n="66" d="100"/>
          <a:sy n="66" d="100"/>
        </p:scale>
        <p:origin x="-1128" y="-156"/>
      </p:cViewPr>
      <p:guideLst>
        <p:guide orient="horz" pos="2160"/>
        <p:guide pos="312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BC29E-9D72-8A4B-88A7-FDA58BA84F7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it-IT"/>
        </a:p>
      </dgm:t>
    </dgm:pt>
    <dgm:pt modelId="{72F01699-7B11-2B4C-A99A-599F95C67618}">
      <dgm:prSet phldrT="[Testo]"/>
      <dgm:spPr/>
      <dgm:t>
        <a:bodyPr/>
        <a:lstStyle/>
        <a:p>
          <a:r>
            <a:rPr lang="it-IT" dirty="0" smtClean="0">
              <a:solidFill>
                <a:schemeClr val="tx1"/>
              </a:solidFill>
            </a:rPr>
            <a:t>Trasparenza</a:t>
          </a:r>
        </a:p>
        <a:p>
          <a:endParaRPr lang="it-IT" dirty="0">
            <a:solidFill>
              <a:schemeClr val="tx1"/>
            </a:solidFill>
          </a:endParaRPr>
        </a:p>
      </dgm:t>
    </dgm:pt>
    <dgm:pt modelId="{02324BE5-0AD9-2042-AE4D-4FCA6FDD83EB}" type="parTrans" cxnId="{08ED5B0B-0427-5042-8AEF-5D8627D8F024}">
      <dgm:prSet/>
      <dgm:spPr/>
      <dgm:t>
        <a:bodyPr/>
        <a:lstStyle/>
        <a:p>
          <a:endParaRPr lang="it-IT">
            <a:solidFill>
              <a:schemeClr val="tx1"/>
            </a:solidFill>
          </a:endParaRPr>
        </a:p>
      </dgm:t>
    </dgm:pt>
    <dgm:pt modelId="{5AD27DAA-3BA4-0346-8A32-D1998B5C2D1D}" type="sibTrans" cxnId="{08ED5B0B-0427-5042-8AEF-5D8627D8F024}">
      <dgm:prSet/>
      <dgm:spPr/>
      <dgm:t>
        <a:bodyPr/>
        <a:lstStyle/>
        <a:p>
          <a:endParaRPr lang="it-IT">
            <a:solidFill>
              <a:schemeClr val="tx1"/>
            </a:solidFill>
          </a:endParaRPr>
        </a:p>
      </dgm:t>
    </dgm:pt>
    <dgm:pt modelId="{930D481D-A62A-884F-BB0A-79D2C79CDC53}">
      <dgm:prSet phldrT="[Testo]"/>
      <dgm:spPr/>
      <dgm:t>
        <a:bodyPr/>
        <a:lstStyle/>
        <a:p>
          <a:r>
            <a:rPr lang="it-IT" dirty="0" smtClean="0">
              <a:solidFill>
                <a:schemeClr val="tx1"/>
              </a:solidFill>
            </a:rPr>
            <a:t>informazione</a:t>
          </a:r>
          <a:endParaRPr lang="it-IT" dirty="0">
            <a:solidFill>
              <a:schemeClr val="tx1"/>
            </a:solidFill>
          </a:endParaRPr>
        </a:p>
      </dgm:t>
    </dgm:pt>
    <dgm:pt modelId="{59C7EAF6-CFCE-A74B-8107-D5413455AECA}" type="parTrans" cxnId="{FFC22EE2-4EB5-1C46-BC55-8E683134A9B0}">
      <dgm:prSet/>
      <dgm:spPr/>
      <dgm:t>
        <a:bodyPr/>
        <a:lstStyle/>
        <a:p>
          <a:endParaRPr lang="it-IT">
            <a:solidFill>
              <a:schemeClr val="tx1"/>
            </a:solidFill>
          </a:endParaRPr>
        </a:p>
      </dgm:t>
    </dgm:pt>
    <dgm:pt modelId="{196B10E1-5E33-E541-BEC4-8D61594BCA08}" type="sibTrans" cxnId="{FFC22EE2-4EB5-1C46-BC55-8E683134A9B0}">
      <dgm:prSet/>
      <dgm:spPr/>
      <dgm:t>
        <a:bodyPr/>
        <a:lstStyle/>
        <a:p>
          <a:endParaRPr lang="it-IT">
            <a:solidFill>
              <a:schemeClr val="tx1"/>
            </a:solidFill>
          </a:endParaRPr>
        </a:p>
      </dgm:t>
    </dgm:pt>
    <dgm:pt modelId="{3BC72D6F-F8DC-B645-AE39-9C77733F5A44}">
      <dgm:prSet phldrT="[Testo]"/>
      <dgm:spPr/>
      <dgm:t>
        <a:bodyPr/>
        <a:lstStyle/>
        <a:p>
          <a:r>
            <a:rPr lang="it-IT" dirty="0" smtClean="0">
              <a:solidFill>
                <a:schemeClr val="tx1"/>
              </a:solidFill>
            </a:rPr>
            <a:t>Accesso </a:t>
          </a:r>
          <a:endParaRPr lang="it-IT" dirty="0">
            <a:solidFill>
              <a:schemeClr val="tx1"/>
            </a:solidFill>
          </a:endParaRPr>
        </a:p>
      </dgm:t>
    </dgm:pt>
    <dgm:pt modelId="{39BB8906-FF72-474B-BB73-858222F2DF39}" type="parTrans" cxnId="{BCA4E1EC-587A-BC43-AEA0-31668D18725A}">
      <dgm:prSet/>
      <dgm:spPr/>
      <dgm:t>
        <a:bodyPr/>
        <a:lstStyle/>
        <a:p>
          <a:endParaRPr lang="it-IT">
            <a:solidFill>
              <a:schemeClr val="tx1"/>
            </a:solidFill>
          </a:endParaRPr>
        </a:p>
      </dgm:t>
    </dgm:pt>
    <dgm:pt modelId="{9985DC62-D18E-F24C-B9B8-27551BCEC678}" type="sibTrans" cxnId="{BCA4E1EC-587A-BC43-AEA0-31668D18725A}">
      <dgm:prSet/>
      <dgm:spPr/>
      <dgm:t>
        <a:bodyPr/>
        <a:lstStyle/>
        <a:p>
          <a:endParaRPr lang="it-IT">
            <a:solidFill>
              <a:schemeClr val="tx1"/>
            </a:solidFill>
          </a:endParaRPr>
        </a:p>
      </dgm:t>
    </dgm:pt>
    <dgm:pt modelId="{1F485FA4-E7EC-2045-A97F-20416CE82CBE}">
      <dgm:prSet phldrT="[Testo]"/>
      <dgm:spPr/>
      <dgm:t>
        <a:bodyPr/>
        <a:lstStyle/>
        <a:p>
          <a:r>
            <a:rPr lang="it-IT" dirty="0" smtClean="0">
              <a:solidFill>
                <a:schemeClr val="tx1"/>
              </a:solidFill>
            </a:rPr>
            <a:t>Partecipazione</a:t>
          </a:r>
        </a:p>
        <a:p>
          <a:endParaRPr lang="it-IT" dirty="0">
            <a:solidFill>
              <a:schemeClr val="tx1"/>
            </a:solidFill>
          </a:endParaRPr>
        </a:p>
      </dgm:t>
    </dgm:pt>
    <dgm:pt modelId="{2511E2A4-CB72-C34C-852B-DC621E2EEB5C}" type="parTrans" cxnId="{04ACF8A9-0277-C64D-9F93-8F8BCC077859}">
      <dgm:prSet/>
      <dgm:spPr/>
      <dgm:t>
        <a:bodyPr/>
        <a:lstStyle/>
        <a:p>
          <a:endParaRPr lang="it-IT">
            <a:solidFill>
              <a:schemeClr val="tx1"/>
            </a:solidFill>
          </a:endParaRPr>
        </a:p>
      </dgm:t>
    </dgm:pt>
    <dgm:pt modelId="{B093ECF2-F92B-994A-B1C4-96BBEA300898}" type="sibTrans" cxnId="{04ACF8A9-0277-C64D-9F93-8F8BCC077859}">
      <dgm:prSet/>
      <dgm:spPr/>
      <dgm:t>
        <a:bodyPr/>
        <a:lstStyle/>
        <a:p>
          <a:endParaRPr lang="it-IT">
            <a:solidFill>
              <a:schemeClr val="tx1"/>
            </a:solidFill>
          </a:endParaRPr>
        </a:p>
      </dgm:t>
    </dgm:pt>
    <dgm:pt modelId="{6FA5E0FD-8E29-D24A-BFD3-57D37FAD9C38}" type="pres">
      <dgm:prSet presAssocID="{B26BC29E-9D72-8A4B-88A7-FDA58BA84F7D}" presName="cycle" presStyleCnt="0">
        <dgm:presLayoutVars>
          <dgm:chMax val="1"/>
          <dgm:dir/>
          <dgm:animLvl val="ctr"/>
          <dgm:resizeHandles val="exact"/>
        </dgm:presLayoutVars>
      </dgm:prSet>
      <dgm:spPr/>
      <dgm:t>
        <a:bodyPr/>
        <a:lstStyle/>
        <a:p>
          <a:endParaRPr lang="it-IT"/>
        </a:p>
      </dgm:t>
    </dgm:pt>
    <dgm:pt modelId="{26EB7B6E-B7E0-E740-AACD-FED6A9868C49}" type="pres">
      <dgm:prSet presAssocID="{72F01699-7B11-2B4C-A99A-599F95C67618}" presName="centerShape" presStyleLbl="node0" presStyleIdx="0" presStyleCnt="1"/>
      <dgm:spPr/>
      <dgm:t>
        <a:bodyPr/>
        <a:lstStyle/>
        <a:p>
          <a:endParaRPr lang="it-IT"/>
        </a:p>
      </dgm:t>
    </dgm:pt>
    <dgm:pt modelId="{DB967C1E-AA00-DF4C-813E-74D09BFA138F}" type="pres">
      <dgm:prSet presAssocID="{59C7EAF6-CFCE-A74B-8107-D5413455AECA}" presName="parTrans" presStyleLbl="bgSibTrans2D1" presStyleIdx="0" presStyleCnt="3"/>
      <dgm:spPr/>
      <dgm:t>
        <a:bodyPr/>
        <a:lstStyle/>
        <a:p>
          <a:endParaRPr lang="it-IT"/>
        </a:p>
      </dgm:t>
    </dgm:pt>
    <dgm:pt modelId="{DEB271E2-1E30-C54C-92DD-3AFD6468E812}" type="pres">
      <dgm:prSet presAssocID="{930D481D-A62A-884F-BB0A-79D2C79CDC53}" presName="node" presStyleLbl="node1" presStyleIdx="0" presStyleCnt="3" custRadScaleRad="100783" custRadScaleInc="-747">
        <dgm:presLayoutVars>
          <dgm:bulletEnabled val="1"/>
        </dgm:presLayoutVars>
      </dgm:prSet>
      <dgm:spPr/>
      <dgm:t>
        <a:bodyPr/>
        <a:lstStyle/>
        <a:p>
          <a:endParaRPr lang="it-IT"/>
        </a:p>
      </dgm:t>
    </dgm:pt>
    <dgm:pt modelId="{72706BD5-F623-3F49-AE14-FA690E80777C}" type="pres">
      <dgm:prSet presAssocID="{39BB8906-FF72-474B-BB73-858222F2DF39}" presName="parTrans" presStyleLbl="bgSibTrans2D1" presStyleIdx="1" presStyleCnt="3"/>
      <dgm:spPr/>
      <dgm:t>
        <a:bodyPr/>
        <a:lstStyle/>
        <a:p>
          <a:endParaRPr lang="it-IT"/>
        </a:p>
      </dgm:t>
    </dgm:pt>
    <dgm:pt modelId="{756F5F3E-534E-9142-A0C8-797711ECA308}" type="pres">
      <dgm:prSet presAssocID="{3BC72D6F-F8DC-B645-AE39-9C77733F5A44}" presName="node" presStyleLbl="node1" presStyleIdx="1" presStyleCnt="3">
        <dgm:presLayoutVars>
          <dgm:bulletEnabled val="1"/>
        </dgm:presLayoutVars>
      </dgm:prSet>
      <dgm:spPr/>
      <dgm:t>
        <a:bodyPr/>
        <a:lstStyle/>
        <a:p>
          <a:endParaRPr lang="it-IT"/>
        </a:p>
      </dgm:t>
    </dgm:pt>
    <dgm:pt modelId="{47AE0446-38B0-CF47-BC42-FBA2406056FC}" type="pres">
      <dgm:prSet presAssocID="{2511E2A4-CB72-C34C-852B-DC621E2EEB5C}" presName="parTrans" presStyleLbl="bgSibTrans2D1" presStyleIdx="2" presStyleCnt="3"/>
      <dgm:spPr/>
      <dgm:t>
        <a:bodyPr/>
        <a:lstStyle/>
        <a:p>
          <a:endParaRPr lang="it-IT"/>
        </a:p>
      </dgm:t>
    </dgm:pt>
    <dgm:pt modelId="{B936DAA0-C04A-D24F-BBBD-63B2A2455BA8}" type="pres">
      <dgm:prSet presAssocID="{1F485FA4-E7EC-2045-A97F-20416CE82CBE}" presName="node" presStyleLbl="node1" presStyleIdx="2" presStyleCnt="3">
        <dgm:presLayoutVars>
          <dgm:bulletEnabled val="1"/>
        </dgm:presLayoutVars>
      </dgm:prSet>
      <dgm:spPr/>
      <dgm:t>
        <a:bodyPr/>
        <a:lstStyle/>
        <a:p>
          <a:endParaRPr lang="it-IT"/>
        </a:p>
      </dgm:t>
    </dgm:pt>
  </dgm:ptLst>
  <dgm:cxnLst>
    <dgm:cxn modelId="{6E19C919-3E9B-4702-9C49-C4ED6C4767B8}" type="presOf" srcId="{59C7EAF6-CFCE-A74B-8107-D5413455AECA}" destId="{DB967C1E-AA00-DF4C-813E-74D09BFA138F}" srcOrd="0" destOrd="0" presId="urn:microsoft.com/office/officeart/2005/8/layout/radial4"/>
    <dgm:cxn modelId="{24ADED24-F6C7-4CEB-A035-BFB4BFE8E37C}" type="presOf" srcId="{1F485FA4-E7EC-2045-A97F-20416CE82CBE}" destId="{B936DAA0-C04A-D24F-BBBD-63B2A2455BA8}" srcOrd="0" destOrd="0" presId="urn:microsoft.com/office/officeart/2005/8/layout/radial4"/>
    <dgm:cxn modelId="{BCA4E1EC-587A-BC43-AEA0-31668D18725A}" srcId="{72F01699-7B11-2B4C-A99A-599F95C67618}" destId="{3BC72D6F-F8DC-B645-AE39-9C77733F5A44}" srcOrd="1" destOrd="0" parTransId="{39BB8906-FF72-474B-BB73-858222F2DF39}" sibTransId="{9985DC62-D18E-F24C-B9B8-27551BCEC678}"/>
    <dgm:cxn modelId="{DD55C36F-5B4E-4650-84F7-BE54343C5A6E}" type="presOf" srcId="{3BC72D6F-F8DC-B645-AE39-9C77733F5A44}" destId="{756F5F3E-534E-9142-A0C8-797711ECA308}" srcOrd="0" destOrd="0" presId="urn:microsoft.com/office/officeart/2005/8/layout/radial4"/>
    <dgm:cxn modelId="{777E8759-A456-4B47-B0EE-CDDDB0FC88BC}" type="presOf" srcId="{930D481D-A62A-884F-BB0A-79D2C79CDC53}" destId="{DEB271E2-1E30-C54C-92DD-3AFD6468E812}" srcOrd="0" destOrd="0" presId="urn:microsoft.com/office/officeart/2005/8/layout/radial4"/>
    <dgm:cxn modelId="{08ED5B0B-0427-5042-8AEF-5D8627D8F024}" srcId="{B26BC29E-9D72-8A4B-88A7-FDA58BA84F7D}" destId="{72F01699-7B11-2B4C-A99A-599F95C67618}" srcOrd="0" destOrd="0" parTransId="{02324BE5-0AD9-2042-AE4D-4FCA6FDD83EB}" sibTransId="{5AD27DAA-3BA4-0346-8A32-D1998B5C2D1D}"/>
    <dgm:cxn modelId="{04ACF8A9-0277-C64D-9F93-8F8BCC077859}" srcId="{72F01699-7B11-2B4C-A99A-599F95C67618}" destId="{1F485FA4-E7EC-2045-A97F-20416CE82CBE}" srcOrd="2" destOrd="0" parTransId="{2511E2A4-CB72-C34C-852B-DC621E2EEB5C}" sibTransId="{B093ECF2-F92B-994A-B1C4-96BBEA300898}"/>
    <dgm:cxn modelId="{D14ECD7B-F44C-4CF9-9574-0EFEB3DE50A7}" type="presOf" srcId="{B26BC29E-9D72-8A4B-88A7-FDA58BA84F7D}" destId="{6FA5E0FD-8E29-D24A-BFD3-57D37FAD9C38}" srcOrd="0" destOrd="0" presId="urn:microsoft.com/office/officeart/2005/8/layout/radial4"/>
    <dgm:cxn modelId="{6007679F-C8BC-42A5-BC0A-8F0898E92E8B}" type="presOf" srcId="{39BB8906-FF72-474B-BB73-858222F2DF39}" destId="{72706BD5-F623-3F49-AE14-FA690E80777C}" srcOrd="0" destOrd="0" presId="urn:microsoft.com/office/officeart/2005/8/layout/radial4"/>
    <dgm:cxn modelId="{FFC22EE2-4EB5-1C46-BC55-8E683134A9B0}" srcId="{72F01699-7B11-2B4C-A99A-599F95C67618}" destId="{930D481D-A62A-884F-BB0A-79D2C79CDC53}" srcOrd="0" destOrd="0" parTransId="{59C7EAF6-CFCE-A74B-8107-D5413455AECA}" sibTransId="{196B10E1-5E33-E541-BEC4-8D61594BCA08}"/>
    <dgm:cxn modelId="{E0F8566C-B1B0-4472-9C1A-19E9C6559F7B}" type="presOf" srcId="{2511E2A4-CB72-C34C-852B-DC621E2EEB5C}" destId="{47AE0446-38B0-CF47-BC42-FBA2406056FC}" srcOrd="0" destOrd="0" presId="urn:microsoft.com/office/officeart/2005/8/layout/radial4"/>
    <dgm:cxn modelId="{C18BB50F-C755-4129-AF02-6DB0C86266D1}" type="presOf" srcId="{72F01699-7B11-2B4C-A99A-599F95C67618}" destId="{26EB7B6E-B7E0-E740-AACD-FED6A9868C49}" srcOrd="0" destOrd="0" presId="urn:microsoft.com/office/officeart/2005/8/layout/radial4"/>
    <dgm:cxn modelId="{81C38C11-1446-43F7-AFFB-2724084656DD}" type="presParOf" srcId="{6FA5E0FD-8E29-D24A-BFD3-57D37FAD9C38}" destId="{26EB7B6E-B7E0-E740-AACD-FED6A9868C49}" srcOrd="0" destOrd="0" presId="urn:microsoft.com/office/officeart/2005/8/layout/radial4"/>
    <dgm:cxn modelId="{9F049829-A660-40C8-AEFB-63FF5F0B5B2D}" type="presParOf" srcId="{6FA5E0FD-8E29-D24A-BFD3-57D37FAD9C38}" destId="{DB967C1E-AA00-DF4C-813E-74D09BFA138F}" srcOrd="1" destOrd="0" presId="urn:microsoft.com/office/officeart/2005/8/layout/radial4"/>
    <dgm:cxn modelId="{8DA4BA53-8AC6-4F74-892A-97F887E984A4}" type="presParOf" srcId="{6FA5E0FD-8E29-D24A-BFD3-57D37FAD9C38}" destId="{DEB271E2-1E30-C54C-92DD-3AFD6468E812}" srcOrd="2" destOrd="0" presId="urn:microsoft.com/office/officeart/2005/8/layout/radial4"/>
    <dgm:cxn modelId="{BC092A91-3AC5-4388-93F8-C8715E68866B}" type="presParOf" srcId="{6FA5E0FD-8E29-D24A-BFD3-57D37FAD9C38}" destId="{72706BD5-F623-3F49-AE14-FA690E80777C}" srcOrd="3" destOrd="0" presId="urn:microsoft.com/office/officeart/2005/8/layout/radial4"/>
    <dgm:cxn modelId="{3BA3D3D5-638D-4157-B2F1-0F38F3D34337}" type="presParOf" srcId="{6FA5E0FD-8E29-D24A-BFD3-57D37FAD9C38}" destId="{756F5F3E-534E-9142-A0C8-797711ECA308}" srcOrd="4" destOrd="0" presId="urn:microsoft.com/office/officeart/2005/8/layout/radial4"/>
    <dgm:cxn modelId="{5A4B7D8F-86E5-4240-BDC8-852EFDB5FA94}" type="presParOf" srcId="{6FA5E0FD-8E29-D24A-BFD3-57D37FAD9C38}" destId="{47AE0446-38B0-CF47-BC42-FBA2406056FC}" srcOrd="5" destOrd="0" presId="urn:microsoft.com/office/officeart/2005/8/layout/radial4"/>
    <dgm:cxn modelId="{97639ABE-C915-4430-A7BB-AC306B080968}" type="presParOf" srcId="{6FA5E0FD-8E29-D24A-BFD3-57D37FAD9C38}" destId="{B936DAA0-C04A-D24F-BBBD-63B2A2455BA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B7B6E-B7E0-E740-AACD-FED6A9868C49}">
      <dsp:nvSpPr>
        <dsp:cNvPr id="0" name=""/>
        <dsp:cNvSpPr/>
      </dsp:nvSpPr>
      <dsp:spPr>
        <a:xfrm>
          <a:off x="2410460" y="2278422"/>
          <a:ext cx="1783080" cy="17830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t-IT" sz="1700" kern="1200" dirty="0" smtClean="0">
              <a:solidFill>
                <a:schemeClr val="tx1"/>
              </a:solidFill>
            </a:rPr>
            <a:t>Trasparenza</a:t>
          </a:r>
        </a:p>
        <a:p>
          <a:pPr lvl="0" algn="ctr" defTabSz="755650">
            <a:lnSpc>
              <a:spcPct val="90000"/>
            </a:lnSpc>
            <a:spcBef>
              <a:spcPct val="0"/>
            </a:spcBef>
            <a:spcAft>
              <a:spcPct val="35000"/>
            </a:spcAft>
          </a:pPr>
          <a:endParaRPr lang="it-IT" sz="1700" kern="1200" dirty="0">
            <a:solidFill>
              <a:schemeClr val="tx1"/>
            </a:solidFill>
          </a:endParaRPr>
        </a:p>
      </dsp:txBody>
      <dsp:txXfrm>
        <a:off x="2671586" y="2539548"/>
        <a:ext cx="1260828" cy="1260828"/>
      </dsp:txXfrm>
    </dsp:sp>
    <dsp:sp modelId="{DB967C1E-AA00-DF4C-813E-74D09BFA138F}">
      <dsp:nvSpPr>
        <dsp:cNvPr id="0" name=""/>
        <dsp:cNvSpPr/>
      </dsp:nvSpPr>
      <dsp:spPr>
        <a:xfrm rot="12873108">
          <a:off x="1100395" y="1926219"/>
          <a:ext cx="1528868" cy="50817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B271E2-1E30-C54C-92DD-3AFD6468E812}">
      <dsp:nvSpPr>
        <dsp:cNvPr id="0" name=""/>
        <dsp:cNvSpPr/>
      </dsp:nvSpPr>
      <dsp:spPr>
        <a:xfrm>
          <a:off x="388268" y="1069188"/>
          <a:ext cx="1693926" cy="13551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informazione</a:t>
          </a:r>
          <a:endParaRPr lang="it-IT" sz="1800" kern="1200" dirty="0">
            <a:solidFill>
              <a:schemeClr val="tx1"/>
            </a:solidFill>
          </a:endParaRPr>
        </a:p>
      </dsp:txBody>
      <dsp:txXfrm>
        <a:off x="427959" y="1108879"/>
        <a:ext cx="1614544" cy="1275758"/>
      </dsp:txXfrm>
    </dsp:sp>
    <dsp:sp modelId="{72706BD5-F623-3F49-AE14-FA690E80777C}">
      <dsp:nvSpPr>
        <dsp:cNvPr id="0" name=""/>
        <dsp:cNvSpPr/>
      </dsp:nvSpPr>
      <dsp:spPr>
        <a:xfrm rot="16200000">
          <a:off x="2546777" y="1181201"/>
          <a:ext cx="1510445" cy="50817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6F5F3E-534E-9142-A0C8-797711ECA308}">
      <dsp:nvSpPr>
        <dsp:cNvPr id="0" name=""/>
        <dsp:cNvSpPr/>
      </dsp:nvSpPr>
      <dsp:spPr>
        <a:xfrm>
          <a:off x="2455037" y="2497"/>
          <a:ext cx="1693926" cy="13551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Accesso </a:t>
          </a:r>
          <a:endParaRPr lang="it-IT" sz="1800" kern="1200" dirty="0">
            <a:solidFill>
              <a:schemeClr val="tx1"/>
            </a:solidFill>
          </a:endParaRPr>
        </a:p>
      </dsp:txBody>
      <dsp:txXfrm>
        <a:off x="2494728" y="42188"/>
        <a:ext cx="1614544" cy="1275758"/>
      </dsp:txXfrm>
    </dsp:sp>
    <dsp:sp modelId="{47AE0446-38B0-CF47-BC42-FBA2406056FC}">
      <dsp:nvSpPr>
        <dsp:cNvPr id="0" name=""/>
        <dsp:cNvSpPr/>
      </dsp:nvSpPr>
      <dsp:spPr>
        <a:xfrm rot="19500000">
          <a:off x="3967737" y="1920906"/>
          <a:ext cx="1510445" cy="50817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36DAA0-C04A-D24F-BBBD-63B2A2455BA8}">
      <dsp:nvSpPr>
        <dsp:cNvPr id="0" name=""/>
        <dsp:cNvSpPr/>
      </dsp:nvSpPr>
      <dsp:spPr>
        <a:xfrm>
          <a:off x="4494639" y="1064247"/>
          <a:ext cx="1693926" cy="13551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Partecipazione</a:t>
          </a:r>
        </a:p>
        <a:p>
          <a:pPr lvl="0" algn="ctr" defTabSz="800100">
            <a:lnSpc>
              <a:spcPct val="90000"/>
            </a:lnSpc>
            <a:spcBef>
              <a:spcPct val="0"/>
            </a:spcBef>
            <a:spcAft>
              <a:spcPct val="35000"/>
            </a:spcAft>
          </a:pPr>
          <a:endParaRPr lang="it-IT" sz="1800" kern="1200" dirty="0">
            <a:solidFill>
              <a:schemeClr val="tx1"/>
            </a:solidFill>
          </a:endParaRPr>
        </a:p>
      </dsp:txBody>
      <dsp:txXfrm>
        <a:off x="4534330" y="1103938"/>
        <a:ext cx="1614544" cy="127575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C7554EC-B9CC-4080-A63D-641703CC3841}" type="datetimeFigureOut">
              <a:rPr lang="it-IT"/>
              <a:pPr>
                <a:defRPr/>
              </a:pPr>
              <a:t>08/10/2015</a:t>
            </a:fld>
            <a:endParaRPr lang="it-IT"/>
          </a:p>
        </p:txBody>
      </p:sp>
      <p:sp>
        <p:nvSpPr>
          <p:cNvPr id="4" name="Segnaposto immagine diapositiva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902CAFC-413B-47B8-AD0B-C7ED60087965}" type="slidenum">
              <a:rPr lang="it-IT"/>
              <a:pPr>
                <a:defRPr/>
              </a:pPr>
              <a:t>‹N›</a:t>
            </a:fld>
            <a:endParaRPr lang="it-IT"/>
          </a:p>
        </p:txBody>
      </p:sp>
    </p:spTree>
    <p:extLst>
      <p:ext uri="{BB962C8B-B14F-4D97-AF65-F5344CB8AC3E}">
        <p14:creationId xmlns:p14="http://schemas.microsoft.com/office/powerpoint/2010/main" val="25684646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atin typeface="Calibri" charset="0"/>
              </a:rPr>
              <a:t>COPERTINA GIORNATA</a:t>
            </a:r>
          </a:p>
        </p:txBody>
      </p:sp>
      <p:sp>
        <p:nvSpPr>
          <p:cNvPr id="1638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6208F9-215D-784A-80E3-639C39A29F22}" type="slidenum">
              <a:rPr lang="it-IT" sz="1200">
                <a:latin typeface="Calibri" charset="0"/>
              </a:rPr>
              <a:pPr eaLnBrk="1" hangingPunct="1"/>
              <a:t>9</a:t>
            </a:fld>
            <a:endParaRPr lang="it-IT"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6041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3D9E5A-E58E-B24B-BBD2-C11B097045B9}" type="slidenum">
              <a:rPr lang="it-IT" sz="1200">
                <a:latin typeface="Calibri" charset="0"/>
              </a:rPr>
              <a:pPr eaLnBrk="1" hangingPunct="1"/>
              <a:t>17</a:t>
            </a:fld>
            <a:endParaRPr lang="it-IT"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Segnaposto note 2"/>
          <p:cNvSpPr>
            <a:spLocks noGrp="1"/>
          </p:cNvSpPr>
          <p:nvPr>
            <p:ph type="body" idx="1"/>
          </p:nvPr>
        </p:nvSpPr>
        <p:spPr/>
        <p:txBody>
          <a:bodyPr/>
          <a:lstStyle/>
          <a:p>
            <a:pPr eaLnBrk="1" hangingPunct="1">
              <a:defRPr/>
            </a:pPr>
            <a:r>
              <a:rPr lang="it-IT" dirty="0" smtClean="0">
                <a:ea typeface="+mn-ea"/>
                <a:cs typeface="+mn-cs"/>
              </a:rPr>
              <a:t>la trasparenza costituisce anche un elemento essenziale per lo sviluppo di un efficiente sistema organizzativo, in quanto se coloro che operano all’interno dell’organizzazione sanno di muoversi in un ambiente trasparente, miglioreranno fiducia e motivazione.</a:t>
            </a:r>
            <a:endParaRPr lang="it-IT" dirty="0"/>
          </a:p>
        </p:txBody>
      </p:sp>
      <p:sp>
        <p:nvSpPr>
          <p:cNvPr id="2765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AC85E5-6369-A744-ACCD-8C2907FE4535}" type="slidenum">
              <a:rPr lang="it-IT" sz="1200">
                <a:latin typeface="Calibri" charset="0"/>
              </a:rPr>
              <a:pPr eaLnBrk="1" hangingPunct="1"/>
              <a:t>27</a:t>
            </a:fld>
            <a:endParaRPr lang="it-IT"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Segnaposto note 2"/>
          <p:cNvSpPr>
            <a:spLocks noGrp="1"/>
          </p:cNvSpPr>
          <p:nvPr>
            <p:ph type="body" idx="1"/>
          </p:nvPr>
        </p:nvSpPr>
        <p:spPr/>
        <p:txBody>
          <a:bodyPr/>
          <a:lstStyle/>
          <a:p>
            <a:pPr eaLnBrk="1" hangingPunct="1">
              <a:defRPr/>
            </a:pPr>
            <a:r>
              <a:rPr lang="it-IT" dirty="0" smtClean="0">
                <a:ea typeface="+mn-ea"/>
                <a:cs typeface="+mn-cs"/>
              </a:rPr>
              <a:t>la trasparenza costituisce anche un elemento essenziale per lo sviluppo di un efficiente sistema organizzativo, in quanto se coloro che operano all’interno dell’organizzazione sanno di muoversi in un ambiente trasparente, miglioreranno fiducia e motivazione.</a:t>
            </a:r>
            <a:endParaRPr lang="it-IT" dirty="0"/>
          </a:p>
        </p:txBody>
      </p:sp>
      <p:sp>
        <p:nvSpPr>
          <p:cNvPr id="2560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41DB9-9A2B-9940-ACF5-C41211ED868E}" type="slidenum">
              <a:rPr lang="it-IT" sz="1200">
                <a:latin typeface="Calibri" charset="0"/>
              </a:rPr>
              <a:pPr eaLnBrk="1" hangingPunct="1"/>
              <a:t>28</a:t>
            </a:fld>
            <a:endParaRPr lang="it-IT"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240290-C87F-C440-8EA3-FED0996F50CE}" type="slidenum">
              <a:rPr lang="it-IT" sz="1200">
                <a:latin typeface="Calibri" charset="0"/>
              </a:rPr>
              <a:pPr eaLnBrk="1" hangingPunct="1"/>
              <a:t>29</a:t>
            </a:fld>
            <a:endParaRPr lang="it-IT" sz="1200">
              <a:latin typeface="Calibri" charset="0"/>
            </a:endParaRPr>
          </a:p>
        </p:txBody>
      </p:sp>
      <p:sp>
        <p:nvSpPr>
          <p:cNvPr id="29699" name="Text Box 2"/>
          <p:cNvSpPr>
            <a:spLocks noGrp="1" noRot="1" noChangeAspect="1" noChangeArrowheads="1" noTextEdit="1"/>
          </p:cNvSpPr>
          <p:nvPr>
            <p:ph type="sldImg"/>
          </p:nvPr>
        </p:nvSpPr>
        <p:spPr bwMode="auto">
          <a:xfrm>
            <a:off x="952500" y="695325"/>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700"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numCol="1" anchor="ctr" anchorCtr="0" compatLnSpc="1">
            <a:prstTxWarp prst="textNoShape">
              <a:avLst/>
            </a:prstTxWarp>
          </a:bodyPr>
          <a:lstStyle/>
          <a:p>
            <a:r>
              <a:rPr lang="it-IT" dirty="0" err="1">
                <a:latin typeface="Calibri" charset="0"/>
              </a:rPr>
              <a:t>We</a:t>
            </a:r>
            <a:r>
              <a:rPr lang="it-IT" dirty="0">
                <a:latin typeface="Calibri" charset="0"/>
              </a:rPr>
              <a:t> </a:t>
            </a:r>
            <a:r>
              <a:rPr lang="it-IT" dirty="0" err="1">
                <a:latin typeface="Calibri" charset="0"/>
              </a:rPr>
              <a:t>believe</a:t>
            </a:r>
            <a:r>
              <a:rPr lang="it-IT" dirty="0">
                <a:latin typeface="Calibri" charset="0"/>
              </a:rPr>
              <a:t> </a:t>
            </a:r>
            <a:r>
              <a:rPr lang="it-IT" dirty="0" err="1">
                <a:latin typeface="Calibri" charset="0"/>
              </a:rPr>
              <a:t>tha</a:t>
            </a:r>
            <a:r>
              <a:rPr lang="it-IT" dirty="0">
                <a:latin typeface="Calibri" charset="0"/>
              </a:rPr>
              <a:t> </a:t>
            </a:r>
            <a:r>
              <a:rPr lang="it-IT" dirty="0" err="1">
                <a:latin typeface="Calibri" charset="0"/>
              </a:rPr>
              <a:t>partecipation</a:t>
            </a:r>
            <a:r>
              <a:rPr lang="it-IT" dirty="0">
                <a:latin typeface="Calibri" charset="0"/>
              </a:rPr>
              <a:t> </a:t>
            </a:r>
            <a:r>
              <a:rPr lang="it-IT" dirty="0" err="1">
                <a:latin typeface="Calibri" charset="0"/>
              </a:rPr>
              <a:t>is</a:t>
            </a:r>
            <a:r>
              <a:rPr lang="it-IT" dirty="0">
                <a:latin typeface="Calibri" charset="0"/>
              </a:rPr>
              <a:t> the goal of a public </a:t>
            </a:r>
            <a:r>
              <a:rPr lang="it-IT" dirty="0" err="1">
                <a:latin typeface="Calibri" charset="0"/>
              </a:rPr>
              <a:t>administration</a:t>
            </a:r>
            <a:r>
              <a:rPr lang="it-IT" dirty="0">
                <a:latin typeface="Calibri" charset="0"/>
              </a:rPr>
              <a:t> so </a:t>
            </a:r>
            <a:r>
              <a:rPr lang="it-IT" dirty="0" err="1">
                <a:latin typeface="Calibri" charset="0"/>
              </a:rPr>
              <a:t>is</a:t>
            </a:r>
            <a:r>
              <a:rPr lang="it-IT" dirty="0">
                <a:latin typeface="Calibri" charset="0"/>
              </a:rPr>
              <a:t> </a:t>
            </a:r>
            <a:r>
              <a:rPr lang="it-IT" dirty="0" err="1">
                <a:latin typeface="Calibri" charset="0"/>
              </a:rPr>
              <a:t>necessarty</a:t>
            </a:r>
            <a:r>
              <a:rPr lang="it-IT" dirty="0">
                <a:latin typeface="Calibri" charset="0"/>
              </a:rPr>
              <a:t> to </a:t>
            </a:r>
            <a:r>
              <a:rPr lang="it-IT" dirty="0" err="1">
                <a:latin typeface="Calibri" charset="0"/>
              </a:rPr>
              <a:t>To</a:t>
            </a:r>
            <a:r>
              <a:rPr lang="it-IT" dirty="0">
                <a:latin typeface="Calibri" charset="0"/>
              </a:rPr>
              <a:t> </a:t>
            </a:r>
            <a:r>
              <a:rPr lang="it-IT" dirty="0" err="1">
                <a:latin typeface="Calibri" charset="0"/>
              </a:rPr>
              <a:t>devolop</a:t>
            </a:r>
            <a:r>
              <a:rPr lang="it-IT" dirty="0">
                <a:latin typeface="Calibri" charset="0"/>
              </a:rPr>
              <a:t> information and </a:t>
            </a:r>
            <a:r>
              <a:rPr lang="it-IT" dirty="0" err="1">
                <a:latin typeface="Calibri" charset="0"/>
              </a:rPr>
              <a:t>access</a:t>
            </a:r>
            <a:r>
              <a:rPr lang="it-IT" dirty="0">
                <a:latin typeface="Calibri" charset="0"/>
              </a:rPr>
              <a:t>.</a:t>
            </a:r>
          </a:p>
          <a:p>
            <a:r>
              <a:rPr lang="it-IT" dirty="0" err="1">
                <a:latin typeface="Calibri" charset="0"/>
              </a:rPr>
              <a:t>We</a:t>
            </a:r>
            <a:r>
              <a:rPr lang="it-IT" dirty="0">
                <a:latin typeface="Calibri" charset="0"/>
              </a:rPr>
              <a:t> </a:t>
            </a:r>
            <a:r>
              <a:rPr lang="it-IT" dirty="0" err="1">
                <a:latin typeface="Calibri" charset="0"/>
              </a:rPr>
              <a:t>have</a:t>
            </a:r>
            <a:r>
              <a:rPr lang="it-IT" dirty="0">
                <a:latin typeface="Calibri" charset="0"/>
              </a:rPr>
              <a:t> </a:t>
            </a:r>
            <a:r>
              <a:rPr lang="it-IT" dirty="0" err="1">
                <a:latin typeface="Calibri" charset="0"/>
              </a:rPr>
              <a:t>see</a:t>
            </a:r>
            <a:r>
              <a:rPr lang="it-IT" dirty="0">
                <a:latin typeface="Calibri" charset="0"/>
              </a:rPr>
              <a:t> </a:t>
            </a:r>
            <a:r>
              <a:rPr lang="it-IT" dirty="0" err="1">
                <a:latin typeface="Calibri" charset="0"/>
              </a:rPr>
              <a:t>transparency</a:t>
            </a:r>
            <a:r>
              <a:rPr lang="it-IT" dirty="0">
                <a:latin typeface="Calibri" charset="0"/>
              </a:rPr>
              <a:t> </a:t>
            </a:r>
            <a:r>
              <a:rPr lang="it-IT" dirty="0" err="1">
                <a:latin typeface="Calibri" charset="0"/>
              </a:rPr>
              <a:t>as</a:t>
            </a:r>
            <a:r>
              <a:rPr lang="it-IT" dirty="0">
                <a:latin typeface="Calibri" charset="0"/>
              </a:rPr>
              <a:t> </a:t>
            </a:r>
            <a:r>
              <a:rPr lang="it-IT" dirty="0" err="1">
                <a:latin typeface="Calibri" charset="0"/>
              </a:rPr>
              <a:t>multidimensiona</a:t>
            </a:r>
            <a:r>
              <a:rPr lang="it-IT" dirty="0">
                <a:latin typeface="Calibri" charset="0"/>
              </a:rPr>
              <a:t> idea, </a:t>
            </a:r>
            <a:r>
              <a:rPr lang="it-IT" dirty="0" err="1">
                <a:latin typeface="Calibri" charset="0"/>
              </a:rPr>
              <a:t>comprehesive</a:t>
            </a:r>
            <a:r>
              <a:rPr lang="it-IT" dirty="0">
                <a:latin typeface="Calibri" charset="0"/>
              </a:rPr>
              <a:t> of information, </a:t>
            </a:r>
            <a:r>
              <a:rPr lang="it-IT" dirty="0" err="1">
                <a:latin typeface="Calibri" charset="0"/>
              </a:rPr>
              <a:t>access</a:t>
            </a:r>
            <a:r>
              <a:rPr lang="it-IT" dirty="0">
                <a:latin typeface="Calibri" charset="0"/>
              </a:rPr>
              <a:t> and </a:t>
            </a:r>
            <a:r>
              <a:rPr lang="it-IT" dirty="0" err="1">
                <a:latin typeface="Calibri" charset="0"/>
              </a:rPr>
              <a:t>partecipation</a:t>
            </a:r>
            <a:r>
              <a:rPr lang="it-IT" dirty="0">
                <a:latin typeface="Calibri" charset="0"/>
              </a:rPr>
              <a:t>.  In </a:t>
            </a:r>
            <a:r>
              <a:rPr lang="it-IT" dirty="0" err="1">
                <a:latin typeface="Calibri" charset="0"/>
              </a:rPr>
              <a:t>other</a:t>
            </a:r>
            <a:r>
              <a:rPr lang="it-IT" dirty="0">
                <a:latin typeface="Calibri" charset="0"/>
              </a:rPr>
              <a:t> </a:t>
            </a:r>
            <a:r>
              <a:rPr lang="it-IT" dirty="0" err="1">
                <a:latin typeface="Calibri" charset="0"/>
              </a:rPr>
              <a:t>terms</a:t>
            </a:r>
            <a:r>
              <a:rPr lang="it-IT" dirty="0">
                <a:latin typeface="Calibri" charset="0"/>
              </a:rPr>
              <a:t> for </a:t>
            </a:r>
            <a:r>
              <a:rPr lang="it-IT" dirty="0" err="1">
                <a:latin typeface="Calibri" charset="0"/>
              </a:rPr>
              <a:t>us</a:t>
            </a:r>
            <a:r>
              <a:rPr lang="it-IT" dirty="0">
                <a:latin typeface="Calibri" charset="0"/>
              </a:rPr>
              <a:t> information, </a:t>
            </a:r>
            <a:r>
              <a:rPr lang="it-IT" dirty="0" err="1">
                <a:latin typeface="Calibri" charset="0"/>
              </a:rPr>
              <a:t>access</a:t>
            </a:r>
            <a:r>
              <a:rPr lang="it-IT" dirty="0">
                <a:latin typeface="Calibri" charset="0"/>
              </a:rPr>
              <a:t> and </a:t>
            </a:r>
            <a:r>
              <a:rPr lang="it-IT" dirty="0" err="1">
                <a:latin typeface="Calibri" charset="0"/>
              </a:rPr>
              <a:t>partecipation</a:t>
            </a:r>
            <a:r>
              <a:rPr lang="it-IT" dirty="0">
                <a:latin typeface="Calibri" charset="0"/>
              </a:rPr>
              <a:t> </a:t>
            </a:r>
          </a:p>
          <a:p>
            <a:r>
              <a:rPr lang="it-IT" dirty="0" err="1">
                <a:latin typeface="Calibri" charset="0"/>
              </a:rPr>
              <a:t>Contribute</a:t>
            </a:r>
            <a:r>
              <a:rPr lang="it-IT" dirty="0">
                <a:latin typeface="Calibri" charset="0"/>
              </a:rPr>
              <a:t> to </a:t>
            </a:r>
            <a:r>
              <a:rPr lang="it-IT" dirty="0" err="1">
                <a:latin typeface="Calibri" charset="0"/>
              </a:rPr>
              <a:t>define</a:t>
            </a:r>
            <a:r>
              <a:rPr lang="it-IT" dirty="0">
                <a:latin typeface="Calibri" charset="0"/>
              </a:rPr>
              <a:t> the </a:t>
            </a:r>
            <a:r>
              <a:rPr lang="it-IT" dirty="0" err="1">
                <a:latin typeface="Calibri" charset="0"/>
              </a:rPr>
              <a:t>level</a:t>
            </a:r>
            <a:r>
              <a:rPr lang="it-IT" dirty="0">
                <a:latin typeface="Calibri" charset="0"/>
              </a:rPr>
              <a:t> of </a:t>
            </a:r>
            <a:r>
              <a:rPr lang="it-IT" dirty="0" err="1">
                <a:latin typeface="Calibri" charset="0"/>
              </a:rPr>
              <a:t>transparency</a:t>
            </a:r>
            <a:r>
              <a:rPr lang="it-IT" dirty="0">
                <a:latin typeface="Calibri" charset="0"/>
              </a:rPr>
              <a:t> of a public </a:t>
            </a:r>
            <a:r>
              <a:rPr lang="it-IT" dirty="0" err="1">
                <a:latin typeface="Calibri" charset="0"/>
              </a:rPr>
              <a:t>organization</a:t>
            </a:r>
            <a:r>
              <a:rPr lang="it-IT" dirty="0">
                <a:latin typeface="Calibri" charset="0"/>
              </a:rPr>
              <a:t> In </a:t>
            </a:r>
            <a:r>
              <a:rPr lang="it-IT" dirty="0" err="1">
                <a:latin typeface="Calibri" charset="0"/>
              </a:rPr>
              <a:t>this</a:t>
            </a:r>
            <a:r>
              <a:rPr lang="it-IT" dirty="0">
                <a:latin typeface="Calibri" charset="0"/>
              </a:rPr>
              <a:t> </a:t>
            </a:r>
            <a:r>
              <a:rPr lang="it-IT" dirty="0" err="1">
                <a:latin typeface="Calibri" charset="0"/>
              </a:rPr>
              <a:t>futhermore</a:t>
            </a:r>
            <a:r>
              <a:rPr lang="it-IT" dirty="0">
                <a:latin typeface="Calibri" charset="0"/>
              </a:rPr>
              <a:t> in </a:t>
            </a:r>
            <a:r>
              <a:rPr lang="it-IT" dirty="0" err="1">
                <a:latin typeface="Calibri" charset="0"/>
              </a:rPr>
              <a:t>this</a:t>
            </a:r>
            <a:r>
              <a:rPr lang="it-IT" dirty="0">
                <a:latin typeface="Calibri" charset="0"/>
              </a:rPr>
              <a:t> way </a:t>
            </a:r>
            <a:r>
              <a:rPr lang="it-IT" dirty="0" err="1">
                <a:latin typeface="Calibri" charset="0"/>
              </a:rPr>
              <a:t>we</a:t>
            </a:r>
            <a:r>
              <a:rPr lang="it-IT" dirty="0">
                <a:latin typeface="Calibri" charset="0"/>
              </a:rPr>
              <a:t> can </a:t>
            </a:r>
            <a:r>
              <a:rPr lang="it-IT" dirty="0" err="1">
                <a:latin typeface="Calibri" charset="0"/>
              </a:rPr>
              <a:t>analise</a:t>
            </a:r>
            <a:r>
              <a:rPr lang="it-IT" dirty="0">
                <a:latin typeface="Calibri" charset="0"/>
              </a:rPr>
              <a:t> in a </a:t>
            </a:r>
            <a:r>
              <a:rPr lang="it-IT" dirty="0" err="1">
                <a:latin typeface="Calibri" charset="0"/>
              </a:rPr>
              <a:t>dinamic</a:t>
            </a:r>
            <a:r>
              <a:rPr lang="it-IT" dirty="0">
                <a:latin typeface="Calibri" charset="0"/>
              </a:rPr>
              <a:t> way the </a:t>
            </a:r>
            <a:r>
              <a:rPr lang="it-IT" dirty="0" err="1">
                <a:latin typeface="Calibri" charset="0"/>
              </a:rPr>
              <a:t>fenomen</a:t>
            </a:r>
            <a:r>
              <a:rPr lang="it-IT" dirty="0">
                <a:latin typeface="Calibri" charset="0"/>
              </a:rPr>
              <a:t> of  </a:t>
            </a:r>
            <a:r>
              <a:rPr lang="it-IT" dirty="0" err="1">
                <a:latin typeface="Calibri" charset="0"/>
              </a:rPr>
              <a:t>transparency</a:t>
            </a:r>
            <a:r>
              <a:rPr lang="it-IT" dirty="0">
                <a:latin typeface="Calibri"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it-IT" b="1" smtClean="0">
                <a:ea typeface="ＭＳ Ｐゴシック" charset="-128"/>
              </a:rPr>
              <a:t>Art. 323. Abuso di ufficio.</a:t>
            </a:r>
            <a:r>
              <a:rPr lang="it-IT" smtClean="0">
                <a:ea typeface="ＭＳ Ｐゴシック" charset="-128"/>
              </a:rPr>
              <a:t> Salvo che il fatto non costituisca un più grave reato, il pubblico ufficiale o l'incaricato di pubblico sevizio che, nello svolgimento delle funzioni o del servizio, in violazione di norme di legge o di regolamento, ovvero omettendo di astenersi in presenza di un interesse proprio o di un prossimo congiunto o negli altri casi prescritti, intenzionalmente procura a sé o ad altri un ingiusto vantaggio patrimoniale ovvero arreca ad altri un danno ingiusto è punito con la </a:t>
            </a:r>
            <a:r>
              <a:rPr lang="it-IT" b="1" smtClean="0">
                <a:ea typeface="ＭＳ Ｐゴシック" charset="-128"/>
              </a:rPr>
              <a:t>reclusione da uno a quattro anni</a:t>
            </a:r>
            <a:r>
              <a:rPr lang="it-IT" smtClean="0">
                <a:ea typeface="ＭＳ Ｐゴシック" charset="-128"/>
              </a:rPr>
              <a:t>. La pena è aumentata nei casi in cui il vantaggio o il danno hanno un carattere di rilevante gravità.</a:t>
            </a:r>
          </a:p>
          <a:p>
            <a:pPr defTabSz="914400"/>
            <a:endParaRPr lang="it-IT" smtClean="0">
              <a:ea typeface="ＭＳ Ｐゴシック" charset="-128"/>
            </a:endParaRPr>
          </a:p>
        </p:txBody>
      </p:sp>
      <p:sp>
        <p:nvSpPr>
          <p:cNvPr id="737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51926CCD-6263-48D7-9ADD-52C2CC59F206}" type="slidenum">
              <a:rPr lang="it-IT" smtClean="0"/>
              <a:pPr eaLnBrk="1" hangingPunct="1"/>
              <a:t>70</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A0FA8A6-53A8-4ADA-A33B-55A56E671D74}" type="slidenum">
              <a:rPr lang="it-IT"/>
              <a:pPr>
                <a:defRPr/>
              </a:pPr>
              <a:t>‹N›</a:t>
            </a:fld>
            <a:endParaRPr lang="it-IT"/>
          </a:p>
        </p:txBody>
      </p:sp>
    </p:spTree>
    <p:extLst>
      <p:ext uri="{BB962C8B-B14F-4D97-AF65-F5344CB8AC3E}">
        <p14:creationId xmlns:p14="http://schemas.microsoft.com/office/powerpoint/2010/main" val="108100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C5F04AA-571B-4EE3-97FF-7CDD1B535539}" type="slidenum">
              <a:rPr lang="it-IT"/>
              <a:pPr>
                <a:defRPr/>
              </a:pPr>
              <a:t>‹N›</a:t>
            </a:fld>
            <a:endParaRPr lang="it-IT"/>
          </a:p>
        </p:txBody>
      </p:sp>
    </p:spTree>
    <p:extLst>
      <p:ext uri="{BB962C8B-B14F-4D97-AF65-F5344CB8AC3E}">
        <p14:creationId xmlns:p14="http://schemas.microsoft.com/office/powerpoint/2010/main" val="192262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95300" y="274638"/>
            <a:ext cx="653415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8944FAC-051F-4C9B-B079-AAC57E735516}" type="slidenum">
              <a:rPr lang="it-IT"/>
              <a:pPr>
                <a:defRPr/>
              </a:pPr>
              <a:t>‹N›</a:t>
            </a:fld>
            <a:endParaRPr lang="it-IT"/>
          </a:p>
        </p:txBody>
      </p:sp>
    </p:spTree>
    <p:extLst>
      <p:ext uri="{BB962C8B-B14F-4D97-AF65-F5344CB8AC3E}">
        <p14:creationId xmlns:p14="http://schemas.microsoft.com/office/powerpoint/2010/main" val="2489023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861031" y="3810001"/>
            <a:ext cx="4044971" cy="91087"/>
          </a:xfrm>
          <a:prstGeom prst="rect">
            <a:avLst/>
          </a:prstGeom>
          <a:solidFill>
            <a:schemeClr val="accent5">
              <a:lumMod val="7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24" name="Rettangolo 23"/>
          <p:cNvSpPr/>
          <p:nvPr/>
        </p:nvSpPr>
        <p:spPr>
          <a:xfrm flipV="1">
            <a:off x="5861051" y="3897010"/>
            <a:ext cx="4044951" cy="192024"/>
          </a:xfrm>
          <a:prstGeom prst="rect">
            <a:avLst/>
          </a:prstGeom>
          <a:solidFill>
            <a:srgbClr val="81964F">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25" name="Rettangolo 24"/>
          <p:cNvSpPr/>
          <p:nvPr/>
        </p:nvSpPr>
        <p:spPr>
          <a:xfrm flipV="1">
            <a:off x="5861051"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26" name="Rettangolo 25"/>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27" name="Rettangolo 26"/>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useBgFill="1">
        <p:nvSpPr>
          <p:cNvPr id="30" name="Rettangolo arrotondato 29"/>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useBgFill="1">
        <p:nvSpPr>
          <p:cNvPr id="31" name="Rettangolo arrotondato 30"/>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7" name="Rettangolo 6"/>
          <p:cNvSpPr/>
          <p:nvPr/>
        </p:nvSpPr>
        <p:spPr>
          <a:xfrm>
            <a:off x="1" y="3638424"/>
            <a:ext cx="9906000" cy="244170"/>
          </a:xfrm>
          <a:prstGeom prst="rect">
            <a:avLst/>
          </a:prstGeom>
          <a:solidFill>
            <a:srgbClr val="95C1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10" name="Rettangolo 9"/>
          <p:cNvSpPr/>
          <p:nvPr/>
        </p:nvSpPr>
        <p:spPr>
          <a:xfrm>
            <a:off x="1" y="3675528"/>
            <a:ext cx="9906001" cy="140677"/>
          </a:xfrm>
          <a:prstGeom prst="rect">
            <a:avLst/>
          </a:prstGeom>
          <a:solidFill>
            <a:srgbClr val="3D621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11" name="Rettangolo 10"/>
          <p:cNvSpPr/>
          <p:nvPr/>
        </p:nvSpPr>
        <p:spPr>
          <a:xfrm flipV="1">
            <a:off x="6948555" y="3643090"/>
            <a:ext cx="2957446" cy="248432"/>
          </a:xfrm>
          <a:prstGeom prst="rect">
            <a:avLst/>
          </a:prstGeom>
          <a:solidFill>
            <a:srgbClr val="96C51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8" name="Titolo 7"/>
          <p:cNvSpPr>
            <a:spLocks noGrp="1"/>
          </p:cNvSpPr>
          <p:nvPr>
            <p:ph type="ctrTitle"/>
          </p:nvPr>
        </p:nvSpPr>
        <p:spPr>
          <a:xfrm>
            <a:off x="495300" y="2150518"/>
            <a:ext cx="9163050" cy="1470025"/>
          </a:xfrm>
        </p:spPr>
        <p:txBody>
          <a:bodyPr anchor="b"/>
          <a:lstStyle>
            <a:lvl1pPr>
              <a:defRPr sz="4400" b="1" cap="none" spc="0">
                <a:ln w="18000">
                  <a:solidFill>
                    <a:srgbClr val="95C144">
                      <a:alpha val="59000"/>
                    </a:srgbClr>
                  </a:solidFill>
                  <a:prstDash val="solid"/>
                  <a:miter lim="800000"/>
                </a:ln>
                <a:solidFill>
                  <a:srgbClr val="3D6215"/>
                </a:solidFill>
                <a:effectLst>
                  <a:outerShdw blurRad="304800" dist="165100" dir="7020000" algn="tl">
                    <a:srgbClr val="3D6215">
                      <a:alpha val="79000"/>
                    </a:srgbClr>
                  </a:outerShdw>
                </a:effectLst>
              </a:defRPr>
            </a:lvl1pPr>
          </a:lstStyle>
          <a:p>
            <a:r>
              <a:rPr kumimoji="0" lang="it-IT" dirty="0" smtClean="0"/>
              <a:t>Fare clic per modificare stile</a:t>
            </a:r>
            <a:endParaRPr kumimoji="0" lang="en-US" dirty="0"/>
          </a:p>
        </p:txBody>
      </p:sp>
      <p:sp>
        <p:nvSpPr>
          <p:cNvPr id="9" name="Sottotitolo 8"/>
          <p:cNvSpPr>
            <a:spLocks noGrp="1"/>
          </p:cNvSpPr>
          <p:nvPr>
            <p:ph type="subTitle" idx="1"/>
          </p:nvPr>
        </p:nvSpPr>
        <p:spPr>
          <a:xfrm>
            <a:off x="495300" y="3899938"/>
            <a:ext cx="5365750" cy="1752600"/>
          </a:xfrm>
        </p:spPr>
        <p:txBody>
          <a:bodyPr/>
          <a:lstStyle>
            <a:lvl1pPr marL="64008" indent="0" algn="l">
              <a:buNone/>
              <a:defRPr sz="2400">
                <a:solidFill>
                  <a:schemeClr val="tx1">
                    <a:lumMod val="65000"/>
                    <a:lumOff val="35000"/>
                  </a:schemeClr>
                </a:solidFill>
                <a:effectLst>
                  <a:outerShdw blurRad="152400" dist="114300" dir="7020000" algn="tl" rotWithShape="0">
                    <a:schemeClr val="bg2">
                      <a:lumMod val="50000"/>
                      <a:alpha val="62000"/>
                    </a:scheme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dirty="0" smtClean="0"/>
              <a:t>Fare clic per modificare lo stile del sottotitolo dello schema</a:t>
            </a:r>
            <a:endParaRPr kumimoji="0" lang="en-US" dirty="0"/>
          </a:p>
        </p:txBody>
      </p:sp>
      <p:sp>
        <p:nvSpPr>
          <p:cNvPr id="28" name="Segnaposto data 27"/>
          <p:cNvSpPr>
            <a:spLocks noGrp="1"/>
          </p:cNvSpPr>
          <p:nvPr>
            <p:ph type="dt" sz="half" idx="10"/>
          </p:nvPr>
        </p:nvSpPr>
        <p:spPr>
          <a:xfrm>
            <a:off x="7264400" y="4206240"/>
            <a:ext cx="1040130" cy="457200"/>
          </a:xfrm>
        </p:spPr>
        <p:txBody>
          <a:bodyPr/>
          <a:lstStyle>
            <a:lvl1pPr>
              <a:defRPr>
                <a:solidFill>
                  <a:srgbClr val="595959"/>
                </a:solidFill>
              </a:defRPr>
            </a:lvl1pPr>
          </a:lstStyle>
          <a:p>
            <a:fld id="{D18AC799-39B0-D944-BD91-2E5538896C2A}" type="datetime1">
              <a:rPr lang="it-IT" smtClean="0"/>
              <a:pPr/>
              <a:t>08/10/2015</a:t>
            </a:fld>
            <a:endParaRPr lang="it-IT"/>
          </a:p>
        </p:txBody>
      </p:sp>
      <p:sp>
        <p:nvSpPr>
          <p:cNvPr id="17" name="Segnaposto piè di pagina 16"/>
          <p:cNvSpPr>
            <a:spLocks noGrp="1"/>
          </p:cNvSpPr>
          <p:nvPr>
            <p:ph type="ftr" sz="quarter" idx="11"/>
          </p:nvPr>
        </p:nvSpPr>
        <p:spPr>
          <a:xfrm>
            <a:off x="5861050" y="4205288"/>
            <a:ext cx="1403350" cy="457200"/>
          </a:xfrm>
          <a:prstGeom prst="rect">
            <a:avLst/>
          </a:prstGeom>
        </p:spPr>
        <p:txBody>
          <a:bodyPr/>
          <a:lstStyle>
            <a:lvl1pPr>
              <a:defRPr>
                <a:solidFill>
                  <a:srgbClr val="595959"/>
                </a:solidFill>
              </a:defRPr>
            </a:lvl1pPr>
          </a:lstStyle>
          <a:p>
            <a:pPr defTabSz="457200" fontAlgn="auto">
              <a:spcBef>
                <a:spcPts val="0"/>
              </a:spcBef>
              <a:spcAft>
                <a:spcPts val="0"/>
              </a:spcAft>
            </a:pPr>
            <a:r>
              <a:rPr lang="it-IT" dirty="0" err="1" smtClean="0">
                <a:latin typeface="Georgia"/>
                <a:ea typeface="+mn-ea"/>
              </a:rPr>
              <a:t>info@r-group.it</a:t>
            </a:r>
            <a:endParaRPr lang="it-IT" dirty="0">
              <a:latin typeface="Georgia"/>
              <a:ea typeface="+mn-ea"/>
            </a:endParaRPr>
          </a:p>
        </p:txBody>
      </p:sp>
      <p:sp>
        <p:nvSpPr>
          <p:cNvPr id="29" name="Segnaposto numero diapositiva 28"/>
          <p:cNvSpPr>
            <a:spLocks noGrp="1"/>
          </p:cNvSpPr>
          <p:nvPr>
            <p:ph type="sldNum" sz="quarter" idx="12"/>
          </p:nvPr>
        </p:nvSpPr>
        <p:spPr>
          <a:xfrm>
            <a:off x="9013429" y="1136"/>
            <a:ext cx="810021" cy="365760"/>
          </a:xfrm>
        </p:spPr>
        <p:txBody>
          <a:bodyPr/>
          <a:lstStyle>
            <a:lvl1pPr algn="r">
              <a:defRPr sz="1800">
                <a:solidFill>
                  <a:schemeClr val="bg1"/>
                </a:solidFill>
              </a:defRPr>
            </a:lvl1pPr>
          </a:lstStyle>
          <a:p>
            <a:fld id="{6F42FDE4-A7DD-41A7-A0A6-9B649FB43336}" type="slidenum">
              <a:rPr lang="en-US" smtClean="0">
                <a:solidFill>
                  <a:prstClr val="white"/>
                </a:solidFill>
              </a:rPr>
              <a:pPr/>
              <a:t>‹N›</a:t>
            </a:fld>
            <a:endParaRPr lang="en-US" sz="1400" dirty="0">
              <a:solidFill>
                <a:srgbClr val="FFFFFF"/>
              </a:solidFill>
            </a:endParaRPr>
          </a:p>
        </p:txBody>
      </p:sp>
    </p:spTree>
    <p:extLst>
      <p:ext uri="{BB962C8B-B14F-4D97-AF65-F5344CB8AC3E}">
        <p14:creationId xmlns:p14="http://schemas.microsoft.com/office/powerpoint/2010/main" val="361341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contenuto 2"/>
          <p:cNvSpPr>
            <a:spLocks noGrp="1"/>
          </p:cNvSpPr>
          <p:nvPr>
            <p:ph idx="1"/>
          </p:nvPr>
        </p:nvSpPr>
        <p:spPr/>
        <p:txBody>
          <a:bodyPr/>
          <a:lstStyle/>
          <a:p>
            <a:pPr lvl="0" eaLnBrk="1" latinLnBrk="0" hangingPunct="1"/>
            <a:r>
              <a:rPr lang="it-IT" dirty="0" smtClean="0"/>
              <a:t>Fare clic per modificare gli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
        <p:nvSpPr>
          <p:cNvPr id="4" name="Segnaposto data 3"/>
          <p:cNvSpPr>
            <a:spLocks noGrp="1"/>
          </p:cNvSpPr>
          <p:nvPr>
            <p:ph type="dt" sz="half" idx="10"/>
          </p:nvPr>
        </p:nvSpPr>
        <p:spPr/>
        <p:txBody>
          <a:bodyPr/>
          <a:lstStyle/>
          <a:p>
            <a:fld id="{704A4491-9C0E-D14C-AB78-2EA8A6DDC6B1}" type="datetime1">
              <a:rPr lang="it-IT" smtClean="0"/>
              <a:pPr/>
              <a:t>08/10/2015</a:t>
            </a:fld>
            <a:endParaRPr lang="it-IT"/>
          </a:p>
        </p:txBody>
      </p:sp>
      <p:sp>
        <p:nvSpPr>
          <p:cNvPr id="5" name="Segnaposto piè di pagina 4"/>
          <p:cNvSpPr>
            <a:spLocks noGrp="1"/>
          </p:cNvSpPr>
          <p:nvPr>
            <p:ph type="ftr" sz="quarter" idx="11"/>
          </p:nvPr>
        </p:nvSpPr>
        <p:spPr>
          <a:xfrm>
            <a:off x="7974878" y="6574536"/>
            <a:ext cx="1436370" cy="266171"/>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6" name="Segnaposto numero diapositiva 5"/>
          <p:cNvSpPr>
            <a:spLocks noGrp="1"/>
          </p:cNvSpPr>
          <p:nvPr>
            <p:ph type="sldNum" sz="quarter" idx="12"/>
          </p:nvPr>
        </p:nvSpPr>
        <p:spPr/>
        <p:txBody>
          <a:bodyPr/>
          <a:lstStyle/>
          <a:p>
            <a:fld id="{FE0DA7C1-DB7A-5841-BD07-6CC17EC54330}" type="slidenum">
              <a:rPr lang="it-IT" smtClean="0"/>
              <a:pPr/>
              <a:t>‹N›</a:t>
            </a:fld>
            <a:endParaRPr lang="it-IT"/>
          </a:p>
        </p:txBody>
      </p:sp>
    </p:spTree>
    <p:extLst>
      <p:ext uri="{BB962C8B-B14F-4D97-AF65-F5344CB8AC3E}">
        <p14:creationId xmlns:p14="http://schemas.microsoft.com/office/powerpoint/2010/main" val="280936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1981201"/>
            <a:ext cx="8420100" cy="1362075"/>
          </a:xfrm>
        </p:spPr>
        <p:txBody>
          <a:bodyPr anchor="b">
            <a:noAutofit/>
          </a:bodyPr>
          <a:lstStyle>
            <a:lvl1pPr algn="l">
              <a:buNone/>
              <a:defRPr sz="4300" b="1" cap="none" spc="0" baseline="0">
                <a:ln w="18000">
                  <a:solidFill>
                    <a:srgbClr val="95C144">
                      <a:alpha val="48000"/>
                    </a:srgbClr>
                  </a:solidFill>
                  <a:prstDash val="solid"/>
                  <a:miter lim="800000"/>
                </a:ln>
                <a:solidFill>
                  <a:srgbClr val="3D6215"/>
                </a:solidFill>
                <a:effectLst>
                  <a:outerShdw blurRad="234950" dist="88900" dir="7020000" algn="tl">
                    <a:srgbClr val="3D6215">
                      <a:alpha val="93000"/>
                    </a:srgbClr>
                  </a:outerShdw>
                </a:effectLst>
              </a:defRPr>
            </a:lvl1pPr>
          </a:lstStyle>
          <a:p>
            <a:r>
              <a:rPr kumimoji="0" lang="it-IT" dirty="0" smtClean="0"/>
              <a:t>Fare clic per modificare stile</a:t>
            </a:r>
            <a:endParaRPr kumimoji="0" lang="en-US" dirty="0"/>
          </a:p>
        </p:txBody>
      </p:sp>
      <p:sp>
        <p:nvSpPr>
          <p:cNvPr id="3" name="Segnaposto testo 2"/>
          <p:cNvSpPr>
            <a:spLocks noGrp="1"/>
          </p:cNvSpPr>
          <p:nvPr>
            <p:ph type="body" idx="1"/>
          </p:nvPr>
        </p:nvSpPr>
        <p:spPr>
          <a:xfrm>
            <a:off x="782506" y="3367088"/>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sp>
        <p:nvSpPr>
          <p:cNvPr id="4" name="Segnaposto data 3"/>
          <p:cNvSpPr>
            <a:spLocks noGrp="1"/>
          </p:cNvSpPr>
          <p:nvPr>
            <p:ph type="dt" sz="half" idx="10"/>
          </p:nvPr>
        </p:nvSpPr>
        <p:spPr/>
        <p:txBody>
          <a:bodyPr/>
          <a:lstStyle/>
          <a:p>
            <a:fld id="{B1D0F77A-7B70-634F-84DD-989783C682D0}" type="datetime1">
              <a:rPr lang="it-IT" smtClean="0"/>
              <a:pPr/>
              <a:t>08/10/2015</a:t>
            </a:fld>
            <a:endParaRPr lang="it-IT"/>
          </a:p>
        </p:txBody>
      </p:sp>
      <p:sp>
        <p:nvSpPr>
          <p:cNvPr id="5" name="Segnaposto piè di pagina 4"/>
          <p:cNvSpPr>
            <a:spLocks noGrp="1"/>
          </p:cNvSpPr>
          <p:nvPr>
            <p:ph type="ftr" sz="quarter" idx="11"/>
          </p:nvPr>
        </p:nvSpPr>
        <p:spPr>
          <a:xfrm>
            <a:off x="7974878" y="6574536"/>
            <a:ext cx="1436370" cy="266171"/>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6" name="Segnaposto numero diapositiva 5"/>
          <p:cNvSpPr>
            <a:spLocks noGrp="1"/>
          </p:cNvSpPr>
          <p:nvPr>
            <p:ph type="sldNum" sz="quarter" idx="12"/>
          </p:nvPr>
        </p:nvSpPr>
        <p:spPr/>
        <p:txBody>
          <a:bodyPr/>
          <a:lstStyle/>
          <a:p>
            <a:fld id="{FE0DA7C1-DB7A-5841-BD07-6CC17EC54330}" type="slidenum">
              <a:rPr lang="it-IT" smtClean="0"/>
              <a:pPr/>
              <a:t>‹N›</a:t>
            </a:fld>
            <a:endParaRPr lang="it-IT"/>
          </a:p>
        </p:txBody>
      </p:sp>
    </p:spTree>
    <p:extLst>
      <p:ext uri="{BB962C8B-B14F-4D97-AF65-F5344CB8AC3E}">
        <p14:creationId xmlns:p14="http://schemas.microsoft.com/office/powerpoint/2010/main" val="342792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contenuto 2"/>
          <p:cNvSpPr>
            <a:spLocks noGrp="1"/>
          </p:cNvSpPr>
          <p:nvPr>
            <p:ph sz="half" idx="1"/>
          </p:nvPr>
        </p:nvSpPr>
        <p:spPr>
          <a:xfrm>
            <a:off x="495300" y="2249425"/>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035550" y="2249425"/>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4761747-B1BD-1D46-B3FA-97998F6BCA1C}" type="datetime1">
              <a:rPr lang="it-IT" smtClean="0"/>
              <a:pPr/>
              <a:t>08/10/2015</a:t>
            </a:fld>
            <a:endParaRPr lang="it-IT"/>
          </a:p>
        </p:txBody>
      </p:sp>
      <p:sp>
        <p:nvSpPr>
          <p:cNvPr id="6" name="Segnaposto piè di pagina 5"/>
          <p:cNvSpPr>
            <a:spLocks noGrp="1"/>
          </p:cNvSpPr>
          <p:nvPr>
            <p:ph type="ftr" sz="quarter" idx="11"/>
          </p:nvPr>
        </p:nvSpPr>
        <p:spPr>
          <a:xfrm>
            <a:off x="7974878" y="6574536"/>
            <a:ext cx="1436370" cy="266171"/>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7" name="Segnaposto numero diapositiva 6"/>
          <p:cNvSpPr>
            <a:spLocks noGrp="1"/>
          </p:cNvSpPr>
          <p:nvPr>
            <p:ph type="sldNum" sz="quarter" idx="12"/>
          </p:nvPr>
        </p:nvSpPr>
        <p:spPr/>
        <p:txBody>
          <a:bodyPr/>
          <a:lstStyle/>
          <a:p>
            <a:fld id="{FE0DA7C1-DB7A-5841-BD07-6CC17EC54330}" type="slidenum">
              <a:rPr lang="it-IT" smtClean="0"/>
              <a:pPr/>
              <a:t>‹N›</a:t>
            </a:fld>
            <a:endParaRPr lang="it-IT"/>
          </a:p>
        </p:txBody>
      </p:sp>
    </p:spTree>
    <p:extLst>
      <p:ext uri="{BB962C8B-B14F-4D97-AF65-F5344CB8AC3E}">
        <p14:creationId xmlns:p14="http://schemas.microsoft.com/office/powerpoint/2010/main" val="60271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12750" y="1143000"/>
            <a:ext cx="9080500" cy="1069848"/>
          </a:xfrm>
        </p:spPr>
        <p:txBody>
          <a:bodyPr anchor="ctr"/>
          <a:lstStyle>
            <a:lvl1pPr>
              <a:defRPr sz="4000" b="0" i="0" cap="none" baseline="0"/>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4" name="Segnaposto testo 3"/>
          <p:cNvSpPr>
            <a:spLocks noGrp="1"/>
          </p:cNvSpPr>
          <p:nvPr>
            <p:ph type="body" sz="half" idx="3"/>
          </p:nvPr>
        </p:nvSpPr>
        <p:spPr>
          <a:xfrm>
            <a:off x="5114661" y="2244970"/>
            <a:ext cx="4378590"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5" name="Segnaposto contenuto 4"/>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5111496" y="2708519"/>
            <a:ext cx="4378590"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data 25"/>
          <p:cNvSpPr>
            <a:spLocks noGrp="1"/>
          </p:cNvSpPr>
          <p:nvPr>
            <p:ph type="dt" sz="half" idx="10"/>
          </p:nvPr>
        </p:nvSpPr>
        <p:spPr/>
        <p:txBody>
          <a:bodyPr rtlCol="0"/>
          <a:lstStyle/>
          <a:p>
            <a:fld id="{BB81881B-EA9B-A44C-A6EE-0DBA9F9A3556}" type="datetime1">
              <a:rPr lang="it-IT" smtClean="0"/>
              <a:pPr/>
              <a:t>08/10/2015</a:t>
            </a:fld>
            <a:endParaRPr lang="it-IT"/>
          </a:p>
        </p:txBody>
      </p:sp>
      <p:sp>
        <p:nvSpPr>
          <p:cNvPr id="27" name="Segnaposto numero diapositiva 26"/>
          <p:cNvSpPr>
            <a:spLocks noGrp="1"/>
          </p:cNvSpPr>
          <p:nvPr>
            <p:ph type="sldNum" sz="quarter" idx="11"/>
          </p:nvPr>
        </p:nvSpPr>
        <p:spPr/>
        <p:txBody>
          <a:bodyPr rtlCol="0"/>
          <a:lstStyle/>
          <a:p>
            <a:fld id="{FE0DA7C1-DB7A-5841-BD07-6CC17EC54330}" type="slidenum">
              <a:rPr lang="it-IT" smtClean="0"/>
              <a:pPr/>
              <a:t>‹N›</a:t>
            </a:fld>
            <a:endParaRPr lang="it-IT"/>
          </a:p>
        </p:txBody>
      </p:sp>
      <p:sp>
        <p:nvSpPr>
          <p:cNvPr id="28" name="Segnaposto piè di pagina 27"/>
          <p:cNvSpPr>
            <a:spLocks noGrp="1"/>
          </p:cNvSpPr>
          <p:nvPr>
            <p:ph type="ftr" sz="quarter" idx="12"/>
          </p:nvPr>
        </p:nvSpPr>
        <p:spPr>
          <a:xfrm>
            <a:off x="7974878" y="6574536"/>
            <a:ext cx="1436370" cy="266171"/>
          </a:xfrm>
          <a:prstGeom prst="rect">
            <a:avLst/>
          </a:prstGeom>
        </p:spPr>
        <p:txBody>
          <a:bodyPr rtlCol="0"/>
          <a:lstStyle/>
          <a:p>
            <a:pPr defTabSz="457200" fontAlgn="auto">
              <a:spcBef>
                <a:spcPts val="0"/>
              </a:spcBef>
              <a:spcAft>
                <a:spcPts val="0"/>
              </a:spcAft>
            </a:pPr>
            <a:r>
              <a:rPr lang="it-IT" smtClean="0">
                <a:solidFill>
                  <a:prstClr val="black"/>
                </a:solidFill>
                <a:latin typeface="Georgia"/>
                <a:ea typeface="+mn-ea"/>
              </a:rPr>
              <a:t>info@r-group.it</a:t>
            </a:r>
            <a:endParaRPr lang="it-IT">
              <a:solidFill>
                <a:prstClr val="black"/>
              </a:solidFill>
              <a:latin typeface="Georgia"/>
              <a:ea typeface="+mn-ea"/>
            </a:endParaRPr>
          </a:p>
        </p:txBody>
      </p:sp>
    </p:spTree>
    <p:extLst>
      <p:ext uri="{BB962C8B-B14F-4D97-AF65-F5344CB8AC3E}">
        <p14:creationId xmlns:p14="http://schemas.microsoft.com/office/powerpoint/2010/main" val="1971099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it-IT" smtClean="0"/>
              <a:t>Fare clic per modificare stile</a:t>
            </a:r>
            <a:endParaRPr kumimoji="0" lang="en-US"/>
          </a:p>
        </p:txBody>
      </p:sp>
      <p:sp>
        <p:nvSpPr>
          <p:cNvPr id="3" name="Segnaposto data 2"/>
          <p:cNvSpPr>
            <a:spLocks noGrp="1"/>
          </p:cNvSpPr>
          <p:nvPr>
            <p:ph type="dt" sz="half" idx="10"/>
          </p:nvPr>
        </p:nvSpPr>
        <p:spPr>
          <a:xfrm>
            <a:off x="7132320" y="612648"/>
            <a:ext cx="1037036" cy="457200"/>
          </a:xfrm>
        </p:spPr>
        <p:txBody>
          <a:bodyPr/>
          <a:lstStyle/>
          <a:p>
            <a:fld id="{8274F7EF-12AB-0049-B330-31824AB45496}" type="datetime1">
              <a:rPr lang="it-IT" smtClean="0"/>
              <a:pPr/>
              <a:t>08/10/2015</a:t>
            </a:fld>
            <a:endParaRPr lang="it-IT"/>
          </a:p>
        </p:txBody>
      </p:sp>
      <p:sp>
        <p:nvSpPr>
          <p:cNvPr id="4" name="Segnaposto piè di pagina 3"/>
          <p:cNvSpPr>
            <a:spLocks noGrp="1"/>
          </p:cNvSpPr>
          <p:nvPr>
            <p:ph type="ftr" sz="quarter" idx="11"/>
          </p:nvPr>
        </p:nvSpPr>
        <p:spPr>
          <a:xfrm>
            <a:off x="5695950" y="612648"/>
            <a:ext cx="1436370" cy="457200"/>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5" name="Segnaposto numero diapositiva 4"/>
          <p:cNvSpPr>
            <a:spLocks noGrp="1"/>
          </p:cNvSpPr>
          <p:nvPr>
            <p:ph type="sldNum" sz="quarter" idx="12"/>
          </p:nvPr>
        </p:nvSpPr>
        <p:spPr>
          <a:xfrm>
            <a:off x="8855964" y="2272"/>
            <a:ext cx="825500" cy="365760"/>
          </a:xfrm>
        </p:spPr>
        <p:txBody>
          <a:bodyPr/>
          <a:lstStyle/>
          <a:p>
            <a:fld id="{FE0DA7C1-DB7A-5841-BD07-6CC17EC54330}" type="slidenum">
              <a:rPr lang="it-IT" smtClean="0"/>
              <a:pPr/>
              <a:t>‹N›</a:t>
            </a:fld>
            <a:endParaRPr lang="it-IT"/>
          </a:p>
        </p:txBody>
      </p:sp>
    </p:spTree>
    <p:extLst>
      <p:ext uri="{BB962C8B-B14F-4D97-AF65-F5344CB8AC3E}">
        <p14:creationId xmlns:p14="http://schemas.microsoft.com/office/powerpoint/2010/main" val="4060214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04478E-8232-564F-B2F8-3B1346AB40F5}" type="datetime1">
              <a:rPr lang="it-IT" smtClean="0"/>
              <a:pPr/>
              <a:t>08/10/2015</a:t>
            </a:fld>
            <a:endParaRPr lang="it-IT"/>
          </a:p>
        </p:txBody>
      </p:sp>
      <p:sp>
        <p:nvSpPr>
          <p:cNvPr id="3" name="Segnaposto piè di pagina 2"/>
          <p:cNvSpPr>
            <a:spLocks noGrp="1"/>
          </p:cNvSpPr>
          <p:nvPr>
            <p:ph type="ftr" sz="quarter" idx="11"/>
          </p:nvPr>
        </p:nvSpPr>
        <p:spPr>
          <a:xfrm>
            <a:off x="7974878" y="6574536"/>
            <a:ext cx="1436370" cy="266171"/>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4" name="Segnaposto numero diapositiva 3"/>
          <p:cNvSpPr>
            <a:spLocks noGrp="1"/>
          </p:cNvSpPr>
          <p:nvPr>
            <p:ph type="sldNum" sz="quarter" idx="12"/>
          </p:nvPr>
        </p:nvSpPr>
        <p:spPr/>
        <p:txBody>
          <a:bodyPr/>
          <a:lstStyle/>
          <a:p>
            <a:fld id="{FE0DA7C1-DB7A-5841-BD07-6CC17EC54330}" type="slidenum">
              <a:rPr lang="it-IT" smtClean="0"/>
              <a:pPr/>
              <a:t>‹N›</a:t>
            </a:fld>
            <a:endParaRPr lang="it-IT"/>
          </a:p>
        </p:txBody>
      </p:sp>
    </p:spTree>
    <p:extLst>
      <p:ext uri="{BB962C8B-B14F-4D97-AF65-F5344CB8AC3E}">
        <p14:creationId xmlns:p14="http://schemas.microsoft.com/office/powerpoint/2010/main" val="3516609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799621" y="1101970"/>
            <a:ext cx="3665220" cy="877824"/>
          </a:xfrm>
        </p:spPr>
        <p:txBody>
          <a:bodyPr anchor="b"/>
          <a:lstStyle>
            <a:lvl1pPr algn="l">
              <a:buNone/>
              <a:defRPr sz="1800" b="1"/>
            </a:lvl1pPr>
          </a:lstStyle>
          <a:p>
            <a:r>
              <a:rPr kumimoji="0" lang="it-IT" smtClean="0"/>
              <a:t>Fare clic per modificare stile</a:t>
            </a:r>
            <a:endParaRPr kumimoji="0" lang="en-US"/>
          </a:p>
        </p:txBody>
      </p:sp>
      <p:sp>
        <p:nvSpPr>
          <p:cNvPr id="3" name="Segnaposto testo 2"/>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4" name="Segnaposto contenuto 3"/>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D37E039A-D36E-FA4D-8677-891A28BC62A2}" type="datetime1">
              <a:rPr lang="it-IT" smtClean="0"/>
              <a:pPr/>
              <a:t>08/10/2015</a:t>
            </a:fld>
            <a:endParaRPr lang="it-IT"/>
          </a:p>
        </p:txBody>
      </p:sp>
      <p:sp>
        <p:nvSpPr>
          <p:cNvPr id="6" name="Segnaposto piè di pagina 5"/>
          <p:cNvSpPr>
            <a:spLocks noGrp="1"/>
          </p:cNvSpPr>
          <p:nvPr>
            <p:ph type="ftr" sz="quarter" idx="11"/>
          </p:nvPr>
        </p:nvSpPr>
        <p:spPr>
          <a:xfrm>
            <a:off x="7974878" y="6574536"/>
            <a:ext cx="1436370" cy="266171"/>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7" name="Segnaposto numero diapositiva 6"/>
          <p:cNvSpPr>
            <a:spLocks noGrp="1"/>
          </p:cNvSpPr>
          <p:nvPr>
            <p:ph type="sldNum" sz="quarter" idx="12"/>
          </p:nvPr>
        </p:nvSpPr>
        <p:spPr/>
        <p:txBody>
          <a:bodyPr/>
          <a:lstStyle/>
          <a:p>
            <a:fld id="{6F42FDE4-A7DD-41A7-A0A6-9B649FB43336}" type="slidenum">
              <a:rPr lang="en-US" smtClean="0"/>
              <a:pPr/>
              <a:t>‹N›</a:t>
            </a:fld>
            <a:endParaRPr lang="en-US"/>
          </a:p>
        </p:txBody>
      </p:sp>
    </p:spTree>
    <p:extLst>
      <p:ext uri="{BB962C8B-B14F-4D97-AF65-F5344CB8AC3E}">
        <p14:creationId xmlns:p14="http://schemas.microsoft.com/office/powerpoint/2010/main" val="114378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8CEEB27-5A12-430B-B8E0-5FC0CF1A0714}" type="slidenum">
              <a:rPr lang="it-IT"/>
              <a:pPr>
                <a:defRPr/>
              </a:pPr>
              <a:t>‹N›</a:t>
            </a:fld>
            <a:endParaRPr lang="it-IT"/>
          </a:p>
        </p:txBody>
      </p:sp>
    </p:spTree>
    <p:extLst>
      <p:ext uri="{BB962C8B-B14F-4D97-AF65-F5344CB8AC3E}">
        <p14:creationId xmlns:p14="http://schemas.microsoft.com/office/powerpoint/2010/main" val="1081229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93804" y="1109161"/>
            <a:ext cx="635703" cy="4681637"/>
          </a:xfrm>
        </p:spPr>
        <p:txBody>
          <a:bodyPr vert="vert270" lIns="45720" tIns="0" rIns="45720" anchor="t"/>
          <a:lstStyle>
            <a:lvl1pPr algn="ctr">
              <a:buNone/>
              <a:defRPr sz="2000" b="1"/>
            </a:lvl1pPr>
          </a:lstStyle>
          <a:p>
            <a:r>
              <a:rPr kumimoji="0" lang="it-IT" smtClean="0"/>
              <a:t>Fare clic per modificare stile</a:t>
            </a:r>
            <a:endParaRPr kumimoji="0" lang="en-US"/>
          </a:p>
        </p:txBody>
      </p:sp>
      <p:sp>
        <p:nvSpPr>
          <p:cNvPr id="3" name="Segnaposto immagine 2"/>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595813" y="3274309"/>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gli stili del testo dello schema</a:t>
            </a:r>
          </a:p>
        </p:txBody>
      </p:sp>
      <p:sp>
        <p:nvSpPr>
          <p:cNvPr id="5" name="Segnaposto data 4"/>
          <p:cNvSpPr>
            <a:spLocks noGrp="1"/>
          </p:cNvSpPr>
          <p:nvPr>
            <p:ph type="dt" sz="half" idx="10"/>
          </p:nvPr>
        </p:nvSpPr>
        <p:spPr/>
        <p:txBody>
          <a:bodyPr/>
          <a:lstStyle/>
          <a:p>
            <a:fld id="{3708B708-782E-7445-B817-DCB1376097AA}" type="datetime1">
              <a:rPr lang="it-IT" smtClean="0"/>
              <a:pPr/>
              <a:t>08/10/2015</a:t>
            </a:fld>
            <a:endParaRPr lang="it-IT"/>
          </a:p>
        </p:txBody>
      </p:sp>
      <p:sp>
        <p:nvSpPr>
          <p:cNvPr id="6" name="Segnaposto piè di pagina 5"/>
          <p:cNvSpPr>
            <a:spLocks noGrp="1"/>
          </p:cNvSpPr>
          <p:nvPr>
            <p:ph type="ftr" sz="quarter" idx="11"/>
          </p:nvPr>
        </p:nvSpPr>
        <p:spPr>
          <a:xfrm>
            <a:off x="7974878" y="6574536"/>
            <a:ext cx="1436370" cy="266171"/>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7" name="Segnaposto numero diapositiva 6"/>
          <p:cNvSpPr>
            <a:spLocks noGrp="1"/>
          </p:cNvSpPr>
          <p:nvPr>
            <p:ph type="sldNum" sz="quarter" idx="12"/>
          </p:nvPr>
        </p:nvSpPr>
        <p:spPr/>
        <p:txBody>
          <a:bodyPr/>
          <a:lstStyle/>
          <a:p>
            <a:fld id="{FE0DA7C1-DB7A-5841-BD07-6CC17EC54330}" type="slidenum">
              <a:rPr lang="it-IT" smtClean="0"/>
              <a:pPr/>
              <a:t>‹N›</a:t>
            </a:fld>
            <a:endParaRPr lang="it-IT"/>
          </a:p>
        </p:txBody>
      </p:sp>
    </p:spTree>
    <p:extLst>
      <p:ext uri="{BB962C8B-B14F-4D97-AF65-F5344CB8AC3E}">
        <p14:creationId xmlns:p14="http://schemas.microsoft.com/office/powerpoint/2010/main" val="3290236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E8A9316-1B82-7542-B317-8359BBCC5080}" type="datetime1">
              <a:rPr lang="it-IT" smtClean="0"/>
              <a:pPr/>
              <a:t>08/10/2015</a:t>
            </a:fld>
            <a:endParaRPr lang="it-IT"/>
          </a:p>
        </p:txBody>
      </p:sp>
      <p:sp>
        <p:nvSpPr>
          <p:cNvPr id="5" name="Segnaposto piè di pagina 4"/>
          <p:cNvSpPr>
            <a:spLocks noGrp="1"/>
          </p:cNvSpPr>
          <p:nvPr>
            <p:ph type="ftr" sz="quarter" idx="11"/>
          </p:nvPr>
        </p:nvSpPr>
        <p:spPr>
          <a:xfrm>
            <a:off x="7974878" y="6574536"/>
            <a:ext cx="1436370" cy="266171"/>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6" name="Segnaposto numero diapositiva 5"/>
          <p:cNvSpPr>
            <a:spLocks noGrp="1"/>
          </p:cNvSpPr>
          <p:nvPr>
            <p:ph type="sldNum" sz="quarter" idx="12"/>
          </p:nvPr>
        </p:nvSpPr>
        <p:spPr/>
        <p:txBody>
          <a:bodyPr/>
          <a:lstStyle/>
          <a:p>
            <a:fld id="{FE0DA7C1-DB7A-5841-BD07-6CC17EC54330}" type="slidenum">
              <a:rPr lang="it-IT" smtClean="0"/>
              <a:pPr/>
              <a:t>‹N›</a:t>
            </a:fld>
            <a:endParaRPr lang="it-IT"/>
          </a:p>
        </p:txBody>
      </p:sp>
    </p:spTree>
    <p:extLst>
      <p:ext uri="{BB962C8B-B14F-4D97-AF65-F5344CB8AC3E}">
        <p14:creationId xmlns:p14="http://schemas.microsoft.com/office/powerpoint/2010/main" val="3696413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46950" y="1143000"/>
            <a:ext cx="2063750" cy="5486400"/>
          </a:xfrm>
        </p:spPr>
        <p:txBody>
          <a:bodyPr vert="eaVert"/>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a:xfrm>
            <a:off x="495300" y="1143000"/>
            <a:ext cx="6769100" cy="5486400"/>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11F63D2-6E09-574F-9021-521106031103}" type="datetime1">
              <a:rPr lang="it-IT" smtClean="0"/>
              <a:pPr/>
              <a:t>08/10/2015</a:t>
            </a:fld>
            <a:endParaRPr lang="it-IT"/>
          </a:p>
        </p:txBody>
      </p:sp>
      <p:sp>
        <p:nvSpPr>
          <p:cNvPr id="5" name="Segnaposto piè di pagina 4"/>
          <p:cNvSpPr>
            <a:spLocks noGrp="1"/>
          </p:cNvSpPr>
          <p:nvPr>
            <p:ph type="ftr" sz="quarter" idx="11"/>
          </p:nvPr>
        </p:nvSpPr>
        <p:spPr>
          <a:xfrm>
            <a:off x="7974878" y="6574536"/>
            <a:ext cx="1436370" cy="266171"/>
          </a:xfrm>
          <a:prstGeom prst="rect">
            <a:avLst/>
          </a:prstGeom>
        </p:spPr>
        <p:txBody>
          <a:bodyPr/>
          <a:lstStyle/>
          <a:p>
            <a:pPr defTabSz="457200" fontAlgn="auto">
              <a:spcBef>
                <a:spcPts val="0"/>
              </a:spcBef>
              <a:spcAft>
                <a:spcPts val="0"/>
              </a:spcAft>
            </a:pPr>
            <a:r>
              <a:rPr lang="it-IT" dirty="0" err="1" smtClean="0">
                <a:solidFill>
                  <a:prstClr val="black"/>
                </a:solidFill>
                <a:latin typeface="Georgia"/>
                <a:ea typeface="+mn-ea"/>
              </a:rPr>
              <a:t>info@r-group.it</a:t>
            </a:r>
            <a:endParaRPr lang="it-IT" dirty="0">
              <a:solidFill>
                <a:prstClr val="black"/>
              </a:solidFill>
              <a:latin typeface="Georgia"/>
              <a:ea typeface="+mn-ea"/>
            </a:endParaRPr>
          </a:p>
        </p:txBody>
      </p:sp>
      <p:sp>
        <p:nvSpPr>
          <p:cNvPr id="6" name="Segnaposto numero diapositiva 5"/>
          <p:cNvSpPr>
            <a:spLocks noGrp="1"/>
          </p:cNvSpPr>
          <p:nvPr>
            <p:ph type="sldNum" sz="quarter" idx="12"/>
          </p:nvPr>
        </p:nvSpPr>
        <p:spPr/>
        <p:txBody>
          <a:bodyPr/>
          <a:lstStyle/>
          <a:p>
            <a:fld id="{FE0DA7C1-DB7A-5841-BD07-6CC17EC54330}" type="slidenum">
              <a:rPr lang="it-IT" smtClean="0"/>
              <a:pPr/>
              <a:t>‹N›</a:t>
            </a:fld>
            <a:endParaRPr lang="it-IT"/>
          </a:p>
        </p:txBody>
      </p:sp>
    </p:spTree>
    <p:extLst>
      <p:ext uri="{BB962C8B-B14F-4D97-AF65-F5344CB8AC3E}">
        <p14:creationId xmlns:p14="http://schemas.microsoft.com/office/powerpoint/2010/main" val="257591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7EE2734-F347-477A-9892-92F1362C9E11}" type="slidenum">
              <a:rPr lang="it-IT"/>
              <a:pPr>
                <a:defRPr/>
              </a:pPr>
              <a:t>‹N›</a:t>
            </a:fld>
            <a:endParaRPr lang="it-IT"/>
          </a:p>
        </p:txBody>
      </p:sp>
    </p:spTree>
    <p:extLst>
      <p:ext uri="{BB962C8B-B14F-4D97-AF65-F5344CB8AC3E}">
        <p14:creationId xmlns:p14="http://schemas.microsoft.com/office/powerpoint/2010/main" val="395494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FEAB2C4-D790-4446-A457-0CF2DFF16D84}" type="slidenum">
              <a:rPr lang="it-IT"/>
              <a:pPr>
                <a:defRPr/>
              </a:pPr>
              <a:t>‹N›</a:t>
            </a:fld>
            <a:endParaRPr lang="it-IT"/>
          </a:p>
        </p:txBody>
      </p:sp>
    </p:spTree>
    <p:extLst>
      <p:ext uri="{BB962C8B-B14F-4D97-AF65-F5344CB8AC3E}">
        <p14:creationId xmlns:p14="http://schemas.microsoft.com/office/powerpoint/2010/main" val="186907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E7FE56D-5CC9-4679-8330-D7C2226D4409}" type="slidenum">
              <a:rPr lang="it-IT"/>
              <a:pPr>
                <a:defRPr/>
              </a:pPr>
              <a:t>‹N›</a:t>
            </a:fld>
            <a:endParaRPr lang="it-IT"/>
          </a:p>
        </p:txBody>
      </p:sp>
    </p:spTree>
    <p:extLst>
      <p:ext uri="{BB962C8B-B14F-4D97-AF65-F5344CB8AC3E}">
        <p14:creationId xmlns:p14="http://schemas.microsoft.com/office/powerpoint/2010/main" val="4670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EDBA1BD-02A0-4FAA-A52D-476B13EB7796}" type="slidenum">
              <a:rPr lang="it-IT"/>
              <a:pPr>
                <a:defRPr/>
              </a:pPr>
              <a:t>‹N›</a:t>
            </a:fld>
            <a:endParaRPr lang="it-IT"/>
          </a:p>
        </p:txBody>
      </p:sp>
    </p:spTree>
    <p:extLst>
      <p:ext uri="{BB962C8B-B14F-4D97-AF65-F5344CB8AC3E}">
        <p14:creationId xmlns:p14="http://schemas.microsoft.com/office/powerpoint/2010/main" val="66466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99F3823B-9B66-48A0-9531-77451F8CC99B}" type="slidenum">
              <a:rPr lang="it-IT"/>
              <a:pPr>
                <a:defRPr/>
              </a:pPr>
              <a:t>‹N›</a:t>
            </a:fld>
            <a:endParaRPr lang="it-IT"/>
          </a:p>
        </p:txBody>
      </p:sp>
    </p:spTree>
    <p:extLst>
      <p:ext uri="{BB962C8B-B14F-4D97-AF65-F5344CB8AC3E}">
        <p14:creationId xmlns:p14="http://schemas.microsoft.com/office/powerpoint/2010/main" val="318998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E617E5D-F7AE-47DB-BD0C-517FF5ED9A77}" type="slidenum">
              <a:rPr lang="it-IT"/>
              <a:pPr>
                <a:defRPr/>
              </a:pPr>
              <a:t>‹N›</a:t>
            </a:fld>
            <a:endParaRPr lang="it-IT"/>
          </a:p>
        </p:txBody>
      </p:sp>
    </p:spTree>
    <p:extLst>
      <p:ext uri="{BB962C8B-B14F-4D97-AF65-F5344CB8AC3E}">
        <p14:creationId xmlns:p14="http://schemas.microsoft.com/office/powerpoint/2010/main" val="377354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B041079-23E7-448F-A291-CF7F62E4B15A}" type="slidenum">
              <a:rPr lang="it-IT"/>
              <a:pPr>
                <a:defRPr/>
              </a:pPr>
              <a:t>‹N›</a:t>
            </a:fld>
            <a:endParaRPr lang="it-IT"/>
          </a:p>
        </p:txBody>
      </p:sp>
    </p:spTree>
    <p:extLst>
      <p:ext uri="{BB962C8B-B14F-4D97-AF65-F5344CB8AC3E}">
        <p14:creationId xmlns:p14="http://schemas.microsoft.com/office/powerpoint/2010/main" val="225846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13"/>
          <a:srcRect/>
          <a:stretch>
            <a:fillRect/>
          </a:stretch>
        </p:blipFill>
        <p:spPr bwMode="auto">
          <a:xfrm>
            <a:off x="-15875" y="0"/>
            <a:ext cx="9921875" cy="693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pPr>
              <a:defRPr/>
            </a:pPr>
            <a:fld id="{9F1BC994-8BA7-4C48-B081-BEF96C2BC50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left)">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wipe(left)">
                                      <p:cBhvr>
                                        <p:cTn id="12" dur="500"/>
                                        <p:tgtEl>
                                          <p:spTgt spid="102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wipe(left)">
                                      <p:cBhvr>
                                        <p:cTn id="15" dur="500"/>
                                        <p:tgtEl>
                                          <p:spTgt spid="10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wipe(left)">
                                      <p:cBhvr>
                                        <p:cTn id="18" dur="500"/>
                                        <p:tgtEl>
                                          <p:spTgt spid="102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wipe(left)">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9"/>
            <a:ext cx="9906000" cy="84407"/>
          </a:xfrm>
          <a:prstGeom prst="rect">
            <a:avLst/>
          </a:prstGeom>
          <a:solidFill>
            <a:srgbClr val="3D6215">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29" name="Rettangolo 28"/>
          <p:cNvSpPr/>
          <p:nvPr/>
        </p:nvSpPr>
        <p:spPr>
          <a:xfrm>
            <a:off x="0" y="-1"/>
            <a:ext cx="9906000" cy="310663"/>
          </a:xfrm>
          <a:prstGeom prst="rect">
            <a:avLst/>
          </a:prstGeom>
          <a:solidFill>
            <a:srgbClr val="81964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30" name="Rettangolo 29"/>
          <p:cNvSpPr/>
          <p:nvPr/>
        </p:nvSpPr>
        <p:spPr>
          <a:xfrm>
            <a:off x="1" y="308277"/>
            <a:ext cx="9906001" cy="91441"/>
          </a:xfrm>
          <a:prstGeom prst="rect">
            <a:avLst/>
          </a:prstGeom>
          <a:solidFill>
            <a:srgbClr val="3D621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31" name="Rettangolo 30"/>
          <p:cNvSpPr/>
          <p:nvPr/>
        </p:nvSpPr>
        <p:spPr>
          <a:xfrm flipV="1">
            <a:off x="5861031" y="360247"/>
            <a:ext cx="4044971" cy="91087"/>
          </a:xfrm>
          <a:prstGeom prst="rect">
            <a:avLst/>
          </a:prstGeom>
          <a:solidFill>
            <a:srgbClr val="95C1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32" name="Rettangolo 31"/>
          <p:cNvSpPr/>
          <p:nvPr/>
        </p:nvSpPr>
        <p:spPr>
          <a:xfrm flipV="1">
            <a:off x="5861051" y="440113"/>
            <a:ext cx="4044951" cy="180035"/>
          </a:xfrm>
          <a:prstGeom prst="rect">
            <a:avLst/>
          </a:prstGeom>
          <a:solidFill>
            <a:srgbClr val="95C1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useBgFill="1">
        <p:nvSpPr>
          <p:cNvPr id="33" name="Rettangolo arrotondato 32"/>
          <p:cNvSpPr/>
          <p:nvPr/>
        </p:nvSpPr>
        <p:spPr bwMode="white">
          <a:xfrm>
            <a:off x="5857951"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useBgFill="1">
        <p:nvSpPr>
          <p:cNvPr id="34" name="Rettangolo arrotondato 33"/>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35" name="Rettangolo 34"/>
          <p:cNvSpPr/>
          <p:nvPr/>
        </p:nvSpPr>
        <p:spPr bwMode="invGray">
          <a:xfrm>
            <a:off x="9842047" y="-2001"/>
            <a:ext cx="6242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endParaRPr>
          </a:p>
        </p:txBody>
      </p:sp>
      <p:sp>
        <p:nvSpPr>
          <p:cNvPr id="36" name="Rettangolo 35"/>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endParaRPr>
          </a:p>
        </p:txBody>
      </p:sp>
      <p:sp>
        <p:nvSpPr>
          <p:cNvPr id="37" name="Rettangolo 36"/>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38" name="Rettangolo 37"/>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39" name="Rettangolo 38"/>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a:solidFill>
                <a:prstClr val="white"/>
              </a:solidFill>
            </a:endParaRPr>
          </a:p>
        </p:txBody>
      </p:sp>
      <p:sp>
        <p:nvSpPr>
          <p:cNvPr id="40" name="Rettangolo 39"/>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endParaRPr>
          </a:p>
        </p:txBody>
      </p:sp>
      <p:sp>
        <p:nvSpPr>
          <p:cNvPr id="22" name="Segnaposto titolo 21"/>
          <p:cNvSpPr>
            <a:spLocks noGrp="1"/>
          </p:cNvSpPr>
          <p:nvPr>
            <p:ph type="title"/>
          </p:nvPr>
        </p:nvSpPr>
        <p:spPr>
          <a:xfrm>
            <a:off x="495300" y="1086811"/>
            <a:ext cx="8915400" cy="733749"/>
          </a:xfrm>
          <a:prstGeom prst="rect">
            <a:avLst/>
          </a:prstGeom>
        </p:spPr>
        <p:txBody>
          <a:bodyPr vert="horz" anchor="ctr">
            <a:normAutofit/>
          </a:bodyPr>
          <a:lstStyle/>
          <a:p>
            <a:r>
              <a:rPr kumimoji="0" lang="it-IT" smtClean="0"/>
              <a:t>Fare clic per modificare stile</a:t>
            </a:r>
            <a:endParaRPr kumimoji="0" lang="en-US"/>
          </a:p>
        </p:txBody>
      </p:sp>
      <p:sp>
        <p:nvSpPr>
          <p:cNvPr id="13" name="Segnaposto testo 12"/>
          <p:cNvSpPr>
            <a:spLocks noGrp="1"/>
          </p:cNvSpPr>
          <p:nvPr>
            <p:ph type="body" idx="1"/>
          </p:nvPr>
        </p:nvSpPr>
        <p:spPr>
          <a:xfrm>
            <a:off x="495300" y="1876750"/>
            <a:ext cx="8915400" cy="4697787"/>
          </a:xfrm>
          <a:prstGeom prst="rect">
            <a:avLst/>
          </a:prstGeom>
        </p:spPr>
        <p:txBody>
          <a:bodyPr vert="horz">
            <a:normAutofit/>
          </a:bodyPr>
          <a:lstStyle/>
          <a:p>
            <a:pPr lvl="0" eaLnBrk="1" latinLnBrk="0" hangingPunct="1"/>
            <a:r>
              <a:rPr kumimoji="0" lang="it-IT" dirty="0" smtClean="0"/>
              <a:t>Fare clic per modificare gli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sp>
        <p:nvSpPr>
          <p:cNvPr id="14" name="Segnaposto data 13"/>
          <p:cNvSpPr>
            <a:spLocks noGrp="1"/>
          </p:cNvSpPr>
          <p:nvPr>
            <p:ph type="dt" sz="half" idx="2"/>
          </p:nvPr>
        </p:nvSpPr>
        <p:spPr>
          <a:xfrm>
            <a:off x="8621614" y="590786"/>
            <a:ext cx="1037036" cy="457200"/>
          </a:xfrm>
          <a:prstGeom prst="rect">
            <a:avLst/>
          </a:prstGeom>
        </p:spPr>
        <p:txBody>
          <a:bodyPr vert="horz"/>
          <a:lstStyle>
            <a:lvl1pPr algn="r" eaLnBrk="1" latinLnBrk="0" hangingPunct="1">
              <a:defRPr kumimoji="0" sz="800">
                <a:solidFill>
                  <a:srgbClr val="595959"/>
                </a:solidFill>
                <a:latin typeface="Calibri"/>
                <a:cs typeface="Calibri"/>
              </a:defRPr>
            </a:lvl1pPr>
          </a:lstStyle>
          <a:p>
            <a:pPr defTabSz="457200" fontAlgn="auto">
              <a:spcBef>
                <a:spcPts val="0"/>
              </a:spcBef>
              <a:spcAft>
                <a:spcPts val="0"/>
              </a:spcAft>
            </a:pPr>
            <a:fld id="{FEAD34E0-8939-2144-8885-B4131E4377CB}" type="datetime1">
              <a:rPr lang="it-IT" smtClean="0">
                <a:ea typeface="+mn-ea"/>
              </a:rPr>
              <a:pPr defTabSz="457200" fontAlgn="auto">
                <a:spcBef>
                  <a:spcPts val="0"/>
                </a:spcBef>
                <a:spcAft>
                  <a:spcPts val="0"/>
                </a:spcAft>
              </a:pPr>
              <a:t>08/10/2015</a:t>
            </a:fld>
            <a:endParaRPr lang="it-IT">
              <a:ea typeface="+mn-ea"/>
            </a:endParaRPr>
          </a:p>
        </p:txBody>
      </p:sp>
      <p:sp>
        <p:nvSpPr>
          <p:cNvPr id="23" name="Segnaposto numero diapositiva 22"/>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pPr defTabSz="457200" fontAlgn="auto">
              <a:spcBef>
                <a:spcPts val="0"/>
              </a:spcBef>
              <a:spcAft>
                <a:spcPts val="0"/>
              </a:spcAft>
            </a:pPr>
            <a:fld id="{FE0DA7C1-DB7A-5841-BD07-6CC17EC54330}" type="slidenum">
              <a:rPr lang="it-IT" smtClean="0">
                <a:latin typeface="Georgia"/>
                <a:ea typeface="+mn-ea"/>
              </a:rPr>
              <a:pPr defTabSz="457200" fontAlgn="auto">
                <a:spcBef>
                  <a:spcPts val="0"/>
                </a:spcBef>
                <a:spcAft>
                  <a:spcPts val="0"/>
                </a:spcAft>
              </a:pPr>
              <a:t>‹N›</a:t>
            </a:fld>
            <a:endParaRPr lang="it-IT">
              <a:latin typeface="Georgia"/>
              <a:ea typeface="+mn-ea"/>
            </a:endParaRPr>
          </a:p>
        </p:txBody>
      </p:sp>
      <p:pic>
        <p:nvPicPr>
          <p:cNvPr id="21" name="Picture 10"/>
          <p:cNvPicPr>
            <a:picLocks noChangeAspect="1" noChangeArrowheads="1"/>
          </p:cNvPicPr>
          <p:nvPr userDrawn="1"/>
        </p:nvPicPr>
        <p:blipFill>
          <a:blip r:embed="rId13"/>
          <a:srcRect/>
          <a:stretch>
            <a:fillRect/>
          </a:stretch>
        </p:blipFill>
        <p:spPr bwMode="auto">
          <a:xfrm>
            <a:off x="9411249" y="6323183"/>
            <a:ext cx="505619" cy="517525"/>
          </a:xfrm>
          <a:prstGeom prst="rect">
            <a:avLst/>
          </a:prstGeom>
          <a:noFill/>
          <a:ln w="9525">
            <a:noFill/>
            <a:miter lim="800000"/>
            <a:headEnd/>
            <a:tailEnd/>
          </a:ln>
        </p:spPr>
      </p:pic>
    </p:spTree>
    <p:extLst>
      <p:ext uri="{BB962C8B-B14F-4D97-AF65-F5344CB8AC3E}">
        <p14:creationId xmlns:p14="http://schemas.microsoft.com/office/powerpoint/2010/main" val="198834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365760" indent="-256032" algn="l" rtl="0" eaLnBrk="1" latinLnBrk="0" hangingPunct="1">
        <a:spcBef>
          <a:spcPts val="300"/>
        </a:spcBef>
        <a:buClr>
          <a:srgbClr val="3D6215"/>
        </a:buClr>
        <a:buFont typeface="Georgia"/>
        <a:buChar char="•"/>
        <a:defRPr kumimoji="0" sz="2800" kern="1200">
          <a:solidFill>
            <a:schemeClr val="tx1"/>
          </a:solidFill>
          <a:latin typeface="Calibri"/>
          <a:ea typeface="+mn-ea"/>
          <a:cs typeface="Calibri"/>
        </a:defRPr>
      </a:lvl1pPr>
      <a:lvl2pPr marL="658368" indent="-246888" algn="l" rtl="0" eaLnBrk="1" latinLnBrk="0" hangingPunct="1">
        <a:spcBef>
          <a:spcPts val="300"/>
        </a:spcBef>
        <a:buClr>
          <a:srgbClr val="3D6215"/>
        </a:buClr>
        <a:buFont typeface="Georgia"/>
        <a:buChar char="▫"/>
        <a:defRPr kumimoji="0" sz="2600" kern="1200">
          <a:solidFill>
            <a:srgbClr val="3D6215"/>
          </a:solidFill>
          <a:latin typeface="Calibri"/>
          <a:ea typeface="+mn-ea"/>
          <a:cs typeface="Calibri"/>
        </a:defRPr>
      </a:lvl2pPr>
      <a:lvl3pPr marL="923544" indent="-219456" algn="l" rtl="0" eaLnBrk="1" latinLnBrk="0" hangingPunct="1">
        <a:spcBef>
          <a:spcPts val="300"/>
        </a:spcBef>
        <a:buClr>
          <a:srgbClr val="3D6215"/>
        </a:buClr>
        <a:buFont typeface="Wingdings 2"/>
        <a:buChar char=""/>
        <a:defRPr kumimoji="0" sz="2400" kern="1200">
          <a:solidFill>
            <a:srgbClr val="3D6215"/>
          </a:solidFill>
          <a:effectLst/>
          <a:latin typeface="Calibri"/>
          <a:ea typeface="+mn-ea"/>
          <a:cs typeface="Calibri"/>
        </a:defRPr>
      </a:lvl3pPr>
      <a:lvl4pPr marL="1179576" indent="-201168" algn="l" rtl="0" eaLnBrk="1" latinLnBrk="0" hangingPunct="1">
        <a:spcBef>
          <a:spcPts val="300"/>
        </a:spcBef>
        <a:buClr>
          <a:srgbClr val="3D6215"/>
        </a:buClr>
        <a:buFont typeface="Wingdings 2"/>
        <a:buChar char=""/>
        <a:defRPr kumimoji="0" sz="2200" kern="1200">
          <a:solidFill>
            <a:schemeClr val="tx1"/>
          </a:solidFill>
          <a:latin typeface="Calibri"/>
          <a:ea typeface="+mn-ea"/>
          <a:cs typeface="Calibri"/>
        </a:defRPr>
      </a:lvl4pPr>
      <a:lvl5pPr marL="1389888" indent="-182880" algn="l" rtl="0" eaLnBrk="1" latinLnBrk="0" hangingPunct="1">
        <a:spcBef>
          <a:spcPts val="300"/>
        </a:spcBef>
        <a:buClr>
          <a:srgbClr val="3D6215"/>
        </a:buClr>
        <a:buFont typeface="Georgia"/>
        <a:buChar char="▫"/>
        <a:defRPr kumimoji="0" sz="2000" kern="1200">
          <a:solidFill>
            <a:schemeClr val="tx1"/>
          </a:solidFill>
          <a:latin typeface="Calibri"/>
          <a:ea typeface="+mn-ea"/>
          <a:cs typeface="Calibri"/>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Foglio_di_lavoro_di_Microsoft_Excel_97-20031.xls"/><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Foglio_di_lavoro_di_Microsoft_Excel_97-20032.xls"/><Relationship Id="rId4" Type="http://schemas.openxmlformats.org/officeDocument/2006/relationships/image" Target="../media/image16.emf"/></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bd01.leggiditalia.it/cgi-bin/FulShow?KEY=01LX0000785397ART18&amp;NONAV=1&amp;NOTXT=1&amp;" TargetMode="External"/><Relationship Id="rId13" Type="http://schemas.openxmlformats.org/officeDocument/2006/relationships/hyperlink" Target="http://bd01.leggiditalia.it/cgi-bin/FulShow?KEY=01LX0000785397ART23&amp;NONAV=1&amp;NOTXT=1&amp;" TargetMode="External"/><Relationship Id="rId18" Type="http://schemas.openxmlformats.org/officeDocument/2006/relationships/hyperlink" Target="http://bd01.leggiditalia.it/cgi-bin/FulShow?KEY=01LX0000785397ART28&amp;NONAV=1&amp;NOTXT=1&amp;" TargetMode="External"/><Relationship Id="rId3" Type="http://schemas.openxmlformats.org/officeDocument/2006/relationships/hyperlink" Target="http://bd01.leggiditalia.it/cgi-bin/FulShow?KEY=01LX0000785397ART13&amp;NONAV=1&amp;NOTXT=1&amp;" TargetMode="External"/><Relationship Id="rId7" Type="http://schemas.openxmlformats.org/officeDocument/2006/relationships/hyperlink" Target="http://bd01.leggiditalia.it/cgi-bin/FulShow?KEY=01LX0000785397ART17&amp;NONAV=1&amp;NOTXT=1&amp;" TargetMode="External"/><Relationship Id="rId12" Type="http://schemas.openxmlformats.org/officeDocument/2006/relationships/hyperlink" Target="http://bd01.leggiditalia.it/cgi-bin/FulShow?KEY=01LX0000785397ART22&amp;NONAV=1&amp;NOTXT=1&amp;" TargetMode="External"/><Relationship Id="rId17" Type="http://schemas.openxmlformats.org/officeDocument/2006/relationships/hyperlink" Target="http://bd01.leggiditalia.it/cgi-bin/FulShow?KEY=01LX0000785397ART27&amp;NONAV=1&amp;NOTXT=1&amp;" TargetMode="External"/><Relationship Id="rId2" Type="http://schemas.openxmlformats.org/officeDocument/2006/relationships/hyperlink" Target="http://bd01.leggiditalia.it/cgi-bin/FulShow?KEY=01LX0000785397ART12&amp;NONAV=1&amp;NOTXT=1&amp;" TargetMode="External"/><Relationship Id="rId16" Type="http://schemas.openxmlformats.org/officeDocument/2006/relationships/hyperlink" Target="http://bd01.leggiditalia.it/cgi-bin/FulShow?KEY=01LX0000785397ART26&amp;NONAV=1&amp;NOTXT=1&amp;" TargetMode="External"/><Relationship Id="rId1" Type="http://schemas.openxmlformats.org/officeDocument/2006/relationships/slideLayout" Target="../slideLayouts/slideLayout5.xml"/><Relationship Id="rId6" Type="http://schemas.openxmlformats.org/officeDocument/2006/relationships/hyperlink" Target="http://bd01.leggiditalia.it/cgi-bin/FulShow?KEY=01LX0000785397ART16&amp;NONAV=1&amp;NOTXT=1&amp;" TargetMode="External"/><Relationship Id="rId11" Type="http://schemas.openxmlformats.org/officeDocument/2006/relationships/hyperlink" Target="http://bd01.leggiditalia.it/cgi-bin/FulShow?KEY=01LX0000785397ART21&amp;NONAV=1&amp;NOTXT=1&amp;" TargetMode="External"/><Relationship Id="rId5" Type="http://schemas.openxmlformats.org/officeDocument/2006/relationships/hyperlink" Target="http://bd01.leggiditalia.it/cgi-bin/FulShow?KEY=01LX0000785397ART15&amp;NONAV=1&amp;NOTXT=1&amp;" TargetMode="External"/><Relationship Id="rId15" Type="http://schemas.openxmlformats.org/officeDocument/2006/relationships/hyperlink" Target="http://bd01.leggiditalia.it/cgi-bin/FulShow?KEY=01LX0000785397ART25&amp;NONAV=1&amp;NOTXT=1&amp;" TargetMode="External"/><Relationship Id="rId10" Type="http://schemas.openxmlformats.org/officeDocument/2006/relationships/hyperlink" Target="http://bd01.leggiditalia.it/cgi-bin/FulShow?KEY=01LX0000785397ART20&amp;NONAV=1&amp;NOTXT=1&amp;" TargetMode="External"/><Relationship Id="rId19" Type="http://schemas.openxmlformats.org/officeDocument/2006/relationships/hyperlink" Target="http://bd01.leggiditalia.it/cgi-bin/FulShow?KEY=01LX0000785397ART29&amp;NONAV=1&amp;NOTXT=1&amp;" TargetMode="External"/><Relationship Id="rId4" Type="http://schemas.openxmlformats.org/officeDocument/2006/relationships/hyperlink" Target="http://bd01.leggiditalia.it/cgi-bin/FulShow?KEY=01LX0000785397ART14&amp;NONAV=1&amp;NOTXT=1&amp;" TargetMode="External"/><Relationship Id="rId9" Type="http://schemas.openxmlformats.org/officeDocument/2006/relationships/hyperlink" Target="http://bd01.leggiditalia.it/cgi-bin/FulShow?KEY=01LX0000785397ART19&amp;NONAV=1&amp;NOTXT=1&amp;" TargetMode="External"/><Relationship Id="rId14" Type="http://schemas.openxmlformats.org/officeDocument/2006/relationships/hyperlink" Target="http://bd01.leggiditalia.it/cgi-bin/FulShow?KEY=01LX0000785397ART24&amp;NONAV=1&amp;NOTXT=1&amp;"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76536" y="1412776"/>
            <a:ext cx="813690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3600" b="1" i="1" dirty="0">
                <a:latin typeface="Arial" charset="0"/>
                <a:ea typeface="ＭＳ Ｐゴシック" charset="0"/>
              </a:rPr>
              <a:t>INTEGRITA</a:t>
            </a:r>
            <a:r>
              <a:rPr lang="it-IT" sz="3600" b="1" i="1" dirty="0" smtClean="0">
                <a:latin typeface="Arial" charset="0"/>
                <a:ea typeface="ＭＳ Ｐゴシック" charset="0"/>
              </a:rPr>
              <a:t>’, </a:t>
            </a:r>
            <a:r>
              <a:rPr lang="it-IT" sz="3600" b="1" i="1" dirty="0">
                <a:latin typeface="Arial" charset="0"/>
                <a:ea typeface="ＭＳ Ｐゴシック" charset="0"/>
              </a:rPr>
              <a:t>TRASPARENZA E ANTICORRUZIONE</a:t>
            </a:r>
            <a:r>
              <a:rPr lang="it-IT" sz="3600" b="1" i="1" dirty="0" smtClean="0">
                <a:latin typeface="Arial" charset="0"/>
                <a:ea typeface="ＭＳ Ｐゴシック" charset="0"/>
              </a:rPr>
              <a:t>:</a:t>
            </a:r>
          </a:p>
          <a:p>
            <a:pPr>
              <a:defRPr/>
            </a:pPr>
            <a:r>
              <a:rPr lang="it-IT" sz="3600" b="1" i="1" dirty="0" smtClean="0">
                <a:latin typeface="Arial" charset="0"/>
                <a:ea typeface="ＭＳ Ｐゴシック" charset="0"/>
              </a:rPr>
              <a:t> </a:t>
            </a:r>
            <a:r>
              <a:rPr lang="it-IT" sz="3600" b="1" i="1" dirty="0">
                <a:latin typeface="Arial" charset="0"/>
                <a:ea typeface="ＭＳ Ｐゴシック" charset="0"/>
              </a:rPr>
              <a:t>TRA NORME </a:t>
            </a:r>
            <a:r>
              <a:rPr lang="it-IT" sz="3600" b="1" i="1" dirty="0" smtClean="0">
                <a:latin typeface="Arial" charset="0"/>
                <a:ea typeface="ＭＳ Ｐゴシック" charset="0"/>
              </a:rPr>
              <a:t>E ORGANIZZAZIONE</a:t>
            </a:r>
            <a:endParaRPr lang="it-IT" sz="3600" b="1" i="1" dirty="0">
              <a:latin typeface="Arial" charset="0"/>
              <a:ea typeface="ＭＳ Ｐゴシック" charset="0"/>
            </a:endParaRPr>
          </a:p>
          <a:p>
            <a:pPr>
              <a:defRPr/>
            </a:pPr>
            <a:endParaRPr lang="it-IT" sz="2800" b="1" i="1" dirty="0">
              <a:latin typeface="MetaPro-Normal" charset="0"/>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p:txBody>
          <a:bodyPr/>
          <a:lstStyle/>
          <a:p>
            <a:r>
              <a:rPr lang="it-IT" dirty="0">
                <a:latin typeface="Calibri" charset="0"/>
              </a:rPr>
              <a:t>La trasparenza</a:t>
            </a:r>
          </a:p>
        </p:txBody>
      </p:sp>
      <p:sp>
        <p:nvSpPr>
          <p:cNvPr id="3" name="Segnaposto contenuto 2"/>
          <p:cNvSpPr>
            <a:spLocks noGrp="1"/>
          </p:cNvSpPr>
          <p:nvPr>
            <p:ph idx="1"/>
          </p:nvPr>
        </p:nvSpPr>
        <p:spPr>
          <a:xfrm>
            <a:off x="495300" y="1287463"/>
            <a:ext cx="8915400" cy="4838700"/>
          </a:xfrm>
        </p:spPr>
        <p:txBody>
          <a:bodyPr>
            <a:noAutofit/>
          </a:bodyPr>
          <a:lstStyle/>
          <a:p>
            <a:pPr marL="0" indent="0" algn="just">
              <a:buFont typeface="Arial" charset="0"/>
              <a:buNone/>
              <a:defRPr/>
            </a:pPr>
            <a:r>
              <a:rPr lang="it-IT" sz="2800" dirty="0">
                <a:latin typeface="Calibri" pitchFamily="34" charset="0"/>
                <a:cs typeface="Calibri" pitchFamily="34" charset="0"/>
              </a:rPr>
              <a:t>la </a:t>
            </a:r>
            <a:r>
              <a:rPr lang="it-IT" sz="2800" b="1" dirty="0">
                <a:latin typeface="Calibri" pitchFamily="34" charset="0"/>
                <a:cs typeface="Calibri" pitchFamily="34" charset="0"/>
              </a:rPr>
              <a:t>trasparenza </a:t>
            </a:r>
            <a:r>
              <a:rPr lang="it-IT" sz="2800" dirty="0">
                <a:latin typeface="Calibri" pitchFamily="34" charset="0"/>
                <a:cs typeface="Calibri" pitchFamily="34" charset="0"/>
              </a:rPr>
              <a:t>favorisce la </a:t>
            </a:r>
            <a:r>
              <a:rPr lang="it-IT" sz="2800" b="1" dirty="0">
                <a:latin typeface="Calibri" pitchFamily="34" charset="0"/>
                <a:cs typeface="Calibri" pitchFamily="34" charset="0"/>
              </a:rPr>
              <a:t>partecipazione </a:t>
            </a:r>
            <a:r>
              <a:rPr lang="it-IT" sz="2800" dirty="0">
                <a:latin typeface="Calibri" pitchFamily="34" charset="0"/>
                <a:cs typeface="Calibri" pitchFamily="34" charset="0"/>
              </a:rPr>
              <a:t>dei cittadini </a:t>
            </a:r>
            <a:r>
              <a:rPr lang="it-IT" sz="2400" dirty="0">
                <a:latin typeface="Calibri" pitchFamily="34" charset="0"/>
                <a:cs typeface="Calibri" pitchFamily="34" charset="0"/>
              </a:rPr>
              <a:t>all’attività</a:t>
            </a:r>
            <a:r>
              <a:rPr lang="it-IT" sz="2800" dirty="0">
                <a:latin typeface="Calibri" pitchFamily="34" charset="0"/>
                <a:cs typeface="Calibri" pitchFamily="34" charset="0"/>
              </a:rPr>
              <a:t> delle pubbliche amministrazioni ed è funzionale a tre </a:t>
            </a:r>
            <a:r>
              <a:rPr lang="it-IT" sz="2800" b="1" dirty="0">
                <a:latin typeface="Calibri" pitchFamily="34" charset="0"/>
                <a:cs typeface="Calibri" pitchFamily="34" charset="0"/>
              </a:rPr>
              <a:t>scopi</a:t>
            </a:r>
            <a:r>
              <a:rPr lang="it-IT" sz="2800" dirty="0">
                <a:latin typeface="Calibri" pitchFamily="34" charset="0"/>
                <a:cs typeface="Calibri" pitchFamily="34" charset="0"/>
              </a:rPr>
              <a:t>: </a:t>
            </a:r>
          </a:p>
          <a:p>
            <a:pPr marL="514350" indent="-514350" algn="just">
              <a:buFont typeface="+mj-lt"/>
              <a:buAutoNum type="arabicPeriod"/>
              <a:defRPr/>
            </a:pPr>
            <a:r>
              <a:rPr lang="it-IT" sz="2800" dirty="0" smtClean="0">
                <a:latin typeface="Calibri" pitchFamily="34" charset="0"/>
                <a:cs typeface="Calibri" pitchFamily="34" charset="0"/>
              </a:rPr>
              <a:t>sottoporre </a:t>
            </a:r>
            <a:r>
              <a:rPr lang="it-IT" sz="2800" dirty="0">
                <a:latin typeface="Calibri" pitchFamily="34" charset="0"/>
                <a:cs typeface="Calibri" pitchFamily="34" charset="0"/>
              </a:rPr>
              <a:t>al </a:t>
            </a:r>
            <a:r>
              <a:rPr lang="it-IT" sz="2800" b="1" dirty="0">
                <a:latin typeface="Calibri" pitchFamily="34" charset="0"/>
                <a:cs typeface="Calibri" pitchFamily="34" charset="0"/>
              </a:rPr>
              <a:t>controllo diffuso </a:t>
            </a:r>
            <a:r>
              <a:rPr lang="it-IT" sz="2800" dirty="0">
                <a:latin typeface="Calibri" pitchFamily="34" charset="0"/>
                <a:cs typeface="Calibri" pitchFamily="34" charset="0"/>
              </a:rPr>
              <a:t>ogni fase del ciclo di gestione della </a:t>
            </a:r>
            <a:r>
              <a:rPr lang="it-IT" sz="2800" b="1" dirty="0">
                <a:latin typeface="Calibri" pitchFamily="34" charset="0"/>
                <a:cs typeface="Calibri" pitchFamily="34" charset="0"/>
              </a:rPr>
              <a:t>performance </a:t>
            </a:r>
            <a:r>
              <a:rPr lang="it-IT" sz="2800" dirty="0">
                <a:latin typeface="Calibri" pitchFamily="34" charset="0"/>
                <a:cs typeface="Calibri" pitchFamily="34" charset="0"/>
              </a:rPr>
              <a:t>per consentirne il miglioramento; </a:t>
            </a:r>
          </a:p>
          <a:p>
            <a:pPr marL="514350" indent="-514350" algn="just">
              <a:buFont typeface="+mj-lt"/>
              <a:buAutoNum type="arabicPeriod"/>
              <a:defRPr/>
            </a:pPr>
            <a:r>
              <a:rPr lang="it-IT" sz="2800" dirty="0" smtClean="0">
                <a:latin typeface="Calibri" pitchFamily="34" charset="0"/>
                <a:cs typeface="Calibri" pitchFamily="34" charset="0"/>
              </a:rPr>
              <a:t>assicurare </a:t>
            </a:r>
            <a:r>
              <a:rPr lang="it-IT" sz="2800" dirty="0">
                <a:latin typeface="Calibri" pitchFamily="34" charset="0"/>
                <a:cs typeface="Calibri" pitchFamily="34" charset="0"/>
              </a:rPr>
              <a:t>la </a:t>
            </a:r>
            <a:r>
              <a:rPr lang="it-IT" sz="2800" b="1" dirty="0">
                <a:latin typeface="Calibri" pitchFamily="34" charset="0"/>
                <a:cs typeface="Calibri" pitchFamily="34" charset="0"/>
              </a:rPr>
              <a:t>conoscenza</a:t>
            </a:r>
            <a:r>
              <a:rPr lang="it-IT" sz="2800" dirty="0">
                <a:latin typeface="Calibri" pitchFamily="34" charset="0"/>
                <a:cs typeface="Calibri" pitchFamily="34" charset="0"/>
              </a:rPr>
              <a:t>, da parte dei cittadini, dei </a:t>
            </a:r>
            <a:r>
              <a:rPr lang="it-IT" sz="2800" b="1" dirty="0">
                <a:latin typeface="Calibri" pitchFamily="34" charset="0"/>
                <a:cs typeface="Calibri" pitchFamily="34" charset="0"/>
              </a:rPr>
              <a:t>servizi </a:t>
            </a:r>
            <a:r>
              <a:rPr lang="it-IT" sz="2800" dirty="0">
                <a:latin typeface="Calibri" pitchFamily="34" charset="0"/>
                <a:cs typeface="Calibri" pitchFamily="34" charset="0"/>
              </a:rPr>
              <a:t>resi dalle amministrazioni, delle loro caratteristiche quantitative e qualitative nonché delle loro modalità di erogazione; </a:t>
            </a:r>
          </a:p>
          <a:p>
            <a:pPr marL="514350" indent="-514350" algn="just">
              <a:buFont typeface="+mj-lt"/>
              <a:buAutoNum type="arabicPeriod"/>
              <a:defRPr/>
            </a:pPr>
            <a:r>
              <a:rPr lang="it-IT" sz="2800" dirty="0" smtClean="0">
                <a:latin typeface="Calibri" pitchFamily="34" charset="0"/>
                <a:cs typeface="Calibri" pitchFamily="34" charset="0"/>
              </a:rPr>
              <a:t>prevenire </a:t>
            </a:r>
            <a:r>
              <a:rPr lang="it-IT" sz="2800" dirty="0">
                <a:latin typeface="Calibri" pitchFamily="34" charset="0"/>
                <a:cs typeface="Calibri" pitchFamily="34" charset="0"/>
              </a:rPr>
              <a:t>fenomeni corruttivi e promuovere l’integrità.</a:t>
            </a:r>
          </a:p>
        </p:txBody>
      </p:sp>
      <p:sp>
        <p:nvSpPr>
          <p:cNvPr id="17411"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9A08CE-02F6-9B45-8FE9-746B06A9B382}" type="datetime1">
              <a:rPr lang="it-IT" sz="1200">
                <a:solidFill>
                  <a:srgbClr val="7A2A25"/>
                </a:solidFill>
                <a:latin typeface="Calibri" charset="0"/>
              </a:rPr>
              <a:pPr eaLnBrk="1" hangingPunct="1"/>
              <a:t>08/10/2015</a:t>
            </a:fld>
            <a:endParaRPr lang="it-IT" sz="1200">
              <a:solidFill>
                <a:srgbClr val="7A2A25"/>
              </a:solidFill>
              <a:latin typeface="Calibri" charset="0"/>
            </a:endParaRPr>
          </a:p>
        </p:txBody>
      </p:sp>
      <p:sp>
        <p:nvSpPr>
          <p:cNvPr id="17412" name="Segnaposto numero diapositiva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8D8C09-4F31-5B43-A587-CB6EA394E357}" type="slidenum">
              <a:rPr lang="it-IT" sz="1200">
                <a:solidFill>
                  <a:srgbClr val="7A2A25"/>
                </a:solidFill>
                <a:latin typeface="Calibri" charset="0"/>
              </a:rPr>
              <a:pPr eaLnBrk="1" hangingPunct="1"/>
              <a:t>10</a:t>
            </a:fld>
            <a:endParaRPr lang="it-IT" sz="1200">
              <a:solidFill>
                <a:srgbClr val="7A2A25"/>
              </a:solidFill>
              <a:latin typeface="Calibri" charset="0"/>
            </a:endParaRPr>
          </a:p>
        </p:txBody>
      </p:sp>
    </p:spTree>
    <p:extLst>
      <p:ext uri="{BB962C8B-B14F-4D97-AF65-F5344CB8AC3E}">
        <p14:creationId xmlns:p14="http://schemas.microsoft.com/office/powerpoint/2010/main" val="3865561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lstStyle/>
          <a:p>
            <a:pPr eaLnBrk="1" hangingPunct="1"/>
            <a:r>
              <a:rPr lang="it-IT" dirty="0">
                <a:latin typeface="Calibri" charset="0"/>
              </a:rPr>
              <a:t>Trasparenza: un tema di attualità</a:t>
            </a:r>
          </a:p>
        </p:txBody>
      </p:sp>
      <p:sp>
        <p:nvSpPr>
          <p:cNvPr id="18434" name="Segnaposto contenuto 2"/>
          <p:cNvSpPr>
            <a:spLocks noGrp="1"/>
          </p:cNvSpPr>
          <p:nvPr>
            <p:ph idx="1"/>
          </p:nvPr>
        </p:nvSpPr>
        <p:spPr>
          <a:xfrm>
            <a:off x="495300" y="1287463"/>
            <a:ext cx="8915400" cy="4838700"/>
          </a:xfrm>
        </p:spPr>
        <p:txBody>
          <a:bodyPr/>
          <a:lstStyle/>
          <a:p>
            <a:pPr eaLnBrk="1" hangingPunct="1"/>
            <a:r>
              <a:rPr lang="it-IT" sz="2400" dirty="0">
                <a:latin typeface="Calibri" charset="0"/>
              </a:rPr>
              <a:t>Da una recente indagine del gruppo </a:t>
            </a:r>
            <a:r>
              <a:rPr lang="it-IT" sz="2400" dirty="0" err="1">
                <a:latin typeface="Calibri" charset="0"/>
              </a:rPr>
              <a:t>Transparency</a:t>
            </a:r>
            <a:r>
              <a:rPr lang="it-IT" sz="2400" dirty="0">
                <a:latin typeface="Calibri" charset="0"/>
              </a:rPr>
              <a:t> International, così come riportato anche sui principali quotidiani italiani, il tasso di fiducia circa l’integrità delle Amministrazioni Pubbliche è in continua discesa; </a:t>
            </a:r>
          </a:p>
          <a:p>
            <a:pPr eaLnBrk="1" hangingPunct="1"/>
            <a:r>
              <a:rPr lang="it-IT" sz="2400" dirty="0">
                <a:latin typeface="Calibri" charset="0"/>
              </a:rPr>
              <a:t>è evidente che un buon rapporto tra amministrazioni e cittadini implichi: </a:t>
            </a:r>
          </a:p>
          <a:p>
            <a:pPr lvl="1" eaLnBrk="1" hangingPunct="1"/>
            <a:r>
              <a:rPr lang="it-IT" sz="2000" dirty="0">
                <a:latin typeface="Calibri" charset="0"/>
              </a:rPr>
              <a:t>logiche collaborative, </a:t>
            </a:r>
          </a:p>
          <a:p>
            <a:pPr lvl="1" eaLnBrk="1" hangingPunct="1"/>
            <a:r>
              <a:rPr lang="it-IT" sz="2000" dirty="0">
                <a:latin typeface="Calibri" charset="0"/>
              </a:rPr>
              <a:t>fiducia, </a:t>
            </a:r>
          </a:p>
          <a:p>
            <a:pPr lvl="1" eaLnBrk="1" hangingPunct="1"/>
            <a:r>
              <a:rPr lang="it-IT" sz="2000" dirty="0">
                <a:latin typeface="Calibri" charset="0"/>
              </a:rPr>
              <a:t>trasparenza, </a:t>
            </a:r>
          </a:p>
          <a:p>
            <a:pPr lvl="1" eaLnBrk="1" hangingPunct="1"/>
            <a:r>
              <a:rPr lang="it-IT" sz="2000" dirty="0">
                <a:latin typeface="Calibri" charset="0"/>
              </a:rPr>
              <a:t>reciproco ascolto e </a:t>
            </a:r>
          </a:p>
          <a:p>
            <a:pPr lvl="1" eaLnBrk="1" hangingPunct="1"/>
            <a:r>
              <a:rPr lang="it-IT" sz="2000" dirty="0">
                <a:latin typeface="Calibri" charset="0"/>
              </a:rPr>
              <a:t>apertura nel processo decisionale da parte dell’amministrazione, che ad oggi costituiscono spesso più l’eccezione che la regola.</a:t>
            </a:r>
          </a:p>
        </p:txBody>
      </p:sp>
      <p:sp>
        <p:nvSpPr>
          <p:cNvPr id="18435"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CCF1FD-B3C6-A34C-8AE8-4B4C4B43D474}" type="datetime1">
              <a:rPr lang="it-IT" sz="1200">
                <a:solidFill>
                  <a:srgbClr val="7A2A25"/>
                </a:solidFill>
                <a:latin typeface="Calibri" charset="0"/>
              </a:rPr>
              <a:pPr eaLnBrk="1" hangingPunct="1"/>
              <a:t>08/10/2015</a:t>
            </a:fld>
            <a:endParaRPr lang="it-IT" sz="1200">
              <a:solidFill>
                <a:srgbClr val="7A2A25"/>
              </a:solidFill>
              <a:latin typeface="Calibri" charset="0"/>
            </a:endParaRPr>
          </a:p>
        </p:txBody>
      </p:sp>
      <p:sp>
        <p:nvSpPr>
          <p:cNvPr id="18436" name="Segnaposto numero diapositiva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113316-3DE8-684A-9C14-37D5864EFA81}" type="slidenum">
              <a:rPr lang="it-IT" sz="1200">
                <a:solidFill>
                  <a:srgbClr val="7A2A25"/>
                </a:solidFill>
                <a:latin typeface="Calibri" charset="0"/>
              </a:rPr>
              <a:pPr eaLnBrk="1" hangingPunct="1"/>
              <a:t>11</a:t>
            </a:fld>
            <a:endParaRPr lang="it-IT" sz="1200">
              <a:solidFill>
                <a:srgbClr val="7A2A25"/>
              </a:solidFill>
              <a:latin typeface="Calibri" charset="0"/>
            </a:endParaRPr>
          </a:p>
        </p:txBody>
      </p:sp>
      <p:sp>
        <p:nvSpPr>
          <p:cNvPr id="7" name="CasellaDiTesto 6"/>
          <p:cNvSpPr txBox="1"/>
          <p:nvPr/>
        </p:nvSpPr>
        <p:spPr>
          <a:xfrm>
            <a:off x="8042720" y="6042977"/>
            <a:ext cx="1863280" cy="215444"/>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it-IT" sz="800" dirty="0" err="1">
                <a:solidFill>
                  <a:srgbClr val="000000"/>
                </a:solidFill>
              </a:rPr>
              <a:t>www.transparency.org</a:t>
            </a:r>
            <a:endParaRPr lang="it-IT" sz="800" dirty="0">
              <a:solidFill>
                <a:srgbClr val="000000"/>
              </a:solidFill>
            </a:endParaRPr>
          </a:p>
        </p:txBody>
      </p:sp>
    </p:spTree>
    <p:extLst>
      <p:ext uri="{BB962C8B-B14F-4D97-AF65-F5344CB8AC3E}">
        <p14:creationId xmlns:p14="http://schemas.microsoft.com/office/powerpoint/2010/main" val="3634281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olo 1"/>
          <p:cNvSpPr>
            <a:spLocks noGrp="1"/>
          </p:cNvSpPr>
          <p:nvPr>
            <p:ph type="title"/>
          </p:nvPr>
        </p:nvSpPr>
        <p:spPr>
          <a:xfrm>
            <a:off x="343960" y="255588"/>
            <a:ext cx="8712864" cy="779462"/>
          </a:xfrm>
        </p:spPr>
        <p:txBody>
          <a:bodyPr/>
          <a:lstStyle/>
          <a:p>
            <a:r>
              <a:rPr lang="it-IT" dirty="0">
                <a:latin typeface="Calibri" charset="0"/>
                <a:ea typeface="MS Gothic" charset="0"/>
              </a:rPr>
              <a:t>La classifica… su 174 Paesi</a:t>
            </a:r>
          </a:p>
        </p:txBody>
      </p:sp>
      <p:pic>
        <p:nvPicPr>
          <p:cNvPr id="181250" name="Segnaposto contenuto 8"/>
          <p:cNvPicPr>
            <a:picLocks noGrp="1" noChangeAspect="1"/>
          </p:cNvPicPr>
          <p:nvPr>
            <p:ph idx="1"/>
          </p:nvPr>
        </p:nvPicPr>
        <p:blipFill>
          <a:blip r:embed="rId2">
            <a:extLst>
              <a:ext uri="{28A0092B-C50C-407E-A947-70E740481C1C}">
                <a14:useLocalDpi xmlns:a14="http://schemas.microsoft.com/office/drawing/2010/main" val="0"/>
              </a:ext>
            </a:extLst>
          </a:blip>
          <a:srcRect l="-1627" r="-914"/>
          <a:stretch>
            <a:fillRect/>
          </a:stretch>
        </p:blipFill>
        <p:spPr>
          <a:xfrm>
            <a:off x="704738" y="908050"/>
            <a:ext cx="8496526" cy="5976938"/>
          </a:xfrm>
          <a:solidFill>
            <a:srgbClr val="FFFFFF"/>
          </a:solidFill>
        </p:spPr>
      </p:pic>
      <p:sp>
        <p:nvSpPr>
          <p:cNvPr id="181251" name="Rettangolo 9"/>
          <p:cNvSpPr>
            <a:spLocks noChangeArrowheads="1"/>
          </p:cNvSpPr>
          <p:nvPr/>
        </p:nvSpPr>
        <p:spPr bwMode="auto">
          <a:xfrm>
            <a:off x="7112448" y="1700215"/>
            <a:ext cx="2015802" cy="288925"/>
          </a:xfrm>
          <a:prstGeom prst="rect">
            <a:avLst/>
          </a:prstGeom>
          <a:noFill/>
          <a:ln w="19050">
            <a:solidFill>
              <a:srgbClr val="408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endParaRPr lang="it-IT">
              <a:solidFill>
                <a:prstClr val="black"/>
              </a:solidFill>
            </a:endParaRPr>
          </a:p>
        </p:txBody>
      </p:sp>
      <p:sp>
        <p:nvSpPr>
          <p:cNvPr id="8" name="Segnaposto numero diapositiva 5"/>
          <p:cNvSpPr>
            <a:spLocks noGrp="1"/>
          </p:cNvSpPr>
          <p:nvPr>
            <p:ph type="sldNum" sz="quarter" idx="12"/>
          </p:nvPr>
        </p:nvSpPr>
        <p:spPr>
          <a:xfrm>
            <a:off x="8855964" y="2272"/>
            <a:ext cx="825500" cy="365760"/>
          </a:xfrm>
        </p:spPr>
        <p:txBody>
          <a:bodyPr/>
          <a:lstStyle/>
          <a:p>
            <a:fld id="{E4385AE5-EB89-764B-BFC3-DDC6C5C4003C}" type="slidenum">
              <a:rPr lang="it-IT" smtClean="0"/>
              <a:pPr/>
              <a:t>12</a:t>
            </a:fld>
            <a:endParaRPr lang="it-IT"/>
          </a:p>
        </p:txBody>
      </p:sp>
    </p:spTree>
    <p:extLst>
      <p:ext uri="{BB962C8B-B14F-4D97-AF65-F5344CB8AC3E}">
        <p14:creationId xmlns:p14="http://schemas.microsoft.com/office/powerpoint/2010/main" val="2225902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p:txBody>
          <a:bodyPr/>
          <a:lstStyle/>
          <a:p>
            <a:r>
              <a:rPr lang="it-IT" dirty="0">
                <a:latin typeface="Calibri" charset="0"/>
              </a:rPr>
              <a:t>T. Principali norme</a:t>
            </a:r>
          </a:p>
        </p:txBody>
      </p:sp>
      <p:sp>
        <p:nvSpPr>
          <p:cNvPr id="3" name="Segnaposto contenuto 2"/>
          <p:cNvSpPr>
            <a:spLocks noGrp="1"/>
          </p:cNvSpPr>
          <p:nvPr>
            <p:ph idx="1"/>
          </p:nvPr>
        </p:nvSpPr>
        <p:spPr>
          <a:xfrm>
            <a:off x="686197" y="1385888"/>
            <a:ext cx="8500930" cy="5119687"/>
          </a:xfrm>
        </p:spPr>
        <p:txBody>
          <a:bodyPr>
            <a:normAutofit fontScale="62500" lnSpcReduction="20000"/>
          </a:bodyPr>
          <a:lstStyle/>
          <a:p>
            <a:pPr>
              <a:lnSpc>
                <a:spcPct val="110000"/>
              </a:lnSpc>
              <a:spcBef>
                <a:spcPts val="0"/>
              </a:spcBef>
              <a:defRPr/>
            </a:pPr>
            <a:r>
              <a:rPr lang="it-IT" dirty="0">
                <a:latin typeface="Calibri" pitchFamily="34" charset="0"/>
                <a:cs typeface="Calibri" pitchFamily="34" charset="0"/>
              </a:rPr>
              <a:t>L</a:t>
            </a:r>
            <a:r>
              <a:rPr lang="it-IT" dirty="0" smtClean="0">
                <a:latin typeface="Calibri" pitchFamily="34" charset="0"/>
                <a:cs typeface="Calibri" pitchFamily="34" charset="0"/>
              </a:rPr>
              <a:t>egge </a:t>
            </a:r>
            <a:r>
              <a:rPr lang="it-IT" dirty="0">
                <a:latin typeface="Calibri" pitchFamily="34" charset="0"/>
                <a:cs typeface="Calibri" pitchFamily="34" charset="0"/>
              </a:rPr>
              <a:t>n. 241/1990 (norma che regola i procedimenti amministrativi</a:t>
            </a:r>
            <a:r>
              <a:rPr lang="it-IT" dirty="0" smtClean="0">
                <a:latin typeface="Calibri" pitchFamily="34" charset="0"/>
                <a:cs typeface="Calibri" pitchFamily="34" charset="0"/>
              </a:rPr>
              <a:t>)</a:t>
            </a:r>
          </a:p>
          <a:p>
            <a:pPr lvl="2">
              <a:lnSpc>
                <a:spcPct val="110000"/>
              </a:lnSpc>
              <a:spcBef>
                <a:spcPts val="0"/>
              </a:spcBef>
              <a:defRPr/>
            </a:pPr>
            <a:r>
              <a:rPr lang="it-IT" sz="1700" dirty="0">
                <a:latin typeface="Calibri" pitchFamily="34" charset="0"/>
                <a:cs typeface="Calibri" pitchFamily="34" charset="0"/>
              </a:rPr>
              <a:t>spesso è utilizzata al fine di “garantire” una data tempistica procedimentale piuttosto che </a:t>
            </a:r>
            <a:r>
              <a:rPr lang="it-IT" sz="1700" dirty="0" smtClean="0">
                <a:latin typeface="Calibri" pitchFamily="34" charset="0"/>
                <a:cs typeface="Calibri" pitchFamily="34" charset="0"/>
              </a:rPr>
              <a:t>migliorarla</a:t>
            </a:r>
            <a:r>
              <a:rPr lang="it-IT" sz="1700" dirty="0">
                <a:latin typeface="Calibri" pitchFamily="34" charset="0"/>
                <a:cs typeface="Calibri" pitchFamily="34" charset="0"/>
              </a:rPr>
              <a:t>; in altri termini, è spesso adottata in ottica difensiva e formale</a:t>
            </a:r>
            <a:endParaRPr lang="it-IT" sz="1700" dirty="0" smtClean="0">
              <a:latin typeface="Calibri" pitchFamily="34" charset="0"/>
              <a:cs typeface="Calibri" pitchFamily="34" charset="0"/>
            </a:endParaRPr>
          </a:p>
          <a:p>
            <a:pPr>
              <a:lnSpc>
                <a:spcPct val="110000"/>
              </a:lnSpc>
              <a:spcBef>
                <a:spcPts val="0"/>
              </a:spcBef>
              <a:defRPr/>
            </a:pPr>
            <a:r>
              <a:rPr lang="it-IT" dirty="0">
                <a:latin typeface="Calibri" pitchFamily="34" charset="0"/>
                <a:cs typeface="Calibri" pitchFamily="34" charset="0"/>
              </a:rPr>
              <a:t>L</a:t>
            </a:r>
            <a:r>
              <a:rPr lang="it-IT" dirty="0" smtClean="0">
                <a:latin typeface="Calibri" pitchFamily="34" charset="0"/>
                <a:cs typeface="Calibri" pitchFamily="34" charset="0"/>
              </a:rPr>
              <a:t>egge </a:t>
            </a:r>
            <a:r>
              <a:rPr lang="it-IT" dirty="0">
                <a:latin typeface="Calibri" pitchFamily="34" charset="0"/>
                <a:cs typeface="Calibri" pitchFamily="34" charset="0"/>
              </a:rPr>
              <a:t>n. 150/2000 in tema di comunicazione </a:t>
            </a:r>
            <a:r>
              <a:rPr lang="it-IT" dirty="0" smtClean="0">
                <a:latin typeface="Calibri" pitchFamily="34" charset="0"/>
                <a:cs typeface="Calibri" pitchFamily="34" charset="0"/>
              </a:rPr>
              <a:t>pubblica</a:t>
            </a:r>
          </a:p>
          <a:p>
            <a:pPr lvl="2">
              <a:lnSpc>
                <a:spcPct val="110000"/>
              </a:lnSpc>
              <a:spcBef>
                <a:spcPts val="0"/>
              </a:spcBef>
              <a:defRPr/>
            </a:pPr>
            <a:r>
              <a:rPr lang="it-IT" sz="1700" dirty="0" smtClean="0">
                <a:latin typeface="Calibri" pitchFamily="34" charset="0"/>
                <a:cs typeface="Calibri" pitchFamily="34" charset="0"/>
              </a:rPr>
              <a:t>da </a:t>
            </a:r>
            <a:r>
              <a:rPr lang="it-IT" sz="1700" dirty="0">
                <a:latin typeface="Calibri" pitchFamily="34" charset="0"/>
                <a:cs typeface="Calibri" pitchFamily="34" charset="0"/>
              </a:rPr>
              <a:t>un punto di vista più operativo, il testo legislativo istituisce e regolamenta tre strutture quali il Portavoce, l'Ufficio Stampa e l'Ufficio Relazioni con il Pubblico (URP</a:t>
            </a:r>
            <a:r>
              <a:rPr lang="it-IT" sz="1700" dirty="0" smtClean="0">
                <a:latin typeface="Calibri" pitchFamily="34" charset="0"/>
                <a:cs typeface="Calibri" pitchFamily="34" charset="0"/>
              </a:rPr>
              <a:t>)</a:t>
            </a:r>
            <a:endParaRPr lang="it-IT" sz="1700" dirty="0">
              <a:latin typeface="Calibri" pitchFamily="34" charset="0"/>
              <a:cs typeface="Calibri" pitchFamily="34" charset="0"/>
            </a:endParaRPr>
          </a:p>
          <a:p>
            <a:pPr>
              <a:lnSpc>
                <a:spcPct val="110000"/>
              </a:lnSpc>
              <a:spcBef>
                <a:spcPts val="0"/>
              </a:spcBef>
              <a:defRPr/>
            </a:pPr>
            <a:r>
              <a:rPr lang="it-IT" dirty="0" err="1" smtClean="0">
                <a:latin typeface="Calibri" pitchFamily="34" charset="0"/>
                <a:cs typeface="Calibri" pitchFamily="34" charset="0"/>
              </a:rPr>
              <a:t>D.Lgs.</a:t>
            </a:r>
            <a:r>
              <a:rPr lang="it-IT" dirty="0" smtClean="0">
                <a:latin typeface="Calibri" pitchFamily="34" charset="0"/>
                <a:cs typeface="Calibri" pitchFamily="34" charset="0"/>
              </a:rPr>
              <a:t> N. </a:t>
            </a:r>
            <a:r>
              <a:rPr lang="it-IT" dirty="0">
                <a:latin typeface="Calibri" pitchFamily="34" charset="0"/>
                <a:cs typeface="Calibri" pitchFamily="34" charset="0"/>
              </a:rPr>
              <a:t>165/2001</a:t>
            </a:r>
            <a:r>
              <a:rPr lang="it-IT" dirty="0" smtClean="0">
                <a:latin typeface="Calibri" pitchFamily="34" charset="0"/>
                <a:cs typeface="Calibri" pitchFamily="34" charset="0"/>
              </a:rPr>
              <a:t>(</a:t>
            </a:r>
            <a:r>
              <a:rPr lang="it-IT" sz="1700" dirty="0" smtClean="0">
                <a:latin typeface="Calibri" pitchFamily="34" charset="0"/>
                <a:cs typeface="Calibri" pitchFamily="34" charset="0"/>
              </a:rPr>
              <a:t>principio di garanzia dell'imparzialità </a:t>
            </a:r>
            <a:r>
              <a:rPr lang="it-IT" sz="1700" dirty="0">
                <a:latin typeface="Calibri" pitchFamily="34" charset="0"/>
                <a:cs typeface="Calibri" pitchFamily="34" charset="0"/>
              </a:rPr>
              <a:t>e della trasparenza dell'azione amministrativa, anche attraverso </a:t>
            </a:r>
            <a:r>
              <a:rPr lang="it-IT" sz="1700" dirty="0" smtClean="0">
                <a:latin typeface="Calibri" pitchFamily="34" charset="0"/>
                <a:cs typeface="Calibri" pitchFamily="34" charset="0"/>
              </a:rPr>
              <a:t>l'istituzione </a:t>
            </a:r>
            <a:r>
              <a:rPr lang="it-IT" sz="1700" dirty="0">
                <a:latin typeface="Calibri" pitchFamily="34" charset="0"/>
                <a:cs typeface="Calibri" pitchFamily="34" charset="0"/>
              </a:rPr>
              <a:t>di apposite strutture per l'informazione ai cittadini e attribuzione ad un unico ufficio, per ciascun procedimento, della </a:t>
            </a:r>
            <a:r>
              <a:rPr lang="it-IT" sz="1700" dirty="0" smtClean="0">
                <a:latin typeface="Calibri" pitchFamily="34" charset="0"/>
                <a:cs typeface="Calibri" pitchFamily="34" charset="0"/>
              </a:rPr>
              <a:t>responsabilità </a:t>
            </a:r>
            <a:r>
              <a:rPr lang="it-IT" sz="1700" dirty="0">
                <a:latin typeface="Calibri" pitchFamily="34" charset="0"/>
                <a:cs typeface="Calibri" pitchFamily="34" charset="0"/>
              </a:rPr>
              <a:t>complessiva dello </a:t>
            </a:r>
            <a:r>
              <a:rPr lang="it-IT" sz="1700" dirty="0" smtClean="0">
                <a:latin typeface="Calibri" pitchFamily="34" charset="0"/>
                <a:cs typeface="Calibri" pitchFamily="34" charset="0"/>
              </a:rPr>
              <a:t>stesso + </a:t>
            </a:r>
            <a:r>
              <a:rPr lang="it-IT" sz="1700" dirty="0">
                <a:latin typeface="Calibri" pitchFamily="34" charset="0"/>
                <a:cs typeface="Calibri" pitchFamily="34" charset="0"/>
              </a:rPr>
              <a:t>disciplinare e rendere pubbliche, </a:t>
            </a:r>
            <a:r>
              <a:rPr lang="it-IT" sz="1700" dirty="0" smtClean="0">
                <a:latin typeface="Calibri" pitchFamily="34" charset="0"/>
                <a:cs typeface="Calibri" pitchFamily="34" charset="0"/>
              </a:rPr>
              <a:t>secondo </a:t>
            </a:r>
            <a:r>
              <a:rPr lang="it-IT" sz="1700" dirty="0">
                <a:latin typeface="Calibri" pitchFamily="34" charset="0"/>
                <a:cs typeface="Calibri" pitchFamily="34" charset="0"/>
              </a:rPr>
              <a:t>i propri ordinamenti, le procedure comparative per il </a:t>
            </a:r>
            <a:r>
              <a:rPr lang="it-IT" sz="1700" dirty="0" smtClean="0">
                <a:latin typeface="Calibri" pitchFamily="34" charset="0"/>
                <a:cs typeface="Calibri" pitchFamily="34" charset="0"/>
              </a:rPr>
              <a:t>conferimento </a:t>
            </a:r>
            <a:r>
              <a:rPr lang="it-IT" sz="1700" dirty="0">
                <a:latin typeface="Calibri" pitchFamily="34" charset="0"/>
                <a:cs typeface="Calibri" pitchFamily="34" charset="0"/>
              </a:rPr>
              <a:t>degli incarichi di collaborazione</a:t>
            </a:r>
            <a:r>
              <a:rPr lang="it-IT" dirty="0" smtClean="0">
                <a:latin typeface="Calibri" pitchFamily="34" charset="0"/>
                <a:cs typeface="Calibri" pitchFamily="34" charset="0"/>
              </a:rPr>
              <a:t>)</a:t>
            </a:r>
          </a:p>
          <a:p>
            <a:pPr>
              <a:lnSpc>
                <a:spcPct val="110000"/>
              </a:lnSpc>
              <a:spcBef>
                <a:spcPts val="0"/>
              </a:spcBef>
              <a:defRPr/>
            </a:pPr>
            <a:r>
              <a:rPr lang="pl-PL" dirty="0" err="1" smtClean="0">
                <a:latin typeface="Calibri" pitchFamily="34" charset="0"/>
                <a:cs typeface="Calibri" pitchFamily="34" charset="0"/>
              </a:rPr>
              <a:t>D.Lgs</a:t>
            </a:r>
            <a:r>
              <a:rPr lang="pl-PL" dirty="0">
                <a:latin typeface="Calibri" pitchFamily="34" charset="0"/>
                <a:cs typeface="Calibri" pitchFamily="34" charset="0"/>
              </a:rPr>
              <a:t>. 7 </a:t>
            </a:r>
            <a:r>
              <a:rPr lang="pl-PL" dirty="0" err="1">
                <a:latin typeface="Calibri" pitchFamily="34" charset="0"/>
                <a:cs typeface="Calibri" pitchFamily="34" charset="0"/>
              </a:rPr>
              <a:t>marzo</a:t>
            </a:r>
            <a:r>
              <a:rPr lang="pl-PL" dirty="0">
                <a:latin typeface="Calibri" pitchFamily="34" charset="0"/>
                <a:cs typeface="Calibri" pitchFamily="34" charset="0"/>
              </a:rPr>
              <a:t> 2005, n. </a:t>
            </a:r>
            <a:r>
              <a:rPr lang="pl-PL" dirty="0" smtClean="0">
                <a:latin typeface="Calibri" pitchFamily="34" charset="0"/>
                <a:cs typeface="Calibri" pitchFamily="34" charset="0"/>
              </a:rPr>
              <a:t>82 </a:t>
            </a:r>
            <a:r>
              <a:rPr lang="pl-PL" sz="1700" dirty="0" smtClean="0">
                <a:latin typeface="Calibri" pitchFamily="34" charset="0"/>
                <a:cs typeface="Calibri" pitchFamily="34" charset="0"/>
              </a:rPr>
              <a:t>- </a:t>
            </a:r>
            <a:r>
              <a:rPr lang="it-IT" sz="1700" dirty="0" smtClean="0">
                <a:latin typeface="Calibri" pitchFamily="34" charset="0"/>
                <a:cs typeface="Calibri" pitchFamily="34" charset="0"/>
              </a:rPr>
              <a:t>contenuto </a:t>
            </a:r>
            <a:r>
              <a:rPr lang="it-IT" sz="1700" dirty="0">
                <a:latin typeface="Calibri" pitchFamily="34" charset="0"/>
                <a:cs typeface="Calibri" pitchFamily="34" charset="0"/>
              </a:rPr>
              <a:t>obbligatorio dei siti istituzionali: </a:t>
            </a:r>
            <a:r>
              <a:rPr lang="it-IT" sz="1700" dirty="0" smtClean="0">
                <a:latin typeface="Calibri" pitchFamily="34" charset="0"/>
                <a:cs typeface="Calibri" pitchFamily="34" charset="0"/>
              </a:rPr>
              <a:t>organigramma; tipologie di procedimento, modalità di adempimento e scadenze degli stessi, pubblicazioni, bandi di gara e di concorso; elenco servizi</a:t>
            </a:r>
            <a:endParaRPr lang="pl-PL" sz="1700" dirty="0" smtClean="0">
              <a:latin typeface="Calibri" pitchFamily="34" charset="0"/>
              <a:cs typeface="Calibri" pitchFamily="34" charset="0"/>
            </a:endParaRPr>
          </a:p>
          <a:p>
            <a:pPr>
              <a:lnSpc>
                <a:spcPct val="110000"/>
              </a:lnSpc>
              <a:spcBef>
                <a:spcPts val="0"/>
              </a:spcBef>
              <a:defRPr/>
            </a:pPr>
            <a:r>
              <a:rPr lang="it-IT" dirty="0" smtClean="0">
                <a:latin typeface="Calibri" pitchFamily="34" charset="0"/>
                <a:cs typeface="Calibri" pitchFamily="34" charset="0"/>
              </a:rPr>
              <a:t>Legge 244/2007</a:t>
            </a:r>
          </a:p>
          <a:p>
            <a:pPr lvl="2">
              <a:lnSpc>
                <a:spcPct val="110000"/>
              </a:lnSpc>
              <a:spcBef>
                <a:spcPts val="0"/>
              </a:spcBef>
              <a:defRPr/>
            </a:pPr>
            <a:r>
              <a:rPr lang="it-IT" sz="1700" dirty="0">
                <a:latin typeface="Calibri" pitchFamily="34" charset="0"/>
                <a:cs typeface="Calibri" pitchFamily="34" charset="0"/>
              </a:rPr>
              <a:t>a</a:t>
            </a:r>
            <a:r>
              <a:rPr lang="fr-FR" sz="1700" dirty="0" err="1" smtClean="0">
                <a:latin typeface="Calibri" pitchFamily="34" charset="0"/>
                <a:cs typeface="Calibri" pitchFamily="34" charset="0"/>
              </a:rPr>
              <a:t>rt</a:t>
            </a:r>
            <a:r>
              <a:rPr lang="fr-FR" sz="1700" dirty="0" smtClean="0">
                <a:latin typeface="Calibri" pitchFamily="34" charset="0"/>
                <a:cs typeface="Calibri" pitchFamily="34" charset="0"/>
              </a:rPr>
              <a:t>. 2, </a:t>
            </a:r>
            <a:r>
              <a:rPr lang="fr-FR" sz="1700" dirty="0" err="1" smtClean="0">
                <a:latin typeface="Calibri" pitchFamily="34" charset="0"/>
                <a:cs typeface="Calibri" pitchFamily="34" charset="0"/>
              </a:rPr>
              <a:t>commi</a:t>
            </a:r>
            <a:r>
              <a:rPr lang="fr-FR" sz="1700" dirty="0" smtClean="0">
                <a:latin typeface="Calibri" pitchFamily="34" charset="0"/>
                <a:cs typeface="Calibri" pitchFamily="34" charset="0"/>
              </a:rPr>
              <a:t> 594, 598 - </a:t>
            </a:r>
            <a:r>
              <a:rPr lang="it-IT" sz="1700" dirty="0">
                <a:latin typeface="Calibri" pitchFamily="34" charset="0"/>
                <a:cs typeface="Calibri" pitchFamily="34" charset="0"/>
              </a:rPr>
              <a:t>viene regolata la pubblicazione sul sito istituzionale dei piani triennali per l’individuazione di misure finalizzate alla razionalizzazione dell’utilizzo delle dotazioni strumentali, anche informatiche; delle </a:t>
            </a:r>
            <a:r>
              <a:rPr lang="it-IT" sz="1700" dirty="0" smtClean="0">
                <a:latin typeface="Calibri" pitchFamily="34" charset="0"/>
                <a:cs typeface="Calibri" pitchFamily="34" charset="0"/>
              </a:rPr>
              <a:t>autovetture </a:t>
            </a:r>
            <a:r>
              <a:rPr lang="it-IT" sz="1700" dirty="0">
                <a:latin typeface="Calibri" pitchFamily="34" charset="0"/>
                <a:cs typeface="Calibri" pitchFamily="34" charset="0"/>
              </a:rPr>
              <a:t>di servizio; dei beni immobili ad uso abitativo o di servizio</a:t>
            </a:r>
            <a:endParaRPr lang="fr-FR" sz="1700" dirty="0" smtClean="0">
              <a:latin typeface="Calibri" pitchFamily="34" charset="0"/>
              <a:cs typeface="Calibri" pitchFamily="34" charset="0"/>
            </a:endParaRPr>
          </a:p>
          <a:p>
            <a:pPr lvl="2">
              <a:lnSpc>
                <a:spcPct val="110000"/>
              </a:lnSpc>
              <a:spcBef>
                <a:spcPts val="0"/>
              </a:spcBef>
              <a:defRPr/>
            </a:pPr>
            <a:r>
              <a:rPr lang="fr-FR" sz="1700" dirty="0" smtClean="0">
                <a:latin typeface="Calibri" pitchFamily="34" charset="0"/>
                <a:cs typeface="Calibri" pitchFamily="34" charset="0"/>
              </a:rPr>
              <a:t>art</a:t>
            </a:r>
            <a:r>
              <a:rPr lang="fr-FR" sz="1700" dirty="0">
                <a:latin typeface="Calibri" pitchFamily="34" charset="0"/>
                <a:cs typeface="Calibri" pitchFamily="34" charset="0"/>
              </a:rPr>
              <a:t>. 3, comma </a:t>
            </a:r>
            <a:r>
              <a:rPr lang="fr-FR" sz="1700" dirty="0" smtClean="0">
                <a:latin typeface="Calibri" pitchFamily="34" charset="0"/>
                <a:cs typeface="Calibri" pitchFamily="34" charset="0"/>
              </a:rPr>
              <a:t>18 - </a:t>
            </a:r>
            <a:r>
              <a:rPr lang="it-IT" sz="1700" dirty="0">
                <a:latin typeface="Calibri" pitchFamily="34" charset="0"/>
                <a:cs typeface="Calibri" pitchFamily="34" charset="0"/>
              </a:rPr>
              <a:t>l’efficacia dei contratti relativi a rapporti di consulenza con le pubbliche amministrazioni parte a decorrere </a:t>
            </a:r>
            <a:r>
              <a:rPr lang="it-IT" sz="1700" dirty="0" smtClean="0">
                <a:latin typeface="Calibri" pitchFamily="34" charset="0"/>
                <a:cs typeface="Calibri" pitchFamily="34" charset="0"/>
              </a:rPr>
              <a:t>dalla </a:t>
            </a:r>
            <a:r>
              <a:rPr lang="it-IT" sz="1700" dirty="0">
                <a:latin typeface="Calibri" pitchFamily="34" charset="0"/>
                <a:cs typeface="Calibri" pitchFamily="34" charset="0"/>
              </a:rPr>
              <a:t>data di pubblicazione, sul sito istituzionale dell’amministrazione </a:t>
            </a:r>
            <a:r>
              <a:rPr lang="it-IT" sz="1700" dirty="0" smtClean="0">
                <a:latin typeface="Calibri" pitchFamily="34" charset="0"/>
                <a:cs typeface="Calibri" pitchFamily="34" charset="0"/>
              </a:rPr>
              <a:t>stipulante</a:t>
            </a:r>
            <a:r>
              <a:rPr lang="it-IT" sz="1700" dirty="0">
                <a:latin typeface="Calibri" pitchFamily="34" charset="0"/>
                <a:cs typeface="Calibri" pitchFamily="34" charset="0"/>
              </a:rPr>
              <a:t>, del nominativo del consulente, dell’oggetto dell’incarico e del </a:t>
            </a:r>
            <a:r>
              <a:rPr lang="it-IT" sz="1700" dirty="0" smtClean="0">
                <a:latin typeface="Calibri" pitchFamily="34" charset="0"/>
                <a:cs typeface="Calibri" pitchFamily="34" charset="0"/>
              </a:rPr>
              <a:t>relativo compenso</a:t>
            </a:r>
          </a:p>
          <a:p>
            <a:pPr lvl="2">
              <a:lnSpc>
                <a:spcPct val="110000"/>
              </a:lnSpc>
              <a:spcBef>
                <a:spcPts val="0"/>
              </a:spcBef>
              <a:defRPr/>
            </a:pPr>
            <a:r>
              <a:rPr lang="it-IT" sz="1700" dirty="0" smtClean="0">
                <a:latin typeface="Calibri" pitchFamily="34" charset="0"/>
                <a:cs typeface="Calibri" pitchFamily="34" charset="0"/>
              </a:rPr>
              <a:t>art. 3, comma 54 - </a:t>
            </a:r>
            <a:r>
              <a:rPr lang="it-IT" sz="1700" dirty="0">
                <a:latin typeface="Calibri" pitchFamily="34" charset="0"/>
                <a:cs typeface="Calibri" pitchFamily="34" charset="0"/>
              </a:rPr>
              <a:t>introduce l’obbligo di pubblicare sul proprio sito web i provvedimenti di incarico delle collaborazioni e- sterne completi di indicazione dei soggetti percettori, della ragione dell’incarico e dell’ammontare erogato</a:t>
            </a:r>
          </a:p>
          <a:p>
            <a:pPr>
              <a:lnSpc>
                <a:spcPct val="110000"/>
              </a:lnSpc>
              <a:spcBef>
                <a:spcPts val="0"/>
              </a:spcBef>
              <a:defRPr/>
            </a:pPr>
            <a:r>
              <a:rPr lang="it-IT" dirty="0" smtClean="0">
                <a:latin typeface="Calibri" pitchFamily="34" charset="0"/>
                <a:cs typeface="Calibri" pitchFamily="34" charset="0"/>
              </a:rPr>
              <a:t>D.L. n. 68/2008, art. 67 - </a:t>
            </a:r>
            <a:r>
              <a:rPr lang="it-IT" dirty="0">
                <a:latin typeface="Calibri" pitchFamily="34" charset="0"/>
                <a:cs typeface="Calibri" pitchFamily="34" charset="0"/>
              </a:rPr>
              <a:t>pubblicazione dei contratti integrativi in modo visibile</a:t>
            </a:r>
            <a:endParaRPr lang="it-IT" dirty="0" smtClean="0">
              <a:latin typeface="Calibri" pitchFamily="34" charset="0"/>
              <a:cs typeface="Calibri" pitchFamily="34" charset="0"/>
            </a:endParaRPr>
          </a:p>
          <a:p>
            <a:pPr>
              <a:lnSpc>
                <a:spcPct val="110000"/>
              </a:lnSpc>
              <a:spcBef>
                <a:spcPts val="0"/>
              </a:spcBef>
              <a:defRPr/>
            </a:pPr>
            <a:r>
              <a:rPr lang="it-IT" dirty="0" err="1" smtClean="0">
                <a:latin typeface="Calibri" pitchFamily="34" charset="0"/>
                <a:cs typeface="Calibri" pitchFamily="34" charset="0"/>
              </a:rPr>
              <a:t>D.Lgs.</a:t>
            </a:r>
            <a:r>
              <a:rPr lang="it-IT" dirty="0" smtClean="0">
                <a:latin typeface="Calibri" pitchFamily="34" charset="0"/>
                <a:cs typeface="Calibri" pitchFamily="34" charset="0"/>
              </a:rPr>
              <a:t> n</a:t>
            </a:r>
            <a:r>
              <a:rPr lang="it-IT" dirty="0">
                <a:latin typeface="Calibri" pitchFamily="34" charset="0"/>
                <a:cs typeface="Calibri" pitchFamily="34" charset="0"/>
              </a:rPr>
              <a:t>. 150/</a:t>
            </a:r>
            <a:r>
              <a:rPr lang="it-IT" dirty="0" smtClean="0">
                <a:latin typeface="Calibri" pitchFamily="34" charset="0"/>
                <a:cs typeface="Calibri" pitchFamily="34" charset="0"/>
              </a:rPr>
              <a:t>2009 Art. 11 - Trasparenza</a:t>
            </a:r>
          </a:p>
          <a:p>
            <a:pPr>
              <a:lnSpc>
                <a:spcPct val="110000"/>
              </a:lnSpc>
              <a:spcBef>
                <a:spcPts val="0"/>
              </a:spcBef>
              <a:defRPr/>
            </a:pPr>
            <a:endParaRPr lang="it-IT" dirty="0">
              <a:latin typeface="Calibri" pitchFamily="34" charset="0"/>
              <a:cs typeface="Calibri" pitchFamily="34" charset="0"/>
            </a:endParaRPr>
          </a:p>
          <a:p>
            <a:pPr>
              <a:lnSpc>
                <a:spcPct val="110000"/>
              </a:lnSpc>
              <a:spcBef>
                <a:spcPts val="0"/>
              </a:spcBef>
              <a:defRPr/>
            </a:pPr>
            <a:endParaRPr lang="it-IT" dirty="0" smtClean="0">
              <a:latin typeface="Calibri" pitchFamily="34" charset="0"/>
              <a:cs typeface="Calibri" pitchFamily="34" charset="0"/>
            </a:endParaRPr>
          </a:p>
          <a:p>
            <a:pPr>
              <a:lnSpc>
                <a:spcPct val="110000"/>
              </a:lnSpc>
              <a:spcBef>
                <a:spcPts val="0"/>
              </a:spcBef>
              <a:defRPr/>
            </a:pPr>
            <a:endParaRPr lang="it-IT" dirty="0">
              <a:latin typeface="Calibri" pitchFamily="34" charset="0"/>
              <a:cs typeface="Calibri" pitchFamily="34" charset="0"/>
            </a:endParaRPr>
          </a:p>
        </p:txBody>
      </p:sp>
      <p:sp>
        <p:nvSpPr>
          <p:cNvPr id="5" name="CasellaDiTesto 4"/>
          <p:cNvSpPr txBox="1"/>
          <p:nvPr/>
        </p:nvSpPr>
        <p:spPr>
          <a:xfrm>
            <a:off x="6067012" y="5714327"/>
            <a:ext cx="3722395"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it-IT" sz="800" dirty="0" err="1"/>
              <a:t>R</a:t>
            </a:r>
            <a:r>
              <a:rPr lang="it-IT" sz="800" dirty="0"/>
              <a:t>. Ruffini e P. </a:t>
            </a:r>
            <a:r>
              <a:rPr lang="it-IT" sz="800" dirty="0" err="1"/>
              <a:t>Mastrogiuseppe</a:t>
            </a:r>
            <a:r>
              <a:rPr lang="it-IT" sz="800" dirty="0"/>
              <a:t>, (2010), “La riforma del lavoro tra continuità ed innovazione. Valutazione, trasparenza, </a:t>
            </a:r>
            <a:r>
              <a:rPr lang="it-IT" sz="800" dirty="0" err="1"/>
              <a:t>premialità</a:t>
            </a:r>
            <a:r>
              <a:rPr lang="it-IT" sz="800" dirty="0"/>
              <a:t> e ordinamento nella riforma Brunetta”, IPSOA – </a:t>
            </a:r>
            <a:r>
              <a:rPr lang="it-IT" sz="800" dirty="0" err="1"/>
              <a:t>Wolters</a:t>
            </a:r>
            <a:r>
              <a:rPr lang="it-IT" sz="800" dirty="0"/>
              <a:t> </a:t>
            </a:r>
            <a:r>
              <a:rPr lang="it-IT" sz="800" dirty="0" err="1"/>
              <a:t>Kluwer</a:t>
            </a:r>
            <a:r>
              <a:rPr lang="it-IT" sz="800" dirty="0"/>
              <a:t> Italia S.r.l., </a:t>
            </a:r>
          </a:p>
        </p:txBody>
      </p:sp>
    </p:spTree>
    <p:extLst>
      <p:ext uri="{BB962C8B-B14F-4D97-AF65-F5344CB8AC3E}">
        <p14:creationId xmlns:p14="http://schemas.microsoft.com/office/powerpoint/2010/main" val="189689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normAutofit/>
          </a:bodyPr>
          <a:lstStyle/>
          <a:p>
            <a:pPr eaLnBrk="1" hangingPunct="1"/>
            <a:r>
              <a:rPr lang="it-IT">
                <a:latin typeface="Calibri" charset="0"/>
              </a:rPr>
              <a:t>Trasparenza un riferimento normativo</a:t>
            </a:r>
          </a:p>
        </p:txBody>
      </p:sp>
      <p:sp>
        <p:nvSpPr>
          <p:cNvPr id="3" name="Segnaposto contenuto 2"/>
          <p:cNvSpPr>
            <a:spLocks noGrp="1"/>
          </p:cNvSpPr>
          <p:nvPr>
            <p:ph idx="1"/>
          </p:nvPr>
        </p:nvSpPr>
        <p:spPr>
          <a:xfrm>
            <a:off x="686197" y="1385888"/>
            <a:ext cx="8500930" cy="5119687"/>
          </a:xfrm>
        </p:spPr>
        <p:txBody>
          <a:bodyPr>
            <a:normAutofit fontScale="85000" lnSpcReduction="20000"/>
          </a:bodyPr>
          <a:lstStyle/>
          <a:p>
            <a:pPr algn="just" eaLnBrk="1" hangingPunct="1">
              <a:lnSpc>
                <a:spcPct val="110000"/>
              </a:lnSpc>
              <a:spcBef>
                <a:spcPts val="0"/>
              </a:spcBef>
              <a:defRPr/>
            </a:pPr>
            <a:r>
              <a:rPr lang="it-IT" dirty="0" err="1" smtClean="0">
                <a:latin typeface="Calibri" pitchFamily="34" charset="0"/>
                <a:cs typeface="Calibri" pitchFamily="34" charset="0"/>
              </a:rPr>
              <a:t>D.Lgs.</a:t>
            </a:r>
            <a:r>
              <a:rPr lang="it-IT" dirty="0" smtClean="0">
                <a:latin typeface="Calibri" pitchFamily="34" charset="0"/>
                <a:cs typeface="Calibri" pitchFamily="34" charset="0"/>
              </a:rPr>
              <a:t> n</a:t>
            </a:r>
            <a:r>
              <a:rPr lang="it-IT" dirty="0">
                <a:latin typeface="Calibri" pitchFamily="34" charset="0"/>
                <a:cs typeface="Calibri" pitchFamily="34" charset="0"/>
              </a:rPr>
              <a:t>. 150/</a:t>
            </a:r>
            <a:r>
              <a:rPr lang="it-IT" dirty="0" smtClean="0">
                <a:latin typeface="Calibri" pitchFamily="34" charset="0"/>
                <a:cs typeface="Calibri" pitchFamily="34" charset="0"/>
              </a:rPr>
              <a:t>2009 Art. 11, comma 1 – Trasparenza:</a:t>
            </a:r>
          </a:p>
          <a:p>
            <a:pPr lvl="1" algn="just" eaLnBrk="1" hangingPunct="1">
              <a:lnSpc>
                <a:spcPct val="110000"/>
              </a:lnSpc>
              <a:spcBef>
                <a:spcPts val="0"/>
              </a:spcBef>
              <a:defRPr/>
            </a:pPr>
            <a:r>
              <a:rPr lang="it-IT" dirty="0" smtClean="0">
                <a:latin typeface="Calibri" pitchFamily="34" charset="0"/>
                <a:cs typeface="Calibri" pitchFamily="34" charset="0"/>
              </a:rPr>
              <a:t>costituisce </a:t>
            </a:r>
            <a:r>
              <a:rPr lang="it-IT" dirty="0">
                <a:latin typeface="Calibri" pitchFamily="34" charset="0"/>
                <a:cs typeface="Calibri" pitchFamily="34" charset="0"/>
              </a:rPr>
              <a:t>“</a:t>
            </a:r>
            <a:r>
              <a:rPr lang="it-IT" b="1" dirty="0">
                <a:latin typeface="Calibri" pitchFamily="34" charset="0"/>
                <a:cs typeface="Calibri" pitchFamily="34" charset="0"/>
              </a:rPr>
              <a:t>livello essenziale </a:t>
            </a:r>
            <a:r>
              <a:rPr lang="it-IT" dirty="0">
                <a:latin typeface="Calibri" pitchFamily="34" charset="0"/>
                <a:cs typeface="Calibri" pitchFamily="34" charset="0"/>
              </a:rPr>
              <a:t>delle prestazioni erogate dalle amministrazioni pubbliche ai sensi dell’art. 117, comma 2, lettera m) della Costituzione italiana</a:t>
            </a:r>
            <a:r>
              <a:rPr lang="it-IT" dirty="0" smtClean="0">
                <a:latin typeface="Calibri" pitchFamily="34" charset="0"/>
                <a:cs typeface="Calibri" pitchFamily="34" charset="0"/>
              </a:rPr>
              <a:t>”. </a:t>
            </a:r>
          </a:p>
          <a:p>
            <a:pPr lvl="1" algn="just" eaLnBrk="1" hangingPunct="1">
              <a:lnSpc>
                <a:spcPct val="110000"/>
              </a:lnSpc>
              <a:spcBef>
                <a:spcPts val="0"/>
              </a:spcBef>
              <a:defRPr/>
            </a:pPr>
            <a:r>
              <a:rPr lang="it-IT" b="1" dirty="0">
                <a:latin typeface="Calibri" pitchFamily="34" charset="0"/>
                <a:cs typeface="Calibri" pitchFamily="34" charset="0"/>
              </a:rPr>
              <a:t>a</a:t>
            </a:r>
            <a:r>
              <a:rPr lang="it-IT" b="1" dirty="0" smtClean="0">
                <a:latin typeface="Calibri" pitchFamily="34" charset="0"/>
                <a:cs typeface="Calibri" pitchFamily="34" charset="0"/>
              </a:rPr>
              <a:t>ccessibilità totale</a:t>
            </a:r>
          </a:p>
          <a:p>
            <a:pPr lvl="1" algn="just" eaLnBrk="1" hangingPunct="1">
              <a:lnSpc>
                <a:spcPct val="110000"/>
              </a:lnSpc>
              <a:spcBef>
                <a:spcPts val="0"/>
              </a:spcBef>
              <a:defRPr/>
            </a:pPr>
            <a:r>
              <a:rPr lang="it-IT" b="1" dirty="0">
                <a:latin typeface="Calibri" pitchFamily="34" charset="0"/>
                <a:cs typeface="Calibri" pitchFamily="34" charset="0"/>
              </a:rPr>
              <a:t>forme diffuse di controllo </a:t>
            </a:r>
            <a:r>
              <a:rPr lang="it-IT" dirty="0">
                <a:latin typeface="Calibri" pitchFamily="34" charset="0"/>
                <a:cs typeface="Calibri" pitchFamily="34" charset="0"/>
              </a:rPr>
              <a:t>del </a:t>
            </a:r>
            <a:r>
              <a:rPr lang="it-IT" dirty="0" smtClean="0">
                <a:latin typeface="Calibri" pitchFamily="34" charset="0"/>
                <a:cs typeface="Calibri" pitchFamily="34" charset="0"/>
              </a:rPr>
              <a:t>rispetto </a:t>
            </a:r>
            <a:r>
              <a:rPr lang="it-IT" dirty="0">
                <a:latin typeface="Calibri" pitchFamily="34" charset="0"/>
                <a:cs typeface="Calibri" pitchFamily="34" charset="0"/>
              </a:rPr>
              <a:t>dei principi di buon andamento e </a:t>
            </a:r>
            <a:r>
              <a:rPr lang="it-IT" dirty="0" smtClean="0">
                <a:latin typeface="Calibri" pitchFamily="34" charset="0"/>
                <a:cs typeface="Calibri" pitchFamily="34" charset="0"/>
              </a:rPr>
              <a:t>imparzialità</a:t>
            </a:r>
          </a:p>
          <a:p>
            <a:pPr lvl="1" algn="just" eaLnBrk="1" hangingPunct="1">
              <a:lnSpc>
                <a:spcPct val="110000"/>
              </a:lnSpc>
              <a:spcBef>
                <a:spcPts val="0"/>
              </a:spcBef>
              <a:defRPr/>
            </a:pPr>
            <a:r>
              <a:rPr lang="it-IT" dirty="0">
                <a:latin typeface="Calibri" pitchFamily="34" charset="0"/>
                <a:cs typeface="Calibri" pitchFamily="34" charset="0"/>
              </a:rPr>
              <a:t>formulazione del </a:t>
            </a:r>
            <a:r>
              <a:rPr lang="it-IT" b="1" dirty="0">
                <a:latin typeface="Calibri" pitchFamily="34" charset="0"/>
                <a:cs typeface="Calibri" pitchFamily="34" charset="0"/>
              </a:rPr>
              <a:t>piano</a:t>
            </a:r>
            <a:r>
              <a:rPr lang="it-IT" dirty="0">
                <a:latin typeface="Calibri" pitchFamily="34" charset="0"/>
                <a:cs typeface="Calibri" pitchFamily="34" charset="0"/>
              </a:rPr>
              <a:t> della trasparenza e integrità</a:t>
            </a:r>
          </a:p>
          <a:p>
            <a:pPr lvl="1" algn="just" eaLnBrk="1" hangingPunct="1">
              <a:lnSpc>
                <a:spcPct val="110000"/>
              </a:lnSpc>
              <a:spcBef>
                <a:spcPts val="0"/>
              </a:spcBef>
              <a:defRPr/>
            </a:pPr>
            <a:r>
              <a:rPr lang="it-IT" dirty="0">
                <a:latin typeface="Calibri" pitchFamily="34" charset="0"/>
                <a:cs typeface="Calibri" pitchFamily="34" charset="0"/>
              </a:rPr>
              <a:t>apertura all’interno del </a:t>
            </a:r>
            <a:r>
              <a:rPr lang="it-IT" b="1" dirty="0">
                <a:latin typeface="Calibri" pitchFamily="34" charset="0"/>
                <a:cs typeface="Calibri" pitchFamily="34" charset="0"/>
              </a:rPr>
              <a:t>sito istituzionale </a:t>
            </a:r>
            <a:r>
              <a:rPr lang="it-IT" dirty="0">
                <a:latin typeface="Calibri" pitchFamily="34" charset="0"/>
                <a:cs typeface="Calibri" pitchFamily="34" charset="0"/>
              </a:rPr>
              <a:t>dell’ente di un’area intitolata “trasparenza, valutazione, merito”</a:t>
            </a:r>
          </a:p>
          <a:p>
            <a:pPr lvl="1" algn="just" eaLnBrk="1" hangingPunct="1">
              <a:lnSpc>
                <a:spcPct val="110000"/>
              </a:lnSpc>
              <a:spcBef>
                <a:spcPts val="0"/>
              </a:spcBef>
              <a:defRPr/>
            </a:pPr>
            <a:r>
              <a:rPr lang="it-IT" b="1" dirty="0" smtClean="0">
                <a:latin typeface="Calibri" pitchFamily="34" charset="0"/>
                <a:cs typeface="Calibri" pitchFamily="34" charset="0"/>
              </a:rPr>
              <a:t>OGGETTO</a:t>
            </a:r>
            <a:r>
              <a:rPr lang="it-IT" dirty="0" smtClean="0">
                <a:latin typeface="Calibri" pitchFamily="34" charset="0"/>
                <a:cs typeface="Calibri" pitchFamily="34" charset="0"/>
              </a:rPr>
              <a:t>: ogni </a:t>
            </a:r>
            <a:r>
              <a:rPr lang="it-IT" dirty="0">
                <a:latin typeface="Calibri" pitchFamily="34" charset="0"/>
                <a:cs typeface="Calibri" pitchFamily="34" charset="0"/>
              </a:rPr>
              <a:t>aspetto </a:t>
            </a:r>
            <a:r>
              <a:rPr lang="it-IT" dirty="0" smtClean="0">
                <a:latin typeface="Calibri" pitchFamily="34" charset="0"/>
                <a:cs typeface="Calibri" pitchFamily="34" charset="0"/>
              </a:rPr>
              <a:t>dell’organizzazione; </a:t>
            </a:r>
            <a:r>
              <a:rPr lang="it-IT" dirty="0">
                <a:latin typeface="Calibri" pitchFamily="34" charset="0"/>
                <a:cs typeface="Calibri" pitchFamily="34" charset="0"/>
              </a:rPr>
              <a:t>indicatori relativi agli andamenti gestionali e all’utilizzo delle risorse per il perseguimento delle funzioni </a:t>
            </a:r>
            <a:r>
              <a:rPr lang="it-IT" dirty="0" smtClean="0">
                <a:latin typeface="Calibri" pitchFamily="34" charset="0"/>
                <a:cs typeface="Calibri" pitchFamily="34" charset="0"/>
              </a:rPr>
              <a:t>istituzionali</a:t>
            </a:r>
            <a:r>
              <a:rPr lang="it-IT" dirty="0">
                <a:latin typeface="Calibri" pitchFamily="34" charset="0"/>
                <a:cs typeface="Calibri" pitchFamily="34" charset="0"/>
              </a:rPr>
              <a:t>;</a:t>
            </a:r>
            <a:r>
              <a:rPr lang="it-IT" dirty="0" smtClean="0">
                <a:latin typeface="Calibri" pitchFamily="34" charset="0"/>
                <a:cs typeface="Calibri" pitchFamily="34" charset="0"/>
              </a:rPr>
              <a:t> risultati </a:t>
            </a:r>
            <a:r>
              <a:rPr lang="it-IT" dirty="0">
                <a:latin typeface="Calibri" pitchFamily="34" charset="0"/>
                <a:cs typeface="Calibri" pitchFamily="34" charset="0"/>
              </a:rPr>
              <a:t>delle attività di misurazione e valutazione </a:t>
            </a:r>
            <a:r>
              <a:rPr lang="it-IT" dirty="0" smtClean="0">
                <a:latin typeface="Calibri" pitchFamily="34" charset="0"/>
                <a:cs typeface="Calibri" pitchFamily="34" charset="0"/>
              </a:rPr>
              <a:t>svolta</a:t>
            </a:r>
          </a:p>
          <a:p>
            <a:pPr marL="365760" lvl="1" indent="0" algn="just" eaLnBrk="1" hangingPunct="1">
              <a:lnSpc>
                <a:spcPct val="110000"/>
              </a:lnSpc>
              <a:spcBef>
                <a:spcPts val="0"/>
              </a:spcBef>
              <a:buFont typeface="Arial" charset="0"/>
              <a:buNone/>
              <a:defRPr/>
            </a:pPr>
            <a:endParaRPr lang="it-IT" dirty="0" smtClean="0">
              <a:latin typeface="Calibri" pitchFamily="34" charset="0"/>
              <a:cs typeface="Calibri" pitchFamily="34" charset="0"/>
            </a:endParaRPr>
          </a:p>
          <a:p>
            <a:pPr algn="just" eaLnBrk="1" hangingPunct="1">
              <a:lnSpc>
                <a:spcPct val="110000"/>
              </a:lnSpc>
              <a:spcBef>
                <a:spcPts val="0"/>
              </a:spcBef>
              <a:defRPr/>
            </a:pPr>
            <a:endParaRPr lang="it-IT" dirty="0">
              <a:latin typeface="Calibri" pitchFamily="34" charset="0"/>
              <a:cs typeface="Calibri" pitchFamily="34" charset="0"/>
            </a:endParaRPr>
          </a:p>
          <a:p>
            <a:pPr algn="just" eaLnBrk="1" hangingPunct="1">
              <a:lnSpc>
                <a:spcPct val="110000"/>
              </a:lnSpc>
              <a:spcBef>
                <a:spcPts val="0"/>
              </a:spcBef>
              <a:defRPr/>
            </a:pPr>
            <a:endParaRPr lang="it-IT" dirty="0" smtClean="0">
              <a:latin typeface="Calibri" pitchFamily="34" charset="0"/>
              <a:cs typeface="Calibri" pitchFamily="34" charset="0"/>
            </a:endParaRPr>
          </a:p>
          <a:p>
            <a:pPr algn="just" eaLnBrk="1" hangingPunct="1">
              <a:lnSpc>
                <a:spcPct val="110000"/>
              </a:lnSpc>
              <a:spcBef>
                <a:spcPts val="0"/>
              </a:spcBef>
              <a:defRPr/>
            </a:pPr>
            <a:endParaRPr lang="it-IT" dirty="0">
              <a:latin typeface="Calibri" pitchFamily="34" charset="0"/>
              <a:cs typeface="Calibri" pitchFamily="34" charset="0"/>
            </a:endParaRPr>
          </a:p>
        </p:txBody>
      </p:sp>
    </p:spTree>
    <p:extLst>
      <p:ext uri="{BB962C8B-B14F-4D97-AF65-F5344CB8AC3E}">
        <p14:creationId xmlns:p14="http://schemas.microsoft.com/office/powerpoint/2010/main" val="85772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1"/>
          <p:cNvSpPr>
            <a:spLocks noGrp="1"/>
          </p:cNvSpPr>
          <p:nvPr>
            <p:ph type="title"/>
          </p:nvPr>
        </p:nvSpPr>
        <p:spPr>
          <a:xfrm>
            <a:off x="495300" y="260648"/>
            <a:ext cx="8915400" cy="1143000"/>
          </a:xfrm>
        </p:spPr>
        <p:txBody>
          <a:bodyPr/>
          <a:lstStyle/>
          <a:p>
            <a:r>
              <a:rPr lang="it-IT" sz="2800" b="1" dirty="0">
                <a:solidFill>
                  <a:schemeClr val="tx1"/>
                </a:solidFill>
                <a:latin typeface="Calibri" charset="0"/>
              </a:rPr>
              <a:t>Normativa </a:t>
            </a:r>
            <a:r>
              <a:rPr lang="it-IT" sz="2800" b="1" dirty="0" smtClean="0">
                <a:solidFill>
                  <a:schemeClr val="tx1"/>
                </a:solidFill>
                <a:latin typeface="Calibri" charset="0"/>
              </a:rPr>
              <a:t>attuali sulla </a:t>
            </a:r>
            <a:r>
              <a:rPr lang="it-IT" sz="2800" b="1" dirty="0">
                <a:solidFill>
                  <a:schemeClr val="tx1"/>
                </a:solidFill>
                <a:latin typeface="Calibri" charset="0"/>
              </a:rPr>
              <a:t>trasparenza</a:t>
            </a:r>
          </a:p>
        </p:txBody>
      </p:sp>
      <p:sp>
        <p:nvSpPr>
          <p:cNvPr id="47106" name="Segnaposto contenuto 2"/>
          <p:cNvSpPr>
            <a:spLocks noGrp="1"/>
          </p:cNvSpPr>
          <p:nvPr>
            <p:ph idx="1"/>
          </p:nvPr>
        </p:nvSpPr>
        <p:spPr>
          <a:xfrm>
            <a:off x="495300" y="1268760"/>
            <a:ext cx="8915400" cy="3960813"/>
          </a:xfrm>
        </p:spPr>
        <p:txBody>
          <a:bodyPr>
            <a:noAutofit/>
          </a:bodyPr>
          <a:lstStyle/>
          <a:p>
            <a:r>
              <a:rPr lang="it-IT" sz="2400" dirty="0" smtClean="0">
                <a:latin typeface="Calibri" charset="0"/>
              </a:rPr>
              <a:t>L. 6/11/12  n.190 – disposizioni per la prevenzione e al repressine della corruzione e dell’integrità nella p.a. </a:t>
            </a:r>
            <a:endParaRPr lang="it-IT" sz="2400" dirty="0">
              <a:latin typeface="Calibri" charset="0"/>
            </a:endParaRPr>
          </a:p>
          <a:p>
            <a:r>
              <a:rPr lang="it-IT" sz="2400" dirty="0" err="1" smtClean="0">
                <a:latin typeface="Calibri" charset="0"/>
              </a:rPr>
              <a:t>Dpr</a:t>
            </a:r>
            <a:r>
              <a:rPr lang="it-IT" sz="2400" dirty="0" smtClean="0">
                <a:latin typeface="Calibri" charset="0"/>
              </a:rPr>
              <a:t> 16 aprile  2913 n.62 – regolamento codice di comportamento dei dipendenti pubblici</a:t>
            </a:r>
          </a:p>
          <a:p>
            <a:r>
              <a:rPr lang="it-IT" sz="2400" dirty="0" smtClean="0">
                <a:latin typeface="Calibri" charset="0"/>
              </a:rPr>
              <a:t>Dl n.39/13 disposizioni in materia d’</a:t>
            </a:r>
            <a:r>
              <a:rPr lang="it-IT" sz="2400" dirty="0" err="1" smtClean="0">
                <a:latin typeface="Calibri" charset="0"/>
              </a:rPr>
              <a:t>inconferibilità</a:t>
            </a:r>
            <a:r>
              <a:rPr lang="it-IT" sz="2400" dirty="0" smtClean="0">
                <a:latin typeface="Calibri" charset="0"/>
              </a:rPr>
              <a:t> e incompatibilità di incarichi presso le pubbliche amministrazione e presso gli enti privati in controllo pubblico </a:t>
            </a:r>
          </a:p>
          <a:p>
            <a:r>
              <a:rPr lang="it-IT" sz="2400" dirty="0" smtClean="0">
                <a:latin typeface="Calibri" charset="0"/>
              </a:rPr>
              <a:t>Dl </a:t>
            </a:r>
            <a:r>
              <a:rPr lang="it-IT" sz="2400" dirty="0">
                <a:latin typeface="Calibri" charset="0"/>
              </a:rPr>
              <a:t>33 del 14/3/</a:t>
            </a:r>
            <a:r>
              <a:rPr lang="it-IT" sz="2400" dirty="0" smtClean="0">
                <a:latin typeface="Calibri" charset="0"/>
              </a:rPr>
              <a:t>13 – Riordino della disciplina riguardante gli obblighi di pubblicità, trasparenza e diffusione di informazioni da parte delle pubbliche amministrazioni</a:t>
            </a:r>
            <a:endParaRPr lang="it-IT" sz="2400" dirty="0">
              <a:latin typeface="Calibri" charset="0"/>
            </a:endParaRPr>
          </a:p>
          <a:p>
            <a:r>
              <a:rPr lang="it-IT" sz="2400" dirty="0">
                <a:latin typeface="Calibri" charset="0"/>
              </a:rPr>
              <a:t>Varie norme settoriali precedenti alle normative </a:t>
            </a:r>
            <a:r>
              <a:rPr lang="it-IT" sz="2400" dirty="0" smtClean="0">
                <a:latin typeface="Calibri" charset="0"/>
              </a:rPr>
              <a:t>suddette (</a:t>
            </a:r>
            <a:r>
              <a:rPr lang="it-IT" sz="2400" dirty="0" err="1" smtClean="0">
                <a:latin typeface="Calibri" charset="0"/>
              </a:rPr>
              <a:t>appalty</a:t>
            </a:r>
            <a:r>
              <a:rPr lang="it-IT" sz="2400" dirty="0" smtClean="0">
                <a:latin typeface="Calibri" charset="0"/>
              </a:rPr>
              <a:t>, </a:t>
            </a:r>
            <a:r>
              <a:rPr lang="it-IT" sz="2400" dirty="0" err="1" smtClean="0">
                <a:latin typeface="Calibri" charset="0"/>
              </a:rPr>
              <a:t>preocedimenti</a:t>
            </a:r>
            <a:r>
              <a:rPr lang="it-IT" sz="2400" dirty="0" smtClean="0">
                <a:latin typeface="Calibri" charset="0"/>
              </a:rPr>
              <a:t> </a:t>
            </a:r>
            <a:r>
              <a:rPr lang="it-IT" sz="2400" dirty="0" err="1" smtClean="0">
                <a:latin typeface="Calibri" charset="0"/>
              </a:rPr>
              <a:t>amministrativi,ecc</a:t>
            </a:r>
            <a:r>
              <a:rPr lang="it-IT" sz="2400" dirty="0" smtClean="0">
                <a:latin typeface="Calibri" charset="0"/>
              </a:rPr>
              <a:t>.)</a:t>
            </a:r>
          </a:p>
          <a:p>
            <a:r>
              <a:rPr lang="it-IT" sz="2400" dirty="0" smtClean="0">
                <a:latin typeface="Calibri" charset="0"/>
              </a:rPr>
              <a:t>Piano anticorruzione</a:t>
            </a:r>
            <a:endParaRPr lang="it-IT" sz="2400" dirty="0">
              <a:latin typeface="Calibri" charset="0"/>
            </a:endParaRPr>
          </a:p>
          <a:p>
            <a:endParaRPr lang="it-IT" sz="2400" dirty="0">
              <a:latin typeface="Calibri" charset="0"/>
            </a:endParaRPr>
          </a:p>
          <a:p>
            <a:endParaRPr lang="it-IT" sz="2400" dirty="0">
              <a:latin typeface="Calibri" charset="0"/>
            </a:endParaRPr>
          </a:p>
        </p:txBody>
      </p:sp>
      <p:sp>
        <p:nvSpPr>
          <p:cNvPr id="47107" name="Segnaposto data 3"/>
          <p:cNvSpPr>
            <a:spLocks noGrp="1"/>
          </p:cNvSpPr>
          <p:nvPr>
            <p:ph type="dt" sz="quarter" idx="10"/>
          </p:nvPr>
        </p:nvSpPr>
        <p:spPr bwMode="auto">
          <a:xfrm>
            <a:off x="495300" y="636779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E4C398-FFFD-AC40-90C0-B17042CC510A}" type="datetime1">
              <a:rPr lang="it-IT" sz="1200">
                <a:solidFill>
                  <a:srgbClr val="7A2A25"/>
                </a:solidFill>
                <a:latin typeface="Calibri" charset="0"/>
              </a:rPr>
              <a:pPr eaLnBrk="1" hangingPunct="1"/>
              <a:t>08/10/2015</a:t>
            </a:fld>
            <a:endParaRPr lang="it-IT" sz="1200">
              <a:solidFill>
                <a:srgbClr val="7A2A25"/>
              </a:solidFill>
              <a:latin typeface="Calibri" charset="0"/>
            </a:endParaRPr>
          </a:p>
        </p:txBody>
      </p:sp>
      <p:sp>
        <p:nvSpPr>
          <p:cNvPr id="47108" name="Segnaposto numero diapositiva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EBC3A6-84C2-8242-8DB0-E5928F63413A}" type="slidenum">
              <a:rPr lang="it-IT" sz="1200">
                <a:solidFill>
                  <a:srgbClr val="7A2A25"/>
                </a:solidFill>
                <a:latin typeface="Calibri" charset="0"/>
              </a:rPr>
              <a:pPr eaLnBrk="1" hangingPunct="1"/>
              <a:t>15</a:t>
            </a:fld>
            <a:endParaRPr lang="it-IT" sz="1200">
              <a:solidFill>
                <a:srgbClr val="7A2A25"/>
              </a:solidFill>
              <a:latin typeface="Calibri" charset="0"/>
            </a:endParaRPr>
          </a:p>
        </p:txBody>
      </p:sp>
    </p:spTree>
    <p:extLst>
      <p:ext uri="{BB962C8B-B14F-4D97-AF65-F5344CB8AC3E}">
        <p14:creationId xmlns:p14="http://schemas.microsoft.com/office/powerpoint/2010/main" val="325632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28497" y="945296"/>
            <a:ext cx="8772975" cy="5940088"/>
          </a:xfrm>
          <a:prstGeom prst="rect">
            <a:avLst/>
          </a:prstGeom>
          <a:noFill/>
          <a:ln w="9525">
            <a:noFill/>
            <a:miter lim="800000"/>
            <a:headEnd/>
            <a:tailEnd/>
          </a:ln>
          <a:effectLst/>
        </p:spPr>
        <p:txBody>
          <a:bodyPr wrap="square" anchor="ctr">
            <a:spAutoFit/>
          </a:bodyPr>
          <a:lstStyle/>
          <a:p>
            <a:pPr algn="just">
              <a:defRPr/>
            </a:pPr>
            <a:r>
              <a:rPr lang="it-IT" sz="2000" dirty="0" smtClean="0">
                <a:latin typeface="Calibri" pitchFamily="34" charset="0"/>
                <a:cs typeface="Calibri" pitchFamily="34" charset="0"/>
              </a:rPr>
              <a:t>1. La </a:t>
            </a:r>
            <a:r>
              <a:rPr lang="it-IT" sz="2000" dirty="0">
                <a:latin typeface="Calibri" pitchFamily="34" charset="0"/>
                <a:cs typeface="Calibri" pitchFamily="34" charset="0"/>
              </a:rPr>
              <a:t>trasparenza è intesa come accessibilità totale delle informazioni concernenti </a:t>
            </a:r>
            <a:r>
              <a:rPr lang="it-IT" sz="2000" dirty="0" smtClean="0">
                <a:latin typeface="Calibri" pitchFamily="34" charset="0"/>
                <a:cs typeface="Calibri" pitchFamily="34" charset="0"/>
              </a:rPr>
              <a:t>l'organizzazione e </a:t>
            </a:r>
            <a:r>
              <a:rPr lang="it-IT" sz="2000" dirty="0">
                <a:latin typeface="Calibri" pitchFamily="34" charset="0"/>
                <a:cs typeface="Calibri" pitchFamily="34" charset="0"/>
              </a:rPr>
              <a:t>l'attività delle pubbliche amministrazioni, allo scopo di favorire forme diffuse di controllo </a:t>
            </a:r>
            <a:r>
              <a:rPr lang="it-IT" sz="2000" dirty="0" smtClean="0">
                <a:latin typeface="Calibri" pitchFamily="34" charset="0"/>
                <a:cs typeface="Calibri" pitchFamily="34" charset="0"/>
              </a:rPr>
              <a:t>sul perseguimento </a:t>
            </a:r>
            <a:r>
              <a:rPr lang="it-IT" sz="2000" dirty="0">
                <a:latin typeface="Calibri" pitchFamily="34" charset="0"/>
                <a:cs typeface="Calibri" pitchFamily="34" charset="0"/>
              </a:rPr>
              <a:t>delle funzioni istituzionali e sull'utilizzo delle risorse pubbliche .</a:t>
            </a:r>
          </a:p>
          <a:p>
            <a:pPr algn="just">
              <a:defRPr/>
            </a:pPr>
            <a:r>
              <a:rPr lang="it-IT" sz="2000" dirty="0" smtClean="0">
                <a:latin typeface="Calibri" pitchFamily="34" charset="0"/>
                <a:cs typeface="Calibri" pitchFamily="34" charset="0"/>
              </a:rPr>
              <a:t>2</a:t>
            </a:r>
            <a:r>
              <a:rPr lang="it-IT" sz="2000" dirty="0">
                <a:latin typeface="Calibri" pitchFamily="34" charset="0"/>
                <a:cs typeface="Calibri" pitchFamily="34" charset="0"/>
              </a:rPr>
              <a:t>. La trasparenza concorre ad attuare il principio democratico e i principi costituzionali </a:t>
            </a:r>
            <a:r>
              <a:rPr lang="it-IT" sz="2000" dirty="0" smtClean="0">
                <a:latin typeface="Calibri" pitchFamily="34" charset="0"/>
                <a:cs typeface="Calibri" pitchFamily="34" charset="0"/>
              </a:rPr>
              <a:t>di eguaglianza</a:t>
            </a:r>
            <a:r>
              <a:rPr lang="it-IT" sz="2000" dirty="0">
                <a:latin typeface="Calibri" pitchFamily="34" charset="0"/>
                <a:cs typeface="Calibri" pitchFamily="34" charset="0"/>
              </a:rPr>
              <a:t>, di imparzialità, buon andamento, responsabilità, efficacia ed efficienza nell'utilizzo </a:t>
            </a:r>
            <a:r>
              <a:rPr lang="it-IT" sz="2000" dirty="0" smtClean="0">
                <a:latin typeface="Calibri" pitchFamily="34" charset="0"/>
                <a:cs typeface="Calibri" pitchFamily="34" charset="0"/>
              </a:rPr>
              <a:t>di risorse </a:t>
            </a:r>
            <a:r>
              <a:rPr lang="it-IT" sz="2000" dirty="0">
                <a:latin typeface="Calibri" pitchFamily="34" charset="0"/>
                <a:cs typeface="Calibri" pitchFamily="34" charset="0"/>
              </a:rPr>
              <a:t>pubbliche, integrità e lealtà nel servizio alla nazione . Essa è condizione di garanzia </a:t>
            </a:r>
            <a:r>
              <a:rPr lang="it-IT" sz="2000" dirty="0" smtClean="0">
                <a:latin typeface="Calibri" pitchFamily="34" charset="0"/>
                <a:cs typeface="Calibri" pitchFamily="34" charset="0"/>
              </a:rPr>
              <a:t>delle libertà </a:t>
            </a:r>
            <a:r>
              <a:rPr lang="it-IT" sz="2000" dirty="0">
                <a:latin typeface="Calibri" pitchFamily="34" charset="0"/>
                <a:cs typeface="Calibri" pitchFamily="34" charset="0"/>
              </a:rPr>
              <a:t>individuali e collettive, nonché dei diritti civili, politici e sociali, integra il diritto ad un </a:t>
            </a:r>
            <a:r>
              <a:rPr lang="it-IT" sz="2000" dirty="0" smtClean="0">
                <a:latin typeface="Calibri" pitchFamily="34" charset="0"/>
                <a:cs typeface="Calibri" pitchFamily="34" charset="0"/>
              </a:rPr>
              <a:t>a buona </a:t>
            </a:r>
            <a:r>
              <a:rPr lang="it-IT" sz="2000" dirty="0">
                <a:latin typeface="Calibri" pitchFamily="34" charset="0"/>
                <a:cs typeface="Calibri" pitchFamily="34" charset="0"/>
              </a:rPr>
              <a:t>amministrazione e concorre alla realizzazione di una amministrazione aperta, al servizio de </a:t>
            </a:r>
            <a:r>
              <a:rPr lang="it-IT" sz="2000" dirty="0" smtClean="0">
                <a:latin typeface="Calibri" pitchFamily="34" charset="0"/>
                <a:cs typeface="Calibri" pitchFamily="34" charset="0"/>
              </a:rPr>
              <a:t>l cittadino </a:t>
            </a:r>
            <a:r>
              <a:rPr lang="it-IT" sz="2000" dirty="0">
                <a:latin typeface="Calibri" pitchFamily="34" charset="0"/>
                <a:cs typeface="Calibri" pitchFamily="34" charset="0"/>
              </a:rPr>
              <a:t>.</a:t>
            </a:r>
          </a:p>
          <a:p>
            <a:pPr algn="just">
              <a:defRPr/>
            </a:pPr>
            <a:r>
              <a:rPr lang="it-IT" sz="2000" dirty="0">
                <a:latin typeface="Calibri" pitchFamily="34" charset="0"/>
                <a:cs typeface="Calibri" pitchFamily="34" charset="0"/>
              </a:rPr>
              <a:t>3 . Le disposizioni del presente decreto, nonché le norme di attuazione adottate ai sensi </a:t>
            </a:r>
            <a:r>
              <a:rPr lang="it-IT" sz="2000" dirty="0" smtClean="0">
                <a:latin typeface="Calibri" pitchFamily="34" charset="0"/>
                <a:cs typeface="Calibri" pitchFamily="34" charset="0"/>
              </a:rPr>
              <a:t>dell'articolo 49</a:t>
            </a:r>
            <a:r>
              <a:rPr lang="it-IT" sz="2000" dirty="0">
                <a:latin typeface="Calibri" pitchFamily="34" charset="0"/>
                <a:cs typeface="Calibri" pitchFamily="34" charset="0"/>
              </a:rPr>
              <a:t>, integrano l'individuazione del livello essenziale delle prestazioni erogate dalle </a:t>
            </a:r>
            <a:r>
              <a:rPr lang="it-IT" sz="2000" dirty="0" smtClean="0">
                <a:latin typeface="Calibri" pitchFamily="34" charset="0"/>
                <a:cs typeface="Calibri" pitchFamily="34" charset="0"/>
              </a:rPr>
              <a:t>amministrazioni pubbliche </a:t>
            </a:r>
            <a:r>
              <a:rPr lang="it-IT" sz="2000" dirty="0">
                <a:latin typeface="Calibri" pitchFamily="34" charset="0"/>
                <a:cs typeface="Calibri" pitchFamily="34" charset="0"/>
              </a:rPr>
              <a:t>a fini di trasparenza, prevenzione, contrasto della corruzione e della </a:t>
            </a:r>
            <a:r>
              <a:rPr lang="it-IT" sz="2000" dirty="0" smtClean="0">
                <a:latin typeface="Calibri" pitchFamily="34" charset="0"/>
                <a:cs typeface="Calibri" pitchFamily="34" charset="0"/>
              </a:rPr>
              <a:t>cattiva amministrazione</a:t>
            </a:r>
            <a:r>
              <a:rPr lang="it-IT" sz="2000" dirty="0">
                <a:latin typeface="Calibri" pitchFamily="34" charset="0"/>
                <a:cs typeface="Calibri" pitchFamily="34" charset="0"/>
              </a:rPr>
              <a:t>, a norma dell'articolo 117, secondo comma, lettera m), della Costituzione </a:t>
            </a:r>
            <a:r>
              <a:rPr lang="it-IT" sz="2000" dirty="0" smtClean="0">
                <a:latin typeface="Calibri" pitchFamily="34" charset="0"/>
                <a:cs typeface="Calibri" pitchFamily="34" charset="0"/>
              </a:rPr>
              <a:t>e costituiscono </a:t>
            </a:r>
            <a:r>
              <a:rPr lang="it-IT" sz="2000" dirty="0">
                <a:latin typeface="Calibri" pitchFamily="34" charset="0"/>
                <a:cs typeface="Calibri" pitchFamily="34" charset="0"/>
              </a:rPr>
              <a:t>altresì esercizio della funzione di coordinamento informativo statistico e </a:t>
            </a:r>
            <a:r>
              <a:rPr lang="it-IT" sz="2000" dirty="0" smtClean="0">
                <a:latin typeface="Calibri" pitchFamily="34" charset="0"/>
                <a:cs typeface="Calibri" pitchFamily="34" charset="0"/>
              </a:rPr>
              <a:t>informatico dei </a:t>
            </a:r>
            <a:r>
              <a:rPr lang="it-IT" sz="2000" dirty="0">
                <a:latin typeface="Calibri" pitchFamily="34" charset="0"/>
                <a:cs typeface="Calibri" pitchFamily="34" charset="0"/>
              </a:rPr>
              <a:t>dati dell'amministrazione statale, regionale e locale, di cui all'articolo 117, secondo comma</a:t>
            </a:r>
            <a:r>
              <a:rPr lang="it-IT" sz="2000" dirty="0" smtClean="0">
                <a:latin typeface="Calibri" pitchFamily="34" charset="0"/>
                <a:cs typeface="Calibri" pitchFamily="34" charset="0"/>
              </a:rPr>
              <a:t>, lettera </a:t>
            </a:r>
            <a:r>
              <a:rPr lang="it-IT" sz="2000" dirty="0">
                <a:latin typeface="Calibri" pitchFamily="34" charset="0"/>
                <a:cs typeface="Calibri" pitchFamily="34" charset="0"/>
              </a:rPr>
              <a:t>r), della Costituzione.</a:t>
            </a:r>
            <a:endParaRPr lang="it-IT" sz="2000" dirty="0">
              <a:ln>
                <a:solidFill>
                  <a:schemeClr val="accent1">
                    <a:alpha val="49000"/>
                  </a:schemeClr>
                </a:solidFill>
              </a:ln>
              <a:solidFill>
                <a:schemeClr val="tx1">
                  <a:lumMod val="95000"/>
                  <a:lumOff val="5000"/>
                </a:schemeClr>
              </a:solidFill>
              <a:latin typeface="Calibri" pitchFamily="34" charset="0"/>
              <a:cs typeface="Calibri" pitchFamily="34" charset="0"/>
            </a:endParaRPr>
          </a:p>
        </p:txBody>
      </p:sp>
      <p:sp>
        <p:nvSpPr>
          <p:cNvPr id="48130"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63A77A-9C8A-8B46-ABD8-5FF195C8B67F}"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48131"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2CCE9A-9899-B847-B690-013F6BC40B07}" type="slidenum">
              <a:rPr lang="it-IT" sz="1200">
                <a:solidFill>
                  <a:srgbClr val="898989"/>
                </a:solidFill>
                <a:latin typeface="Calibri" charset="0"/>
              </a:rPr>
              <a:pPr eaLnBrk="1" hangingPunct="1"/>
              <a:t>16</a:t>
            </a:fld>
            <a:endParaRPr lang="it-IT" sz="1200">
              <a:solidFill>
                <a:srgbClr val="898989"/>
              </a:solidFill>
              <a:latin typeface="Calibri" charset="0"/>
            </a:endParaRPr>
          </a:p>
        </p:txBody>
      </p:sp>
      <p:sp>
        <p:nvSpPr>
          <p:cNvPr id="6" name="Titolo 1"/>
          <p:cNvSpPr txBox="1">
            <a:spLocks/>
          </p:cNvSpPr>
          <p:nvPr/>
        </p:nvSpPr>
        <p:spPr>
          <a:xfrm>
            <a:off x="495300" y="188640"/>
            <a:ext cx="8915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it-IT" sz="2800" b="1" dirty="0" smtClean="0">
                <a:solidFill>
                  <a:schemeClr val="tx1"/>
                </a:solidFill>
                <a:latin typeface="Calibri" charset="0"/>
              </a:rPr>
              <a:t>I contenuti del </a:t>
            </a:r>
            <a:r>
              <a:rPr lang="it-IT" sz="2800" b="1" dirty="0" err="1" smtClean="0">
                <a:solidFill>
                  <a:schemeClr val="tx1"/>
                </a:solidFill>
                <a:latin typeface="Calibri" charset="0"/>
              </a:rPr>
              <a:t>D.Lgs.</a:t>
            </a:r>
            <a:r>
              <a:rPr lang="it-IT" sz="2800" b="1" dirty="0" smtClean="0">
                <a:solidFill>
                  <a:schemeClr val="tx1"/>
                </a:solidFill>
                <a:latin typeface="Calibri" charset="0"/>
              </a:rPr>
              <a:t> n. 33/2013</a:t>
            </a:r>
            <a:endParaRPr lang="it-IT" sz="2800" b="1" dirty="0">
              <a:solidFill>
                <a:schemeClr val="tx1"/>
              </a:solidFill>
              <a:latin typeface="Calibri" charset="0"/>
            </a:endParaRPr>
          </a:p>
        </p:txBody>
      </p:sp>
    </p:spTree>
    <p:extLst>
      <p:ext uri="{BB962C8B-B14F-4D97-AF65-F5344CB8AC3E}">
        <p14:creationId xmlns:p14="http://schemas.microsoft.com/office/powerpoint/2010/main" val="1507861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50838" y="1868045"/>
            <a:ext cx="9204325" cy="4154984"/>
          </a:xfrm>
          <a:prstGeom prst="rect">
            <a:avLst/>
          </a:prstGeom>
          <a:noFill/>
          <a:ln w="9525">
            <a:noFill/>
            <a:miter lim="800000"/>
            <a:headEnd/>
            <a:tailEnd/>
          </a:ln>
          <a:effectLst/>
        </p:spPr>
        <p:txBody>
          <a:bodyPr anchor="ctr">
            <a:spAutoFit/>
          </a:bodyPr>
          <a:lstStyle/>
          <a:p>
            <a:pPr algn="just">
              <a:defRPr/>
            </a:pPr>
            <a:r>
              <a:rPr lang="it-IT" sz="2400" dirty="0">
                <a:latin typeface="Calibri" pitchFamily="34" charset="0"/>
                <a:ea typeface="Calibri" pitchFamily="34" charset="0"/>
                <a:cs typeface="Calibri" pitchFamily="34" charset="0"/>
              </a:rPr>
              <a:t>• </a:t>
            </a:r>
            <a:r>
              <a:rPr lang="it-IT" sz="2400" dirty="0" smtClean="0">
                <a:latin typeface="Calibri" pitchFamily="34" charset="0"/>
                <a:ea typeface="Calibri" pitchFamily="34" charset="0"/>
                <a:cs typeface="Calibri" pitchFamily="34" charset="0"/>
              </a:rPr>
              <a:t>1:</a:t>
            </a:r>
            <a:r>
              <a:rPr lang="it-IT" sz="2400" dirty="0" smtClean="0">
                <a:latin typeface="Calibri" pitchFamily="34" charset="0"/>
                <a:cs typeface="Calibri" pitchFamily="34" charset="0"/>
              </a:rPr>
              <a:t>Le </a:t>
            </a:r>
            <a:r>
              <a:rPr lang="it-IT" sz="2400" dirty="0">
                <a:latin typeface="Calibri" pitchFamily="34" charset="0"/>
                <a:cs typeface="Calibri" pitchFamily="34" charset="0"/>
              </a:rPr>
              <a:t>disposizioni del presente decreto individuano gli obblighi di trasparenza e le modalità per la sua realizzazione</a:t>
            </a:r>
          </a:p>
          <a:p>
            <a:pPr marL="285750" indent="-285750" algn="just">
              <a:buFont typeface="Arial"/>
              <a:buChar char="•"/>
              <a:defRPr/>
            </a:pPr>
            <a:r>
              <a:rPr lang="it-IT" sz="2400" dirty="0">
                <a:latin typeface="Calibri" pitchFamily="34" charset="0"/>
                <a:cs typeface="Calibri" pitchFamily="34" charset="0"/>
              </a:rPr>
              <a:t>2 </a:t>
            </a:r>
            <a:r>
              <a:rPr lang="it-IT" sz="2400" dirty="0" smtClean="0">
                <a:latin typeface="Calibri" pitchFamily="34" charset="0"/>
                <a:cs typeface="Calibri" pitchFamily="34" charset="0"/>
              </a:rPr>
              <a:t>ai </a:t>
            </a:r>
            <a:r>
              <a:rPr lang="it-IT" sz="2400" dirty="0">
                <a:latin typeface="Calibri" pitchFamily="34" charset="0"/>
                <a:cs typeface="Calibri" pitchFamily="34" charset="0"/>
              </a:rPr>
              <a:t>fini del presente decreto, per pubblicazione si intende la pubblicazione, senza limiti di accesso nei siti istituzionali delle </a:t>
            </a:r>
            <a:r>
              <a:rPr lang="it-IT" sz="2400" dirty="0" err="1">
                <a:latin typeface="Calibri" pitchFamily="34" charset="0"/>
                <a:cs typeface="Calibri" pitchFamily="34" charset="0"/>
              </a:rPr>
              <a:t>pa</a:t>
            </a:r>
            <a:endParaRPr lang="it-IT" sz="2400" dirty="0">
              <a:latin typeface="Calibri" pitchFamily="34" charset="0"/>
              <a:cs typeface="Calibri" pitchFamily="34" charset="0"/>
            </a:endParaRPr>
          </a:p>
          <a:p>
            <a:pPr algn="just">
              <a:defRPr/>
            </a:pPr>
            <a:r>
              <a:rPr lang="it-IT" sz="2400" dirty="0">
                <a:latin typeface="Calibri" pitchFamily="34" charset="0"/>
                <a:ea typeface="Calibri" pitchFamily="34" charset="0"/>
                <a:cs typeface="Calibri" pitchFamily="34" charset="0"/>
              </a:rPr>
              <a:t>• 3 : </a:t>
            </a:r>
            <a:r>
              <a:rPr lang="it-IT" sz="2400" dirty="0">
                <a:latin typeface="Calibri" pitchFamily="34" charset="0"/>
                <a:cs typeface="Calibri" pitchFamily="34" charset="0"/>
              </a:rPr>
              <a:t>Tutti i documenti, le informazioni e i dati oggetto di pubblicazione obbligatoria ai sensi della normativa vigente sono pubblici e chiunque ha diritto di conoscerli, di fruirne gratuitamente, e utilizzarli e riutilizzarli ai sensi dell'articolo 7 del presente </a:t>
            </a:r>
            <a:r>
              <a:rPr lang="it-IT" sz="2400" dirty="0" smtClean="0">
                <a:latin typeface="Calibri" pitchFamily="34" charset="0"/>
                <a:cs typeface="Calibri" pitchFamily="34" charset="0"/>
              </a:rPr>
              <a:t>decreto.</a:t>
            </a:r>
            <a:endParaRPr lang="it-IT" sz="2400" dirty="0">
              <a:latin typeface="Calibri" pitchFamily="34" charset="0"/>
              <a:cs typeface="Calibri" pitchFamily="34" charset="0"/>
            </a:endParaRPr>
          </a:p>
          <a:p>
            <a:pPr algn="just">
              <a:defRPr/>
            </a:pPr>
            <a:r>
              <a:rPr lang="it-IT" sz="2400" dirty="0">
                <a:latin typeface="Calibri" pitchFamily="34" charset="0"/>
                <a:ea typeface="Calibri" pitchFamily="34" charset="0"/>
                <a:cs typeface="Calibri" pitchFamily="34" charset="0"/>
              </a:rPr>
              <a:t>• </a:t>
            </a:r>
            <a:r>
              <a:rPr lang="it-IT" sz="2400" dirty="0" smtClean="0">
                <a:latin typeface="Calibri" pitchFamily="34" charset="0"/>
                <a:ea typeface="Calibri" pitchFamily="34" charset="0"/>
                <a:cs typeface="Calibri" pitchFamily="34" charset="0"/>
              </a:rPr>
              <a:t>4: </a:t>
            </a:r>
            <a:r>
              <a:rPr lang="it-IT" sz="2400" dirty="0">
                <a:latin typeface="Calibri" pitchFamily="34" charset="0"/>
                <a:ea typeface="Calibri" pitchFamily="34" charset="0"/>
                <a:cs typeface="Calibri" pitchFamily="34" charset="0"/>
              </a:rPr>
              <a:t>accesso civico;</a:t>
            </a:r>
            <a:endParaRPr lang="it-IT" sz="2400" dirty="0">
              <a:latin typeface="Calibri" pitchFamily="34" charset="0"/>
              <a:cs typeface="Calibri" pitchFamily="34" charset="0"/>
            </a:endParaRPr>
          </a:p>
          <a:p>
            <a:pPr algn="just">
              <a:defRPr/>
            </a:pPr>
            <a:r>
              <a:rPr lang="it-IT" sz="2400" dirty="0">
                <a:latin typeface="Calibri" pitchFamily="34" charset="0"/>
                <a:ea typeface="Calibri" pitchFamily="34" charset="0"/>
                <a:cs typeface="Calibri" pitchFamily="34" charset="0"/>
              </a:rPr>
              <a:t>• </a:t>
            </a:r>
            <a:r>
              <a:rPr lang="it-IT" sz="2400" dirty="0" smtClean="0">
                <a:latin typeface="Calibri" pitchFamily="34" charset="0"/>
                <a:ea typeface="Calibri" pitchFamily="34" charset="0"/>
                <a:cs typeface="Calibri" pitchFamily="34" charset="0"/>
              </a:rPr>
              <a:t>5: </a:t>
            </a:r>
            <a:r>
              <a:rPr lang="it-IT" sz="2400" dirty="0">
                <a:latin typeface="Calibri" pitchFamily="34" charset="0"/>
                <a:ea typeface="Calibri" pitchFamily="34" charset="0"/>
                <a:cs typeface="Calibri" pitchFamily="34" charset="0"/>
              </a:rPr>
              <a:t>qualità </a:t>
            </a:r>
            <a:r>
              <a:rPr lang="it-IT" sz="2400" dirty="0" smtClean="0">
                <a:latin typeface="Calibri" pitchFamily="34" charset="0"/>
                <a:ea typeface="Calibri" pitchFamily="34" charset="0"/>
                <a:cs typeface="Calibri" pitchFamily="34" charset="0"/>
              </a:rPr>
              <a:t>informazioni. </a:t>
            </a:r>
            <a:endParaRPr lang="it-IT" sz="2400" dirty="0">
              <a:latin typeface="Calibri" pitchFamily="34" charset="0"/>
              <a:ea typeface="Calibri" pitchFamily="34" charset="0"/>
              <a:cs typeface="Calibri" pitchFamily="34" charset="0"/>
            </a:endParaRPr>
          </a:p>
          <a:p>
            <a:pPr algn="just">
              <a:defRPr/>
            </a:pPr>
            <a:endParaRPr lang="it-IT" sz="2400" dirty="0">
              <a:latin typeface="Calibri" pitchFamily="34" charset="0"/>
              <a:cs typeface="Calibri" pitchFamily="34" charset="0"/>
            </a:endParaRPr>
          </a:p>
        </p:txBody>
      </p:sp>
      <p:sp>
        <p:nvSpPr>
          <p:cNvPr id="49154"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3914DF-B5DA-A04D-B437-2DA67D9A1A54}"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49155"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435BA8-D3E4-8240-88A5-DBA11E2BEB9D}" type="slidenum">
              <a:rPr lang="it-IT" sz="1200">
                <a:solidFill>
                  <a:srgbClr val="898989"/>
                </a:solidFill>
                <a:latin typeface="Calibri" charset="0"/>
              </a:rPr>
              <a:pPr eaLnBrk="1" hangingPunct="1"/>
              <a:t>17</a:t>
            </a:fld>
            <a:endParaRPr lang="it-IT" sz="1200">
              <a:solidFill>
                <a:srgbClr val="898989"/>
              </a:solidFill>
              <a:latin typeface="Calibri" charset="0"/>
            </a:endParaRPr>
          </a:p>
        </p:txBody>
      </p:sp>
      <p:sp>
        <p:nvSpPr>
          <p:cNvPr id="5" name="Titolo 1"/>
          <p:cNvSpPr txBox="1">
            <a:spLocks/>
          </p:cNvSpPr>
          <p:nvPr/>
        </p:nvSpPr>
        <p:spPr>
          <a:xfrm>
            <a:off x="495300" y="341784"/>
            <a:ext cx="8915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it-IT" sz="2800" b="1" dirty="0" smtClean="0">
                <a:solidFill>
                  <a:schemeClr val="tx1"/>
                </a:solidFill>
                <a:latin typeface="Calibri" charset="0"/>
              </a:rPr>
              <a:t>I contenuti del </a:t>
            </a:r>
            <a:r>
              <a:rPr lang="it-IT" sz="2800" b="1" dirty="0" err="1" smtClean="0">
                <a:solidFill>
                  <a:schemeClr val="tx1"/>
                </a:solidFill>
                <a:latin typeface="Calibri" charset="0"/>
              </a:rPr>
              <a:t>D.Lgs.</a:t>
            </a:r>
            <a:r>
              <a:rPr lang="it-IT" sz="2800" b="1" dirty="0" smtClean="0">
                <a:solidFill>
                  <a:schemeClr val="tx1"/>
                </a:solidFill>
                <a:latin typeface="Calibri" charset="0"/>
              </a:rPr>
              <a:t> n. 33/2013</a:t>
            </a:r>
            <a:endParaRPr lang="it-IT" sz="2800" b="1" dirty="0">
              <a:solidFill>
                <a:schemeClr val="tx1"/>
              </a:solidFill>
              <a:latin typeface="Calibri" charset="0"/>
            </a:endParaRPr>
          </a:p>
        </p:txBody>
      </p:sp>
    </p:spTree>
    <p:extLst>
      <p:ext uri="{BB962C8B-B14F-4D97-AF65-F5344CB8AC3E}">
        <p14:creationId xmlns:p14="http://schemas.microsoft.com/office/powerpoint/2010/main" val="2199743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584729" y="1007814"/>
            <a:ext cx="873654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defTabSz="914400"/>
            <a:r>
              <a:rPr lang="it-IT" sz="2400" b="1" dirty="0" smtClean="0">
                <a:latin typeface="Calibri" pitchFamily="34" charset="0"/>
                <a:ea typeface="Calibri" charset="0"/>
                <a:cs typeface="Calibri" pitchFamily="34" charset="0"/>
              </a:rPr>
              <a:t>Art. 10 </a:t>
            </a:r>
            <a:r>
              <a:rPr lang="it-IT" sz="2400" b="1" dirty="0"/>
              <a:t>Programma triennale per la trasparenza e </a:t>
            </a:r>
            <a:r>
              <a:rPr lang="it-IT" sz="2400" b="1" dirty="0" err="1"/>
              <a:t>l’integrita’</a:t>
            </a:r>
            <a:r>
              <a:rPr lang="it-IT" sz="2400" b="1" dirty="0"/>
              <a:t> </a:t>
            </a:r>
            <a:endParaRPr lang="it-IT" sz="2400" b="1" dirty="0" smtClean="0"/>
          </a:p>
          <a:p>
            <a:pPr algn="just" defTabSz="914400"/>
            <a:endParaRPr lang="it-IT" sz="2400" b="1" dirty="0">
              <a:latin typeface="Calibri" pitchFamily="34" charset="0"/>
              <a:cs typeface="Calibri" pitchFamily="34" charset="0"/>
            </a:endParaRPr>
          </a:p>
          <a:p>
            <a:pPr algn="just" defTabSz="914400"/>
            <a:r>
              <a:rPr lang="it-IT" sz="2400" dirty="0" smtClean="0">
                <a:latin typeface="Calibri" pitchFamily="34" charset="0"/>
                <a:cs typeface="Calibri" pitchFamily="34" charset="0"/>
              </a:rPr>
              <a:t>Ogni </a:t>
            </a:r>
            <a:r>
              <a:rPr lang="it-IT" sz="2400" dirty="0">
                <a:latin typeface="Calibri" pitchFamily="34" charset="0"/>
                <a:cs typeface="Calibri" pitchFamily="34" charset="0"/>
              </a:rPr>
              <a:t>amministrazione, sentite le associazioni rappresentate nel Consiglio nazionale dei consumatori e degli utenti, adotta un Programma triennale per la trasparenza e l'integrità, </a:t>
            </a:r>
            <a:r>
              <a:rPr lang="it-IT" sz="2400" dirty="0" smtClean="0">
                <a:latin typeface="Calibri" pitchFamily="34" charset="0"/>
                <a:cs typeface="Calibri" pitchFamily="34" charset="0"/>
              </a:rPr>
              <a:t>da aggiornare </a:t>
            </a:r>
            <a:r>
              <a:rPr lang="it-IT" sz="2400" dirty="0">
                <a:latin typeface="Calibri" pitchFamily="34" charset="0"/>
                <a:cs typeface="Calibri" pitchFamily="34" charset="0"/>
              </a:rPr>
              <a:t>annualmente, che indica le iniziative previste per garantire :</a:t>
            </a:r>
          </a:p>
          <a:p>
            <a:pPr algn="just" defTabSz="914400"/>
            <a:r>
              <a:rPr lang="it-IT" sz="2400" dirty="0">
                <a:latin typeface="Calibri" pitchFamily="34" charset="0"/>
                <a:cs typeface="Calibri" pitchFamily="34" charset="0"/>
              </a:rPr>
              <a:t>a) un adeguato livello di trasparenza, anche sulla base delle linee guida elaborate dalla Commissione di cui all'articolo 13 del decreto legislativo 27 ottobre 2009, </a:t>
            </a:r>
            <a:r>
              <a:rPr lang="it-IT" sz="2400" dirty="0" err="1">
                <a:latin typeface="Calibri" pitchFamily="34" charset="0"/>
                <a:cs typeface="Calibri" pitchFamily="34" charset="0"/>
              </a:rPr>
              <a:t>n</a:t>
            </a:r>
            <a:r>
              <a:rPr lang="it-IT" sz="2400" dirty="0">
                <a:latin typeface="Calibri" pitchFamily="34" charset="0"/>
                <a:cs typeface="Calibri" pitchFamily="34" charset="0"/>
              </a:rPr>
              <a:t> . 150 ;</a:t>
            </a:r>
          </a:p>
          <a:p>
            <a:pPr algn="just" defTabSz="914400"/>
            <a:r>
              <a:rPr lang="it-IT" sz="2400" dirty="0">
                <a:latin typeface="Calibri" pitchFamily="34" charset="0"/>
                <a:cs typeface="Calibri" pitchFamily="34" charset="0"/>
              </a:rPr>
              <a:t>b) la legalità e lo sviluppo della cultura dell'integrità .</a:t>
            </a:r>
            <a:endParaRPr lang="it-IT" sz="2400" dirty="0">
              <a:latin typeface="Calibri" pitchFamily="34" charset="0"/>
              <a:ea typeface="Arial" charset="0"/>
              <a:cs typeface="Calibri" pitchFamily="34" charset="0"/>
            </a:endParaRPr>
          </a:p>
          <a:p>
            <a:pPr algn="just" defTabSz="914400" eaLnBrk="0" hangingPunct="0"/>
            <a:endParaRPr lang="it-IT" sz="2400" dirty="0">
              <a:latin typeface="Calibri" pitchFamily="34" charset="0"/>
              <a:ea typeface="Arial" charset="0"/>
              <a:cs typeface="Calibri" pitchFamily="34" charset="0"/>
            </a:endParaRPr>
          </a:p>
        </p:txBody>
      </p:sp>
      <p:sp>
        <p:nvSpPr>
          <p:cNvPr id="50178"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CC8475-0B26-124F-8474-2A3AED612187}"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0179"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14DA7F-18B1-E642-91D0-49655CC712D7}" type="slidenum">
              <a:rPr lang="it-IT" sz="1200">
                <a:solidFill>
                  <a:srgbClr val="898989"/>
                </a:solidFill>
                <a:latin typeface="Calibri" charset="0"/>
              </a:rPr>
              <a:pPr eaLnBrk="1" hangingPunct="1"/>
              <a:t>18</a:t>
            </a:fld>
            <a:endParaRPr lang="it-IT" sz="1200">
              <a:solidFill>
                <a:srgbClr val="898989"/>
              </a:solidFill>
              <a:latin typeface="Calibri" charset="0"/>
            </a:endParaRPr>
          </a:p>
        </p:txBody>
      </p:sp>
    </p:spTree>
    <p:extLst>
      <p:ext uri="{BB962C8B-B14F-4D97-AF65-F5344CB8AC3E}">
        <p14:creationId xmlns:p14="http://schemas.microsoft.com/office/powerpoint/2010/main" val="426369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741231" y="2617789"/>
            <a:ext cx="873654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4400"/>
            <a:endParaRPr lang="it-IT" sz="2800" b="1">
              <a:latin typeface="Calibri" charset="0"/>
              <a:ea typeface="Calibri" charset="0"/>
            </a:endParaRPr>
          </a:p>
          <a:p>
            <a:pPr defTabSz="914400"/>
            <a:endParaRPr lang="it-IT" sz="2800">
              <a:ea typeface="Arial" charset="0"/>
              <a:cs typeface="Arial" charset="0"/>
            </a:endParaRPr>
          </a:p>
        </p:txBody>
      </p:sp>
      <p:sp>
        <p:nvSpPr>
          <p:cNvPr id="51202"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880092-F8A9-6843-9482-375AA2B0B4A7}"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1203"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26C51C-C8D4-334A-BC5B-F9B1E91EDCE0}" type="slidenum">
              <a:rPr lang="it-IT" sz="1200">
                <a:solidFill>
                  <a:srgbClr val="898989"/>
                </a:solidFill>
                <a:latin typeface="Calibri" charset="0"/>
              </a:rPr>
              <a:pPr eaLnBrk="1" hangingPunct="1"/>
              <a:t>19</a:t>
            </a:fld>
            <a:endParaRPr lang="it-IT" sz="1200">
              <a:solidFill>
                <a:srgbClr val="898989"/>
              </a:solidFill>
              <a:latin typeface="Calibri" charset="0"/>
            </a:endParaRPr>
          </a:p>
        </p:txBody>
      </p:sp>
      <p:sp>
        <p:nvSpPr>
          <p:cNvPr id="51204" name="Rettangolo 1"/>
          <p:cNvSpPr>
            <a:spLocks noChangeArrowheads="1"/>
          </p:cNvSpPr>
          <p:nvPr/>
        </p:nvSpPr>
        <p:spPr bwMode="auto">
          <a:xfrm>
            <a:off x="507340" y="836712"/>
            <a:ext cx="8657431"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400" b="1" dirty="0">
                <a:latin typeface="Calibri" pitchFamily="34" charset="0"/>
                <a:cs typeface="Calibri" pitchFamily="34" charset="0"/>
              </a:rPr>
              <a:t>Il Programma triennale per la trasparenza e  </a:t>
            </a:r>
            <a:r>
              <a:rPr lang="it-IT" sz="2400" b="1" dirty="0" smtClean="0">
                <a:latin typeface="Calibri" pitchFamily="34" charset="0"/>
                <a:cs typeface="Calibri" pitchFamily="34" charset="0"/>
              </a:rPr>
              <a:t>l'integrità</a:t>
            </a:r>
          </a:p>
          <a:p>
            <a:pPr algn="just"/>
            <a:endParaRPr lang="it-IT" sz="2000" b="1" dirty="0">
              <a:latin typeface="Calibri" pitchFamily="34" charset="0"/>
              <a:ea typeface="Calibri" charset="0"/>
              <a:cs typeface="Calibri" pitchFamily="34" charset="0"/>
            </a:endParaRPr>
          </a:p>
          <a:p>
            <a:pPr algn="just"/>
            <a:r>
              <a:rPr lang="it-IT" sz="2000" dirty="0">
                <a:latin typeface="Calibri" pitchFamily="34" charset="0"/>
                <a:cs typeface="Calibri" pitchFamily="34" charset="0"/>
              </a:rPr>
              <a:t>Il Programma triennale per la trasparenza e  l'integrità, di cui al comma 1, definisce l e misure, i modi e le iniziative volti all'attuazione degli obblighi di pubblicazione previsti dalla normativa vigente, ivi comprese le misure organizzative volte ad assicurare la regolarità e la tempestività dei flussi informativi di cui all'articolo 43, comma 3 . Le misure del Programma triennale sono collegate, sotto l'indirizzo del Responsabile, con le misure e</a:t>
            </a:r>
          </a:p>
          <a:p>
            <a:pPr algn="just"/>
            <a:r>
              <a:rPr lang="it-IT" sz="2000" dirty="0">
                <a:latin typeface="Calibri" pitchFamily="34" charset="0"/>
                <a:cs typeface="Calibri" pitchFamily="34" charset="0"/>
              </a:rPr>
              <a:t>gli interventi previsti dal Piano di prevenzione della corruzione. A tal fine, il Programma costituisce di norma una sezione del Piano di prevenzione della corruzione .</a:t>
            </a:r>
          </a:p>
          <a:p>
            <a:pPr algn="just"/>
            <a:r>
              <a:rPr lang="it-IT" sz="2000" dirty="0">
                <a:latin typeface="Calibri" pitchFamily="34" charset="0"/>
                <a:cs typeface="Calibri" pitchFamily="34" charset="0"/>
              </a:rPr>
              <a:t>3 . Gli obiettivi indicati nel Programma triennale sono formulati in collegamento con la programmazione strategica e operativa dell'amministrazione, definita in via generale nel Piano della performance . La promozione di maggiori livelli di trasparenza costituisce un'area strategica di ogni amministrazione, che deve tradursi nella definizione di obiettivi organizzativi e individuali .</a:t>
            </a:r>
          </a:p>
          <a:p>
            <a:pPr algn="just"/>
            <a:r>
              <a:rPr lang="it-IT" sz="2000" dirty="0">
                <a:latin typeface="Calibri" pitchFamily="34" charset="0"/>
                <a:cs typeface="Calibri" pitchFamily="34" charset="0"/>
              </a:rPr>
              <a:t>4. Le amministrazioni pubbliche garantiscono la massima trasparenza in ogni fase del ciclo d i gestione della performance .</a:t>
            </a:r>
            <a:endParaRPr lang="it-IT" sz="2000" b="1" dirty="0">
              <a:latin typeface="Calibri" pitchFamily="34" charset="0"/>
              <a:ea typeface="Calibri" charset="0"/>
              <a:cs typeface="Calibri" pitchFamily="34" charset="0"/>
            </a:endParaRPr>
          </a:p>
          <a:p>
            <a:pPr algn="just"/>
            <a:endParaRPr lang="it-IT" sz="2000" b="1" dirty="0">
              <a:latin typeface="Calibri" pitchFamily="34" charset="0"/>
              <a:ea typeface="Calibri" charset="0"/>
              <a:cs typeface="Calibri" pitchFamily="34" charset="0"/>
            </a:endParaRPr>
          </a:p>
        </p:txBody>
      </p:sp>
    </p:spTree>
    <p:extLst>
      <p:ext uri="{BB962C8B-B14F-4D97-AF65-F5344CB8AC3E}">
        <p14:creationId xmlns:p14="http://schemas.microsoft.com/office/powerpoint/2010/main" val="4279603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765175"/>
            <a:ext cx="8915400" cy="733425"/>
          </a:xfrm>
        </p:spPr>
        <p:txBody>
          <a:bodyPr/>
          <a:lstStyle/>
          <a:p>
            <a:pPr>
              <a:defRPr/>
            </a:pPr>
            <a:r>
              <a:rPr lang="it-IT" sz="4000" dirty="0" smtClean="0"/>
              <a:t>L’Etica nella Pubblica Amministrazione</a:t>
            </a:r>
            <a:endParaRPr lang="it-IT" sz="4000" dirty="0"/>
          </a:p>
        </p:txBody>
      </p:sp>
      <p:sp>
        <p:nvSpPr>
          <p:cNvPr id="3" name="Segnaposto contenuto 2"/>
          <p:cNvSpPr>
            <a:spLocks noGrp="1"/>
          </p:cNvSpPr>
          <p:nvPr>
            <p:ph idx="1"/>
          </p:nvPr>
        </p:nvSpPr>
        <p:spPr>
          <a:xfrm>
            <a:off x="495300" y="1900238"/>
            <a:ext cx="8915400" cy="4697412"/>
          </a:xfrm>
        </p:spPr>
        <p:txBody>
          <a:bodyPr>
            <a:normAutofit fontScale="77500" lnSpcReduction="20000"/>
          </a:bodyPr>
          <a:lstStyle/>
          <a:p>
            <a:pPr algn="just">
              <a:defRPr/>
            </a:pPr>
            <a:r>
              <a:rPr lang="it-IT" dirty="0"/>
              <a:t>L'</a:t>
            </a:r>
            <a:r>
              <a:rPr lang="it-IT" b="1" dirty="0"/>
              <a:t>etica</a:t>
            </a:r>
            <a:r>
              <a:rPr lang="it-IT" dirty="0"/>
              <a:t> (dal </a:t>
            </a:r>
            <a:r>
              <a:rPr lang="it-IT" dirty="0" smtClean="0"/>
              <a:t>greco </a:t>
            </a:r>
            <a:r>
              <a:rPr lang="it-IT" dirty="0" err="1" smtClean="0"/>
              <a:t>εθος</a:t>
            </a:r>
            <a:r>
              <a:rPr lang="it-IT" dirty="0" smtClean="0"/>
              <a:t> </a:t>
            </a:r>
            <a:r>
              <a:rPr lang="it-IT" dirty="0"/>
              <a:t>(o </a:t>
            </a:r>
            <a:r>
              <a:rPr lang="it-IT" dirty="0" err="1" smtClean="0"/>
              <a:t>ήθος</a:t>
            </a:r>
            <a:r>
              <a:rPr lang="it-IT" dirty="0" smtClean="0"/>
              <a:t>) </a:t>
            </a:r>
            <a:r>
              <a:rPr lang="it-IT" dirty="0"/>
              <a:t>"carattere", </a:t>
            </a:r>
            <a:r>
              <a:rPr lang="it-IT" dirty="0" smtClean="0"/>
              <a:t>«comportamento", </a:t>
            </a:r>
            <a:r>
              <a:rPr lang="it-IT" dirty="0"/>
              <a:t>"costume</a:t>
            </a:r>
            <a:r>
              <a:rPr lang="it-IT" dirty="0" smtClean="0"/>
              <a:t>",) </a:t>
            </a:r>
            <a:r>
              <a:rPr lang="it-IT" dirty="0"/>
              <a:t>è un ramo della </a:t>
            </a:r>
            <a:r>
              <a:rPr lang="it-IT" dirty="0" smtClean="0"/>
              <a:t>filosofia</a:t>
            </a:r>
            <a:r>
              <a:rPr lang="it-IT" dirty="0"/>
              <a:t> che studia i fondamenti </a:t>
            </a:r>
            <a:r>
              <a:rPr lang="it-IT" dirty="0" smtClean="0"/>
              <a:t>razionali che </a:t>
            </a:r>
            <a:r>
              <a:rPr lang="it-IT" dirty="0"/>
              <a:t>permettono di assegnare ai comportamenti umani uno </a:t>
            </a:r>
            <a:r>
              <a:rPr lang="it-IT" dirty="0" smtClean="0"/>
              <a:t>status deontologico, </a:t>
            </a:r>
            <a:r>
              <a:rPr lang="it-IT" dirty="0"/>
              <a:t>ovvero distinguerli in buoni, giusti, moralmente leciti, rispetto ai comportamenti ritenuti cattivi o moralmente inappropriati.</a:t>
            </a:r>
            <a:endParaRPr lang="it-IT" dirty="0" smtClean="0"/>
          </a:p>
          <a:p>
            <a:pPr algn="just">
              <a:defRPr/>
            </a:pPr>
            <a:r>
              <a:rPr lang="it-IT" dirty="0" smtClean="0"/>
              <a:t>Per </a:t>
            </a:r>
            <a:r>
              <a:rPr lang="it-IT" dirty="0"/>
              <a:t>estensione assume il significato </a:t>
            </a:r>
            <a:r>
              <a:rPr lang="it-IT" dirty="0" smtClean="0"/>
              <a:t>di </a:t>
            </a:r>
            <a:r>
              <a:rPr lang="it-IT" dirty="0"/>
              <a:t>“complesso di norme di comportamento (non leggi) di una società, di un gruppo”. </a:t>
            </a:r>
          </a:p>
          <a:p>
            <a:pPr algn="just">
              <a:defRPr/>
            </a:pPr>
            <a:r>
              <a:rPr lang="it-IT" dirty="0"/>
              <a:t>Essa ha come oggetto i valori morali che determinano il comportamento dell'uomo, attraverso </a:t>
            </a:r>
            <a:r>
              <a:rPr lang="it-IT" dirty="0" smtClean="0"/>
              <a:t>quei criteri </a:t>
            </a:r>
            <a:r>
              <a:rPr lang="it-IT" dirty="0"/>
              <a:t>che consentono all’individuo di gestire adeguatamente la propria libertà nel rispetto degli </a:t>
            </a:r>
            <a:r>
              <a:rPr lang="it-IT" dirty="0" smtClean="0"/>
              <a:t>altri</a:t>
            </a:r>
            <a:r>
              <a:rPr lang="it-IT" dirty="0"/>
              <a:t>, </a:t>
            </a:r>
            <a:r>
              <a:rPr lang="it-IT" dirty="0" smtClean="0"/>
              <a:t>e </a:t>
            </a:r>
            <a:r>
              <a:rPr lang="it-IT" dirty="0"/>
              <a:t>che le attribuiscono il “sinonimo di comportamento corretto”. </a:t>
            </a:r>
          </a:p>
          <a:p>
            <a:pPr>
              <a:defRPr/>
            </a:pPr>
            <a:endParaRPr lang="it-IT" dirty="0"/>
          </a:p>
        </p:txBody>
      </p:sp>
      <p:sp>
        <p:nvSpPr>
          <p:cNvPr id="5" name="Segnaposto piè di pagina 4"/>
          <p:cNvSpPr>
            <a:spLocks noGrp="1"/>
          </p:cNvSpPr>
          <p:nvPr>
            <p:ph type="ftr" sz="quarter" idx="11"/>
          </p:nvPr>
        </p:nvSpPr>
        <p:spPr/>
        <p:txBody>
          <a:bodyPr/>
          <a:lstStyle/>
          <a:p>
            <a:pPr>
              <a:defRPr/>
            </a:pPr>
            <a:endParaRPr lang="it-IT" dirty="0"/>
          </a:p>
        </p:txBody>
      </p:sp>
      <p:sp>
        <p:nvSpPr>
          <p:cNvPr id="6" name="Segnaposto numero diapositiva 5"/>
          <p:cNvSpPr>
            <a:spLocks noGrp="1"/>
          </p:cNvSpPr>
          <p:nvPr>
            <p:ph type="sldNum" sz="quarter" idx="12"/>
          </p:nvPr>
        </p:nvSpPr>
        <p:spPr/>
        <p:txBody>
          <a:bodyPr/>
          <a:lstStyle/>
          <a:p>
            <a:pPr>
              <a:defRPr/>
            </a:pPr>
            <a:fld id="{8290FF55-1729-4F36-9240-529DC769CEAD}"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632520" y="38292"/>
            <a:ext cx="8431920"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it-IT" sz="2000" b="1" i="1" dirty="0" smtClean="0">
              <a:latin typeface="Calibri" pitchFamily="34" charset="0"/>
              <a:ea typeface="Calibri" charset="0"/>
              <a:cs typeface="Calibri" pitchFamily="34" charset="0"/>
            </a:endParaRPr>
          </a:p>
          <a:p>
            <a:pPr algn="just"/>
            <a:endParaRPr lang="it-IT" sz="2000" b="1" i="1" dirty="0">
              <a:latin typeface="Calibri" pitchFamily="34" charset="0"/>
              <a:ea typeface="Calibri" charset="0"/>
              <a:cs typeface="Calibri" pitchFamily="34" charset="0"/>
            </a:endParaRPr>
          </a:p>
          <a:p>
            <a:pPr algn="just"/>
            <a:r>
              <a:rPr lang="it-IT" sz="2000" b="1" i="1" dirty="0" smtClean="0">
                <a:latin typeface="Calibri" pitchFamily="34" charset="0"/>
                <a:ea typeface="Calibri" charset="0"/>
                <a:cs typeface="Calibri" pitchFamily="34" charset="0"/>
              </a:rPr>
              <a:t>Segue</a:t>
            </a:r>
            <a:r>
              <a:rPr lang="it-IT" sz="2000" b="1" i="1" dirty="0">
                <a:latin typeface="Calibri" pitchFamily="34" charset="0"/>
                <a:ea typeface="Calibri" charset="0"/>
                <a:cs typeface="Calibri" pitchFamily="34" charset="0"/>
              </a:rPr>
              <a:t>: </a:t>
            </a:r>
            <a:r>
              <a:rPr lang="it-IT" sz="2000" b="1" dirty="0" smtClean="0">
                <a:latin typeface="Calibri" pitchFamily="34" charset="0"/>
                <a:ea typeface="Calibri" charset="0"/>
                <a:cs typeface="Calibri" pitchFamily="34" charset="0"/>
              </a:rPr>
              <a:t>Pubblicazioni sul sito</a:t>
            </a:r>
            <a:endParaRPr lang="it-IT" sz="2000" b="1" dirty="0">
              <a:latin typeface="Calibri" pitchFamily="34" charset="0"/>
              <a:ea typeface="Calibri" charset="0"/>
              <a:cs typeface="Calibri" pitchFamily="34" charset="0"/>
            </a:endParaRPr>
          </a:p>
          <a:p>
            <a:pPr algn="just"/>
            <a:r>
              <a:rPr lang="it-IT" sz="2000" dirty="0">
                <a:latin typeface="Calibri" pitchFamily="34" charset="0"/>
                <a:cs typeface="Calibri" pitchFamily="34" charset="0"/>
              </a:rPr>
              <a:t>Ogni amministrazione ha l'obbligo di pubblicare sul proprio sito istituzionale nella sezione :</a:t>
            </a:r>
          </a:p>
          <a:p>
            <a:pPr algn="just"/>
            <a:r>
              <a:rPr lang="it-IT" sz="2000" dirty="0">
                <a:latin typeface="Calibri" pitchFamily="34" charset="0"/>
                <a:cs typeface="Calibri" pitchFamily="34" charset="0"/>
              </a:rPr>
              <a:t>« Amministrazione trasparente » </a:t>
            </a:r>
            <a:r>
              <a:rPr lang="it-IT" sz="2000" dirty="0" smtClean="0">
                <a:latin typeface="Calibri" pitchFamily="34" charset="0"/>
                <a:cs typeface="Calibri" pitchFamily="34" charset="0"/>
              </a:rPr>
              <a:t>:</a:t>
            </a:r>
            <a:endParaRPr lang="it-IT" sz="2000" dirty="0">
              <a:latin typeface="Calibri" pitchFamily="34" charset="0"/>
              <a:cs typeface="Calibri" pitchFamily="34" charset="0"/>
            </a:endParaRPr>
          </a:p>
          <a:p>
            <a:pPr algn="just"/>
            <a:r>
              <a:rPr lang="it-IT" sz="2000" dirty="0">
                <a:latin typeface="Calibri" pitchFamily="34" charset="0"/>
                <a:cs typeface="Calibri" pitchFamily="34" charset="0"/>
              </a:rPr>
              <a:t>a) il Programma triennale per la trasparenza e l'integrità ed il relativo stato di attuazione ;</a:t>
            </a:r>
          </a:p>
          <a:p>
            <a:pPr algn="just"/>
            <a:r>
              <a:rPr lang="it-IT" sz="2000" dirty="0">
                <a:latin typeface="Calibri" pitchFamily="34" charset="0"/>
                <a:cs typeface="Calibri" pitchFamily="34" charset="0"/>
              </a:rPr>
              <a:t>b) il Piano e la Relazione di cui all'articolo 10 del decreto legislativo 27 ottobre 2009, </a:t>
            </a:r>
            <a:r>
              <a:rPr lang="it-IT" sz="2000" dirty="0" err="1">
                <a:latin typeface="Calibri" pitchFamily="34" charset="0"/>
                <a:cs typeface="Calibri" pitchFamily="34" charset="0"/>
              </a:rPr>
              <a:t>n</a:t>
            </a:r>
            <a:r>
              <a:rPr lang="it-IT" sz="2000" dirty="0">
                <a:latin typeface="Calibri" pitchFamily="34" charset="0"/>
                <a:cs typeface="Calibri" pitchFamily="34" charset="0"/>
              </a:rPr>
              <a:t> . 150 (cioè il piano e la relazione sulla performance </a:t>
            </a:r>
            <a:r>
              <a:rPr lang="it-IT" sz="2000" dirty="0" err="1">
                <a:latin typeface="Calibri" pitchFamily="34" charset="0"/>
                <a:cs typeface="Calibri" pitchFamily="34" charset="0"/>
              </a:rPr>
              <a:t>ndr</a:t>
            </a:r>
            <a:r>
              <a:rPr lang="it-IT" sz="2000" dirty="0">
                <a:latin typeface="Calibri" pitchFamily="34" charset="0"/>
                <a:cs typeface="Calibri" pitchFamily="34" charset="0"/>
              </a:rPr>
              <a:t>);</a:t>
            </a:r>
          </a:p>
          <a:p>
            <a:pPr algn="just"/>
            <a:r>
              <a:rPr lang="it-IT" sz="2000" dirty="0">
                <a:latin typeface="Calibri" pitchFamily="34" charset="0"/>
                <a:cs typeface="Calibri" pitchFamily="34" charset="0"/>
              </a:rPr>
              <a:t>c) i nominativi ed i curricula dei componenti degli Organismi indipendenti di valutazione e del Responsabile delle funzioni di misurazione della performance di cui all'articolo 14 de l decreto legislativo n. 150 del 2009 ;</a:t>
            </a:r>
          </a:p>
          <a:p>
            <a:pPr algn="just"/>
            <a:r>
              <a:rPr lang="it-IT" sz="2000" dirty="0">
                <a:latin typeface="Calibri" pitchFamily="34" charset="0"/>
                <a:cs typeface="Calibri" pitchFamily="34" charset="0"/>
              </a:rPr>
              <a:t>d) i curricula dei dirigenti e dei titolari di posizioni organizzative, redatti in conformità al vigente modello europeo ;</a:t>
            </a:r>
          </a:p>
          <a:p>
            <a:pPr algn="just"/>
            <a:r>
              <a:rPr lang="it-IT" sz="2000" dirty="0">
                <a:latin typeface="Calibri" pitchFamily="34" charset="0"/>
                <a:cs typeface="Calibri" pitchFamily="34" charset="0"/>
              </a:rPr>
              <a:t>e) le retribuzioni dei dirigenti, con specifica evidenza sulle componenti variabili </a:t>
            </a:r>
            <a:r>
              <a:rPr lang="it-IT" sz="2000" dirty="0" err="1">
                <a:latin typeface="Calibri" pitchFamily="34" charset="0"/>
                <a:cs typeface="Calibri" pitchFamily="34" charset="0"/>
              </a:rPr>
              <a:t>dell</a:t>
            </a:r>
            <a:r>
              <a:rPr lang="it-IT" sz="2000" dirty="0">
                <a:latin typeface="Calibri" pitchFamily="34" charset="0"/>
                <a:cs typeface="Calibri" pitchFamily="34" charset="0"/>
              </a:rPr>
              <a:t> a retribuzione e delle componenti legate alla valutazione di risultato .</a:t>
            </a:r>
          </a:p>
          <a:p>
            <a:pPr algn="just"/>
            <a:r>
              <a:rPr lang="it-IT" sz="2000" dirty="0">
                <a:latin typeface="Calibri" pitchFamily="34" charset="0"/>
                <a:cs typeface="Calibri" pitchFamily="34" charset="0"/>
              </a:rPr>
              <a:t>9. La trasparenza rileva, altresì, come dimensione principale ai fini della determinazione degli standard di qualità dei servizi pubblici da adottare con le carte dei servizi ai sensi dell'articolo 11 del decreto legislativo 30 luglio 1999, </a:t>
            </a:r>
            <a:r>
              <a:rPr lang="it-IT" sz="2000" dirty="0" err="1">
                <a:latin typeface="Calibri" pitchFamily="34" charset="0"/>
                <a:cs typeface="Calibri" pitchFamily="34" charset="0"/>
              </a:rPr>
              <a:t>n</a:t>
            </a:r>
            <a:r>
              <a:rPr lang="it-IT" sz="2000" dirty="0">
                <a:latin typeface="Calibri" pitchFamily="34" charset="0"/>
                <a:cs typeface="Calibri" pitchFamily="34" charset="0"/>
              </a:rPr>
              <a:t> . 286, così come modificato dall'articolo 28 del decreto legislativo 27 ottobre 2009, n. 150 .</a:t>
            </a:r>
          </a:p>
          <a:p>
            <a:pPr algn="just"/>
            <a:endParaRPr lang="it-IT" sz="2000" dirty="0">
              <a:latin typeface="Calibri" pitchFamily="34" charset="0"/>
              <a:cs typeface="Calibri" pitchFamily="34" charset="0"/>
            </a:endParaRPr>
          </a:p>
        </p:txBody>
      </p:sp>
      <p:sp>
        <p:nvSpPr>
          <p:cNvPr id="52226"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8B8CAE-4003-A14B-BD85-710D9E2F7285}"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2227"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8CD28F-C8D2-0F4F-A2D5-4C8B56642BC9}" type="slidenum">
              <a:rPr lang="it-IT" sz="1200">
                <a:solidFill>
                  <a:srgbClr val="898989"/>
                </a:solidFill>
                <a:latin typeface="Calibri" charset="0"/>
              </a:rPr>
              <a:pPr eaLnBrk="1" hangingPunct="1"/>
              <a:t>20</a:t>
            </a:fld>
            <a:endParaRPr lang="it-IT" sz="1200">
              <a:solidFill>
                <a:srgbClr val="898989"/>
              </a:solidFill>
              <a:latin typeface="Calibri" charset="0"/>
            </a:endParaRPr>
          </a:p>
        </p:txBody>
      </p:sp>
    </p:spTree>
    <p:extLst>
      <p:ext uri="{BB962C8B-B14F-4D97-AF65-F5344CB8AC3E}">
        <p14:creationId xmlns:p14="http://schemas.microsoft.com/office/powerpoint/2010/main" val="391775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DD3BE4-BF2E-E840-8238-CD60B17F7CCB}"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3250"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200828-46BC-5941-B835-35DCAA4549B1}" type="slidenum">
              <a:rPr lang="it-IT" sz="1200">
                <a:solidFill>
                  <a:srgbClr val="898989"/>
                </a:solidFill>
                <a:latin typeface="Calibri" charset="0"/>
              </a:rPr>
              <a:pPr eaLnBrk="1" hangingPunct="1"/>
              <a:t>21</a:t>
            </a:fld>
            <a:endParaRPr lang="it-IT" sz="1200">
              <a:solidFill>
                <a:srgbClr val="898989"/>
              </a:solidFill>
              <a:latin typeface="Calibri" charset="0"/>
            </a:endParaRPr>
          </a:p>
        </p:txBody>
      </p:sp>
      <p:sp>
        <p:nvSpPr>
          <p:cNvPr id="53251" name="Rettangolo 4"/>
          <p:cNvSpPr>
            <a:spLocks noChangeArrowheads="1"/>
          </p:cNvSpPr>
          <p:nvPr/>
        </p:nvSpPr>
        <p:spPr bwMode="auto">
          <a:xfrm>
            <a:off x="584729" y="1145545"/>
            <a:ext cx="873654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b="1" dirty="0"/>
              <a:t>Art. </a:t>
            </a:r>
            <a:r>
              <a:rPr lang="it-IT" sz="2000" b="1" dirty="0" smtClean="0"/>
              <a:t>11  Ambito </a:t>
            </a:r>
            <a:r>
              <a:rPr lang="it-IT" sz="2000" b="1" dirty="0"/>
              <a:t>soggettivo di applicazione</a:t>
            </a:r>
          </a:p>
          <a:p>
            <a:pPr algn="just"/>
            <a:endParaRPr lang="it-IT" sz="2000" dirty="0" smtClean="0"/>
          </a:p>
          <a:p>
            <a:pPr algn="just"/>
            <a:r>
              <a:rPr lang="it-IT" sz="2000" dirty="0" smtClean="0"/>
              <a:t>1</a:t>
            </a:r>
            <a:r>
              <a:rPr lang="it-IT" sz="2000" dirty="0"/>
              <a:t>. Ai fini del presente decreto per «pubbliche amministrazioni» si intendono tutte l e</a:t>
            </a:r>
          </a:p>
          <a:p>
            <a:pPr algn="just"/>
            <a:r>
              <a:rPr lang="it-IT" sz="2000" dirty="0"/>
              <a:t>amministrazioni di cui all'articolo 1, comma 2, del decreto legislativo 30 marzo 2001, </a:t>
            </a:r>
            <a:r>
              <a:rPr lang="it-IT" sz="2000" dirty="0" err="1"/>
              <a:t>n</a:t>
            </a:r>
            <a:r>
              <a:rPr lang="it-IT" sz="2000" dirty="0"/>
              <a:t> . 165 e successive modificazioni, nonché le società e gli altri enti di diritto privato in controllo pubblico che esercitano funzioni amministrative, attività di produzione di beni e servizi a favore delle amministrazioni pubbliche o di gestione di servizi pubblici . Si considerano in controllo pubblico le società sottoposte a controllo ai sensi dell'articolo 2359 c .c. da parte di amministrazioni pubbliche .</a:t>
            </a:r>
          </a:p>
          <a:p>
            <a:pPr algn="just"/>
            <a:r>
              <a:rPr lang="it-IT" sz="2000" dirty="0"/>
              <a:t>Per gli enti di diritto privato gli obblighi di pubblicazione riguardano la loro organizzazione e la loro attività, per quest'ultima limitatamente a quella svolta nella cura di interessi pubblici .</a:t>
            </a:r>
          </a:p>
          <a:p>
            <a:pPr algn="just"/>
            <a:endParaRPr lang="it-IT" sz="2000" dirty="0"/>
          </a:p>
        </p:txBody>
      </p:sp>
    </p:spTree>
    <p:extLst>
      <p:ext uri="{BB962C8B-B14F-4D97-AF65-F5344CB8AC3E}">
        <p14:creationId xmlns:p14="http://schemas.microsoft.com/office/powerpoint/2010/main" val="3745341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EDAD3E-E038-C648-AE89-B0FA0D441BB1}"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4274"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E4832C-AFEA-7F45-ABE4-083014E78F45}" type="slidenum">
              <a:rPr lang="it-IT" sz="1200">
                <a:solidFill>
                  <a:srgbClr val="898989"/>
                </a:solidFill>
                <a:latin typeface="Calibri" charset="0"/>
              </a:rPr>
              <a:pPr eaLnBrk="1" hangingPunct="1"/>
              <a:t>22</a:t>
            </a:fld>
            <a:endParaRPr lang="it-IT" sz="1200">
              <a:solidFill>
                <a:srgbClr val="898989"/>
              </a:solidFill>
              <a:latin typeface="Calibri" charset="0"/>
            </a:endParaRPr>
          </a:p>
        </p:txBody>
      </p:sp>
      <p:sp>
        <p:nvSpPr>
          <p:cNvPr id="54275" name="Rettangolo 2"/>
          <p:cNvSpPr>
            <a:spLocks noChangeArrowheads="1"/>
          </p:cNvSpPr>
          <p:nvPr/>
        </p:nvSpPr>
        <p:spPr bwMode="auto">
          <a:xfrm>
            <a:off x="344488" y="832058"/>
            <a:ext cx="917474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it-IT" sz="2400" b="1" dirty="0" smtClean="0">
                <a:latin typeface="Calibri" pitchFamily="34" charset="0"/>
                <a:cs typeface="Calibri" pitchFamily="34" charset="0"/>
              </a:rPr>
              <a:t>Il </a:t>
            </a:r>
            <a:r>
              <a:rPr lang="it-IT" sz="2400" b="1" dirty="0">
                <a:latin typeface="Calibri" pitchFamily="34" charset="0"/>
                <a:cs typeface="Calibri" pitchFamily="34" charset="0"/>
              </a:rPr>
              <a:t>Responsabile per la trasparenza</a:t>
            </a:r>
          </a:p>
          <a:p>
            <a:pPr algn="just"/>
            <a:r>
              <a:rPr lang="it-IT" dirty="0" smtClean="0">
                <a:latin typeface="Calibri" pitchFamily="34" charset="0"/>
                <a:cs typeface="Calibri" pitchFamily="34" charset="0"/>
              </a:rPr>
              <a:t>Il </a:t>
            </a:r>
            <a:r>
              <a:rPr lang="it-IT" dirty="0">
                <a:latin typeface="Calibri" pitchFamily="34" charset="0"/>
                <a:cs typeface="Calibri" pitchFamily="34" charset="0"/>
              </a:rPr>
              <a:t>Responsabile svolge stabilmente </a:t>
            </a:r>
            <a:r>
              <a:rPr lang="it-IT" dirty="0" smtClean="0">
                <a:latin typeface="Calibri" pitchFamily="34" charset="0"/>
                <a:cs typeface="Calibri" pitchFamily="34" charset="0"/>
              </a:rPr>
              <a:t>un'attività di </a:t>
            </a:r>
            <a:r>
              <a:rPr lang="it-IT" dirty="0">
                <a:latin typeface="Calibri" pitchFamily="34" charset="0"/>
                <a:cs typeface="Calibri" pitchFamily="34" charset="0"/>
              </a:rPr>
              <a:t>controllo sull'adempimento da parte dell'amministrazione degli obblighi di pubblicazione previsti dalla normativa vigente, assicurando la completezza, la chiarezza e l'aggiornamento delle informazioni pubblicate, nonché segnalando all'organo di indirizzo politico, all'organismo indipendente di valutazione (0IV), all'Autorità nazionale anticorruzione e, nei casi più gravi ,</a:t>
            </a:r>
          </a:p>
          <a:p>
            <a:pPr algn="just"/>
            <a:r>
              <a:rPr lang="it-IT" dirty="0">
                <a:latin typeface="Calibri" pitchFamily="34" charset="0"/>
                <a:cs typeface="Calibri" pitchFamily="34" charset="0"/>
              </a:rPr>
              <a:t>all'ufficio di disciplina i casi di mancato o ritardato adempimento degli obblighi di pubblicazione.</a:t>
            </a:r>
          </a:p>
          <a:p>
            <a:pPr algn="just"/>
            <a:r>
              <a:rPr lang="it-IT" dirty="0">
                <a:latin typeface="Calibri" pitchFamily="34" charset="0"/>
                <a:cs typeface="Calibri" pitchFamily="34" charset="0"/>
              </a:rPr>
              <a:t>2. Il Responsabile provvede all'aggiornamento del Programma triennale per la trasparenza e</a:t>
            </a:r>
          </a:p>
          <a:p>
            <a:pPr algn="just"/>
            <a:r>
              <a:rPr lang="it-IT" dirty="0">
                <a:latin typeface="Calibri" pitchFamily="34" charset="0"/>
                <a:cs typeface="Calibri" pitchFamily="34" charset="0"/>
              </a:rPr>
              <a:t>l'integrità, all'interno del quale sono previste specifiche misure di monitoraggio sull'attuazione</a:t>
            </a:r>
          </a:p>
          <a:p>
            <a:pPr algn="just"/>
            <a:r>
              <a:rPr lang="it-IT" dirty="0">
                <a:latin typeface="Calibri" pitchFamily="34" charset="0"/>
                <a:cs typeface="Calibri" pitchFamily="34" charset="0"/>
              </a:rPr>
              <a:t>degli obblighi di trasparenza e ulteriori misure e iniziative di promozione della trasparenza in</a:t>
            </a:r>
          </a:p>
          <a:p>
            <a:pPr algn="just"/>
            <a:r>
              <a:rPr lang="it-IT" dirty="0">
                <a:latin typeface="Calibri" pitchFamily="34" charset="0"/>
                <a:cs typeface="Calibri" pitchFamily="34" charset="0"/>
              </a:rPr>
              <a:t>rapporto con il Piano anticorruzione .</a:t>
            </a:r>
          </a:p>
          <a:p>
            <a:pPr algn="just"/>
            <a:r>
              <a:rPr lang="it-IT" dirty="0">
                <a:latin typeface="Calibri" pitchFamily="34" charset="0"/>
                <a:cs typeface="Calibri" pitchFamily="34" charset="0"/>
              </a:rPr>
              <a:t>3. I dirigenti responsabili degli uffici dell'amministrazione garantiscono il tempestivo e regolare</a:t>
            </a:r>
          </a:p>
          <a:p>
            <a:pPr algn="just"/>
            <a:r>
              <a:rPr lang="it-IT" dirty="0">
                <a:latin typeface="Calibri" pitchFamily="34" charset="0"/>
                <a:cs typeface="Calibri" pitchFamily="34" charset="0"/>
              </a:rPr>
              <a:t>flusso delle informazioni da pubblicare ai fini del rispetto dei termini stabiliti dalla legge .</a:t>
            </a:r>
          </a:p>
          <a:p>
            <a:pPr algn="just"/>
            <a:r>
              <a:rPr lang="it-IT" dirty="0">
                <a:latin typeface="Calibri" pitchFamily="34" charset="0"/>
                <a:cs typeface="Calibri" pitchFamily="34" charset="0"/>
              </a:rPr>
              <a:t>4. Il Responsabile controlla e assicura la regolare attuazione dell'accesso civico sulla base di quanto stabilito dal presente decreto .</a:t>
            </a:r>
          </a:p>
          <a:p>
            <a:pPr algn="just"/>
            <a:r>
              <a:rPr lang="it-IT" dirty="0">
                <a:latin typeface="Calibri" pitchFamily="34" charset="0"/>
                <a:cs typeface="Calibri" pitchFamily="34" charset="0"/>
              </a:rPr>
              <a:t>5. In relazione alla loro gravità, il Responsabile segnala i casi di inadempimento o di adempimento parziale degli obblighi in materia di pubblicazione previsti dalla normativa vigente, all'ufficio di disciplina, ai fini dell'eventuale attivazione del procedimento disciplinare . Il Responsabile segnala</a:t>
            </a:r>
          </a:p>
          <a:p>
            <a:pPr algn="just"/>
            <a:r>
              <a:rPr lang="it-IT" dirty="0">
                <a:latin typeface="Calibri" pitchFamily="34" charset="0"/>
                <a:cs typeface="Calibri" pitchFamily="34" charset="0"/>
              </a:rPr>
              <a:t>altresì gli inadempimenti al vertice politico dell'amministrazione, all'OIV ai fini dell'attivazione delle altre forme di responsabilità .</a:t>
            </a:r>
          </a:p>
        </p:txBody>
      </p:sp>
    </p:spTree>
    <p:extLst>
      <p:ext uri="{BB962C8B-B14F-4D97-AF65-F5344CB8AC3E}">
        <p14:creationId xmlns:p14="http://schemas.microsoft.com/office/powerpoint/2010/main" val="218042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2EBCBC-DE1E-AF4E-9EB7-64FC5885FB87}"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5298"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715171-0CD2-0F49-914E-8EA16E54A21A}" type="slidenum">
              <a:rPr lang="it-IT" sz="1200">
                <a:solidFill>
                  <a:srgbClr val="898989"/>
                </a:solidFill>
                <a:latin typeface="Calibri" charset="0"/>
              </a:rPr>
              <a:pPr eaLnBrk="1" hangingPunct="1"/>
              <a:t>23</a:t>
            </a:fld>
            <a:endParaRPr lang="it-IT" sz="1200">
              <a:solidFill>
                <a:srgbClr val="898989"/>
              </a:solidFill>
              <a:latin typeface="Calibri" charset="0"/>
            </a:endParaRPr>
          </a:p>
        </p:txBody>
      </p:sp>
      <p:sp>
        <p:nvSpPr>
          <p:cNvPr id="55299" name="Rectangle 1"/>
          <p:cNvSpPr>
            <a:spLocks noChangeArrowheads="1"/>
          </p:cNvSpPr>
          <p:nvPr/>
        </p:nvSpPr>
        <p:spPr bwMode="auto">
          <a:xfrm>
            <a:off x="694071" y="1008506"/>
            <a:ext cx="886109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it-IT" sz="2400" b="1" dirty="0" smtClean="0"/>
              <a:t>Compiti </a:t>
            </a:r>
            <a:r>
              <a:rPr lang="it-IT" sz="2400" b="1" dirty="0"/>
              <a:t>degli Organismi indipendenti di valutazione</a:t>
            </a:r>
          </a:p>
          <a:p>
            <a:pPr algn="just"/>
            <a:r>
              <a:rPr lang="it-IT" sz="2400" dirty="0"/>
              <a:t>1 . L'Organismo Indipendente di Valutazione verifica la coerenza tra gli obiettivi previsti nel Programma triennale per la trasparenza e l'integrità di cui all'articolo 10 e quelli indicati nel Piano della performance, valutando altresì l'adeguatezza dei relativi indicatori . I soggetti deputati alla misurazione e valutazione delle performance, nonché l'OIV, utilizzano le informazioni e i dati relativi all'attuazione degli obblighi di trasparenza ai fini della misurazione e valutazione delle</a:t>
            </a:r>
          </a:p>
          <a:p>
            <a:pPr algn="just"/>
            <a:r>
              <a:rPr lang="it-IT" sz="2400" dirty="0"/>
              <a:t>performance sia organizzativa, sia individuale del Responsabile e dei dirigenti dei singoli uffici responsabili della trasmissione dei dati .</a:t>
            </a:r>
          </a:p>
          <a:p>
            <a:pPr algn="just"/>
            <a:endParaRPr lang="it-IT" sz="2400" dirty="0">
              <a:cs typeface="Arial" charset="0"/>
            </a:endParaRPr>
          </a:p>
        </p:txBody>
      </p:sp>
    </p:spTree>
    <p:extLst>
      <p:ext uri="{BB962C8B-B14F-4D97-AF65-F5344CB8AC3E}">
        <p14:creationId xmlns:p14="http://schemas.microsoft.com/office/powerpoint/2010/main" val="4169401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DEA841-A62D-DC43-B282-E1CA9AA730F5}"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6322"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8C3259-546E-DB48-B428-91B7647CB97E}" type="slidenum">
              <a:rPr lang="it-IT" sz="1200">
                <a:solidFill>
                  <a:srgbClr val="898989"/>
                </a:solidFill>
                <a:latin typeface="Calibri" charset="0"/>
              </a:rPr>
              <a:pPr eaLnBrk="1" hangingPunct="1"/>
              <a:t>24</a:t>
            </a:fld>
            <a:endParaRPr lang="it-IT" sz="1200">
              <a:solidFill>
                <a:srgbClr val="898989"/>
              </a:solidFill>
              <a:latin typeface="Calibri" charset="0"/>
            </a:endParaRPr>
          </a:p>
        </p:txBody>
      </p:sp>
      <p:sp>
        <p:nvSpPr>
          <p:cNvPr id="56323" name="Rectangle 1"/>
          <p:cNvSpPr>
            <a:spLocks noChangeArrowheads="1"/>
          </p:cNvSpPr>
          <p:nvPr/>
        </p:nvSpPr>
        <p:spPr bwMode="auto">
          <a:xfrm>
            <a:off x="495300" y="1256325"/>
            <a:ext cx="866947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it-IT" sz="2400" b="1" dirty="0" smtClean="0">
                <a:latin typeface="Calibri" pitchFamily="34" charset="0"/>
                <a:cs typeface="Calibri" pitchFamily="34" charset="0"/>
              </a:rPr>
              <a:t>Violazione </a:t>
            </a:r>
            <a:r>
              <a:rPr lang="it-IT" sz="2400" b="1" dirty="0">
                <a:latin typeface="Calibri" pitchFamily="34" charset="0"/>
                <a:cs typeface="Calibri" pitchFamily="34" charset="0"/>
              </a:rPr>
              <a:t>degli obblighi di trasparenza. Sanzioni</a:t>
            </a:r>
          </a:p>
          <a:p>
            <a:pPr algn="just"/>
            <a:r>
              <a:rPr lang="it-IT" sz="2400" dirty="0">
                <a:latin typeface="Calibri" pitchFamily="34" charset="0"/>
                <a:cs typeface="Calibri" pitchFamily="34" charset="0"/>
              </a:rPr>
              <a:t>1. L'inadempimento degli obblighi di pubblicazione previsti dalla normativa vigente o la mancata predisposizione del Programma triennale per la trasparenza e l'integrità costituiscono elemento di valutazione della responsabilità dirigenziale, eventuale causa di responsabilità per danno</a:t>
            </a:r>
          </a:p>
          <a:p>
            <a:pPr algn="just"/>
            <a:r>
              <a:rPr lang="it-IT" sz="2400" dirty="0">
                <a:latin typeface="Calibri" pitchFamily="34" charset="0"/>
                <a:cs typeface="Calibri" pitchFamily="34" charset="0"/>
              </a:rPr>
              <a:t>all'immagine dell'amministrazione e sono comunque valutati ai fini della corresponsione della retribuzione di risultato e del trattamento accessorio collegato alla performance individuale dei responsabili .</a:t>
            </a:r>
          </a:p>
          <a:p>
            <a:pPr algn="just"/>
            <a:r>
              <a:rPr lang="it-IT" sz="2400" dirty="0">
                <a:latin typeface="Calibri" pitchFamily="34" charset="0"/>
                <a:cs typeface="Calibri" pitchFamily="34" charset="0"/>
              </a:rPr>
              <a:t>2. Il Responsabile non risponde dell'inadempimento degli obblighi di cui al comma 1 se prova che tale inadempimento è dipeso da causa a lui non imputabile. </a:t>
            </a:r>
          </a:p>
          <a:p>
            <a:pPr lvl="2" algn="just" eaLnBrk="0" hangingPunct="0">
              <a:buFont typeface="Wingdings" charset="0"/>
              <a:buChar char="ü"/>
            </a:pPr>
            <a:endParaRPr lang="it-IT" sz="2400" dirty="0">
              <a:latin typeface="Calibri" pitchFamily="34" charset="0"/>
              <a:cs typeface="Calibri" pitchFamily="34" charset="0"/>
            </a:endParaRPr>
          </a:p>
        </p:txBody>
      </p:sp>
    </p:spTree>
    <p:extLst>
      <p:ext uri="{BB962C8B-B14F-4D97-AF65-F5344CB8AC3E}">
        <p14:creationId xmlns:p14="http://schemas.microsoft.com/office/powerpoint/2010/main" val="176197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9ED7D3-ED6C-DC4F-B5CC-3262B268B9C0}"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8370"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AA6ED3-777B-D942-A31E-71A1BC554637}" type="slidenum">
              <a:rPr lang="it-IT" sz="1200">
                <a:solidFill>
                  <a:srgbClr val="898989"/>
                </a:solidFill>
                <a:latin typeface="Calibri" charset="0"/>
              </a:rPr>
              <a:pPr eaLnBrk="1" hangingPunct="1"/>
              <a:t>25</a:t>
            </a:fld>
            <a:endParaRPr lang="it-IT" sz="1200">
              <a:solidFill>
                <a:srgbClr val="898989"/>
              </a:solidFill>
              <a:latin typeface="Calibri" charset="0"/>
            </a:endParaRPr>
          </a:p>
        </p:txBody>
      </p:sp>
      <p:sp>
        <p:nvSpPr>
          <p:cNvPr id="58371" name="Segnaposto piè di pagina 5"/>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200">
                <a:solidFill>
                  <a:srgbClr val="898989"/>
                </a:solidFill>
                <a:latin typeface="Calibri" charset="0"/>
              </a:rPr>
              <a:t>Francesco Logiudice</a:t>
            </a:r>
          </a:p>
        </p:txBody>
      </p:sp>
      <p:pic>
        <p:nvPicPr>
          <p:cNvPr id="58372" name="Immagin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81" y="204789"/>
            <a:ext cx="662463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170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2CF36B-BEF3-1245-80C5-510FBCFF7928}"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59394" name="Segnaposto numero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99AD82-973D-C144-A360-CA73BB483F01}" type="slidenum">
              <a:rPr lang="it-IT" sz="1200">
                <a:solidFill>
                  <a:srgbClr val="898989"/>
                </a:solidFill>
                <a:latin typeface="Calibri" charset="0"/>
              </a:rPr>
              <a:pPr eaLnBrk="1" hangingPunct="1"/>
              <a:t>26</a:t>
            </a:fld>
            <a:endParaRPr lang="it-IT" sz="1200">
              <a:solidFill>
                <a:srgbClr val="898989"/>
              </a:solidFill>
              <a:latin typeface="Calibri" charset="0"/>
            </a:endParaRPr>
          </a:p>
        </p:txBody>
      </p:sp>
      <p:sp>
        <p:nvSpPr>
          <p:cNvPr id="59395" name="Segnaposto piè di pagina 5"/>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200">
                <a:solidFill>
                  <a:srgbClr val="898989"/>
                </a:solidFill>
                <a:latin typeface="Calibri" charset="0"/>
              </a:rPr>
              <a:t>Francesco Logiudice</a:t>
            </a:r>
          </a:p>
        </p:txBody>
      </p:sp>
      <p:pic>
        <p:nvPicPr>
          <p:cNvPr id="5939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0"/>
            <a:ext cx="71801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392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normAutofit fontScale="90000"/>
          </a:bodyPr>
          <a:lstStyle/>
          <a:p>
            <a:pPr eaLnBrk="1" hangingPunct="1"/>
            <a:r>
              <a:rPr lang="it-IT">
                <a:latin typeface="Calibri" charset="0"/>
              </a:rPr>
              <a:t>I termini chiave che ruotano attorno al concetto di trasparenza</a:t>
            </a:r>
          </a:p>
        </p:txBody>
      </p:sp>
      <p:sp>
        <p:nvSpPr>
          <p:cNvPr id="26627" name="Segnaposto numero diapositiva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AC8DE3-335C-2640-A38C-61187A2A740A}" type="slidenum">
              <a:rPr lang="it-IT" sz="1200">
                <a:solidFill>
                  <a:srgbClr val="7A2A25"/>
                </a:solidFill>
                <a:latin typeface="Calibri" charset="0"/>
              </a:rPr>
              <a:pPr eaLnBrk="1" hangingPunct="1"/>
              <a:t>27</a:t>
            </a:fld>
            <a:endParaRPr lang="it-IT" sz="1200">
              <a:solidFill>
                <a:srgbClr val="7A2A25"/>
              </a:solidFill>
              <a:latin typeface="Calibri" charset="0"/>
            </a:endParaRPr>
          </a:p>
        </p:txBody>
      </p:sp>
      <p:sp>
        <p:nvSpPr>
          <p:cNvPr id="9" name="Ovale 8"/>
          <p:cNvSpPr/>
          <p:nvPr/>
        </p:nvSpPr>
        <p:spPr>
          <a:xfrm>
            <a:off x="3906055" y="2637826"/>
            <a:ext cx="2340000" cy="2160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it-IT" sz="2000" dirty="0"/>
              <a:t>Trasparenza</a:t>
            </a:r>
          </a:p>
        </p:txBody>
      </p:sp>
      <p:sp>
        <p:nvSpPr>
          <p:cNvPr id="26631" name="CasellaDiTesto 9"/>
          <p:cNvSpPr txBox="1">
            <a:spLocks noChangeArrowheads="1"/>
          </p:cNvSpPr>
          <p:nvPr/>
        </p:nvSpPr>
        <p:spPr bwMode="auto">
          <a:xfrm>
            <a:off x="968243" y="2455864"/>
            <a:ext cx="20551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Comunicazione</a:t>
            </a:r>
          </a:p>
        </p:txBody>
      </p:sp>
      <p:sp>
        <p:nvSpPr>
          <p:cNvPr id="26632" name="CasellaDiTesto 10"/>
          <p:cNvSpPr txBox="1">
            <a:spLocks noChangeArrowheads="1"/>
          </p:cNvSpPr>
          <p:nvPr/>
        </p:nvSpPr>
        <p:spPr bwMode="auto">
          <a:xfrm>
            <a:off x="3384551" y="1730375"/>
            <a:ext cx="225464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Accessibilità</a:t>
            </a:r>
          </a:p>
        </p:txBody>
      </p:sp>
      <p:sp>
        <p:nvSpPr>
          <p:cNvPr id="26633" name="CasellaDiTesto 11"/>
          <p:cNvSpPr txBox="1">
            <a:spLocks noChangeArrowheads="1"/>
          </p:cNvSpPr>
          <p:nvPr/>
        </p:nvSpPr>
        <p:spPr bwMode="auto">
          <a:xfrm>
            <a:off x="6521450" y="2087563"/>
            <a:ext cx="232171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Partecipazione</a:t>
            </a:r>
          </a:p>
        </p:txBody>
      </p:sp>
      <p:sp>
        <p:nvSpPr>
          <p:cNvPr id="26634" name="CasellaDiTesto 12"/>
          <p:cNvSpPr txBox="1">
            <a:spLocks noChangeArrowheads="1"/>
          </p:cNvSpPr>
          <p:nvPr/>
        </p:nvSpPr>
        <p:spPr bwMode="auto">
          <a:xfrm>
            <a:off x="7216246" y="3467100"/>
            <a:ext cx="232171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Fiducia</a:t>
            </a:r>
          </a:p>
        </p:txBody>
      </p:sp>
      <p:sp>
        <p:nvSpPr>
          <p:cNvPr id="26635" name="CasellaDiTesto 13"/>
          <p:cNvSpPr txBox="1">
            <a:spLocks noChangeArrowheads="1"/>
          </p:cNvSpPr>
          <p:nvPr/>
        </p:nvSpPr>
        <p:spPr bwMode="auto">
          <a:xfrm>
            <a:off x="6521450" y="4867275"/>
            <a:ext cx="232171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Reciproco ascolto</a:t>
            </a:r>
          </a:p>
        </p:txBody>
      </p:sp>
      <p:sp>
        <p:nvSpPr>
          <p:cNvPr id="26636" name="CasellaDiTesto 14"/>
          <p:cNvSpPr txBox="1">
            <a:spLocks noChangeArrowheads="1"/>
          </p:cNvSpPr>
          <p:nvPr/>
        </p:nvSpPr>
        <p:spPr bwMode="auto">
          <a:xfrm>
            <a:off x="3577167" y="5316539"/>
            <a:ext cx="232343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Apertura</a:t>
            </a:r>
          </a:p>
        </p:txBody>
      </p:sp>
      <p:sp>
        <p:nvSpPr>
          <p:cNvPr id="26637" name="CasellaDiTesto 15"/>
          <p:cNvSpPr txBox="1">
            <a:spLocks noChangeArrowheads="1"/>
          </p:cNvSpPr>
          <p:nvPr/>
        </p:nvSpPr>
        <p:spPr bwMode="auto">
          <a:xfrm>
            <a:off x="1062832" y="4416425"/>
            <a:ext cx="23217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Controllo diffuso</a:t>
            </a:r>
          </a:p>
        </p:txBody>
      </p:sp>
      <p:sp>
        <p:nvSpPr>
          <p:cNvPr id="26638" name="CasellaDiTesto 16"/>
          <p:cNvSpPr txBox="1">
            <a:spLocks noChangeArrowheads="1"/>
          </p:cNvSpPr>
          <p:nvPr/>
        </p:nvSpPr>
        <p:spPr bwMode="auto">
          <a:xfrm>
            <a:off x="701675" y="3467100"/>
            <a:ext cx="232171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Accountability</a:t>
            </a:r>
          </a:p>
        </p:txBody>
      </p:sp>
    </p:spTree>
    <p:extLst>
      <p:ext uri="{BB962C8B-B14F-4D97-AF65-F5344CB8AC3E}">
        <p14:creationId xmlns:p14="http://schemas.microsoft.com/office/powerpoint/2010/main" val="2021649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a:xfrm>
            <a:off x="1648418" y="307655"/>
            <a:ext cx="7616760" cy="1143000"/>
          </a:xfrm>
        </p:spPr>
        <p:txBody>
          <a:bodyPr>
            <a:normAutofit fontScale="90000"/>
          </a:bodyPr>
          <a:lstStyle/>
          <a:p>
            <a:pPr eaLnBrk="1" hangingPunct="1"/>
            <a:r>
              <a:rPr lang="it-IT" dirty="0">
                <a:latin typeface="Calibri" charset="0"/>
              </a:rPr>
              <a:t>Trasparenza come </a:t>
            </a:r>
            <a:r>
              <a:rPr lang="it-IT" dirty="0" err="1">
                <a:latin typeface="Calibri" charset="0"/>
              </a:rPr>
              <a:t>total</a:t>
            </a:r>
            <a:r>
              <a:rPr lang="it-IT" dirty="0">
                <a:latin typeface="Calibri" charset="0"/>
              </a:rPr>
              <a:t> </a:t>
            </a:r>
            <a:r>
              <a:rPr lang="it-IT" dirty="0" err="1">
                <a:latin typeface="Calibri" charset="0"/>
              </a:rPr>
              <a:t>disclosure</a:t>
            </a:r>
            <a:endParaRPr lang="it-IT" dirty="0">
              <a:latin typeface="Calibri" charset="0"/>
            </a:endParaRPr>
          </a:p>
        </p:txBody>
      </p:sp>
      <p:sp>
        <p:nvSpPr>
          <p:cNvPr id="24578" name="Segnaposto contenuto 2"/>
          <p:cNvSpPr>
            <a:spLocks noGrp="1"/>
          </p:cNvSpPr>
          <p:nvPr>
            <p:ph idx="1"/>
          </p:nvPr>
        </p:nvSpPr>
        <p:spPr>
          <a:xfrm>
            <a:off x="686197" y="1835151"/>
            <a:ext cx="8500930" cy="4232275"/>
          </a:xfrm>
        </p:spPr>
        <p:txBody>
          <a:bodyPr/>
          <a:lstStyle/>
          <a:p>
            <a:pPr algn="just" eaLnBrk="1" hangingPunct="1">
              <a:spcBef>
                <a:spcPct val="0"/>
              </a:spcBef>
            </a:pPr>
            <a:r>
              <a:rPr lang="it-IT" sz="2400" dirty="0">
                <a:latin typeface="Calibri" charset="0"/>
              </a:rPr>
              <a:t>Leva fondamentale per l’efficienza (efficacia del servizio pubblico</a:t>
            </a:r>
            <a:r>
              <a:rPr lang="it-IT" sz="2400" dirty="0" smtClean="0">
                <a:latin typeface="Calibri" charset="0"/>
              </a:rPr>
              <a:t>)?</a:t>
            </a:r>
            <a:endParaRPr lang="it-IT" sz="2400" dirty="0">
              <a:latin typeface="Calibri" charset="0"/>
            </a:endParaRPr>
          </a:p>
          <a:p>
            <a:pPr algn="just" eaLnBrk="1" hangingPunct="1">
              <a:spcBef>
                <a:spcPct val="0"/>
              </a:spcBef>
            </a:pPr>
            <a:r>
              <a:rPr lang="it-IT" sz="2400" dirty="0">
                <a:latin typeface="Calibri" charset="0"/>
              </a:rPr>
              <a:t>Leva per applicare </a:t>
            </a:r>
            <a:r>
              <a:rPr lang="it-IT" sz="2400" dirty="0" smtClean="0">
                <a:latin typeface="Calibri" charset="0"/>
              </a:rPr>
              <a:t>l’</a:t>
            </a:r>
            <a:r>
              <a:rPr lang="it-IT" altLang="ja-JP" sz="2400" dirty="0" err="1" smtClean="0">
                <a:latin typeface="Calibri" charset="0"/>
              </a:rPr>
              <a:t>accountability</a:t>
            </a:r>
            <a:r>
              <a:rPr lang="it-IT" altLang="ja-JP" sz="2400" dirty="0" smtClean="0">
                <a:latin typeface="Calibri" charset="0"/>
              </a:rPr>
              <a:t>?</a:t>
            </a:r>
            <a:endParaRPr lang="it-IT" altLang="ja-JP" sz="2400" dirty="0">
              <a:latin typeface="Calibri" charset="0"/>
            </a:endParaRPr>
          </a:p>
          <a:p>
            <a:pPr algn="just" eaLnBrk="1" hangingPunct="1">
              <a:spcBef>
                <a:spcPct val="0"/>
              </a:spcBef>
            </a:pPr>
            <a:r>
              <a:rPr lang="it-IT" sz="2400" dirty="0">
                <a:latin typeface="Calibri" charset="0"/>
              </a:rPr>
              <a:t>Leva per favorire lo sviluppo di un rapporto di fiducia amministrazione-</a:t>
            </a:r>
            <a:r>
              <a:rPr lang="it-IT" sz="2400" dirty="0" smtClean="0">
                <a:latin typeface="Calibri" charset="0"/>
              </a:rPr>
              <a:t>cittadino?</a:t>
            </a:r>
            <a:endParaRPr lang="it-IT" sz="2400" baseline="30000" dirty="0">
              <a:latin typeface="Calibri" charset="0"/>
            </a:endParaRPr>
          </a:p>
          <a:p>
            <a:pPr algn="just" eaLnBrk="1" hangingPunct="1">
              <a:spcBef>
                <a:spcPct val="0"/>
              </a:spcBef>
            </a:pPr>
            <a:r>
              <a:rPr lang="it-IT" sz="2400" baseline="30000" dirty="0" smtClean="0">
                <a:latin typeface="Calibri" charset="0"/>
              </a:rPr>
              <a:t> </a:t>
            </a:r>
            <a:r>
              <a:rPr lang="it-IT" sz="2400" dirty="0" smtClean="0">
                <a:latin typeface="Calibri" charset="0"/>
              </a:rPr>
              <a:t>Elemento </a:t>
            </a:r>
            <a:r>
              <a:rPr lang="it-IT" sz="2400" dirty="0">
                <a:latin typeface="Calibri" charset="0"/>
              </a:rPr>
              <a:t>essenziale per lo sviluppo di un efficiente sistema organizzativo (se coloro che operano all’interno dell’organizzazione sanno di muoversi in un ambiente trasparente, miglioreranno fiducia e motivazione – c’è una relazione diretta?</a:t>
            </a:r>
            <a:r>
              <a:rPr lang="it-IT" sz="2400" dirty="0" smtClean="0">
                <a:latin typeface="Calibri" charset="0"/>
              </a:rPr>
              <a:t>)?</a:t>
            </a:r>
            <a:endParaRPr lang="it-IT" sz="2400" dirty="0">
              <a:latin typeface="Calibri" charset="0"/>
            </a:endParaRPr>
          </a:p>
          <a:p>
            <a:pPr eaLnBrk="1" hangingPunct="1">
              <a:spcBef>
                <a:spcPct val="0"/>
              </a:spcBef>
            </a:pPr>
            <a:endParaRPr lang="it-IT" sz="2400" dirty="0">
              <a:latin typeface="Calibri" charset="0"/>
            </a:endParaRPr>
          </a:p>
          <a:p>
            <a:pPr eaLnBrk="1" hangingPunct="1">
              <a:spcBef>
                <a:spcPct val="0"/>
              </a:spcBef>
            </a:pPr>
            <a:endParaRPr lang="it-IT" sz="2400" dirty="0">
              <a:latin typeface="Calibri" charset="0"/>
            </a:endParaRPr>
          </a:p>
          <a:p>
            <a:pPr eaLnBrk="1" hangingPunct="1">
              <a:spcBef>
                <a:spcPct val="0"/>
              </a:spcBef>
            </a:pPr>
            <a:endParaRPr lang="it-IT" sz="2400" dirty="0">
              <a:latin typeface="Calibri" charset="0"/>
            </a:endParaRPr>
          </a:p>
          <a:p>
            <a:pPr eaLnBrk="1" hangingPunct="1">
              <a:spcBef>
                <a:spcPct val="0"/>
              </a:spcBef>
            </a:pPr>
            <a:endParaRPr lang="it-IT" sz="2400" dirty="0">
              <a:latin typeface="Calibri" charset="0"/>
            </a:endParaRPr>
          </a:p>
          <a:p>
            <a:pPr eaLnBrk="1" hangingPunct="1">
              <a:spcBef>
                <a:spcPct val="0"/>
              </a:spcBef>
            </a:pPr>
            <a:endParaRPr lang="it-IT" sz="2400" dirty="0">
              <a:latin typeface="Calibri" charset="0"/>
            </a:endParaRPr>
          </a:p>
        </p:txBody>
      </p:sp>
      <p:sp>
        <p:nvSpPr>
          <p:cNvPr id="5" name="CasellaDiTesto 4"/>
          <p:cNvSpPr txBox="1"/>
          <p:nvPr/>
        </p:nvSpPr>
        <p:spPr>
          <a:xfrm>
            <a:off x="6183606" y="5610311"/>
            <a:ext cx="3722395" cy="830997"/>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it-IT" sz="800" dirty="0" err="1">
                <a:solidFill>
                  <a:srgbClr val="000000"/>
                </a:solidFill>
              </a:rPr>
              <a:t>R</a:t>
            </a:r>
            <a:r>
              <a:rPr lang="it-IT" sz="800" dirty="0">
                <a:solidFill>
                  <a:srgbClr val="000000"/>
                </a:solidFill>
              </a:rPr>
              <a:t>. Ruffini e P. </a:t>
            </a:r>
            <a:r>
              <a:rPr lang="it-IT" sz="800" dirty="0" err="1">
                <a:solidFill>
                  <a:srgbClr val="000000"/>
                </a:solidFill>
              </a:rPr>
              <a:t>Mastrogiuseppe</a:t>
            </a:r>
            <a:r>
              <a:rPr lang="it-IT" sz="800" dirty="0">
                <a:solidFill>
                  <a:srgbClr val="000000"/>
                </a:solidFill>
              </a:rPr>
              <a:t>, (2010), “La riforma del lavoro tra continuità ed innovazione. Valutazione, trasparenza, </a:t>
            </a:r>
            <a:r>
              <a:rPr lang="it-IT" sz="800" dirty="0" err="1">
                <a:solidFill>
                  <a:srgbClr val="000000"/>
                </a:solidFill>
              </a:rPr>
              <a:t>premialità</a:t>
            </a:r>
            <a:r>
              <a:rPr lang="it-IT" sz="800" dirty="0">
                <a:solidFill>
                  <a:srgbClr val="000000"/>
                </a:solidFill>
              </a:rPr>
              <a:t> e ordinamento nella riforma Brunetta”, IPSOA – </a:t>
            </a:r>
            <a:r>
              <a:rPr lang="it-IT" sz="800" dirty="0" err="1">
                <a:solidFill>
                  <a:srgbClr val="000000"/>
                </a:solidFill>
              </a:rPr>
              <a:t>Wolters</a:t>
            </a:r>
            <a:r>
              <a:rPr lang="it-IT" sz="800" dirty="0">
                <a:solidFill>
                  <a:srgbClr val="000000"/>
                </a:solidFill>
              </a:rPr>
              <a:t> </a:t>
            </a:r>
            <a:r>
              <a:rPr lang="it-IT" sz="800" dirty="0" err="1">
                <a:solidFill>
                  <a:srgbClr val="000000"/>
                </a:solidFill>
              </a:rPr>
              <a:t>Kluwer</a:t>
            </a:r>
            <a:r>
              <a:rPr lang="it-IT" sz="800" dirty="0">
                <a:solidFill>
                  <a:srgbClr val="000000"/>
                </a:solidFill>
              </a:rPr>
              <a:t> Italia S.r.l., </a:t>
            </a:r>
          </a:p>
          <a:p>
            <a:pPr>
              <a:defRPr/>
            </a:pPr>
            <a:r>
              <a:rPr lang="it-IT" sz="800" dirty="0" err="1">
                <a:solidFill>
                  <a:srgbClr val="000000"/>
                </a:solidFill>
              </a:rPr>
              <a:t>R</a:t>
            </a:r>
            <a:r>
              <a:rPr lang="it-IT" sz="800" dirty="0">
                <a:solidFill>
                  <a:srgbClr val="000000"/>
                </a:solidFill>
              </a:rPr>
              <a:t>. Ruffini, </a:t>
            </a:r>
            <a:r>
              <a:rPr lang="it-IT" sz="800" i="1" dirty="0">
                <a:solidFill>
                  <a:srgbClr val="000000"/>
                </a:solidFill>
              </a:rPr>
              <a:t>Fondamenti dell’economia delle aziende e delle amministrazioni pubbliche</a:t>
            </a:r>
            <a:r>
              <a:rPr lang="it-IT" sz="800" dirty="0">
                <a:solidFill>
                  <a:srgbClr val="000000"/>
                </a:solidFill>
              </a:rPr>
              <a:t>, Milano, 2010</a:t>
            </a:r>
          </a:p>
          <a:p>
            <a:pPr>
              <a:defRPr/>
            </a:pPr>
            <a:endParaRPr lang="it-IT" sz="800" dirty="0">
              <a:solidFill>
                <a:srgbClr val="000000"/>
              </a:solidFill>
            </a:endParaRPr>
          </a:p>
        </p:txBody>
      </p:sp>
      <p:sp>
        <p:nvSpPr>
          <p:cNvPr id="24582"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F1FB94-D66A-1E4C-A8BA-26AAB05EFDCE}" type="datetime1">
              <a:rPr lang="it-IT" sz="1200">
                <a:solidFill>
                  <a:srgbClr val="7A2A25"/>
                </a:solidFill>
                <a:latin typeface="Calibri" charset="0"/>
              </a:rPr>
              <a:pPr eaLnBrk="1" hangingPunct="1"/>
              <a:t>08/10/2015</a:t>
            </a:fld>
            <a:endParaRPr lang="it-IT" sz="1200">
              <a:solidFill>
                <a:srgbClr val="7A2A25"/>
              </a:solidFill>
              <a:latin typeface="Calibri" charset="0"/>
            </a:endParaRPr>
          </a:p>
        </p:txBody>
      </p:sp>
      <p:sp>
        <p:nvSpPr>
          <p:cNvPr id="24583" name="Segnaposto numero diapositiva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06171D-81CA-8B47-88B7-6A3E028CD375}" type="slidenum">
              <a:rPr lang="it-IT" sz="1200">
                <a:solidFill>
                  <a:srgbClr val="7A2A25"/>
                </a:solidFill>
                <a:latin typeface="Calibri" charset="0"/>
              </a:rPr>
              <a:pPr eaLnBrk="1" hangingPunct="1"/>
              <a:t>28</a:t>
            </a:fld>
            <a:endParaRPr lang="it-IT" sz="1200">
              <a:solidFill>
                <a:srgbClr val="7A2A25"/>
              </a:solidFill>
              <a:latin typeface="Calibri" charset="0"/>
            </a:endParaRPr>
          </a:p>
        </p:txBody>
      </p:sp>
    </p:spTree>
    <p:extLst>
      <p:ext uri="{BB962C8B-B14F-4D97-AF65-F5344CB8AC3E}">
        <p14:creationId xmlns:p14="http://schemas.microsoft.com/office/powerpoint/2010/main" val="928856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131624" y="211139"/>
            <a:ext cx="7290197" cy="91122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b="1" dirty="0">
                <a:solidFill>
                  <a:schemeClr val="tx1"/>
                </a:solidFill>
                <a:latin typeface="Calibri" charset="0"/>
              </a:rPr>
              <a:t>Cosa è la trasparenza?</a:t>
            </a:r>
          </a:p>
        </p:txBody>
      </p:sp>
      <p:sp>
        <p:nvSpPr>
          <p:cNvPr id="306179" name="Rectangle 3"/>
          <p:cNvSpPr>
            <a:spLocks noGrp="1" noChangeArrowheads="1"/>
          </p:cNvSpPr>
          <p:nvPr>
            <p:ph type="body" idx="1"/>
          </p:nvPr>
        </p:nvSpPr>
        <p:spPr>
          <a:xfrm>
            <a:off x="272480" y="1196752"/>
            <a:ext cx="9139940" cy="452755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p>
            <a:pPr indent="-341313" algn="just" defTabSz="449263">
              <a:lnSpc>
                <a:spcPct val="90000"/>
              </a:lnSpc>
              <a:spcBef>
                <a:spcPts val="600"/>
              </a:spcBef>
              <a:buClr>
                <a:srgbClr val="B2B2B2"/>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it-IT" sz="2400" dirty="0" smtClean="0">
                <a:latin typeface="Calibri" pitchFamily="34" charset="0"/>
                <a:cs typeface="Calibri" pitchFamily="34" charset="0"/>
              </a:rPr>
              <a:t>La trasparenza può essere definita come l’erogazione di tutte le informazioni utili per un’attiva partecipazione del cittadino all’azione amministrativa.</a:t>
            </a:r>
          </a:p>
          <a:p>
            <a:pPr indent="-341313" algn="just" defTabSz="449263">
              <a:lnSpc>
                <a:spcPct val="90000"/>
              </a:lnSpc>
              <a:spcBef>
                <a:spcPts val="600"/>
              </a:spcBef>
              <a:buClr>
                <a:srgbClr val="B2B2B2"/>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it-IT" sz="2400" dirty="0" smtClean="0">
                <a:latin typeface="Calibri" pitchFamily="34" charset="0"/>
                <a:cs typeface="Calibri" pitchFamily="34" charset="0"/>
              </a:rPr>
              <a:t>Perciò la trasparenza è un concetto multidimensionale che si sviluppa su tre stadi:</a:t>
            </a:r>
          </a:p>
          <a:p>
            <a:pPr lvl="1" indent="-341313" algn="just" defTabSz="449263">
              <a:lnSpc>
                <a:spcPct val="90000"/>
              </a:lnSpc>
              <a:spcBef>
                <a:spcPts val="600"/>
              </a:spcBef>
              <a:buClr>
                <a:srgbClr val="B2B2B2"/>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it-IT" sz="2400" dirty="0" smtClean="0">
                <a:latin typeface="Calibri" pitchFamily="34" charset="0"/>
                <a:cs typeface="Calibri" pitchFamily="34" charset="0"/>
              </a:rPr>
              <a:t>informazione </a:t>
            </a:r>
          </a:p>
          <a:p>
            <a:pPr lvl="1" indent="-341313" algn="just" defTabSz="449263">
              <a:lnSpc>
                <a:spcPct val="90000"/>
              </a:lnSpc>
              <a:spcBef>
                <a:spcPts val="600"/>
              </a:spcBef>
              <a:buClr>
                <a:srgbClr val="B2B2B2"/>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it-IT" sz="2400" dirty="0" smtClean="0">
                <a:latin typeface="Calibri" pitchFamily="34" charset="0"/>
                <a:cs typeface="Calibri" pitchFamily="34" charset="0"/>
              </a:rPr>
              <a:t>Accesso </a:t>
            </a:r>
          </a:p>
          <a:p>
            <a:pPr lvl="1" indent="-341313" algn="just" defTabSz="449263">
              <a:lnSpc>
                <a:spcPct val="90000"/>
              </a:lnSpc>
              <a:spcBef>
                <a:spcPts val="600"/>
              </a:spcBef>
              <a:buClr>
                <a:srgbClr val="B2B2B2"/>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it-IT" sz="2400" dirty="0" smtClean="0">
                <a:latin typeface="Calibri" pitchFamily="34" charset="0"/>
                <a:cs typeface="Calibri" pitchFamily="34" charset="0"/>
              </a:rPr>
              <a:t>partecipazione</a:t>
            </a:r>
          </a:p>
          <a:p>
            <a:pPr indent="-341313" algn="just" defTabSz="449263">
              <a:lnSpc>
                <a:spcPct val="90000"/>
              </a:lnSpc>
              <a:spcBef>
                <a:spcPts val="600"/>
              </a:spcBef>
              <a:buClr>
                <a:srgbClr val="B2B2B2"/>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it-IT" sz="2400" dirty="0" smtClean="0">
                <a:latin typeface="Calibri" pitchFamily="34" charset="0"/>
                <a:cs typeface="Calibri" pitchFamily="34" charset="0"/>
              </a:rPr>
              <a:t>Possiamo cosi definire in ultima analisi la trasparenza come la modalità di gestione delle informazioni nelle relazioni tra amministrazione e cittadini. Questa relazione può essere un’informazione ad una via, la gestione corretta dell’accesso o forme di partecipazione più complessa che implicano interazione tra amministrazione e cittadini anche sulle modalità di erogazione dei servizi.</a:t>
            </a:r>
          </a:p>
        </p:txBody>
      </p:sp>
    </p:spTree>
    <p:extLst>
      <p:ext uri="{BB962C8B-B14F-4D97-AF65-F5344CB8AC3E}">
        <p14:creationId xmlns:p14="http://schemas.microsoft.com/office/powerpoint/2010/main" val="2876886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549275"/>
            <a:ext cx="8915400" cy="733425"/>
          </a:xfrm>
        </p:spPr>
        <p:txBody>
          <a:bodyPr/>
          <a:lstStyle/>
          <a:p>
            <a:pPr>
              <a:defRPr/>
            </a:pPr>
            <a:r>
              <a:rPr lang="it-IT" sz="4000" dirty="0" smtClean="0"/>
              <a:t>L’Etica nella Pubblica Amministrazione</a:t>
            </a:r>
            <a:endParaRPr lang="it-IT" sz="4000" dirty="0"/>
          </a:p>
        </p:txBody>
      </p:sp>
      <p:sp>
        <p:nvSpPr>
          <p:cNvPr id="3" name="Segnaposto contenuto 2"/>
          <p:cNvSpPr>
            <a:spLocks noGrp="1"/>
          </p:cNvSpPr>
          <p:nvPr>
            <p:ph idx="1"/>
          </p:nvPr>
        </p:nvSpPr>
        <p:spPr>
          <a:xfrm>
            <a:off x="495300" y="1557338"/>
            <a:ext cx="8915400" cy="5305425"/>
          </a:xfrm>
        </p:spPr>
        <p:txBody>
          <a:bodyPr>
            <a:noAutofit/>
          </a:bodyPr>
          <a:lstStyle/>
          <a:p>
            <a:pPr algn="just">
              <a:defRPr/>
            </a:pPr>
            <a:r>
              <a:rPr lang="it-IT" sz="2000" dirty="0"/>
              <a:t>Il processo di trasformazione della Pubblica Amministrazione, avviato sin dall’inizio degli </a:t>
            </a:r>
            <a:r>
              <a:rPr lang="it-IT" sz="2000" dirty="0" smtClean="0"/>
              <a:t>anni </a:t>
            </a:r>
            <a:r>
              <a:rPr lang="it-IT" sz="2000" dirty="0"/>
              <a:t>’90, si è concentrato sullo sviluppo di strategie e processi d’innovazione volti a migliorare </a:t>
            </a:r>
            <a:r>
              <a:rPr lang="it-IT" sz="2000" dirty="0" smtClean="0"/>
              <a:t>la qualità </a:t>
            </a:r>
            <a:r>
              <a:rPr lang="it-IT" sz="2000" dirty="0"/>
              <a:t>dei servizi e delle politiche pubbliche, basati sulla valorizzazione delle conoscenze e </a:t>
            </a:r>
            <a:r>
              <a:rPr lang="it-IT" sz="2000" dirty="0" smtClean="0"/>
              <a:t>del capitale </a:t>
            </a:r>
            <a:r>
              <a:rPr lang="it-IT" sz="2000" dirty="0"/>
              <a:t>umano e sulla creazione di condizioni di contesto favorevoli ad una più trasparente </a:t>
            </a:r>
            <a:r>
              <a:rPr lang="it-IT" sz="2000" dirty="0" smtClean="0"/>
              <a:t>ed efficace </a:t>
            </a:r>
            <a:r>
              <a:rPr lang="it-IT" sz="2000" dirty="0"/>
              <a:t>gestione della “Res </a:t>
            </a:r>
            <a:r>
              <a:rPr lang="it-IT" sz="2000" dirty="0" err="1"/>
              <a:t>publica</a:t>
            </a:r>
            <a:r>
              <a:rPr lang="it-IT" sz="2000" dirty="0"/>
              <a:t>”. </a:t>
            </a:r>
          </a:p>
          <a:p>
            <a:pPr algn="just">
              <a:defRPr/>
            </a:pPr>
            <a:r>
              <a:rPr lang="it-IT" sz="2000" dirty="0"/>
              <a:t> La ricerca di una dimensione etica diviene necessaria, soprattutto, quando l’attività del </a:t>
            </a:r>
            <a:r>
              <a:rPr lang="it-IT" sz="2000" dirty="0" smtClean="0"/>
              <a:t>singolo </a:t>
            </a:r>
            <a:r>
              <a:rPr lang="it-IT" sz="2000" dirty="0"/>
              <a:t>si esplica nello svolgimento di un’attività lavorativa alle dipendenze della P.A. Le </a:t>
            </a:r>
            <a:r>
              <a:rPr lang="it-IT" sz="2000" dirty="0" smtClean="0"/>
              <a:t>regole etiche </a:t>
            </a:r>
            <a:r>
              <a:rPr lang="it-IT" sz="2000" dirty="0"/>
              <a:t>si caratterizzano in una esortazione che muova il lavoratore ad agire con disciplina ed onestà</a:t>
            </a:r>
            <a:r>
              <a:rPr lang="it-IT" sz="2000" dirty="0" smtClean="0"/>
              <a:t>, moralità</a:t>
            </a:r>
            <a:r>
              <a:rPr lang="it-IT" sz="2000" dirty="0"/>
              <a:t>, decoro, correttezza e lealtà, esaltando il prestigio dell’amministrazione di appartenenza. </a:t>
            </a:r>
            <a:r>
              <a:rPr lang="it-IT" sz="2000" dirty="0" smtClean="0"/>
              <a:t>Esse </a:t>
            </a:r>
            <a:r>
              <a:rPr lang="it-IT" sz="2000" dirty="0"/>
              <a:t>incidono, non tanto sul risultato dei comportamenti, ma, molto più profondamente, </a:t>
            </a:r>
            <a:r>
              <a:rPr lang="it-IT" sz="2000" dirty="0" smtClean="0"/>
              <a:t>sulle intenzioni </a:t>
            </a:r>
            <a:r>
              <a:rPr lang="it-IT" sz="2000" dirty="0"/>
              <a:t>delle azioni. </a:t>
            </a:r>
          </a:p>
          <a:p>
            <a:pPr marL="109728" indent="0" algn="just">
              <a:buFontTx/>
              <a:buNone/>
              <a:defRPr/>
            </a:pPr>
            <a:r>
              <a:rPr lang="it-IT" sz="2000" dirty="0" smtClean="0"/>
              <a:t>. </a:t>
            </a:r>
          </a:p>
        </p:txBody>
      </p:sp>
      <p:sp>
        <p:nvSpPr>
          <p:cNvPr id="6" name="Segnaposto numero diapositiva 5"/>
          <p:cNvSpPr>
            <a:spLocks noGrp="1"/>
          </p:cNvSpPr>
          <p:nvPr>
            <p:ph type="sldNum" sz="quarter" idx="12"/>
          </p:nvPr>
        </p:nvSpPr>
        <p:spPr/>
        <p:txBody>
          <a:bodyPr/>
          <a:lstStyle/>
          <a:p>
            <a:pPr>
              <a:defRPr/>
            </a:pPr>
            <a:fld id="{387D4034-A4EB-4E30-8106-60FA2CD20B61}" type="slidenum">
              <a:rPr lang="it-IT" smtClean="0"/>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6"/>
          <p:cNvSpPr>
            <a:spLocks noGrp="1"/>
          </p:cNvSpPr>
          <p:nvPr>
            <p:ph type="title"/>
          </p:nvPr>
        </p:nvSpPr>
        <p:spPr>
          <a:xfrm>
            <a:off x="2806700" y="307655"/>
            <a:ext cx="6458478" cy="1143000"/>
          </a:xfrm>
        </p:spPr>
        <p:txBody>
          <a:bodyPr>
            <a:normAutofit fontScale="90000"/>
          </a:bodyPr>
          <a:lstStyle/>
          <a:p>
            <a:r>
              <a:rPr lang="it-IT" dirty="0">
                <a:latin typeface="Calibri" charset="0"/>
              </a:rPr>
              <a:t>Le componenti della trasparenza</a:t>
            </a:r>
          </a:p>
        </p:txBody>
      </p:sp>
      <p:sp>
        <p:nvSpPr>
          <p:cNvPr id="30722"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E6EDBA-9D1E-864F-9EDE-81269ACF2979}" type="datetime1">
              <a:rPr lang="it-IT" sz="1200">
                <a:solidFill>
                  <a:srgbClr val="898989"/>
                </a:solidFill>
                <a:latin typeface="Calibri" charset="0"/>
              </a:rPr>
              <a:pPr eaLnBrk="1" hangingPunct="1"/>
              <a:t>08/10/2015</a:t>
            </a:fld>
            <a:endParaRPr lang="it-IT" sz="1200">
              <a:solidFill>
                <a:srgbClr val="898989"/>
              </a:solidFill>
              <a:latin typeface="Calibri" charset="0"/>
            </a:endParaRPr>
          </a:p>
        </p:txBody>
      </p:sp>
      <p:sp>
        <p:nvSpPr>
          <p:cNvPr id="30723" name="Segnaposto numero diapositiva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830CC3-ABF7-7144-9CF5-6807CC9C1D36}" type="slidenum">
              <a:rPr lang="it-IT" sz="1200">
                <a:solidFill>
                  <a:srgbClr val="898989"/>
                </a:solidFill>
                <a:latin typeface="Calibri" charset="0"/>
              </a:rPr>
              <a:pPr eaLnBrk="1" hangingPunct="1"/>
              <a:t>30</a:t>
            </a:fld>
            <a:endParaRPr lang="it-IT" sz="1200">
              <a:solidFill>
                <a:srgbClr val="898989"/>
              </a:solidFill>
              <a:latin typeface="Calibri" charset="0"/>
            </a:endParaRPr>
          </a:p>
        </p:txBody>
      </p:sp>
      <p:graphicFrame>
        <p:nvGraphicFramePr>
          <p:cNvPr id="13" name="Diagramma 12"/>
          <p:cNvGraphicFramePr/>
          <p:nvPr>
            <p:extLst>
              <p:ext uri="{D42A27DB-BD31-4B8C-83A1-F6EECF244321}">
                <p14:modId xmlns:p14="http://schemas.microsoft.com/office/powerpoint/2010/main" val="944031657"/>
              </p:ext>
            </p:extLst>
          </p:nvPr>
        </p:nvGraphicFramePr>
        <p:xfrm>
          <a:off x="1458027" y="1753969"/>
          <a:ext cx="660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897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it-IT">
                <a:latin typeface="Calibri" charset="0"/>
              </a:rPr>
              <a:t>I vettori della trasparenza</a:t>
            </a:r>
          </a:p>
        </p:txBody>
      </p:sp>
      <p:sp>
        <p:nvSpPr>
          <p:cNvPr id="3" name="Segnaposto contenuto 2"/>
          <p:cNvSpPr>
            <a:spLocks noGrp="1"/>
          </p:cNvSpPr>
          <p:nvPr>
            <p:ph idx="1"/>
          </p:nvPr>
        </p:nvSpPr>
        <p:spPr>
          <a:xfrm>
            <a:off x="495300" y="1287463"/>
            <a:ext cx="8915400" cy="4838700"/>
          </a:xfrm>
        </p:spPr>
        <p:txBody>
          <a:bodyPr>
            <a:noAutofit/>
          </a:bodyPr>
          <a:lstStyle/>
          <a:p>
            <a:pPr algn="just">
              <a:defRPr/>
            </a:pPr>
            <a:r>
              <a:rPr lang="it-IT" sz="2400" b="1" dirty="0" smtClean="0">
                <a:latin typeface="Calibri" pitchFamily="34" charset="0"/>
                <a:cs typeface="Calibri" pitchFamily="34" charset="0"/>
              </a:rPr>
              <a:t>Informazione, </a:t>
            </a:r>
            <a:r>
              <a:rPr lang="it-IT" sz="2400" dirty="0" smtClean="0">
                <a:latin typeface="Calibri" pitchFamily="34" charset="0"/>
                <a:cs typeface="Calibri" pitchFamily="34" charset="0"/>
              </a:rPr>
              <a:t>per fare conoscere</a:t>
            </a:r>
          </a:p>
          <a:p>
            <a:pPr algn="just">
              <a:defRPr/>
            </a:pPr>
            <a:r>
              <a:rPr lang="it-IT" sz="2400" b="1" dirty="0" err="1" smtClean="0">
                <a:latin typeface="Calibri" pitchFamily="34" charset="0"/>
                <a:cs typeface="Calibri" pitchFamily="34" charset="0"/>
              </a:rPr>
              <a:t>Accountability</a:t>
            </a:r>
            <a:r>
              <a:rPr lang="it-IT" sz="2400" dirty="0" smtClean="0">
                <a:latin typeface="Calibri" pitchFamily="34" charset="0"/>
                <a:cs typeface="Calibri" pitchFamily="34" charset="0"/>
              </a:rPr>
              <a:t>, rendicontare e impostare relazioni di fiducia</a:t>
            </a:r>
          </a:p>
          <a:p>
            <a:pPr algn="just">
              <a:defRPr/>
            </a:pPr>
            <a:r>
              <a:rPr lang="it-IT" sz="2400" b="1" dirty="0" smtClean="0">
                <a:latin typeface="Calibri" pitchFamily="34" charset="0"/>
                <a:cs typeface="Calibri" pitchFamily="34" charset="0"/>
              </a:rPr>
              <a:t>Accesso</a:t>
            </a:r>
            <a:r>
              <a:rPr lang="it-IT" sz="2400" dirty="0" smtClean="0">
                <a:latin typeface="Calibri" pitchFamily="34" charset="0"/>
                <a:cs typeface="Calibri" pitchFamily="34" charset="0"/>
              </a:rPr>
              <a:t>, </a:t>
            </a:r>
            <a:r>
              <a:rPr lang="it-IT" sz="2400" dirty="0">
                <a:latin typeface="Calibri" pitchFamily="34" charset="0"/>
                <a:cs typeface="Calibri" pitchFamily="34" charset="0"/>
              </a:rPr>
              <a:t>accedere alle attività ed alle conoscenze </a:t>
            </a:r>
            <a:r>
              <a:rPr lang="it-IT" sz="2400" dirty="0" smtClean="0">
                <a:latin typeface="Calibri" pitchFamily="34" charset="0"/>
                <a:cs typeface="Calibri" pitchFamily="34" charset="0"/>
              </a:rPr>
              <a:t>detenute </a:t>
            </a:r>
            <a:r>
              <a:rPr lang="it-IT" sz="2400" dirty="0">
                <a:latin typeface="Calibri" pitchFamily="34" charset="0"/>
                <a:cs typeface="Calibri" pitchFamily="34" charset="0"/>
              </a:rPr>
              <a:t>dall’amministrazione in relazione ai loro bisogni ed interessi</a:t>
            </a:r>
            <a:endParaRPr lang="it-IT" sz="2400" dirty="0" smtClean="0">
              <a:latin typeface="Calibri" pitchFamily="34" charset="0"/>
              <a:cs typeface="Calibri" pitchFamily="34" charset="0"/>
            </a:endParaRPr>
          </a:p>
          <a:p>
            <a:pPr algn="just">
              <a:defRPr/>
            </a:pPr>
            <a:r>
              <a:rPr lang="it-IT" sz="2400" b="1" dirty="0" smtClean="0">
                <a:latin typeface="Calibri" pitchFamily="34" charset="0"/>
                <a:cs typeface="Calibri" pitchFamily="34" charset="0"/>
              </a:rPr>
              <a:t>Voice</a:t>
            </a:r>
            <a:r>
              <a:rPr lang="it-IT" sz="2400" dirty="0" smtClean="0">
                <a:latin typeface="Calibri" pitchFamily="34" charset="0"/>
                <a:cs typeface="Calibri" pitchFamily="34" charset="0"/>
              </a:rPr>
              <a:t>, </a:t>
            </a:r>
            <a:r>
              <a:rPr lang="it-IT" sz="2400" dirty="0">
                <a:latin typeface="Calibri" pitchFamily="34" charset="0"/>
                <a:cs typeface="Calibri" pitchFamily="34" charset="0"/>
              </a:rPr>
              <a:t>cittadini esprimono il proprio </a:t>
            </a:r>
            <a:r>
              <a:rPr lang="it-IT" sz="2400" dirty="0" smtClean="0">
                <a:latin typeface="Calibri" pitchFamily="34" charset="0"/>
                <a:cs typeface="Calibri" pitchFamily="34" charset="0"/>
              </a:rPr>
              <a:t>parere</a:t>
            </a:r>
            <a:r>
              <a:rPr lang="it-IT" sz="2400" dirty="0">
                <a:latin typeface="Calibri" pitchFamily="34" charset="0"/>
                <a:cs typeface="Calibri" pitchFamily="34" charset="0"/>
              </a:rPr>
              <a:t>/opinione sui servizi </a:t>
            </a:r>
            <a:r>
              <a:rPr lang="it-IT" sz="2400" dirty="0" smtClean="0">
                <a:latin typeface="Calibri" pitchFamily="34" charset="0"/>
                <a:cs typeface="Calibri" pitchFamily="34" charset="0"/>
              </a:rPr>
              <a:t>pubblici</a:t>
            </a:r>
          </a:p>
          <a:p>
            <a:pPr algn="just">
              <a:defRPr/>
            </a:pPr>
            <a:r>
              <a:rPr lang="it-IT" sz="2400" b="1" dirty="0" smtClean="0">
                <a:latin typeface="Calibri" pitchFamily="34" charset="0"/>
                <a:cs typeface="Calibri" pitchFamily="34" charset="0"/>
              </a:rPr>
              <a:t>Scelta</a:t>
            </a:r>
            <a:r>
              <a:rPr lang="it-IT" sz="2400" dirty="0" smtClean="0">
                <a:latin typeface="Calibri" pitchFamily="34" charset="0"/>
                <a:cs typeface="Calibri" pitchFamily="34" charset="0"/>
              </a:rPr>
              <a:t>, </a:t>
            </a:r>
            <a:r>
              <a:rPr lang="it-IT" sz="2400" dirty="0">
                <a:latin typeface="Calibri" pitchFamily="34" charset="0"/>
                <a:cs typeface="Calibri" pitchFamily="34" charset="0"/>
              </a:rPr>
              <a:t>possibilità di scegliere un diverso fornitore dei servizi o altri canali di accesso ai </a:t>
            </a:r>
            <a:r>
              <a:rPr lang="it-IT" sz="2400" dirty="0" smtClean="0">
                <a:latin typeface="Calibri" pitchFamily="34" charset="0"/>
                <a:cs typeface="Calibri" pitchFamily="34" charset="0"/>
              </a:rPr>
              <a:t>medesimi</a:t>
            </a:r>
          </a:p>
          <a:p>
            <a:pPr algn="just">
              <a:defRPr/>
            </a:pPr>
            <a:r>
              <a:rPr lang="it-IT" sz="2400" b="1" dirty="0" smtClean="0">
                <a:latin typeface="Calibri" pitchFamily="34" charset="0"/>
                <a:cs typeface="Calibri" pitchFamily="34" charset="0"/>
              </a:rPr>
              <a:t>Azione</a:t>
            </a:r>
            <a:r>
              <a:rPr lang="it-IT" sz="2400" dirty="0" smtClean="0">
                <a:latin typeface="Calibri" pitchFamily="34" charset="0"/>
                <a:cs typeface="Calibri" pitchFamily="34" charset="0"/>
              </a:rPr>
              <a:t>, </a:t>
            </a:r>
            <a:r>
              <a:rPr lang="it-IT" sz="2400" dirty="0">
                <a:latin typeface="Calibri" pitchFamily="34" charset="0"/>
                <a:cs typeface="Calibri" pitchFamily="34" charset="0"/>
              </a:rPr>
              <a:t>lo sviluppo massimo della partecipazione si attiva con </a:t>
            </a:r>
            <a:r>
              <a:rPr lang="it-IT" sz="2400" dirty="0" smtClean="0">
                <a:latin typeface="Calibri" pitchFamily="34" charset="0"/>
                <a:cs typeface="Calibri" pitchFamily="34" charset="0"/>
              </a:rPr>
              <a:t>forme </a:t>
            </a:r>
            <a:r>
              <a:rPr lang="it-IT" sz="2400" dirty="0">
                <a:latin typeface="Calibri" pitchFamily="34" charset="0"/>
                <a:cs typeface="Calibri" pitchFamily="34" charset="0"/>
              </a:rPr>
              <a:t>di sussidiarietà </a:t>
            </a:r>
            <a:r>
              <a:rPr lang="it-IT" sz="2400" dirty="0" smtClean="0">
                <a:latin typeface="Calibri" pitchFamily="34" charset="0"/>
                <a:cs typeface="Calibri" pitchFamily="34" charset="0"/>
              </a:rPr>
              <a:t>orizzontale  </a:t>
            </a:r>
            <a:r>
              <a:rPr lang="it-IT" sz="2400" dirty="0">
                <a:latin typeface="Calibri" pitchFamily="34" charset="0"/>
                <a:cs typeface="Calibri" pitchFamily="34" charset="0"/>
              </a:rPr>
              <a:t>in cui si riconosce il ruolo dei cittadini come creatori di valore e come agenti attivi nella produzione di servizi </a:t>
            </a:r>
            <a:r>
              <a:rPr lang="it-IT" sz="2400" dirty="0" smtClean="0">
                <a:latin typeface="Calibri" pitchFamily="34" charset="0"/>
                <a:cs typeface="Calibri" pitchFamily="34" charset="0"/>
              </a:rPr>
              <a:t>pubblici</a:t>
            </a:r>
          </a:p>
        </p:txBody>
      </p:sp>
      <p:sp>
        <p:nvSpPr>
          <p:cNvPr id="4" name="CasellaDiTesto 3"/>
          <p:cNvSpPr txBox="1"/>
          <p:nvPr/>
        </p:nvSpPr>
        <p:spPr>
          <a:xfrm>
            <a:off x="6390363" y="6126163"/>
            <a:ext cx="3722395"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it-IT" sz="800" dirty="0" err="1"/>
              <a:t>R</a:t>
            </a:r>
            <a:r>
              <a:rPr lang="it-IT" sz="800" dirty="0"/>
              <a:t>. Ruffini e P. </a:t>
            </a:r>
            <a:r>
              <a:rPr lang="it-IT" sz="800" dirty="0" err="1"/>
              <a:t>Mastrogiuseppe</a:t>
            </a:r>
            <a:r>
              <a:rPr lang="it-IT" sz="800" dirty="0"/>
              <a:t>, (2010), “La riforma del lavoro tra continuità ed innovazione. Valutazione, trasparenza, </a:t>
            </a:r>
            <a:r>
              <a:rPr lang="it-IT" sz="800" dirty="0" err="1"/>
              <a:t>premialità</a:t>
            </a:r>
            <a:r>
              <a:rPr lang="it-IT" sz="800" dirty="0"/>
              <a:t> e ordinamento nella riforma Brunetta”, IPSOA – </a:t>
            </a:r>
            <a:r>
              <a:rPr lang="it-IT" sz="800" dirty="0" err="1"/>
              <a:t>Wolters</a:t>
            </a:r>
            <a:r>
              <a:rPr lang="it-IT" sz="800" dirty="0"/>
              <a:t> </a:t>
            </a:r>
            <a:r>
              <a:rPr lang="it-IT" sz="800" dirty="0" err="1"/>
              <a:t>Kluwer</a:t>
            </a:r>
            <a:r>
              <a:rPr lang="it-IT" sz="800" dirty="0"/>
              <a:t> Italia S.r.l., </a:t>
            </a:r>
          </a:p>
        </p:txBody>
      </p:sp>
    </p:spTree>
    <p:extLst>
      <p:ext uri="{BB962C8B-B14F-4D97-AF65-F5344CB8AC3E}">
        <p14:creationId xmlns:p14="http://schemas.microsoft.com/office/powerpoint/2010/main" val="2644500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p:txBody>
          <a:bodyPr/>
          <a:lstStyle/>
          <a:p>
            <a:r>
              <a:rPr lang="it-IT" dirty="0">
                <a:latin typeface="Calibri" charset="0"/>
              </a:rPr>
              <a:t>T. Fattori critici (ostacoli)</a:t>
            </a:r>
          </a:p>
        </p:txBody>
      </p:sp>
      <p:sp>
        <p:nvSpPr>
          <p:cNvPr id="3" name="Segnaposto contenuto 2"/>
          <p:cNvSpPr>
            <a:spLocks noGrp="1"/>
          </p:cNvSpPr>
          <p:nvPr>
            <p:ph idx="1"/>
          </p:nvPr>
        </p:nvSpPr>
        <p:spPr>
          <a:xfrm>
            <a:off x="416496" y="1340768"/>
            <a:ext cx="8770631" cy="4232275"/>
          </a:xfrm>
        </p:spPr>
        <p:txBody>
          <a:bodyPr>
            <a:noAutofit/>
          </a:bodyPr>
          <a:lstStyle/>
          <a:p>
            <a:pPr algn="just">
              <a:defRPr/>
            </a:pPr>
            <a:r>
              <a:rPr lang="it-IT" sz="2000" dirty="0" smtClean="0">
                <a:latin typeface="Calibri" pitchFamily="34" charset="0"/>
                <a:cs typeface="Calibri" pitchFamily="34" charset="0"/>
              </a:rPr>
              <a:t>Complessità da gestire = informazioni ridondanti (numero di)</a:t>
            </a:r>
          </a:p>
          <a:p>
            <a:pPr algn="just">
              <a:defRPr/>
            </a:pPr>
            <a:r>
              <a:rPr lang="it-IT" sz="2000" dirty="0" smtClean="0">
                <a:latin typeface="Calibri" pitchFamily="34" charset="0"/>
                <a:cs typeface="Calibri" pitchFamily="34" charset="0"/>
              </a:rPr>
              <a:t>Complessità da gestire = informazioni non rilevanti per il cittadino (troppe, rispetto a quelle effettivamente utili e legate ad </a:t>
            </a:r>
            <a:r>
              <a:rPr lang="it-IT" sz="2000" dirty="0" err="1" smtClean="0">
                <a:latin typeface="Calibri" pitchFamily="34" charset="0"/>
                <a:cs typeface="Calibri" pitchFamily="34" charset="0"/>
              </a:rPr>
              <a:t>outcome</a:t>
            </a:r>
            <a:r>
              <a:rPr lang="it-IT" sz="2000" dirty="0" smtClean="0">
                <a:latin typeface="Calibri" pitchFamily="34" charset="0"/>
                <a:cs typeface="Calibri" pitchFamily="34" charset="0"/>
              </a:rPr>
              <a:t>)</a:t>
            </a:r>
          </a:p>
          <a:p>
            <a:pPr algn="just">
              <a:defRPr/>
            </a:pPr>
            <a:r>
              <a:rPr lang="it-IT" sz="2000" dirty="0" smtClean="0">
                <a:latin typeface="Calibri" pitchFamily="34" charset="0"/>
                <a:cs typeface="Calibri" pitchFamily="34" charset="0"/>
              </a:rPr>
              <a:t>Articolazione organizzativa complessa delle PA = </a:t>
            </a:r>
            <a:r>
              <a:rPr lang="it-IT" sz="2000" dirty="0">
                <a:latin typeface="Calibri" pitchFamily="34" charset="0"/>
                <a:cs typeface="Calibri" pitchFamily="34" charset="0"/>
              </a:rPr>
              <a:t>sovrapposizioni di competenze e difficoltà di coordinamento (dentro l’organizzazione o tra istituzioni), tali da far sì che nessuno si senta veramente responsabile di un determinato </a:t>
            </a:r>
            <a:r>
              <a:rPr lang="it-IT" sz="2000" dirty="0" smtClean="0">
                <a:latin typeface="Calibri" pitchFamily="34" charset="0"/>
                <a:cs typeface="Calibri" pitchFamily="34" charset="0"/>
              </a:rPr>
              <a:t>risultato</a:t>
            </a:r>
          </a:p>
          <a:p>
            <a:pPr algn="just">
              <a:defRPr/>
            </a:pPr>
            <a:r>
              <a:rPr lang="it-IT" sz="2000" dirty="0">
                <a:latin typeface="Calibri" pitchFamily="34" charset="0"/>
                <a:cs typeface="Calibri" pitchFamily="34" charset="0"/>
              </a:rPr>
              <a:t>carenze della politica nel dare indirizzi </a:t>
            </a:r>
            <a:r>
              <a:rPr lang="it-IT" sz="2000" dirty="0" smtClean="0">
                <a:latin typeface="Calibri" pitchFamily="34" charset="0"/>
                <a:cs typeface="Calibri" pitchFamily="34" charset="0"/>
              </a:rPr>
              <a:t>chiari</a:t>
            </a:r>
          </a:p>
          <a:p>
            <a:pPr algn="just">
              <a:defRPr/>
            </a:pPr>
            <a:r>
              <a:rPr lang="it-IT" sz="2000" dirty="0" smtClean="0">
                <a:latin typeface="Calibri" pitchFamily="34" charset="0"/>
                <a:cs typeface="Calibri" pitchFamily="34" charset="0"/>
              </a:rPr>
              <a:t>Questioni etico giuridiche collegate alla privacy</a:t>
            </a:r>
          </a:p>
          <a:p>
            <a:pPr algn="just">
              <a:defRPr/>
            </a:pPr>
            <a:r>
              <a:rPr lang="it-IT" sz="2000" dirty="0">
                <a:latin typeface="Calibri" pitchFamily="34" charset="0"/>
                <a:cs typeface="Calibri" pitchFamily="34" charset="0"/>
              </a:rPr>
              <a:t>sviluppo di comportamenti opportunistici di coloro che hanno </a:t>
            </a:r>
            <a:r>
              <a:rPr lang="it-IT" sz="2000" dirty="0" smtClean="0">
                <a:latin typeface="Calibri" pitchFamily="34" charset="0"/>
                <a:cs typeface="Calibri" pitchFamily="34" charset="0"/>
              </a:rPr>
              <a:t>responsabilità </a:t>
            </a:r>
            <a:r>
              <a:rPr lang="it-IT" sz="2000" dirty="0">
                <a:latin typeface="Calibri" pitchFamily="34" charset="0"/>
                <a:cs typeface="Calibri" pitchFamily="34" charset="0"/>
              </a:rPr>
              <a:t>gestionali (i dirigenti in particolare), i quali detengono le </a:t>
            </a:r>
            <a:r>
              <a:rPr lang="it-IT" sz="2000" dirty="0" smtClean="0">
                <a:latin typeface="Calibri" pitchFamily="34" charset="0"/>
                <a:cs typeface="Calibri" pitchFamily="34" charset="0"/>
              </a:rPr>
              <a:t>informazioni </a:t>
            </a:r>
            <a:r>
              <a:rPr lang="it-IT" sz="2000" dirty="0">
                <a:latin typeface="Calibri" pitchFamily="34" charset="0"/>
                <a:cs typeface="Calibri" pitchFamily="34" charset="0"/>
              </a:rPr>
              <a:t>fondamentali e sono in grado di manipolarle a loro </a:t>
            </a:r>
            <a:r>
              <a:rPr lang="it-IT" sz="2000" dirty="0" smtClean="0">
                <a:latin typeface="Calibri" pitchFamily="34" charset="0"/>
                <a:cs typeface="Calibri" pitchFamily="34" charset="0"/>
              </a:rPr>
              <a:t>vantaggio</a:t>
            </a:r>
          </a:p>
          <a:p>
            <a:pPr algn="just">
              <a:defRPr/>
            </a:pPr>
            <a:r>
              <a:rPr lang="it-IT" sz="2000" dirty="0" smtClean="0">
                <a:latin typeface="Calibri" pitchFamily="34" charset="0"/>
                <a:cs typeface="Calibri" pitchFamily="34" charset="0"/>
              </a:rPr>
              <a:t>PA come controllate dall’esterno (dai cittadini) che operano nella costante minimizzazione dei rischi derivanti da sanzioni (rispetto maniacale della </a:t>
            </a:r>
            <a:r>
              <a:rPr lang="it-IT" sz="2000" dirty="0" err="1" smtClean="0">
                <a:latin typeface="Calibri" pitchFamily="34" charset="0"/>
                <a:cs typeface="Calibri" pitchFamily="34" charset="0"/>
              </a:rPr>
              <a:t>compliance</a:t>
            </a:r>
            <a:r>
              <a:rPr lang="it-IT" sz="2000" dirty="0" smtClean="0">
                <a:latin typeface="Calibri" pitchFamily="34" charset="0"/>
                <a:cs typeface="Calibri" pitchFamily="34" charset="0"/>
              </a:rPr>
              <a:t>)</a:t>
            </a:r>
          </a:p>
          <a:p>
            <a:pPr algn="just">
              <a:defRPr/>
            </a:pPr>
            <a:endParaRPr lang="it-IT" sz="2000" dirty="0" smtClean="0">
              <a:latin typeface="Calibri" pitchFamily="34" charset="0"/>
              <a:cs typeface="Calibri" pitchFamily="34" charset="0"/>
            </a:endParaRPr>
          </a:p>
          <a:p>
            <a:pPr algn="just">
              <a:defRPr/>
            </a:pPr>
            <a:endParaRPr lang="it-IT" sz="2000" dirty="0">
              <a:latin typeface="Calibri" pitchFamily="34" charset="0"/>
              <a:cs typeface="Calibri" pitchFamily="34" charset="0"/>
            </a:endParaRPr>
          </a:p>
          <a:p>
            <a:pPr algn="just">
              <a:defRPr/>
            </a:pPr>
            <a:endParaRPr lang="it-IT" sz="2000" dirty="0" smtClean="0">
              <a:latin typeface="Calibri" pitchFamily="34" charset="0"/>
              <a:cs typeface="Calibri" pitchFamily="34" charset="0"/>
            </a:endParaRPr>
          </a:p>
          <a:p>
            <a:pPr algn="just">
              <a:defRPr/>
            </a:pPr>
            <a:endParaRPr lang="it-IT" sz="2000" dirty="0">
              <a:latin typeface="Calibri" pitchFamily="34" charset="0"/>
              <a:cs typeface="Calibri" pitchFamily="34" charset="0"/>
            </a:endParaRPr>
          </a:p>
          <a:p>
            <a:pPr algn="just">
              <a:defRPr/>
            </a:pPr>
            <a:endParaRPr lang="it-IT" sz="2000" dirty="0" smtClean="0">
              <a:latin typeface="Calibri" pitchFamily="34" charset="0"/>
              <a:cs typeface="Calibri" pitchFamily="34" charset="0"/>
            </a:endParaRPr>
          </a:p>
          <a:p>
            <a:pPr algn="just">
              <a:defRPr/>
            </a:pPr>
            <a:endParaRPr lang="it-IT" sz="2000" dirty="0">
              <a:latin typeface="Calibri" pitchFamily="34" charset="0"/>
              <a:cs typeface="Calibri" pitchFamily="34" charset="0"/>
            </a:endParaRPr>
          </a:p>
        </p:txBody>
      </p:sp>
      <p:sp>
        <p:nvSpPr>
          <p:cNvPr id="5" name="CasellaDiTesto 4"/>
          <p:cNvSpPr txBox="1"/>
          <p:nvPr/>
        </p:nvSpPr>
        <p:spPr>
          <a:xfrm>
            <a:off x="6174087" y="5853668"/>
            <a:ext cx="3722395"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it-IT" sz="800" dirty="0" err="1"/>
              <a:t>R</a:t>
            </a:r>
            <a:r>
              <a:rPr lang="it-IT" sz="800" dirty="0"/>
              <a:t>. Ruffini e P. </a:t>
            </a:r>
            <a:r>
              <a:rPr lang="it-IT" sz="800" dirty="0" err="1"/>
              <a:t>Mastrogiuseppe</a:t>
            </a:r>
            <a:r>
              <a:rPr lang="it-IT" sz="800" dirty="0"/>
              <a:t>, (2010), “La riforma del lavoro tra continuità ed innovazione. Valutazione, trasparenza, </a:t>
            </a:r>
            <a:r>
              <a:rPr lang="it-IT" sz="800" dirty="0" err="1"/>
              <a:t>premialità</a:t>
            </a:r>
            <a:r>
              <a:rPr lang="it-IT" sz="800" dirty="0"/>
              <a:t> e ordinamento nella riforma Brunetta”, IPSOA – </a:t>
            </a:r>
            <a:r>
              <a:rPr lang="it-IT" sz="800" dirty="0" err="1"/>
              <a:t>Wolters</a:t>
            </a:r>
            <a:r>
              <a:rPr lang="it-IT" sz="800" dirty="0"/>
              <a:t> </a:t>
            </a:r>
            <a:r>
              <a:rPr lang="it-IT" sz="800" dirty="0" err="1"/>
              <a:t>Kluwer</a:t>
            </a:r>
            <a:r>
              <a:rPr lang="it-IT" sz="800" dirty="0"/>
              <a:t> Italia S.r.l., </a:t>
            </a:r>
          </a:p>
        </p:txBody>
      </p:sp>
    </p:spTree>
    <p:extLst>
      <p:ext uri="{BB962C8B-B14F-4D97-AF65-F5344CB8AC3E}">
        <p14:creationId xmlns:p14="http://schemas.microsoft.com/office/powerpoint/2010/main" val="465546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p:txBody>
          <a:bodyPr/>
          <a:lstStyle/>
          <a:p>
            <a:r>
              <a:rPr lang="it-IT" dirty="0" smtClean="0">
                <a:latin typeface="Calibri" charset="0"/>
              </a:rPr>
              <a:t>Ostacoli</a:t>
            </a:r>
            <a:endParaRPr lang="it-IT" dirty="0">
              <a:latin typeface="Calibri" charset="0"/>
            </a:endParaRPr>
          </a:p>
        </p:txBody>
      </p:sp>
      <p:sp>
        <p:nvSpPr>
          <p:cNvPr id="3" name="Segnaposto contenuto 2"/>
          <p:cNvSpPr>
            <a:spLocks noGrp="1"/>
          </p:cNvSpPr>
          <p:nvPr>
            <p:ph idx="1"/>
          </p:nvPr>
        </p:nvSpPr>
        <p:spPr>
          <a:xfrm>
            <a:off x="686197" y="1835151"/>
            <a:ext cx="8500930" cy="4232275"/>
          </a:xfrm>
        </p:spPr>
        <p:txBody>
          <a:bodyPr>
            <a:normAutofit fontScale="92500" lnSpcReduction="20000"/>
          </a:bodyPr>
          <a:lstStyle/>
          <a:p>
            <a:pPr algn="just">
              <a:defRPr/>
            </a:pPr>
            <a:r>
              <a:rPr lang="it-IT" dirty="0">
                <a:latin typeface="Calibri" pitchFamily="34" charset="0"/>
                <a:cs typeface="Calibri" pitchFamily="34" charset="0"/>
              </a:rPr>
              <a:t>il comportamento dei </a:t>
            </a:r>
            <a:r>
              <a:rPr lang="it-IT" dirty="0" smtClean="0">
                <a:latin typeface="Calibri" pitchFamily="34" charset="0"/>
                <a:cs typeface="Calibri" pitchFamily="34" charset="0"/>
              </a:rPr>
              <a:t>leader</a:t>
            </a:r>
            <a:r>
              <a:rPr lang="it-IT" i="1" dirty="0">
                <a:latin typeface="Calibri" pitchFamily="34" charset="0"/>
                <a:cs typeface="Calibri" pitchFamily="34" charset="0"/>
              </a:rPr>
              <a:t> </a:t>
            </a:r>
            <a:r>
              <a:rPr lang="it-IT" i="1" dirty="0" smtClean="0">
                <a:latin typeface="Calibri" pitchFamily="34" charset="0"/>
                <a:cs typeface="Calibri" pitchFamily="34" charset="0"/>
                <a:sym typeface="Wingdings"/>
              </a:rPr>
              <a:t></a:t>
            </a:r>
            <a:r>
              <a:rPr lang="it-IT" dirty="0" smtClean="0">
                <a:latin typeface="Calibri" pitchFamily="34" charset="0"/>
                <a:cs typeface="Calibri" pitchFamily="34" charset="0"/>
              </a:rPr>
              <a:t> </a:t>
            </a:r>
            <a:r>
              <a:rPr lang="it-IT" dirty="0">
                <a:latin typeface="Calibri" pitchFamily="34" charset="0"/>
                <a:cs typeface="Calibri" pitchFamily="34" charset="0"/>
              </a:rPr>
              <a:t>per mantenere il potere, </a:t>
            </a:r>
            <a:r>
              <a:rPr lang="it-IT" dirty="0" smtClean="0">
                <a:latin typeface="Calibri" pitchFamily="34" charset="0"/>
                <a:cs typeface="Calibri" pitchFamily="34" charset="0"/>
              </a:rPr>
              <a:t>meglio </a:t>
            </a:r>
            <a:r>
              <a:rPr lang="it-IT" dirty="0">
                <a:latin typeface="Calibri" pitchFamily="34" charset="0"/>
                <a:cs typeface="Calibri" pitchFamily="34" charset="0"/>
              </a:rPr>
              <a:t>essere </a:t>
            </a:r>
            <a:r>
              <a:rPr lang="it-IT" dirty="0" smtClean="0">
                <a:latin typeface="Calibri" pitchFamily="34" charset="0"/>
                <a:cs typeface="Calibri" pitchFamily="34" charset="0"/>
              </a:rPr>
              <a:t>opachi</a:t>
            </a:r>
          </a:p>
          <a:p>
            <a:pPr algn="just">
              <a:defRPr/>
            </a:pPr>
            <a:r>
              <a:rPr lang="it-IT" dirty="0">
                <a:latin typeface="Calibri" pitchFamily="34" charset="0"/>
                <a:cs typeface="Calibri" pitchFamily="34" charset="0"/>
              </a:rPr>
              <a:t>il comportamento di coloro che </a:t>
            </a:r>
            <a:r>
              <a:rPr lang="it-IT" dirty="0" smtClean="0">
                <a:latin typeface="Calibri" pitchFamily="34" charset="0"/>
                <a:cs typeface="Calibri" pitchFamily="34" charset="0"/>
              </a:rPr>
              <a:t>operano </a:t>
            </a:r>
            <a:r>
              <a:rPr lang="it-IT" dirty="0">
                <a:latin typeface="Calibri" pitchFamily="34" charset="0"/>
                <a:cs typeface="Calibri" pitchFamily="34" charset="0"/>
              </a:rPr>
              <a:t>nell’organizzazione i quali, spesso senza neppure rendersene conto </a:t>
            </a:r>
            <a:r>
              <a:rPr lang="it-IT" dirty="0" smtClean="0">
                <a:latin typeface="Calibri" pitchFamily="34" charset="0"/>
                <a:cs typeface="Calibri" pitchFamily="34" charset="0"/>
              </a:rPr>
              <a:t>fino </a:t>
            </a:r>
            <a:r>
              <a:rPr lang="it-IT" dirty="0">
                <a:latin typeface="Calibri" pitchFamily="34" charset="0"/>
                <a:cs typeface="Calibri" pitchFamily="34" charset="0"/>
              </a:rPr>
              <a:t>in fondo, adottano un “pensiero di gruppo</a:t>
            </a:r>
            <a:r>
              <a:rPr lang="it-IT" dirty="0" smtClean="0">
                <a:latin typeface="Calibri" pitchFamily="34" charset="0"/>
                <a:cs typeface="Calibri" pitchFamily="34" charset="0"/>
              </a:rPr>
              <a:t>”[3], </a:t>
            </a:r>
            <a:r>
              <a:rPr lang="it-IT" dirty="0">
                <a:latin typeface="Calibri" pitchFamily="34" charset="0"/>
                <a:cs typeface="Calibri" pitchFamily="34" charset="0"/>
              </a:rPr>
              <a:t>una sorta di forte </a:t>
            </a:r>
            <a:r>
              <a:rPr lang="it-IT" dirty="0" smtClean="0">
                <a:latin typeface="Calibri" pitchFamily="34" charset="0"/>
                <a:cs typeface="Calibri" pitchFamily="34" charset="0"/>
              </a:rPr>
              <a:t>conformismo </a:t>
            </a:r>
            <a:r>
              <a:rPr lang="it-IT" dirty="0">
                <a:latin typeface="Calibri" pitchFamily="34" charset="0"/>
                <a:cs typeface="Calibri" pitchFamily="34" charset="0"/>
              </a:rPr>
              <a:t>organizzativo che tende a giustificare le azioni svolte e a </a:t>
            </a:r>
            <a:r>
              <a:rPr lang="it-IT" dirty="0" smtClean="0">
                <a:latin typeface="Calibri" pitchFamily="34" charset="0"/>
                <a:cs typeface="Calibri" pitchFamily="34" charset="0"/>
              </a:rPr>
              <a:t>“non vedere” </a:t>
            </a:r>
            <a:r>
              <a:rPr lang="it-IT" dirty="0">
                <a:latin typeface="Calibri" pitchFamily="34" charset="0"/>
                <a:cs typeface="Calibri" pitchFamily="34" charset="0"/>
              </a:rPr>
              <a:t>gli errori commessi, o comunque non comunicarli ai capi, i quali peraltro poco fanno per informarsi sui propri </a:t>
            </a:r>
            <a:r>
              <a:rPr lang="it-IT" dirty="0" smtClean="0">
                <a:latin typeface="Calibri" pitchFamily="34" charset="0"/>
                <a:cs typeface="Calibri" pitchFamily="34" charset="0"/>
              </a:rPr>
              <a:t>errori</a:t>
            </a:r>
          </a:p>
          <a:p>
            <a:pPr algn="just">
              <a:defRPr/>
            </a:pPr>
            <a:endParaRPr lang="it-IT" dirty="0" smtClean="0">
              <a:latin typeface="Calibri" pitchFamily="34" charset="0"/>
              <a:cs typeface="Calibri" pitchFamily="34" charset="0"/>
            </a:endParaRPr>
          </a:p>
          <a:p>
            <a:pPr algn="just">
              <a:defRPr/>
            </a:pPr>
            <a:endParaRPr lang="it-IT" dirty="0" smtClean="0">
              <a:latin typeface="Calibri" pitchFamily="34" charset="0"/>
              <a:cs typeface="Calibri" pitchFamily="34" charset="0"/>
            </a:endParaRPr>
          </a:p>
          <a:p>
            <a:pPr algn="just">
              <a:defRPr/>
            </a:pPr>
            <a:endParaRPr lang="it-IT" dirty="0">
              <a:latin typeface="Calibri" pitchFamily="34" charset="0"/>
              <a:cs typeface="Calibri" pitchFamily="34" charset="0"/>
            </a:endParaRPr>
          </a:p>
          <a:p>
            <a:pPr algn="just">
              <a:defRPr/>
            </a:pPr>
            <a:endParaRPr lang="it-IT" dirty="0" smtClean="0">
              <a:latin typeface="Calibri" pitchFamily="34" charset="0"/>
              <a:cs typeface="Calibri" pitchFamily="34" charset="0"/>
            </a:endParaRPr>
          </a:p>
          <a:p>
            <a:pPr algn="just">
              <a:defRPr/>
            </a:pPr>
            <a:endParaRPr lang="it-IT" dirty="0">
              <a:latin typeface="Calibri" pitchFamily="34" charset="0"/>
              <a:cs typeface="Calibri" pitchFamily="34" charset="0"/>
            </a:endParaRPr>
          </a:p>
          <a:p>
            <a:pPr algn="just">
              <a:defRPr/>
            </a:pPr>
            <a:endParaRPr lang="it-IT" dirty="0" smtClean="0">
              <a:latin typeface="Calibri" pitchFamily="34" charset="0"/>
              <a:cs typeface="Calibri" pitchFamily="34" charset="0"/>
            </a:endParaRPr>
          </a:p>
          <a:p>
            <a:pPr algn="just">
              <a:defRPr/>
            </a:pPr>
            <a:endParaRPr lang="it-IT" dirty="0">
              <a:latin typeface="Calibri" pitchFamily="34" charset="0"/>
              <a:cs typeface="Calibri" pitchFamily="34" charset="0"/>
            </a:endParaRPr>
          </a:p>
        </p:txBody>
      </p:sp>
      <p:sp>
        <p:nvSpPr>
          <p:cNvPr id="35843" name="CasellaDiTesto 3"/>
          <p:cNvSpPr txBox="1">
            <a:spLocks noChangeArrowheads="1"/>
          </p:cNvSpPr>
          <p:nvPr/>
        </p:nvSpPr>
        <p:spPr bwMode="auto">
          <a:xfrm>
            <a:off x="665560" y="6223000"/>
            <a:ext cx="85215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2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800"/>
              <a:t>[3] D. Goleman, W. Tennis e J. O’Toole (2009), </a:t>
            </a:r>
            <a:r>
              <a:rPr lang="it-IT" sz="800" i="1"/>
              <a:t>Trasparenza, verso una nuova economia dell’onestà</a:t>
            </a:r>
            <a:r>
              <a:rPr lang="it-IT" sz="800"/>
              <a:t>, Rizzoli, Milano</a:t>
            </a:r>
          </a:p>
        </p:txBody>
      </p:sp>
      <p:sp>
        <p:nvSpPr>
          <p:cNvPr id="5" name="CasellaDiTesto 4"/>
          <p:cNvSpPr txBox="1"/>
          <p:nvPr/>
        </p:nvSpPr>
        <p:spPr>
          <a:xfrm>
            <a:off x="6689991" y="6067778"/>
            <a:ext cx="3722395"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it-IT" sz="800" dirty="0" err="1"/>
              <a:t>R</a:t>
            </a:r>
            <a:r>
              <a:rPr lang="it-IT" sz="800" dirty="0"/>
              <a:t>. Ruffini e P. </a:t>
            </a:r>
            <a:r>
              <a:rPr lang="it-IT" sz="800" dirty="0" err="1"/>
              <a:t>Mastrogiuseppe</a:t>
            </a:r>
            <a:r>
              <a:rPr lang="it-IT" sz="800" dirty="0"/>
              <a:t>, (2010), “La riforma del lavoro tra continuità ed innovazione. Valutazione, trasparenza, </a:t>
            </a:r>
            <a:r>
              <a:rPr lang="it-IT" sz="800" dirty="0" err="1"/>
              <a:t>premialità</a:t>
            </a:r>
            <a:r>
              <a:rPr lang="it-IT" sz="800" dirty="0"/>
              <a:t> e ordinamento nella riforma Brunetta”, IPSOA – </a:t>
            </a:r>
            <a:r>
              <a:rPr lang="it-IT" sz="800" dirty="0" err="1"/>
              <a:t>Wolters</a:t>
            </a:r>
            <a:r>
              <a:rPr lang="it-IT" sz="800" dirty="0"/>
              <a:t> </a:t>
            </a:r>
            <a:r>
              <a:rPr lang="it-IT" sz="800" dirty="0" err="1"/>
              <a:t>Kluwer</a:t>
            </a:r>
            <a:r>
              <a:rPr lang="it-IT" sz="800" dirty="0"/>
              <a:t> Italia S.r.l., </a:t>
            </a:r>
          </a:p>
        </p:txBody>
      </p:sp>
    </p:spTree>
    <p:extLst>
      <p:ext uri="{BB962C8B-B14F-4D97-AF65-F5344CB8AC3E}">
        <p14:creationId xmlns:p14="http://schemas.microsoft.com/office/powerpoint/2010/main" val="1264421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639888" y="673819"/>
            <a:ext cx="777081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defRPr/>
            </a:pPr>
            <a:r>
              <a:rPr lang="it-IT" sz="3600" smtClean="0">
                <a:solidFill>
                  <a:schemeClr val="tx1"/>
                </a:solidFill>
              </a:rPr>
              <a:t>Elementi che facilitano la propensione ad essere corrotti</a:t>
            </a:r>
            <a:endParaRPr lang="it-IT" sz="3600" dirty="0">
              <a:solidFill>
                <a:schemeClr val="tx1"/>
              </a:solidFill>
            </a:endParaRPr>
          </a:p>
        </p:txBody>
      </p:sp>
      <p:sp>
        <p:nvSpPr>
          <p:cNvPr id="3" name="Segnaposto contenuto 2"/>
          <p:cNvSpPr txBox="1">
            <a:spLocks/>
          </p:cNvSpPr>
          <p:nvPr/>
        </p:nvSpPr>
        <p:spPr>
          <a:xfrm>
            <a:off x="495300" y="1999381"/>
            <a:ext cx="89154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1075"/>
              </a:spcBef>
              <a:spcAft>
                <a:spcPts val="600"/>
              </a:spcAft>
              <a:defRPr/>
            </a:pPr>
            <a:r>
              <a:rPr lang="it-IT" sz="2400" smtClean="0"/>
              <a:t>Cultura focalizzata sull</a:t>
            </a:r>
            <a:r>
              <a:rPr lang="it-IT" altLang="it-IT" sz="2400" smtClean="0"/>
              <a:t>’</a:t>
            </a:r>
            <a:r>
              <a:rPr lang="it-IT" sz="2400" smtClean="0"/>
              <a:t>apparire</a:t>
            </a:r>
          </a:p>
          <a:p>
            <a:pPr>
              <a:spcBef>
                <a:spcPts val="1075"/>
              </a:spcBef>
              <a:spcAft>
                <a:spcPts val="600"/>
              </a:spcAft>
              <a:defRPr/>
            </a:pPr>
            <a:r>
              <a:rPr lang="it-IT" sz="2400" smtClean="0"/>
              <a:t>Predominanza dell</a:t>
            </a:r>
            <a:r>
              <a:rPr lang="it-IT" altLang="it-IT" sz="2400" smtClean="0"/>
              <a:t>’</a:t>
            </a:r>
            <a:r>
              <a:rPr lang="it-IT" sz="2400" smtClean="0"/>
              <a:t> </a:t>
            </a:r>
            <a:r>
              <a:rPr lang="it-IT" altLang="it-IT" sz="2400" smtClean="0"/>
              <a:t>”</a:t>
            </a:r>
            <a:r>
              <a:rPr lang="it-IT" sz="2400" smtClean="0"/>
              <a:t>avere</a:t>
            </a:r>
            <a:r>
              <a:rPr lang="it-IT" altLang="it-IT" sz="2400" smtClean="0"/>
              <a:t>”</a:t>
            </a:r>
            <a:r>
              <a:rPr lang="it-IT" sz="2400" smtClean="0"/>
              <a:t> sull</a:t>
            </a:r>
            <a:r>
              <a:rPr lang="it-IT" altLang="it-IT" sz="2400" smtClean="0"/>
              <a:t>’</a:t>
            </a:r>
            <a:r>
              <a:rPr lang="it-IT" sz="2400" smtClean="0"/>
              <a:t> </a:t>
            </a:r>
            <a:r>
              <a:rPr lang="it-IT" altLang="it-IT" sz="2400" smtClean="0"/>
              <a:t>“</a:t>
            </a:r>
            <a:r>
              <a:rPr lang="it-IT" sz="2400" smtClean="0"/>
              <a:t>essere</a:t>
            </a:r>
            <a:r>
              <a:rPr lang="it-IT" altLang="it-IT" sz="2400" smtClean="0"/>
              <a:t>”</a:t>
            </a:r>
            <a:endParaRPr lang="it-IT" sz="2400" smtClean="0"/>
          </a:p>
          <a:p>
            <a:pPr>
              <a:spcBef>
                <a:spcPts val="1075"/>
              </a:spcBef>
              <a:spcAft>
                <a:spcPts val="600"/>
              </a:spcAft>
              <a:defRPr/>
            </a:pPr>
            <a:r>
              <a:rPr lang="it-IT" sz="2400" smtClean="0"/>
              <a:t>Struttura psicologica caratterizzata da forti tratti di egocentrismo</a:t>
            </a:r>
          </a:p>
          <a:p>
            <a:pPr>
              <a:spcBef>
                <a:spcPts val="1075"/>
              </a:spcBef>
              <a:spcAft>
                <a:spcPts val="600"/>
              </a:spcAft>
              <a:defRPr/>
            </a:pPr>
            <a:r>
              <a:rPr lang="it-IT" sz="2400" smtClean="0"/>
              <a:t>Scarsa valorizzazione percepita della propria professionalità (non commisurata all</a:t>
            </a:r>
            <a:r>
              <a:rPr lang="it-IT" altLang="it-IT" sz="2400" smtClean="0"/>
              <a:t>’</a:t>
            </a:r>
            <a:r>
              <a:rPr lang="it-IT" sz="2400" smtClean="0"/>
              <a:t>ego)</a:t>
            </a:r>
          </a:p>
          <a:p>
            <a:pPr>
              <a:spcBef>
                <a:spcPts val="1075"/>
              </a:spcBef>
              <a:spcAft>
                <a:spcPts val="600"/>
              </a:spcAft>
              <a:defRPr/>
            </a:pPr>
            <a:r>
              <a:rPr lang="it-IT" sz="2400" smtClean="0"/>
              <a:t>Forte spersonalizzazione burocratica dell</a:t>
            </a:r>
            <a:r>
              <a:rPr lang="it-IT" altLang="it-IT" sz="2400" smtClean="0"/>
              <a:t>’</a:t>
            </a:r>
            <a:r>
              <a:rPr lang="it-IT" sz="2400" smtClean="0"/>
              <a:t>attività e basso grado di attenzione ai bisogni del territorio</a:t>
            </a:r>
          </a:p>
          <a:p>
            <a:pPr>
              <a:spcBef>
                <a:spcPts val="1075"/>
              </a:spcBef>
              <a:spcAft>
                <a:spcPts val="600"/>
              </a:spcAft>
              <a:defRPr/>
            </a:pPr>
            <a:endParaRPr lang="it-IT" sz="2400" dirty="0" smtClean="0"/>
          </a:p>
        </p:txBody>
      </p:sp>
    </p:spTree>
    <p:extLst>
      <p:ext uri="{BB962C8B-B14F-4D97-AF65-F5344CB8AC3E}">
        <p14:creationId xmlns:p14="http://schemas.microsoft.com/office/powerpoint/2010/main" val="2404922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AA9A166D-1C63-4462-9ACD-0922DF09C013}" type="slidenum">
              <a:rPr lang="it-IT" smtClean="0"/>
              <a:pPr>
                <a:defRPr/>
              </a:pPr>
              <a:t>35</a:t>
            </a:fld>
            <a:endParaRPr lang="it-IT"/>
          </a:p>
        </p:txBody>
      </p:sp>
      <p:sp>
        <p:nvSpPr>
          <p:cNvPr id="9219" name="Rectangle 2"/>
          <p:cNvSpPr txBox="1">
            <a:spLocks/>
          </p:cNvSpPr>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it-IT" sz="2800">
                <a:solidFill>
                  <a:srgbClr val="000000"/>
                </a:solidFill>
                <a:latin typeface="Calibri" pitchFamily="34" charset="0"/>
              </a:rPr>
              <a:t>Alcuni antecedenti della corruzione</a:t>
            </a:r>
          </a:p>
        </p:txBody>
      </p:sp>
      <p:sp>
        <p:nvSpPr>
          <p:cNvPr id="6" name="Rectangle 3"/>
          <p:cNvSpPr txBox="1">
            <a:spLocks/>
          </p:cNvSpPr>
          <p:nvPr/>
        </p:nvSpPr>
        <p:spPr bwMode="auto">
          <a:xfrm>
            <a:off x="495300" y="1600200"/>
            <a:ext cx="6954838"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lnSpc>
                <a:spcPct val="90000"/>
              </a:lnSpc>
              <a:spcBef>
                <a:spcPct val="20000"/>
              </a:spcBef>
              <a:buFont typeface="Arial" pitchFamily="34" charset="0"/>
              <a:buChar char="•"/>
            </a:pPr>
            <a:r>
              <a:rPr lang="it-IT" sz="2400">
                <a:solidFill>
                  <a:srgbClr val="000000"/>
                </a:solidFill>
                <a:latin typeface="Calibri" pitchFamily="34" charset="0"/>
              </a:rPr>
              <a:t>Basso PIL procapite</a:t>
            </a:r>
            <a:r>
              <a:rPr lang="it-IT" sz="2400" baseline="30000">
                <a:solidFill>
                  <a:srgbClr val="000000"/>
                </a:solidFill>
                <a:latin typeface="Calibri" pitchFamily="34" charset="0"/>
              </a:rPr>
              <a:t>1</a:t>
            </a:r>
          </a:p>
          <a:p>
            <a:pPr eaLnBrk="1" hangingPunct="1">
              <a:lnSpc>
                <a:spcPct val="90000"/>
              </a:lnSpc>
              <a:spcBef>
                <a:spcPct val="20000"/>
              </a:spcBef>
              <a:buFont typeface="Arial" pitchFamily="34" charset="0"/>
              <a:buChar char="•"/>
            </a:pPr>
            <a:r>
              <a:rPr lang="it-IT" sz="2400">
                <a:solidFill>
                  <a:srgbClr val="000000"/>
                </a:solidFill>
                <a:latin typeface="Calibri" pitchFamily="34" charset="0"/>
              </a:rPr>
              <a:t>Basso livello culturale</a:t>
            </a:r>
            <a:r>
              <a:rPr lang="it-IT" sz="2400" baseline="30000">
                <a:solidFill>
                  <a:srgbClr val="000000"/>
                </a:solidFill>
                <a:latin typeface="Calibri" pitchFamily="34" charset="0"/>
              </a:rPr>
              <a:t>1</a:t>
            </a:r>
            <a:endParaRPr lang="it-IT" sz="2400">
              <a:solidFill>
                <a:srgbClr val="000000"/>
              </a:solidFill>
              <a:latin typeface="Calibri" pitchFamily="34" charset="0"/>
            </a:endParaRPr>
          </a:p>
          <a:p>
            <a:pPr eaLnBrk="1" hangingPunct="1">
              <a:lnSpc>
                <a:spcPct val="90000"/>
              </a:lnSpc>
              <a:spcBef>
                <a:spcPct val="20000"/>
              </a:spcBef>
              <a:buFont typeface="Arial" pitchFamily="34" charset="0"/>
              <a:buChar char="•"/>
            </a:pPr>
            <a:r>
              <a:rPr lang="it-IT" sz="2400">
                <a:solidFill>
                  <a:srgbClr val="000000"/>
                </a:solidFill>
                <a:latin typeface="Calibri" pitchFamily="34" charset="0"/>
              </a:rPr>
              <a:t>Poco welfare di stato</a:t>
            </a:r>
            <a:r>
              <a:rPr lang="it-IT" sz="2400" baseline="30000">
                <a:solidFill>
                  <a:srgbClr val="000000"/>
                </a:solidFill>
                <a:latin typeface="Calibri" pitchFamily="34" charset="0"/>
              </a:rPr>
              <a:t>2</a:t>
            </a:r>
            <a:endParaRPr lang="it-IT" sz="2400">
              <a:solidFill>
                <a:srgbClr val="000000"/>
              </a:solidFill>
              <a:latin typeface="Calibri" pitchFamily="34" charset="0"/>
            </a:endParaRPr>
          </a:p>
          <a:p>
            <a:pPr eaLnBrk="1" hangingPunct="1">
              <a:lnSpc>
                <a:spcPct val="90000"/>
              </a:lnSpc>
              <a:spcBef>
                <a:spcPct val="20000"/>
              </a:spcBef>
              <a:buFont typeface="Arial" pitchFamily="34" charset="0"/>
              <a:buChar char="•"/>
            </a:pPr>
            <a:r>
              <a:rPr lang="it-IT" sz="2400">
                <a:solidFill>
                  <a:srgbClr val="000000"/>
                </a:solidFill>
                <a:latin typeface="Calibri" pitchFamily="34" charset="0"/>
              </a:rPr>
              <a:t>Forte regolamentazione del sistema economico (in particolare creazione nuove imprese)</a:t>
            </a:r>
            <a:r>
              <a:rPr lang="it-IT" sz="2400" baseline="30000">
                <a:solidFill>
                  <a:srgbClr val="000000"/>
                </a:solidFill>
                <a:latin typeface="Calibri" pitchFamily="34" charset="0"/>
              </a:rPr>
              <a:t>3</a:t>
            </a:r>
            <a:endParaRPr lang="it-IT" sz="2400">
              <a:solidFill>
                <a:srgbClr val="000000"/>
              </a:solidFill>
              <a:latin typeface="Calibri" pitchFamily="34" charset="0"/>
            </a:endParaRPr>
          </a:p>
          <a:p>
            <a:pPr eaLnBrk="1" hangingPunct="1">
              <a:lnSpc>
                <a:spcPct val="90000"/>
              </a:lnSpc>
              <a:spcBef>
                <a:spcPct val="20000"/>
              </a:spcBef>
              <a:buFont typeface="Arial" pitchFamily="34" charset="0"/>
              <a:buChar char="•"/>
            </a:pPr>
            <a:r>
              <a:rPr lang="it-IT" sz="2400">
                <a:solidFill>
                  <a:srgbClr val="000000"/>
                </a:solidFill>
                <a:latin typeface="Calibri" pitchFamily="34" charset="0"/>
              </a:rPr>
              <a:t>Significativa pressione di management e proprietà sulle performance economiche delle aziende</a:t>
            </a:r>
            <a:r>
              <a:rPr lang="it-IT" sz="2400" baseline="30000">
                <a:solidFill>
                  <a:srgbClr val="000000"/>
                </a:solidFill>
                <a:latin typeface="Calibri" pitchFamily="34" charset="0"/>
              </a:rPr>
              <a:t>2</a:t>
            </a:r>
            <a:endParaRPr lang="it-IT" sz="2400">
              <a:solidFill>
                <a:srgbClr val="000000"/>
              </a:solidFill>
              <a:latin typeface="Calibri" pitchFamily="34" charset="0"/>
            </a:endParaRPr>
          </a:p>
          <a:p>
            <a:pPr eaLnBrk="1" hangingPunct="1">
              <a:lnSpc>
                <a:spcPct val="90000"/>
              </a:lnSpc>
              <a:spcBef>
                <a:spcPct val="20000"/>
              </a:spcBef>
              <a:buFont typeface="Arial" pitchFamily="34" charset="0"/>
              <a:buChar char="•"/>
            </a:pPr>
            <a:r>
              <a:rPr lang="it-IT" sz="2400">
                <a:solidFill>
                  <a:srgbClr val="000000"/>
                </a:solidFill>
                <a:latin typeface="Calibri" pitchFamily="34" charset="0"/>
              </a:rPr>
              <a:t>Anomia (riduzione della significatività delle norme etiche proprie delle ideologie)</a:t>
            </a:r>
            <a:r>
              <a:rPr lang="it-IT" sz="2400" baseline="30000">
                <a:solidFill>
                  <a:srgbClr val="000000"/>
                </a:solidFill>
                <a:latin typeface="Calibri" pitchFamily="34" charset="0"/>
              </a:rPr>
              <a:t>2</a:t>
            </a:r>
          </a:p>
        </p:txBody>
      </p:sp>
      <p:sp>
        <p:nvSpPr>
          <p:cNvPr id="7" name="AutoShape 6"/>
          <p:cNvSpPr>
            <a:spLocks noChangeArrowheads="1"/>
          </p:cNvSpPr>
          <p:nvPr/>
        </p:nvSpPr>
        <p:spPr bwMode="auto">
          <a:xfrm>
            <a:off x="7605713" y="4654550"/>
            <a:ext cx="1638300" cy="935038"/>
          </a:xfrm>
          <a:prstGeom prst="can">
            <a:avLst>
              <a:gd name="adj" fmla="val 25000"/>
            </a:avLst>
          </a:prstGeom>
          <a:gradFill rotWithShape="1">
            <a:gsLst>
              <a:gs pos="0">
                <a:srgbClr val="FFFF66"/>
              </a:gs>
              <a:gs pos="100000">
                <a:srgbClr val="FFFF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it-IT" kern="0">
              <a:solidFill>
                <a:sysClr val="windowText" lastClr="000000"/>
              </a:solidFill>
            </a:endParaRPr>
          </a:p>
        </p:txBody>
      </p:sp>
      <p:sp>
        <p:nvSpPr>
          <p:cNvPr id="8" name="AutoShape 7"/>
          <p:cNvSpPr>
            <a:spLocks noChangeArrowheads="1"/>
          </p:cNvSpPr>
          <p:nvPr/>
        </p:nvSpPr>
        <p:spPr bwMode="auto">
          <a:xfrm>
            <a:off x="7605713" y="4006850"/>
            <a:ext cx="1638300" cy="935038"/>
          </a:xfrm>
          <a:prstGeom prst="can">
            <a:avLst>
              <a:gd name="adj" fmla="val 25000"/>
            </a:avLst>
          </a:prstGeom>
          <a:gradFill rotWithShape="1">
            <a:gsLst>
              <a:gs pos="0">
                <a:srgbClr val="FFFF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it-IT" kern="0">
              <a:solidFill>
                <a:sysClr val="windowText" lastClr="000000"/>
              </a:solidFill>
            </a:endParaRPr>
          </a:p>
        </p:txBody>
      </p:sp>
      <p:sp>
        <p:nvSpPr>
          <p:cNvPr id="9" name="AutoShape 8"/>
          <p:cNvSpPr>
            <a:spLocks noChangeArrowheads="1"/>
          </p:cNvSpPr>
          <p:nvPr/>
        </p:nvSpPr>
        <p:spPr bwMode="auto">
          <a:xfrm>
            <a:off x="7605713" y="3357563"/>
            <a:ext cx="1638300" cy="935037"/>
          </a:xfrm>
          <a:prstGeom prst="can">
            <a:avLst>
              <a:gd name="adj" fmla="val 25000"/>
            </a:avLst>
          </a:prstGeom>
          <a:gradFill rotWithShape="1">
            <a:gsLst>
              <a:gs pos="0">
                <a:srgbClr val="FFCC00"/>
              </a:gs>
              <a:gs pos="100000">
                <a:srgbClr val="FFF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it-IT" kern="0">
              <a:solidFill>
                <a:sysClr val="windowText" lastClr="000000"/>
              </a:solidFill>
            </a:endParaRPr>
          </a:p>
        </p:txBody>
      </p:sp>
      <p:sp>
        <p:nvSpPr>
          <p:cNvPr id="10" name="AutoShape 9"/>
          <p:cNvSpPr>
            <a:spLocks noChangeArrowheads="1"/>
          </p:cNvSpPr>
          <p:nvPr/>
        </p:nvSpPr>
        <p:spPr bwMode="auto">
          <a:xfrm>
            <a:off x="7605713" y="2709863"/>
            <a:ext cx="1638300" cy="935037"/>
          </a:xfrm>
          <a:prstGeom prst="can">
            <a:avLst>
              <a:gd name="adj" fmla="val 25000"/>
            </a:avLst>
          </a:prstGeom>
          <a:gradFill rotWithShape="1">
            <a:gsLst>
              <a:gs pos="0">
                <a:srgbClr val="FF9900"/>
              </a:gs>
              <a:gs pos="100000">
                <a:srgbClr val="FF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it-IT" kern="0">
              <a:solidFill>
                <a:sysClr val="windowText" lastClr="000000"/>
              </a:solidFill>
            </a:endParaRPr>
          </a:p>
        </p:txBody>
      </p:sp>
      <p:sp>
        <p:nvSpPr>
          <p:cNvPr id="11" name="AutoShape 10"/>
          <p:cNvSpPr>
            <a:spLocks noChangeArrowheads="1"/>
          </p:cNvSpPr>
          <p:nvPr/>
        </p:nvSpPr>
        <p:spPr bwMode="auto">
          <a:xfrm>
            <a:off x="7605713" y="2062163"/>
            <a:ext cx="1638300" cy="935037"/>
          </a:xfrm>
          <a:prstGeom prst="can">
            <a:avLst>
              <a:gd name="adj" fmla="val 25000"/>
            </a:avLst>
          </a:prstGeom>
          <a:gradFill rotWithShape="1">
            <a:gsLst>
              <a:gs pos="0">
                <a:srgbClr val="FF3300"/>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it-IT" kern="0">
              <a:solidFill>
                <a:sysClr val="windowText" lastClr="000000"/>
              </a:solidFill>
            </a:endParaRPr>
          </a:p>
        </p:txBody>
      </p:sp>
      <p:sp>
        <p:nvSpPr>
          <p:cNvPr id="12" name="AutoShape 11"/>
          <p:cNvSpPr>
            <a:spLocks noChangeArrowheads="1"/>
          </p:cNvSpPr>
          <p:nvPr/>
        </p:nvSpPr>
        <p:spPr bwMode="auto">
          <a:xfrm>
            <a:off x="7605713" y="1414463"/>
            <a:ext cx="1638300" cy="935037"/>
          </a:xfrm>
          <a:prstGeom prst="can">
            <a:avLst>
              <a:gd name="adj" fmla="val 25000"/>
            </a:avLst>
          </a:prstGeom>
          <a:gradFill rotWithShape="1">
            <a:gsLst>
              <a:gs pos="0">
                <a:srgbClr val="990000"/>
              </a:gs>
              <a:gs pos="100000">
                <a:srgbClr val="FF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it-IT" kern="0">
              <a:solidFill>
                <a:sysClr val="windowText" lastClr="000000"/>
              </a:solidFill>
            </a:endParaRPr>
          </a:p>
        </p:txBody>
      </p:sp>
      <p:sp>
        <p:nvSpPr>
          <p:cNvPr id="13" name="Line 12"/>
          <p:cNvSpPr>
            <a:spLocks noChangeShapeType="1"/>
          </p:cNvSpPr>
          <p:nvPr/>
        </p:nvSpPr>
        <p:spPr bwMode="auto">
          <a:xfrm flipV="1">
            <a:off x="7605713" y="1557338"/>
            <a:ext cx="0" cy="38877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a:defRPr/>
            </a:pPr>
            <a:endParaRPr lang="it-IT" kern="0">
              <a:solidFill>
                <a:sysClr val="windowText" lastClr="000000"/>
              </a:solidFill>
            </a:endParaRPr>
          </a:p>
        </p:txBody>
      </p:sp>
      <p:sp>
        <p:nvSpPr>
          <p:cNvPr id="14" name="Line 13"/>
          <p:cNvSpPr>
            <a:spLocks noChangeShapeType="1"/>
          </p:cNvSpPr>
          <p:nvPr/>
        </p:nvSpPr>
        <p:spPr bwMode="auto">
          <a:xfrm flipV="1">
            <a:off x="9244013" y="1557338"/>
            <a:ext cx="0" cy="388778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a:defRPr/>
            </a:pPr>
            <a:endParaRPr lang="it-IT" kern="0">
              <a:solidFill>
                <a:sysClr val="windowText" lastClr="000000"/>
              </a:solidFill>
            </a:endParaRPr>
          </a:p>
        </p:txBody>
      </p:sp>
      <p:sp>
        <p:nvSpPr>
          <p:cNvPr id="15" name="Oval 14"/>
          <p:cNvSpPr>
            <a:spLocks noChangeArrowheads="1"/>
          </p:cNvSpPr>
          <p:nvPr/>
        </p:nvSpPr>
        <p:spPr bwMode="auto">
          <a:xfrm>
            <a:off x="7605713" y="1412875"/>
            <a:ext cx="1638300" cy="215900"/>
          </a:xfrm>
          <a:prstGeom prst="ellipse">
            <a:avLst/>
          </a:prstGeom>
          <a:noFill/>
          <a:ln w="9525">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it-IT" kern="0">
              <a:solidFill>
                <a:sysClr val="windowText" lastClr="000000"/>
              </a:solidFill>
            </a:endParaRPr>
          </a:p>
        </p:txBody>
      </p:sp>
      <p:sp>
        <p:nvSpPr>
          <p:cNvPr id="16" name="Text Box 15"/>
          <p:cNvSpPr txBox="1">
            <a:spLocks noChangeArrowheads="1"/>
          </p:cNvSpPr>
          <p:nvPr/>
        </p:nvSpPr>
        <p:spPr bwMode="auto">
          <a:xfrm>
            <a:off x="117475" y="5445125"/>
            <a:ext cx="9517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it-IT" sz="1200" kern="0" dirty="0" smtClean="0">
                <a:solidFill>
                  <a:sysClr val="windowText" lastClr="000000"/>
                </a:solidFill>
              </a:rPr>
              <a:t>1: </a:t>
            </a:r>
            <a:r>
              <a:rPr lang="it-IT" sz="1200" kern="0" dirty="0" err="1" smtClean="0">
                <a:solidFill>
                  <a:sysClr val="windowText" lastClr="000000"/>
                </a:solidFill>
              </a:rPr>
              <a:t>Svensson</a:t>
            </a:r>
            <a:r>
              <a:rPr lang="it-IT" sz="1200" kern="0" dirty="0" smtClean="0">
                <a:solidFill>
                  <a:sysClr val="windowText" lastClr="000000"/>
                </a:solidFill>
              </a:rPr>
              <a:t> 2005</a:t>
            </a:r>
          </a:p>
          <a:p>
            <a:pPr eaLnBrk="1" hangingPunct="1">
              <a:defRPr/>
            </a:pPr>
            <a:r>
              <a:rPr lang="it-IT" sz="1200" kern="0" dirty="0" smtClean="0">
                <a:solidFill>
                  <a:sysClr val="windowText" lastClr="000000"/>
                </a:solidFill>
              </a:rPr>
              <a:t>2: Martin et al. 2007</a:t>
            </a:r>
          </a:p>
          <a:p>
            <a:pPr eaLnBrk="1" hangingPunct="1">
              <a:defRPr/>
            </a:pPr>
            <a:r>
              <a:rPr lang="it-IT" sz="1200" kern="0" dirty="0" smtClean="0">
                <a:solidFill>
                  <a:sysClr val="windowText" lastClr="000000"/>
                </a:solidFill>
              </a:rPr>
              <a:t>3: </a:t>
            </a:r>
            <a:r>
              <a:rPr lang="it-IT" sz="1200" kern="0" dirty="0" err="1" smtClean="0">
                <a:solidFill>
                  <a:sysClr val="windowText" lastClr="000000"/>
                </a:solidFill>
              </a:rPr>
              <a:t>Djankov</a:t>
            </a:r>
            <a:r>
              <a:rPr lang="it-IT" sz="1200" kern="0" dirty="0" smtClean="0">
                <a:solidFill>
                  <a:sysClr val="windowText" lastClr="000000"/>
                </a:solidFill>
              </a:rPr>
              <a:t> et al. 2002</a:t>
            </a:r>
          </a:p>
        </p:txBody>
      </p:sp>
      <p:sp>
        <p:nvSpPr>
          <p:cNvPr id="17" name="Freeform 17"/>
          <p:cNvSpPr>
            <a:spLocks/>
          </p:cNvSpPr>
          <p:nvPr/>
        </p:nvSpPr>
        <p:spPr bwMode="auto">
          <a:xfrm>
            <a:off x="7605713" y="5445125"/>
            <a:ext cx="1631950" cy="144463"/>
          </a:xfrm>
          <a:custGeom>
            <a:avLst/>
            <a:gdLst>
              <a:gd name="T0" fmla="*/ 0 w 949"/>
              <a:gd name="T1" fmla="*/ 0 h 91"/>
              <a:gd name="T2" fmla="*/ 137 w 949"/>
              <a:gd name="T3" fmla="*/ 75 h 91"/>
              <a:gd name="T4" fmla="*/ 499 w 949"/>
              <a:gd name="T5" fmla="*/ 91 h 91"/>
              <a:gd name="T6" fmla="*/ 746 w 949"/>
              <a:gd name="T7" fmla="*/ 75 h 91"/>
              <a:gd name="T8" fmla="*/ 949 w 949"/>
              <a:gd name="T9" fmla="*/ 10 h 91"/>
              <a:gd name="T10" fmla="*/ 0 60000 65536"/>
              <a:gd name="T11" fmla="*/ 0 60000 65536"/>
              <a:gd name="T12" fmla="*/ 0 60000 65536"/>
              <a:gd name="T13" fmla="*/ 0 60000 65536"/>
              <a:gd name="T14" fmla="*/ 0 60000 65536"/>
              <a:gd name="T15" fmla="*/ 0 w 949"/>
              <a:gd name="T16" fmla="*/ 0 h 91"/>
              <a:gd name="T17" fmla="*/ 949 w 949"/>
              <a:gd name="T18" fmla="*/ 91 h 91"/>
            </a:gdLst>
            <a:ahLst/>
            <a:cxnLst>
              <a:cxn ang="T10">
                <a:pos x="T0" y="T1"/>
              </a:cxn>
              <a:cxn ang="T11">
                <a:pos x="T2" y="T3"/>
              </a:cxn>
              <a:cxn ang="T12">
                <a:pos x="T4" y="T5"/>
              </a:cxn>
              <a:cxn ang="T13">
                <a:pos x="T6" y="T7"/>
              </a:cxn>
              <a:cxn ang="T14">
                <a:pos x="T8" y="T9"/>
              </a:cxn>
            </a:cxnLst>
            <a:rect l="T15" t="T16" r="T17" b="T18"/>
            <a:pathLst>
              <a:path w="949" h="91">
                <a:moveTo>
                  <a:pt x="0" y="0"/>
                </a:moveTo>
                <a:cubicBezTo>
                  <a:pt x="23" y="13"/>
                  <a:pt x="54" y="60"/>
                  <a:pt x="137" y="75"/>
                </a:cubicBezTo>
                <a:cubicBezTo>
                  <a:pt x="220" y="90"/>
                  <a:pt x="398" y="91"/>
                  <a:pt x="499" y="91"/>
                </a:cubicBezTo>
                <a:cubicBezTo>
                  <a:pt x="600" y="91"/>
                  <a:pt x="671" y="88"/>
                  <a:pt x="746" y="75"/>
                </a:cubicBezTo>
                <a:cubicBezTo>
                  <a:pt x="821" y="62"/>
                  <a:pt x="907" y="24"/>
                  <a:pt x="949" y="10"/>
                </a:cubicBezTo>
              </a:path>
            </a:pathLst>
          </a:custGeom>
          <a:noFill/>
          <a:ln w="9525">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it-IT" kern="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500"/>
                                        <p:tgtEl>
                                          <p:spTgt spid="6">
                                            <p:txEl>
                                              <p:pRg st="3" end="3"/>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left)">
                                      <p:cBhvr>
                                        <p:cTn id="39" dur="500"/>
                                        <p:tgtEl>
                                          <p:spTgt spid="6">
                                            <p:txEl>
                                              <p:pRg st="4" end="4"/>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wipe(left)">
                                      <p:cBhvr>
                                        <p:cTn id="47" dur="500"/>
                                        <p:tgtEl>
                                          <p:spTgt spid="6">
                                            <p:txEl>
                                              <p:pRg st="5" end="5"/>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0" grpId="0" animBg="1"/>
      <p:bldP spid="11" grpId="0" animBg="1"/>
      <p:bldP spid="12"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C3484C9C-833C-4029-BC66-627713E7F238}" type="slidenum">
              <a:rPr lang="it-IT" smtClean="0"/>
              <a:pPr>
                <a:defRPr/>
              </a:pPr>
              <a:t>36</a:t>
            </a:fld>
            <a:endParaRPr lang="it-IT"/>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341438"/>
            <a:ext cx="88852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5300" y="1096963"/>
            <a:ext cx="8915400" cy="5370512"/>
          </a:xfrm>
        </p:spPr>
        <p:txBody>
          <a:bodyPr>
            <a:noAutofit/>
          </a:bodyPr>
          <a:lstStyle/>
          <a:p>
            <a:pPr marL="0" indent="0">
              <a:buFontTx/>
              <a:buNone/>
              <a:defRPr/>
            </a:pPr>
            <a:r>
              <a:rPr lang="it-IT" sz="2000" dirty="0" smtClean="0"/>
              <a:t>Dal P.N.A.:</a:t>
            </a:r>
          </a:p>
          <a:p>
            <a:pPr marL="0" indent="0">
              <a:buFontTx/>
              <a:buNone/>
              <a:defRPr/>
            </a:pPr>
            <a:r>
              <a:rPr lang="it-IT" sz="2000" i="1" dirty="0"/>
              <a:t>Le situazioni rilevanti sono più ampie della fattispecie penalistica, che è disciplinata negli artt. 318, 319 e 319 ter, c.p., e </a:t>
            </a:r>
            <a:r>
              <a:rPr lang="it-IT" sz="2000" i="1" dirty="0" smtClean="0"/>
              <a:t>sono </a:t>
            </a:r>
            <a:r>
              <a:rPr lang="it-IT" sz="2000" i="1" dirty="0"/>
              <a:t>tali da comprendere </a:t>
            </a:r>
            <a:r>
              <a:rPr lang="it-IT" sz="2000" i="1" dirty="0" smtClean="0"/>
              <a:t>[…] anche </a:t>
            </a:r>
            <a:r>
              <a:rPr lang="it-IT" sz="2000" i="1" dirty="0"/>
              <a:t>le situazioni in cui - a prescindere dalla rilevanza penale - venga in evidenza un malfunzionamento dell’amministrazione a causa </a:t>
            </a:r>
            <a:r>
              <a:rPr lang="it-IT" sz="2000" b="1" i="1" dirty="0"/>
              <a:t>dell’uso a fini privati delle funzioni attribuite </a:t>
            </a:r>
            <a:r>
              <a:rPr lang="it-IT" sz="2000" i="1" dirty="0"/>
              <a:t>ovvero l’inquinamento </a:t>
            </a:r>
            <a:r>
              <a:rPr lang="it-IT" sz="2000" i="1" dirty="0" smtClean="0"/>
              <a:t>dell’azione amministrativa </a:t>
            </a:r>
            <a:r>
              <a:rPr lang="it-IT" sz="2000" i="1" dirty="0"/>
              <a:t>ab </a:t>
            </a:r>
            <a:r>
              <a:rPr lang="it-IT" sz="2000" i="1" dirty="0" err="1"/>
              <a:t>externo</a:t>
            </a:r>
            <a:r>
              <a:rPr lang="it-IT" sz="2000" i="1" dirty="0"/>
              <a:t>, </a:t>
            </a:r>
            <a:r>
              <a:rPr lang="it-IT" sz="2000" b="1" i="1" dirty="0" smtClean="0"/>
              <a:t>sia </a:t>
            </a:r>
            <a:r>
              <a:rPr lang="it-IT" sz="2000" b="1" i="1" dirty="0"/>
              <a:t>che tale azione abbia successo sia nel caso in cui rimanga a livello di </a:t>
            </a:r>
            <a:r>
              <a:rPr lang="it-IT" sz="2000" b="1" i="1" dirty="0" smtClean="0"/>
              <a:t>tentativo</a:t>
            </a:r>
          </a:p>
          <a:p>
            <a:pPr marL="0" indent="0">
              <a:spcBef>
                <a:spcPts val="0"/>
              </a:spcBef>
              <a:buFontTx/>
              <a:buNone/>
              <a:defRPr/>
            </a:pPr>
            <a:r>
              <a:rPr lang="it-IT" sz="1800" dirty="0" smtClean="0">
                <a:latin typeface="Century Gothic" panose="020B0502020202020204" pitchFamily="34" charset="0"/>
                <a:cs typeface="+mn-cs"/>
              </a:rPr>
              <a:t>Tangenti</a:t>
            </a:r>
            <a:endParaRPr lang="it-IT" sz="1800" dirty="0">
              <a:latin typeface="Century Gothic" panose="020B0502020202020204" pitchFamily="34" charset="0"/>
              <a:cs typeface="+mn-cs"/>
            </a:endParaRPr>
          </a:p>
          <a:p>
            <a:pPr marL="0" indent="0">
              <a:spcBef>
                <a:spcPts val="0"/>
              </a:spcBef>
              <a:buFontTx/>
              <a:buNone/>
              <a:defRPr/>
            </a:pPr>
            <a:r>
              <a:rPr lang="it-IT" sz="1800" dirty="0" smtClean="0">
                <a:latin typeface="Century Gothic" panose="020B0502020202020204" pitchFamily="34" charset="0"/>
                <a:cs typeface="+mn-cs"/>
              </a:rPr>
              <a:t>Peculato</a:t>
            </a:r>
            <a:endParaRPr lang="it-IT" sz="1800" dirty="0">
              <a:latin typeface="Century Gothic" panose="020B0502020202020204" pitchFamily="34" charset="0"/>
              <a:cs typeface="+mn-cs"/>
            </a:endParaRPr>
          </a:p>
          <a:p>
            <a:pPr marL="0" indent="0">
              <a:spcBef>
                <a:spcPts val="0"/>
              </a:spcBef>
              <a:buFontTx/>
              <a:buNone/>
              <a:defRPr/>
            </a:pPr>
            <a:r>
              <a:rPr lang="it-IT" sz="1800" dirty="0" smtClean="0">
                <a:latin typeface="Century Gothic" panose="020B0502020202020204" pitchFamily="34" charset="0"/>
                <a:cs typeface="+mn-cs"/>
              </a:rPr>
              <a:t>Nepotismo</a:t>
            </a:r>
            <a:endParaRPr lang="it-IT" sz="1800" dirty="0">
              <a:latin typeface="Century Gothic" panose="020B0502020202020204" pitchFamily="34" charset="0"/>
              <a:cs typeface="+mn-cs"/>
            </a:endParaRPr>
          </a:p>
          <a:p>
            <a:pPr marL="0" indent="0">
              <a:spcBef>
                <a:spcPts val="0"/>
              </a:spcBef>
              <a:buFontTx/>
              <a:buNone/>
              <a:defRPr/>
            </a:pPr>
            <a:r>
              <a:rPr lang="it-IT" sz="1400" b="1" dirty="0">
                <a:latin typeface="Century Gothic" panose="020B0502020202020204" pitchFamily="34" charset="0"/>
                <a:cs typeface="+mn-cs"/>
              </a:rPr>
              <a:t>Concentrazione di poteri nelle mani delle stesse famiglie (Università)</a:t>
            </a:r>
          </a:p>
          <a:p>
            <a:pPr marL="0" indent="0">
              <a:spcBef>
                <a:spcPts val="0"/>
              </a:spcBef>
              <a:buFontTx/>
              <a:buNone/>
              <a:defRPr/>
            </a:pPr>
            <a:r>
              <a:rPr lang="it-IT" sz="1800" dirty="0">
                <a:latin typeface="Century Gothic" panose="020B0502020202020204" pitchFamily="34" charset="0"/>
                <a:cs typeface="+mn-cs"/>
              </a:rPr>
              <a:t>Clientelismo</a:t>
            </a:r>
          </a:p>
          <a:p>
            <a:pPr marL="0" indent="0">
              <a:spcBef>
                <a:spcPts val="0"/>
              </a:spcBef>
              <a:buFontTx/>
              <a:buNone/>
              <a:defRPr/>
            </a:pPr>
            <a:r>
              <a:rPr lang="it-IT" sz="1400" b="1" dirty="0">
                <a:latin typeface="Century Gothic" panose="020B0502020202020204" pitchFamily="34" charset="0"/>
                <a:cs typeface="+mn-cs"/>
              </a:rPr>
              <a:t>Nomina di conoscenti o personaggi influenti / utili indipendentemente dalle effettive capacità. (Sanità)</a:t>
            </a:r>
          </a:p>
          <a:p>
            <a:pPr marL="0" indent="0">
              <a:spcBef>
                <a:spcPts val="0"/>
              </a:spcBef>
              <a:buFontTx/>
              <a:buNone/>
              <a:defRPr/>
            </a:pPr>
            <a:r>
              <a:rPr lang="it-IT" sz="1800" dirty="0" smtClean="0">
                <a:latin typeface="Century Gothic" panose="020B0502020202020204" pitchFamily="34" charset="0"/>
                <a:cs typeface="+mn-cs"/>
              </a:rPr>
              <a:t>…</a:t>
            </a:r>
            <a:r>
              <a:rPr lang="it-IT" sz="1800" dirty="0">
                <a:latin typeface="Century Gothic" panose="020B0502020202020204" pitchFamily="34" charset="0"/>
                <a:cs typeface="+mn-cs"/>
              </a:rPr>
              <a:t>Conflitto di interessi</a:t>
            </a:r>
          </a:p>
          <a:p>
            <a:pPr marL="0" indent="0">
              <a:spcBef>
                <a:spcPts val="0"/>
              </a:spcBef>
              <a:buFontTx/>
              <a:buNone/>
              <a:defRPr/>
            </a:pPr>
            <a:r>
              <a:rPr lang="it-IT" sz="1800" dirty="0" smtClean="0">
                <a:latin typeface="Century Gothic" panose="020B0502020202020204" pitchFamily="34" charset="0"/>
                <a:cs typeface="+mn-cs"/>
              </a:rPr>
              <a:t>…</a:t>
            </a:r>
            <a:r>
              <a:rPr lang="it-IT" sz="1800" dirty="0">
                <a:latin typeface="Century Gothic" panose="020B0502020202020204" pitchFamily="34" charset="0"/>
                <a:cs typeface="+mn-cs"/>
              </a:rPr>
              <a:t>Pressioni indebite</a:t>
            </a:r>
          </a:p>
          <a:p>
            <a:pPr marL="0" indent="0">
              <a:spcBef>
                <a:spcPts val="0"/>
              </a:spcBef>
              <a:buFontTx/>
              <a:buNone/>
              <a:defRPr/>
            </a:pPr>
            <a:endParaRPr lang="it-IT" sz="1800" dirty="0">
              <a:solidFill>
                <a:prstClr val="black"/>
              </a:solidFill>
              <a:latin typeface="Century Gothic" panose="020B0502020202020204" pitchFamily="34" charset="0"/>
              <a:cs typeface="+mn-cs"/>
            </a:endParaRPr>
          </a:p>
          <a:p>
            <a:pPr marL="0" indent="0">
              <a:buFontTx/>
              <a:buNone/>
              <a:defRPr/>
            </a:pPr>
            <a:endParaRPr lang="it-IT" sz="2000" b="1" i="1" dirty="0"/>
          </a:p>
        </p:txBody>
      </p:sp>
      <p:sp>
        <p:nvSpPr>
          <p:cNvPr id="5" name="Segnaposto numero diapositiva 4"/>
          <p:cNvSpPr>
            <a:spLocks noGrp="1"/>
          </p:cNvSpPr>
          <p:nvPr>
            <p:ph type="sldNum" sz="quarter" idx="12"/>
          </p:nvPr>
        </p:nvSpPr>
        <p:spPr/>
        <p:txBody>
          <a:bodyPr/>
          <a:lstStyle/>
          <a:p>
            <a:pPr>
              <a:defRPr/>
            </a:pPr>
            <a:fld id="{32E30E77-B21A-498B-9858-A07444EDA25A}" type="slidenum">
              <a:rPr lang="it-IT" smtClean="0"/>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20CAA4EB-4992-459C-9CF8-488628D97DE8}" type="slidenum">
              <a:rPr lang="it-IT" smtClean="0">
                <a:solidFill>
                  <a:prstClr val="black"/>
                </a:solidFill>
                <a:latin typeface="Calibri" pitchFamily="34" charset="0"/>
                <a:cs typeface="Calibri" pitchFamily="34" charset="0"/>
              </a:rPr>
              <a:pPr>
                <a:defRPr/>
              </a:pPr>
              <a:t>38</a:t>
            </a:fld>
            <a:endParaRPr lang="it-IT">
              <a:solidFill>
                <a:prstClr val="black"/>
              </a:solidFill>
              <a:latin typeface="Calibri" pitchFamily="34" charset="0"/>
              <a:cs typeface="Calibri" pitchFamily="34" charset="0"/>
            </a:endParaRPr>
          </a:p>
        </p:txBody>
      </p:sp>
      <p:sp>
        <p:nvSpPr>
          <p:cNvPr id="12291" name="Rectangle 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457200"/>
            <a:endParaRPr lang="it-IT">
              <a:solidFill>
                <a:srgbClr val="000000"/>
              </a:solidFill>
              <a:latin typeface="Calibri" pitchFamily="34" charset="0"/>
              <a:cs typeface="Calibri" pitchFamily="34" charset="0"/>
            </a:endParaRPr>
          </a:p>
        </p:txBody>
      </p:sp>
      <p:cxnSp>
        <p:nvCxnSpPr>
          <p:cNvPr id="9" name="Connettore 1 8"/>
          <p:cNvCxnSpPr/>
          <p:nvPr/>
        </p:nvCxnSpPr>
        <p:spPr>
          <a:xfrm>
            <a:off x="115888" y="6599238"/>
            <a:ext cx="7437437"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293" name="Rettangolo 9"/>
          <p:cNvSpPr>
            <a:spLocks noChangeArrowheads="1"/>
          </p:cNvSpPr>
          <p:nvPr/>
        </p:nvSpPr>
        <p:spPr bwMode="auto">
          <a:xfrm>
            <a:off x="368300" y="1446213"/>
            <a:ext cx="48371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it-IT" sz="1600">
                <a:solidFill>
                  <a:srgbClr val="000000"/>
                </a:solidFill>
                <a:latin typeface="Calibri" pitchFamily="34" charset="0"/>
                <a:cs typeface="Calibri" pitchFamily="34" charset="0"/>
              </a:rPr>
              <a:t>Robert Klitgaard:</a:t>
            </a:r>
          </a:p>
          <a:p>
            <a:pPr defTabSz="457200"/>
            <a:endParaRPr lang="it-IT" sz="1600">
              <a:solidFill>
                <a:srgbClr val="000000"/>
              </a:solidFill>
              <a:latin typeface="Calibri" pitchFamily="34" charset="0"/>
              <a:cs typeface="Calibri" pitchFamily="34" charset="0"/>
            </a:endParaRPr>
          </a:p>
          <a:p>
            <a:pPr defTabSz="457200"/>
            <a:r>
              <a:rPr lang="it-IT" sz="3200" b="1">
                <a:solidFill>
                  <a:srgbClr val="000000"/>
                </a:solidFill>
                <a:latin typeface="Calibri" pitchFamily="34" charset="0"/>
                <a:cs typeface="Calibri" pitchFamily="34" charset="0"/>
              </a:rPr>
              <a:t>C = M + D – A </a:t>
            </a:r>
          </a:p>
          <a:p>
            <a:pPr defTabSz="457200"/>
            <a:r>
              <a:rPr lang="it-IT" sz="1200" b="1">
                <a:solidFill>
                  <a:srgbClr val="000000"/>
                </a:solidFill>
                <a:latin typeface="Calibri" pitchFamily="34" charset="0"/>
                <a:cs typeface="Calibri" pitchFamily="34" charset="0"/>
              </a:rPr>
              <a:t>(Corruzione, Monopolio, Discrezionalità, Rendicontazione)</a:t>
            </a:r>
          </a:p>
        </p:txBody>
      </p:sp>
      <p:sp>
        <p:nvSpPr>
          <p:cNvPr id="12294" name="Rettangolo 10"/>
          <p:cNvSpPr>
            <a:spLocks noChangeArrowheads="1"/>
          </p:cNvSpPr>
          <p:nvPr/>
        </p:nvSpPr>
        <p:spPr bwMode="auto">
          <a:xfrm>
            <a:off x="5570538" y="4149725"/>
            <a:ext cx="401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it-IT" altLang="it-IT">
                <a:solidFill>
                  <a:srgbClr val="000000"/>
                </a:solidFill>
                <a:latin typeface="Calibri" pitchFamily="34" charset="0"/>
                <a:ea typeface="Arial Unicode MS" pitchFamily="34" charset="-128"/>
                <a:cs typeface="Calibri" pitchFamily="34" charset="0"/>
                <a:sym typeface="Wingdings" pitchFamily="2" charset="2"/>
              </a:rPr>
              <a:t>I </a:t>
            </a:r>
            <a:r>
              <a:rPr lang="it-IT" altLang="it-IT" b="1">
                <a:solidFill>
                  <a:srgbClr val="000000"/>
                </a:solidFill>
                <a:latin typeface="Calibri" pitchFamily="34" charset="0"/>
                <a:ea typeface="Arial Unicode MS" pitchFamily="34" charset="-128"/>
                <a:cs typeface="Calibri" pitchFamily="34" charset="0"/>
                <a:sym typeface="Wingdings" pitchFamily="2" charset="2"/>
              </a:rPr>
              <a:t>cittadini</a:t>
            </a:r>
            <a:r>
              <a:rPr lang="it-IT" altLang="it-IT">
                <a:solidFill>
                  <a:srgbClr val="000000"/>
                </a:solidFill>
                <a:latin typeface="Calibri" pitchFamily="34" charset="0"/>
                <a:ea typeface="Arial Unicode MS" pitchFamily="34" charset="-128"/>
                <a:cs typeface="Calibri" pitchFamily="34" charset="0"/>
                <a:sym typeface="Wingdings" pitchFamily="2" charset="2"/>
              </a:rPr>
              <a:t> sono vittime «ombra» poiché non si percepiscono come tali e spesso non sono consapevoli delle </a:t>
            </a:r>
            <a:r>
              <a:rPr lang="it-IT" altLang="it-IT" b="1">
                <a:solidFill>
                  <a:srgbClr val="000000"/>
                </a:solidFill>
                <a:latin typeface="Calibri" pitchFamily="34" charset="0"/>
                <a:ea typeface="Arial Unicode MS" pitchFamily="34" charset="-128"/>
                <a:cs typeface="Calibri" pitchFamily="34" charset="0"/>
                <a:sym typeface="Wingdings" pitchFamily="2" charset="2"/>
              </a:rPr>
              <a:t>implicazioni economiche e sociali che il reato produce anche nelle loro vite.</a:t>
            </a:r>
            <a:endParaRPr lang="it-IT" altLang="it-IT" b="1">
              <a:solidFill>
                <a:srgbClr val="000000"/>
              </a:solidFill>
              <a:latin typeface="Calibri" pitchFamily="34" charset="0"/>
              <a:ea typeface="Arial Unicode MS" pitchFamily="34" charset="-128"/>
              <a:cs typeface="Calibri" pitchFamily="34" charset="0"/>
            </a:endParaRPr>
          </a:p>
        </p:txBody>
      </p:sp>
      <p:sp>
        <p:nvSpPr>
          <p:cNvPr id="12295" name="Rettangolo 1"/>
          <p:cNvSpPr>
            <a:spLocks noChangeArrowheads="1"/>
          </p:cNvSpPr>
          <p:nvPr/>
        </p:nvSpPr>
        <p:spPr bwMode="auto">
          <a:xfrm>
            <a:off x="5576888" y="1417638"/>
            <a:ext cx="37147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it-IT" altLang="it-IT" i="1">
                <a:solidFill>
                  <a:srgbClr val="000000"/>
                </a:solidFill>
                <a:latin typeface="Calibri" pitchFamily="34" charset="0"/>
                <a:ea typeface="Arial Unicode MS" pitchFamily="34" charset="-128"/>
                <a:cs typeface="Calibri" pitchFamily="34" charset="0"/>
              </a:rPr>
              <a:t>La corruzione non è un reato passionale.</a:t>
            </a:r>
          </a:p>
          <a:p>
            <a:pPr defTabSz="457200"/>
            <a:endParaRPr lang="it-IT" altLang="it-IT" i="1">
              <a:solidFill>
                <a:srgbClr val="000000"/>
              </a:solidFill>
              <a:latin typeface="Calibri" pitchFamily="34" charset="0"/>
              <a:ea typeface="Arial Unicode MS" pitchFamily="34" charset="-128"/>
              <a:cs typeface="Calibri" pitchFamily="34" charset="0"/>
            </a:endParaRPr>
          </a:p>
          <a:p>
            <a:pPr defTabSz="457200"/>
            <a:r>
              <a:rPr lang="it-IT" altLang="it-IT" i="1">
                <a:solidFill>
                  <a:srgbClr val="000000"/>
                </a:solidFill>
                <a:latin typeface="Calibri" pitchFamily="34" charset="0"/>
                <a:ea typeface="Arial Unicode MS" pitchFamily="34" charset="-128"/>
                <a:cs typeface="Calibri" pitchFamily="34" charset="0"/>
              </a:rPr>
              <a:t>La persone tendono a corrompere o a essere corrotte quando i </a:t>
            </a:r>
            <a:r>
              <a:rPr lang="it-IT" altLang="it-IT" b="1" i="1">
                <a:solidFill>
                  <a:srgbClr val="000000"/>
                </a:solidFill>
                <a:latin typeface="Calibri" pitchFamily="34" charset="0"/>
                <a:ea typeface="Arial Unicode MS" pitchFamily="34" charset="-128"/>
                <a:cs typeface="Calibri" pitchFamily="34" charset="0"/>
              </a:rPr>
              <a:t>rischi sono bassi</a:t>
            </a:r>
            <a:r>
              <a:rPr lang="it-IT" altLang="it-IT" i="1">
                <a:solidFill>
                  <a:srgbClr val="000000"/>
                </a:solidFill>
                <a:latin typeface="Calibri" pitchFamily="34" charset="0"/>
                <a:ea typeface="Arial Unicode MS" pitchFamily="34" charset="-128"/>
                <a:cs typeface="Calibri" pitchFamily="34" charset="0"/>
              </a:rPr>
              <a:t>, le </a:t>
            </a:r>
            <a:r>
              <a:rPr lang="it-IT" altLang="it-IT" b="1" i="1">
                <a:solidFill>
                  <a:srgbClr val="000000"/>
                </a:solidFill>
                <a:latin typeface="Calibri" pitchFamily="34" charset="0"/>
                <a:ea typeface="Arial Unicode MS" pitchFamily="34" charset="-128"/>
                <a:cs typeface="Calibri" pitchFamily="34" charset="0"/>
              </a:rPr>
              <a:t>multe e punizioni minime</a:t>
            </a:r>
            <a:r>
              <a:rPr lang="it-IT" altLang="it-IT" i="1">
                <a:solidFill>
                  <a:srgbClr val="000000"/>
                </a:solidFill>
                <a:latin typeface="Calibri" pitchFamily="34" charset="0"/>
                <a:ea typeface="Arial Unicode MS" pitchFamily="34" charset="-128"/>
                <a:cs typeface="Calibri" pitchFamily="34" charset="0"/>
              </a:rPr>
              <a:t>, e i </a:t>
            </a:r>
            <a:r>
              <a:rPr lang="it-IT" altLang="it-IT" b="1" i="1">
                <a:solidFill>
                  <a:srgbClr val="000000"/>
                </a:solidFill>
                <a:latin typeface="Calibri" pitchFamily="34" charset="0"/>
                <a:ea typeface="Arial Unicode MS" pitchFamily="34" charset="-128"/>
                <a:cs typeface="Calibri" pitchFamily="34" charset="0"/>
              </a:rPr>
              <a:t>guadagni</a:t>
            </a:r>
            <a:r>
              <a:rPr lang="it-IT" altLang="it-IT" i="1">
                <a:solidFill>
                  <a:srgbClr val="000000"/>
                </a:solidFill>
                <a:latin typeface="Calibri" pitchFamily="34" charset="0"/>
                <a:ea typeface="Arial Unicode MS" pitchFamily="34" charset="-128"/>
                <a:cs typeface="Calibri" pitchFamily="34" charset="0"/>
              </a:rPr>
              <a:t> </a:t>
            </a:r>
            <a:r>
              <a:rPr lang="it-IT" altLang="it-IT" b="1" i="1">
                <a:solidFill>
                  <a:srgbClr val="000000"/>
                </a:solidFill>
                <a:latin typeface="Calibri" pitchFamily="34" charset="0"/>
                <a:ea typeface="Arial Unicode MS" pitchFamily="34" charset="-128"/>
                <a:cs typeface="Calibri" pitchFamily="34" charset="0"/>
              </a:rPr>
              <a:t>grandi.</a:t>
            </a:r>
            <a:endParaRPr lang="it-IT" altLang="it-IT" b="1">
              <a:solidFill>
                <a:srgbClr val="000000"/>
              </a:solidFill>
              <a:latin typeface="Calibri" pitchFamily="34" charset="0"/>
              <a:ea typeface="Arial Unicode MS" pitchFamily="34" charset="-128"/>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1AA94165-3E11-499A-8C4F-36C07926327C}" type="slidenum">
              <a:rPr lang="it-IT" smtClean="0"/>
              <a:pPr>
                <a:defRPr/>
              </a:pPr>
              <a:t>39</a:t>
            </a:fld>
            <a:endParaRPr lang="it-IT"/>
          </a:p>
        </p:txBody>
      </p:sp>
      <p:sp>
        <p:nvSpPr>
          <p:cNvPr id="13315" name="Segnaposto contenuto 2"/>
          <p:cNvSpPr txBox="1">
            <a:spLocks/>
          </p:cNvSpPr>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spcBef>
                <a:spcPct val="20000"/>
              </a:spcBef>
              <a:buFont typeface="Arial" pitchFamily="34" charset="0"/>
              <a:buChar char="•"/>
            </a:pPr>
            <a:r>
              <a:rPr lang="it-IT" sz="3200">
                <a:solidFill>
                  <a:srgbClr val="000000"/>
                </a:solidFill>
                <a:latin typeface="Calibri" pitchFamily="34" charset="0"/>
              </a:rPr>
              <a:t>Dall’analisi delle cause dei fenomeni corruttivi, si possono identificare almeno due ambiti principali: </a:t>
            </a:r>
          </a:p>
          <a:p>
            <a:pPr lvl="1" eaLnBrk="1" hangingPunct="1">
              <a:spcBef>
                <a:spcPct val="20000"/>
              </a:spcBef>
              <a:buFont typeface="Arial" pitchFamily="34" charset="0"/>
              <a:buChar char="–"/>
            </a:pPr>
            <a:r>
              <a:rPr lang="it-IT" sz="2800">
                <a:solidFill>
                  <a:srgbClr val="000000"/>
                </a:solidFill>
                <a:latin typeface="Calibri" pitchFamily="34" charset="0"/>
              </a:rPr>
              <a:t>il </a:t>
            </a:r>
            <a:r>
              <a:rPr lang="it-IT" sz="2800" i="1">
                <a:solidFill>
                  <a:srgbClr val="000000"/>
                </a:solidFill>
                <a:latin typeface="Calibri" pitchFamily="34" charset="0"/>
              </a:rPr>
              <a:t>framework</a:t>
            </a:r>
            <a:r>
              <a:rPr lang="it-IT" sz="2800">
                <a:solidFill>
                  <a:srgbClr val="000000"/>
                </a:solidFill>
                <a:latin typeface="Calibri" pitchFamily="34" charset="0"/>
              </a:rPr>
              <a:t> istituzionale (norme, controlli, integrità ecc.) </a:t>
            </a:r>
          </a:p>
          <a:p>
            <a:pPr lvl="1" eaLnBrk="1" hangingPunct="1">
              <a:spcBef>
                <a:spcPct val="20000"/>
              </a:spcBef>
              <a:buFont typeface="Arial" pitchFamily="34" charset="0"/>
              <a:buChar char="–"/>
            </a:pPr>
            <a:r>
              <a:rPr lang="it-IT" sz="2800">
                <a:solidFill>
                  <a:srgbClr val="000000"/>
                </a:solidFill>
                <a:latin typeface="Calibri" pitchFamily="34" charset="0"/>
              </a:rPr>
              <a:t>Caratteristiche dell’individuo o dei gruppi di individui che mettono in atto fenomeni di corruzione.</a:t>
            </a:r>
          </a:p>
          <a:p>
            <a:pPr eaLnBrk="1" hangingPunct="1">
              <a:spcBef>
                <a:spcPct val="20000"/>
              </a:spcBef>
              <a:buFont typeface="Arial" pitchFamily="34" charset="0"/>
              <a:buChar char="•"/>
            </a:pPr>
            <a:endParaRPr lang="it-IT" sz="32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549275"/>
            <a:ext cx="8915400" cy="733425"/>
          </a:xfrm>
        </p:spPr>
        <p:txBody>
          <a:bodyPr>
            <a:noAutofit/>
          </a:bodyPr>
          <a:lstStyle/>
          <a:p>
            <a:pPr>
              <a:defRPr/>
            </a:pPr>
            <a:r>
              <a:rPr lang="it-IT" sz="2400" dirty="0" smtClean="0"/>
              <a:t>L’Etica nella Pubblica Amministrazione</a:t>
            </a:r>
            <a:br>
              <a:rPr lang="it-IT" sz="2400" dirty="0" smtClean="0"/>
            </a:br>
            <a:r>
              <a:rPr lang="it-IT" sz="2400" dirty="0" smtClean="0"/>
              <a:t>tra ethos burocratico e </a:t>
            </a:r>
            <a:r>
              <a:rPr lang="it-IT" sz="2400" dirty="0"/>
              <a:t>democratico una irrisolta tensione e un difficile equilibrio.</a:t>
            </a:r>
          </a:p>
        </p:txBody>
      </p:sp>
      <p:sp>
        <p:nvSpPr>
          <p:cNvPr id="6" name="Segnaposto numero diapositiva 5"/>
          <p:cNvSpPr>
            <a:spLocks noGrp="1"/>
          </p:cNvSpPr>
          <p:nvPr>
            <p:ph type="sldNum" sz="quarter" idx="12"/>
          </p:nvPr>
        </p:nvSpPr>
        <p:spPr/>
        <p:txBody>
          <a:bodyPr/>
          <a:lstStyle/>
          <a:p>
            <a:pPr>
              <a:defRPr/>
            </a:pPr>
            <a:fld id="{3F75A582-0382-41AC-9E1C-D5A1539CA2E5}" type="slidenum">
              <a:rPr lang="it-IT" smtClean="0"/>
              <a:pPr>
                <a:defRPr/>
              </a:pPr>
              <a:t>4</a:t>
            </a:fld>
            <a:endParaRPr lang="it-IT"/>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700213"/>
            <a:ext cx="84074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86C008AE-FCCD-4128-9E5A-7EE30F8A16D7}" type="slidenum">
              <a:rPr lang="it-IT" smtClean="0"/>
              <a:pPr>
                <a:defRPr/>
              </a:pPr>
              <a:t>40</a:t>
            </a:fld>
            <a:endParaRPr lang="it-IT"/>
          </a:p>
        </p:txBody>
      </p:sp>
      <p:sp>
        <p:nvSpPr>
          <p:cNvPr id="14339" name="Titolo 1"/>
          <p:cNvSpPr txBox="1">
            <a:spLocks/>
          </p:cNvSpPr>
          <p:nvPr/>
        </p:nvSpPr>
        <p:spPr bwMode="auto">
          <a:xfrm>
            <a:off x="349250" y="30797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it-IT" sz="4400">
                <a:solidFill>
                  <a:srgbClr val="000000"/>
                </a:solidFill>
                <a:latin typeface="Calibri" pitchFamily="34" charset="0"/>
              </a:rPr>
              <a:t>Framework istituzionale</a:t>
            </a:r>
          </a:p>
        </p:txBody>
      </p:sp>
      <p:sp>
        <p:nvSpPr>
          <p:cNvPr id="6" name="Segnaposto contenuto 2"/>
          <p:cNvSpPr txBox="1">
            <a:spLocks/>
          </p:cNvSpPr>
          <p:nvPr/>
        </p:nvSpPr>
        <p:spPr>
          <a:xfrm>
            <a:off x="495300" y="1600200"/>
            <a:ext cx="8915400" cy="4525963"/>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it-IT" dirty="0" smtClean="0">
                <a:solidFill>
                  <a:sysClr val="windowText" lastClr="000000"/>
                </a:solidFill>
                <a:latin typeface="Calibri"/>
              </a:rPr>
              <a:t>Diversi studi hanno mostrato come le caratteristiche culturali e istituzionali sono molto legate alla percezione e alla presenza della corruzione in un dato contesto (Davis &amp; </a:t>
            </a:r>
            <a:r>
              <a:rPr lang="it-IT" dirty="0" err="1" smtClean="0">
                <a:solidFill>
                  <a:sysClr val="windowText" lastClr="000000"/>
                </a:solidFill>
                <a:latin typeface="Calibri"/>
              </a:rPr>
              <a:t>Ruhe</a:t>
            </a:r>
            <a:r>
              <a:rPr lang="it-IT" dirty="0" smtClean="0">
                <a:solidFill>
                  <a:sysClr val="windowText" lastClr="000000"/>
                </a:solidFill>
                <a:latin typeface="Calibri"/>
              </a:rPr>
              <a:t>, 2003)</a:t>
            </a:r>
          </a:p>
          <a:p>
            <a:pPr>
              <a:defRPr/>
            </a:pPr>
            <a:r>
              <a:rPr lang="it-IT" dirty="0" smtClean="0">
                <a:solidFill>
                  <a:sysClr val="windowText" lastClr="000000"/>
                </a:solidFill>
                <a:latin typeface="Calibri"/>
              </a:rPr>
              <a:t> In particolare, </a:t>
            </a:r>
          </a:p>
          <a:p>
            <a:pPr lvl="1">
              <a:defRPr/>
            </a:pPr>
            <a:r>
              <a:rPr lang="it-IT" dirty="0" smtClean="0">
                <a:solidFill>
                  <a:sysClr val="windowText" lastClr="000000"/>
                </a:solidFill>
                <a:latin typeface="Calibri"/>
              </a:rPr>
              <a:t>più alta è la qualità delle istituzioni, più bassa è l’influenza della corruzione, </a:t>
            </a:r>
            <a:r>
              <a:rPr lang="it-IT" dirty="0" err="1" smtClean="0">
                <a:solidFill>
                  <a:sysClr val="windowText" lastClr="000000"/>
                </a:solidFill>
                <a:latin typeface="Calibri"/>
              </a:rPr>
              <a:t>cio</a:t>
            </a:r>
            <a:r>
              <a:rPr lang="it-IT" dirty="0" smtClean="0">
                <a:solidFill>
                  <a:sysClr val="windowText" lastClr="000000"/>
                </a:solidFill>
                <a:latin typeface="Calibri"/>
              </a:rPr>
              <a:t> in quanto i soggetti tendono ad adottare comportamenti simili (specialmente in pratiche corruttive) agli altri attori (</a:t>
            </a:r>
            <a:r>
              <a:rPr lang="it-IT" dirty="0" err="1" smtClean="0">
                <a:solidFill>
                  <a:sysClr val="windowText" lastClr="000000"/>
                </a:solidFill>
                <a:latin typeface="Calibri"/>
              </a:rPr>
              <a:t>Venard</a:t>
            </a:r>
            <a:r>
              <a:rPr lang="it-IT" dirty="0" smtClean="0">
                <a:solidFill>
                  <a:sysClr val="windowText" lastClr="000000"/>
                </a:solidFill>
                <a:latin typeface="Calibri"/>
              </a:rPr>
              <a:t>, 2009). </a:t>
            </a:r>
          </a:p>
          <a:p>
            <a:pPr lvl="1">
              <a:defRPr/>
            </a:pPr>
            <a:r>
              <a:rPr lang="it-IT" dirty="0" smtClean="0">
                <a:solidFill>
                  <a:sysClr val="windowText" lastClr="000000"/>
                </a:solidFill>
                <a:latin typeface="Calibri"/>
              </a:rPr>
              <a:t>più alta è la qualità delle regole (una componente del contesto istituzionale), più bassa è l’incidenza della corruzione. Per questo motivo, la costruzione delle istituzioni è ritenuta uno dei fattori chiave per la lotta alla corruzione (Rose-Ackerman, 1978, 1999; World </a:t>
            </a:r>
            <a:r>
              <a:rPr lang="it-IT" dirty="0" err="1" smtClean="0">
                <a:solidFill>
                  <a:sysClr val="windowText" lastClr="000000"/>
                </a:solidFill>
                <a:latin typeface="Calibri"/>
              </a:rPr>
              <a:t>Bank</a:t>
            </a:r>
            <a:r>
              <a:rPr lang="it-IT" dirty="0" smtClean="0">
                <a:solidFill>
                  <a:sysClr val="windowText" lastClr="000000"/>
                </a:solidFill>
                <a:latin typeface="Calibri"/>
              </a:rPr>
              <a:t>, 2000). Anche varie organizzazioni internazionali hanno sottolineato come il </a:t>
            </a:r>
            <a:r>
              <a:rPr lang="it-IT" i="1" dirty="0" err="1" smtClean="0">
                <a:solidFill>
                  <a:sysClr val="windowText" lastClr="000000"/>
                </a:solidFill>
                <a:latin typeface="Calibri"/>
              </a:rPr>
              <a:t>framework</a:t>
            </a:r>
            <a:r>
              <a:rPr lang="it-IT" dirty="0" smtClean="0">
                <a:solidFill>
                  <a:sysClr val="windowText" lastClr="000000"/>
                </a:solidFill>
                <a:latin typeface="Calibri"/>
              </a:rPr>
              <a:t> istituzionale sia una chiave nello sforzo di ridurre la corruzione (World </a:t>
            </a:r>
            <a:r>
              <a:rPr lang="it-IT" dirty="0" err="1" smtClean="0">
                <a:solidFill>
                  <a:sysClr val="windowText" lastClr="000000"/>
                </a:solidFill>
                <a:latin typeface="Calibri"/>
              </a:rPr>
              <a:t>Bank</a:t>
            </a:r>
            <a:r>
              <a:rPr lang="it-IT" dirty="0" smtClean="0">
                <a:solidFill>
                  <a:sysClr val="windowText" lastClr="000000"/>
                </a:solidFill>
                <a:latin typeface="Calibri"/>
              </a:rPr>
              <a:t>, 2000).</a:t>
            </a:r>
          </a:p>
          <a:p>
            <a:pPr>
              <a:defRPr/>
            </a:pPr>
            <a:endParaRPr lang="it-IT" dirty="0">
              <a:solidFill>
                <a:sysClr val="windowText" lastClr="000000"/>
              </a:solidFill>
              <a:latin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5FD2627B-B2CE-4F7C-ABBE-FACC28E95825}" type="slidenum">
              <a:rPr lang="it-IT" smtClean="0"/>
              <a:pPr>
                <a:defRPr/>
              </a:pPr>
              <a:t>41</a:t>
            </a:fld>
            <a:endParaRPr lang="it-IT"/>
          </a:p>
        </p:txBody>
      </p:sp>
      <p:sp>
        <p:nvSpPr>
          <p:cNvPr id="15363" name="Titolo 1"/>
          <p:cNvSpPr txBox="1">
            <a:spLocks/>
          </p:cNvSpPr>
          <p:nvPr/>
        </p:nvSpPr>
        <p:spPr bwMode="auto">
          <a:xfrm>
            <a:off x="349250" y="30797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it-IT" sz="4400">
                <a:solidFill>
                  <a:srgbClr val="000000"/>
                </a:solidFill>
                <a:latin typeface="Calibri" pitchFamily="34" charset="0"/>
              </a:rPr>
              <a:t>individui e gruppi</a:t>
            </a:r>
          </a:p>
        </p:txBody>
      </p:sp>
      <p:sp>
        <p:nvSpPr>
          <p:cNvPr id="15364" name="Segnaposto contenuto 2"/>
          <p:cNvSpPr txBox="1">
            <a:spLocks/>
          </p:cNvSpPr>
          <p:nvPr/>
        </p:nvSpPr>
        <p:spPr bwMode="auto">
          <a:xfrm>
            <a:off x="349250" y="1036638"/>
            <a:ext cx="93091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just" eaLnBrk="1" hangingPunct="1">
              <a:spcBef>
                <a:spcPct val="20000"/>
              </a:spcBef>
              <a:buFont typeface="Arial" pitchFamily="34" charset="0"/>
              <a:buChar char="•"/>
            </a:pPr>
            <a:r>
              <a:rPr lang="it-IT" sz="2000">
                <a:solidFill>
                  <a:srgbClr val="000000"/>
                </a:solidFill>
                <a:latin typeface="Calibri" pitchFamily="34" charset="0"/>
              </a:rPr>
              <a:t>Resta aperto il dibattito se la decisione di comportarsi male è più una funzione di “mele marce” - le caratteristiche personali degli individui - o di “contenitori avariati” - le variabili organizzative e sociali.</a:t>
            </a:r>
          </a:p>
          <a:p>
            <a:pPr algn="just" eaLnBrk="1" hangingPunct="1">
              <a:spcBef>
                <a:spcPct val="20000"/>
              </a:spcBef>
              <a:buFont typeface="Arial" pitchFamily="34" charset="0"/>
              <a:buChar char="•"/>
            </a:pPr>
            <a:r>
              <a:rPr lang="it-IT" sz="2000">
                <a:solidFill>
                  <a:srgbClr val="000000"/>
                </a:solidFill>
                <a:latin typeface="Calibri" pitchFamily="34" charset="0"/>
              </a:rPr>
              <a:t>Un’altra variabile individuale da tenere in particolare considerazione è data dalla reticenza, che spesso si osserva nelle organizzazioni, della mancata denuncia di comportamenti corruttivi di altri colleghi, in un “codice del silenzio” al quale i membri della stessa organizzazione aderiscono. </a:t>
            </a:r>
          </a:p>
          <a:p>
            <a:pPr algn="just" eaLnBrk="1" hangingPunct="1">
              <a:spcBef>
                <a:spcPct val="20000"/>
              </a:spcBef>
              <a:buFont typeface="Arial" pitchFamily="34" charset="0"/>
              <a:buChar char="•"/>
            </a:pPr>
            <a:r>
              <a:rPr lang="it-IT" sz="2000">
                <a:solidFill>
                  <a:srgbClr val="000000"/>
                </a:solidFill>
                <a:latin typeface="Calibri" pitchFamily="34" charset="0"/>
              </a:rPr>
              <a:t>Per questo motivo, oltre a fare in modo che si sviluppi all’interno dell’organizzazione una cultura condivisa che punti al rispetto dell’integrità, è utile sviluppare alcune tutele per quello che la letteratura chiama “whistle-blowers”. Questo termine identifica una persona interna all’organizzazione che, in seguito ad aver osservato un caso di violazione delle norme sull’integrità, si assume la responsabilità di denunciare l’accaduto ai referenti interni o ad autorità esterne l’organizzazione stessa. Una recente ricerca condotta a livello internazionale mostra che il“whistleblowing”, in aggiunta agli altri strumenti, quali i controlli interni ed esterni e una accurata gestione del personale, rappresenta la maggiore fonte di informazione per l’identificazione di comportamenti fraudolenti nelle imprese (ICC, 2007).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E1F7636-0AEF-4838-8587-B5C9A7CFAB0D}" type="slidenum">
              <a:rPr lang="it-IT" smtClean="0"/>
              <a:pPr>
                <a:defRPr/>
              </a:pPr>
              <a:t>42</a:t>
            </a:fld>
            <a:endParaRPr lang="it-IT"/>
          </a:p>
        </p:txBody>
      </p:sp>
      <p:sp>
        <p:nvSpPr>
          <p:cNvPr id="16389" name="Titolo 1"/>
          <p:cNvSpPr txBox="1">
            <a:spLocks/>
          </p:cNvSpPr>
          <p:nvPr/>
        </p:nvSpPr>
        <p:spPr bwMode="auto">
          <a:xfrm>
            <a:off x="349250" y="30797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it-IT" sz="4400">
                <a:solidFill>
                  <a:srgbClr val="000000"/>
                </a:solidFill>
                <a:latin typeface="Calibri" pitchFamily="34" charset="0"/>
              </a:rPr>
              <a:t>Misurare la corruzione</a:t>
            </a:r>
          </a:p>
        </p:txBody>
      </p:sp>
      <p:sp>
        <p:nvSpPr>
          <p:cNvPr id="6" name="Segnaposto contenuto 2"/>
          <p:cNvSpPr txBox="1">
            <a:spLocks/>
          </p:cNvSpPr>
          <p:nvPr/>
        </p:nvSpPr>
        <p:spPr>
          <a:xfrm>
            <a:off x="231775" y="1701452"/>
            <a:ext cx="9426575" cy="38877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r>
              <a:rPr lang="it-IT" sz="2200" dirty="0" smtClean="0">
                <a:solidFill>
                  <a:sysClr val="windowText" lastClr="000000"/>
                </a:solidFill>
                <a:latin typeface="Calibri"/>
              </a:rPr>
              <a:t>Seppur vi siano diversi sforzi per contrastare i fenomeni di corruzione nei vari paesi, si fa molta fatica a misurarli e a contrastarli in modo efficace. </a:t>
            </a:r>
          </a:p>
          <a:p>
            <a:pPr algn="just">
              <a:defRPr/>
            </a:pPr>
            <a:r>
              <a:rPr lang="it-IT" sz="2200" dirty="0" smtClean="0">
                <a:solidFill>
                  <a:sysClr val="windowText" lastClr="000000"/>
                </a:solidFill>
                <a:latin typeface="Calibri"/>
              </a:rPr>
              <a:t>La difficoltà di misurare la corruzione implica anche la difficoltà a stabilire ambiti specifici in cui più di altri la corruzione può crescere.</a:t>
            </a:r>
          </a:p>
          <a:p>
            <a:pPr algn="just">
              <a:defRPr/>
            </a:pPr>
            <a:r>
              <a:rPr lang="it-IT" sz="2200" dirty="0" smtClean="0">
                <a:solidFill>
                  <a:sysClr val="windowText" lastClr="000000"/>
                </a:solidFill>
                <a:latin typeface="Calibri"/>
              </a:rPr>
              <a:t>.Tale incertezza è ben enunciata da una frase del Segretario Generale delle Nazioni unite </a:t>
            </a:r>
            <a:r>
              <a:rPr lang="it-IT" sz="2200" dirty="0" err="1" smtClean="0">
                <a:solidFill>
                  <a:sysClr val="windowText" lastClr="000000"/>
                </a:solidFill>
                <a:latin typeface="Calibri"/>
              </a:rPr>
              <a:t>Ban</a:t>
            </a:r>
            <a:r>
              <a:rPr lang="it-IT" sz="2200" dirty="0" smtClean="0">
                <a:solidFill>
                  <a:sysClr val="windowText" lastClr="000000"/>
                </a:solidFill>
                <a:latin typeface="Calibri"/>
              </a:rPr>
              <a:t> </a:t>
            </a:r>
            <a:r>
              <a:rPr lang="it-IT" sz="2200" dirty="0" err="1" smtClean="0">
                <a:solidFill>
                  <a:sysClr val="windowText" lastClr="000000"/>
                </a:solidFill>
                <a:latin typeface="Calibri"/>
              </a:rPr>
              <a:t>Ki-moon</a:t>
            </a:r>
            <a:r>
              <a:rPr lang="it-IT" sz="2200" dirty="0" smtClean="0">
                <a:solidFill>
                  <a:sysClr val="windowText" lastClr="000000"/>
                </a:solidFill>
                <a:latin typeface="Calibri"/>
              </a:rPr>
              <a:t> “[...] uno dei maggiori impedimenti è che non abbiamo una misura della corruzione – esigenza cruciale nella nostra lotta contro una forza non osservabile. Il massimo che possiamo fare ora è misurare la percezione che la popolazione ha della corruzione. Ma misurare la percezione è come misurare il fumo anziché osservare il fuoco. […] L’approfondirsi e l’allargarsi della conoscenza, dovrebbe creare le condizioni per il cambiamento, incoraggiando i governi e gli altri stakeholder ad adottare politiche più efficaci e misurabili”(</a:t>
            </a:r>
            <a:r>
              <a:rPr lang="it-IT" sz="2200" dirty="0" err="1" smtClean="0">
                <a:solidFill>
                  <a:sysClr val="windowText" lastClr="000000"/>
                </a:solidFill>
                <a:latin typeface="Calibri"/>
              </a:rPr>
              <a:t>United</a:t>
            </a:r>
            <a:r>
              <a:rPr lang="it-IT" sz="2200" dirty="0" smtClean="0">
                <a:solidFill>
                  <a:sysClr val="windowText" lastClr="000000"/>
                </a:solidFill>
                <a:latin typeface="Calibri"/>
              </a:rPr>
              <a:t> </a:t>
            </a:r>
            <a:r>
              <a:rPr lang="it-IT" sz="2200" dirty="0" err="1" smtClean="0">
                <a:solidFill>
                  <a:sysClr val="windowText" lastClr="000000"/>
                </a:solidFill>
                <a:latin typeface="Calibri"/>
              </a:rPr>
              <a:t>Nation</a:t>
            </a:r>
            <a:r>
              <a:rPr lang="it-IT" sz="2200" dirty="0" smtClean="0">
                <a:solidFill>
                  <a:sysClr val="windowText" lastClr="000000"/>
                </a:solidFill>
                <a:latin typeface="Calibri"/>
              </a:rPr>
              <a:t>, 2010).</a:t>
            </a:r>
          </a:p>
          <a:p>
            <a:pPr marL="0" indent="0">
              <a:buFont typeface="Arial"/>
              <a:buNone/>
              <a:defRPr/>
            </a:pPr>
            <a:endParaRPr lang="it-IT" sz="2200" dirty="0" smtClean="0">
              <a:solidFill>
                <a:sysClr val="windowText" lastClr="000000"/>
              </a:solidFill>
              <a:latin typeface="Calibri"/>
            </a:endParaRPr>
          </a:p>
          <a:p>
            <a:pPr marL="0" indent="0">
              <a:buFont typeface="Arial"/>
              <a:buNone/>
              <a:defRPr/>
            </a:pPr>
            <a:endParaRPr lang="it-IT" sz="2200" dirty="0" smtClean="0">
              <a:solidFill>
                <a:sysClr val="windowText" lastClr="000000"/>
              </a:solidFill>
              <a:latin typeface="Calibri"/>
            </a:endParaRPr>
          </a:p>
          <a:p>
            <a:pPr>
              <a:defRPr/>
            </a:pPr>
            <a:endParaRPr lang="it-IT" sz="2200" dirty="0">
              <a:solidFill>
                <a:sysClr val="windowText" lastClr="000000"/>
              </a:solidFill>
              <a:latin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4CD3D885-B6C4-4EE3-9B93-37ACAFA44BED}" type="slidenum">
              <a:rPr lang="it-IT" smtClean="0"/>
              <a:pPr>
                <a:defRPr/>
              </a:pPr>
              <a:t>43</a:t>
            </a:fld>
            <a:endParaRPr lang="it-IT"/>
          </a:p>
        </p:txBody>
      </p:sp>
      <p:sp>
        <p:nvSpPr>
          <p:cNvPr id="17411" name="Titolo 1"/>
          <p:cNvSpPr txBox="1">
            <a:spLocks/>
          </p:cNvSpPr>
          <p:nvPr/>
        </p:nvSpPr>
        <p:spPr bwMode="auto">
          <a:xfrm>
            <a:off x="349250" y="30797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it-IT" sz="4800" baseline="-25000">
                <a:solidFill>
                  <a:srgbClr val="000000"/>
                </a:solidFill>
                <a:latin typeface="Calibri" pitchFamily="34" charset="0"/>
              </a:rPr>
              <a:t>Come affrontare la corruzione?</a:t>
            </a:r>
          </a:p>
        </p:txBody>
      </p:sp>
      <p:sp>
        <p:nvSpPr>
          <p:cNvPr id="17412" name="Segnaposto contenuto 2"/>
          <p:cNvSpPr txBox="1">
            <a:spLocks/>
          </p:cNvSpPr>
          <p:nvPr/>
        </p:nvSpPr>
        <p:spPr bwMode="auto">
          <a:xfrm>
            <a:off x="214313" y="1311275"/>
            <a:ext cx="946785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just" eaLnBrk="1" hangingPunct="1">
              <a:spcBef>
                <a:spcPct val="20000"/>
              </a:spcBef>
              <a:buFont typeface="Arial" pitchFamily="34" charset="0"/>
              <a:buChar char="•"/>
            </a:pPr>
            <a:r>
              <a:rPr lang="it-IT" sz="1600">
                <a:solidFill>
                  <a:srgbClr val="000000"/>
                </a:solidFill>
                <a:latin typeface="Calibri" pitchFamily="34" charset="0"/>
              </a:rPr>
              <a:t>Gli approcci tipici con cui si sviluppa l’integrità nelle pubbliche amministrazioni, sono di due tipi: </a:t>
            </a:r>
          </a:p>
          <a:p>
            <a:pPr algn="just" eaLnBrk="1" hangingPunct="1">
              <a:spcBef>
                <a:spcPct val="20000"/>
              </a:spcBef>
              <a:buFont typeface="Arial" pitchFamily="34" charset="0"/>
              <a:buChar char="•"/>
            </a:pPr>
            <a:r>
              <a:rPr lang="it-IT" sz="1600" b="1">
                <a:solidFill>
                  <a:srgbClr val="000000"/>
                </a:solidFill>
                <a:latin typeface="Calibri" pitchFamily="34" charset="0"/>
              </a:rPr>
              <a:t>“value based” </a:t>
            </a:r>
          </a:p>
          <a:p>
            <a:pPr algn="just" eaLnBrk="1" hangingPunct="1">
              <a:spcBef>
                <a:spcPct val="20000"/>
              </a:spcBef>
              <a:buFont typeface="Arial" pitchFamily="34" charset="0"/>
              <a:buChar char="•"/>
            </a:pPr>
            <a:r>
              <a:rPr lang="it-IT" sz="1600" b="1">
                <a:solidFill>
                  <a:srgbClr val="000000"/>
                </a:solidFill>
                <a:latin typeface="Calibri" pitchFamily="34" charset="0"/>
              </a:rPr>
              <a:t>“compliance based”. </a:t>
            </a:r>
          </a:p>
          <a:p>
            <a:pPr algn="just" eaLnBrk="1" hangingPunct="1">
              <a:spcBef>
                <a:spcPct val="20000"/>
              </a:spcBef>
              <a:buFont typeface="Arial" pitchFamily="34" charset="0"/>
              <a:buChar char="•"/>
            </a:pPr>
            <a:r>
              <a:rPr lang="it-IT" sz="1600">
                <a:solidFill>
                  <a:srgbClr val="000000"/>
                </a:solidFill>
                <a:latin typeface="Calibri" pitchFamily="34" charset="0"/>
              </a:rPr>
              <a:t>Nel primo caso si cerca di codificare valori di integrità ai quali i pubblici dipendenti devono conformarsi e si cerca di operare e strutturare assetti organizzativi, manageriali e di controllo coerenti. </a:t>
            </a:r>
          </a:p>
          <a:p>
            <a:pPr algn="just" eaLnBrk="1" hangingPunct="1">
              <a:spcBef>
                <a:spcPct val="20000"/>
              </a:spcBef>
              <a:buFont typeface="Arial" pitchFamily="34" charset="0"/>
              <a:buChar char="•"/>
            </a:pPr>
            <a:r>
              <a:rPr lang="it-IT" sz="1600">
                <a:solidFill>
                  <a:srgbClr val="000000"/>
                </a:solidFill>
                <a:latin typeface="Calibri" pitchFamily="34" charset="0"/>
              </a:rPr>
              <a:t>Nel secondo caso, dati i valori d’integrità, codificati e magari legificati, si attivano una serie di “controlli” esterni, istituzionali o meno, che verificano il grado di conformità delle amministrazioni e ne diffondono i risultati. </a:t>
            </a:r>
          </a:p>
          <a:p>
            <a:pPr algn="just" eaLnBrk="1" hangingPunct="1">
              <a:spcBef>
                <a:spcPct val="20000"/>
              </a:spcBef>
              <a:buFont typeface="Arial" pitchFamily="34" charset="0"/>
              <a:buChar char="•"/>
            </a:pPr>
            <a:r>
              <a:rPr lang="it-IT" sz="1600">
                <a:solidFill>
                  <a:srgbClr val="000000"/>
                </a:solidFill>
                <a:latin typeface="Calibri" pitchFamily="34" charset="0"/>
              </a:rPr>
              <a:t>Nelle esperienze internazionali non vi è una scelta netta tra i due approcci, anche se sembra esservi una certa tendenza ad adottare l’approccio “compliance based”. Nei fatti, tuttavia, si cerca di operare sempre ad ampio spettro, al fine di assicurarsi i risultati sperati. </a:t>
            </a:r>
          </a:p>
          <a:p>
            <a:pPr algn="just" eaLnBrk="1" hangingPunct="1">
              <a:spcBef>
                <a:spcPct val="20000"/>
              </a:spcBef>
              <a:buFont typeface="Arial" pitchFamily="34" charset="0"/>
              <a:buChar char="•"/>
            </a:pPr>
            <a:r>
              <a:rPr lang="it-IT" sz="1600">
                <a:solidFill>
                  <a:srgbClr val="000000"/>
                </a:solidFill>
                <a:latin typeface="Calibri" pitchFamily="34" charset="0"/>
              </a:rPr>
              <a:t>Analizzando, inoltre, le esperienze più evolute, si nota che lo sviluppo dell’integrità nelle pubbliche amministrazioni </a:t>
            </a:r>
            <a:r>
              <a:rPr lang="it-IT" sz="1600" b="1">
                <a:solidFill>
                  <a:srgbClr val="000000"/>
                </a:solidFill>
                <a:latin typeface="Calibri" pitchFamily="34" charset="0"/>
              </a:rPr>
              <a:t>si attiva sia attraverso un modello organizzativo interno che favorisca l’integrità attraverso azioni positive (codici, formazione, audit, ecc.), sia attraverso controlli che creino una rete esterna di soggetti che fungano da </a:t>
            </a:r>
            <a:r>
              <a:rPr lang="it-IT" sz="1600" b="1" i="1">
                <a:solidFill>
                  <a:srgbClr val="000000"/>
                </a:solidFill>
                <a:latin typeface="Calibri" pitchFamily="34" charset="0"/>
              </a:rPr>
              <a:t>wachdog</a:t>
            </a:r>
            <a:r>
              <a:rPr lang="it-IT" sz="1600" b="1">
                <a:solidFill>
                  <a:srgbClr val="000000"/>
                </a:solidFill>
                <a:latin typeface="Calibri" pitchFamily="34" charset="0"/>
              </a:rPr>
              <a:t> dell’integrità e da diffusori della cultura relativa</a:t>
            </a:r>
            <a:r>
              <a:rPr lang="it-IT" sz="1600">
                <a:solidFill>
                  <a:srgbClr val="000000"/>
                </a:solidFill>
                <a:latin typeface="Calibri" pitchFamily="34" charset="0"/>
              </a:rPr>
              <a:t>.</a:t>
            </a:r>
          </a:p>
          <a:p>
            <a:pPr algn="just" eaLnBrk="1" hangingPunct="1">
              <a:spcBef>
                <a:spcPct val="20000"/>
              </a:spcBef>
              <a:buFont typeface="Arial" pitchFamily="34" charset="0"/>
              <a:buChar char="•"/>
            </a:pPr>
            <a:r>
              <a:rPr lang="it-IT" sz="1600">
                <a:solidFill>
                  <a:srgbClr val="000000"/>
                </a:solidFill>
                <a:latin typeface="Calibri" pitchFamily="34" charset="0"/>
              </a:rPr>
              <a:t>Questa idea ci fa ritenere che lo sviluppo dell’integrità nella p.a. possa essere inserito, seppure con metodologie specifiche, all’interno del più ampio </a:t>
            </a:r>
            <a:r>
              <a:rPr lang="it-IT" sz="1600" b="1">
                <a:solidFill>
                  <a:srgbClr val="000000"/>
                </a:solidFill>
                <a:latin typeface="Calibri" pitchFamily="34" charset="0"/>
              </a:rPr>
              <a:t>sistema integrato dei cont</a:t>
            </a:r>
            <a:r>
              <a:rPr lang="it-IT" sz="1600">
                <a:solidFill>
                  <a:srgbClr val="000000"/>
                </a:solidFill>
                <a:latin typeface="Calibri" pitchFamily="34" charset="0"/>
              </a:rPr>
              <a:t>rolli, e sviluppato con logiche simili all’audit.</a:t>
            </a:r>
          </a:p>
          <a:p>
            <a:pPr eaLnBrk="1" hangingPunct="1">
              <a:spcBef>
                <a:spcPct val="20000"/>
              </a:spcBef>
              <a:buFont typeface="Arial" pitchFamily="34" charset="0"/>
              <a:buChar char="•"/>
            </a:pPr>
            <a:endParaRPr lang="it-IT" sz="16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7EFA6A2-A467-4396-B518-657E0A0BE13E}" type="slidenum">
              <a:rPr lang="it-IT" smtClean="0"/>
              <a:pPr>
                <a:defRPr/>
              </a:pPr>
              <a:t>44</a:t>
            </a:fld>
            <a:endParaRPr lang="it-IT"/>
          </a:p>
        </p:txBody>
      </p:sp>
      <p:sp>
        <p:nvSpPr>
          <p:cNvPr id="20483" name="Titolo 1"/>
          <p:cNvSpPr txBox="1">
            <a:spLocks/>
          </p:cNvSpPr>
          <p:nvPr/>
        </p:nvSpPr>
        <p:spPr bwMode="auto">
          <a:xfrm>
            <a:off x="349250" y="30797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it-IT" sz="4400">
                <a:solidFill>
                  <a:srgbClr val="000000"/>
                </a:solidFill>
                <a:latin typeface="Calibri" pitchFamily="34" charset="0"/>
              </a:rPr>
              <a:t>La legge 190/2012</a:t>
            </a:r>
          </a:p>
        </p:txBody>
      </p:sp>
      <p:sp>
        <p:nvSpPr>
          <p:cNvPr id="6" name="Segnaposto contenuto 2"/>
          <p:cNvSpPr txBox="1">
            <a:spLocks/>
          </p:cNvSpPr>
          <p:nvPr/>
        </p:nvSpPr>
        <p:spPr>
          <a:xfrm>
            <a:off x="495300" y="1600200"/>
            <a:ext cx="8915400" cy="4525963"/>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defRPr/>
            </a:pPr>
            <a:r>
              <a:rPr lang="it-IT" b="1" dirty="0">
                <a:latin typeface="Calibri" pitchFamily="34" charset="0"/>
                <a:cs typeface="Calibri" pitchFamily="34" charset="0"/>
              </a:rPr>
              <a:t>La legge anticorruzione n. 190 del 6 novembre 2012, affronta una serie articolata di argomenti in particolare:</a:t>
            </a:r>
          </a:p>
          <a:p>
            <a:pPr algn="just">
              <a:defRPr/>
            </a:pPr>
            <a:r>
              <a:rPr lang="it-IT" dirty="0">
                <a:latin typeface="Calibri" pitchFamily="34" charset="0"/>
                <a:cs typeface="Calibri" pitchFamily="34" charset="0"/>
              </a:rPr>
              <a:t>prevenzione e contrasto dei fenomeni di corruzione, nel cui ambito è prevista la disciplina del Piano triennale anticorruzione, e a cui si collegano le regole in caso di segnalazione di illeciti;</a:t>
            </a:r>
          </a:p>
          <a:p>
            <a:pPr algn="just">
              <a:defRPr/>
            </a:pPr>
            <a:r>
              <a:rPr lang="it-IT" dirty="0">
                <a:latin typeface="Calibri" pitchFamily="34" charset="0"/>
                <a:cs typeface="Calibri" pitchFamily="34" charset="0"/>
              </a:rPr>
              <a:t>una serie di disposizioni che intervengono sulla procedimento amministrativo (legge n. 241/1990) e sul tema della trasparenza (quest’ultimo definito poi in modo completo dal successivo </a:t>
            </a:r>
            <a:r>
              <a:rPr lang="it-IT" dirty="0" err="1">
                <a:latin typeface="Calibri" pitchFamily="34" charset="0"/>
                <a:cs typeface="Calibri" pitchFamily="34" charset="0"/>
              </a:rPr>
              <a:t>D.Lgs.</a:t>
            </a:r>
            <a:r>
              <a:rPr lang="it-IT" dirty="0">
                <a:latin typeface="Calibri" pitchFamily="34" charset="0"/>
                <a:cs typeface="Calibri" pitchFamily="34" charset="0"/>
              </a:rPr>
              <a:t> n. 33/2013);</a:t>
            </a:r>
          </a:p>
          <a:p>
            <a:pPr algn="just">
              <a:defRPr/>
            </a:pPr>
            <a:r>
              <a:rPr lang="it-IT" dirty="0">
                <a:latin typeface="Calibri" pitchFamily="34" charset="0"/>
                <a:cs typeface="Calibri" pitchFamily="34" charset="0"/>
              </a:rPr>
              <a:t>una serie di norme dedicate al lavoro pubblico, relative al codice di comportamento (che si traduce poi nella emanazione del D.P.R. n. 62 del 16 aprile 2013 “Regolamento recante codice di comportamento dei dipendenti pubblici a norma dell’art. 54 del </a:t>
            </a:r>
            <a:r>
              <a:rPr lang="it-IT" dirty="0" err="1">
                <a:latin typeface="Calibri" pitchFamily="34" charset="0"/>
                <a:cs typeface="Calibri" pitchFamily="34" charset="0"/>
              </a:rPr>
              <a:t>D.Lgs.</a:t>
            </a:r>
            <a:r>
              <a:rPr lang="it-IT" dirty="0">
                <a:latin typeface="Calibri" pitchFamily="34" charset="0"/>
                <a:cs typeface="Calibri" pitchFamily="34" charset="0"/>
              </a:rPr>
              <a:t> n. 165/2001), alla incompatibilità per i dipendenti condannati, agli incarichi dirigenziali;</a:t>
            </a:r>
          </a:p>
          <a:p>
            <a:pPr algn="just">
              <a:defRPr/>
            </a:pPr>
            <a:r>
              <a:rPr lang="it-IT" dirty="0">
                <a:latin typeface="Calibri" pitchFamily="34" charset="0"/>
                <a:cs typeface="Calibri" pitchFamily="34" charset="0"/>
              </a:rPr>
              <a:t>altre norme in tema  di pubblicazioni di contratti, trasparenza delle cariche elettive.</a:t>
            </a:r>
          </a:p>
          <a:p>
            <a:pPr algn="just">
              <a:defRPr/>
            </a:pPr>
            <a:endParaRPr lang="it-IT" dirty="0">
              <a:latin typeface="Calibri" pitchFamily="34" charset="0"/>
              <a:cs typeface="Calibri" pitchFamily="34" charset="0"/>
            </a:endParaRPr>
          </a:p>
          <a:p>
            <a:pPr lvl="1" algn="just">
              <a:defRPr/>
            </a:pPr>
            <a:endParaRPr lang="it-IT" dirty="0" smtClean="0">
              <a:solidFill>
                <a:sysClr val="windowText" lastClr="000000"/>
              </a:solidFill>
              <a:latin typeface="Calibri" pitchFamily="34" charset="0"/>
              <a:cs typeface="Calibri" pitchFamily="34" charset="0"/>
            </a:endParaRPr>
          </a:p>
          <a:p>
            <a:pPr lvl="1" algn="just">
              <a:defRPr/>
            </a:pPr>
            <a:endParaRPr lang="it-IT" dirty="0" smtClean="0">
              <a:solidFill>
                <a:sysClr val="windowText" lastClr="000000"/>
              </a:solidFill>
              <a:latin typeface="Calibri" pitchFamily="34" charset="0"/>
              <a:cs typeface="Calibri" pitchFamily="34" charset="0"/>
            </a:endParaRPr>
          </a:p>
          <a:p>
            <a:pPr lvl="1" algn="just">
              <a:defRPr/>
            </a:pPr>
            <a:endParaRPr lang="it-IT" dirty="0" smtClean="0">
              <a:solidFill>
                <a:sysClr val="windowText" lastClr="000000"/>
              </a:solidFill>
              <a:latin typeface="Calibri" pitchFamily="34" charset="0"/>
              <a:cs typeface="Calibri" pitchFamily="34" charset="0"/>
            </a:endParaRPr>
          </a:p>
          <a:p>
            <a:pPr marL="457200" lvl="1" indent="0" algn="just">
              <a:buFont typeface="Arial"/>
              <a:buNone/>
              <a:defRPr/>
            </a:pPr>
            <a:endParaRPr lang="it-IT" dirty="0" smtClean="0">
              <a:solidFill>
                <a:sysClr val="windowText" lastClr="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1C935BF5-FD41-46DE-AA67-9E55C796A0BA}" type="slidenum">
              <a:rPr lang="it-IT" smtClean="0"/>
              <a:pPr>
                <a:defRPr/>
              </a:pPr>
              <a:t>45</a:t>
            </a:fld>
            <a:endParaRPr lang="it-IT"/>
          </a:p>
        </p:txBody>
      </p:sp>
      <p:sp>
        <p:nvSpPr>
          <p:cNvPr id="35843" name="Titolo 1"/>
          <p:cNvSpPr txBox="1">
            <a:spLocks/>
          </p:cNvSpPr>
          <p:nvPr/>
        </p:nvSpPr>
        <p:spPr bwMode="auto">
          <a:xfrm>
            <a:off x="349250" y="30797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ea typeface="ＭＳ Ｐゴシック" charset="-128"/>
              </a:defRPr>
            </a:lvl1pPr>
            <a:lvl2pPr marL="742950" indent="-285750" defTabSz="457200" eaLnBrk="0" hangingPunct="0">
              <a:defRPr>
                <a:solidFill>
                  <a:schemeClr val="tx1"/>
                </a:solidFill>
                <a:latin typeface="Arial" pitchFamily="34" charset="0"/>
                <a:ea typeface="ＭＳ Ｐゴシック" charset="-128"/>
              </a:defRPr>
            </a:lvl2pPr>
            <a:lvl3pPr marL="1143000" indent="-228600" defTabSz="457200" eaLnBrk="0" hangingPunct="0">
              <a:defRPr>
                <a:solidFill>
                  <a:schemeClr val="tx1"/>
                </a:solidFill>
                <a:latin typeface="Arial" pitchFamily="34" charset="0"/>
                <a:ea typeface="ＭＳ Ｐゴシック" charset="-128"/>
              </a:defRPr>
            </a:lvl3pPr>
            <a:lvl4pPr marL="1600200" indent="-228600" defTabSz="457200" eaLnBrk="0" hangingPunct="0">
              <a:defRPr>
                <a:solidFill>
                  <a:schemeClr val="tx1"/>
                </a:solidFill>
                <a:latin typeface="Arial" pitchFamily="34" charset="0"/>
                <a:ea typeface="ＭＳ Ｐゴシック" charset="-128"/>
              </a:defRPr>
            </a:lvl4pPr>
            <a:lvl5pPr marL="2057400" indent="-228600" defTabSz="4572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it-IT" sz="4400">
                <a:solidFill>
                  <a:srgbClr val="000000"/>
                </a:solidFill>
                <a:latin typeface="Calibri" pitchFamily="34" charset="0"/>
              </a:rPr>
              <a:t>La legge 190/2012</a:t>
            </a:r>
          </a:p>
        </p:txBody>
      </p:sp>
      <p:sp>
        <p:nvSpPr>
          <p:cNvPr id="6" name="Segnaposto contenuto 2"/>
          <p:cNvSpPr txBox="1">
            <a:spLocks/>
          </p:cNvSpPr>
          <p:nvPr/>
        </p:nvSpPr>
        <p:spPr>
          <a:xfrm>
            <a:off x="495300" y="1600200"/>
            <a:ext cx="89154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r>
              <a:rPr lang="it-IT" sz="2400" dirty="0" smtClean="0">
                <a:solidFill>
                  <a:sysClr val="windowText" lastClr="000000"/>
                </a:solidFill>
                <a:latin typeface="Calibri"/>
              </a:rPr>
              <a:t>La  legge 190 segue i modelli internazionali (che prevedono logiche di autorità nazionali e sistemi </a:t>
            </a:r>
            <a:r>
              <a:rPr lang="it-IT" sz="2400" dirty="0" err="1" smtClean="0">
                <a:solidFill>
                  <a:sysClr val="windowText" lastClr="000000"/>
                </a:solidFill>
                <a:latin typeface="Calibri"/>
              </a:rPr>
              <a:t>value</a:t>
            </a:r>
            <a:r>
              <a:rPr lang="it-IT" sz="2400" dirty="0" smtClean="0">
                <a:solidFill>
                  <a:sysClr val="windowText" lastClr="000000"/>
                </a:solidFill>
                <a:latin typeface="Calibri"/>
              </a:rPr>
              <a:t> </a:t>
            </a:r>
            <a:r>
              <a:rPr lang="it-IT" sz="2400" dirty="0" err="1" smtClean="0">
                <a:solidFill>
                  <a:sysClr val="windowText" lastClr="000000"/>
                </a:solidFill>
                <a:latin typeface="Calibri"/>
              </a:rPr>
              <a:t>based</a:t>
            </a:r>
            <a:r>
              <a:rPr lang="it-IT" sz="2400" dirty="0" smtClean="0">
                <a:solidFill>
                  <a:sysClr val="windowText" lastClr="000000"/>
                </a:solidFill>
                <a:latin typeface="Calibri"/>
              </a:rPr>
              <a:t> con codici autonomi) e li “ibrida” con la logica della 231/01 (introducendo una sorta di responsabilità oggettiva) e con la classica logica giuridica italiana che impone comportamenti (regolamento controllo, trasparenza ecc. ecc.) e stabilisce delitti e pene (modifiche al codice penale)</a:t>
            </a:r>
          </a:p>
          <a:p>
            <a:pPr algn="just">
              <a:defRPr/>
            </a:pPr>
            <a:endParaRPr lang="it-IT" sz="2400" dirty="0" smtClean="0">
              <a:solidFill>
                <a:sysClr val="windowText" lastClr="000000"/>
              </a:solidFill>
              <a:latin typeface="Calibri"/>
            </a:endParaRPr>
          </a:p>
          <a:p>
            <a:pPr algn="just">
              <a:defRPr/>
            </a:pPr>
            <a:r>
              <a:rPr lang="it-IT" sz="2400" dirty="0" smtClean="0">
                <a:solidFill>
                  <a:sysClr val="windowText" lastClr="000000"/>
                </a:solidFill>
                <a:latin typeface="Calibri"/>
              </a:rPr>
              <a:t>La complessità del tema, l’articolazione del sistema, la sua ibridazione, lo sviluppo di competenze nuove (audit e qualità) rendono complesso e impegnativo il lavoro in tema di integrità.</a:t>
            </a:r>
          </a:p>
          <a:p>
            <a:pPr lvl="1">
              <a:defRPr/>
            </a:pPr>
            <a:endParaRPr lang="it-IT" sz="2400" dirty="0" smtClean="0">
              <a:solidFill>
                <a:sysClr val="windowText" lastClr="000000"/>
              </a:solidFill>
              <a:latin typeface="Calibri"/>
            </a:endParaRPr>
          </a:p>
          <a:p>
            <a:pPr lvl="1">
              <a:defRPr/>
            </a:pPr>
            <a:endParaRPr lang="it-IT" sz="2400" dirty="0" smtClean="0">
              <a:solidFill>
                <a:sysClr val="windowText" lastClr="000000"/>
              </a:solidFill>
              <a:latin typeface="Calibri"/>
            </a:endParaRPr>
          </a:p>
          <a:p>
            <a:pPr lvl="1">
              <a:defRPr/>
            </a:pPr>
            <a:endParaRPr lang="it-IT" sz="2400" dirty="0" smtClean="0">
              <a:solidFill>
                <a:sysClr val="windowText" lastClr="000000"/>
              </a:solidFill>
              <a:latin typeface="Calibri"/>
            </a:endParaRPr>
          </a:p>
          <a:p>
            <a:pPr marL="457200" lvl="1" indent="0">
              <a:buFont typeface="Arial"/>
              <a:buNone/>
              <a:defRPr/>
            </a:pPr>
            <a:endParaRPr lang="it-IT" sz="2400" dirty="0" smtClean="0">
              <a:solidFill>
                <a:sysClr val="windowText" lastClr="000000"/>
              </a:solidFill>
              <a:latin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olo 1"/>
          <p:cNvSpPr>
            <a:spLocks noGrp="1"/>
          </p:cNvSpPr>
          <p:nvPr>
            <p:ph type="title"/>
          </p:nvPr>
        </p:nvSpPr>
        <p:spPr>
          <a:xfrm>
            <a:off x="630867" y="793219"/>
            <a:ext cx="6983881" cy="779462"/>
          </a:xfrm>
        </p:spPr>
        <p:txBody>
          <a:bodyPr/>
          <a:lstStyle/>
          <a:p>
            <a:r>
              <a:rPr lang="it-IT" dirty="0" smtClean="0">
                <a:latin typeface="Calibri" charset="0"/>
                <a:ea typeface="MS Gothic" charset="0"/>
              </a:rPr>
              <a:t>I ruoli e le responsabilità</a:t>
            </a:r>
            <a:endParaRPr lang="it-IT" dirty="0">
              <a:latin typeface="Calibri" charset="0"/>
              <a:ea typeface="MS Gothic"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597236940"/>
              </p:ext>
            </p:extLst>
          </p:nvPr>
        </p:nvGraphicFramePr>
        <p:xfrm>
          <a:off x="182331" y="1511485"/>
          <a:ext cx="9431524" cy="5242640"/>
        </p:xfrm>
        <a:graphic>
          <a:graphicData uri="http://schemas.openxmlformats.org/drawingml/2006/table">
            <a:tbl>
              <a:tblPr/>
              <a:tblGrid>
                <a:gridCol w="3144439"/>
                <a:gridCol w="3142646"/>
                <a:gridCol w="3144439"/>
              </a:tblGrid>
              <a:tr h="3772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charset="0"/>
                          <a:ea typeface="MS Gothic" charset="0"/>
                          <a:cs typeface="MS Gothic" charset="0"/>
                        </a:rPr>
                        <a:t>RPC </a:t>
                      </a:r>
                      <a:r>
                        <a:rPr kumimoji="0" lang="it-IT" sz="1200" b="1" i="0" u="none" strike="noStrike" cap="none" normalizeH="0" baseline="0">
                          <a:ln>
                            <a:noFill/>
                          </a:ln>
                          <a:solidFill>
                            <a:srgbClr val="FFFFFF"/>
                          </a:solidFill>
                          <a:effectLst/>
                          <a:latin typeface="Calibri" charset="0"/>
                          <a:ea typeface="MS Gothic" charset="0"/>
                          <a:cs typeface="MS Gothic" charset="0"/>
                        </a:rPr>
                        <a:t>(responsabile della prevenzione)</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charset="0"/>
                          <a:ea typeface="MS Gothic" charset="0"/>
                          <a:cs typeface="MS Gothic" charset="0"/>
                        </a:rPr>
                        <a:t>Dirigenti</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rgbClr val="FFFFFF"/>
                          </a:solidFill>
                          <a:effectLst/>
                          <a:latin typeface="Calibri" charset="0"/>
                          <a:ea typeface="MS Gothic" charset="0"/>
                          <a:cs typeface="MS Gothic" charset="0"/>
                        </a:rPr>
                        <a:t>Tutti i dipendenti</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865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2F2B20"/>
                          </a:solidFill>
                          <a:effectLst/>
                          <a:latin typeface="Calibri" charset="0"/>
                          <a:ea typeface="MS Gothic" charset="0"/>
                          <a:cs typeface="MS Gothic" charset="0"/>
                        </a:rPr>
                        <a:t> svolge i compiti indicati nella circolare del Dipartimento della funzione pubblica n. 1 del 2013 e i compiti di vigilanza sul rispetto delle norme in materia di inconferibilità e incompatibilità (art. 1 l. n. 190 del 2013; art. 15 d.lgs. n. 39 del 2013); elabora la relazione annuale sull’attività svolta e ne assicura la pubblicazione (art. 1, comma 14, del 2012);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a:ln>
                          <a:noFill/>
                        </a:ln>
                        <a:solidFill>
                          <a:srgbClr val="2F2B20"/>
                        </a:solidFill>
                        <a:effectLst/>
                        <a:latin typeface="Calibri" charset="0"/>
                        <a:ea typeface="MS Gothic" charset="0"/>
                        <a:cs typeface="MS Gothic"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2F2B20"/>
                          </a:solidFill>
                          <a:effectLst/>
                          <a:latin typeface="Calibri" charset="0"/>
                          <a:ea typeface="MS Gothic" charset="0"/>
                          <a:cs typeface="MS Gothic" charset="0"/>
                        </a:rPr>
                        <a:t> coincide, di norma, con il responsabile della trasparenza e ne svolge conseguentemente le funzioni (art. 43 d.lgs. n. 33 del 2013)</a:t>
                      </a:r>
                      <a:endParaRPr kumimoji="0" lang="it-IT" sz="1000" b="0" i="0" u="none" strike="noStrike" cap="none" normalizeH="0" baseline="0">
                        <a:ln>
                          <a:noFill/>
                        </a:ln>
                        <a:solidFill>
                          <a:srgbClr val="2F2B20"/>
                        </a:solidFill>
                        <a:effectLst/>
                        <a:latin typeface="Calibri" charset="0"/>
                        <a:ea typeface="MS Gothic" charset="0"/>
                        <a:cs typeface="MS Gothic"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2F2B20"/>
                          </a:solidFill>
                          <a:effectLst/>
                          <a:latin typeface="Calibri" charset="0"/>
                          <a:ea typeface="MS Gothic" charset="0"/>
                          <a:cs typeface="MS Gothic" charset="0"/>
                        </a:rPr>
                        <a:t> svolgono attività informativa nei confronti del responsabile, dei referenti e dell’autorità giudiziaria (art. 16 d.lgs. n. 165 del 2001; art. 20 d.P.R. n. 3 del 1957; art.1, comma 3, l. n. 20 del 1994; art. 331 c.p.p.);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2F2B20"/>
                          </a:solidFill>
                          <a:effectLst/>
                          <a:latin typeface="Calibri" charset="0"/>
                          <a:ea typeface="MS Gothic" charset="0"/>
                          <a:cs typeface="MS Gothic" charset="0"/>
                        </a:rPr>
                        <a:t> partecipano al processo di gestione del rischio;</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2F2B20"/>
                          </a:solidFill>
                          <a:effectLst/>
                          <a:latin typeface="Calibri" charset="0"/>
                          <a:ea typeface="MS Gothic" charset="0"/>
                          <a:cs typeface="MS Gothic" charset="0"/>
                        </a:rPr>
                        <a:t> propongono le misure di prevenzione (art. 16 d.lgs. n. 165 del 2001);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2F2B20"/>
                          </a:solidFill>
                          <a:effectLst/>
                          <a:latin typeface="Calibri" charset="0"/>
                          <a:ea typeface="MS Gothic" charset="0"/>
                          <a:cs typeface="MS Gothic" charset="0"/>
                        </a:rPr>
                        <a:t> assicurano l’osservanza del Codice di comportamento e verificano le ipotesi di violazione;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2F2B20"/>
                          </a:solidFill>
                          <a:effectLst/>
                          <a:latin typeface="Calibri" charset="0"/>
                          <a:ea typeface="MS Gothic" charset="0"/>
                          <a:cs typeface="MS Gothic" charset="0"/>
                        </a:rPr>
                        <a:t> adottano le misure gestionali, quali l’avvio di procedimenti disciplinari, la sospensione e rotazione del personale (artt. 16 e 55 </a:t>
                      </a:r>
                      <a:r>
                        <a:rPr kumimoji="0" lang="it-IT" sz="1400" b="0" i="1" u="none" strike="noStrike" cap="none" normalizeH="0" baseline="0">
                          <a:ln>
                            <a:noFill/>
                          </a:ln>
                          <a:solidFill>
                            <a:srgbClr val="2F2B20"/>
                          </a:solidFill>
                          <a:effectLst/>
                          <a:latin typeface="Calibri" charset="0"/>
                          <a:ea typeface="MS Gothic" charset="0"/>
                          <a:cs typeface="MS Gothic" charset="0"/>
                        </a:rPr>
                        <a:t>bis </a:t>
                      </a:r>
                      <a:r>
                        <a:rPr kumimoji="0" lang="it-IT" sz="1400" b="0" i="0" u="none" strike="noStrike" cap="none" normalizeH="0" baseline="0">
                          <a:ln>
                            <a:noFill/>
                          </a:ln>
                          <a:solidFill>
                            <a:srgbClr val="2F2B20"/>
                          </a:solidFill>
                          <a:effectLst/>
                          <a:latin typeface="Calibri" charset="0"/>
                          <a:ea typeface="MS Gothic" charset="0"/>
                          <a:cs typeface="MS Gothic" charset="0"/>
                        </a:rPr>
                        <a:t>d.lgs. n. 165 del 2001);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2F2B20"/>
                          </a:solidFill>
                          <a:effectLst/>
                          <a:latin typeface="Calibri" charset="0"/>
                          <a:ea typeface="MS Gothic" charset="0"/>
                          <a:cs typeface="MS Gothic" charset="0"/>
                        </a:rPr>
                        <a:t> osservano le misure contenute nel P.T.P.C. (art. 1, comma 14, della l. n. 190 del 2012).</a:t>
                      </a:r>
                      <a:endParaRPr kumimoji="0" lang="it-IT" sz="1000" b="0" i="0" u="none" strike="noStrike" cap="none" normalizeH="0" baseline="0">
                        <a:ln>
                          <a:noFill/>
                        </a:ln>
                        <a:solidFill>
                          <a:srgbClr val="2F2B20"/>
                        </a:solidFill>
                        <a:effectLst/>
                        <a:latin typeface="Calibri" charset="0"/>
                        <a:ea typeface="MS Gothic" charset="0"/>
                        <a:cs typeface="MS Gothic"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2F2B20"/>
                          </a:solidFill>
                          <a:effectLst/>
                          <a:latin typeface="Calibri" charset="0"/>
                          <a:ea typeface="MS Gothic" charset="0"/>
                          <a:cs typeface="MS Gothic" charset="0"/>
                        </a:rPr>
                        <a:t> partecipano al processo di gestione del rischio (Allegato 1, par. B.1.2.);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a:ln>
                          <a:noFill/>
                        </a:ln>
                        <a:solidFill>
                          <a:srgbClr val="2F2B20"/>
                        </a:solidFill>
                        <a:effectLst/>
                        <a:latin typeface="Calibri" charset="0"/>
                        <a:ea typeface="MS Gothic" charset="0"/>
                        <a:cs typeface="MS Gothic"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2F2B20"/>
                          </a:solidFill>
                          <a:effectLst/>
                          <a:latin typeface="Calibri" charset="0"/>
                          <a:ea typeface="MS Gothic" charset="0"/>
                          <a:cs typeface="MS Gothic" charset="0"/>
                        </a:rPr>
                        <a:t> osservano le misure contenute nel P.T.P.C. (art. 1, comma 14, della l. n. 190 del 2012);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a:ln>
                          <a:noFill/>
                        </a:ln>
                        <a:solidFill>
                          <a:srgbClr val="2F2B20"/>
                        </a:solidFill>
                        <a:effectLst/>
                        <a:latin typeface="Calibri" charset="0"/>
                        <a:ea typeface="MS Gothic" charset="0"/>
                        <a:cs typeface="MS Gothic"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2F2B20"/>
                          </a:solidFill>
                          <a:effectLst/>
                          <a:latin typeface="Calibri" charset="0"/>
                          <a:ea typeface="MS Gothic" charset="0"/>
                          <a:cs typeface="MS Gothic" charset="0"/>
                        </a:rPr>
                        <a:t> segnalano le situazioni di illecito al proprio dirigente o all’U.P.D. (art. 54 </a:t>
                      </a:r>
                      <a:r>
                        <a:rPr kumimoji="0" lang="it-IT" sz="1400" b="0" i="1" u="none" strike="noStrike" cap="none" normalizeH="0" baseline="0" dirty="0">
                          <a:ln>
                            <a:noFill/>
                          </a:ln>
                          <a:solidFill>
                            <a:srgbClr val="2F2B20"/>
                          </a:solidFill>
                          <a:effectLst/>
                          <a:latin typeface="Calibri" charset="0"/>
                          <a:ea typeface="MS Gothic" charset="0"/>
                          <a:cs typeface="MS Gothic" charset="0"/>
                        </a:rPr>
                        <a:t>bis </a:t>
                      </a:r>
                      <a:r>
                        <a:rPr kumimoji="0" lang="it-IT" sz="1400" b="0" i="0" u="none" strike="noStrike" cap="none" normalizeH="0" baseline="0" dirty="0">
                          <a:ln>
                            <a:noFill/>
                          </a:ln>
                          <a:solidFill>
                            <a:srgbClr val="2F2B20"/>
                          </a:solidFill>
                          <a:effectLst/>
                          <a:latin typeface="Calibri" charset="0"/>
                          <a:ea typeface="MS Gothic" charset="0"/>
                          <a:cs typeface="MS Gothic" charset="0"/>
                        </a:rPr>
                        <a:t>del d.lgs. n. 165 del 2001); segnalano casi di personale conflitto di interessi (art. 6 </a:t>
                      </a:r>
                      <a:r>
                        <a:rPr kumimoji="0" lang="it-IT" sz="1400" b="0" i="1" u="none" strike="noStrike" cap="none" normalizeH="0" baseline="0" dirty="0">
                          <a:ln>
                            <a:noFill/>
                          </a:ln>
                          <a:solidFill>
                            <a:srgbClr val="2F2B20"/>
                          </a:solidFill>
                          <a:effectLst/>
                          <a:latin typeface="Calibri" charset="0"/>
                          <a:ea typeface="MS Gothic" charset="0"/>
                          <a:cs typeface="MS Gothic" charset="0"/>
                        </a:rPr>
                        <a:t>bis </a:t>
                      </a:r>
                      <a:r>
                        <a:rPr kumimoji="0" lang="it-IT" sz="1400" b="0" i="0" u="none" strike="noStrike" cap="none" normalizeH="0" baseline="0" dirty="0">
                          <a:ln>
                            <a:noFill/>
                          </a:ln>
                          <a:solidFill>
                            <a:srgbClr val="2F2B20"/>
                          </a:solidFill>
                          <a:effectLst/>
                          <a:latin typeface="Calibri" charset="0"/>
                          <a:ea typeface="MS Gothic" charset="0"/>
                          <a:cs typeface="MS Gothic" charset="0"/>
                        </a:rPr>
                        <a:t>l. n. 241 del 1990; artt. 6 e 7 Codice di comportamento).</a:t>
                      </a:r>
                      <a:endParaRPr kumimoji="0" lang="it-IT" sz="1000" b="0" i="0" u="none" strike="noStrike" cap="none" normalizeH="0" baseline="0" dirty="0">
                        <a:ln>
                          <a:noFill/>
                        </a:ln>
                        <a:solidFill>
                          <a:srgbClr val="2F2B20"/>
                        </a:solidFill>
                        <a:effectLst/>
                        <a:latin typeface="Calibri" charset="0"/>
                        <a:ea typeface="MS Gothic" charset="0"/>
                        <a:cs typeface="MS Gothic"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sp>
        <p:nvSpPr>
          <p:cNvPr id="151568" name="Segnaposto numero diapositiva 5"/>
          <p:cNvSpPr txBox="1">
            <a:spLocks noGrp="1"/>
          </p:cNvSpPr>
          <p:nvPr/>
        </p:nvSpPr>
        <p:spPr bwMode="auto">
          <a:xfrm>
            <a:off x="9102855" y="6356350"/>
            <a:ext cx="736481"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r" fontAlgn="auto">
              <a:spcBef>
                <a:spcPts val="0"/>
              </a:spcBef>
              <a:spcAft>
                <a:spcPts val="0"/>
              </a:spcAft>
            </a:pPr>
            <a:fld id="{9767185B-0988-A54A-9261-E4A88E7C7C67}" type="slidenum">
              <a:rPr lang="it-IT" sz="1200" b="1">
                <a:solidFill>
                  <a:srgbClr val="FFFFFF"/>
                </a:solidFill>
                <a:latin typeface="Calibri" charset="0"/>
                <a:ea typeface="+mn-ea"/>
              </a:rPr>
              <a:pPr algn="r" fontAlgn="auto">
                <a:spcBef>
                  <a:spcPts val="0"/>
                </a:spcBef>
                <a:spcAft>
                  <a:spcPts val="0"/>
                </a:spcAft>
              </a:pPr>
              <a:t>46</a:t>
            </a:fld>
            <a:endParaRPr lang="it-IT" sz="1200" b="1">
              <a:solidFill>
                <a:srgbClr val="FFFFFF"/>
              </a:solidFill>
              <a:latin typeface="Calibri" charset="0"/>
              <a:ea typeface="+mn-ea"/>
            </a:endParaRPr>
          </a:p>
        </p:txBody>
      </p:sp>
    </p:spTree>
    <p:extLst>
      <p:ext uri="{BB962C8B-B14F-4D97-AF65-F5344CB8AC3E}">
        <p14:creationId xmlns:p14="http://schemas.microsoft.com/office/powerpoint/2010/main" val="2891293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aseline="-25000" dirty="0" smtClean="0"/>
              <a:t>Punti critici per i singoli enti</a:t>
            </a:r>
            <a:endParaRPr lang="it-IT" baseline="-25000" dirty="0"/>
          </a:p>
        </p:txBody>
      </p:sp>
      <p:sp>
        <p:nvSpPr>
          <p:cNvPr id="3" name="Segnaposto contenuto 2"/>
          <p:cNvSpPr>
            <a:spLocks noGrp="1"/>
          </p:cNvSpPr>
          <p:nvPr>
            <p:ph idx="1"/>
          </p:nvPr>
        </p:nvSpPr>
        <p:spPr/>
        <p:txBody>
          <a:bodyPr/>
          <a:lstStyle/>
          <a:p>
            <a:r>
              <a:rPr lang="it-IT" dirty="0" smtClean="0"/>
              <a:t>Organizzare il sistema dei controlli</a:t>
            </a:r>
          </a:p>
          <a:p>
            <a:r>
              <a:rPr lang="it-IT" dirty="0" smtClean="0"/>
              <a:t>Introdurre un sistema di </a:t>
            </a:r>
            <a:r>
              <a:rPr lang="it-IT" dirty="0" err="1" smtClean="0"/>
              <a:t>risk</a:t>
            </a:r>
            <a:r>
              <a:rPr lang="it-IT" dirty="0" smtClean="0"/>
              <a:t> management</a:t>
            </a:r>
          </a:p>
          <a:p>
            <a:r>
              <a:rPr lang="it-IT" dirty="0" smtClean="0"/>
              <a:t>Sviluppare professionalità specifiche</a:t>
            </a:r>
          </a:p>
          <a:p>
            <a:endParaRPr lang="it-IT" dirty="0" smtClean="0"/>
          </a:p>
          <a:p>
            <a:endParaRPr lang="it-IT" dirty="0"/>
          </a:p>
        </p:txBody>
      </p:sp>
    </p:spTree>
    <p:extLst>
      <p:ext uri="{BB962C8B-B14F-4D97-AF65-F5344CB8AC3E}">
        <p14:creationId xmlns:p14="http://schemas.microsoft.com/office/powerpoint/2010/main" val="11020550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74413" y="1024385"/>
            <a:ext cx="1404798" cy="369332"/>
          </a:xfrm>
          <a:prstGeom prst="rect">
            <a:avLst/>
          </a:prstGeom>
          <a:solidFill>
            <a:schemeClr val="accent1">
              <a:lumMod val="20000"/>
              <a:lumOff val="80000"/>
            </a:schemeClr>
          </a:solidFill>
          <a:ln>
            <a:solidFill>
              <a:srgbClr val="10253F"/>
            </a:solidFill>
          </a:ln>
        </p:spPr>
        <p:txBody>
          <a:bodyPr wrap="square" rtlCol="0">
            <a:spAutoFit/>
          </a:bodyPr>
          <a:lstStyle/>
          <a:p>
            <a:pPr algn="ctr"/>
            <a:r>
              <a:rPr lang="it-IT" dirty="0" smtClean="0"/>
              <a:t>Consiglio </a:t>
            </a:r>
            <a:endParaRPr lang="it-IT" dirty="0"/>
          </a:p>
        </p:txBody>
      </p:sp>
      <p:sp>
        <p:nvSpPr>
          <p:cNvPr id="5" name="CasellaDiTesto 4"/>
          <p:cNvSpPr txBox="1"/>
          <p:nvPr/>
        </p:nvSpPr>
        <p:spPr>
          <a:xfrm>
            <a:off x="3374413" y="2055518"/>
            <a:ext cx="1404798" cy="369332"/>
          </a:xfrm>
          <a:prstGeom prst="rect">
            <a:avLst/>
          </a:prstGeom>
          <a:solidFill>
            <a:schemeClr val="accent1">
              <a:lumMod val="20000"/>
              <a:lumOff val="80000"/>
            </a:schemeClr>
          </a:solidFill>
          <a:ln>
            <a:solidFill>
              <a:srgbClr val="4F81BD"/>
            </a:solidFill>
          </a:ln>
        </p:spPr>
        <p:txBody>
          <a:bodyPr wrap="square" rtlCol="0">
            <a:spAutoFit/>
          </a:bodyPr>
          <a:lstStyle/>
          <a:p>
            <a:pPr algn="ctr"/>
            <a:r>
              <a:rPr lang="it-IT" dirty="0" smtClean="0"/>
              <a:t>sindaco </a:t>
            </a:r>
            <a:endParaRPr lang="it-IT" dirty="0"/>
          </a:p>
        </p:txBody>
      </p:sp>
      <p:sp>
        <p:nvSpPr>
          <p:cNvPr id="6" name="CasellaDiTesto 5"/>
          <p:cNvSpPr txBox="1"/>
          <p:nvPr/>
        </p:nvSpPr>
        <p:spPr>
          <a:xfrm>
            <a:off x="3374413" y="3555650"/>
            <a:ext cx="1404798" cy="646331"/>
          </a:xfrm>
          <a:prstGeom prst="rect">
            <a:avLst/>
          </a:prstGeom>
          <a:solidFill>
            <a:schemeClr val="accent1">
              <a:lumMod val="20000"/>
              <a:lumOff val="80000"/>
            </a:schemeClr>
          </a:solidFill>
          <a:ln>
            <a:solidFill>
              <a:srgbClr val="4F81BD"/>
            </a:solidFill>
          </a:ln>
        </p:spPr>
        <p:txBody>
          <a:bodyPr wrap="square" rtlCol="0">
            <a:spAutoFit/>
          </a:bodyPr>
          <a:lstStyle/>
          <a:p>
            <a:pPr algn="ctr"/>
            <a:r>
              <a:rPr lang="it-IT" dirty="0" smtClean="0"/>
              <a:t>Segretario generale</a:t>
            </a:r>
            <a:endParaRPr lang="it-IT" dirty="0"/>
          </a:p>
        </p:txBody>
      </p:sp>
      <p:sp>
        <p:nvSpPr>
          <p:cNvPr id="7" name="CasellaDiTesto 6"/>
          <p:cNvSpPr txBox="1"/>
          <p:nvPr/>
        </p:nvSpPr>
        <p:spPr>
          <a:xfrm>
            <a:off x="364955" y="1935576"/>
            <a:ext cx="1404798" cy="369332"/>
          </a:xfrm>
          <a:prstGeom prst="rect">
            <a:avLst/>
          </a:prstGeom>
          <a:solidFill>
            <a:schemeClr val="accent1">
              <a:lumMod val="20000"/>
              <a:lumOff val="80000"/>
            </a:schemeClr>
          </a:solidFill>
          <a:ln>
            <a:solidFill>
              <a:srgbClr val="4F81BD"/>
            </a:solidFill>
          </a:ln>
        </p:spPr>
        <p:txBody>
          <a:bodyPr wrap="square" rtlCol="0">
            <a:spAutoFit/>
          </a:bodyPr>
          <a:lstStyle/>
          <a:p>
            <a:pPr algn="ctr"/>
            <a:r>
              <a:rPr lang="it-IT" dirty="0" smtClean="0"/>
              <a:t>auditor </a:t>
            </a:r>
            <a:endParaRPr lang="it-IT" dirty="0"/>
          </a:p>
        </p:txBody>
      </p:sp>
      <p:sp>
        <p:nvSpPr>
          <p:cNvPr id="8" name="CasellaDiTesto 7"/>
          <p:cNvSpPr txBox="1"/>
          <p:nvPr/>
        </p:nvSpPr>
        <p:spPr>
          <a:xfrm>
            <a:off x="3374413" y="2441074"/>
            <a:ext cx="1404798" cy="369332"/>
          </a:xfrm>
          <a:prstGeom prst="rect">
            <a:avLst/>
          </a:prstGeom>
          <a:solidFill>
            <a:schemeClr val="accent1">
              <a:lumMod val="20000"/>
              <a:lumOff val="80000"/>
            </a:schemeClr>
          </a:solidFill>
          <a:ln>
            <a:solidFill>
              <a:srgbClr val="4F81BD"/>
            </a:solidFill>
          </a:ln>
        </p:spPr>
        <p:txBody>
          <a:bodyPr wrap="square" rtlCol="0">
            <a:spAutoFit/>
          </a:bodyPr>
          <a:lstStyle/>
          <a:p>
            <a:pPr algn="ctr"/>
            <a:r>
              <a:rPr lang="it-IT" dirty="0" smtClean="0"/>
              <a:t>Giunta </a:t>
            </a:r>
            <a:endParaRPr lang="it-IT" dirty="0"/>
          </a:p>
        </p:txBody>
      </p:sp>
      <p:sp>
        <p:nvSpPr>
          <p:cNvPr id="9" name="CasellaDiTesto 8"/>
          <p:cNvSpPr txBox="1"/>
          <p:nvPr/>
        </p:nvSpPr>
        <p:spPr>
          <a:xfrm>
            <a:off x="335991" y="2379522"/>
            <a:ext cx="1404798" cy="646331"/>
          </a:xfrm>
          <a:prstGeom prst="rect">
            <a:avLst/>
          </a:prstGeom>
          <a:solidFill>
            <a:schemeClr val="accent1">
              <a:lumMod val="20000"/>
              <a:lumOff val="80000"/>
            </a:schemeClr>
          </a:solidFill>
          <a:ln>
            <a:solidFill>
              <a:srgbClr val="4F81BD"/>
            </a:solidFill>
          </a:ln>
        </p:spPr>
        <p:txBody>
          <a:bodyPr wrap="square" rtlCol="0">
            <a:spAutoFit/>
          </a:bodyPr>
          <a:lstStyle/>
          <a:p>
            <a:pPr algn="ctr"/>
            <a:r>
              <a:rPr lang="it-IT" dirty="0" smtClean="0"/>
              <a:t>Nuclei di valutazione</a:t>
            </a:r>
            <a:endParaRPr lang="it-IT" dirty="0"/>
          </a:p>
        </p:txBody>
      </p:sp>
      <p:sp>
        <p:nvSpPr>
          <p:cNvPr id="10" name="CasellaDiTesto 9"/>
          <p:cNvSpPr txBox="1"/>
          <p:nvPr/>
        </p:nvSpPr>
        <p:spPr>
          <a:xfrm>
            <a:off x="7102197" y="2256409"/>
            <a:ext cx="2224505" cy="1477328"/>
          </a:xfrm>
          <a:prstGeom prst="rect">
            <a:avLst/>
          </a:prstGeom>
          <a:solidFill>
            <a:schemeClr val="accent1">
              <a:lumMod val="20000"/>
              <a:lumOff val="80000"/>
            </a:schemeClr>
          </a:solidFill>
          <a:ln>
            <a:solidFill>
              <a:srgbClr val="4F81BD"/>
            </a:solidFill>
            <a:prstDash val="solid"/>
          </a:ln>
        </p:spPr>
        <p:txBody>
          <a:bodyPr wrap="square" rtlCol="0">
            <a:spAutoFit/>
          </a:bodyPr>
          <a:lstStyle/>
          <a:p>
            <a:pPr algn="ctr"/>
            <a:r>
              <a:rPr lang="it-IT" dirty="0" smtClean="0"/>
              <a:t>Comitati controlli (?)</a:t>
            </a:r>
          </a:p>
          <a:p>
            <a:pPr marL="285750" indent="-285750">
              <a:buFontTx/>
              <a:buChar char="-"/>
            </a:pPr>
            <a:r>
              <a:rPr lang="it-IT" dirty="0" smtClean="0"/>
              <a:t>Controlli</a:t>
            </a:r>
          </a:p>
          <a:p>
            <a:pPr marL="285750" indent="-285750">
              <a:buFontTx/>
              <a:buChar char="-"/>
            </a:pPr>
            <a:r>
              <a:rPr lang="it-IT" dirty="0" smtClean="0"/>
              <a:t>Anticorruzione</a:t>
            </a:r>
          </a:p>
          <a:p>
            <a:pPr marL="285750" indent="-285750">
              <a:buFontTx/>
              <a:buChar char="-"/>
            </a:pPr>
            <a:r>
              <a:rPr lang="it-IT" dirty="0" smtClean="0"/>
              <a:t>etico</a:t>
            </a:r>
            <a:endParaRPr lang="it-IT" dirty="0"/>
          </a:p>
          <a:p>
            <a:pPr algn="ctr"/>
            <a:endParaRPr lang="it-IT" dirty="0"/>
          </a:p>
        </p:txBody>
      </p:sp>
      <p:sp>
        <p:nvSpPr>
          <p:cNvPr id="11" name="CasellaDiTesto 10"/>
          <p:cNvSpPr txBox="1"/>
          <p:nvPr/>
        </p:nvSpPr>
        <p:spPr>
          <a:xfrm>
            <a:off x="1433765" y="4654885"/>
            <a:ext cx="1758170" cy="923330"/>
          </a:xfrm>
          <a:prstGeom prst="rect">
            <a:avLst/>
          </a:prstGeom>
          <a:solidFill>
            <a:schemeClr val="accent1">
              <a:lumMod val="20000"/>
              <a:lumOff val="80000"/>
            </a:schemeClr>
          </a:solidFill>
          <a:ln>
            <a:solidFill>
              <a:srgbClr val="4F81BD"/>
            </a:solidFill>
          </a:ln>
        </p:spPr>
        <p:txBody>
          <a:bodyPr wrap="square" rtlCol="0">
            <a:spAutoFit/>
          </a:bodyPr>
          <a:lstStyle/>
          <a:p>
            <a:pPr algn="ctr"/>
            <a:r>
              <a:rPr lang="it-IT" dirty="0" smtClean="0"/>
              <a:t>Controllo di gestione e di ragioneria</a:t>
            </a:r>
            <a:endParaRPr lang="it-IT" dirty="0"/>
          </a:p>
        </p:txBody>
      </p:sp>
      <p:cxnSp>
        <p:nvCxnSpPr>
          <p:cNvPr id="15" name="Connettore 1 14"/>
          <p:cNvCxnSpPr>
            <a:stCxn id="4" idx="2"/>
            <a:endCxn id="5" idx="0"/>
          </p:cNvCxnSpPr>
          <p:nvPr/>
        </p:nvCxnSpPr>
        <p:spPr>
          <a:xfrm>
            <a:off x="4076812" y="1393718"/>
            <a:ext cx="0" cy="6618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ttore 1 16"/>
          <p:cNvCxnSpPr>
            <a:stCxn id="8" idx="3"/>
          </p:cNvCxnSpPr>
          <p:nvPr/>
        </p:nvCxnSpPr>
        <p:spPr>
          <a:xfrm>
            <a:off x="4779211" y="2625740"/>
            <a:ext cx="2322986"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V="1">
            <a:off x="2128921" y="2333760"/>
            <a:ext cx="1245491" cy="162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128921" y="2095992"/>
            <a:ext cx="0" cy="7144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1769753" y="2095992"/>
            <a:ext cx="3591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ttore 1 26"/>
          <p:cNvCxnSpPr>
            <a:stCxn id="9" idx="3"/>
          </p:cNvCxnSpPr>
          <p:nvPr/>
        </p:nvCxnSpPr>
        <p:spPr>
          <a:xfrm flipV="1">
            <a:off x="1740789" y="2542433"/>
            <a:ext cx="388132" cy="160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ttore 1 28"/>
          <p:cNvCxnSpPr>
            <a:stCxn id="8" idx="2"/>
            <a:endCxn id="6" idx="0"/>
          </p:cNvCxnSpPr>
          <p:nvPr/>
        </p:nvCxnSpPr>
        <p:spPr>
          <a:xfrm>
            <a:off x="4076812" y="2810407"/>
            <a:ext cx="0" cy="7452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flipH="1">
            <a:off x="955842" y="3995325"/>
            <a:ext cx="241857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flipV="1">
            <a:off x="1018957" y="3040129"/>
            <a:ext cx="0" cy="60566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6" name="Connettore 1 35"/>
          <p:cNvCxnSpPr>
            <a:stCxn id="6" idx="2"/>
          </p:cNvCxnSpPr>
          <p:nvPr/>
        </p:nvCxnSpPr>
        <p:spPr>
          <a:xfrm>
            <a:off x="4076812" y="4201981"/>
            <a:ext cx="0" cy="41244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flipH="1">
            <a:off x="2128922" y="4358105"/>
            <a:ext cx="1947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2128921" y="4358105"/>
            <a:ext cx="0" cy="296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4076812" y="4358105"/>
            <a:ext cx="0" cy="1510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1711825" y="5908845"/>
            <a:ext cx="5361408"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CasellaDiTesto 44"/>
          <p:cNvSpPr txBox="1"/>
          <p:nvPr/>
        </p:nvSpPr>
        <p:spPr>
          <a:xfrm>
            <a:off x="1955132" y="6162842"/>
            <a:ext cx="4735764" cy="369332"/>
          </a:xfrm>
          <a:prstGeom prst="rect">
            <a:avLst/>
          </a:prstGeom>
          <a:noFill/>
        </p:spPr>
        <p:txBody>
          <a:bodyPr wrap="square" rtlCol="0">
            <a:spAutoFit/>
          </a:bodyPr>
          <a:lstStyle/>
          <a:p>
            <a:pPr algn="ctr"/>
            <a:r>
              <a:rPr lang="it-IT" dirty="0" smtClean="0"/>
              <a:t>Aree </a:t>
            </a:r>
            <a:endParaRPr lang="it-IT" dirty="0"/>
          </a:p>
        </p:txBody>
      </p:sp>
      <p:sp>
        <p:nvSpPr>
          <p:cNvPr id="46" name="CasellaDiTesto 45"/>
          <p:cNvSpPr txBox="1"/>
          <p:nvPr/>
        </p:nvSpPr>
        <p:spPr>
          <a:xfrm>
            <a:off x="253443" y="966831"/>
            <a:ext cx="1404798" cy="369332"/>
          </a:xfrm>
          <a:prstGeom prst="rect">
            <a:avLst/>
          </a:prstGeom>
          <a:solidFill>
            <a:schemeClr val="accent1">
              <a:lumMod val="20000"/>
              <a:lumOff val="80000"/>
            </a:schemeClr>
          </a:solidFill>
          <a:ln>
            <a:solidFill>
              <a:srgbClr val="10253F"/>
            </a:solidFill>
          </a:ln>
        </p:spPr>
        <p:txBody>
          <a:bodyPr wrap="square" rtlCol="0">
            <a:spAutoFit/>
          </a:bodyPr>
          <a:lstStyle/>
          <a:p>
            <a:pPr algn="ctr"/>
            <a:r>
              <a:rPr lang="it-IT" dirty="0" smtClean="0"/>
              <a:t>Prefetture</a:t>
            </a:r>
            <a:endParaRPr lang="it-IT" dirty="0"/>
          </a:p>
        </p:txBody>
      </p:sp>
      <p:cxnSp>
        <p:nvCxnSpPr>
          <p:cNvPr id="48" name="Connettore 1 47"/>
          <p:cNvCxnSpPr/>
          <p:nvPr/>
        </p:nvCxnSpPr>
        <p:spPr>
          <a:xfrm>
            <a:off x="521368" y="1274638"/>
            <a:ext cx="0" cy="780881"/>
          </a:xfrm>
          <a:prstGeom prst="line">
            <a:avLst/>
          </a:prstGeom>
          <a:ln>
            <a:solidFill>
              <a:srgbClr val="10253F"/>
            </a:solidFill>
            <a:prstDash val="dash"/>
          </a:ln>
        </p:spPr>
        <p:style>
          <a:lnRef idx="2">
            <a:schemeClr val="accent1"/>
          </a:lnRef>
          <a:fillRef idx="0">
            <a:schemeClr val="accent1"/>
          </a:fillRef>
          <a:effectRef idx="1">
            <a:schemeClr val="accent1"/>
          </a:effectRef>
          <a:fontRef idx="minor">
            <a:schemeClr val="tx1"/>
          </a:fontRef>
        </p:style>
      </p:cxnSp>
      <p:sp>
        <p:nvSpPr>
          <p:cNvPr id="56" name="CasellaDiTesto 55"/>
          <p:cNvSpPr txBox="1"/>
          <p:nvPr/>
        </p:nvSpPr>
        <p:spPr>
          <a:xfrm>
            <a:off x="215574" y="3634330"/>
            <a:ext cx="1701689" cy="830997"/>
          </a:xfrm>
          <a:prstGeom prst="rect">
            <a:avLst/>
          </a:prstGeom>
          <a:solidFill>
            <a:schemeClr val="accent1">
              <a:lumMod val="20000"/>
              <a:lumOff val="80000"/>
            </a:schemeClr>
          </a:solidFill>
          <a:ln>
            <a:solidFill>
              <a:srgbClr val="4F81BD"/>
            </a:solidFill>
          </a:ln>
        </p:spPr>
        <p:txBody>
          <a:bodyPr wrap="square" rtlCol="0">
            <a:spAutoFit/>
          </a:bodyPr>
          <a:lstStyle/>
          <a:p>
            <a:pPr algn="ctr"/>
            <a:r>
              <a:rPr lang="it-IT" sz="1600" dirty="0" smtClean="0"/>
              <a:t>Responsabile</a:t>
            </a:r>
          </a:p>
          <a:p>
            <a:pPr algn="ctr"/>
            <a:r>
              <a:rPr lang="it-IT" sz="1600" dirty="0" smtClean="0"/>
              <a:t>prevenzione  trasparenza</a:t>
            </a:r>
            <a:endParaRPr lang="it-IT" sz="1600" dirty="0"/>
          </a:p>
        </p:txBody>
      </p:sp>
      <p:sp>
        <p:nvSpPr>
          <p:cNvPr id="28" name="CasellaDiTesto 27"/>
          <p:cNvSpPr txBox="1"/>
          <p:nvPr/>
        </p:nvSpPr>
        <p:spPr>
          <a:xfrm>
            <a:off x="7073233" y="4181741"/>
            <a:ext cx="1950516" cy="369332"/>
          </a:xfrm>
          <a:prstGeom prst="rect">
            <a:avLst/>
          </a:prstGeom>
          <a:solidFill>
            <a:schemeClr val="accent1">
              <a:lumMod val="20000"/>
              <a:lumOff val="80000"/>
            </a:schemeClr>
          </a:solidFill>
          <a:ln>
            <a:solidFill>
              <a:srgbClr val="4F81BD"/>
            </a:solidFill>
          </a:ln>
        </p:spPr>
        <p:txBody>
          <a:bodyPr wrap="square" rtlCol="0">
            <a:spAutoFit/>
          </a:bodyPr>
          <a:lstStyle/>
          <a:p>
            <a:pPr algn="ctr"/>
            <a:r>
              <a:rPr lang="it-IT" dirty="0" smtClean="0"/>
              <a:t>Revisori</a:t>
            </a:r>
            <a:endParaRPr lang="it-IT" dirty="0"/>
          </a:p>
        </p:txBody>
      </p:sp>
      <p:sp>
        <p:nvSpPr>
          <p:cNvPr id="2" name="CasellaDiTesto 1"/>
          <p:cNvSpPr txBox="1"/>
          <p:nvPr/>
        </p:nvSpPr>
        <p:spPr>
          <a:xfrm>
            <a:off x="2347902" y="279621"/>
            <a:ext cx="6978800" cy="369332"/>
          </a:xfrm>
          <a:prstGeom prst="rect">
            <a:avLst/>
          </a:prstGeom>
          <a:noFill/>
        </p:spPr>
        <p:txBody>
          <a:bodyPr wrap="square" rtlCol="0">
            <a:spAutoFit/>
          </a:bodyPr>
          <a:lstStyle/>
          <a:p>
            <a:r>
              <a:rPr lang="it-IT" dirty="0" smtClean="0"/>
              <a:t>Come organizzare il sistema dei controlli?</a:t>
            </a:r>
            <a:endParaRPr lang="it-IT" dirty="0"/>
          </a:p>
        </p:txBody>
      </p:sp>
    </p:spTree>
    <p:extLst>
      <p:ext uri="{BB962C8B-B14F-4D97-AF65-F5344CB8AC3E}">
        <p14:creationId xmlns:p14="http://schemas.microsoft.com/office/powerpoint/2010/main" val="1947241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37584" y="1"/>
            <a:ext cx="6547148" cy="6889369"/>
          </a:xfrm>
          <a:prstGeom prst="rect">
            <a:avLst/>
          </a:prstGeom>
        </p:spPr>
      </p:pic>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6978227" y="2246102"/>
            <a:ext cx="2927773" cy="2577465"/>
          </a:xfrm>
          <a:prstGeom prst="rect">
            <a:avLst/>
          </a:prstGeom>
          <a:noFill/>
          <a:ln>
            <a:noFill/>
          </a:ln>
        </p:spPr>
      </p:pic>
      <p:sp>
        <p:nvSpPr>
          <p:cNvPr id="8" name="CasellaDiTesto 7"/>
          <p:cNvSpPr txBox="1"/>
          <p:nvPr/>
        </p:nvSpPr>
        <p:spPr>
          <a:xfrm rot="447972">
            <a:off x="6978227" y="973664"/>
            <a:ext cx="2560884" cy="646331"/>
          </a:xfrm>
          <a:prstGeom prst="rect">
            <a:avLst/>
          </a:prstGeom>
          <a:ln>
            <a:solidFill>
              <a:srgbClr val="4F81BD"/>
            </a:solidFill>
          </a:ln>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err="1" smtClean="0"/>
              <a:t>Risk</a:t>
            </a:r>
            <a:r>
              <a:rPr lang="it-IT" dirty="0" smtClean="0"/>
              <a:t> management e legge anticorruzione</a:t>
            </a:r>
            <a:endParaRPr lang="it-IT" dirty="0"/>
          </a:p>
        </p:txBody>
      </p:sp>
    </p:spTree>
    <p:extLst>
      <p:ext uri="{BB962C8B-B14F-4D97-AF65-F5344CB8AC3E}">
        <p14:creationId xmlns:p14="http://schemas.microsoft.com/office/powerpoint/2010/main" val="4011687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549275"/>
            <a:ext cx="8915400" cy="733425"/>
          </a:xfrm>
        </p:spPr>
        <p:txBody>
          <a:bodyPr/>
          <a:lstStyle/>
          <a:p>
            <a:pPr>
              <a:defRPr/>
            </a:pPr>
            <a:r>
              <a:rPr lang="it-IT" dirty="0" smtClean="0"/>
              <a:t>L’Etica nella Pubblica Amministrazione</a:t>
            </a:r>
            <a:endParaRPr lang="it-IT" dirty="0"/>
          </a:p>
        </p:txBody>
      </p:sp>
      <p:sp>
        <p:nvSpPr>
          <p:cNvPr id="3" name="Segnaposto contenuto 2"/>
          <p:cNvSpPr>
            <a:spLocks noGrp="1"/>
          </p:cNvSpPr>
          <p:nvPr>
            <p:ph idx="1"/>
          </p:nvPr>
        </p:nvSpPr>
        <p:spPr>
          <a:xfrm>
            <a:off x="495300" y="1795463"/>
            <a:ext cx="8915400" cy="5305425"/>
          </a:xfrm>
        </p:spPr>
        <p:txBody>
          <a:bodyPr>
            <a:noAutofit/>
          </a:bodyPr>
          <a:lstStyle/>
          <a:p>
            <a:pPr marL="109728" indent="0" algn="just">
              <a:buFontTx/>
              <a:buNone/>
              <a:defRPr/>
            </a:pPr>
            <a:r>
              <a:rPr lang="it-IT" sz="1800" b="1" dirty="0" smtClean="0"/>
              <a:t>Introduzione di Codici Etici:</a:t>
            </a:r>
          </a:p>
          <a:p>
            <a:pPr algn="just">
              <a:defRPr/>
            </a:pPr>
            <a:r>
              <a:rPr lang="it-IT" sz="1800" dirty="0" smtClean="0"/>
              <a:t>Un </a:t>
            </a:r>
            <a:r>
              <a:rPr lang="it-IT" sz="1800" dirty="0"/>
              <a:t>codice </a:t>
            </a:r>
            <a:r>
              <a:rPr lang="it-IT" sz="1800" dirty="0" smtClean="0"/>
              <a:t>è </a:t>
            </a:r>
            <a:r>
              <a:rPr lang="it-IT" sz="1800" dirty="0"/>
              <a:t>una sorta di </a:t>
            </a:r>
            <a:r>
              <a:rPr lang="it-IT" sz="1800" i="1" dirty="0"/>
              <a:t>costituzione </a:t>
            </a:r>
            <a:r>
              <a:rPr lang="it-IT" sz="1800" i="1" dirty="0" smtClean="0"/>
              <a:t>morale </a:t>
            </a:r>
            <a:r>
              <a:rPr lang="it-IT" sz="1800" dirty="0" smtClean="0"/>
              <a:t>che </a:t>
            </a:r>
            <a:r>
              <a:rPr lang="it-IT" sz="1800" dirty="0"/>
              <a:t>viene assunta in aggiunta alla legge e al costume e che esprime valori </a:t>
            </a:r>
            <a:r>
              <a:rPr lang="it-IT" sz="1800" dirty="0" smtClean="0"/>
              <a:t>e principi </a:t>
            </a:r>
            <a:r>
              <a:rPr lang="it-IT" sz="1800" dirty="0"/>
              <a:t>discriminanti entro un ambiente organizzativo. Esso punta </a:t>
            </a:r>
            <a:r>
              <a:rPr lang="it-IT" sz="1800" dirty="0" smtClean="0"/>
              <a:t>a influenzare </a:t>
            </a:r>
            <a:r>
              <a:rPr lang="it-IT" sz="1800" dirty="0"/>
              <a:t>le coscienze, a </a:t>
            </a:r>
            <a:r>
              <a:rPr lang="it-IT" sz="1800" dirty="0" smtClean="0"/>
              <a:t>formare </a:t>
            </a:r>
            <a:r>
              <a:rPr lang="it-IT" sz="1800" dirty="0"/>
              <a:t>e a consolidare nei membri una struttura </a:t>
            </a:r>
            <a:r>
              <a:rPr lang="it-IT" sz="1800" dirty="0" smtClean="0"/>
              <a:t>di “</a:t>
            </a:r>
            <a:r>
              <a:rPr lang="it-IT" sz="1800" dirty="0" err="1"/>
              <a:t>metapreferenze</a:t>
            </a:r>
            <a:r>
              <a:rPr lang="it-IT" sz="1800" dirty="0"/>
              <a:t>” congruente con le finalità </a:t>
            </a:r>
            <a:r>
              <a:rPr lang="it-IT" sz="1800" dirty="0" smtClean="0"/>
              <a:t>istituzionali</a:t>
            </a:r>
          </a:p>
          <a:p>
            <a:pPr algn="just">
              <a:defRPr/>
            </a:pPr>
            <a:r>
              <a:rPr lang="it-IT" sz="1800" dirty="0" smtClean="0"/>
              <a:t>Svolge anche funzione </a:t>
            </a:r>
            <a:r>
              <a:rPr lang="it-IT" sz="1800" i="1" dirty="0"/>
              <a:t>regolativa </a:t>
            </a:r>
            <a:r>
              <a:rPr lang="it-IT" sz="1800" dirty="0"/>
              <a:t>e di </a:t>
            </a:r>
            <a:r>
              <a:rPr lang="it-IT" sz="1800" i="1" dirty="0"/>
              <a:t>controllo </a:t>
            </a:r>
            <a:r>
              <a:rPr lang="it-IT" sz="1800" dirty="0"/>
              <a:t>esercitata dalla </a:t>
            </a:r>
            <a:r>
              <a:rPr lang="it-IT" sz="1800" dirty="0" smtClean="0"/>
              <a:t>maggior parte </a:t>
            </a:r>
            <a:r>
              <a:rPr lang="it-IT" sz="1800" dirty="0"/>
              <a:t>dei codici -che sotto questo profilo solo impropriamente possono </a:t>
            </a:r>
            <a:r>
              <a:rPr lang="it-IT" sz="1800" dirty="0" smtClean="0"/>
              <a:t>definirsi “</a:t>
            </a:r>
            <a:r>
              <a:rPr lang="it-IT" sz="1800" dirty="0"/>
              <a:t>etici”- rispetto a situazioni e tentazioni devianti che hanno corso dentro </a:t>
            </a:r>
            <a:r>
              <a:rPr lang="it-IT" sz="1800" dirty="0" smtClean="0"/>
              <a:t>e fuori </a:t>
            </a:r>
            <a:r>
              <a:rPr lang="it-IT" sz="1800" dirty="0"/>
              <a:t>dei confini di una </a:t>
            </a:r>
            <a:r>
              <a:rPr lang="it-IT" sz="1800" dirty="0" smtClean="0"/>
              <a:t>organizzazione.</a:t>
            </a:r>
          </a:p>
          <a:p>
            <a:pPr algn="just">
              <a:defRPr/>
            </a:pPr>
            <a:r>
              <a:rPr lang="it-IT" sz="1800" b="1" dirty="0"/>
              <a:t>La convivenza -nella forma di una giustapposizione e di </a:t>
            </a:r>
            <a:r>
              <a:rPr lang="it-IT" sz="1800" b="1" dirty="0" smtClean="0"/>
              <a:t>una compenetrazione</a:t>
            </a:r>
            <a:r>
              <a:rPr lang="it-IT" sz="1800" dirty="0" smtClean="0"/>
              <a:t>- </a:t>
            </a:r>
            <a:r>
              <a:rPr lang="it-IT" sz="1800" dirty="0"/>
              <a:t>tra incentivi morali che agiscono sulla cultura </a:t>
            </a:r>
            <a:r>
              <a:rPr lang="it-IT" sz="1800" dirty="0" smtClean="0"/>
              <a:t>dei dipendenti </a:t>
            </a:r>
            <a:r>
              <a:rPr lang="it-IT" sz="1800" dirty="0"/>
              <a:t>e del </a:t>
            </a:r>
            <a:r>
              <a:rPr lang="it-IT" sz="1800" i="1" dirty="0"/>
              <a:t>management </a:t>
            </a:r>
            <a:r>
              <a:rPr lang="it-IT" sz="1800" dirty="0"/>
              <a:t>e incentivi di tipo disciplinare (divieti </a:t>
            </a:r>
            <a:r>
              <a:rPr lang="it-IT" sz="1800" dirty="0" smtClean="0"/>
              <a:t>e obblighi relativi </a:t>
            </a:r>
            <a:r>
              <a:rPr lang="it-IT" sz="1800" dirty="0"/>
              <a:t>a fattispecie di comportamento non previsti dai contratti e dalla legge</a:t>
            </a:r>
            <a:r>
              <a:rPr lang="it-IT" sz="1800" dirty="0" smtClean="0"/>
              <a:t>) è </a:t>
            </a:r>
            <a:r>
              <a:rPr lang="it-IT" sz="1800" dirty="0"/>
              <a:t>tipica di molti dei codici che sono operativi nelle pubbliche </a:t>
            </a:r>
            <a:r>
              <a:rPr lang="it-IT" sz="1800" dirty="0" smtClean="0"/>
              <a:t>amministrazioni degli </a:t>
            </a:r>
            <a:r>
              <a:rPr lang="it-IT" sz="1800" dirty="0"/>
              <a:t>stati contemporanei.</a:t>
            </a:r>
            <a:endParaRPr lang="it-IT" sz="1800" dirty="0" smtClean="0"/>
          </a:p>
        </p:txBody>
      </p:sp>
      <p:sp>
        <p:nvSpPr>
          <p:cNvPr id="6" name="Segnaposto numero diapositiva 5"/>
          <p:cNvSpPr>
            <a:spLocks noGrp="1"/>
          </p:cNvSpPr>
          <p:nvPr>
            <p:ph type="sldNum" sz="quarter" idx="12"/>
          </p:nvPr>
        </p:nvSpPr>
        <p:spPr/>
        <p:txBody>
          <a:bodyPr/>
          <a:lstStyle/>
          <a:p>
            <a:pPr>
              <a:defRPr/>
            </a:pPr>
            <a:fld id="{633441A6-6CDB-4610-894A-41951E043124}"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vertigine della lista</a:t>
            </a:r>
            <a:endParaRPr lang="it-IT" dirty="0"/>
          </a:p>
        </p:txBody>
      </p:sp>
      <p:sp>
        <p:nvSpPr>
          <p:cNvPr id="3" name="Segnaposto contenuto 2"/>
          <p:cNvSpPr>
            <a:spLocks noGrp="1"/>
          </p:cNvSpPr>
          <p:nvPr>
            <p:ph idx="1"/>
          </p:nvPr>
        </p:nvSpPr>
        <p:spPr/>
        <p:txBody>
          <a:bodyPr>
            <a:normAutofit fontScale="55000" lnSpcReduction="20000"/>
          </a:bodyPr>
          <a:lstStyle/>
          <a:p>
            <a:pPr marL="514350" indent="-514350">
              <a:buFont typeface="+mj-lt"/>
              <a:buAutoNum type="arabicPeriod"/>
            </a:pPr>
            <a:r>
              <a:rPr lang="it-IT" dirty="0"/>
              <a:t>Modelli di prevenzione </a:t>
            </a:r>
            <a:r>
              <a:rPr lang="it-IT" dirty="0" smtClean="0"/>
              <a:t>e Piano triennale di prevenzione corruzione</a:t>
            </a:r>
          </a:p>
          <a:p>
            <a:pPr marL="514350" indent="-514350">
              <a:buFont typeface="+mj-lt"/>
              <a:buAutoNum type="arabicPeriod"/>
            </a:pPr>
            <a:r>
              <a:rPr lang="it-IT" dirty="0" smtClean="0"/>
              <a:t>Adempimenti di trasparenza</a:t>
            </a:r>
          </a:p>
          <a:p>
            <a:pPr marL="514350" indent="-514350">
              <a:buFont typeface="+mj-lt"/>
              <a:buAutoNum type="arabicPeriod"/>
            </a:pPr>
            <a:r>
              <a:rPr lang="it-IT" dirty="0" smtClean="0"/>
              <a:t>Codice di comportamento</a:t>
            </a:r>
          </a:p>
          <a:p>
            <a:pPr marL="514350" indent="-514350">
              <a:buFont typeface="+mj-lt"/>
              <a:buAutoNum type="arabicPeriod"/>
            </a:pPr>
            <a:r>
              <a:rPr lang="it-IT" dirty="0" smtClean="0"/>
              <a:t>Rotazione del personale</a:t>
            </a:r>
          </a:p>
          <a:p>
            <a:pPr marL="514350" indent="-514350">
              <a:buFont typeface="+mj-lt"/>
              <a:buAutoNum type="arabicPeriod"/>
            </a:pPr>
            <a:r>
              <a:rPr lang="it-IT" dirty="0" smtClean="0"/>
              <a:t>Obbligo di astensione in caso di conflitto di interesse</a:t>
            </a:r>
          </a:p>
          <a:p>
            <a:pPr marL="514350" indent="-514350">
              <a:buFont typeface="+mj-lt"/>
              <a:buAutoNum type="arabicPeriod"/>
            </a:pPr>
            <a:r>
              <a:rPr lang="it-IT" dirty="0" smtClean="0"/>
              <a:t>Conferimento di autorizzazioni e incarichi</a:t>
            </a:r>
          </a:p>
          <a:p>
            <a:pPr marL="514350" indent="-514350">
              <a:buFont typeface="+mj-lt"/>
              <a:buAutoNum type="arabicPeriod"/>
            </a:pPr>
            <a:r>
              <a:rPr lang="it-IT" dirty="0" err="1" smtClean="0"/>
              <a:t>Inconferibilità</a:t>
            </a:r>
            <a:r>
              <a:rPr lang="it-IT" dirty="0" smtClean="0"/>
              <a:t> per incarichi dirigenziali</a:t>
            </a:r>
          </a:p>
          <a:p>
            <a:pPr marL="514350" indent="-514350">
              <a:buFont typeface="+mj-lt"/>
              <a:buAutoNum type="arabicPeriod"/>
            </a:pPr>
            <a:r>
              <a:rPr lang="it-IT" dirty="0" smtClean="0"/>
              <a:t>Incompatibilità per particolare posizioni dirigenziali</a:t>
            </a:r>
          </a:p>
          <a:p>
            <a:pPr marL="514350" indent="-514350">
              <a:buFont typeface="+mj-lt"/>
              <a:buAutoNum type="arabicPeriod"/>
            </a:pPr>
            <a:r>
              <a:rPr lang="it-IT" dirty="0" smtClean="0"/>
              <a:t>Attività successive alla cessazione dal servizio</a:t>
            </a:r>
          </a:p>
          <a:p>
            <a:pPr marL="514350" indent="-514350">
              <a:buFont typeface="+mj-lt"/>
              <a:buAutoNum type="arabicPeriod"/>
            </a:pPr>
            <a:r>
              <a:rPr lang="it-IT" dirty="0" smtClean="0"/>
              <a:t>Tutela del dipendente segnalatore</a:t>
            </a:r>
          </a:p>
          <a:p>
            <a:pPr marL="514350" indent="-514350">
              <a:buFont typeface="+mj-lt"/>
              <a:buAutoNum type="arabicPeriod"/>
            </a:pPr>
            <a:r>
              <a:rPr lang="it-IT" dirty="0" smtClean="0"/>
              <a:t>Formazione</a:t>
            </a:r>
          </a:p>
          <a:p>
            <a:pPr marL="514350" indent="-514350">
              <a:buFont typeface="+mj-lt"/>
              <a:buAutoNum type="arabicPeriod"/>
            </a:pPr>
            <a:r>
              <a:rPr lang="it-IT" dirty="0" smtClean="0"/>
              <a:t>Patto di integrità negli affidamenti</a:t>
            </a:r>
          </a:p>
          <a:p>
            <a:pPr marL="514350" indent="-514350">
              <a:buFont typeface="+mj-lt"/>
              <a:buAutoNum type="arabicPeriod"/>
            </a:pPr>
            <a:r>
              <a:rPr lang="it-IT" dirty="0" smtClean="0"/>
              <a:t>Azioni di sensibilizzazione e rapporto con la società civile</a:t>
            </a:r>
          </a:p>
          <a:p>
            <a:pPr marL="514350" indent="-514350">
              <a:buFont typeface="+mj-lt"/>
              <a:buAutoNum type="arabicPeriod"/>
            </a:pPr>
            <a:r>
              <a:rPr lang="it-IT" dirty="0" smtClean="0"/>
              <a:t>Monitoraggio dei tempi procedimentali</a:t>
            </a:r>
          </a:p>
          <a:p>
            <a:pPr marL="514350" indent="-514350">
              <a:buFont typeface="+mj-lt"/>
              <a:buAutoNum type="arabicPeriod"/>
            </a:pPr>
            <a:r>
              <a:rPr lang="it-IT" dirty="0" smtClean="0"/>
              <a:t>Monitoraggio dei rapporti amministratori/soggetti esterni</a:t>
            </a:r>
            <a:endParaRPr lang="it-IT" dirty="0"/>
          </a:p>
        </p:txBody>
      </p:sp>
      <p:pic>
        <p:nvPicPr>
          <p:cNvPr id="4" name="Immagine 3"/>
          <p:cNvPicPr>
            <a:picLocks noChangeAspect="1"/>
          </p:cNvPicPr>
          <p:nvPr/>
        </p:nvPicPr>
        <p:blipFill>
          <a:blip r:embed="rId2"/>
          <a:stretch>
            <a:fillRect/>
          </a:stretch>
        </p:blipFill>
        <p:spPr>
          <a:xfrm>
            <a:off x="7137771" y="2162522"/>
            <a:ext cx="2632069" cy="1819267"/>
          </a:xfrm>
          <a:prstGeom prst="rect">
            <a:avLst/>
          </a:prstGeom>
        </p:spPr>
      </p:pic>
    </p:spTree>
    <p:extLst>
      <p:ext uri="{BB962C8B-B14F-4D97-AF65-F5344CB8AC3E}">
        <p14:creationId xmlns:p14="http://schemas.microsoft.com/office/powerpoint/2010/main" val="3791441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cose più “rilevanti”</a:t>
            </a:r>
            <a:endParaRPr lang="it-IT" dirty="0"/>
          </a:p>
        </p:txBody>
      </p:sp>
      <p:sp>
        <p:nvSpPr>
          <p:cNvPr id="3" name="Segnaposto contenuto 2"/>
          <p:cNvSpPr>
            <a:spLocks noGrp="1"/>
          </p:cNvSpPr>
          <p:nvPr>
            <p:ph idx="1"/>
          </p:nvPr>
        </p:nvSpPr>
        <p:spPr/>
        <p:txBody>
          <a:bodyPr/>
          <a:lstStyle/>
          <a:p>
            <a:r>
              <a:rPr lang="it-IT" dirty="0" smtClean="0"/>
              <a:t>Adempimenti trasparenza</a:t>
            </a:r>
          </a:p>
          <a:p>
            <a:r>
              <a:rPr lang="it-IT" dirty="0" smtClean="0"/>
              <a:t>Processi, Mappa e analisi dei rischi, piano</a:t>
            </a:r>
          </a:p>
          <a:p>
            <a:r>
              <a:rPr lang="it-IT" dirty="0" smtClean="0"/>
              <a:t>Segnalatori</a:t>
            </a:r>
          </a:p>
          <a:p>
            <a:r>
              <a:rPr lang="it-IT" dirty="0" smtClean="0"/>
              <a:t>Codice di comportamento</a:t>
            </a:r>
            <a:endParaRPr lang="it-IT" dirty="0"/>
          </a:p>
        </p:txBody>
      </p:sp>
    </p:spTree>
    <p:extLst>
      <p:ext uri="{BB962C8B-B14F-4D97-AF65-F5344CB8AC3E}">
        <p14:creationId xmlns:p14="http://schemas.microsoft.com/office/powerpoint/2010/main" val="2180508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title"/>
          </p:nvPr>
        </p:nvSpPr>
        <p:spPr>
          <a:xfrm>
            <a:off x="371475" y="1196975"/>
            <a:ext cx="9080500" cy="533400"/>
          </a:xfrm>
        </p:spPr>
        <p:txBody>
          <a:bodyPr/>
          <a:lstStyle/>
          <a:p>
            <a:r>
              <a:rPr lang="en-US" sz="2000">
                <a:solidFill>
                  <a:srgbClr val="6600FF"/>
                </a:solidFill>
              </a:rPr>
              <a:t>MATRICE DEI RISCHI</a:t>
            </a:r>
          </a:p>
        </p:txBody>
      </p:sp>
      <p:graphicFrame>
        <p:nvGraphicFramePr>
          <p:cNvPr id="1553411" name="Object 3"/>
          <p:cNvGraphicFramePr>
            <a:graphicFrameLocks noChangeAspect="1"/>
          </p:cNvGraphicFramePr>
          <p:nvPr/>
        </p:nvGraphicFramePr>
        <p:xfrm>
          <a:off x="3219450" y="1922464"/>
          <a:ext cx="3632200" cy="3082925"/>
        </p:xfrm>
        <a:graphic>
          <a:graphicData uri="http://schemas.openxmlformats.org/presentationml/2006/ole">
            <mc:AlternateContent xmlns:mc="http://schemas.openxmlformats.org/markup-compatibility/2006">
              <mc:Choice xmlns:v="urn:schemas-microsoft-com:vml" Requires="v">
                <p:oleObj spid="_x0000_s1042" name="Worksheet" r:id="rId3" imgW="1549400" imgH="1422400" progId="Excel.Sheet.8">
                  <p:embed/>
                </p:oleObj>
              </mc:Choice>
              <mc:Fallback>
                <p:oleObj name="Worksheet" r:id="rId3" imgW="1549400" imgH="1422400" progId="Excel.Sheet.8">
                  <p:embed/>
                  <p:pic>
                    <p:nvPicPr>
                      <p:cNvPr id="0" name=""/>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219450" y="1922464"/>
                        <a:ext cx="3632200" cy="3082925"/>
                      </a:xfrm>
                      <a:prstGeom prst="rect">
                        <a:avLst/>
                      </a:prstGeom>
                      <a:noFill/>
                      <a:ln>
                        <a:noFill/>
                      </a:ln>
                      <a:effectLst/>
                      <a:extLst>
                        <a:ext uri="{909E8E84-426E-40DD-AFC4-6F175D3DCCD1}">
                          <a14:hiddenFill xmlns:a14="http://schemas.microsoft.com/office/drawing/2010/main">
                            <a:solidFill>
                              <a:srgbClr val="00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553412" name="Line 4"/>
          <p:cNvSpPr>
            <a:spLocks noChangeShapeType="1"/>
          </p:cNvSpPr>
          <p:nvPr/>
        </p:nvSpPr>
        <p:spPr bwMode="auto">
          <a:xfrm>
            <a:off x="2559050" y="1987550"/>
            <a:ext cx="0" cy="312420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553413" name="Line 5"/>
          <p:cNvSpPr>
            <a:spLocks noChangeShapeType="1"/>
          </p:cNvSpPr>
          <p:nvPr/>
        </p:nvSpPr>
        <p:spPr bwMode="auto">
          <a:xfrm>
            <a:off x="3219450" y="5416550"/>
            <a:ext cx="36322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553414" name="Rectangle 6"/>
          <p:cNvSpPr>
            <a:spLocks noChangeArrowheads="1"/>
          </p:cNvSpPr>
          <p:nvPr/>
        </p:nvSpPr>
        <p:spPr bwMode="auto">
          <a:xfrm rot="-5498690">
            <a:off x="1562626" y="3484775"/>
            <a:ext cx="1048685" cy="264688"/>
          </a:xfrm>
          <a:prstGeom prst="rect">
            <a:avLst/>
          </a:prstGeom>
          <a:noFill/>
          <a:ln>
            <a:noFill/>
          </a:ln>
          <a:effectLst/>
          <a:extLst>
            <a:ext uri="{909E8E84-426E-40DD-AFC4-6F175D3DCCD1}">
              <a14:hiddenFill xmlns:a14="http://schemas.microsoft.com/office/drawing/2010/main">
                <a:solidFill>
                  <a:srgbClr val="D276A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nSpc>
                <a:spcPct val="80000"/>
              </a:lnSpc>
            </a:pPr>
            <a:r>
              <a:rPr lang="en-GB" sz="1400" b="1" i="1">
                <a:solidFill>
                  <a:srgbClr val="000099"/>
                </a:solidFill>
                <a:latin typeface="Arial" charset="0"/>
              </a:rPr>
              <a:t>Impatto (I)</a:t>
            </a:r>
            <a:endParaRPr lang="en-GB" sz="1400" b="1" i="1">
              <a:solidFill>
                <a:schemeClr val="tx1"/>
              </a:solidFill>
              <a:latin typeface="Arial" charset="0"/>
            </a:endParaRPr>
          </a:p>
        </p:txBody>
      </p:sp>
      <p:sp>
        <p:nvSpPr>
          <p:cNvPr id="1553415" name="Text Box 7"/>
          <p:cNvSpPr txBox="1">
            <a:spLocks noChangeArrowheads="1"/>
          </p:cNvSpPr>
          <p:nvPr/>
        </p:nvSpPr>
        <p:spPr bwMode="auto">
          <a:xfrm>
            <a:off x="3219450" y="5675314"/>
            <a:ext cx="3565129" cy="274637"/>
          </a:xfrm>
          <a:prstGeom prst="rect">
            <a:avLst/>
          </a:prstGeom>
          <a:solidFill>
            <a:srgbClr val="FFFFFF"/>
          </a:solidFill>
          <a:ln>
            <a:noFill/>
          </a:ln>
          <a:effectLst/>
          <a:extLst>
            <a:ext uri="{91240B29-F687-4F45-9708-019B960494DF}">
              <a14:hiddenLine xmlns:a14="http://schemas.microsoft.com/office/drawing/2010/main" w="19050">
                <a:solidFill>
                  <a:srgbClr val="000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100000"/>
              </a:lnSpc>
              <a:spcBef>
                <a:spcPct val="0"/>
              </a:spcBef>
            </a:pPr>
            <a:r>
              <a:rPr lang="en-GB" sz="1400" b="1" i="1">
                <a:solidFill>
                  <a:srgbClr val="000099"/>
                </a:solidFill>
                <a:latin typeface="Arial" charset="0"/>
              </a:rPr>
              <a:t>Probabilità (P)</a:t>
            </a:r>
            <a:endParaRPr lang="en-GB" sz="1400" b="1" i="1">
              <a:solidFill>
                <a:schemeClr val="tx1"/>
              </a:solidFill>
            </a:endParaRPr>
          </a:p>
          <a:p>
            <a:pPr algn="l">
              <a:lnSpc>
                <a:spcPct val="100000"/>
              </a:lnSpc>
              <a:spcBef>
                <a:spcPct val="0"/>
              </a:spcBef>
            </a:pPr>
            <a:endParaRPr lang="en-GB" sz="1400">
              <a:solidFill>
                <a:schemeClr val="tx1"/>
              </a:solidFill>
            </a:endParaRPr>
          </a:p>
        </p:txBody>
      </p:sp>
      <p:sp>
        <p:nvSpPr>
          <p:cNvPr id="1553416" name="Text Box 8"/>
          <p:cNvSpPr txBox="1">
            <a:spLocks noChangeArrowheads="1"/>
          </p:cNvSpPr>
          <p:nvPr/>
        </p:nvSpPr>
        <p:spPr bwMode="auto">
          <a:xfrm>
            <a:off x="3302000" y="50554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10</a:t>
            </a:r>
          </a:p>
        </p:txBody>
      </p:sp>
      <p:sp>
        <p:nvSpPr>
          <p:cNvPr id="1553417" name="Text Box 9"/>
          <p:cNvSpPr txBox="1">
            <a:spLocks noChangeArrowheads="1"/>
          </p:cNvSpPr>
          <p:nvPr/>
        </p:nvSpPr>
        <p:spPr bwMode="auto">
          <a:xfrm>
            <a:off x="2641600" y="20074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50</a:t>
            </a:r>
          </a:p>
        </p:txBody>
      </p:sp>
      <p:sp>
        <p:nvSpPr>
          <p:cNvPr id="1553418" name="Text Box 10"/>
          <p:cNvSpPr txBox="1">
            <a:spLocks noChangeArrowheads="1"/>
          </p:cNvSpPr>
          <p:nvPr/>
        </p:nvSpPr>
        <p:spPr bwMode="auto">
          <a:xfrm>
            <a:off x="2641600" y="26170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40</a:t>
            </a:r>
          </a:p>
        </p:txBody>
      </p:sp>
      <p:sp>
        <p:nvSpPr>
          <p:cNvPr id="1553419" name="Text Box 11"/>
          <p:cNvSpPr txBox="1">
            <a:spLocks noChangeArrowheads="1"/>
          </p:cNvSpPr>
          <p:nvPr/>
        </p:nvSpPr>
        <p:spPr bwMode="auto">
          <a:xfrm>
            <a:off x="2641600" y="32266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30</a:t>
            </a:r>
          </a:p>
        </p:txBody>
      </p:sp>
      <p:sp>
        <p:nvSpPr>
          <p:cNvPr id="1553420" name="Text Box 12"/>
          <p:cNvSpPr txBox="1">
            <a:spLocks noChangeArrowheads="1"/>
          </p:cNvSpPr>
          <p:nvPr/>
        </p:nvSpPr>
        <p:spPr bwMode="auto">
          <a:xfrm>
            <a:off x="2641600" y="38362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20</a:t>
            </a:r>
          </a:p>
        </p:txBody>
      </p:sp>
      <p:sp>
        <p:nvSpPr>
          <p:cNvPr id="1553421" name="Text Box 13"/>
          <p:cNvSpPr txBox="1">
            <a:spLocks noChangeArrowheads="1"/>
          </p:cNvSpPr>
          <p:nvPr/>
        </p:nvSpPr>
        <p:spPr bwMode="auto">
          <a:xfrm>
            <a:off x="4044950" y="50554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20</a:t>
            </a:r>
          </a:p>
        </p:txBody>
      </p:sp>
      <p:sp>
        <p:nvSpPr>
          <p:cNvPr id="1553422" name="Text Box 14"/>
          <p:cNvSpPr txBox="1">
            <a:spLocks noChangeArrowheads="1"/>
          </p:cNvSpPr>
          <p:nvPr/>
        </p:nvSpPr>
        <p:spPr bwMode="auto">
          <a:xfrm>
            <a:off x="4787900" y="50554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30</a:t>
            </a:r>
          </a:p>
        </p:txBody>
      </p:sp>
      <p:sp>
        <p:nvSpPr>
          <p:cNvPr id="1553423" name="Text Box 15"/>
          <p:cNvSpPr txBox="1">
            <a:spLocks noChangeArrowheads="1"/>
          </p:cNvSpPr>
          <p:nvPr/>
        </p:nvSpPr>
        <p:spPr bwMode="auto">
          <a:xfrm>
            <a:off x="5448300" y="50554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40</a:t>
            </a:r>
          </a:p>
        </p:txBody>
      </p:sp>
      <p:sp>
        <p:nvSpPr>
          <p:cNvPr id="1553424" name="Text Box 16"/>
          <p:cNvSpPr txBox="1">
            <a:spLocks noChangeArrowheads="1"/>
          </p:cNvSpPr>
          <p:nvPr/>
        </p:nvSpPr>
        <p:spPr bwMode="auto">
          <a:xfrm>
            <a:off x="6191250" y="50554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50</a:t>
            </a:r>
          </a:p>
        </p:txBody>
      </p:sp>
      <p:sp>
        <p:nvSpPr>
          <p:cNvPr id="1553425" name="Text Box 17"/>
          <p:cNvSpPr txBox="1">
            <a:spLocks noChangeArrowheads="1"/>
          </p:cNvSpPr>
          <p:nvPr/>
        </p:nvSpPr>
        <p:spPr bwMode="auto">
          <a:xfrm>
            <a:off x="2641600" y="4522094"/>
            <a:ext cx="495300" cy="30777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b="1"/>
              <a:t>10</a:t>
            </a:r>
          </a:p>
        </p:txBody>
      </p:sp>
      <p:graphicFrame>
        <p:nvGraphicFramePr>
          <p:cNvPr id="1553426" name="Object 18"/>
          <p:cNvGraphicFramePr>
            <a:graphicFrameLocks noChangeAspect="1"/>
          </p:cNvGraphicFramePr>
          <p:nvPr/>
        </p:nvGraphicFramePr>
        <p:xfrm>
          <a:off x="7924800" y="1911350"/>
          <a:ext cx="1403350" cy="1219200"/>
        </p:xfrm>
        <a:graphic>
          <a:graphicData uri="http://schemas.openxmlformats.org/presentationml/2006/ole">
            <mc:AlternateContent xmlns:mc="http://schemas.openxmlformats.org/markup-compatibility/2006">
              <mc:Choice xmlns:v="urn:schemas-microsoft-com:vml" Requires="v">
                <p:oleObj spid="_x0000_s1043" name="Foglio di lavoro" r:id="rId5" imgW="1701800" imgH="1587500" progId="Excel.Sheet.8">
                  <p:embed/>
                </p:oleObj>
              </mc:Choice>
              <mc:Fallback>
                <p:oleObj name="Foglio di lavoro" r:id="rId5" imgW="1701800" imgH="15875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1911350"/>
                        <a:ext cx="140335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553428" name="Picture 20" descr="COS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8314" y="44450"/>
            <a:ext cx="1325959" cy="952500"/>
          </a:xfrm>
          <a:prstGeom prst="rect">
            <a:avLst/>
          </a:prstGeom>
          <a:noFill/>
          <a:extLst>
            <a:ext uri="{909E8E84-426E-40DD-AFC4-6F175D3DCCD1}">
              <a14:hiddenFill xmlns:a14="http://schemas.microsoft.com/office/drawing/2010/main">
                <a:solidFill>
                  <a:srgbClr val="FFFFFF"/>
                </a:solidFill>
              </a14:hiddenFill>
            </a:ext>
          </a:extLst>
        </p:spPr>
      </p:pic>
      <p:sp>
        <p:nvSpPr>
          <p:cNvPr id="1553430" name="Rectangle 22"/>
          <p:cNvSpPr>
            <a:spLocks noChangeArrowheads="1"/>
          </p:cNvSpPr>
          <p:nvPr/>
        </p:nvSpPr>
        <p:spPr bwMode="auto">
          <a:xfrm>
            <a:off x="1794087" y="333375"/>
            <a:ext cx="81119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nSpc>
                <a:spcPct val="100000"/>
              </a:lnSpc>
              <a:spcBef>
                <a:spcPct val="0"/>
              </a:spcBef>
            </a:pPr>
            <a:r>
              <a:rPr lang="it-IT" sz="2600" b="1" dirty="0">
                <a:solidFill>
                  <a:srgbClr val="000099"/>
                </a:solidFill>
              </a:rPr>
              <a:t>AUDIT E SISTEMA DI CONTROLLO</a:t>
            </a:r>
            <a:endParaRPr lang="en-US" sz="2600" b="1" dirty="0">
              <a:solidFill>
                <a:srgbClr val="000099"/>
              </a:solidFill>
            </a:endParaRPr>
          </a:p>
        </p:txBody>
      </p:sp>
    </p:spTree>
    <p:extLst>
      <p:ext uri="{BB962C8B-B14F-4D97-AF65-F5344CB8AC3E}">
        <p14:creationId xmlns:p14="http://schemas.microsoft.com/office/powerpoint/2010/main" val="2067687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1315257" y="153524"/>
            <a:ext cx="8380293" cy="6387004"/>
          </a:xfrm>
          <a:prstGeom prst="rect">
            <a:avLst/>
          </a:prstGeom>
        </p:spPr>
      </p:pic>
    </p:spTree>
    <p:extLst>
      <p:ext uri="{BB962C8B-B14F-4D97-AF65-F5344CB8AC3E}">
        <p14:creationId xmlns:p14="http://schemas.microsoft.com/office/powerpoint/2010/main" val="177896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845840"/>
            <a:ext cx="8915400" cy="1143000"/>
          </a:xfrm>
        </p:spPr>
        <p:txBody>
          <a:bodyPr>
            <a:normAutofit fontScale="90000"/>
          </a:bodyPr>
          <a:lstStyle/>
          <a:p>
            <a:pPr>
              <a:defRPr/>
            </a:pPr>
            <a:r>
              <a:rPr lang="it-IT" dirty="0" smtClean="0"/>
              <a:t>Piano nazionale e Piano Triennale dell’ente</a:t>
            </a:r>
            <a:endParaRPr lang="it-IT" dirty="0"/>
          </a:p>
        </p:txBody>
      </p:sp>
      <p:sp>
        <p:nvSpPr>
          <p:cNvPr id="3" name="Segnaposto contenuto 2"/>
          <p:cNvSpPr>
            <a:spLocks noGrp="1"/>
          </p:cNvSpPr>
          <p:nvPr>
            <p:ph idx="1"/>
          </p:nvPr>
        </p:nvSpPr>
        <p:spPr>
          <a:xfrm>
            <a:off x="495300" y="2287413"/>
            <a:ext cx="8915400" cy="4525963"/>
          </a:xfrm>
        </p:spPr>
        <p:txBody>
          <a:bodyPr>
            <a:normAutofit/>
          </a:bodyPr>
          <a:lstStyle/>
          <a:p>
            <a:pPr algn="just">
              <a:defRPr/>
            </a:pPr>
            <a:r>
              <a:rPr lang="it-IT" sz="2000" dirty="0"/>
              <a:t>Si prevede </a:t>
            </a:r>
            <a:r>
              <a:rPr lang="it-IT" sz="2000" dirty="0" smtClean="0"/>
              <a:t>un </a:t>
            </a:r>
            <a:r>
              <a:rPr lang="it-IT" sz="2000" dirty="0"/>
              <a:t>impianto scalare nel quale l’ente dovrà costruire il proprio Piano Triennale della Prevenzione della Corruzione attendendosi a quanto definito in modo articolato dal Piano Nazionale Anticorruzione. </a:t>
            </a:r>
            <a:endParaRPr lang="it-IT" sz="2000" dirty="0" smtClean="0"/>
          </a:p>
          <a:p>
            <a:pPr algn="just">
              <a:defRPr/>
            </a:pPr>
            <a:r>
              <a:rPr lang="it-IT" sz="2000" dirty="0" smtClean="0"/>
              <a:t>In </a:t>
            </a:r>
            <a:r>
              <a:rPr lang="it-IT" sz="2000" dirty="0"/>
              <a:t>particolare </a:t>
            </a:r>
            <a:r>
              <a:rPr lang="it-IT" sz="2000" dirty="0" smtClean="0"/>
              <a:t>si </a:t>
            </a:r>
            <a:r>
              <a:rPr lang="it-IT" sz="2000" dirty="0"/>
              <a:t>prevedono, una serie di strumenti che assieme al P.N.A. formano l’insieme delle azioni finalizzate a prevenire i fenomeni di </a:t>
            </a:r>
            <a:r>
              <a:rPr lang="it-IT" sz="2000" dirty="0" smtClean="0"/>
              <a:t>corruzione.</a:t>
            </a:r>
            <a:endParaRPr lang="it-IT" sz="2000" dirty="0"/>
          </a:p>
        </p:txBody>
      </p:sp>
      <p:sp>
        <p:nvSpPr>
          <p:cNvPr id="6" name="Segnaposto numero diapositiva 5"/>
          <p:cNvSpPr>
            <a:spLocks noGrp="1"/>
          </p:cNvSpPr>
          <p:nvPr>
            <p:ph type="sldNum" sz="quarter" idx="12"/>
          </p:nvPr>
        </p:nvSpPr>
        <p:spPr/>
        <p:txBody>
          <a:bodyPr/>
          <a:lstStyle/>
          <a:p>
            <a:pPr>
              <a:defRPr/>
            </a:pPr>
            <a:fld id="{7D312D48-6C01-4468-9591-5B3EAA441DCC}" type="slidenum">
              <a:rPr lang="it-IT" smtClean="0"/>
              <a:pPr>
                <a:defRPr/>
              </a:pPr>
              <a:t>54</a:t>
            </a:fld>
            <a:endParaRPr lang="it-IT"/>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764704"/>
            <a:ext cx="8915400" cy="1069975"/>
          </a:xfrm>
        </p:spPr>
        <p:txBody>
          <a:bodyPr rtlCol="0">
            <a:normAutofit/>
          </a:bodyPr>
          <a:lstStyle/>
          <a:p>
            <a:pPr>
              <a:defRPr/>
            </a:pPr>
            <a:r>
              <a:rPr lang="it-IT" dirty="0">
                <a:latin typeface="Calibri" pitchFamily="34" charset="0"/>
                <a:cs typeface="Calibri" pitchFamily="34" charset="0"/>
              </a:rPr>
              <a:t>Cos’è il PTPC</a:t>
            </a:r>
          </a:p>
        </p:txBody>
      </p:sp>
      <p:sp>
        <p:nvSpPr>
          <p:cNvPr id="3" name="Segnaposto contenuto 2"/>
          <p:cNvSpPr>
            <a:spLocks noGrp="1"/>
          </p:cNvSpPr>
          <p:nvPr>
            <p:ph idx="4294967295"/>
          </p:nvPr>
        </p:nvSpPr>
        <p:spPr>
          <a:xfrm>
            <a:off x="366713" y="1973263"/>
            <a:ext cx="9193212" cy="4152900"/>
          </a:xfrm>
        </p:spPr>
        <p:txBody>
          <a:bodyPr>
            <a:noAutofit/>
          </a:bodyPr>
          <a:lstStyle/>
          <a:p>
            <a:pPr marL="0" indent="0">
              <a:spcBef>
                <a:spcPts val="0"/>
              </a:spcBef>
              <a:buFontTx/>
              <a:buNone/>
              <a:defRPr/>
            </a:pPr>
            <a:r>
              <a:rPr lang="it-IT" sz="1800" dirty="0">
                <a:latin typeface="Calibri" pitchFamily="34" charset="0"/>
                <a:cs typeface="Calibri" pitchFamily="34" charset="0"/>
              </a:rPr>
              <a:t>Il PTPC è uno degli strumenti introdotti con la Legge 190/2012 per </a:t>
            </a:r>
            <a:r>
              <a:rPr lang="it-IT" sz="1800" b="1" dirty="0">
                <a:latin typeface="Calibri" pitchFamily="34" charset="0"/>
                <a:cs typeface="Calibri" pitchFamily="34" charset="0"/>
              </a:rPr>
              <a:t>prevenire la corruzione amministrativa </a:t>
            </a:r>
            <a:r>
              <a:rPr lang="it-IT" sz="1800" dirty="0">
                <a:latin typeface="Calibri" pitchFamily="34" charset="0"/>
                <a:cs typeface="Calibri" pitchFamily="34" charset="0"/>
              </a:rPr>
              <a:t>(Cfr. art. 9 comma1). Tale documento deve essere adottato dalle PA entro il </a:t>
            </a:r>
            <a:r>
              <a:rPr lang="it-IT" sz="1800" b="1" dirty="0">
                <a:latin typeface="Calibri" pitchFamily="34" charset="0"/>
                <a:cs typeface="Calibri" pitchFamily="34" charset="0"/>
              </a:rPr>
              <a:t>31 gennaio </a:t>
            </a:r>
            <a:r>
              <a:rPr lang="it-IT" sz="1800" dirty="0">
                <a:latin typeface="Calibri" pitchFamily="34" charset="0"/>
                <a:cs typeface="Calibri" pitchFamily="34" charset="0"/>
              </a:rPr>
              <a:t>di ogni anno (*), prendendo a riferimento il triennio successivo a scorrimento, con l’obiettivo di</a:t>
            </a:r>
            <a:r>
              <a:rPr lang="it-IT" sz="1800" dirty="0" smtClean="0">
                <a:latin typeface="Calibri" pitchFamily="34" charset="0"/>
                <a:cs typeface="Calibri" pitchFamily="34" charset="0"/>
              </a:rPr>
              <a:t>:</a:t>
            </a:r>
          </a:p>
          <a:p>
            <a:pPr marL="0" indent="0">
              <a:spcBef>
                <a:spcPts val="0"/>
              </a:spcBef>
              <a:buFontTx/>
              <a:buNone/>
              <a:defRPr/>
            </a:pPr>
            <a:endParaRPr lang="it-IT" sz="1050" dirty="0">
              <a:latin typeface="Calibri" pitchFamily="34" charset="0"/>
              <a:cs typeface="Calibri" pitchFamily="34" charset="0"/>
            </a:endParaRPr>
          </a:p>
          <a:p>
            <a:pPr>
              <a:spcBef>
                <a:spcPts val="0"/>
              </a:spcBef>
              <a:defRPr/>
            </a:pPr>
            <a:r>
              <a:rPr lang="it-IT" sz="1600" dirty="0" smtClean="0">
                <a:latin typeface="Calibri" pitchFamily="34" charset="0"/>
                <a:cs typeface="Calibri" pitchFamily="34" charset="0"/>
              </a:rPr>
              <a:t>individuare </a:t>
            </a:r>
            <a:r>
              <a:rPr lang="it-IT" sz="1600" dirty="0">
                <a:latin typeface="Calibri" pitchFamily="34" charset="0"/>
                <a:cs typeface="Calibri" pitchFamily="34" charset="0"/>
              </a:rPr>
              <a:t>le attività nell'ambito delle quali è più elevato il </a:t>
            </a:r>
            <a:r>
              <a:rPr lang="it-IT" sz="1600" b="1" dirty="0">
                <a:latin typeface="Calibri" pitchFamily="34" charset="0"/>
                <a:cs typeface="Calibri" pitchFamily="34" charset="0"/>
              </a:rPr>
              <a:t>rischio di corruzione</a:t>
            </a:r>
            <a:r>
              <a:rPr lang="it-IT" sz="1600" dirty="0">
                <a:latin typeface="Calibri" pitchFamily="34" charset="0"/>
                <a:cs typeface="Calibri" pitchFamily="34" charset="0"/>
              </a:rPr>
              <a:t>, anche raccogliendo le proposte dei dirigenti;</a:t>
            </a:r>
          </a:p>
          <a:p>
            <a:pPr>
              <a:spcBef>
                <a:spcPts val="0"/>
              </a:spcBef>
              <a:defRPr/>
            </a:pPr>
            <a:r>
              <a:rPr lang="it-IT" sz="1600" dirty="0" smtClean="0">
                <a:latin typeface="Calibri" pitchFamily="34" charset="0"/>
                <a:cs typeface="Calibri" pitchFamily="34" charset="0"/>
              </a:rPr>
              <a:t>prevedere </a:t>
            </a:r>
            <a:r>
              <a:rPr lang="it-IT" sz="1600" dirty="0">
                <a:latin typeface="Calibri" pitchFamily="34" charset="0"/>
                <a:cs typeface="Calibri" pitchFamily="34" charset="0"/>
              </a:rPr>
              <a:t>meccanismi di formazione, attuazione e </a:t>
            </a:r>
            <a:r>
              <a:rPr lang="it-IT" sz="1600" b="1" dirty="0">
                <a:latin typeface="Calibri" pitchFamily="34" charset="0"/>
                <a:cs typeface="Calibri" pitchFamily="34" charset="0"/>
              </a:rPr>
              <a:t>controllo delle decisioni </a:t>
            </a:r>
            <a:r>
              <a:rPr lang="it-IT" sz="1600" dirty="0">
                <a:latin typeface="Calibri" pitchFamily="34" charset="0"/>
                <a:cs typeface="Calibri" pitchFamily="34" charset="0"/>
              </a:rPr>
              <a:t>idonei a prevenire il rischio di corruzione</a:t>
            </a:r>
            <a:r>
              <a:rPr lang="it-IT" sz="1600" dirty="0" smtClean="0">
                <a:latin typeface="Calibri" pitchFamily="34" charset="0"/>
                <a:cs typeface="Calibri" pitchFamily="34" charset="0"/>
              </a:rPr>
              <a:t>;</a:t>
            </a:r>
          </a:p>
          <a:p>
            <a:pPr>
              <a:spcBef>
                <a:spcPts val="0"/>
              </a:spcBef>
              <a:defRPr/>
            </a:pPr>
            <a:r>
              <a:rPr lang="it-IT" sz="1600" dirty="0" smtClean="0">
                <a:latin typeface="Calibri" pitchFamily="34" charset="0"/>
                <a:cs typeface="Calibri" pitchFamily="34" charset="0"/>
              </a:rPr>
              <a:t>prevedere </a:t>
            </a:r>
            <a:r>
              <a:rPr lang="it-IT" sz="1600" b="1" dirty="0">
                <a:latin typeface="Calibri" pitchFamily="34" charset="0"/>
                <a:cs typeface="Calibri" pitchFamily="34" charset="0"/>
              </a:rPr>
              <a:t>obblighi di informazione </a:t>
            </a:r>
            <a:r>
              <a:rPr lang="it-IT" sz="1600" dirty="0">
                <a:latin typeface="Calibri" pitchFamily="34" charset="0"/>
                <a:cs typeface="Calibri" pitchFamily="34" charset="0"/>
              </a:rPr>
              <a:t>nei confronti del RPC; </a:t>
            </a:r>
            <a:endParaRPr lang="it-IT" sz="1600" dirty="0" smtClean="0">
              <a:latin typeface="Calibri" pitchFamily="34" charset="0"/>
              <a:cs typeface="Calibri" pitchFamily="34" charset="0"/>
            </a:endParaRPr>
          </a:p>
          <a:p>
            <a:pPr>
              <a:spcBef>
                <a:spcPts val="0"/>
              </a:spcBef>
              <a:defRPr/>
            </a:pPr>
            <a:r>
              <a:rPr lang="it-IT" sz="1600" b="1" dirty="0" smtClean="0">
                <a:latin typeface="Calibri" pitchFamily="34" charset="0"/>
                <a:cs typeface="Calibri" pitchFamily="34" charset="0"/>
              </a:rPr>
              <a:t>monitorare </a:t>
            </a:r>
            <a:r>
              <a:rPr lang="it-IT" sz="1600" dirty="0">
                <a:latin typeface="Calibri" pitchFamily="34" charset="0"/>
                <a:cs typeface="Calibri" pitchFamily="34" charset="0"/>
              </a:rPr>
              <a:t>il rispetto dei termini, previsti dalla legge o dai regolamenti, per la conclusione </a:t>
            </a:r>
            <a:r>
              <a:rPr lang="it-IT" sz="1600" dirty="0" smtClean="0">
                <a:latin typeface="Calibri" pitchFamily="34" charset="0"/>
                <a:cs typeface="Calibri" pitchFamily="34" charset="0"/>
              </a:rPr>
              <a:t>dei </a:t>
            </a:r>
            <a:r>
              <a:rPr lang="it-IT" sz="1600" b="1" dirty="0" smtClean="0">
                <a:latin typeface="Calibri" pitchFamily="34" charset="0"/>
                <a:cs typeface="Calibri" pitchFamily="34" charset="0"/>
              </a:rPr>
              <a:t>procedimenti</a:t>
            </a:r>
            <a:r>
              <a:rPr lang="it-IT" sz="1600" dirty="0">
                <a:latin typeface="Calibri" pitchFamily="34" charset="0"/>
                <a:cs typeface="Calibri" pitchFamily="34" charset="0"/>
              </a:rPr>
              <a:t>;</a:t>
            </a:r>
          </a:p>
          <a:p>
            <a:pPr>
              <a:spcBef>
                <a:spcPts val="0"/>
              </a:spcBef>
              <a:defRPr/>
            </a:pPr>
            <a:r>
              <a:rPr lang="it-IT" sz="1600" b="1" dirty="0" smtClean="0">
                <a:latin typeface="Calibri" pitchFamily="34" charset="0"/>
                <a:cs typeface="Calibri" pitchFamily="34" charset="0"/>
              </a:rPr>
              <a:t>monitorare </a:t>
            </a:r>
            <a:r>
              <a:rPr lang="it-IT" sz="1600" b="1" dirty="0">
                <a:latin typeface="Calibri" pitchFamily="34" charset="0"/>
                <a:cs typeface="Calibri" pitchFamily="34" charset="0"/>
              </a:rPr>
              <a:t>i rapporti tra l'amministrazione e i soggetti </a:t>
            </a:r>
            <a:r>
              <a:rPr lang="it-IT" sz="1600" dirty="0">
                <a:latin typeface="Calibri" pitchFamily="34" charset="0"/>
                <a:cs typeface="Calibri" pitchFamily="34" charset="0"/>
              </a:rPr>
              <a:t>che con la stessa stipulano contratti o che sono interessati a procedimenti di autorizzazione, concessione o erogazione di vantaggi economici di qualunque genere, anche verificando eventuali relazioni di parentela o affinità sussistenti tra i titolari, gli amministratori, i soci e i dipendenti degli stessi soggetti e i dirigenti e i dipendenti dell'amministrazione;</a:t>
            </a:r>
          </a:p>
          <a:p>
            <a:pPr>
              <a:spcBef>
                <a:spcPts val="0"/>
              </a:spcBef>
              <a:defRPr/>
            </a:pPr>
            <a:r>
              <a:rPr lang="it-IT" sz="1600" dirty="0" smtClean="0">
                <a:latin typeface="Calibri" pitchFamily="34" charset="0"/>
                <a:cs typeface="Calibri" pitchFamily="34" charset="0"/>
              </a:rPr>
              <a:t>individuare </a:t>
            </a:r>
            <a:r>
              <a:rPr lang="it-IT" sz="1600" dirty="0">
                <a:latin typeface="Calibri" pitchFamily="34" charset="0"/>
                <a:cs typeface="Calibri" pitchFamily="34" charset="0"/>
              </a:rPr>
              <a:t>specifici </a:t>
            </a:r>
            <a:r>
              <a:rPr lang="it-IT" sz="1600" b="1" dirty="0">
                <a:latin typeface="Calibri" pitchFamily="34" charset="0"/>
                <a:cs typeface="Calibri" pitchFamily="34" charset="0"/>
              </a:rPr>
              <a:t>obblighi di trasparenza </a:t>
            </a:r>
            <a:r>
              <a:rPr lang="it-IT" sz="1600" dirty="0">
                <a:latin typeface="Calibri" pitchFamily="34" charset="0"/>
                <a:cs typeface="Calibri" pitchFamily="34" charset="0"/>
              </a:rPr>
              <a:t>ulteriori rispetto a quelli previsti da disposizioni di legge.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defRPr/>
            </a:pPr>
            <a:r>
              <a:rPr lang="it-IT" dirty="0" smtClean="0">
                <a:latin typeface="Calibri" pitchFamily="34" charset="0"/>
                <a:cs typeface="Calibri" pitchFamily="34" charset="0"/>
              </a:rPr>
              <a:t>Finalità del Piano </a:t>
            </a:r>
            <a:endParaRPr lang="it-IT" dirty="0">
              <a:latin typeface="Calibri" pitchFamily="34" charset="0"/>
              <a:cs typeface="Calibri" pitchFamily="34" charset="0"/>
            </a:endParaRPr>
          </a:p>
        </p:txBody>
      </p:sp>
      <p:sp>
        <p:nvSpPr>
          <p:cNvPr id="3" name="Segnaposto contenuto 2"/>
          <p:cNvSpPr>
            <a:spLocks noGrp="1"/>
          </p:cNvSpPr>
          <p:nvPr>
            <p:ph idx="1"/>
          </p:nvPr>
        </p:nvSpPr>
        <p:spPr>
          <a:xfrm>
            <a:off x="495300" y="1820863"/>
            <a:ext cx="8915400" cy="4752975"/>
          </a:xfrm>
        </p:spPr>
        <p:txBody>
          <a:bodyPr>
            <a:normAutofit fontScale="85000" lnSpcReduction="20000"/>
          </a:bodyPr>
          <a:lstStyle/>
          <a:p>
            <a:pPr marL="0" indent="0" algn="just">
              <a:buFontTx/>
              <a:buNone/>
              <a:defRPr/>
            </a:pPr>
            <a:r>
              <a:rPr lang="it-IT" sz="2000" b="1" dirty="0">
                <a:latin typeface="Calibri" pitchFamily="34" charset="0"/>
                <a:cs typeface="Calibri" pitchFamily="34" charset="0"/>
              </a:rPr>
              <a:t>9.  Il piano di cui al comma 5 risponde alle seguenti esigenze:</a:t>
            </a:r>
          </a:p>
          <a:p>
            <a:pPr marL="0" indent="0" algn="just">
              <a:buFontTx/>
              <a:buNone/>
              <a:defRPr/>
            </a:pPr>
            <a:r>
              <a:rPr lang="it-IT" sz="2000" dirty="0">
                <a:latin typeface="Calibri" pitchFamily="34" charset="0"/>
                <a:cs typeface="Calibri" pitchFamily="34" charset="0"/>
              </a:rPr>
              <a:t>a)  individuare le attività, tra le quali quelle di cui al comma 16, nell'ambito delle quali è più elevato il rischio di corruzione, anche raccogliendo le proposte dei dirigenti, elaborate nell'esercizio delle competenze previste dall'articolo 16, comma 1, lettera a-bis), del decreto legislativo 30 marzo 2001, n. 165; </a:t>
            </a:r>
          </a:p>
          <a:p>
            <a:pPr marL="0" indent="0" algn="just">
              <a:buFontTx/>
              <a:buNone/>
              <a:defRPr/>
            </a:pPr>
            <a:r>
              <a:rPr lang="it-IT" sz="2000" dirty="0">
                <a:latin typeface="Calibri" pitchFamily="34" charset="0"/>
                <a:cs typeface="Calibri" pitchFamily="34" charset="0"/>
              </a:rPr>
              <a:t>b)  prevedere, per le attività individuate ai sensi della lettera a), meccanismi di formazione, attuazione e controllo delle decisioni idonei a prevenire il rischio di corruzione; </a:t>
            </a:r>
          </a:p>
          <a:p>
            <a:pPr marL="0" indent="0" algn="just">
              <a:buFontTx/>
              <a:buNone/>
              <a:defRPr/>
            </a:pPr>
            <a:r>
              <a:rPr lang="it-IT" sz="2000" dirty="0">
                <a:latin typeface="Calibri" pitchFamily="34" charset="0"/>
                <a:cs typeface="Calibri" pitchFamily="34" charset="0"/>
              </a:rPr>
              <a:t>c)  prevedere, con particolare riguardo alle attività individuate ai sensi della lettera a), obblighi di informazione nei confronti del responsabile, individuato ai sensi del comma 7, chiamato a vigilare sul funzionamento e sull'osservanza del piano; </a:t>
            </a:r>
          </a:p>
          <a:p>
            <a:pPr marL="0" indent="0" algn="just">
              <a:buFontTx/>
              <a:buNone/>
              <a:defRPr/>
            </a:pPr>
            <a:r>
              <a:rPr lang="it-IT" sz="2000" dirty="0">
                <a:latin typeface="Calibri" pitchFamily="34" charset="0"/>
                <a:cs typeface="Calibri" pitchFamily="34" charset="0"/>
              </a:rPr>
              <a:t>d)  monitorare il rispetto dei termini, previsti dalla legge o dai regolamenti, per la conclusione dei procedimenti; </a:t>
            </a:r>
          </a:p>
          <a:p>
            <a:pPr marL="0" indent="0" algn="just">
              <a:buFontTx/>
              <a:buNone/>
              <a:defRPr/>
            </a:pPr>
            <a:r>
              <a:rPr lang="it-IT" sz="2000" dirty="0">
                <a:latin typeface="Calibri" pitchFamily="34" charset="0"/>
                <a:cs typeface="Calibri" pitchFamily="34" charset="0"/>
              </a:rPr>
              <a:t>e)  monitorare i rapporti tra l'amministrazione e i soggetti che con la stessa stipulano contratti o che sono interessati a procedimenti di autorizzazione, concessione o erogazione di vantaggi economici di qualunque genere, anche verificando eventuali relazioni di parentela o affinità sussistenti tra i titolari, gli amministratori, i soci e i dipendenti degli stessi soggetti e i dirigenti e i dipendenti dell'amministrazione; </a:t>
            </a:r>
          </a:p>
          <a:p>
            <a:pPr marL="0" indent="0" algn="just">
              <a:buFontTx/>
              <a:buNone/>
              <a:defRPr/>
            </a:pPr>
            <a:r>
              <a:rPr lang="it-IT" sz="2000" dirty="0">
                <a:latin typeface="Calibri" pitchFamily="34" charset="0"/>
                <a:cs typeface="Calibri" pitchFamily="34" charset="0"/>
              </a:rPr>
              <a:t>f)  individuare specifici obblighi di trasparenza ulteriori rispetto a quelli previsti da disposizioni di legge.</a:t>
            </a:r>
          </a:p>
          <a:p>
            <a:pPr>
              <a:defRPr/>
            </a:pPr>
            <a:endParaRPr lang="it-IT" sz="2000" dirty="0">
              <a:latin typeface="Calibri" pitchFamily="34" charset="0"/>
              <a:cs typeface="Calibri" pitchFamily="34" charset="0"/>
            </a:endParaRPr>
          </a:p>
        </p:txBody>
      </p:sp>
      <p:sp>
        <p:nvSpPr>
          <p:cNvPr id="6" name="Segnaposto numero diapositiva 5"/>
          <p:cNvSpPr>
            <a:spLocks noGrp="1"/>
          </p:cNvSpPr>
          <p:nvPr>
            <p:ph type="sldNum" sz="quarter" idx="12"/>
          </p:nvPr>
        </p:nvSpPr>
        <p:spPr/>
        <p:txBody>
          <a:bodyPr/>
          <a:lstStyle/>
          <a:p>
            <a:pPr>
              <a:defRPr/>
            </a:pPr>
            <a:fld id="{B282091D-3B71-455C-A302-1F75282E79E9}" type="slidenum">
              <a:rPr lang="it-IT" smtClean="0"/>
              <a:pPr>
                <a:defRPr/>
              </a:pPr>
              <a:t>56</a:t>
            </a:fld>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defRPr/>
            </a:pPr>
            <a:r>
              <a:rPr lang="it-IT" dirty="0" smtClean="0">
                <a:latin typeface="Calibri" pitchFamily="34" charset="0"/>
                <a:cs typeface="Calibri" pitchFamily="34" charset="0"/>
              </a:rPr>
              <a:t>Contenuti del Piano </a:t>
            </a:r>
            <a:endParaRPr lang="it-IT" dirty="0">
              <a:latin typeface="Calibri" pitchFamily="34" charset="0"/>
              <a:cs typeface="Calibri" pitchFamily="34" charset="0"/>
            </a:endParaRPr>
          </a:p>
        </p:txBody>
      </p:sp>
      <p:sp>
        <p:nvSpPr>
          <p:cNvPr id="3" name="Segnaposto contenuto 2"/>
          <p:cNvSpPr>
            <a:spLocks noGrp="1"/>
          </p:cNvSpPr>
          <p:nvPr>
            <p:ph idx="1"/>
          </p:nvPr>
        </p:nvSpPr>
        <p:spPr>
          <a:xfrm>
            <a:off x="495300" y="1820863"/>
            <a:ext cx="8915400" cy="4752975"/>
          </a:xfrm>
        </p:spPr>
        <p:txBody>
          <a:bodyPr>
            <a:normAutofit/>
          </a:bodyPr>
          <a:lstStyle/>
          <a:p>
            <a:pPr marL="0" indent="0" algn="just">
              <a:buFontTx/>
              <a:buNone/>
              <a:defRPr/>
            </a:pPr>
            <a:r>
              <a:rPr lang="it-IT" sz="2000" b="1" dirty="0" smtClean="0">
                <a:latin typeface="Calibri" pitchFamily="34" charset="0"/>
                <a:cs typeface="Calibri" pitchFamily="34" charset="0"/>
              </a:rPr>
              <a:t>Comma 16.  Attività per le quali è più elevato il rischio, che dovranno essere contenute nel Piano:</a:t>
            </a:r>
            <a:endParaRPr lang="it-IT" sz="2000" b="1" dirty="0">
              <a:latin typeface="Calibri" pitchFamily="34" charset="0"/>
              <a:cs typeface="Calibri" pitchFamily="34" charset="0"/>
            </a:endParaRPr>
          </a:p>
          <a:p>
            <a:pPr marL="0" indent="0" algn="just">
              <a:buFontTx/>
              <a:buNone/>
              <a:defRPr/>
            </a:pPr>
            <a:r>
              <a:rPr lang="it-IT" sz="2000" dirty="0">
                <a:latin typeface="Calibri" pitchFamily="34" charset="0"/>
                <a:cs typeface="Calibri" pitchFamily="34" charset="0"/>
              </a:rPr>
              <a:t>a)  autorizzazione o concessione; </a:t>
            </a:r>
          </a:p>
          <a:p>
            <a:pPr marL="0" indent="0" algn="just">
              <a:buFontTx/>
              <a:buNone/>
              <a:defRPr/>
            </a:pPr>
            <a:r>
              <a:rPr lang="it-IT" sz="2000" dirty="0">
                <a:latin typeface="Calibri" pitchFamily="34" charset="0"/>
                <a:cs typeface="Calibri" pitchFamily="34" charset="0"/>
              </a:rPr>
              <a:t>b)  scelta del contraente per l'affidamento di lavori, forniture e servizi, anche con riferimento alla modalità di selezione prescelta ai sensi del codice dei contratti pubblici relativi a lavori, servizi e forniture, di cui al decreto legislativo 12 aprile 2006, n. 163; </a:t>
            </a:r>
          </a:p>
          <a:p>
            <a:pPr marL="0" indent="0" algn="just">
              <a:buFontTx/>
              <a:buNone/>
              <a:defRPr/>
            </a:pPr>
            <a:r>
              <a:rPr lang="it-IT" sz="2000" dirty="0">
                <a:latin typeface="Calibri" pitchFamily="34" charset="0"/>
                <a:cs typeface="Calibri" pitchFamily="34" charset="0"/>
              </a:rPr>
              <a:t>c)  concessione ed erogazione di sovvenzioni, contributi, sussidi, ausili finanziari, nonché attribuzione di vantaggi economici di qualunque genere a persone ed enti pubblici e privati; </a:t>
            </a:r>
          </a:p>
          <a:p>
            <a:pPr marL="0" indent="0" algn="just">
              <a:buFontTx/>
              <a:buNone/>
              <a:defRPr/>
            </a:pPr>
            <a:r>
              <a:rPr lang="it-IT" sz="2000" dirty="0">
                <a:latin typeface="Calibri" pitchFamily="34" charset="0"/>
                <a:cs typeface="Calibri" pitchFamily="34" charset="0"/>
              </a:rPr>
              <a:t>d)  concorsi e prove selettive per l'assunzione del personale e progressioni di carriera di cui all'articolo 24 del citato decreto legislativo n. 150 del 2009.</a:t>
            </a:r>
          </a:p>
          <a:p>
            <a:pPr>
              <a:defRPr/>
            </a:pPr>
            <a:endParaRPr lang="it-IT" sz="2000" dirty="0">
              <a:latin typeface="Calibri" pitchFamily="34" charset="0"/>
              <a:cs typeface="Calibri" pitchFamily="34" charset="0"/>
            </a:endParaRPr>
          </a:p>
        </p:txBody>
      </p:sp>
      <p:sp>
        <p:nvSpPr>
          <p:cNvPr id="6" name="Segnaposto numero diapositiva 5"/>
          <p:cNvSpPr>
            <a:spLocks noGrp="1"/>
          </p:cNvSpPr>
          <p:nvPr>
            <p:ph type="sldNum" sz="quarter" idx="12"/>
          </p:nvPr>
        </p:nvSpPr>
        <p:spPr/>
        <p:txBody>
          <a:bodyPr/>
          <a:lstStyle/>
          <a:p>
            <a:pPr>
              <a:defRPr/>
            </a:pPr>
            <a:fld id="{4F2C4CEE-38FF-4374-A620-742D5B141327}" type="slidenum">
              <a:rPr lang="it-IT" smtClean="0"/>
              <a:pPr>
                <a:defRPr/>
              </a:pPr>
              <a:t>57</a:t>
            </a:fld>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a:defRPr/>
            </a:pPr>
            <a:r>
              <a:rPr lang="it-IT" dirty="0">
                <a:latin typeface="Calibri" pitchFamily="34" charset="0"/>
                <a:cs typeface="Calibri" pitchFamily="34" charset="0"/>
              </a:rPr>
              <a:t>P.N.A. 2013-2016 - predisposto dal DFP Principali contenuti</a:t>
            </a:r>
          </a:p>
        </p:txBody>
      </p:sp>
      <p:sp>
        <p:nvSpPr>
          <p:cNvPr id="3" name="Segnaposto contenuto 2"/>
          <p:cNvSpPr>
            <a:spLocks noGrp="1"/>
          </p:cNvSpPr>
          <p:nvPr>
            <p:ph idx="1"/>
          </p:nvPr>
        </p:nvSpPr>
        <p:spPr/>
        <p:txBody>
          <a:bodyPr>
            <a:normAutofit/>
          </a:bodyPr>
          <a:lstStyle/>
          <a:p>
            <a:pPr marL="0" indent="0">
              <a:buFontTx/>
              <a:buNone/>
              <a:defRPr/>
            </a:pPr>
            <a:r>
              <a:rPr lang="it-IT" sz="2000" b="1" dirty="0">
                <a:latin typeface="Calibri" pitchFamily="34" charset="0"/>
                <a:cs typeface="Calibri" pitchFamily="34" charset="0"/>
              </a:rPr>
              <a:t>I Destinatari</a:t>
            </a:r>
            <a:endParaRPr lang="it-IT" sz="2000" dirty="0">
              <a:latin typeface="Calibri" pitchFamily="34" charset="0"/>
              <a:cs typeface="Calibri" pitchFamily="34" charset="0"/>
            </a:endParaRPr>
          </a:p>
          <a:p>
            <a:pPr algn="just">
              <a:defRPr/>
            </a:pPr>
            <a:r>
              <a:rPr lang="it-IT" sz="2000" dirty="0">
                <a:latin typeface="Calibri" pitchFamily="34" charset="0"/>
                <a:cs typeface="Calibri" pitchFamily="34" charset="0"/>
              </a:rPr>
              <a:t>Sono destinatarie del P.N.A. tutte le pubbliche amministrazioni di cui all’art. 1, comma 2, del decreto legislativo 30 marzo 2001, n. 165. </a:t>
            </a:r>
            <a:endParaRPr lang="it-IT" sz="2000" dirty="0" smtClean="0">
              <a:latin typeface="Calibri" pitchFamily="34" charset="0"/>
              <a:cs typeface="Calibri" pitchFamily="34" charset="0"/>
            </a:endParaRPr>
          </a:p>
          <a:p>
            <a:pPr algn="just">
              <a:defRPr/>
            </a:pPr>
            <a:r>
              <a:rPr lang="it-IT" sz="2000" dirty="0" smtClean="0">
                <a:latin typeface="Calibri" pitchFamily="34" charset="0"/>
                <a:cs typeface="Calibri" pitchFamily="34" charset="0"/>
              </a:rPr>
              <a:t>Gli </a:t>
            </a:r>
            <a:r>
              <a:rPr lang="it-IT" sz="2000" dirty="0">
                <a:latin typeface="Calibri" pitchFamily="34" charset="0"/>
                <a:cs typeface="Calibri" pitchFamily="34" charset="0"/>
              </a:rPr>
              <a:t>indirizzi contenuti nel P.N.A. hanno come destinatari anche le regioni, gli enti del S.S.N., gli enti locali e gli enti ad essi collegati, fermo restando quanto previsto dall’intesa raggiunta in sede di Conferenza unificata il 24 luglio 2013 ai sensi dell’art. 1, commi 60 e 61, della l. n. 190 del </a:t>
            </a:r>
            <a:r>
              <a:rPr lang="it-IT" sz="2000" dirty="0" smtClean="0">
                <a:latin typeface="Calibri" pitchFamily="34" charset="0"/>
                <a:cs typeface="Calibri" pitchFamily="34" charset="0"/>
              </a:rPr>
              <a:t>2012.</a:t>
            </a:r>
            <a:endParaRPr lang="it-IT" sz="2000" dirty="0">
              <a:latin typeface="Calibri" pitchFamily="34" charset="0"/>
              <a:cs typeface="Calibri" pitchFamily="34" charset="0"/>
            </a:endParaRPr>
          </a:p>
          <a:p>
            <a:pPr>
              <a:defRPr/>
            </a:pPr>
            <a:endParaRPr lang="it-IT" sz="2000" dirty="0">
              <a:latin typeface="Calibri" pitchFamily="34" charset="0"/>
              <a:cs typeface="Calibri" pitchFamily="34" charset="0"/>
            </a:endParaRPr>
          </a:p>
        </p:txBody>
      </p:sp>
      <p:sp>
        <p:nvSpPr>
          <p:cNvPr id="6" name="Segnaposto numero diapositiva 5"/>
          <p:cNvSpPr>
            <a:spLocks noGrp="1"/>
          </p:cNvSpPr>
          <p:nvPr>
            <p:ph type="sldNum" sz="quarter" idx="12"/>
          </p:nvPr>
        </p:nvSpPr>
        <p:spPr/>
        <p:txBody>
          <a:bodyPr/>
          <a:lstStyle/>
          <a:p>
            <a:pPr>
              <a:defRPr/>
            </a:pPr>
            <a:fld id="{C6FF730F-3BA6-48A5-865A-2E8E4DD80BE2}" type="slidenum">
              <a:rPr lang="it-IT" smtClean="0"/>
              <a:pPr>
                <a:defRPr/>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476250"/>
            <a:ext cx="9137650" cy="1069975"/>
          </a:xfrm>
        </p:spPr>
        <p:txBody>
          <a:bodyPr rtlCol="0">
            <a:normAutofit/>
          </a:bodyPr>
          <a:lstStyle/>
          <a:p>
            <a:pPr>
              <a:defRPr/>
            </a:pPr>
            <a:r>
              <a:rPr lang="it-IT" sz="3200" dirty="0">
                <a:latin typeface="Calibri" pitchFamily="34" charset="0"/>
                <a:cs typeface="Calibri" pitchFamily="34" charset="0"/>
              </a:rPr>
              <a:t>P.N.A. 2013-2016 - predisposto dal DFP Principali contenuti</a:t>
            </a:r>
          </a:p>
        </p:txBody>
      </p:sp>
      <p:sp>
        <p:nvSpPr>
          <p:cNvPr id="3" name="Segnaposto contenuto 2"/>
          <p:cNvSpPr>
            <a:spLocks noGrp="1"/>
          </p:cNvSpPr>
          <p:nvPr>
            <p:ph idx="4294967295"/>
          </p:nvPr>
        </p:nvSpPr>
        <p:spPr>
          <a:xfrm>
            <a:off x="298450" y="1484313"/>
            <a:ext cx="9390063" cy="3748087"/>
          </a:xfrm>
        </p:spPr>
        <p:txBody>
          <a:bodyPr>
            <a:noAutofit/>
          </a:bodyPr>
          <a:lstStyle/>
          <a:p>
            <a:pPr marL="0" indent="0">
              <a:spcBef>
                <a:spcPts val="0"/>
              </a:spcBef>
              <a:buFontTx/>
              <a:buNone/>
              <a:defRPr/>
            </a:pPr>
            <a:r>
              <a:rPr lang="it-IT" sz="2400" b="1" dirty="0">
                <a:latin typeface="Calibri" pitchFamily="34" charset="0"/>
                <a:cs typeface="Calibri" pitchFamily="34" charset="0"/>
              </a:rPr>
              <a:t>I principali strumenti previsti dalla normativa, oltre all’elaborazione del P.N.A., sono</a:t>
            </a:r>
            <a:r>
              <a:rPr lang="it-IT" sz="2400" b="1" dirty="0" smtClean="0">
                <a:latin typeface="Calibri" pitchFamily="34" charset="0"/>
                <a:cs typeface="Calibri" pitchFamily="34" charset="0"/>
              </a:rPr>
              <a:t>:</a:t>
            </a:r>
          </a:p>
          <a:p>
            <a:pPr marL="0" indent="0">
              <a:spcBef>
                <a:spcPts val="0"/>
              </a:spcBef>
              <a:buFontTx/>
              <a:buNone/>
              <a:defRPr/>
            </a:pPr>
            <a:endParaRPr lang="it-IT" sz="900" dirty="0">
              <a:latin typeface="Calibri" pitchFamily="34" charset="0"/>
              <a:cs typeface="Calibri" pitchFamily="34" charset="0"/>
            </a:endParaRPr>
          </a:p>
          <a:p>
            <a:pPr>
              <a:spcBef>
                <a:spcPts val="0"/>
              </a:spcBef>
              <a:defRPr/>
            </a:pPr>
            <a:r>
              <a:rPr lang="it-IT" sz="1600" dirty="0" smtClean="0">
                <a:latin typeface="Calibri" pitchFamily="34" charset="0"/>
                <a:cs typeface="Calibri" pitchFamily="34" charset="0"/>
              </a:rPr>
              <a:t>adozione </a:t>
            </a:r>
            <a:r>
              <a:rPr lang="it-IT" sz="1600" dirty="0">
                <a:latin typeface="Calibri" pitchFamily="34" charset="0"/>
                <a:cs typeface="Calibri" pitchFamily="34" charset="0"/>
              </a:rPr>
              <a:t>dei P.T.P.C.</a:t>
            </a:r>
          </a:p>
          <a:p>
            <a:pPr>
              <a:spcBef>
                <a:spcPts val="0"/>
              </a:spcBef>
              <a:defRPr/>
            </a:pPr>
            <a:r>
              <a:rPr lang="it-IT" sz="1600" dirty="0" smtClean="0">
                <a:latin typeface="Calibri" pitchFamily="34" charset="0"/>
                <a:cs typeface="Calibri" pitchFamily="34" charset="0"/>
              </a:rPr>
              <a:t>adempimenti </a:t>
            </a:r>
            <a:r>
              <a:rPr lang="it-IT" sz="1600" dirty="0">
                <a:latin typeface="Calibri" pitchFamily="34" charset="0"/>
                <a:cs typeface="Calibri" pitchFamily="34" charset="0"/>
              </a:rPr>
              <a:t>di trasparenza</a:t>
            </a:r>
          </a:p>
          <a:p>
            <a:pPr>
              <a:spcBef>
                <a:spcPts val="0"/>
              </a:spcBef>
              <a:defRPr/>
            </a:pPr>
            <a:r>
              <a:rPr lang="it-IT" sz="1600" dirty="0" smtClean="0">
                <a:latin typeface="Calibri" pitchFamily="34" charset="0"/>
                <a:cs typeface="Calibri" pitchFamily="34" charset="0"/>
              </a:rPr>
              <a:t>codici </a:t>
            </a:r>
            <a:r>
              <a:rPr lang="it-IT" sz="1600" dirty="0">
                <a:latin typeface="Calibri" pitchFamily="34" charset="0"/>
                <a:cs typeface="Calibri" pitchFamily="34" charset="0"/>
              </a:rPr>
              <a:t>di comportamento</a:t>
            </a:r>
          </a:p>
          <a:p>
            <a:pPr>
              <a:spcBef>
                <a:spcPts val="0"/>
              </a:spcBef>
              <a:defRPr/>
            </a:pPr>
            <a:r>
              <a:rPr lang="it-IT" sz="1600" dirty="0" smtClean="0">
                <a:latin typeface="Calibri" pitchFamily="34" charset="0"/>
                <a:cs typeface="Calibri" pitchFamily="34" charset="0"/>
              </a:rPr>
              <a:t>rotazione </a:t>
            </a:r>
            <a:r>
              <a:rPr lang="it-IT" sz="1600" dirty="0">
                <a:latin typeface="Calibri" pitchFamily="34" charset="0"/>
                <a:cs typeface="Calibri" pitchFamily="34" charset="0"/>
              </a:rPr>
              <a:t>del personale</a:t>
            </a:r>
          </a:p>
          <a:p>
            <a:pPr>
              <a:spcBef>
                <a:spcPts val="0"/>
              </a:spcBef>
              <a:defRPr/>
            </a:pPr>
            <a:r>
              <a:rPr lang="it-IT" sz="1600" dirty="0" smtClean="0">
                <a:latin typeface="Calibri" pitchFamily="34" charset="0"/>
                <a:cs typeface="Calibri" pitchFamily="34" charset="0"/>
              </a:rPr>
              <a:t>obbligo </a:t>
            </a:r>
            <a:r>
              <a:rPr lang="it-IT" sz="1600" dirty="0">
                <a:latin typeface="Calibri" pitchFamily="34" charset="0"/>
                <a:cs typeface="Calibri" pitchFamily="34" charset="0"/>
              </a:rPr>
              <a:t>di astensione in caso di conflitto di interesse</a:t>
            </a:r>
          </a:p>
          <a:p>
            <a:pPr>
              <a:spcBef>
                <a:spcPts val="0"/>
              </a:spcBef>
              <a:defRPr/>
            </a:pPr>
            <a:r>
              <a:rPr lang="it-IT" sz="1600" dirty="0" smtClean="0">
                <a:latin typeface="Calibri" pitchFamily="34" charset="0"/>
                <a:cs typeface="Calibri" pitchFamily="34" charset="0"/>
              </a:rPr>
              <a:t>disciplina </a:t>
            </a:r>
            <a:r>
              <a:rPr lang="it-IT" sz="1600" dirty="0">
                <a:latin typeface="Calibri" pitchFamily="34" charset="0"/>
                <a:cs typeface="Calibri" pitchFamily="34" charset="0"/>
              </a:rPr>
              <a:t>specifica in materia di svolgimento di incarichi d’ufficio - attività ed incarichi extra-istituzionali</a:t>
            </a:r>
          </a:p>
          <a:p>
            <a:pPr>
              <a:spcBef>
                <a:spcPts val="0"/>
              </a:spcBef>
              <a:defRPr/>
            </a:pPr>
            <a:r>
              <a:rPr lang="it-IT" sz="1600" dirty="0" smtClean="0">
                <a:latin typeface="Calibri" pitchFamily="34" charset="0"/>
                <a:cs typeface="Calibri" pitchFamily="34" charset="0"/>
              </a:rPr>
              <a:t>disciplina </a:t>
            </a:r>
            <a:r>
              <a:rPr lang="it-IT" sz="1600" dirty="0">
                <a:latin typeface="Calibri" pitchFamily="34" charset="0"/>
                <a:cs typeface="Calibri" pitchFamily="34" charset="0"/>
              </a:rPr>
              <a:t>specifica in materia di conferimento di incarichi dirigenziali in caso di particolari attività o incarichi precedenti (</a:t>
            </a:r>
            <a:r>
              <a:rPr lang="it-IT" sz="1600" i="1" dirty="0" err="1">
                <a:latin typeface="Calibri" pitchFamily="34" charset="0"/>
                <a:cs typeface="Calibri" pitchFamily="34" charset="0"/>
              </a:rPr>
              <a:t>pantouflage</a:t>
            </a:r>
            <a:r>
              <a:rPr lang="it-IT" sz="1600" i="1" dirty="0">
                <a:latin typeface="Calibri" pitchFamily="34" charset="0"/>
                <a:cs typeface="Calibri" pitchFamily="34" charset="0"/>
              </a:rPr>
              <a:t> – revolving </a:t>
            </a:r>
            <a:r>
              <a:rPr lang="it-IT" sz="1600" i="1" dirty="0" err="1">
                <a:latin typeface="Calibri" pitchFamily="34" charset="0"/>
                <a:cs typeface="Calibri" pitchFamily="34" charset="0"/>
              </a:rPr>
              <a:t>doors</a:t>
            </a:r>
            <a:r>
              <a:rPr lang="it-IT" sz="1600" dirty="0">
                <a:latin typeface="Calibri" pitchFamily="34" charset="0"/>
                <a:cs typeface="Calibri" pitchFamily="34" charset="0"/>
              </a:rPr>
              <a:t>)</a:t>
            </a:r>
          </a:p>
          <a:p>
            <a:pPr>
              <a:spcBef>
                <a:spcPts val="0"/>
              </a:spcBef>
              <a:defRPr/>
            </a:pPr>
            <a:r>
              <a:rPr lang="it-IT" sz="1600" dirty="0" smtClean="0">
                <a:latin typeface="Calibri" pitchFamily="34" charset="0"/>
                <a:cs typeface="Calibri" pitchFamily="34" charset="0"/>
              </a:rPr>
              <a:t>incompatibilità </a:t>
            </a:r>
            <a:r>
              <a:rPr lang="it-IT" sz="1600" dirty="0">
                <a:latin typeface="Calibri" pitchFamily="34" charset="0"/>
                <a:cs typeface="Calibri" pitchFamily="34" charset="0"/>
              </a:rPr>
              <a:t>specifiche per posizioni dirigenziali</a:t>
            </a:r>
          </a:p>
          <a:p>
            <a:pPr>
              <a:spcBef>
                <a:spcPts val="0"/>
              </a:spcBef>
              <a:defRPr/>
            </a:pPr>
            <a:r>
              <a:rPr lang="it-IT" sz="1600" dirty="0" smtClean="0">
                <a:latin typeface="Calibri" pitchFamily="34" charset="0"/>
                <a:cs typeface="Calibri" pitchFamily="34" charset="0"/>
              </a:rPr>
              <a:t>disciplina </a:t>
            </a:r>
            <a:r>
              <a:rPr lang="it-IT" sz="1600" dirty="0">
                <a:latin typeface="Calibri" pitchFamily="34" charset="0"/>
                <a:cs typeface="Calibri" pitchFamily="34" charset="0"/>
              </a:rPr>
              <a:t>specifica in materia di formazione di commissioni, assegnazioni agli uffici, conferimento di incarichi dirigenziali in caso di condanna penale per delitti contro la pubblica amministrazione </a:t>
            </a:r>
          </a:p>
          <a:p>
            <a:pPr>
              <a:spcBef>
                <a:spcPts val="0"/>
              </a:spcBef>
              <a:defRPr/>
            </a:pPr>
            <a:r>
              <a:rPr lang="it-IT" sz="1600" dirty="0" smtClean="0">
                <a:latin typeface="Calibri" pitchFamily="34" charset="0"/>
                <a:cs typeface="Calibri" pitchFamily="34" charset="0"/>
              </a:rPr>
              <a:t>disciplina </a:t>
            </a:r>
            <a:r>
              <a:rPr lang="it-IT" sz="1600" dirty="0">
                <a:latin typeface="Calibri" pitchFamily="34" charset="0"/>
                <a:cs typeface="Calibri" pitchFamily="34" charset="0"/>
              </a:rPr>
              <a:t>specifica in materia di attività successiva alla cessazione del rapporto di lavoro (</a:t>
            </a:r>
            <a:r>
              <a:rPr lang="it-IT" sz="1600" i="1" dirty="0" err="1">
                <a:latin typeface="Calibri" pitchFamily="34" charset="0"/>
                <a:cs typeface="Calibri" pitchFamily="34" charset="0"/>
              </a:rPr>
              <a:t>pantouflage</a:t>
            </a:r>
            <a:r>
              <a:rPr lang="it-IT" sz="1600" i="1" dirty="0">
                <a:latin typeface="Calibri" pitchFamily="34" charset="0"/>
                <a:cs typeface="Calibri" pitchFamily="34" charset="0"/>
              </a:rPr>
              <a:t> – revolving </a:t>
            </a:r>
            <a:r>
              <a:rPr lang="it-IT" sz="1600" i="1" dirty="0" err="1">
                <a:latin typeface="Calibri" pitchFamily="34" charset="0"/>
                <a:cs typeface="Calibri" pitchFamily="34" charset="0"/>
              </a:rPr>
              <a:t>doors</a:t>
            </a:r>
            <a:r>
              <a:rPr lang="it-IT" sz="1600" dirty="0">
                <a:latin typeface="Calibri" pitchFamily="34" charset="0"/>
                <a:cs typeface="Calibri" pitchFamily="34" charset="0"/>
              </a:rPr>
              <a:t>)</a:t>
            </a:r>
          </a:p>
          <a:p>
            <a:pPr>
              <a:spcBef>
                <a:spcPts val="0"/>
              </a:spcBef>
              <a:defRPr/>
            </a:pPr>
            <a:r>
              <a:rPr lang="it-IT" sz="1600" dirty="0" smtClean="0">
                <a:latin typeface="Calibri" pitchFamily="34" charset="0"/>
                <a:cs typeface="Calibri" pitchFamily="34" charset="0"/>
              </a:rPr>
              <a:t>disciplina </a:t>
            </a:r>
            <a:r>
              <a:rPr lang="it-IT" sz="1600" dirty="0">
                <a:latin typeface="Calibri" pitchFamily="34" charset="0"/>
                <a:cs typeface="Calibri" pitchFamily="34" charset="0"/>
              </a:rPr>
              <a:t>specifica in materia di tutela del dipendente che effettua segnalazioni di illecito (c.d. </a:t>
            </a:r>
            <a:r>
              <a:rPr lang="it-IT" sz="1600" i="1" dirty="0" err="1">
                <a:latin typeface="Calibri" pitchFamily="34" charset="0"/>
                <a:cs typeface="Calibri" pitchFamily="34" charset="0"/>
              </a:rPr>
              <a:t>whistleblower</a:t>
            </a:r>
            <a:r>
              <a:rPr lang="it-IT" sz="1600" dirty="0">
                <a:latin typeface="Calibri" pitchFamily="34" charset="0"/>
                <a:cs typeface="Calibri" pitchFamily="34" charset="0"/>
              </a:rPr>
              <a:t>)</a:t>
            </a:r>
          </a:p>
          <a:p>
            <a:pPr>
              <a:spcBef>
                <a:spcPts val="0"/>
              </a:spcBef>
              <a:defRPr/>
            </a:pPr>
            <a:r>
              <a:rPr lang="it-IT" sz="1600" dirty="0" smtClean="0">
                <a:latin typeface="Calibri" pitchFamily="34" charset="0"/>
                <a:cs typeface="Calibri" pitchFamily="34" charset="0"/>
              </a:rPr>
              <a:t>formazione </a:t>
            </a:r>
            <a:r>
              <a:rPr lang="it-IT" sz="1600" dirty="0">
                <a:latin typeface="Calibri" pitchFamily="34" charset="0"/>
                <a:cs typeface="Calibri" pitchFamily="34" charset="0"/>
              </a:rPr>
              <a:t>in materia di etica, integrità ed altre tematiche attinenti alla prevenzione della corruzione.</a:t>
            </a:r>
          </a:p>
          <a:p>
            <a:pPr>
              <a:spcBef>
                <a:spcPts val="0"/>
              </a:spcBef>
              <a:defRPr/>
            </a:pPr>
            <a:endParaRPr lang="it-IT" sz="1800" dirty="0">
              <a:latin typeface="Calibri" pitchFamily="34" charset="0"/>
              <a:cs typeface="Calibri" pitchFamily="34" charset="0"/>
            </a:endParaRPr>
          </a:p>
        </p:txBody>
      </p:sp>
      <p:sp>
        <p:nvSpPr>
          <p:cNvPr id="5" name="Segnaposto data 3"/>
          <p:cNvSpPr>
            <a:spLocks noGrp="1"/>
          </p:cNvSpPr>
          <p:nvPr>
            <p:ph type="dt" sz="quarter" idx="10"/>
          </p:nvPr>
        </p:nvSpPr>
        <p:spPr>
          <a:xfrm>
            <a:off x="8621713" y="590550"/>
            <a:ext cx="1036637" cy="457200"/>
          </a:xfrm>
        </p:spPr>
        <p:txBody>
          <a:bodyPr/>
          <a:lstStyle/>
          <a:p>
            <a:pPr>
              <a:defRPr/>
            </a:pPr>
            <a:fld id="{129D28CB-788B-6B44-9C7B-4DDF4EC3A8F6}" type="datetime1">
              <a:rPr lang="it-IT" smtClean="0"/>
              <a:pPr>
                <a:defRPr/>
              </a:pPr>
              <a:t>08/10/2015</a:t>
            </a:fld>
            <a:endParaRPr lang="it-IT"/>
          </a:p>
        </p:txBody>
      </p:sp>
      <p:sp>
        <p:nvSpPr>
          <p:cNvPr id="7" name="Segnaposto numero diapositiva 5"/>
          <p:cNvSpPr>
            <a:spLocks noGrp="1"/>
          </p:cNvSpPr>
          <p:nvPr>
            <p:ph type="sldNum" sz="quarter" idx="12"/>
          </p:nvPr>
        </p:nvSpPr>
        <p:spPr>
          <a:xfrm>
            <a:off x="8855075" y="1588"/>
            <a:ext cx="825500" cy="366712"/>
          </a:xfrm>
        </p:spPr>
        <p:txBody>
          <a:bodyPr/>
          <a:lstStyle/>
          <a:p>
            <a:pPr>
              <a:defRPr/>
            </a:pPr>
            <a:fld id="{3BE8000D-527A-4BB8-B7C6-3B25DE058A08}" type="slidenum">
              <a:rPr lang="it-IT" smtClean="0"/>
              <a:pPr>
                <a:defRPr/>
              </a:pPr>
              <a:t>59</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left)">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left)">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wipe(left)">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549275"/>
            <a:ext cx="8915400" cy="733425"/>
          </a:xfrm>
        </p:spPr>
        <p:txBody>
          <a:bodyPr>
            <a:noAutofit/>
          </a:bodyPr>
          <a:lstStyle/>
          <a:p>
            <a:pPr>
              <a:defRPr/>
            </a:pPr>
            <a:r>
              <a:rPr lang="it-IT" sz="2800" dirty="0" smtClean="0"/>
              <a:t>L’Etica nella Pubblica Amministrazione</a:t>
            </a:r>
            <a:br>
              <a:rPr lang="it-IT" sz="2800" dirty="0" smtClean="0"/>
            </a:br>
            <a:r>
              <a:rPr lang="it-IT" sz="2800" dirty="0" smtClean="0"/>
              <a:t>finalità dei codici etici nelle P.A.:</a:t>
            </a:r>
            <a:endParaRPr lang="it-IT" sz="2800" dirty="0"/>
          </a:p>
        </p:txBody>
      </p:sp>
      <p:sp>
        <p:nvSpPr>
          <p:cNvPr id="4" name="Segnaposto data 3"/>
          <p:cNvSpPr>
            <a:spLocks noGrp="1"/>
          </p:cNvSpPr>
          <p:nvPr>
            <p:ph type="dt" sz="quarter" idx="10"/>
          </p:nvPr>
        </p:nvSpPr>
        <p:spPr/>
        <p:txBody>
          <a:bodyPr/>
          <a:lstStyle/>
          <a:p>
            <a:pPr>
              <a:defRPr/>
            </a:pPr>
            <a:fld id="{704A4491-9C0E-D14C-AB78-2EA8A6DDC6B1}" type="datetime1">
              <a:rPr lang="it-IT" smtClean="0"/>
              <a:pPr>
                <a:defRPr/>
              </a:pPr>
              <a:t>08/10/2015</a:t>
            </a:fld>
            <a:endParaRPr lang="it-IT"/>
          </a:p>
        </p:txBody>
      </p:sp>
      <p:sp>
        <p:nvSpPr>
          <p:cNvPr id="5" name="Segnaposto piè di pagina 4"/>
          <p:cNvSpPr>
            <a:spLocks noGrp="1"/>
          </p:cNvSpPr>
          <p:nvPr>
            <p:ph type="ftr" sz="quarter" idx="11"/>
          </p:nvPr>
        </p:nvSpPr>
        <p:spPr/>
        <p:txBody>
          <a:bodyPr/>
          <a:lstStyle/>
          <a:p>
            <a:pPr>
              <a:defRPr/>
            </a:pPr>
            <a:r>
              <a:rPr lang="it-IT" smtClean="0"/>
              <a:t>info@r-group.it</a:t>
            </a:r>
            <a:endParaRPr lang="it-IT" dirty="0"/>
          </a:p>
        </p:txBody>
      </p:sp>
      <p:sp>
        <p:nvSpPr>
          <p:cNvPr id="6" name="Segnaposto numero diapositiva 5"/>
          <p:cNvSpPr>
            <a:spLocks noGrp="1"/>
          </p:cNvSpPr>
          <p:nvPr>
            <p:ph type="sldNum" sz="quarter" idx="12"/>
          </p:nvPr>
        </p:nvSpPr>
        <p:spPr/>
        <p:txBody>
          <a:bodyPr/>
          <a:lstStyle/>
          <a:p>
            <a:pPr>
              <a:defRPr/>
            </a:pPr>
            <a:fld id="{05117350-6C52-433A-8953-04BDE16B2933}" type="slidenum">
              <a:rPr lang="it-IT" smtClean="0"/>
              <a:pPr>
                <a:defRPr/>
              </a:pPr>
              <a:t>6</a:t>
            </a:fld>
            <a:endParaRPr lang="it-IT"/>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374775"/>
            <a:ext cx="78009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olo 1"/>
          <p:cNvSpPr>
            <a:spLocks noGrp="1"/>
          </p:cNvSpPr>
          <p:nvPr>
            <p:ph type="title"/>
          </p:nvPr>
        </p:nvSpPr>
        <p:spPr>
          <a:xfrm>
            <a:off x="495300" y="933821"/>
            <a:ext cx="8915400" cy="733749"/>
          </a:xfrm>
        </p:spPr>
        <p:txBody>
          <a:bodyPr lIns="91440" tIns="45720" rIns="91440" bIns="45720"/>
          <a:lstStyle/>
          <a:p>
            <a:r>
              <a:rPr lang="it-IT" dirty="0">
                <a:latin typeface="Calibri" pitchFamily="34" charset="0"/>
                <a:ea typeface="MS Gothic" charset="0"/>
                <a:cs typeface="Calibri" pitchFamily="34" charset="0"/>
              </a:rPr>
              <a:t>Contenuti del Piano </a:t>
            </a:r>
          </a:p>
        </p:txBody>
      </p:sp>
      <p:sp>
        <p:nvSpPr>
          <p:cNvPr id="3" name="Segnaposto contenuto 2"/>
          <p:cNvSpPr>
            <a:spLocks noGrp="1"/>
          </p:cNvSpPr>
          <p:nvPr>
            <p:ph idx="1"/>
          </p:nvPr>
        </p:nvSpPr>
        <p:spPr>
          <a:xfrm>
            <a:off x="314938" y="1707293"/>
            <a:ext cx="4997575" cy="4781550"/>
          </a:xfrm>
        </p:spPr>
        <p:txBody>
          <a:bodyPr>
            <a:normAutofit fontScale="92500" lnSpcReduction="20000"/>
          </a:bodyPr>
          <a:lstStyle/>
          <a:p>
            <a:pPr marL="0" indent="0" algn="just">
              <a:buNone/>
              <a:defRPr/>
            </a:pPr>
            <a:r>
              <a:rPr lang="it-IT" sz="2000" b="1" dirty="0" smtClean="0">
                <a:latin typeface="Calibri" pitchFamily="34" charset="0"/>
                <a:cs typeface="Calibri" pitchFamily="34" charset="0"/>
              </a:rPr>
              <a:t>Comma 16.  Attività per le quali è più elevato il rischio, che dovranno essere contenute nel Piano:</a:t>
            </a:r>
            <a:endParaRPr lang="it-IT" sz="2000" b="1" dirty="0">
              <a:latin typeface="Calibri" pitchFamily="34" charset="0"/>
              <a:cs typeface="Calibri" pitchFamily="34" charset="0"/>
            </a:endParaRPr>
          </a:p>
          <a:p>
            <a:pPr marL="0" indent="0" algn="just">
              <a:buNone/>
              <a:defRPr/>
            </a:pPr>
            <a:r>
              <a:rPr lang="it-IT" sz="2000" dirty="0">
                <a:latin typeface="Calibri" pitchFamily="34" charset="0"/>
                <a:cs typeface="Calibri" pitchFamily="34" charset="0"/>
              </a:rPr>
              <a:t>a)  autorizzazione o concessione; </a:t>
            </a:r>
          </a:p>
          <a:p>
            <a:pPr marL="0" indent="0" algn="just">
              <a:buNone/>
              <a:defRPr/>
            </a:pPr>
            <a:r>
              <a:rPr lang="it-IT" sz="2000" dirty="0">
                <a:latin typeface="Calibri" pitchFamily="34" charset="0"/>
                <a:cs typeface="Calibri" pitchFamily="34" charset="0"/>
              </a:rPr>
              <a:t>b)  scelta del contraente per l'affidamento di lavori, forniture e servizi, anche con riferimento alla modalità di selezione prescelta ai sensi del codice dei contratti pubblici relativi a lavori, servizi e forniture, di cui al decreto legislativo 12 aprile 2006, n. 163; </a:t>
            </a:r>
          </a:p>
          <a:p>
            <a:pPr marL="0" indent="0" algn="just">
              <a:buNone/>
              <a:defRPr/>
            </a:pPr>
            <a:r>
              <a:rPr lang="it-IT" sz="2000" dirty="0">
                <a:latin typeface="Calibri" pitchFamily="34" charset="0"/>
                <a:cs typeface="Calibri" pitchFamily="34" charset="0"/>
              </a:rPr>
              <a:t>c)  concessione ed erogazione di sovvenzioni, contributi, sussidi, ausili finanziari, nonché attribuzione di vantaggi economici di qualunque genere a persone ed enti pubblici e privati; </a:t>
            </a:r>
          </a:p>
          <a:p>
            <a:pPr marL="0" indent="0" algn="just">
              <a:buNone/>
              <a:defRPr/>
            </a:pPr>
            <a:r>
              <a:rPr lang="it-IT" sz="2000" dirty="0">
                <a:latin typeface="Calibri" pitchFamily="34" charset="0"/>
                <a:cs typeface="Calibri" pitchFamily="34" charset="0"/>
              </a:rPr>
              <a:t>d)  concorsi e prove selettive per l'assunzione del personale e progressioni di carriera di cui all'articolo 24 del citato decreto legislativo n. 150 del 2009.</a:t>
            </a:r>
          </a:p>
          <a:p>
            <a:pPr>
              <a:defRPr/>
            </a:pPr>
            <a:endParaRPr lang="it-IT" sz="2000" dirty="0">
              <a:latin typeface="Calibri" pitchFamily="34" charset="0"/>
              <a:cs typeface="Calibri" pitchFamily="34" charset="0"/>
            </a:endParaRPr>
          </a:p>
        </p:txBody>
      </p:sp>
      <p:sp>
        <p:nvSpPr>
          <p:cNvPr id="5" name="Rettangolo 4"/>
          <p:cNvSpPr/>
          <p:nvPr/>
        </p:nvSpPr>
        <p:spPr>
          <a:xfrm>
            <a:off x="5883184" y="1989140"/>
            <a:ext cx="3671299" cy="4708525"/>
          </a:xfrm>
          <a:prstGeom prst="rect">
            <a:avLst/>
          </a:prstGeom>
          <a:noFill/>
          <a:ln>
            <a:noFill/>
          </a:ln>
        </p:spPr>
        <p:txBody>
          <a:bodyPr lIns="90000" tIns="46800" rIns="90000" bIns="46800">
            <a:normAutofit/>
          </a:bodyPr>
          <a:lstStyle/>
          <a:p>
            <a:pPr defTabSz="457200" eaLnBrk="0" hangingPunct="0">
              <a:spcBef>
                <a:spcPts val="800"/>
              </a:spcBef>
              <a:defRPr/>
            </a:pPr>
            <a:r>
              <a:rPr lang="it-IT" sz="1700" b="1" dirty="0">
                <a:solidFill>
                  <a:srgbClr val="000000"/>
                </a:solidFill>
                <a:latin typeface="Calibri" pitchFamily="34" charset="0"/>
                <a:cs typeface="Calibri" pitchFamily="34" charset="0"/>
              </a:rPr>
              <a:t>Dal comma 16 del 190 al P.N.A.:</a:t>
            </a:r>
          </a:p>
          <a:p>
            <a:pPr defTabSz="457200" eaLnBrk="0" hangingPunct="0">
              <a:spcBef>
                <a:spcPts val="800"/>
              </a:spcBef>
              <a:defRPr/>
            </a:pPr>
            <a:r>
              <a:rPr lang="it-IT" sz="1700" dirty="0">
                <a:solidFill>
                  <a:srgbClr val="000000"/>
                </a:solidFill>
                <a:latin typeface="Calibri" pitchFamily="34" charset="0"/>
                <a:cs typeface="Calibri" pitchFamily="34" charset="0"/>
              </a:rPr>
              <a:t>Area A – Acquisizione e progressione del personale</a:t>
            </a:r>
          </a:p>
          <a:p>
            <a:pPr defTabSz="457200" eaLnBrk="0" hangingPunct="0">
              <a:spcBef>
                <a:spcPts val="800"/>
              </a:spcBef>
              <a:defRPr/>
            </a:pPr>
            <a:r>
              <a:rPr lang="it-IT" sz="1700" dirty="0">
                <a:solidFill>
                  <a:srgbClr val="000000"/>
                </a:solidFill>
                <a:latin typeface="Calibri" pitchFamily="34" charset="0"/>
                <a:cs typeface="Calibri" pitchFamily="34" charset="0"/>
              </a:rPr>
              <a:t>Area B – Affidamento di lavori, servizi e forniture</a:t>
            </a:r>
          </a:p>
          <a:p>
            <a:pPr defTabSz="457200" eaLnBrk="0" hangingPunct="0">
              <a:spcBef>
                <a:spcPts val="800"/>
              </a:spcBef>
              <a:defRPr/>
            </a:pPr>
            <a:r>
              <a:rPr lang="it-IT" sz="1700" dirty="0">
                <a:solidFill>
                  <a:srgbClr val="000000"/>
                </a:solidFill>
                <a:latin typeface="Calibri" pitchFamily="34" charset="0"/>
                <a:cs typeface="Calibri" pitchFamily="34" charset="0"/>
              </a:rPr>
              <a:t>Area C – Provvedimenti ampliativi della sfera giuridica dei destinatari privi di effetto economico diretto ed immediato per il destinatario</a:t>
            </a:r>
          </a:p>
          <a:p>
            <a:pPr defTabSz="457200" eaLnBrk="0" hangingPunct="0">
              <a:spcBef>
                <a:spcPts val="800"/>
              </a:spcBef>
              <a:defRPr/>
            </a:pPr>
            <a:r>
              <a:rPr lang="it-IT" sz="1700" dirty="0">
                <a:solidFill>
                  <a:srgbClr val="000000"/>
                </a:solidFill>
                <a:latin typeface="Calibri" pitchFamily="34" charset="0"/>
                <a:cs typeface="Calibri" pitchFamily="34" charset="0"/>
              </a:rPr>
              <a:t>Area D - Provvedimenti ampliativi della sfera giuridica dei destinatari con effetto economico diretto ed immediato per il </a:t>
            </a:r>
            <a:r>
              <a:rPr lang="it-IT" sz="1700" dirty="0" smtClean="0">
                <a:solidFill>
                  <a:srgbClr val="000000"/>
                </a:solidFill>
                <a:latin typeface="Calibri" pitchFamily="34" charset="0"/>
                <a:cs typeface="Calibri" pitchFamily="34" charset="0"/>
              </a:rPr>
              <a:t>destinatario</a:t>
            </a:r>
            <a:endParaRPr lang="it-IT" sz="1700" dirty="0">
              <a:solidFill>
                <a:srgbClr val="000000"/>
              </a:solidFill>
              <a:latin typeface="Calibri" pitchFamily="34" charset="0"/>
              <a:cs typeface="Calibri" pitchFamily="34" charset="0"/>
            </a:endParaRPr>
          </a:p>
        </p:txBody>
      </p:sp>
      <p:sp>
        <p:nvSpPr>
          <p:cNvPr id="7" name="Freccia circolare in giù 6"/>
          <p:cNvSpPr/>
          <p:nvPr/>
        </p:nvSpPr>
        <p:spPr bwMode="auto">
          <a:xfrm rot="1111984">
            <a:off x="5312983" y="2023418"/>
            <a:ext cx="1223940" cy="504056"/>
          </a:xfrm>
          <a:prstGeom prst="curved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defTabSz="457200">
              <a:buFont typeface="Times New Roman" pitchFamily="18" charset="0"/>
              <a:buNone/>
              <a:defRPr/>
            </a:pPr>
            <a:endParaRPr lang="it-IT">
              <a:solidFill>
                <a:prstClr val="white"/>
              </a:solidFill>
              <a:latin typeface="Calibri" pitchFamily="34" charset="0"/>
              <a:ea typeface="MS Gothic" pitchFamily="49" charset="-128"/>
              <a:cs typeface="Calibri" pitchFamily="34" charset="0"/>
            </a:endParaRPr>
          </a:p>
        </p:txBody>
      </p:sp>
      <p:sp>
        <p:nvSpPr>
          <p:cNvPr id="162823" name="Segnaposto numero diapositiva 5"/>
          <p:cNvSpPr txBox="1">
            <a:spLocks noGrp="1"/>
          </p:cNvSpPr>
          <p:nvPr/>
        </p:nvSpPr>
        <p:spPr bwMode="auto">
          <a:xfrm>
            <a:off x="9102854" y="6356350"/>
            <a:ext cx="736481"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r" defTabSz="457200"/>
            <a:fld id="{4960542D-15ED-D949-AB2D-AB6023CBEF5B}" type="slidenum">
              <a:rPr lang="it-IT" sz="1200" b="1">
                <a:solidFill>
                  <a:srgbClr val="FFFFFF"/>
                </a:solidFill>
                <a:latin typeface="Calibri" pitchFamily="34" charset="0"/>
                <a:cs typeface="Calibri" pitchFamily="34" charset="0"/>
              </a:rPr>
              <a:pPr algn="r" defTabSz="457200"/>
              <a:t>60</a:t>
            </a:fld>
            <a:endParaRPr lang="it-IT" sz="1200" b="1">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23273494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07463" y="244158"/>
            <a:ext cx="6235962" cy="1002512"/>
          </a:xfrm>
        </p:spPr>
        <p:txBody>
          <a:bodyPr/>
          <a:lstStyle/>
          <a:p>
            <a:r>
              <a:rPr lang="it-IT" dirty="0" smtClean="0">
                <a:latin typeface="Calibri" pitchFamily="34" charset="0"/>
                <a:cs typeface="Calibri" pitchFamily="34" charset="0"/>
              </a:rPr>
              <a:t>La road </a:t>
            </a:r>
            <a:r>
              <a:rPr lang="it-IT" dirty="0" err="1" smtClean="0">
                <a:latin typeface="Calibri" pitchFamily="34" charset="0"/>
                <a:cs typeface="Calibri" pitchFamily="34" charset="0"/>
              </a:rPr>
              <a:t>map</a:t>
            </a:r>
            <a:endParaRPr lang="it-IT" dirty="0">
              <a:latin typeface="Calibri" pitchFamily="34" charset="0"/>
              <a:cs typeface="Calibri" pitchFamily="34" charset="0"/>
            </a:endParaRPr>
          </a:p>
        </p:txBody>
      </p:sp>
      <p:sp>
        <p:nvSpPr>
          <p:cNvPr id="7" name="Mostrina 6"/>
          <p:cNvSpPr/>
          <p:nvPr/>
        </p:nvSpPr>
        <p:spPr>
          <a:xfrm>
            <a:off x="220134" y="1196854"/>
            <a:ext cx="2072923" cy="897466"/>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b="1" dirty="0">
              <a:solidFill>
                <a:srgbClr val="404040"/>
              </a:solidFill>
              <a:latin typeface="Calibri" pitchFamily="34" charset="0"/>
              <a:cs typeface="Calibri" pitchFamily="34" charset="0"/>
            </a:endParaRPr>
          </a:p>
        </p:txBody>
      </p:sp>
      <p:sp>
        <p:nvSpPr>
          <p:cNvPr id="8" name="Ovale 7"/>
          <p:cNvSpPr/>
          <p:nvPr/>
        </p:nvSpPr>
        <p:spPr>
          <a:xfrm>
            <a:off x="220134" y="1196854"/>
            <a:ext cx="476956" cy="355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400" b="1" dirty="0" smtClean="0">
                <a:solidFill>
                  <a:srgbClr val="404040"/>
                </a:solidFill>
                <a:latin typeface="Calibri" pitchFamily="34" charset="0"/>
                <a:cs typeface="Calibri" pitchFamily="34" charset="0"/>
              </a:rPr>
              <a:t>1</a:t>
            </a:r>
            <a:endParaRPr lang="it-IT" sz="1400" b="1" dirty="0">
              <a:solidFill>
                <a:srgbClr val="404040"/>
              </a:solidFill>
              <a:latin typeface="Calibri" pitchFamily="34" charset="0"/>
              <a:cs typeface="Calibri" pitchFamily="34" charset="0"/>
            </a:endParaRPr>
          </a:p>
        </p:txBody>
      </p:sp>
      <p:sp>
        <p:nvSpPr>
          <p:cNvPr id="9" name="CasellaDiTesto 8"/>
          <p:cNvSpPr txBox="1"/>
          <p:nvPr/>
        </p:nvSpPr>
        <p:spPr>
          <a:xfrm>
            <a:off x="697090" y="1281522"/>
            <a:ext cx="1449211"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600" b="1" dirty="0" smtClean="0">
                <a:solidFill>
                  <a:srgbClr val="404040"/>
                </a:solidFill>
                <a:latin typeface="Calibri" pitchFamily="34" charset="0"/>
                <a:cs typeface="Calibri" pitchFamily="34" charset="0"/>
              </a:rPr>
              <a:t>Analisi</a:t>
            </a:r>
            <a:endParaRPr lang="it-IT" sz="1600" b="1" dirty="0">
              <a:solidFill>
                <a:srgbClr val="404040"/>
              </a:solidFill>
              <a:latin typeface="Calibri" pitchFamily="34" charset="0"/>
              <a:cs typeface="Calibri" pitchFamily="34" charset="0"/>
            </a:endParaRPr>
          </a:p>
        </p:txBody>
      </p:sp>
      <p:sp>
        <p:nvSpPr>
          <p:cNvPr id="10" name="Mostrina 9"/>
          <p:cNvSpPr/>
          <p:nvPr/>
        </p:nvSpPr>
        <p:spPr>
          <a:xfrm>
            <a:off x="2696636" y="1196854"/>
            <a:ext cx="2072923" cy="897466"/>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b="1" dirty="0">
              <a:solidFill>
                <a:srgbClr val="404040"/>
              </a:solidFill>
              <a:latin typeface="Calibri" pitchFamily="34" charset="0"/>
              <a:cs typeface="Calibri" pitchFamily="34" charset="0"/>
            </a:endParaRPr>
          </a:p>
        </p:txBody>
      </p:sp>
      <p:sp>
        <p:nvSpPr>
          <p:cNvPr id="11" name="Ovale 10"/>
          <p:cNvSpPr/>
          <p:nvPr/>
        </p:nvSpPr>
        <p:spPr>
          <a:xfrm>
            <a:off x="2696636" y="1196854"/>
            <a:ext cx="476956" cy="355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400" b="1" dirty="0">
                <a:solidFill>
                  <a:srgbClr val="404040"/>
                </a:solidFill>
                <a:latin typeface="Calibri" pitchFamily="34" charset="0"/>
                <a:cs typeface="Calibri" pitchFamily="34" charset="0"/>
              </a:rPr>
              <a:t>2</a:t>
            </a:r>
          </a:p>
        </p:txBody>
      </p:sp>
      <p:sp>
        <p:nvSpPr>
          <p:cNvPr id="12" name="CasellaDiTesto 11"/>
          <p:cNvSpPr txBox="1"/>
          <p:nvPr/>
        </p:nvSpPr>
        <p:spPr>
          <a:xfrm>
            <a:off x="3173592" y="1281522"/>
            <a:ext cx="1449211"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it-IT"/>
            </a:defPPr>
            <a:lvl1pPr>
              <a:defRPr b="1">
                <a:solidFill>
                  <a:srgbClr val="40404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sz="1600" dirty="0">
                <a:latin typeface="Calibri" pitchFamily="34" charset="0"/>
                <a:cs typeface="Calibri" pitchFamily="34" charset="0"/>
              </a:rPr>
              <a:t>Messa in atto</a:t>
            </a:r>
          </a:p>
        </p:txBody>
      </p:sp>
      <p:sp>
        <p:nvSpPr>
          <p:cNvPr id="13" name="Mostrina 12"/>
          <p:cNvSpPr/>
          <p:nvPr/>
        </p:nvSpPr>
        <p:spPr>
          <a:xfrm>
            <a:off x="5163957" y="1196854"/>
            <a:ext cx="2072923" cy="897466"/>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b="1" dirty="0">
              <a:solidFill>
                <a:srgbClr val="404040"/>
              </a:solidFill>
              <a:latin typeface="Calibri" pitchFamily="34" charset="0"/>
              <a:cs typeface="Calibri" pitchFamily="34" charset="0"/>
            </a:endParaRPr>
          </a:p>
        </p:txBody>
      </p:sp>
      <p:sp>
        <p:nvSpPr>
          <p:cNvPr id="14" name="Ovale 13"/>
          <p:cNvSpPr/>
          <p:nvPr/>
        </p:nvSpPr>
        <p:spPr>
          <a:xfrm>
            <a:off x="5163957" y="1196854"/>
            <a:ext cx="476956" cy="355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400" b="1" dirty="0">
                <a:solidFill>
                  <a:srgbClr val="404040"/>
                </a:solidFill>
                <a:latin typeface="Calibri" pitchFamily="34" charset="0"/>
                <a:cs typeface="Calibri" pitchFamily="34" charset="0"/>
              </a:rPr>
              <a:t>3</a:t>
            </a:r>
          </a:p>
        </p:txBody>
      </p:sp>
      <p:sp>
        <p:nvSpPr>
          <p:cNvPr id="15" name="CasellaDiTesto 14"/>
          <p:cNvSpPr txBox="1"/>
          <p:nvPr/>
        </p:nvSpPr>
        <p:spPr>
          <a:xfrm>
            <a:off x="5640913" y="1400053"/>
            <a:ext cx="1871108"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it-IT"/>
            </a:defPPr>
            <a:lvl1pPr>
              <a:defRPr b="1">
                <a:solidFill>
                  <a:srgbClr val="40404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sz="1600" dirty="0">
                <a:latin typeface="Calibri" pitchFamily="34" charset="0"/>
                <a:cs typeface="Calibri" pitchFamily="34" charset="0"/>
              </a:rPr>
              <a:t>Monitoraggio</a:t>
            </a:r>
          </a:p>
        </p:txBody>
      </p:sp>
      <p:sp>
        <p:nvSpPr>
          <p:cNvPr id="16" name="Mostrina 15"/>
          <p:cNvSpPr/>
          <p:nvPr/>
        </p:nvSpPr>
        <p:spPr>
          <a:xfrm>
            <a:off x="7530365" y="1207388"/>
            <a:ext cx="2072923" cy="897466"/>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b="1" dirty="0">
              <a:solidFill>
                <a:srgbClr val="404040"/>
              </a:solidFill>
              <a:latin typeface="Calibri" pitchFamily="34" charset="0"/>
              <a:cs typeface="Calibri" pitchFamily="34" charset="0"/>
            </a:endParaRPr>
          </a:p>
        </p:txBody>
      </p:sp>
      <p:sp>
        <p:nvSpPr>
          <p:cNvPr id="17" name="Ovale 16"/>
          <p:cNvSpPr/>
          <p:nvPr/>
        </p:nvSpPr>
        <p:spPr>
          <a:xfrm>
            <a:off x="7530365" y="1207388"/>
            <a:ext cx="476956" cy="355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400" b="1" dirty="0">
                <a:solidFill>
                  <a:srgbClr val="404040"/>
                </a:solidFill>
                <a:latin typeface="Calibri" pitchFamily="34" charset="0"/>
                <a:cs typeface="Calibri" pitchFamily="34" charset="0"/>
              </a:rPr>
              <a:t>4</a:t>
            </a:r>
          </a:p>
        </p:txBody>
      </p:sp>
      <p:sp>
        <p:nvSpPr>
          <p:cNvPr id="18" name="CasellaDiTesto 17"/>
          <p:cNvSpPr txBox="1"/>
          <p:nvPr/>
        </p:nvSpPr>
        <p:spPr>
          <a:xfrm>
            <a:off x="8007321" y="1292056"/>
            <a:ext cx="1325986" cy="58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it-IT"/>
            </a:defPPr>
            <a:lvl1pPr>
              <a:defRPr b="1">
                <a:solidFill>
                  <a:srgbClr val="40404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sz="1600" dirty="0">
                <a:latin typeface="Calibri" pitchFamily="34" charset="0"/>
                <a:cs typeface="Calibri" pitchFamily="34" charset="0"/>
              </a:rPr>
              <a:t>Aggiornamento</a:t>
            </a:r>
          </a:p>
        </p:txBody>
      </p:sp>
      <p:sp>
        <p:nvSpPr>
          <p:cNvPr id="19" name="Rettangolo arrotondato 18"/>
          <p:cNvSpPr/>
          <p:nvPr/>
        </p:nvSpPr>
        <p:spPr>
          <a:xfrm>
            <a:off x="256824" y="2195924"/>
            <a:ext cx="1944512" cy="660400"/>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dirty="0" smtClean="0">
                <a:solidFill>
                  <a:srgbClr val="000000"/>
                </a:solidFill>
                <a:latin typeface="Calibri" pitchFamily="34" charset="0"/>
                <a:cs typeface="Calibri" pitchFamily="34" charset="0"/>
              </a:rPr>
              <a:t>Analisi di processo</a:t>
            </a:r>
            <a:endParaRPr lang="it-IT" dirty="0">
              <a:solidFill>
                <a:srgbClr val="000000"/>
              </a:solidFill>
              <a:latin typeface="Calibri" pitchFamily="34" charset="0"/>
              <a:cs typeface="Calibri" pitchFamily="34" charset="0"/>
            </a:endParaRPr>
          </a:p>
        </p:txBody>
      </p:sp>
      <p:sp>
        <p:nvSpPr>
          <p:cNvPr id="20" name="Rettangolo arrotondato 19"/>
          <p:cNvSpPr/>
          <p:nvPr/>
        </p:nvSpPr>
        <p:spPr>
          <a:xfrm>
            <a:off x="2531534" y="2195923"/>
            <a:ext cx="2384777" cy="1253064"/>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Pubblicazione PTPC sul sito istituzione ed invio telematico al DFP</a:t>
            </a:r>
          </a:p>
        </p:txBody>
      </p:sp>
      <p:sp>
        <p:nvSpPr>
          <p:cNvPr id="21" name="Rettangolo arrotondato 20"/>
          <p:cNvSpPr/>
          <p:nvPr/>
        </p:nvSpPr>
        <p:spPr>
          <a:xfrm>
            <a:off x="5173131" y="2195924"/>
            <a:ext cx="2201336" cy="1253063"/>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Programma di vigilanza ed esecuzione audit/control self </a:t>
            </a:r>
            <a:r>
              <a:rPr lang="it-IT" sz="1600" dirty="0" err="1">
                <a:solidFill>
                  <a:srgbClr val="000000"/>
                </a:solidFill>
                <a:latin typeface="Calibri" pitchFamily="34" charset="0"/>
                <a:cs typeface="Calibri" pitchFamily="34" charset="0"/>
              </a:rPr>
              <a:t>assessment</a:t>
            </a:r>
            <a:endParaRPr lang="it-IT" sz="1600" dirty="0">
              <a:solidFill>
                <a:srgbClr val="000000"/>
              </a:solidFill>
              <a:latin typeface="Calibri" pitchFamily="34" charset="0"/>
              <a:cs typeface="Calibri" pitchFamily="34" charset="0"/>
            </a:endParaRPr>
          </a:p>
        </p:txBody>
      </p:sp>
      <p:sp>
        <p:nvSpPr>
          <p:cNvPr id="22" name="Rettangolo arrotondato 21"/>
          <p:cNvSpPr/>
          <p:nvPr/>
        </p:nvSpPr>
        <p:spPr>
          <a:xfrm>
            <a:off x="7585396" y="2195923"/>
            <a:ext cx="1944512" cy="2404536"/>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Aggiornamento del PTPC con cadenza annuale per considerare modifiche normative/organizzative e/o violazioni accertate</a:t>
            </a:r>
          </a:p>
        </p:txBody>
      </p:sp>
      <p:sp>
        <p:nvSpPr>
          <p:cNvPr id="24" name="Rettangolo arrotondato 23"/>
          <p:cNvSpPr/>
          <p:nvPr/>
        </p:nvSpPr>
        <p:spPr>
          <a:xfrm>
            <a:off x="256824" y="2991796"/>
            <a:ext cx="1944512" cy="660400"/>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Identificazione delle aree a rischio</a:t>
            </a:r>
          </a:p>
        </p:txBody>
      </p:sp>
      <p:sp>
        <p:nvSpPr>
          <p:cNvPr id="25" name="Rettangolo arrotondato 24"/>
          <p:cNvSpPr/>
          <p:nvPr/>
        </p:nvSpPr>
        <p:spPr>
          <a:xfrm>
            <a:off x="2531534" y="3584451"/>
            <a:ext cx="2384777" cy="1016008"/>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Attuazione </a:t>
            </a:r>
            <a:r>
              <a:rPr lang="it-IT" sz="1600" dirty="0" smtClean="0">
                <a:solidFill>
                  <a:srgbClr val="000000"/>
                </a:solidFill>
                <a:latin typeface="Calibri" pitchFamily="34" charset="0"/>
                <a:cs typeface="Calibri" pitchFamily="34" charset="0"/>
              </a:rPr>
              <a:t>misure </a:t>
            </a:r>
            <a:r>
              <a:rPr lang="it-IT" sz="1600" dirty="0">
                <a:solidFill>
                  <a:srgbClr val="000000"/>
                </a:solidFill>
                <a:latin typeface="Calibri" pitchFamily="34" charset="0"/>
                <a:cs typeface="Calibri" pitchFamily="34" charset="0"/>
              </a:rPr>
              <a:t>per ridurre i rischi di corruzione</a:t>
            </a:r>
          </a:p>
        </p:txBody>
      </p:sp>
      <p:sp>
        <p:nvSpPr>
          <p:cNvPr id="26" name="Rettangolo arrotondato 25"/>
          <p:cNvSpPr/>
          <p:nvPr/>
        </p:nvSpPr>
        <p:spPr>
          <a:xfrm>
            <a:off x="5173131" y="3601383"/>
            <a:ext cx="2201336" cy="1608668"/>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Relazione annuale del RPC sulle attività di monitoraggio e pubblicazione sul sito del DFP</a:t>
            </a:r>
          </a:p>
        </p:txBody>
      </p:sp>
      <p:sp>
        <p:nvSpPr>
          <p:cNvPr id="28" name="Rettangolo arrotondato 27"/>
          <p:cNvSpPr/>
          <p:nvPr/>
        </p:nvSpPr>
        <p:spPr>
          <a:xfrm>
            <a:off x="256824" y="3804603"/>
            <a:ext cx="1944512" cy="795856"/>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400" dirty="0" smtClean="0">
                <a:solidFill>
                  <a:srgbClr val="000000"/>
                </a:solidFill>
                <a:latin typeface="Calibri" pitchFamily="34" charset="0"/>
                <a:cs typeface="Calibri" pitchFamily="34" charset="0"/>
              </a:rPr>
              <a:t>Individuazione delle misure per </a:t>
            </a:r>
            <a:r>
              <a:rPr lang="it-IT" sz="1400" dirty="0">
                <a:solidFill>
                  <a:srgbClr val="000000"/>
                </a:solidFill>
                <a:latin typeface="Calibri" pitchFamily="34" charset="0"/>
                <a:cs typeface="Calibri" pitchFamily="34" charset="0"/>
              </a:rPr>
              <a:t>ridurre i rischi</a:t>
            </a:r>
          </a:p>
        </p:txBody>
      </p:sp>
      <p:sp>
        <p:nvSpPr>
          <p:cNvPr id="29" name="Rettangolo arrotondato 28"/>
          <p:cNvSpPr/>
          <p:nvPr/>
        </p:nvSpPr>
        <p:spPr>
          <a:xfrm>
            <a:off x="2531534" y="4752851"/>
            <a:ext cx="2384777" cy="1100667"/>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I</a:t>
            </a:r>
            <a:r>
              <a:rPr lang="it-IT" sz="1600" dirty="0" smtClean="0">
                <a:solidFill>
                  <a:srgbClr val="000000"/>
                </a:solidFill>
                <a:latin typeface="Calibri" pitchFamily="34" charset="0"/>
                <a:cs typeface="Calibri" pitchFamily="34" charset="0"/>
              </a:rPr>
              <a:t>niziative </a:t>
            </a:r>
            <a:r>
              <a:rPr lang="it-IT" sz="1600" dirty="0">
                <a:solidFill>
                  <a:srgbClr val="000000"/>
                </a:solidFill>
                <a:latin typeface="Calibri" pitchFamily="34" charset="0"/>
                <a:cs typeface="Calibri" pitchFamily="34" charset="0"/>
              </a:rPr>
              <a:t>di comunicazione e</a:t>
            </a:r>
          </a:p>
          <a:p>
            <a:r>
              <a:rPr lang="it-IT" sz="1600" dirty="0">
                <a:solidFill>
                  <a:srgbClr val="000000"/>
                </a:solidFill>
                <a:latin typeface="Calibri" pitchFamily="34" charset="0"/>
                <a:cs typeface="Calibri" pitchFamily="34" charset="0"/>
              </a:rPr>
              <a:t>formazione del PTPC</a:t>
            </a:r>
          </a:p>
        </p:txBody>
      </p:sp>
      <p:sp>
        <p:nvSpPr>
          <p:cNvPr id="32" name="Rettangolo arrotondato 31"/>
          <p:cNvSpPr/>
          <p:nvPr/>
        </p:nvSpPr>
        <p:spPr>
          <a:xfrm>
            <a:off x="256824" y="4719005"/>
            <a:ext cx="1944512" cy="812788"/>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400" dirty="0">
                <a:solidFill>
                  <a:srgbClr val="000000"/>
                </a:solidFill>
                <a:latin typeface="Calibri" pitchFamily="34" charset="0"/>
                <a:cs typeface="Calibri" pitchFamily="34" charset="0"/>
              </a:rPr>
              <a:t>Individuazione dei referenti tenuti a relazionare al RPC</a:t>
            </a:r>
          </a:p>
        </p:txBody>
      </p:sp>
      <p:sp>
        <p:nvSpPr>
          <p:cNvPr id="33" name="Rettangolo arrotondato 32"/>
          <p:cNvSpPr/>
          <p:nvPr/>
        </p:nvSpPr>
        <p:spPr>
          <a:xfrm>
            <a:off x="2531534" y="5988980"/>
            <a:ext cx="2384777" cy="812805"/>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Attivazione Flussi informativi </a:t>
            </a:r>
            <a:r>
              <a:rPr lang="it-IT" sz="1600" dirty="0" smtClean="0">
                <a:solidFill>
                  <a:srgbClr val="000000"/>
                </a:solidFill>
                <a:latin typeface="Calibri" pitchFamily="34" charset="0"/>
                <a:cs typeface="Calibri" pitchFamily="34" charset="0"/>
              </a:rPr>
              <a:t>dei</a:t>
            </a:r>
            <a:endParaRPr lang="it-IT" sz="1600" dirty="0">
              <a:solidFill>
                <a:srgbClr val="000000"/>
              </a:solidFill>
              <a:latin typeface="Calibri" pitchFamily="34" charset="0"/>
              <a:cs typeface="Calibri" pitchFamily="34" charset="0"/>
            </a:endParaRPr>
          </a:p>
          <a:p>
            <a:r>
              <a:rPr lang="it-IT" sz="1600" dirty="0">
                <a:solidFill>
                  <a:srgbClr val="000000"/>
                </a:solidFill>
                <a:latin typeface="Calibri" pitchFamily="34" charset="0"/>
                <a:cs typeface="Calibri" pitchFamily="34" charset="0"/>
              </a:rPr>
              <a:t>referenti verso RPC</a:t>
            </a:r>
          </a:p>
        </p:txBody>
      </p:sp>
      <p:sp>
        <p:nvSpPr>
          <p:cNvPr id="34" name="Rettangolo arrotondato 33"/>
          <p:cNvSpPr/>
          <p:nvPr/>
        </p:nvSpPr>
        <p:spPr>
          <a:xfrm>
            <a:off x="5173131" y="5328593"/>
            <a:ext cx="2201336" cy="988475"/>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a:solidFill>
                  <a:srgbClr val="000000"/>
                </a:solidFill>
                <a:latin typeface="Calibri" pitchFamily="34" charset="0"/>
                <a:cs typeface="Calibri" pitchFamily="34" charset="0"/>
              </a:rPr>
              <a:t>Proposte di adeguamento PTPC post-monitoraggio</a:t>
            </a:r>
          </a:p>
        </p:txBody>
      </p:sp>
      <p:sp>
        <p:nvSpPr>
          <p:cNvPr id="36" name="Rettangolo arrotondato 35"/>
          <p:cNvSpPr/>
          <p:nvPr/>
        </p:nvSpPr>
        <p:spPr>
          <a:xfrm>
            <a:off x="256824" y="5684193"/>
            <a:ext cx="1944512" cy="812788"/>
          </a:xfrm>
          <a:prstGeom prst="roundRect">
            <a:avLst/>
          </a:prstGeom>
          <a:solidFill>
            <a:srgbClr val="FFFFFF"/>
          </a:solidFill>
          <a:ln>
            <a:solidFill>
              <a:srgbClr val="A2907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r>
              <a:rPr lang="it-IT" sz="1400" dirty="0">
                <a:solidFill>
                  <a:srgbClr val="000000"/>
                </a:solidFill>
                <a:latin typeface="Calibri" pitchFamily="34" charset="0"/>
                <a:cs typeface="Calibri" pitchFamily="34" charset="0"/>
              </a:rPr>
              <a:t>Definizione misure per monitoraggio e aggiornamento PTPC</a:t>
            </a:r>
          </a:p>
        </p:txBody>
      </p:sp>
      <p:sp>
        <p:nvSpPr>
          <p:cNvPr id="30" name="Segnaposto data 3"/>
          <p:cNvSpPr>
            <a:spLocks noGrp="1"/>
          </p:cNvSpPr>
          <p:nvPr>
            <p:ph type="dt" sz="half" idx="10"/>
          </p:nvPr>
        </p:nvSpPr>
        <p:spPr>
          <a:xfrm>
            <a:off x="8621317" y="590550"/>
            <a:ext cx="1037035" cy="457200"/>
          </a:xfrm>
        </p:spPr>
        <p:txBody>
          <a:bodyPr/>
          <a:lstStyle/>
          <a:p>
            <a:fld id="{129D28CB-788B-6B44-9C7B-4DDF4EC3A8F6}" type="datetime1">
              <a:rPr lang="it-IT" smtClean="0">
                <a:latin typeface="Calibri" pitchFamily="34" charset="0"/>
                <a:cs typeface="Calibri" pitchFamily="34" charset="0"/>
              </a:rPr>
              <a:pPr/>
              <a:t>08/10/2015</a:t>
            </a:fld>
            <a:endParaRPr lang="it-IT">
              <a:latin typeface="Calibri" pitchFamily="34" charset="0"/>
              <a:cs typeface="Calibri" pitchFamily="34" charset="0"/>
            </a:endParaRPr>
          </a:p>
        </p:txBody>
      </p:sp>
      <p:sp>
        <p:nvSpPr>
          <p:cNvPr id="31" name="Segnaposto numero diapositiva 5"/>
          <p:cNvSpPr>
            <a:spLocks noGrp="1"/>
          </p:cNvSpPr>
          <p:nvPr>
            <p:ph type="sldNum" sz="quarter" idx="12"/>
          </p:nvPr>
        </p:nvSpPr>
        <p:spPr>
          <a:xfrm>
            <a:off x="8855209" y="1589"/>
            <a:ext cx="825500" cy="366712"/>
          </a:xfrm>
        </p:spPr>
        <p:txBody>
          <a:bodyPr/>
          <a:lstStyle/>
          <a:p>
            <a:fld id="{E4385AE5-EB89-764B-BFC3-DDC6C5C4003C}" type="slidenum">
              <a:rPr lang="it-IT" smtClean="0">
                <a:latin typeface="Calibri" pitchFamily="34" charset="0"/>
                <a:cs typeface="Calibri" pitchFamily="34" charset="0"/>
              </a:rPr>
              <a:pPr/>
              <a:t>61</a:t>
            </a:fld>
            <a:endParaRPr lang="it-IT">
              <a:latin typeface="Calibri" pitchFamily="34" charset="0"/>
              <a:cs typeface="Calibri" pitchFamily="34" charset="0"/>
            </a:endParaRPr>
          </a:p>
        </p:txBody>
      </p:sp>
    </p:spTree>
    <p:extLst>
      <p:ext uri="{BB962C8B-B14F-4D97-AF65-F5344CB8AC3E}">
        <p14:creationId xmlns:p14="http://schemas.microsoft.com/office/powerpoint/2010/main" val="17752879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latin typeface="Calibri" pitchFamily="34" charset="0"/>
                <a:cs typeface="Calibri" pitchFamily="34" charset="0"/>
              </a:rPr>
              <a:t>Scheda sui rischi e misure di prevenzione</a:t>
            </a:r>
            <a:endParaRPr lang="it-IT" dirty="0">
              <a:latin typeface="Calibri" pitchFamily="34" charset="0"/>
              <a:cs typeface="Calibri" pitchFamily="34" charset="0"/>
            </a:endParaRPr>
          </a:p>
        </p:txBody>
      </p:sp>
      <p:sp>
        <p:nvSpPr>
          <p:cNvPr id="6" name="Segnaposto numero diapositiva 5"/>
          <p:cNvSpPr>
            <a:spLocks noGrp="1"/>
          </p:cNvSpPr>
          <p:nvPr>
            <p:ph type="sldNum" sz="quarter" idx="12"/>
          </p:nvPr>
        </p:nvSpPr>
        <p:spPr/>
        <p:txBody>
          <a:bodyPr/>
          <a:lstStyle/>
          <a:p>
            <a:pPr>
              <a:defRPr/>
            </a:pPr>
            <a:fld id="{B05F6016-39D0-401A-9826-C37E49FCBECE}" type="slidenum">
              <a:rPr lang="it-IT" smtClean="0"/>
              <a:pPr>
                <a:defRPr/>
              </a:pPr>
              <a:t>62</a:t>
            </a:fld>
            <a:endParaRPr lang="it-IT"/>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2062163"/>
            <a:ext cx="9485312" cy="393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701824"/>
            <a:ext cx="8915400" cy="1143000"/>
          </a:xfrm>
        </p:spPr>
        <p:txBody>
          <a:bodyPr>
            <a:normAutofit fontScale="90000"/>
          </a:bodyPr>
          <a:lstStyle/>
          <a:p>
            <a:pPr>
              <a:defRPr/>
            </a:pPr>
            <a:r>
              <a:rPr lang="it-IT" dirty="0" smtClean="0">
                <a:latin typeface="Calibri" pitchFamily="34" charset="0"/>
                <a:cs typeface="Calibri" pitchFamily="34" charset="0"/>
              </a:rPr>
              <a:t>Scheda sui rischi e misure di prevenzione</a:t>
            </a:r>
            <a:endParaRPr lang="it-IT" dirty="0">
              <a:latin typeface="Calibri" pitchFamily="34" charset="0"/>
              <a:cs typeface="Calibri" pitchFamily="34" charset="0"/>
            </a:endParaRPr>
          </a:p>
        </p:txBody>
      </p:sp>
      <p:sp>
        <p:nvSpPr>
          <p:cNvPr id="6" name="Segnaposto numero diapositiva 5"/>
          <p:cNvSpPr>
            <a:spLocks noGrp="1"/>
          </p:cNvSpPr>
          <p:nvPr>
            <p:ph type="sldNum" sz="quarter" idx="12"/>
          </p:nvPr>
        </p:nvSpPr>
        <p:spPr/>
        <p:txBody>
          <a:bodyPr/>
          <a:lstStyle/>
          <a:p>
            <a:pPr>
              <a:defRPr/>
            </a:pPr>
            <a:fld id="{2A9F4DE4-03C6-4EEA-91F9-6261E1E2C539}" type="slidenum">
              <a:rPr lang="it-IT" smtClean="0"/>
              <a:pPr>
                <a:defRPr/>
              </a:pPr>
              <a:t>63</a:t>
            </a:fld>
            <a:endParaRPr lang="it-IT"/>
          </a:p>
        </p:txBody>
      </p:sp>
      <p:sp>
        <p:nvSpPr>
          <p:cNvPr id="57348" name="Rectangle 2"/>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457200"/>
            <a:endParaRPr lang="it-IT">
              <a:solidFill>
                <a:srgbClr val="000000"/>
              </a:solidFill>
            </a:endParaRPr>
          </a:p>
        </p:txBody>
      </p:sp>
      <p:pic>
        <p:nvPicPr>
          <p:cNvPr id="573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2078459"/>
            <a:ext cx="9269412" cy="300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dirty="0" smtClean="0">
                <a:latin typeface="Calibri" pitchFamily="34" charset="0"/>
                <a:cs typeface="Calibri" pitchFamily="34" charset="0"/>
              </a:rPr>
              <a:t>La valutazione del rischio: allegato 5</a:t>
            </a:r>
            <a:endParaRPr lang="it-IT" dirty="0">
              <a:latin typeface="Calibri" pitchFamily="34" charset="0"/>
              <a:cs typeface="Calibri" pitchFamily="34" charset="0"/>
            </a:endParaRPr>
          </a:p>
        </p:txBody>
      </p:sp>
      <p:pic>
        <p:nvPicPr>
          <p:cNvPr id="7" name="Segnaposto contenuto 6"/>
          <p:cNvPicPr>
            <a:picLocks noGrp="1" noChangeAspect="1"/>
          </p:cNvPicPr>
          <p:nvPr>
            <p:ph idx="1"/>
          </p:nvPr>
        </p:nvPicPr>
        <p:blipFill>
          <a:blip r:embed="rId2"/>
          <a:srcRect t="837" b="837"/>
          <a:stretch>
            <a:fillRect/>
          </a:stretch>
        </p:blipFill>
        <p:spPr>
          <a:xfrm>
            <a:off x="5489348" y="3784402"/>
            <a:ext cx="4345732" cy="2484972"/>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Segnaposto numero diapositiva 5"/>
          <p:cNvSpPr>
            <a:spLocks noGrp="1"/>
          </p:cNvSpPr>
          <p:nvPr>
            <p:ph type="sldNum" sz="quarter" idx="12"/>
          </p:nvPr>
        </p:nvSpPr>
        <p:spPr/>
        <p:txBody>
          <a:bodyPr/>
          <a:lstStyle/>
          <a:p>
            <a:pPr>
              <a:defRPr/>
            </a:pPr>
            <a:fld id="{3D99BA8F-D884-42DA-8ECF-00A313350585}" type="slidenum">
              <a:rPr lang="it-IT" smtClean="0">
                <a:latin typeface="Calibri" pitchFamily="34" charset="0"/>
                <a:cs typeface="Calibri" pitchFamily="34" charset="0"/>
              </a:rPr>
              <a:pPr>
                <a:defRPr/>
              </a:pPr>
              <a:t>64</a:t>
            </a:fld>
            <a:endParaRPr lang="it-IT">
              <a:latin typeface="Calibri" pitchFamily="34" charset="0"/>
              <a:cs typeface="Calibri"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4230594611"/>
              </p:ext>
            </p:extLst>
          </p:nvPr>
        </p:nvGraphicFramePr>
        <p:xfrm>
          <a:off x="377825" y="1773238"/>
          <a:ext cx="5051425" cy="4252903"/>
        </p:xfrm>
        <a:graphic>
          <a:graphicData uri="http://schemas.openxmlformats.org/drawingml/2006/table">
            <a:tbl>
              <a:tblPr/>
              <a:tblGrid>
                <a:gridCol w="4865395"/>
                <a:gridCol w="186030"/>
              </a:tblGrid>
              <a:tr h="223837">
                <a:tc>
                  <a:txBody>
                    <a:bodyPr/>
                    <a:lstStyle/>
                    <a:p>
                      <a:pPr algn="l" fontAlgn="b"/>
                      <a:r>
                        <a:rPr lang="it-IT" sz="1400" b="1" i="0" u="none" strike="noStrike">
                          <a:effectLst/>
                          <a:latin typeface="Arial"/>
                        </a:rPr>
                        <a:t>VALORI E FREQUENZA DELLA PROBABILITA'</a:t>
                      </a:r>
                    </a:p>
                  </a:txBody>
                  <a:tcPr marL="0" marR="0" marT="0" marB="0" anchor="b">
                    <a:lnL>
                      <a:noFill/>
                    </a:lnL>
                    <a:lnR>
                      <a:noFill/>
                    </a:lnR>
                    <a:lnT>
                      <a:noFill/>
                    </a:lnT>
                    <a:lnB>
                      <a:noFill/>
                    </a:lnB>
                  </a:tcPr>
                </a:tc>
                <a:tc>
                  <a:txBody>
                    <a:bodyPr/>
                    <a:lstStyle/>
                    <a:p>
                      <a:pPr algn="l" fontAlgn="b"/>
                      <a:endParaRPr lang="it-IT" sz="1400" b="0" i="0" u="none" strike="noStrike">
                        <a:effectLst/>
                        <a:latin typeface="Arial"/>
                      </a:endParaRP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Nessuna probabilità</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0</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Improbabile</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1</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Poco probabile</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2</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Probabile</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3</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Molto probabile</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4</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Altamente probabile</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5</a:t>
                      </a:r>
                    </a:p>
                  </a:txBody>
                  <a:tcPr marL="0" marR="0" marT="0" marB="0" anchor="b">
                    <a:lnL>
                      <a:noFill/>
                    </a:lnL>
                    <a:lnR>
                      <a:noFill/>
                    </a:lnR>
                    <a:lnT>
                      <a:noFill/>
                    </a:lnT>
                    <a:lnB>
                      <a:noFill/>
                    </a:lnB>
                  </a:tcPr>
                </a:tc>
              </a:tr>
              <a:tr h="223837">
                <a:tc>
                  <a:txBody>
                    <a:bodyPr/>
                    <a:lstStyle/>
                    <a:p>
                      <a:pPr algn="l" fontAlgn="b"/>
                      <a:endParaRPr lang="it-IT" sz="14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it-IT" sz="1400" b="0" i="0" u="none" strike="noStrike">
                        <a:effectLst/>
                        <a:latin typeface="Arial"/>
                      </a:endParaRPr>
                    </a:p>
                  </a:txBody>
                  <a:tcPr marL="0" marR="0" marT="0" marB="0" anchor="b">
                    <a:lnL>
                      <a:noFill/>
                    </a:lnL>
                    <a:lnR>
                      <a:noFill/>
                    </a:lnR>
                    <a:lnT>
                      <a:noFill/>
                    </a:lnT>
                    <a:lnB>
                      <a:noFill/>
                    </a:lnB>
                  </a:tcPr>
                </a:tc>
              </a:tr>
              <a:tr h="223837">
                <a:tc>
                  <a:txBody>
                    <a:bodyPr/>
                    <a:lstStyle/>
                    <a:p>
                      <a:pPr algn="l" fontAlgn="b"/>
                      <a:r>
                        <a:rPr lang="it-IT" sz="1400" b="1" i="0" u="none" strike="noStrike">
                          <a:effectLst/>
                          <a:latin typeface="Arial"/>
                        </a:rPr>
                        <a:t>VALORI E IMPORTANZA DELL'IMPATTO</a:t>
                      </a:r>
                    </a:p>
                  </a:txBody>
                  <a:tcPr marL="0" marR="0" marT="0" marB="0" anchor="b">
                    <a:lnL>
                      <a:noFill/>
                    </a:lnL>
                    <a:lnR>
                      <a:noFill/>
                    </a:lnR>
                    <a:lnT>
                      <a:noFill/>
                    </a:lnT>
                    <a:lnB>
                      <a:noFill/>
                    </a:lnB>
                  </a:tcPr>
                </a:tc>
                <a:tc>
                  <a:txBody>
                    <a:bodyPr/>
                    <a:lstStyle/>
                    <a:p>
                      <a:pPr algn="l" fontAlgn="b"/>
                      <a:endParaRPr lang="it-IT" sz="1400" b="0" i="0" u="none" strike="noStrike">
                        <a:effectLst/>
                        <a:latin typeface="Arial"/>
                      </a:endParaRP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Nessun impatto</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0</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Marginale</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1</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Minore</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2</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Soglia</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3</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Serio</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4</a:t>
                      </a:r>
                    </a:p>
                  </a:txBody>
                  <a:tcPr marL="0" marR="0" marT="0" marB="0" anchor="b">
                    <a:lnL>
                      <a:noFill/>
                    </a:lnL>
                    <a:lnR>
                      <a:noFill/>
                    </a:lnR>
                    <a:lnT>
                      <a:noFill/>
                    </a:lnT>
                    <a:lnB>
                      <a:noFill/>
                    </a:lnB>
                  </a:tcPr>
                </a:tc>
              </a:tr>
              <a:tr h="223837">
                <a:tc>
                  <a:txBody>
                    <a:bodyPr/>
                    <a:lstStyle/>
                    <a:p>
                      <a:pPr algn="l" fontAlgn="b"/>
                      <a:r>
                        <a:rPr lang="it-IT" sz="1400" b="0" i="0" u="none" strike="noStrike">
                          <a:effectLst/>
                          <a:latin typeface="Arial"/>
                        </a:rPr>
                        <a:t>Superiore</a:t>
                      </a:r>
                    </a:p>
                  </a:txBody>
                  <a:tcPr marL="0" marR="0" marT="0" marB="0" anchor="b">
                    <a:lnL>
                      <a:noFill/>
                    </a:lnL>
                    <a:lnR>
                      <a:noFill/>
                    </a:lnR>
                    <a:lnT>
                      <a:noFill/>
                    </a:lnT>
                    <a:lnB>
                      <a:noFill/>
                    </a:lnB>
                  </a:tcPr>
                </a:tc>
                <a:tc>
                  <a:txBody>
                    <a:bodyPr/>
                    <a:lstStyle/>
                    <a:p>
                      <a:pPr algn="r" fontAlgn="b"/>
                      <a:r>
                        <a:rPr lang="it-IT" sz="1400" b="0" i="0" u="none" strike="noStrike">
                          <a:effectLst/>
                          <a:latin typeface="Arial"/>
                        </a:rPr>
                        <a:t>5</a:t>
                      </a:r>
                    </a:p>
                  </a:txBody>
                  <a:tcPr marL="0" marR="0" marT="0" marB="0" anchor="b">
                    <a:lnL>
                      <a:noFill/>
                    </a:lnL>
                    <a:lnR>
                      <a:noFill/>
                    </a:lnR>
                    <a:lnT>
                      <a:noFill/>
                    </a:lnT>
                    <a:lnB>
                      <a:noFill/>
                    </a:lnB>
                  </a:tcPr>
                </a:tc>
              </a:tr>
              <a:tr h="223837">
                <a:tc>
                  <a:txBody>
                    <a:bodyPr/>
                    <a:lstStyle/>
                    <a:p>
                      <a:pPr algn="l" fontAlgn="b"/>
                      <a:endParaRPr lang="it-IT" sz="1400" b="0" i="0" u="none" strike="noStrike">
                        <a:effectLst/>
                        <a:latin typeface="Arial"/>
                      </a:endParaRPr>
                    </a:p>
                  </a:txBody>
                  <a:tcPr marL="0" marR="0" marT="0" marB="0" anchor="b">
                    <a:lnL>
                      <a:noFill/>
                    </a:lnL>
                    <a:lnR>
                      <a:noFill/>
                    </a:lnR>
                    <a:lnT>
                      <a:noFill/>
                    </a:lnT>
                    <a:lnB>
                      <a:noFill/>
                    </a:lnB>
                  </a:tcPr>
                </a:tc>
                <a:tc>
                  <a:txBody>
                    <a:bodyPr/>
                    <a:lstStyle/>
                    <a:p>
                      <a:pPr algn="l" fontAlgn="b"/>
                      <a:endParaRPr lang="it-IT" sz="1400" b="0" i="0" u="none" strike="noStrike">
                        <a:effectLst/>
                        <a:latin typeface="Arial"/>
                      </a:endParaRPr>
                    </a:p>
                  </a:txBody>
                  <a:tcPr marL="0" marR="0" marT="0" marB="0" anchor="b">
                    <a:lnL>
                      <a:noFill/>
                    </a:lnL>
                    <a:lnR>
                      <a:noFill/>
                    </a:lnR>
                    <a:lnT>
                      <a:noFill/>
                    </a:lnT>
                    <a:lnB>
                      <a:noFill/>
                    </a:lnB>
                  </a:tcPr>
                </a:tc>
              </a:tr>
              <a:tr h="223837">
                <a:tc>
                  <a:txBody>
                    <a:bodyPr/>
                    <a:lstStyle/>
                    <a:p>
                      <a:pPr algn="l" fontAlgn="b"/>
                      <a:endParaRPr lang="it-IT" sz="1400" b="0" i="0" u="none" strike="noStrike">
                        <a:effectLst/>
                        <a:latin typeface="Arial"/>
                      </a:endParaRPr>
                    </a:p>
                  </a:txBody>
                  <a:tcPr marL="0" marR="0" marT="0" marB="0" anchor="b">
                    <a:lnL>
                      <a:noFill/>
                    </a:lnL>
                    <a:lnR>
                      <a:noFill/>
                    </a:lnR>
                    <a:lnT>
                      <a:noFill/>
                    </a:lnT>
                    <a:lnB>
                      <a:noFill/>
                    </a:lnB>
                  </a:tcPr>
                </a:tc>
                <a:tc>
                  <a:txBody>
                    <a:bodyPr/>
                    <a:lstStyle/>
                    <a:p>
                      <a:pPr algn="l" fontAlgn="b"/>
                      <a:endParaRPr lang="it-IT" sz="1400" b="0" i="0" u="none" strike="noStrike">
                        <a:effectLst/>
                        <a:latin typeface="Arial"/>
                      </a:endParaRPr>
                    </a:p>
                  </a:txBody>
                  <a:tcPr marL="0" marR="0" marT="0" marB="0" anchor="b">
                    <a:lnL>
                      <a:noFill/>
                    </a:lnL>
                    <a:lnR>
                      <a:noFill/>
                    </a:lnR>
                    <a:lnT>
                      <a:noFill/>
                    </a:lnT>
                    <a:lnB>
                      <a:noFill/>
                    </a:lnB>
                  </a:tcPr>
                </a:tc>
              </a:tr>
              <a:tr h="223837">
                <a:tc>
                  <a:txBody>
                    <a:bodyPr/>
                    <a:lstStyle/>
                    <a:p>
                      <a:pPr algn="l" fontAlgn="b"/>
                      <a:r>
                        <a:rPr lang="it-IT" sz="1400" b="1" i="0" u="none" strike="noStrike">
                          <a:effectLst/>
                          <a:latin typeface="Arial"/>
                        </a:rPr>
                        <a:t>VALUTAZIONE COMPLESSIVA DEL RISCHO</a:t>
                      </a:r>
                    </a:p>
                  </a:txBody>
                  <a:tcPr marL="0" marR="0" marT="0" marB="0" anchor="b">
                    <a:lnL>
                      <a:noFill/>
                    </a:lnL>
                    <a:lnR>
                      <a:noFill/>
                    </a:lnR>
                    <a:lnT>
                      <a:noFill/>
                    </a:lnT>
                    <a:lnB>
                      <a:noFill/>
                    </a:lnB>
                  </a:tcPr>
                </a:tc>
                <a:tc>
                  <a:txBody>
                    <a:bodyPr/>
                    <a:lstStyle/>
                    <a:p>
                      <a:pPr algn="l" fontAlgn="b"/>
                      <a:endParaRPr lang="it-IT" sz="1400" b="0" i="0" u="none" strike="noStrike">
                        <a:effectLst/>
                        <a:latin typeface="Arial"/>
                      </a:endParaRPr>
                    </a:p>
                  </a:txBody>
                  <a:tcPr marL="0" marR="0" marT="0" marB="0" anchor="b">
                    <a:lnL>
                      <a:noFill/>
                    </a:lnL>
                    <a:lnR>
                      <a:noFill/>
                    </a:lnR>
                    <a:lnT>
                      <a:noFill/>
                    </a:lnT>
                    <a:lnB>
                      <a:noFill/>
                    </a:lnB>
                  </a:tcPr>
                </a:tc>
              </a:tr>
              <a:tr h="223837">
                <a:tc>
                  <a:txBody>
                    <a:bodyPr/>
                    <a:lstStyle/>
                    <a:p>
                      <a:pPr algn="l" fontAlgn="b"/>
                      <a:r>
                        <a:rPr lang="it-IT" sz="1400" b="0" i="0" u="none" strike="noStrike" dirty="0">
                          <a:effectLst/>
                          <a:latin typeface="Arial"/>
                        </a:rPr>
                        <a:t>Valore frequenza x Valore impatto</a:t>
                      </a:r>
                    </a:p>
                  </a:txBody>
                  <a:tcPr marL="0" marR="0" marT="0" marB="0" anchor="b">
                    <a:lnL>
                      <a:noFill/>
                    </a:lnL>
                    <a:lnR>
                      <a:noFill/>
                    </a:lnR>
                    <a:lnT>
                      <a:noFill/>
                    </a:lnT>
                    <a:lnB>
                      <a:noFill/>
                    </a:lnB>
                  </a:tcPr>
                </a:tc>
                <a:tc>
                  <a:txBody>
                    <a:bodyPr/>
                    <a:lstStyle/>
                    <a:p>
                      <a:pPr algn="l" fontAlgn="b"/>
                      <a:endParaRPr lang="it-IT" sz="1400" b="0" i="0" u="none" strike="noStrike" dirty="0">
                        <a:effectLst/>
                        <a:latin typeface="Arial"/>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it-IT" dirty="0">
                <a:latin typeface="Calibri" pitchFamily="34" charset="0"/>
                <a:cs typeface="Calibri" pitchFamily="34" charset="0"/>
              </a:rPr>
              <a:t>Alcuni strumenti costruiti ad-hoc</a:t>
            </a:r>
            <a:br>
              <a:rPr lang="it-IT" dirty="0">
                <a:latin typeface="Calibri" pitchFamily="34" charset="0"/>
                <a:cs typeface="Calibri" pitchFamily="34" charset="0"/>
              </a:rPr>
            </a:br>
            <a:r>
              <a:rPr lang="it-IT" sz="2000" dirty="0" smtClean="0">
                <a:latin typeface="Calibri" pitchFamily="34" charset="0"/>
                <a:cs typeface="Calibri" pitchFamily="34" charset="0"/>
              </a:rPr>
              <a:t>(Applicazione del Piano Nazionale Anticorruzione)</a:t>
            </a:r>
            <a:endParaRPr lang="it-IT" dirty="0">
              <a:latin typeface="Calibri" pitchFamily="34" charset="0"/>
              <a:cs typeface="Calibri" pitchFamily="34" charset="0"/>
            </a:endParaRPr>
          </a:p>
        </p:txBody>
      </p:sp>
      <p:pic>
        <p:nvPicPr>
          <p:cNvPr id="3" name="Segnaposto contenuto 2"/>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t="-84" b="697"/>
          <a:stretch/>
        </p:blipFill>
        <p:spPr>
          <a:xfrm>
            <a:off x="67945" y="1935651"/>
            <a:ext cx="9783553" cy="2108257"/>
          </a:xfrm>
        </p:spPr>
      </p:pic>
      <p:sp>
        <p:nvSpPr>
          <p:cNvPr id="5" name="Segnaposto numero diapositiva 4"/>
          <p:cNvSpPr>
            <a:spLocks noGrp="1"/>
          </p:cNvSpPr>
          <p:nvPr>
            <p:ph type="sldNum" sz="quarter" idx="12"/>
          </p:nvPr>
        </p:nvSpPr>
        <p:spPr/>
        <p:txBody>
          <a:bodyPr/>
          <a:lstStyle/>
          <a:p>
            <a:pPr>
              <a:defRPr/>
            </a:pPr>
            <a:fld id="{CECB905D-69E9-499C-BF54-9035FB1EF350}" type="slidenum">
              <a:rPr lang="it-IT" smtClean="0">
                <a:latin typeface="Calibri" pitchFamily="34" charset="0"/>
                <a:cs typeface="Calibri" pitchFamily="34" charset="0"/>
              </a:rPr>
              <a:pPr>
                <a:defRPr/>
              </a:pPr>
              <a:t>65</a:t>
            </a:fld>
            <a:endParaRPr lang="it-IT">
              <a:latin typeface="Calibri" pitchFamily="34" charset="0"/>
              <a:cs typeface="Calibri" pitchFamily="34" charset="0"/>
            </a:endParaRPr>
          </a:p>
        </p:txBody>
      </p:sp>
      <p:sp>
        <p:nvSpPr>
          <p:cNvPr id="10" name="Rettangolo arrotondato 9"/>
          <p:cNvSpPr/>
          <p:nvPr/>
        </p:nvSpPr>
        <p:spPr>
          <a:xfrm>
            <a:off x="67945" y="4167198"/>
            <a:ext cx="4936053" cy="2529931"/>
          </a:xfrm>
          <a:prstGeom prst="roundRect">
            <a:avLst/>
          </a:prstGeom>
          <a:solidFill>
            <a:srgbClr val="384348"/>
          </a:solidFill>
        </p:spPr>
        <p:style>
          <a:lnRef idx="0">
            <a:schemeClr val="accent6"/>
          </a:lnRef>
          <a:fillRef idx="3">
            <a:schemeClr val="accent6"/>
          </a:fillRef>
          <a:effectRef idx="3">
            <a:schemeClr val="accent6"/>
          </a:effectRef>
          <a:fontRef idx="minor">
            <a:schemeClr val="lt1"/>
          </a:fontRef>
        </p:style>
        <p:txBody>
          <a:bodyPr rtlCol="0" anchor="ctr"/>
          <a:lstStyle/>
          <a:p>
            <a:pPr defTabSz="457200"/>
            <a:r>
              <a:rPr lang="it-IT" sz="1200" dirty="0">
                <a:solidFill>
                  <a:srgbClr val="D9DFE1"/>
                </a:solidFill>
                <a:latin typeface="Calibri" pitchFamily="34" charset="0"/>
                <a:cs typeface="Calibri" pitchFamily="34" charset="0"/>
              </a:rPr>
              <a:t>Per ogni processo è possibile:</a:t>
            </a:r>
          </a:p>
          <a:p>
            <a:pPr marL="228600" indent="-228600" defTabSz="457200">
              <a:buFont typeface="+mj-lt"/>
              <a:buAutoNum type="arabicPeriod"/>
            </a:pPr>
            <a:r>
              <a:rPr lang="it-IT" sz="1200" dirty="0">
                <a:solidFill>
                  <a:srgbClr val="D9DFE1"/>
                </a:solidFill>
                <a:latin typeface="Calibri" pitchFamily="34" charset="0"/>
                <a:cs typeface="Calibri" pitchFamily="34" charset="0"/>
              </a:rPr>
              <a:t>Selezionare i </a:t>
            </a:r>
            <a:r>
              <a:rPr lang="it-IT" sz="1200" dirty="0" err="1">
                <a:solidFill>
                  <a:srgbClr val="D9DFE1"/>
                </a:solidFill>
                <a:latin typeface="Calibri" pitchFamily="34" charset="0"/>
                <a:cs typeface="Calibri" pitchFamily="34" charset="0"/>
              </a:rPr>
              <a:t>sottoprocessi</a:t>
            </a:r>
            <a:endParaRPr lang="it-IT" sz="1200" dirty="0">
              <a:solidFill>
                <a:srgbClr val="D9DFE1"/>
              </a:solidFill>
              <a:latin typeface="Calibri" pitchFamily="34" charset="0"/>
              <a:cs typeface="Calibri" pitchFamily="34" charset="0"/>
            </a:endParaRPr>
          </a:p>
          <a:p>
            <a:pPr marL="228600" indent="-228600" defTabSz="457200">
              <a:buFont typeface="+mj-lt"/>
              <a:buAutoNum type="arabicPeriod"/>
            </a:pPr>
            <a:r>
              <a:rPr lang="it-IT" sz="1200" dirty="0">
                <a:solidFill>
                  <a:srgbClr val="D9DFE1"/>
                </a:solidFill>
                <a:latin typeface="Calibri" pitchFamily="34" charset="0"/>
                <a:cs typeface="Calibri" pitchFamily="34" charset="0"/>
              </a:rPr>
              <a:t>Selezionare i possibili rischi mappati in precedenza mediante il nostro metodo basato sull’analisi dei processi</a:t>
            </a:r>
          </a:p>
          <a:p>
            <a:pPr marL="228600" indent="-228600" defTabSz="457200">
              <a:buFont typeface="+mj-lt"/>
              <a:buAutoNum type="arabicPeriod"/>
            </a:pPr>
            <a:r>
              <a:rPr lang="it-IT" sz="1200" dirty="0">
                <a:solidFill>
                  <a:srgbClr val="D9DFE1"/>
                </a:solidFill>
                <a:latin typeface="Calibri" pitchFamily="34" charset="0"/>
                <a:cs typeface="Calibri" pitchFamily="34" charset="0"/>
              </a:rPr>
              <a:t>Selezionare possibili obiettivi, utili anche per il collegamento con il Piano della Performance / PEG</a:t>
            </a:r>
          </a:p>
          <a:p>
            <a:pPr marL="228600" indent="-228600" defTabSz="457200">
              <a:buFont typeface="+mj-lt"/>
              <a:buAutoNum type="arabicPeriod"/>
            </a:pPr>
            <a:r>
              <a:rPr lang="it-IT" sz="1200" dirty="0">
                <a:solidFill>
                  <a:srgbClr val="D9DFE1"/>
                </a:solidFill>
                <a:latin typeface="Calibri" pitchFamily="34" charset="0"/>
                <a:cs typeface="Calibri" pitchFamily="34" charset="0"/>
              </a:rPr>
              <a:t>Selezionare le possibili misure previste dalla normativa vigente e comprese nell’anagrafica di cui si è visto un esempio nelle diapositive precedenti</a:t>
            </a:r>
          </a:p>
          <a:p>
            <a:pPr marL="228600" indent="-228600" defTabSz="457200">
              <a:buFont typeface="+mj-lt"/>
              <a:buAutoNum type="arabicPeriod"/>
            </a:pPr>
            <a:r>
              <a:rPr lang="it-IT" sz="1200" dirty="0">
                <a:solidFill>
                  <a:srgbClr val="D9DFE1"/>
                </a:solidFill>
                <a:latin typeface="Calibri" pitchFamily="34" charset="0"/>
                <a:cs typeface="Calibri" pitchFamily="34" charset="0"/>
              </a:rPr>
              <a:t>Immettere un responsabile</a:t>
            </a:r>
          </a:p>
          <a:p>
            <a:pPr marL="228600" indent="-228600" defTabSz="457200">
              <a:buFont typeface="+mj-lt"/>
              <a:buAutoNum type="arabicPeriod"/>
            </a:pPr>
            <a:r>
              <a:rPr lang="it-IT" sz="1200" dirty="0">
                <a:solidFill>
                  <a:srgbClr val="D9DFE1"/>
                </a:solidFill>
                <a:latin typeface="Calibri" pitchFamily="34" charset="0"/>
                <a:cs typeface="Calibri" pitchFamily="34" charset="0"/>
              </a:rPr>
              <a:t>Definire i tempi entro i quali le misure contro il rischio individuato possono essere messe in atto</a:t>
            </a:r>
          </a:p>
        </p:txBody>
      </p:sp>
    </p:spTree>
    <p:extLst>
      <p:ext uri="{BB962C8B-B14F-4D97-AF65-F5344CB8AC3E}">
        <p14:creationId xmlns:p14="http://schemas.microsoft.com/office/powerpoint/2010/main" val="2255698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olo 2"/>
          <p:cNvSpPr>
            <a:spLocks noGrp="1"/>
          </p:cNvSpPr>
          <p:nvPr>
            <p:ph type="title"/>
          </p:nvPr>
        </p:nvSpPr>
        <p:spPr>
          <a:xfrm>
            <a:off x="292365" y="493713"/>
            <a:ext cx="8764459" cy="1422400"/>
          </a:xfrm>
        </p:spPr>
        <p:txBody>
          <a:bodyPr>
            <a:normAutofit/>
          </a:bodyPr>
          <a:lstStyle/>
          <a:p>
            <a:r>
              <a:rPr lang="it-IT" sz="3600" dirty="0">
                <a:latin typeface="Calibri" pitchFamily="34" charset="0"/>
                <a:ea typeface="MS Gothic" charset="0"/>
                <a:cs typeface="Calibri" pitchFamily="34" charset="0"/>
              </a:rPr>
              <a:t>Regolamento in materia di esercizio del potere sanzionatorio dell’ANAC</a:t>
            </a:r>
          </a:p>
        </p:txBody>
      </p:sp>
      <p:sp>
        <p:nvSpPr>
          <p:cNvPr id="4" name="Segnaposto contenuto 3"/>
          <p:cNvSpPr>
            <a:spLocks noGrp="1"/>
          </p:cNvSpPr>
          <p:nvPr>
            <p:ph idx="1"/>
          </p:nvPr>
        </p:nvSpPr>
        <p:spPr>
          <a:xfrm>
            <a:off x="447146" y="2092327"/>
            <a:ext cx="8977313" cy="4511675"/>
          </a:xfrm>
        </p:spPr>
        <p:txBody>
          <a:bodyPr>
            <a:normAutofit/>
          </a:bodyPr>
          <a:lstStyle/>
          <a:p>
            <a:pPr marL="0" indent="0" algn="just">
              <a:buNone/>
              <a:defRPr/>
            </a:pPr>
            <a:r>
              <a:rPr lang="it-IT" sz="2000" dirty="0" smtClean="0">
                <a:latin typeface="Calibri" pitchFamily="34" charset="0"/>
                <a:cs typeface="Calibri" pitchFamily="34" charset="0"/>
              </a:rPr>
              <a:t>Omessa adozione dei Piani triennali di prevenzione della corruzione, dei Programmi triennali di trasparenza, dei Codici di comportamento…</a:t>
            </a:r>
          </a:p>
          <a:p>
            <a:pPr marL="0" indent="0" algn="just">
              <a:buNone/>
              <a:defRPr/>
            </a:pPr>
            <a:r>
              <a:rPr lang="it-IT" sz="2000" dirty="0">
                <a:latin typeface="Calibri" pitchFamily="34" charset="0"/>
                <a:cs typeface="Calibri" pitchFamily="34" charset="0"/>
              </a:rPr>
              <a:t>Equivale a omessa adozione: </a:t>
            </a:r>
          </a:p>
          <a:p>
            <a:pPr marL="457200" indent="-457200" algn="just">
              <a:buFont typeface="+mj-lt"/>
              <a:buAutoNum type="alphaLcParenR"/>
              <a:defRPr/>
            </a:pPr>
            <a:r>
              <a:rPr lang="it-IT" sz="1800" dirty="0" smtClean="0">
                <a:latin typeface="Calibri" pitchFamily="34" charset="0"/>
                <a:cs typeface="Calibri" pitchFamily="34" charset="0"/>
              </a:rPr>
              <a:t>l’approvazione </a:t>
            </a:r>
            <a:r>
              <a:rPr lang="it-IT" sz="1800" dirty="0">
                <a:latin typeface="Calibri" pitchFamily="34" charset="0"/>
                <a:cs typeface="Calibri" pitchFamily="34" charset="0"/>
              </a:rPr>
              <a:t>di un provvedimento puramente ricognitivo di misure, in materia di anticorruzione, in materia di adempimento degli obblighi di pubblicità ovvero in materia di Codice di comportamento di amministrazione; </a:t>
            </a:r>
          </a:p>
          <a:p>
            <a:pPr marL="457200" indent="-457200" algn="just">
              <a:buFont typeface="+mj-lt"/>
              <a:buAutoNum type="alphaLcParenR"/>
              <a:defRPr/>
            </a:pPr>
            <a:r>
              <a:rPr lang="it-IT" sz="1800" dirty="0" smtClean="0">
                <a:latin typeface="Calibri" pitchFamily="34" charset="0"/>
                <a:cs typeface="Calibri" pitchFamily="34" charset="0"/>
              </a:rPr>
              <a:t>l’approvazione </a:t>
            </a:r>
            <a:r>
              <a:rPr lang="it-IT" sz="1800" dirty="0">
                <a:latin typeface="Calibri" pitchFamily="34" charset="0"/>
                <a:cs typeface="Calibri" pitchFamily="34" charset="0"/>
              </a:rPr>
              <a:t>di un provvedimento il cui contenuto riproduca in modo integrale analoghi provvedimenti adottati da altre amministrazioni, privo di misure specifiche introdotte in relazione alle esigenze dell’amministrazione interessata; </a:t>
            </a:r>
          </a:p>
          <a:p>
            <a:pPr marL="457200" indent="-457200" algn="just">
              <a:buFont typeface="+mj-lt"/>
              <a:buAutoNum type="alphaLcParenR"/>
              <a:defRPr/>
            </a:pPr>
            <a:r>
              <a:rPr lang="it-IT" sz="1800" dirty="0" smtClean="0">
                <a:latin typeface="Calibri" pitchFamily="34" charset="0"/>
                <a:cs typeface="Calibri" pitchFamily="34" charset="0"/>
              </a:rPr>
              <a:t>l’approvazione </a:t>
            </a:r>
            <a:r>
              <a:rPr lang="it-IT" sz="1800" dirty="0">
                <a:latin typeface="Calibri" pitchFamily="34" charset="0"/>
                <a:cs typeface="Calibri" pitchFamily="34" charset="0"/>
              </a:rPr>
              <a:t>di un provvedimento </a:t>
            </a:r>
            <a:endParaRPr lang="it-IT" sz="1800" dirty="0" smtClean="0">
              <a:latin typeface="Calibri" pitchFamily="34" charset="0"/>
              <a:cs typeface="Calibri" pitchFamily="34" charset="0"/>
            </a:endParaRPr>
          </a:p>
          <a:p>
            <a:pPr marL="857250" lvl="1" indent="-457200" algn="just">
              <a:buFont typeface="+mj-lt"/>
              <a:buAutoNum type="romanUcPeriod"/>
              <a:defRPr/>
            </a:pPr>
            <a:r>
              <a:rPr lang="it-IT" sz="1400" dirty="0" smtClean="0">
                <a:latin typeface="Calibri" pitchFamily="34" charset="0"/>
                <a:cs typeface="Calibri" pitchFamily="34" charset="0"/>
              </a:rPr>
              <a:t>privo </a:t>
            </a:r>
            <a:r>
              <a:rPr lang="it-IT" sz="1400" dirty="0">
                <a:latin typeface="Calibri" pitchFamily="34" charset="0"/>
                <a:cs typeface="Calibri" pitchFamily="34" charset="0"/>
              </a:rPr>
              <a:t>di misure per la prevenzione del rischio nei settori più esposti, </a:t>
            </a:r>
            <a:endParaRPr lang="it-IT" sz="1400" dirty="0" smtClean="0">
              <a:latin typeface="Calibri" pitchFamily="34" charset="0"/>
              <a:cs typeface="Calibri" pitchFamily="34" charset="0"/>
            </a:endParaRPr>
          </a:p>
          <a:p>
            <a:pPr marL="857250" lvl="1" indent="-457200" algn="just">
              <a:buFont typeface="+mj-lt"/>
              <a:buAutoNum type="romanUcPeriod"/>
              <a:defRPr/>
            </a:pPr>
            <a:r>
              <a:rPr lang="it-IT" sz="1400" dirty="0" smtClean="0">
                <a:latin typeface="Calibri" pitchFamily="34" charset="0"/>
                <a:cs typeface="Calibri" pitchFamily="34" charset="0"/>
              </a:rPr>
              <a:t>privo </a:t>
            </a:r>
            <a:r>
              <a:rPr lang="it-IT" sz="1400" dirty="0">
                <a:latin typeface="Calibri" pitchFamily="34" charset="0"/>
                <a:cs typeface="Calibri" pitchFamily="34" charset="0"/>
              </a:rPr>
              <a:t>di misure concrete di attuazione degli obblighi di pubblicazione di cui alla disciplina vigente, </a:t>
            </a:r>
            <a:endParaRPr lang="it-IT" sz="1400" dirty="0" smtClean="0">
              <a:latin typeface="Calibri" pitchFamily="34" charset="0"/>
              <a:cs typeface="Calibri" pitchFamily="34" charset="0"/>
            </a:endParaRPr>
          </a:p>
          <a:p>
            <a:pPr marL="857250" lvl="1" indent="-457200" algn="just">
              <a:buFont typeface="+mj-lt"/>
              <a:buAutoNum type="romanUcPeriod"/>
              <a:defRPr/>
            </a:pPr>
            <a:r>
              <a:rPr lang="it-IT" sz="1400" dirty="0" smtClean="0">
                <a:latin typeface="Calibri" pitchFamily="34" charset="0"/>
                <a:cs typeface="Calibri" pitchFamily="34" charset="0"/>
              </a:rPr>
              <a:t>meramente </a:t>
            </a:r>
            <a:r>
              <a:rPr lang="it-IT" sz="1400" dirty="0">
                <a:latin typeface="Calibri" pitchFamily="34" charset="0"/>
                <a:cs typeface="Calibri" pitchFamily="34" charset="0"/>
              </a:rPr>
              <a:t>riproduttivo del Codice di comportamento emanato con il decreto del Presidente della Repubblica 16 aprile 2013, n. 62.</a:t>
            </a:r>
          </a:p>
        </p:txBody>
      </p:sp>
      <p:sp>
        <p:nvSpPr>
          <p:cNvPr id="5" name="Rettangolo 4"/>
          <p:cNvSpPr/>
          <p:nvPr/>
        </p:nvSpPr>
        <p:spPr>
          <a:xfrm>
            <a:off x="704737" y="1711841"/>
            <a:ext cx="1292020" cy="276999"/>
          </a:xfrm>
          <a:prstGeom prst="rect">
            <a:avLst/>
          </a:prstGeom>
        </p:spPr>
        <p:txBody>
          <a:bodyPr wrap="none">
            <a:spAutoFit/>
          </a:bodyPr>
          <a:lstStyle/>
          <a:p>
            <a:pPr>
              <a:defRPr/>
            </a:pPr>
            <a:r>
              <a:rPr lang="it-IT" sz="1200" dirty="0">
                <a:solidFill>
                  <a:srgbClr val="000000"/>
                </a:solidFill>
                <a:latin typeface="Calibri" pitchFamily="34" charset="0"/>
                <a:cs typeface="Calibri" pitchFamily="34" charset="0"/>
              </a:rPr>
              <a:t>9 settembre 2014</a:t>
            </a:r>
            <a:endParaRPr lang="it-IT" sz="1200" dirty="0">
              <a:latin typeface="Calibri" pitchFamily="34" charset="0"/>
              <a:cs typeface="Calibri" pitchFamily="34" charset="0"/>
            </a:endParaRPr>
          </a:p>
        </p:txBody>
      </p:sp>
      <p:sp>
        <p:nvSpPr>
          <p:cNvPr id="7" name="Segnaposto data 3"/>
          <p:cNvSpPr>
            <a:spLocks noGrp="1"/>
          </p:cNvSpPr>
          <p:nvPr>
            <p:ph type="dt" sz="half" idx="10"/>
          </p:nvPr>
        </p:nvSpPr>
        <p:spPr>
          <a:xfrm>
            <a:off x="8621614" y="590786"/>
            <a:ext cx="1037036" cy="457200"/>
          </a:xfrm>
        </p:spPr>
        <p:txBody>
          <a:bodyPr/>
          <a:lstStyle/>
          <a:p>
            <a:fld id="{704A4491-9C0E-D14C-AB78-2EA8A6DDC6B1}" type="datetime1">
              <a:rPr lang="it-IT" smtClean="0">
                <a:latin typeface="Calibri" pitchFamily="34" charset="0"/>
                <a:cs typeface="Calibri" pitchFamily="34" charset="0"/>
              </a:rPr>
              <a:t>08/10/2015</a:t>
            </a:fld>
            <a:endParaRPr lang="it-IT">
              <a:latin typeface="Calibri" pitchFamily="34" charset="0"/>
              <a:cs typeface="Calibri" pitchFamily="34" charset="0"/>
            </a:endParaRPr>
          </a:p>
        </p:txBody>
      </p:sp>
      <p:sp>
        <p:nvSpPr>
          <p:cNvPr id="8" name="Segnaposto numero diapositiva 5"/>
          <p:cNvSpPr>
            <a:spLocks noGrp="1"/>
          </p:cNvSpPr>
          <p:nvPr>
            <p:ph type="sldNum" sz="quarter" idx="12"/>
          </p:nvPr>
        </p:nvSpPr>
        <p:spPr>
          <a:xfrm>
            <a:off x="8855964" y="2272"/>
            <a:ext cx="825500" cy="365760"/>
          </a:xfrm>
        </p:spPr>
        <p:txBody>
          <a:bodyPr/>
          <a:lstStyle/>
          <a:p>
            <a:fld id="{FE0DA7C1-DB7A-5841-BD07-6CC17EC54330}" type="slidenum">
              <a:rPr lang="it-IT" smtClean="0">
                <a:latin typeface="Calibri" pitchFamily="34" charset="0"/>
                <a:cs typeface="Calibri" pitchFamily="34" charset="0"/>
              </a:rPr>
              <a:pPr/>
              <a:t>66</a:t>
            </a:fld>
            <a:endParaRPr lang="it-IT">
              <a:latin typeface="Calibri" pitchFamily="34" charset="0"/>
              <a:cs typeface="Calibri" pitchFamily="34" charset="0"/>
            </a:endParaRPr>
          </a:p>
        </p:txBody>
      </p:sp>
    </p:spTree>
    <p:extLst>
      <p:ext uri="{BB962C8B-B14F-4D97-AF65-F5344CB8AC3E}">
        <p14:creationId xmlns:p14="http://schemas.microsoft.com/office/powerpoint/2010/main" val="14962718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olo 1"/>
          <p:cNvSpPr>
            <a:spLocks noGrp="1"/>
          </p:cNvSpPr>
          <p:nvPr>
            <p:ph type="title"/>
          </p:nvPr>
        </p:nvSpPr>
        <p:spPr>
          <a:xfrm>
            <a:off x="206375" y="398463"/>
            <a:ext cx="8850449" cy="1422400"/>
          </a:xfrm>
        </p:spPr>
        <p:txBody>
          <a:bodyPr>
            <a:normAutofit/>
          </a:bodyPr>
          <a:lstStyle/>
          <a:p>
            <a:pPr algn="just"/>
            <a:r>
              <a:rPr lang="it-IT" sz="3600" dirty="0">
                <a:latin typeface="Calibri" pitchFamily="34" charset="0"/>
                <a:ea typeface="MS Gothic" charset="0"/>
                <a:cs typeface="Calibri" pitchFamily="34" charset="0"/>
              </a:rPr>
              <a:t>Regolamento in materia di esercizio del potere sanzionatorio dell’ANAC</a:t>
            </a:r>
            <a:endParaRPr lang="it-IT" dirty="0">
              <a:latin typeface="Calibri" pitchFamily="34" charset="0"/>
              <a:ea typeface="MS Gothic" charset="0"/>
              <a:cs typeface="Calibri" pitchFamily="34" charset="0"/>
            </a:endParaRPr>
          </a:p>
        </p:txBody>
      </p:sp>
      <p:sp>
        <p:nvSpPr>
          <p:cNvPr id="3" name="Segnaposto contenuto 2"/>
          <p:cNvSpPr>
            <a:spLocks noGrp="1"/>
          </p:cNvSpPr>
          <p:nvPr>
            <p:ph idx="1"/>
          </p:nvPr>
        </p:nvSpPr>
        <p:spPr>
          <a:xfrm>
            <a:off x="343959" y="2044702"/>
            <a:ext cx="8712865" cy="4511675"/>
          </a:xfrm>
        </p:spPr>
        <p:txBody>
          <a:bodyPr/>
          <a:lstStyle/>
          <a:p>
            <a:pPr marL="0" indent="0" algn="just">
              <a:buNone/>
              <a:defRPr/>
            </a:pPr>
            <a:r>
              <a:rPr lang="it-IT" sz="2000" dirty="0" smtClean="0">
                <a:latin typeface="Calibri" pitchFamily="34" charset="0"/>
                <a:cs typeface="Calibri" pitchFamily="34" charset="0"/>
              </a:rPr>
              <a:t>Le sanzioni:</a:t>
            </a:r>
          </a:p>
          <a:p>
            <a:pPr marL="0" indent="0" algn="just">
              <a:buNone/>
              <a:defRPr/>
            </a:pPr>
            <a:r>
              <a:rPr lang="it-IT" sz="2000" dirty="0" smtClean="0">
                <a:latin typeface="Calibri" pitchFamily="34" charset="0"/>
                <a:cs typeface="Calibri" pitchFamily="34" charset="0"/>
              </a:rPr>
              <a:t>D.L. 90/2014, art.19 c.5</a:t>
            </a:r>
          </a:p>
          <a:p>
            <a:pPr marL="0" indent="0" algn="just">
              <a:buNone/>
              <a:defRPr/>
            </a:pPr>
            <a:r>
              <a:rPr lang="it-IT" sz="2000" dirty="0" smtClean="0">
                <a:latin typeface="Calibri" pitchFamily="34" charset="0"/>
                <a:cs typeface="Calibri" pitchFamily="34" charset="0"/>
              </a:rPr>
              <a:t>In aggiunta ai compiti di cui al comma 2, </a:t>
            </a:r>
            <a:r>
              <a:rPr lang="it-IT" sz="2000" dirty="0" err="1" smtClean="0">
                <a:latin typeface="Calibri" pitchFamily="34" charset="0"/>
                <a:cs typeface="Calibri" pitchFamily="34" charset="0"/>
              </a:rPr>
              <a:t>l'Autorita'</a:t>
            </a:r>
            <a:r>
              <a:rPr lang="it-IT" sz="2000" dirty="0" smtClean="0">
                <a:latin typeface="Calibri" pitchFamily="34" charset="0"/>
                <a:cs typeface="Calibri" pitchFamily="34" charset="0"/>
              </a:rPr>
              <a:t> nazionale anticorruzione: </a:t>
            </a:r>
            <a:endParaRPr lang="it-IT" sz="2000" dirty="0">
              <a:latin typeface="Calibri" pitchFamily="34" charset="0"/>
              <a:cs typeface="Calibri" pitchFamily="34" charset="0"/>
            </a:endParaRPr>
          </a:p>
          <a:p>
            <a:pPr marL="457200" indent="-457200" algn="just">
              <a:buFont typeface="+mj-lt"/>
              <a:buAutoNum type="alphaLcParenR"/>
              <a:defRPr/>
            </a:pPr>
            <a:r>
              <a:rPr lang="it-IT" sz="2000" dirty="0" smtClean="0">
                <a:latin typeface="Calibri" pitchFamily="34" charset="0"/>
                <a:cs typeface="Calibri" pitchFamily="34" charset="0"/>
              </a:rPr>
              <a:t>riceve notizie e segnalazioni di illeciti, anche nelle forme di cui all'Art. 54-bis del decreto legislativo 30 marzo 2001, n. 165; </a:t>
            </a:r>
            <a:endParaRPr lang="it-IT" sz="2000" dirty="0">
              <a:latin typeface="Calibri" pitchFamily="34" charset="0"/>
              <a:cs typeface="Calibri" pitchFamily="34" charset="0"/>
            </a:endParaRPr>
          </a:p>
          <a:p>
            <a:pPr marL="457200" indent="-457200" algn="just">
              <a:buFont typeface="+mj-lt"/>
              <a:buAutoNum type="alphaLcParenR"/>
              <a:defRPr/>
            </a:pPr>
            <a:r>
              <a:rPr lang="it-IT" sz="2000" dirty="0" smtClean="0">
                <a:latin typeface="Calibri" pitchFamily="34" charset="0"/>
                <a:cs typeface="Calibri" pitchFamily="34" charset="0"/>
              </a:rPr>
              <a:t>salvo che il fatto costituisca reato, applica, nel rispetto delle norme previste dalla legge 24 novembre 1981, n. 689, </a:t>
            </a:r>
            <a:r>
              <a:rPr lang="it-IT" sz="2000" b="1" dirty="0" smtClean="0">
                <a:latin typeface="Calibri" pitchFamily="34" charset="0"/>
                <a:cs typeface="Calibri" pitchFamily="34" charset="0"/>
              </a:rPr>
              <a:t>una sanzione amministrativa non inferiore nel minimo a euro 1.000 e non superiore nel massimo a euro 10.000</a:t>
            </a:r>
            <a:r>
              <a:rPr lang="it-IT" sz="2000" dirty="0" smtClean="0">
                <a:latin typeface="Calibri" pitchFamily="34" charset="0"/>
                <a:cs typeface="Calibri" pitchFamily="34" charset="0"/>
              </a:rPr>
              <a:t>, nel caso in cui il soggetto obbligato ometta l'adozione dei piani triennali di prevenzione della corruzione, dei programmi triennali di trasparenza o dei codici di comportamento. </a:t>
            </a:r>
            <a:endParaRPr lang="it-IT" sz="2000" dirty="0">
              <a:latin typeface="Calibri" pitchFamily="34" charset="0"/>
              <a:cs typeface="Calibri" pitchFamily="34" charset="0"/>
            </a:endParaRPr>
          </a:p>
        </p:txBody>
      </p:sp>
      <p:sp>
        <p:nvSpPr>
          <p:cNvPr id="7" name="Segnaposto numero diapositiva 5"/>
          <p:cNvSpPr>
            <a:spLocks noGrp="1"/>
          </p:cNvSpPr>
          <p:nvPr>
            <p:ph type="sldNum" sz="quarter" idx="12"/>
          </p:nvPr>
        </p:nvSpPr>
        <p:spPr>
          <a:xfrm>
            <a:off x="8855964" y="2272"/>
            <a:ext cx="825500" cy="365760"/>
          </a:xfrm>
        </p:spPr>
        <p:txBody>
          <a:bodyPr/>
          <a:lstStyle/>
          <a:p>
            <a:pPr algn="just"/>
            <a:fld id="{FE0DA7C1-DB7A-5841-BD07-6CC17EC54330}" type="slidenum">
              <a:rPr lang="it-IT" smtClean="0">
                <a:latin typeface="Calibri" pitchFamily="34" charset="0"/>
                <a:cs typeface="Calibri" pitchFamily="34" charset="0"/>
              </a:rPr>
              <a:pPr algn="just"/>
              <a:t>67</a:t>
            </a:fld>
            <a:endParaRPr lang="it-IT">
              <a:latin typeface="Calibri" pitchFamily="34" charset="0"/>
              <a:cs typeface="Calibri" pitchFamily="34" charset="0"/>
            </a:endParaRPr>
          </a:p>
        </p:txBody>
      </p:sp>
    </p:spTree>
    <p:extLst>
      <p:ext uri="{BB962C8B-B14F-4D97-AF65-F5344CB8AC3E}">
        <p14:creationId xmlns:p14="http://schemas.microsoft.com/office/powerpoint/2010/main" val="39876599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eaLnBrk="1" hangingPunct="1">
              <a:defRPr/>
            </a:pPr>
            <a:r>
              <a:rPr lang="it-IT" sz="2800" b="1" dirty="0">
                <a:solidFill>
                  <a:schemeClr val="tx1"/>
                </a:solidFill>
                <a:latin typeface="Calibri" pitchFamily="34" charset="0"/>
                <a:ea typeface="+mn-ea"/>
                <a:cs typeface="Calibri" pitchFamily="34" charset="0"/>
              </a:rPr>
              <a:t>Rotazione degli incarichi </a:t>
            </a:r>
          </a:p>
        </p:txBody>
      </p:sp>
      <p:sp>
        <p:nvSpPr>
          <p:cNvPr id="3" name="Segnaposto contenuto 2"/>
          <p:cNvSpPr>
            <a:spLocks noGrp="1"/>
          </p:cNvSpPr>
          <p:nvPr>
            <p:ph idx="1"/>
          </p:nvPr>
        </p:nvSpPr>
        <p:spPr/>
        <p:txBody>
          <a:bodyPr>
            <a:normAutofit/>
          </a:bodyPr>
          <a:lstStyle/>
          <a:p>
            <a:pPr marL="109728" indent="0">
              <a:lnSpc>
                <a:spcPct val="90000"/>
              </a:lnSpc>
              <a:spcBef>
                <a:spcPct val="0"/>
              </a:spcBef>
              <a:buFontTx/>
              <a:buNone/>
              <a:defRPr/>
            </a:pPr>
            <a:r>
              <a:rPr lang="it-IT" sz="2400" dirty="0">
                <a:latin typeface="Calibri" pitchFamily="34" charset="0"/>
                <a:cs typeface="Calibri" pitchFamily="34" charset="0"/>
              </a:rPr>
              <a:t>Il PNA prevede la rotazione periodica degli incarichi dirigenziali.</a:t>
            </a:r>
          </a:p>
          <a:p>
            <a:pPr marL="109728" indent="0">
              <a:lnSpc>
                <a:spcPct val="90000"/>
              </a:lnSpc>
              <a:spcBef>
                <a:spcPct val="0"/>
              </a:spcBef>
              <a:buFontTx/>
              <a:buNone/>
              <a:defRPr/>
            </a:pPr>
            <a:r>
              <a:rPr lang="it-IT" sz="2400" dirty="0">
                <a:latin typeface="Calibri" pitchFamily="34" charset="0"/>
                <a:cs typeface="Calibri" pitchFamily="34" charset="0"/>
              </a:rPr>
              <a:t>Al fine di assicurare la prevenzione della corruzione e l</a:t>
            </a:r>
            <a:r>
              <a:rPr lang="it-IT" altLang="it-IT" sz="2400" dirty="0">
                <a:latin typeface="Calibri" pitchFamily="34" charset="0"/>
                <a:cs typeface="Calibri" pitchFamily="34" charset="0"/>
              </a:rPr>
              <a:t>’</a:t>
            </a:r>
            <a:r>
              <a:rPr lang="it-IT" sz="2400" dirty="0">
                <a:latin typeface="Calibri" pitchFamily="34" charset="0"/>
                <a:cs typeface="Calibri" pitchFamily="34" charset="0"/>
              </a:rPr>
              <a:t>efficacia della gestione, è opportuno che tale rotazione venga effettuata ogni qualvolta siano presenti nell’Ente persone che possano ricoprire l</a:t>
            </a:r>
            <a:r>
              <a:rPr lang="it-IT" altLang="it-IT" sz="2400" dirty="0">
                <a:latin typeface="Calibri" pitchFamily="34" charset="0"/>
                <a:cs typeface="Calibri" pitchFamily="34" charset="0"/>
              </a:rPr>
              <a:t>’</a:t>
            </a:r>
            <a:r>
              <a:rPr lang="it-IT" sz="2400" dirty="0">
                <a:latin typeface="Calibri" pitchFamily="34" charset="0"/>
                <a:cs typeface="Calibri" pitchFamily="34" charset="0"/>
              </a:rPr>
              <a:t>incarico avendo adeguate:</a:t>
            </a:r>
          </a:p>
          <a:p>
            <a:pPr marL="411480" lvl="1" indent="0">
              <a:lnSpc>
                <a:spcPct val="90000"/>
              </a:lnSpc>
              <a:spcBef>
                <a:spcPct val="0"/>
              </a:spcBef>
              <a:buFontTx/>
              <a:buNone/>
              <a:defRPr/>
            </a:pPr>
            <a:r>
              <a:rPr lang="it-IT" sz="2400" dirty="0">
                <a:latin typeface="Calibri" pitchFamily="34" charset="0"/>
                <a:cs typeface="Calibri" pitchFamily="34" charset="0"/>
              </a:rPr>
              <a:t>Titolo di studio</a:t>
            </a:r>
          </a:p>
          <a:p>
            <a:pPr marL="411480" lvl="1" indent="0">
              <a:lnSpc>
                <a:spcPct val="90000"/>
              </a:lnSpc>
              <a:spcBef>
                <a:spcPct val="0"/>
              </a:spcBef>
              <a:buFontTx/>
              <a:buNone/>
              <a:defRPr/>
            </a:pPr>
            <a:r>
              <a:rPr lang="it-IT" sz="2400" dirty="0">
                <a:latin typeface="Calibri" pitchFamily="34" charset="0"/>
                <a:cs typeface="Calibri" pitchFamily="34" charset="0"/>
              </a:rPr>
              <a:t>Competenze tecniche</a:t>
            </a:r>
          </a:p>
          <a:p>
            <a:pPr marL="411480" lvl="1" indent="0">
              <a:lnSpc>
                <a:spcPct val="90000"/>
              </a:lnSpc>
              <a:spcBef>
                <a:spcPct val="0"/>
              </a:spcBef>
              <a:buFontTx/>
              <a:buNone/>
              <a:defRPr/>
            </a:pPr>
            <a:r>
              <a:rPr lang="it-IT" sz="2400" dirty="0">
                <a:latin typeface="Calibri" pitchFamily="34" charset="0"/>
                <a:cs typeface="Calibri" pitchFamily="34" charset="0"/>
              </a:rPr>
              <a:t>Esperienze</a:t>
            </a:r>
          </a:p>
          <a:p>
            <a:pPr marL="411480" lvl="1" indent="0">
              <a:lnSpc>
                <a:spcPct val="90000"/>
              </a:lnSpc>
              <a:spcBef>
                <a:spcPct val="0"/>
              </a:spcBef>
              <a:buFontTx/>
              <a:buNone/>
              <a:defRPr/>
            </a:pPr>
            <a:r>
              <a:rPr lang="it-IT" sz="2400" dirty="0">
                <a:latin typeface="Calibri" pitchFamily="34" charset="0"/>
                <a:cs typeface="Calibri" pitchFamily="34" charset="0"/>
              </a:rPr>
              <a:t>Competenze manageriali</a:t>
            </a:r>
          </a:p>
          <a:p>
            <a:pPr lvl="1" eaLnBrk="1" hangingPunct="1">
              <a:lnSpc>
                <a:spcPct val="90000"/>
              </a:lnSpc>
              <a:defRPr/>
            </a:pPr>
            <a:endParaRPr lang="it-IT"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solidFill>
                  <a:srgbClr val="000000"/>
                </a:solidFill>
                <a:latin typeface="Calibri" pitchFamily="34" charset="0"/>
                <a:cs typeface="Calibri" pitchFamily="34" charset="0"/>
              </a:rPr>
              <a:t>Formazione</a:t>
            </a:r>
          </a:p>
        </p:txBody>
      </p:sp>
      <p:sp>
        <p:nvSpPr>
          <p:cNvPr id="3" name="Segnaposto contenuto 2"/>
          <p:cNvSpPr>
            <a:spLocks noGrp="1"/>
          </p:cNvSpPr>
          <p:nvPr>
            <p:ph idx="1"/>
          </p:nvPr>
        </p:nvSpPr>
        <p:spPr/>
        <p:txBody>
          <a:bodyPr>
            <a:normAutofit/>
          </a:bodyPr>
          <a:lstStyle/>
          <a:p>
            <a:pPr algn="just" eaLnBrk="1" hangingPunct="1">
              <a:lnSpc>
                <a:spcPct val="80000"/>
              </a:lnSpc>
              <a:defRPr/>
            </a:pPr>
            <a:r>
              <a:rPr lang="it-IT" sz="2700" smtClean="0">
                <a:latin typeface="Calibri" pitchFamily="34" charset="0"/>
                <a:cs typeface="Calibri" pitchFamily="34" charset="0"/>
              </a:rPr>
              <a:t>Il PNA prevede l</a:t>
            </a:r>
            <a:r>
              <a:rPr lang="it-IT" altLang="it-IT" sz="2700" smtClean="0">
                <a:latin typeface="Calibri" pitchFamily="34" charset="0"/>
                <a:cs typeface="Calibri" pitchFamily="34" charset="0"/>
              </a:rPr>
              <a:t>’</a:t>
            </a:r>
            <a:r>
              <a:rPr lang="it-IT" sz="2700" smtClean="0">
                <a:latin typeface="Calibri" pitchFamily="34" charset="0"/>
                <a:cs typeface="Calibri" pitchFamily="34" charset="0"/>
              </a:rPr>
              <a:t>obbligo di erogare formazione a due livelli:</a:t>
            </a:r>
          </a:p>
          <a:p>
            <a:pPr lvl="1" algn="just" eaLnBrk="1" hangingPunct="1">
              <a:lnSpc>
                <a:spcPct val="80000"/>
              </a:lnSpc>
              <a:defRPr/>
            </a:pPr>
            <a:r>
              <a:rPr lang="it-IT" sz="2400" smtClean="0">
                <a:latin typeface="Calibri" pitchFamily="34" charset="0"/>
                <a:cs typeface="Calibri" pitchFamily="34" charset="0"/>
              </a:rPr>
              <a:t>livello generale, rivolto a tutti i dipendenti: riguarda l</a:t>
            </a:r>
            <a:r>
              <a:rPr lang="it-IT" altLang="it-IT" sz="2400" smtClean="0">
                <a:latin typeface="Calibri" pitchFamily="34" charset="0"/>
                <a:cs typeface="Calibri" pitchFamily="34" charset="0"/>
              </a:rPr>
              <a:t>’</a:t>
            </a:r>
            <a:r>
              <a:rPr lang="it-IT" sz="2400" smtClean="0">
                <a:latin typeface="Calibri" pitchFamily="34" charset="0"/>
                <a:cs typeface="Calibri" pitchFamily="34" charset="0"/>
              </a:rPr>
              <a:t>aggiornamento delle competenze (approccio contenutistico) e le tematiche dell</a:t>
            </a:r>
            <a:r>
              <a:rPr lang="it-IT" altLang="it-IT" sz="2400" smtClean="0">
                <a:latin typeface="Calibri" pitchFamily="34" charset="0"/>
                <a:cs typeface="Calibri" pitchFamily="34" charset="0"/>
              </a:rPr>
              <a:t>’</a:t>
            </a:r>
            <a:r>
              <a:rPr lang="it-IT" sz="2400" smtClean="0">
                <a:latin typeface="Calibri" pitchFamily="34" charset="0"/>
                <a:cs typeface="Calibri" pitchFamily="34" charset="0"/>
              </a:rPr>
              <a:t>etica e della legalità (approccio valoriale), i contenuti del Piano Triennale di Prevenzione della Corruzione e del Codice etico; </a:t>
            </a:r>
          </a:p>
          <a:p>
            <a:pPr lvl="1" algn="just" eaLnBrk="1" hangingPunct="1">
              <a:lnSpc>
                <a:spcPct val="80000"/>
              </a:lnSpc>
              <a:defRPr/>
            </a:pPr>
            <a:r>
              <a:rPr lang="it-IT" sz="2400" smtClean="0">
                <a:latin typeface="Calibri" pitchFamily="34" charset="0"/>
                <a:cs typeface="Calibri" pitchFamily="34" charset="0"/>
              </a:rPr>
              <a:t>livello specifico, rivolto al responsabile della prevenzione, ai referenti, ai componenti degli organismi di controllo, ai dirigenti e funzionari addetti alle aree a rischio: riguarda le politiche, i programmi e i vari strumenti utilizzati per la prevenzione e tematiche settoriali, in relazione al ruolo svolto da ciascun soggetto nell</a:t>
            </a:r>
            <a:r>
              <a:rPr lang="it-IT" altLang="it-IT" sz="2400" smtClean="0">
                <a:latin typeface="Calibri" pitchFamily="34" charset="0"/>
                <a:cs typeface="Calibri" pitchFamily="34" charset="0"/>
              </a:rPr>
              <a:t>’</a:t>
            </a:r>
            <a:r>
              <a:rPr lang="it-IT" sz="2400" smtClean="0">
                <a:latin typeface="Calibri" pitchFamily="34" charset="0"/>
                <a:cs typeface="Calibri" pitchFamily="34" charset="0"/>
              </a:rPr>
              <a:t>amministrazione.</a:t>
            </a:r>
          </a:p>
          <a:p>
            <a:pPr algn="just" eaLnBrk="1" hangingPunct="1">
              <a:lnSpc>
                <a:spcPct val="80000"/>
              </a:lnSpc>
              <a:defRPr/>
            </a:pPr>
            <a:endParaRPr lang="it-IT" sz="2700" smtClean="0">
              <a:latin typeface="Calibri" pitchFamily="34" charset="0"/>
              <a:cs typeface="Calibri" pitchFamily="34" charset="0"/>
            </a:endParaRPr>
          </a:p>
          <a:p>
            <a:pPr algn="just" eaLnBrk="1" hangingPunct="1">
              <a:lnSpc>
                <a:spcPct val="80000"/>
              </a:lnSpc>
              <a:defRPr/>
            </a:pPr>
            <a:endParaRPr lang="it-IT" sz="270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95300" y="817835"/>
            <a:ext cx="8915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defRPr/>
            </a:pPr>
            <a:r>
              <a:rPr lang="it-IT" sz="3600" smtClean="0"/>
              <a:t>Caratteristiche di una cultura dell</a:t>
            </a:r>
            <a:r>
              <a:rPr lang="it-IT" altLang="it-IT" sz="3600" smtClean="0"/>
              <a:t>’</a:t>
            </a:r>
            <a:r>
              <a:rPr lang="it-IT" sz="3600" smtClean="0"/>
              <a:t>integrità</a:t>
            </a:r>
          </a:p>
        </p:txBody>
      </p:sp>
      <p:sp>
        <p:nvSpPr>
          <p:cNvPr id="3" name="Segnaposto contenuto 2"/>
          <p:cNvSpPr txBox="1">
            <a:spLocks/>
          </p:cNvSpPr>
          <p:nvPr/>
        </p:nvSpPr>
        <p:spPr>
          <a:xfrm>
            <a:off x="495300" y="2143397"/>
            <a:ext cx="89154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1080"/>
              </a:spcBef>
              <a:spcAft>
                <a:spcPts val="600"/>
              </a:spcAft>
              <a:defRPr/>
            </a:pPr>
            <a:r>
              <a:rPr lang="it-IT" sz="2400" smtClean="0"/>
              <a:t>Responsabilizzazione</a:t>
            </a:r>
          </a:p>
          <a:p>
            <a:pPr>
              <a:spcBef>
                <a:spcPts val="1080"/>
              </a:spcBef>
              <a:spcAft>
                <a:spcPts val="600"/>
              </a:spcAft>
              <a:defRPr/>
            </a:pPr>
            <a:r>
              <a:rPr lang="it-IT" sz="2400" smtClean="0"/>
              <a:t>Focalizzazione sul valore generato per il territorio</a:t>
            </a:r>
          </a:p>
          <a:p>
            <a:pPr>
              <a:spcBef>
                <a:spcPts val="1080"/>
              </a:spcBef>
              <a:spcAft>
                <a:spcPts val="600"/>
              </a:spcAft>
              <a:defRPr/>
            </a:pPr>
            <a:r>
              <a:rPr lang="it-IT" sz="2400" smtClean="0"/>
              <a:t>Controlli finalizzati a migliorare (teoria Y di McGregor)</a:t>
            </a:r>
          </a:p>
          <a:p>
            <a:pPr>
              <a:spcBef>
                <a:spcPts val="1080"/>
              </a:spcBef>
              <a:spcAft>
                <a:spcPts val="600"/>
              </a:spcAft>
              <a:defRPr/>
            </a:pPr>
            <a:r>
              <a:rPr lang="it-IT" sz="2400" smtClean="0"/>
              <a:t>Condivisione delle informazioni </a:t>
            </a:r>
          </a:p>
          <a:p>
            <a:pPr>
              <a:spcBef>
                <a:spcPts val="1080"/>
              </a:spcBef>
              <a:spcAft>
                <a:spcPts val="600"/>
              </a:spcAft>
              <a:defRPr/>
            </a:pPr>
            <a:r>
              <a:rPr lang="it-IT" sz="2400" smtClean="0"/>
              <a:t>Rete estesa e collaborazione</a:t>
            </a:r>
          </a:p>
          <a:p>
            <a:pPr>
              <a:spcBef>
                <a:spcPts val="1080"/>
              </a:spcBef>
              <a:spcAft>
                <a:spcPts val="600"/>
              </a:spcAft>
              <a:defRPr/>
            </a:pPr>
            <a:r>
              <a:rPr lang="it-IT" sz="2400" smtClean="0"/>
              <a:t>Cura</a:t>
            </a:r>
          </a:p>
          <a:p>
            <a:pPr>
              <a:spcBef>
                <a:spcPts val="1080"/>
              </a:spcBef>
              <a:spcAft>
                <a:spcPts val="600"/>
              </a:spcAft>
              <a:defRPr/>
            </a:pPr>
            <a:r>
              <a:rPr lang="it-IT" sz="2400" smtClean="0"/>
              <a:t>Valorizzazione</a:t>
            </a:r>
            <a:endParaRPr lang="it-IT" sz="2400" dirty="0" smtClean="0"/>
          </a:p>
        </p:txBody>
      </p:sp>
    </p:spTree>
    <p:extLst>
      <p:ext uri="{BB962C8B-B14F-4D97-AF65-F5344CB8AC3E}">
        <p14:creationId xmlns:p14="http://schemas.microsoft.com/office/powerpoint/2010/main" val="25080640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765175"/>
            <a:ext cx="8915400" cy="733425"/>
          </a:xfrm>
        </p:spPr>
        <p:txBody>
          <a:bodyPr/>
          <a:lstStyle/>
          <a:p>
            <a:pPr eaLnBrk="1" hangingPunct="1">
              <a:defRPr/>
            </a:pPr>
            <a:r>
              <a:rPr lang="it-IT" dirty="0" smtClean="0">
                <a:solidFill>
                  <a:srgbClr val="000000"/>
                </a:solidFill>
                <a:latin typeface="Calibri" pitchFamily="34" charset="0"/>
                <a:cs typeface="Calibri" pitchFamily="34" charset="0"/>
              </a:rPr>
              <a:t>Codice di comportamento</a:t>
            </a:r>
          </a:p>
        </p:txBody>
      </p:sp>
      <p:sp>
        <p:nvSpPr>
          <p:cNvPr id="3" name="Segnaposto contenuto 2"/>
          <p:cNvSpPr>
            <a:spLocks noGrp="1"/>
          </p:cNvSpPr>
          <p:nvPr>
            <p:ph idx="1"/>
          </p:nvPr>
        </p:nvSpPr>
        <p:spPr>
          <a:xfrm>
            <a:off x="495300" y="1484313"/>
            <a:ext cx="8915400" cy="4699000"/>
          </a:xfrm>
        </p:spPr>
        <p:txBody>
          <a:bodyPr>
            <a:normAutofit/>
          </a:bodyPr>
          <a:lstStyle/>
          <a:p>
            <a:pPr>
              <a:defRPr/>
            </a:pPr>
            <a:r>
              <a:rPr lang="it-IT" sz="2400" b="1" dirty="0" smtClean="0">
                <a:latin typeface="Calibri" pitchFamily="34" charset="0"/>
                <a:cs typeface="Calibri" pitchFamily="34" charset="0"/>
              </a:rPr>
              <a:t>Dal contratto alla legge</a:t>
            </a:r>
            <a:endParaRPr lang="it-IT" sz="2400" b="1" dirty="0">
              <a:latin typeface="Calibri" pitchFamily="34" charset="0"/>
              <a:cs typeface="Calibri" pitchFamily="34" charset="0"/>
            </a:endParaRPr>
          </a:p>
          <a:p>
            <a:pPr>
              <a:defRPr/>
            </a:pPr>
            <a:r>
              <a:rPr lang="it-IT" sz="2400" b="1" dirty="0" smtClean="0">
                <a:latin typeface="Calibri" pitchFamily="34" charset="0"/>
                <a:cs typeface="Calibri" pitchFamily="34" charset="0"/>
              </a:rPr>
              <a:t>Immediata valenza disciplinare</a:t>
            </a:r>
            <a:endParaRPr lang="it-IT" sz="2400" b="1" dirty="0">
              <a:latin typeface="Calibri" pitchFamily="34" charset="0"/>
              <a:cs typeface="Calibri" pitchFamily="34" charset="0"/>
            </a:endParaRPr>
          </a:p>
          <a:p>
            <a:pPr>
              <a:defRPr/>
            </a:pPr>
            <a:r>
              <a:rPr lang="it-IT" sz="2400" b="1" dirty="0" smtClean="0">
                <a:latin typeface="Calibri" pitchFamily="34" charset="0"/>
                <a:cs typeface="Calibri" pitchFamily="34" charset="0"/>
              </a:rPr>
              <a:t>Obbligo di definire i propri regolamenti</a:t>
            </a:r>
            <a:endParaRPr lang="it-IT" sz="2200" b="1" dirty="0" smtClean="0">
              <a:latin typeface="Calibri" pitchFamily="34" charset="0"/>
              <a:cs typeface="Calibri" pitchFamily="34" charset="0"/>
            </a:endParaRPr>
          </a:p>
          <a:p>
            <a:pPr eaLnBrk="1" hangingPunct="1">
              <a:lnSpc>
                <a:spcPct val="80000"/>
              </a:lnSpc>
              <a:defRPr/>
            </a:pPr>
            <a:endParaRPr lang="it-IT" sz="2200" dirty="0" smtClean="0">
              <a:latin typeface="Calibri" pitchFamily="34" charset="0"/>
              <a:cs typeface="Calibri" pitchFamily="34" charset="0"/>
            </a:endParaRPr>
          </a:p>
          <a:p>
            <a:pPr eaLnBrk="1" hangingPunct="1">
              <a:lnSpc>
                <a:spcPct val="80000"/>
              </a:lnSpc>
              <a:defRPr/>
            </a:pPr>
            <a:r>
              <a:rPr lang="it-IT" sz="2200" dirty="0" smtClean="0">
                <a:latin typeface="Calibri" pitchFamily="34" charset="0"/>
                <a:cs typeface="Calibri" pitchFamily="34" charset="0"/>
              </a:rPr>
              <a:t>Ogni Amministrazione adotta un proprio Codice di comportamento, che specifica e contestualizza rispetto alla propria realtà quello adottato a livello nazionale (DPR 62 del 16/4/2013)</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765175"/>
            <a:ext cx="8915400" cy="733425"/>
          </a:xfrm>
        </p:spPr>
        <p:txBody>
          <a:bodyPr>
            <a:noAutofit/>
          </a:bodyPr>
          <a:lstStyle/>
          <a:p>
            <a:pPr>
              <a:defRPr/>
            </a:pPr>
            <a:r>
              <a:rPr lang="it-IT" sz="3600" dirty="0" smtClean="0">
                <a:latin typeface="Calibri" pitchFamily="34" charset="0"/>
                <a:cs typeface="Calibri" pitchFamily="34" charset="0"/>
              </a:rPr>
              <a:t>Nuovo </a:t>
            </a:r>
            <a:r>
              <a:rPr lang="it-IT" sz="3600" dirty="0">
                <a:latin typeface="Calibri" pitchFamily="34" charset="0"/>
                <a:cs typeface="Calibri" pitchFamily="34" charset="0"/>
              </a:rPr>
              <a:t>codice di comportamento dei pubblici Dipendenti (DPR 16 aprile 2013, n. 62) </a:t>
            </a:r>
          </a:p>
        </p:txBody>
      </p:sp>
      <p:sp>
        <p:nvSpPr>
          <p:cNvPr id="3" name="Segnaposto contenuto 2"/>
          <p:cNvSpPr>
            <a:spLocks noGrp="1"/>
          </p:cNvSpPr>
          <p:nvPr>
            <p:ph idx="1"/>
          </p:nvPr>
        </p:nvSpPr>
        <p:spPr>
          <a:xfrm>
            <a:off x="495300" y="2071389"/>
            <a:ext cx="8915400" cy="4525963"/>
          </a:xfrm>
        </p:spPr>
        <p:txBody>
          <a:bodyPr>
            <a:normAutofit/>
          </a:bodyPr>
          <a:lstStyle/>
          <a:p>
            <a:pPr>
              <a:defRPr/>
            </a:pPr>
            <a:r>
              <a:rPr lang="it-IT" sz="2000" dirty="0" smtClean="0">
                <a:solidFill>
                  <a:srgbClr val="000000"/>
                </a:solidFill>
                <a:latin typeface="Calibri" pitchFamily="34" charset="0"/>
                <a:cs typeface="Calibri" pitchFamily="34" charset="0"/>
              </a:rPr>
              <a:t>I Precedenti:</a:t>
            </a:r>
            <a:endParaRPr lang="it-IT" sz="2000" dirty="0">
              <a:solidFill>
                <a:srgbClr val="000000"/>
              </a:solidFill>
              <a:latin typeface="Calibri" pitchFamily="34" charset="0"/>
              <a:cs typeface="Calibri" pitchFamily="34" charset="0"/>
            </a:endParaRPr>
          </a:p>
          <a:p>
            <a:pPr>
              <a:defRPr/>
            </a:pPr>
            <a:r>
              <a:rPr lang="it-IT" sz="2000" dirty="0">
                <a:solidFill>
                  <a:srgbClr val="000000"/>
                </a:solidFill>
                <a:latin typeface="Calibri" pitchFamily="34" charset="0"/>
                <a:cs typeface="Calibri" pitchFamily="34" charset="0"/>
              </a:rPr>
              <a:t> </a:t>
            </a:r>
            <a:r>
              <a:rPr lang="it-IT" sz="1800" b="1" dirty="0">
                <a:solidFill>
                  <a:srgbClr val="000000"/>
                </a:solidFill>
                <a:latin typeface="Calibri" pitchFamily="34" charset="0"/>
                <a:cs typeface="Calibri" pitchFamily="34" charset="0"/>
              </a:rPr>
              <a:t>D.M. 28-11-2000 </a:t>
            </a:r>
            <a:r>
              <a:rPr lang="it-IT" sz="1800" b="1" dirty="0" smtClean="0">
                <a:solidFill>
                  <a:srgbClr val="000000"/>
                </a:solidFill>
                <a:latin typeface="Calibri" pitchFamily="34" charset="0"/>
                <a:cs typeface="Calibri" pitchFamily="34" charset="0"/>
              </a:rPr>
              <a:t>: Codice </a:t>
            </a:r>
            <a:r>
              <a:rPr lang="it-IT" sz="1800" b="1" dirty="0">
                <a:solidFill>
                  <a:srgbClr val="000000"/>
                </a:solidFill>
                <a:latin typeface="Calibri" pitchFamily="34" charset="0"/>
                <a:cs typeface="Calibri" pitchFamily="34" charset="0"/>
              </a:rPr>
              <a:t>di comportamento dei dipendenti delle pubbliche </a:t>
            </a:r>
            <a:r>
              <a:rPr lang="it-IT" sz="1800" b="1" dirty="0" smtClean="0">
                <a:solidFill>
                  <a:srgbClr val="000000"/>
                </a:solidFill>
                <a:latin typeface="Calibri" pitchFamily="34" charset="0"/>
                <a:cs typeface="Calibri" pitchFamily="34" charset="0"/>
              </a:rPr>
              <a:t>amministrazioni: </a:t>
            </a:r>
            <a:endParaRPr lang="it-IT" sz="2000" dirty="0">
              <a:solidFill>
                <a:srgbClr val="000000"/>
              </a:solidFill>
              <a:latin typeface="Calibri" pitchFamily="34" charset="0"/>
              <a:cs typeface="Calibri" pitchFamily="34" charset="0"/>
            </a:endParaRPr>
          </a:p>
          <a:p>
            <a:pPr algn="just">
              <a:defRPr/>
            </a:pPr>
            <a:r>
              <a:rPr lang="it-IT" sz="2000" dirty="0">
                <a:solidFill>
                  <a:srgbClr val="000000"/>
                </a:solidFill>
                <a:latin typeface="Calibri" pitchFamily="34" charset="0"/>
                <a:cs typeface="Calibri" pitchFamily="34" charset="0"/>
              </a:rPr>
              <a:t> </a:t>
            </a:r>
            <a:r>
              <a:rPr lang="it-IT" sz="1800" dirty="0">
                <a:solidFill>
                  <a:srgbClr val="000000"/>
                </a:solidFill>
                <a:latin typeface="Calibri" pitchFamily="34" charset="0"/>
                <a:cs typeface="Calibri" pitchFamily="34" charset="0"/>
              </a:rPr>
              <a:t>1. I princìpi e i contenuti del presente codice costituiscono specificazioni esemplificative degli obblighi di diligenza, lealtà e imparzialità, che qualificano il corretto adempimento della prestazione lavorativa. </a:t>
            </a:r>
            <a:endParaRPr lang="it-IT" sz="1800" b="1" dirty="0" smtClean="0">
              <a:solidFill>
                <a:srgbClr val="000000"/>
              </a:solidFill>
              <a:latin typeface="Calibri" pitchFamily="34" charset="0"/>
              <a:cs typeface="Calibri" pitchFamily="34" charset="0"/>
            </a:endParaRPr>
          </a:p>
          <a:p>
            <a:pPr algn="just">
              <a:defRPr/>
            </a:pPr>
            <a:r>
              <a:rPr lang="it-IT" sz="1800" b="1" dirty="0" smtClean="0">
                <a:solidFill>
                  <a:srgbClr val="000000"/>
                </a:solidFill>
                <a:latin typeface="Calibri" pitchFamily="34" charset="0"/>
                <a:cs typeface="Calibri" pitchFamily="34" charset="0"/>
              </a:rPr>
              <a:t>Rimando ai contratti collettivi</a:t>
            </a:r>
            <a:r>
              <a:rPr lang="it-IT" sz="1800" dirty="0" smtClean="0">
                <a:solidFill>
                  <a:srgbClr val="000000"/>
                </a:solidFill>
                <a:latin typeface="Calibri" pitchFamily="34" charset="0"/>
                <a:cs typeface="Calibri" pitchFamily="34" charset="0"/>
              </a:rPr>
              <a:t>: I </a:t>
            </a:r>
            <a:r>
              <a:rPr lang="it-IT" sz="1800" dirty="0">
                <a:solidFill>
                  <a:srgbClr val="000000"/>
                </a:solidFill>
                <a:latin typeface="Calibri" pitchFamily="34" charset="0"/>
                <a:cs typeface="Calibri" pitchFamily="34" charset="0"/>
              </a:rPr>
              <a:t>contratti collettivi provvedono</a:t>
            </a:r>
            <a:r>
              <a:rPr lang="it-IT" sz="1800" dirty="0" smtClean="0">
                <a:solidFill>
                  <a:srgbClr val="000000"/>
                </a:solidFill>
                <a:latin typeface="Calibri" pitchFamily="34" charset="0"/>
                <a:cs typeface="Calibri" pitchFamily="34" charset="0"/>
              </a:rPr>
              <a:t>, </a:t>
            </a:r>
            <a:r>
              <a:rPr lang="it-IT" sz="1800" dirty="0">
                <a:solidFill>
                  <a:srgbClr val="000000"/>
                </a:solidFill>
                <a:latin typeface="Calibri" pitchFamily="34" charset="0"/>
                <a:cs typeface="Calibri" pitchFamily="34" charset="0"/>
              </a:rPr>
              <a:t>al coordinamento con le previsioni in materia di responsabilità </a:t>
            </a:r>
            <a:r>
              <a:rPr lang="it-IT" sz="1800" dirty="0" smtClean="0">
                <a:solidFill>
                  <a:srgbClr val="000000"/>
                </a:solidFill>
                <a:latin typeface="Calibri" pitchFamily="34" charset="0"/>
                <a:cs typeface="Calibri" pitchFamily="34" charset="0"/>
              </a:rPr>
              <a:t>disciplinare: riferimento al </a:t>
            </a:r>
            <a:r>
              <a:rPr lang="it-IT" sz="2000" dirty="0" smtClean="0">
                <a:solidFill>
                  <a:srgbClr val="000000"/>
                </a:solidFill>
                <a:latin typeface="Calibri" pitchFamily="34" charset="0"/>
                <a:cs typeface="Calibri" pitchFamily="34" charset="0"/>
              </a:rPr>
              <a:t>CCNL del Personale non dirigente </a:t>
            </a:r>
            <a:r>
              <a:rPr lang="it-IT" sz="1800" b="1" dirty="0" smtClean="0">
                <a:solidFill>
                  <a:srgbClr val="000000"/>
                </a:solidFill>
                <a:latin typeface="Calibri" pitchFamily="34" charset="0"/>
                <a:cs typeface="Calibri" pitchFamily="34" charset="0"/>
              </a:rPr>
              <a:t>QUADRIENNIO </a:t>
            </a:r>
            <a:r>
              <a:rPr lang="it-IT" sz="1800" b="1" dirty="0">
                <a:solidFill>
                  <a:srgbClr val="000000"/>
                </a:solidFill>
                <a:latin typeface="Calibri" pitchFamily="34" charset="0"/>
                <a:cs typeface="Calibri" pitchFamily="34" charset="0"/>
              </a:rPr>
              <a:t>NORMATIVO </a:t>
            </a:r>
            <a:r>
              <a:rPr lang="it-IT" sz="1800" b="1" dirty="0" smtClean="0">
                <a:solidFill>
                  <a:srgbClr val="000000"/>
                </a:solidFill>
                <a:latin typeface="Calibri" pitchFamily="34" charset="0"/>
                <a:cs typeface="Calibri" pitchFamily="34" charset="0"/>
              </a:rPr>
              <a:t>2006-2009 (11 aprile 2008).</a:t>
            </a:r>
            <a:endParaRPr lang="it-IT" sz="1800" dirty="0">
              <a:latin typeface="Calibri" pitchFamily="34" charset="0"/>
              <a:ea typeface="Calibri"/>
              <a:cs typeface="Calibri" pitchFamily="34" charset="0"/>
            </a:endParaRPr>
          </a:p>
        </p:txBody>
      </p:sp>
      <p:sp>
        <p:nvSpPr>
          <p:cNvPr id="6" name="Segnaposto numero diapositiva 5"/>
          <p:cNvSpPr>
            <a:spLocks noGrp="1"/>
          </p:cNvSpPr>
          <p:nvPr>
            <p:ph type="sldNum" sz="quarter" idx="12"/>
          </p:nvPr>
        </p:nvSpPr>
        <p:spPr/>
        <p:txBody>
          <a:bodyPr/>
          <a:lstStyle/>
          <a:p>
            <a:pPr>
              <a:defRPr/>
            </a:pPr>
            <a:fld id="{8352DD0B-2075-484B-B02F-88D887B4CF3F}" type="slidenum">
              <a:rPr lang="it-IT" smtClean="0">
                <a:latin typeface="Calibri" pitchFamily="34" charset="0"/>
                <a:cs typeface="Calibri" pitchFamily="34" charset="0"/>
              </a:rPr>
              <a:pPr>
                <a:defRPr/>
              </a:pPr>
              <a:t>71</a:t>
            </a:fld>
            <a:endParaRPr lang="it-I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dirty="0" err="1" smtClean="0">
                <a:latin typeface="Calibri" pitchFamily="34" charset="0"/>
                <a:cs typeface="Calibri" pitchFamily="34" charset="0"/>
              </a:rPr>
              <a:t>Dpr</a:t>
            </a:r>
            <a:r>
              <a:rPr lang="it-IT" dirty="0" smtClean="0">
                <a:latin typeface="Calibri" pitchFamily="34" charset="0"/>
                <a:cs typeface="Calibri" pitchFamily="34" charset="0"/>
              </a:rPr>
              <a:t> 62/2013</a:t>
            </a:r>
            <a:endParaRPr lang="it-IT" dirty="0">
              <a:latin typeface="Calibri" pitchFamily="34" charset="0"/>
              <a:cs typeface="Calibri" pitchFamily="34" charset="0"/>
            </a:endParaRPr>
          </a:p>
        </p:txBody>
      </p:sp>
      <p:sp>
        <p:nvSpPr>
          <p:cNvPr id="3" name="Segnaposto contenuto 2"/>
          <p:cNvSpPr>
            <a:spLocks noGrp="1"/>
          </p:cNvSpPr>
          <p:nvPr>
            <p:ph sz="half" idx="2"/>
          </p:nvPr>
        </p:nvSpPr>
        <p:spPr/>
        <p:txBody>
          <a:bodyPr>
            <a:normAutofit fontScale="55000" lnSpcReduction="20000"/>
          </a:bodyPr>
          <a:lstStyle/>
          <a:p>
            <a:r>
              <a:rPr lang="it-IT" b="1" dirty="0">
                <a:latin typeface="Calibri" pitchFamily="34" charset="0"/>
                <a:cs typeface="Calibri" pitchFamily="34" charset="0"/>
                <a:hlinkClick r:id="rId2"/>
              </a:rPr>
              <a:t>Premessa</a:t>
            </a:r>
            <a:endParaRPr lang="it-IT" b="1" dirty="0">
              <a:latin typeface="Calibri" pitchFamily="34" charset="0"/>
              <a:cs typeface="Calibri" pitchFamily="34" charset="0"/>
            </a:endParaRPr>
          </a:p>
          <a:p>
            <a:r>
              <a:rPr lang="it-IT" b="1" dirty="0">
                <a:latin typeface="Calibri" pitchFamily="34" charset="0"/>
                <a:cs typeface="Calibri" pitchFamily="34" charset="0"/>
                <a:hlinkClick r:id="rId3"/>
              </a:rPr>
              <a:t>Art. 1 Disposizioni di carattere generale</a:t>
            </a:r>
            <a:endParaRPr lang="it-IT" b="1" dirty="0">
              <a:latin typeface="Calibri" pitchFamily="34" charset="0"/>
              <a:cs typeface="Calibri" pitchFamily="34" charset="0"/>
            </a:endParaRPr>
          </a:p>
          <a:p>
            <a:r>
              <a:rPr lang="it-IT" b="1" dirty="0">
                <a:latin typeface="Calibri" pitchFamily="34" charset="0"/>
                <a:cs typeface="Calibri" pitchFamily="34" charset="0"/>
                <a:hlinkClick r:id="rId4"/>
              </a:rPr>
              <a:t>Art. 2 Ambito di applicazione</a:t>
            </a:r>
            <a:endParaRPr lang="it-IT" b="1" dirty="0">
              <a:latin typeface="Calibri" pitchFamily="34" charset="0"/>
              <a:cs typeface="Calibri" pitchFamily="34" charset="0"/>
            </a:endParaRPr>
          </a:p>
          <a:p>
            <a:r>
              <a:rPr lang="it-IT" b="1" dirty="0">
                <a:latin typeface="Calibri" pitchFamily="34" charset="0"/>
                <a:cs typeface="Calibri" pitchFamily="34" charset="0"/>
                <a:hlinkClick r:id="rId5"/>
              </a:rPr>
              <a:t>Art. 3 Principi generali</a:t>
            </a:r>
            <a:endParaRPr lang="it-IT" b="1" dirty="0">
              <a:latin typeface="Calibri" pitchFamily="34" charset="0"/>
              <a:cs typeface="Calibri" pitchFamily="34" charset="0"/>
            </a:endParaRPr>
          </a:p>
          <a:p>
            <a:r>
              <a:rPr lang="it-IT" b="1" dirty="0">
                <a:latin typeface="Calibri" pitchFamily="34" charset="0"/>
                <a:cs typeface="Calibri" pitchFamily="34" charset="0"/>
                <a:hlinkClick r:id="rId6"/>
              </a:rPr>
              <a:t>Art. 4 Regali, compensi e altre utilità </a:t>
            </a:r>
            <a:endParaRPr lang="it-IT" b="1" dirty="0">
              <a:latin typeface="Calibri" pitchFamily="34" charset="0"/>
              <a:cs typeface="Calibri" pitchFamily="34" charset="0"/>
            </a:endParaRPr>
          </a:p>
          <a:p>
            <a:r>
              <a:rPr lang="it-IT" b="1" dirty="0">
                <a:latin typeface="Calibri" pitchFamily="34" charset="0"/>
                <a:cs typeface="Calibri" pitchFamily="34" charset="0"/>
                <a:hlinkClick r:id="rId7"/>
              </a:rPr>
              <a:t>Art. 5 Partecipazione ad associazioni e organizzazioni</a:t>
            </a:r>
            <a:endParaRPr lang="it-IT" b="1" dirty="0">
              <a:latin typeface="Calibri" pitchFamily="34" charset="0"/>
              <a:cs typeface="Calibri" pitchFamily="34" charset="0"/>
            </a:endParaRPr>
          </a:p>
          <a:p>
            <a:r>
              <a:rPr lang="it-IT" b="1" dirty="0">
                <a:latin typeface="Calibri" pitchFamily="34" charset="0"/>
                <a:cs typeface="Calibri" pitchFamily="34" charset="0"/>
                <a:hlinkClick r:id="rId8"/>
              </a:rPr>
              <a:t>Art. 6 Comunicazione degli interessi finanziari e conflitti d'interesse</a:t>
            </a:r>
            <a:endParaRPr lang="it-IT" b="1" dirty="0">
              <a:latin typeface="Calibri" pitchFamily="34" charset="0"/>
              <a:cs typeface="Calibri" pitchFamily="34" charset="0"/>
            </a:endParaRPr>
          </a:p>
          <a:p>
            <a:r>
              <a:rPr lang="it-IT" b="1" dirty="0">
                <a:latin typeface="Calibri" pitchFamily="34" charset="0"/>
                <a:cs typeface="Calibri" pitchFamily="34" charset="0"/>
                <a:hlinkClick r:id="rId9"/>
              </a:rPr>
              <a:t>Art. 7 Obbligo di astensione</a:t>
            </a:r>
            <a:endParaRPr lang="it-IT" b="1" dirty="0">
              <a:latin typeface="Calibri" pitchFamily="34" charset="0"/>
              <a:cs typeface="Calibri" pitchFamily="34" charset="0"/>
            </a:endParaRPr>
          </a:p>
          <a:p>
            <a:r>
              <a:rPr lang="it-IT" b="1" dirty="0">
                <a:latin typeface="Calibri" pitchFamily="34" charset="0"/>
                <a:cs typeface="Calibri" pitchFamily="34" charset="0"/>
                <a:hlinkClick r:id="rId10"/>
              </a:rPr>
              <a:t>Art. 8 Prevenzione della corruzione</a:t>
            </a:r>
            <a:endParaRPr lang="it-IT" b="1" dirty="0">
              <a:latin typeface="Calibri" pitchFamily="34" charset="0"/>
              <a:cs typeface="Calibri" pitchFamily="34" charset="0"/>
            </a:endParaRPr>
          </a:p>
          <a:p>
            <a:r>
              <a:rPr lang="it-IT" b="1" dirty="0">
                <a:latin typeface="Calibri" pitchFamily="34" charset="0"/>
                <a:cs typeface="Calibri" pitchFamily="34" charset="0"/>
                <a:hlinkClick r:id="rId11"/>
              </a:rPr>
              <a:t>Art. 9 Trasparenza e tracciabilità </a:t>
            </a:r>
            <a:endParaRPr lang="it-IT" b="1" dirty="0">
              <a:latin typeface="Calibri" pitchFamily="34" charset="0"/>
              <a:cs typeface="Calibri" pitchFamily="34" charset="0"/>
            </a:endParaRPr>
          </a:p>
          <a:p>
            <a:r>
              <a:rPr lang="it-IT" b="1" dirty="0">
                <a:latin typeface="Calibri" pitchFamily="34" charset="0"/>
                <a:cs typeface="Calibri" pitchFamily="34" charset="0"/>
                <a:hlinkClick r:id="rId12"/>
              </a:rPr>
              <a:t>Art. 10 Comportamento nei rapporti privati</a:t>
            </a:r>
            <a:endParaRPr lang="it-IT" b="1" dirty="0">
              <a:latin typeface="Calibri" pitchFamily="34" charset="0"/>
              <a:cs typeface="Calibri" pitchFamily="34" charset="0"/>
            </a:endParaRPr>
          </a:p>
          <a:p>
            <a:r>
              <a:rPr lang="it-IT" b="1" dirty="0">
                <a:latin typeface="Calibri" pitchFamily="34" charset="0"/>
                <a:cs typeface="Calibri" pitchFamily="34" charset="0"/>
                <a:hlinkClick r:id="rId13"/>
              </a:rPr>
              <a:t>Art. 11 Comportamento in servizio</a:t>
            </a:r>
            <a:endParaRPr lang="it-IT" b="1" dirty="0">
              <a:latin typeface="Calibri" pitchFamily="34" charset="0"/>
              <a:cs typeface="Calibri" pitchFamily="34" charset="0"/>
            </a:endParaRPr>
          </a:p>
          <a:p>
            <a:r>
              <a:rPr lang="it-IT" b="1" dirty="0">
                <a:latin typeface="Calibri" pitchFamily="34" charset="0"/>
                <a:cs typeface="Calibri" pitchFamily="34" charset="0"/>
                <a:hlinkClick r:id="rId14"/>
              </a:rPr>
              <a:t>Art. 12 Rapporti con il pubblico</a:t>
            </a:r>
            <a:endParaRPr lang="it-IT" b="1" dirty="0">
              <a:latin typeface="Calibri" pitchFamily="34" charset="0"/>
              <a:cs typeface="Calibri" pitchFamily="34" charset="0"/>
            </a:endParaRPr>
          </a:p>
          <a:p>
            <a:r>
              <a:rPr lang="it-IT" b="1" dirty="0">
                <a:latin typeface="Calibri" pitchFamily="34" charset="0"/>
                <a:cs typeface="Calibri" pitchFamily="34" charset="0"/>
                <a:hlinkClick r:id="rId15"/>
              </a:rPr>
              <a:t>Art. 13 Disposizioni particolari per i dirigenti</a:t>
            </a:r>
            <a:endParaRPr lang="it-IT" b="1" dirty="0">
              <a:latin typeface="Calibri" pitchFamily="34" charset="0"/>
              <a:cs typeface="Calibri" pitchFamily="34" charset="0"/>
            </a:endParaRPr>
          </a:p>
          <a:p>
            <a:r>
              <a:rPr lang="it-IT" b="1" dirty="0">
                <a:latin typeface="Calibri" pitchFamily="34" charset="0"/>
                <a:cs typeface="Calibri" pitchFamily="34" charset="0"/>
                <a:hlinkClick r:id="rId16"/>
              </a:rPr>
              <a:t>Art. 14 Contratti ed altri atti negoziali</a:t>
            </a:r>
            <a:endParaRPr lang="it-IT" b="1" dirty="0">
              <a:latin typeface="Calibri" pitchFamily="34" charset="0"/>
              <a:cs typeface="Calibri" pitchFamily="34" charset="0"/>
            </a:endParaRPr>
          </a:p>
          <a:p>
            <a:r>
              <a:rPr lang="it-IT" b="1" dirty="0">
                <a:latin typeface="Calibri" pitchFamily="34" charset="0"/>
                <a:cs typeface="Calibri" pitchFamily="34" charset="0"/>
                <a:hlinkClick r:id="rId17"/>
              </a:rPr>
              <a:t>Art. 15 Vigilanza, monitoraggio e attività formative</a:t>
            </a:r>
            <a:endParaRPr lang="it-IT" b="1" dirty="0">
              <a:latin typeface="Calibri" pitchFamily="34" charset="0"/>
              <a:cs typeface="Calibri" pitchFamily="34" charset="0"/>
            </a:endParaRPr>
          </a:p>
          <a:p>
            <a:r>
              <a:rPr lang="it-IT" b="1" dirty="0">
                <a:latin typeface="Calibri" pitchFamily="34" charset="0"/>
                <a:cs typeface="Calibri" pitchFamily="34" charset="0"/>
                <a:hlinkClick r:id="rId18"/>
              </a:rPr>
              <a:t>Art. 16 Responsabilità conseguente alla violazione dei doveri del codice</a:t>
            </a:r>
            <a:endParaRPr lang="it-IT" b="1" dirty="0">
              <a:latin typeface="Calibri" pitchFamily="34" charset="0"/>
              <a:cs typeface="Calibri" pitchFamily="34" charset="0"/>
            </a:endParaRPr>
          </a:p>
          <a:p>
            <a:r>
              <a:rPr lang="it-IT" b="1" dirty="0">
                <a:latin typeface="Calibri" pitchFamily="34" charset="0"/>
                <a:cs typeface="Calibri" pitchFamily="34" charset="0"/>
                <a:hlinkClick r:id="rId19"/>
              </a:rPr>
              <a:t>Art. 17 Disposizioni finali e abrogazioni</a:t>
            </a:r>
            <a:endParaRPr lang="it-IT" b="1" dirty="0">
              <a:latin typeface="Calibri" pitchFamily="34" charset="0"/>
              <a:cs typeface="Calibri" pitchFamily="34" charset="0"/>
            </a:endParaRPr>
          </a:p>
          <a:p>
            <a:endParaRPr lang="it-IT" dirty="0">
              <a:latin typeface="Calibri" pitchFamily="34" charset="0"/>
              <a:cs typeface="Calibri" pitchFamily="34" charset="0"/>
            </a:endParaRPr>
          </a:p>
        </p:txBody>
      </p:sp>
      <p:sp>
        <p:nvSpPr>
          <p:cNvPr id="6" name="Segnaposto testo 5"/>
          <p:cNvSpPr>
            <a:spLocks noGrp="1"/>
          </p:cNvSpPr>
          <p:nvPr>
            <p:ph type="body" sz="quarter" idx="3"/>
          </p:nvPr>
        </p:nvSpPr>
        <p:spPr>
          <a:xfrm>
            <a:off x="5032375" y="1412776"/>
            <a:ext cx="4378325" cy="639762"/>
          </a:xfrm>
        </p:spPr>
        <p:txBody>
          <a:bodyPr/>
          <a:lstStyle/>
          <a:p>
            <a:r>
              <a:rPr lang="it-IT" dirty="0" smtClean="0">
                <a:latin typeface="Calibri" pitchFamily="34" charset="0"/>
                <a:cs typeface="Calibri" pitchFamily="34" charset="0"/>
              </a:rPr>
              <a:t>Esempio di ente</a:t>
            </a:r>
            <a:endParaRPr lang="it-IT" dirty="0">
              <a:latin typeface="Calibri" pitchFamily="34" charset="0"/>
              <a:cs typeface="Calibri" pitchFamily="34" charset="0"/>
            </a:endParaRPr>
          </a:p>
        </p:txBody>
      </p:sp>
      <p:sp>
        <p:nvSpPr>
          <p:cNvPr id="7" name="Segnaposto contenuto 6"/>
          <p:cNvSpPr>
            <a:spLocks noGrp="1"/>
          </p:cNvSpPr>
          <p:nvPr>
            <p:ph sz="quarter" idx="4"/>
          </p:nvPr>
        </p:nvSpPr>
        <p:spPr>
          <a:xfrm>
            <a:off x="5032375" y="2060848"/>
            <a:ext cx="4378325" cy="3951288"/>
          </a:xfrm>
        </p:spPr>
        <p:txBody>
          <a:bodyPr>
            <a:normAutofit fontScale="25000" lnSpcReduction="20000"/>
          </a:bodyPr>
          <a:lstStyle/>
          <a:p>
            <a:r>
              <a:rPr lang="it-IT" sz="6400" b="1" u="sng" baseline="30000" dirty="0">
                <a:latin typeface="Calibri" pitchFamily="34" charset="0"/>
                <a:cs typeface="Calibri" pitchFamily="34" charset="0"/>
              </a:rPr>
              <a:t>PARTE I: PRINCIPI GENERALI </a:t>
            </a:r>
            <a:endParaRPr lang="it-IT" sz="6400" b="1" baseline="30000" dirty="0">
              <a:latin typeface="Calibri" pitchFamily="34" charset="0"/>
              <a:cs typeface="Calibri" pitchFamily="34" charset="0"/>
            </a:endParaRP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I - Natura ed ambito di applicazione </a:t>
            </a:r>
          </a:p>
          <a:p>
            <a:r>
              <a:rPr lang="it-IT" sz="6400" b="1" baseline="30000" dirty="0">
                <a:latin typeface="Calibri" pitchFamily="34" charset="0"/>
                <a:cs typeface="Calibri" pitchFamily="34" charset="0"/>
              </a:rPr>
              <a:t>II - Principi </a:t>
            </a:r>
          </a:p>
          <a:p>
            <a:r>
              <a:rPr lang="it-IT" sz="6400" b="1" baseline="30000" dirty="0">
                <a:latin typeface="Calibri" pitchFamily="34" charset="0"/>
                <a:cs typeface="Calibri" pitchFamily="34" charset="0"/>
              </a:rPr>
              <a:t>III - Utilizzo e custodia dei beni dell’Amministrazione </a:t>
            </a: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 </a:t>
            </a:r>
            <a:r>
              <a:rPr lang="it-IT" sz="6400" b="1" u="sng" baseline="30000" dirty="0" smtClean="0">
                <a:latin typeface="Calibri" pitchFamily="34" charset="0"/>
                <a:cs typeface="Calibri" pitchFamily="34" charset="0"/>
              </a:rPr>
              <a:t>PARTE </a:t>
            </a:r>
            <a:r>
              <a:rPr lang="it-IT" sz="6400" b="1" u="sng" baseline="30000" dirty="0">
                <a:latin typeface="Calibri" pitchFamily="34" charset="0"/>
                <a:cs typeface="Calibri" pitchFamily="34" charset="0"/>
              </a:rPr>
              <a:t>II: RELAZIONI ESTERNE E RAPPORTI CON L’UTENZA </a:t>
            </a:r>
            <a:endParaRPr lang="it-IT" sz="6400" b="1" baseline="30000" dirty="0">
              <a:latin typeface="Calibri" pitchFamily="34" charset="0"/>
              <a:cs typeface="Calibri" pitchFamily="34" charset="0"/>
            </a:endParaRP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IV - Esercizio delle funzioni </a:t>
            </a: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V - Trasparenza negli interessi finanziari </a:t>
            </a: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VI - Obbligo di astensione e rapporti con l’esterno </a:t>
            </a: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VII - Prevenzione della corruzione, trasparenza e tracciabilità</a:t>
            </a: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VIII - Altre attività</a:t>
            </a: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IX - Disposizioni particolari per i dirigenti</a:t>
            </a: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X - Obbligo di imparzialità </a:t>
            </a:r>
          </a:p>
          <a:p>
            <a:r>
              <a:rPr lang="it-IT" sz="6400" b="1" baseline="30000" dirty="0">
                <a:latin typeface="Calibri" pitchFamily="34" charset="0"/>
                <a:cs typeface="Calibri" pitchFamily="34" charset="0"/>
              </a:rPr>
              <a:t> </a:t>
            </a:r>
          </a:p>
          <a:p>
            <a:r>
              <a:rPr lang="it-IT" sz="6400" b="1" u="sng" baseline="30000" dirty="0">
                <a:latin typeface="Calibri" pitchFamily="34" charset="0"/>
                <a:cs typeface="Calibri" pitchFamily="34" charset="0"/>
              </a:rPr>
              <a:t>PARTE III: RAPPORTI INTERNI </a:t>
            </a:r>
            <a:endParaRPr lang="it-IT" sz="6400" b="1" baseline="30000" dirty="0">
              <a:latin typeface="Calibri" pitchFamily="34" charset="0"/>
              <a:cs typeface="Calibri" pitchFamily="34" charset="0"/>
            </a:endParaRP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XI - Rapporti interni all’Organizzazione </a:t>
            </a:r>
          </a:p>
          <a:p>
            <a:r>
              <a:rPr lang="it-IT" sz="6400" b="1" baseline="30000" dirty="0">
                <a:latin typeface="Calibri" pitchFamily="34" charset="0"/>
                <a:cs typeface="Calibri" pitchFamily="34" charset="0"/>
              </a:rPr>
              <a:t> </a:t>
            </a:r>
          </a:p>
          <a:p>
            <a:r>
              <a:rPr lang="it-IT" sz="6400" b="1" baseline="30000" dirty="0">
                <a:latin typeface="Calibri" pitchFamily="34" charset="0"/>
                <a:cs typeface="Calibri" pitchFamily="34" charset="0"/>
              </a:rPr>
              <a:t>XII - Benessere organizzativo</a:t>
            </a:r>
          </a:p>
          <a:p>
            <a:r>
              <a:rPr lang="it-IT" sz="6400" b="1" baseline="30000" dirty="0">
                <a:latin typeface="Calibri" pitchFamily="34" charset="0"/>
                <a:cs typeface="Calibri" pitchFamily="34" charset="0"/>
              </a:rPr>
              <a:t>  </a:t>
            </a:r>
          </a:p>
          <a:p>
            <a:r>
              <a:rPr lang="it-IT" sz="6400" b="1" u="sng" baseline="30000" dirty="0">
                <a:latin typeface="Calibri" pitchFamily="34" charset="0"/>
                <a:cs typeface="Calibri" pitchFamily="34" charset="0"/>
              </a:rPr>
              <a:t>PARTE IV: DISPOSIZIONI FINALI </a:t>
            </a:r>
            <a:endParaRPr lang="it-IT" sz="6400" b="1" baseline="30000" dirty="0">
              <a:latin typeface="Calibri" pitchFamily="34" charset="0"/>
              <a:cs typeface="Calibri" pitchFamily="34" charset="0"/>
            </a:endParaRPr>
          </a:p>
          <a:p>
            <a:r>
              <a:rPr lang="it-IT" sz="3000" baseline="30000" dirty="0">
                <a:latin typeface="Calibri" pitchFamily="34" charset="0"/>
                <a:cs typeface="Calibri" pitchFamily="34" charset="0"/>
              </a:rPr>
              <a:t> </a:t>
            </a:r>
          </a:p>
          <a:p>
            <a:r>
              <a:rPr lang="it-IT" sz="3000" baseline="30000" dirty="0">
                <a:latin typeface="Calibri" pitchFamily="34" charset="0"/>
                <a:cs typeface="Calibri" pitchFamily="34" charset="0"/>
              </a:rPr>
              <a:t> </a:t>
            </a:r>
          </a:p>
          <a:p>
            <a:endParaRPr lang="it-IT" dirty="0">
              <a:latin typeface="Calibri" pitchFamily="34" charset="0"/>
              <a:cs typeface="Calibri" pitchFamily="34" charset="0"/>
            </a:endParaRPr>
          </a:p>
        </p:txBody>
      </p:sp>
    </p:spTree>
    <p:extLst>
      <p:ext uri="{BB962C8B-B14F-4D97-AF65-F5344CB8AC3E}">
        <p14:creationId xmlns:p14="http://schemas.microsoft.com/office/powerpoint/2010/main" val="9680462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404813"/>
            <a:ext cx="8915400" cy="733425"/>
          </a:xfrm>
        </p:spPr>
        <p:txBody>
          <a:bodyPr/>
          <a:lstStyle/>
          <a:p>
            <a:pPr eaLnBrk="1" hangingPunct="1">
              <a:defRPr/>
            </a:pPr>
            <a:r>
              <a:rPr lang="it-IT" dirty="0" err="1" smtClean="0">
                <a:solidFill>
                  <a:srgbClr val="000000"/>
                </a:solidFill>
                <a:latin typeface="Calibri" pitchFamily="34" charset="0"/>
                <a:cs typeface="Calibri" pitchFamily="34" charset="0"/>
              </a:rPr>
              <a:t>Wistleblowing</a:t>
            </a:r>
            <a:endParaRPr lang="it-IT" dirty="0" smtClean="0">
              <a:solidFill>
                <a:srgbClr val="000000"/>
              </a:solidFill>
              <a:latin typeface="Calibri" pitchFamily="34" charset="0"/>
              <a:cs typeface="Calibri" pitchFamily="34" charset="0"/>
            </a:endParaRPr>
          </a:p>
        </p:txBody>
      </p:sp>
      <p:sp>
        <p:nvSpPr>
          <p:cNvPr id="3" name="Segnaposto contenuto 2"/>
          <p:cNvSpPr>
            <a:spLocks noGrp="1"/>
          </p:cNvSpPr>
          <p:nvPr>
            <p:ph idx="1"/>
          </p:nvPr>
        </p:nvSpPr>
        <p:spPr>
          <a:xfrm>
            <a:off x="495300" y="1466850"/>
            <a:ext cx="8915400" cy="4699000"/>
          </a:xfrm>
        </p:spPr>
        <p:txBody>
          <a:bodyPr>
            <a:noAutofit/>
          </a:bodyPr>
          <a:lstStyle/>
          <a:p>
            <a:pPr algn="just" eaLnBrk="1" hangingPunct="1">
              <a:lnSpc>
                <a:spcPct val="80000"/>
              </a:lnSpc>
              <a:defRPr/>
            </a:pPr>
            <a:r>
              <a:rPr lang="it-IT" sz="2000" dirty="0" smtClean="0">
                <a:latin typeface="Calibri" pitchFamily="34" charset="0"/>
                <a:cs typeface="Calibri" pitchFamily="34" charset="0"/>
              </a:rPr>
              <a:t>Il </a:t>
            </a:r>
            <a:r>
              <a:rPr lang="it-IT" sz="2000" dirty="0" err="1" smtClean="0">
                <a:latin typeface="Calibri" pitchFamily="34" charset="0"/>
                <a:cs typeface="Calibri" pitchFamily="34" charset="0"/>
              </a:rPr>
              <a:t>wisleblower</a:t>
            </a:r>
            <a:r>
              <a:rPr lang="it-IT" sz="2000" dirty="0" smtClean="0">
                <a:latin typeface="Calibri" pitchFamily="34" charset="0"/>
                <a:cs typeface="Calibri" pitchFamily="34" charset="0"/>
              </a:rPr>
              <a:t> è il dipendente che effettua una segnalazione di un illecito</a:t>
            </a:r>
          </a:p>
          <a:p>
            <a:pPr algn="just" eaLnBrk="1" hangingPunct="1">
              <a:lnSpc>
                <a:spcPct val="80000"/>
              </a:lnSpc>
              <a:defRPr/>
            </a:pPr>
            <a:r>
              <a:rPr lang="it-IT" sz="2000" dirty="0" smtClean="0">
                <a:latin typeface="Calibri" pitchFamily="34" charset="0"/>
                <a:cs typeface="Calibri" pitchFamily="34" charset="0"/>
              </a:rPr>
              <a:t>La segnalazione deve arrivare al Responsabile della prevenzione della corruzione, in forma anonima, ma tracciata</a:t>
            </a:r>
          </a:p>
          <a:p>
            <a:pPr algn="just" eaLnBrk="1" hangingPunct="1">
              <a:lnSpc>
                <a:spcPct val="80000"/>
              </a:lnSpc>
              <a:defRPr/>
            </a:pPr>
            <a:r>
              <a:rPr lang="it-IT" sz="2000" dirty="0" smtClean="0">
                <a:latin typeface="Calibri" pitchFamily="34" charset="0"/>
                <a:cs typeface="Calibri" pitchFamily="34" charset="0"/>
              </a:rPr>
              <a:t>L</a:t>
            </a:r>
            <a:r>
              <a:rPr lang="it-IT" altLang="it-IT" sz="2000" dirty="0" smtClean="0">
                <a:latin typeface="Calibri" pitchFamily="34" charset="0"/>
                <a:cs typeface="Calibri" pitchFamily="34" charset="0"/>
              </a:rPr>
              <a:t>’</a:t>
            </a:r>
            <a:r>
              <a:rPr lang="it-IT" sz="2000" dirty="0" smtClean="0">
                <a:latin typeface="Calibri" pitchFamily="34" charset="0"/>
                <a:cs typeface="Calibri" pitchFamily="34" charset="0"/>
              </a:rPr>
              <a:t>anonimato del </a:t>
            </a:r>
            <a:r>
              <a:rPr lang="it-IT" sz="2000" dirty="0" err="1" smtClean="0">
                <a:latin typeface="Calibri" pitchFamily="34" charset="0"/>
                <a:cs typeface="Calibri" pitchFamily="34" charset="0"/>
              </a:rPr>
              <a:t>wisleblower</a:t>
            </a:r>
            <a:r>
              <a:rPr lang="it-IT" sz="2000" dirty="0" smtClean="0">
                <a:latin typeface="Calibri" pitchFamily="34" charset="0"/>
                <a:cs typeface="Calibri" pitchFamily="34" charset="0"/>
              </a:rPr>
              <a:t> deve essere garantito in ogni caso, a meno che sia necessario per permettere all</a:t>
            </a:r>
            <a:r>
              <a:rPr lang="it-IT" altLang="it-IT" sz="2000" dirty="0" smtClean="0">
                <a:latin typeface="Calibri" pitchFamily="34" charset="0"/>
                <a:cs typeface="Calibri" pitchFamily="34" charset="0"/>
              </a:rPr>
              <a:t>’</a:t>
            </a:r>
            <a:r>
              <a:rPr lang="it-IT" sz="2000" dirty="0" smtClean="0">
                <a:latin typeface="Calibri" pitchFamily="34" charset="0"/>
                <a:cs typeface="Calibri" pitchFamily="34" charset="0"/>
              </a:rPr>
              <a:t>accusato di difendersi, in caso l</a:t>
            </a:r>
            <a:r>
              <a:rPr lang="it-IT" altLang="it-IT" sz="2000" dirty="0" smtClean="0">
                <a:latin typeface="Calibri" pitchFamily="34" charset="0"/>
                <a:cs typeface="Calibri" pitchFamily="34" charset="0"/>
              </a:rPr>
              <a:t>’</a:t>
            </a:r>
            <a:r>
              <a:rPr lang="it-IT" sz="2000" dirty="0" smtClean="0">
                <a:latin typeface="Calibri" pitchFamily="34" charset="0"/>
                <a:cs typeface="Calibri" pitchFamily="34" charset="0"/>
              </a:rPr>
              <a:t>accusa si regga solo sulla segnalazione del </a:t>
            </a:r>
            <a:r>
              <a:rPr lang="it-IT" sz="2000" dirty="0" err="1" smtClean="0">
                <a:latin typeface="Calibri" pitchFamily="34" charset="0"/>
                <a:cs typeface="Calibri" pitchFamily="34" charset="0"/>
              </a:rPr>
              <a:t>wisleblower</a:t>
            </a:r>
            <a:r>
              <a:rPr lang="it-IT" sz="2000" dirty="0" smtClean="0">
                <a:latin typeface="Calibri" pitchFamily="34" charset="0"/>
                <a:cs typeface="Calibri" pitchFamily="34" charset="0"/>
              </a:rPr>
              <a:t>  </a:t>
            </a:r>
          </a:p>
          <a:p>
            <a:pPr algn="just" eaLnBrk="1" hangingPunct="1">
              <a:lnSpc>
                <a:spcPct val="80000"/>
              </a:lnSpc>
              <a:defRPr/>
            </a:pPr>
            <a:r>
              <a:rPr lang="it-IT" sz="2000" dirty="0" smtClean="0">
                <a:latin typeface="Calibri" pitchFamily="34" charset="0"/>
                <a:cs typeface="Calibri" pitchFamily="34" charset="0"/>
              </a:rPr>
              <a:t>Art. 361 CP. Omessa denuncia di reato da parte del pubblico ufficiale. Il pubblico ufficiale, il quale omette o ritarda di denunciare all'autorità giudiziaria, o ad un'altra autorità che a quella abbia obbligo di riferirne, un reato di cui ha avuto notizia nell'esercizio o a causa delle sue funzioni, è punito con la multa da euro 30 a euro 516.</a:t>
            </a:r>
            <a:br>
              <a:rPr lang="it-IT" sz="2000" dirty="0" smtClean="0">
                <a:latin typeface="Calibri" pitchFamily="34" charset="0"/>
                <a:cs typeface="Calibri" pitchFamily="34" charset="0"/>
              </a:rPr>
            </a:br>
            <a:r>
              <a:rPr lang="it-IT" sz="2000" dirty="0" smtClean="0">
                <a:latin typeface="Calibri" pitchFamily="34" charset="0"/>
                <a:cs typeface="Calibri" pitchFamily="34" charset="0"/>
              </a:rPr>
              <a:t>La pena è della reclusione fino ad un anno, se il colpevole è un ufficiale o un agente di polizia giudiziaria, che ha avuto comunque notizia di un reato del quale doveva fare rapporto.</a:t>
            </a:r>
            <a:br>
              <a:rPr lang="it-IT" sz="2000" dirty="0" smtClean="0">
                <a:latin typeface="Calibri" pitchFamily="34" charset="0"/>
                <a:cs typeface="Calibri" pitchFamily="34" charset="0"/>
              </a:rPr>
            </a:br>
            <a:r>
              <a:rPr lang="it-IT" sz="2000" dirty="0" smtClean="0">
                <a:latin typeface="Calibri" pitchFamily="34" charset="0"/>
                <a:cs typeface="Calibri" pitchFamily="34" charset="0"/>
              </a:rPr>
              <a:t>Le disposizioni precedenti non si applicano se si tratta di delitto punibile a querela della persona offesa.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ChangeArrowheads="1"/>
          </p:cNvSpPr>
          <p:nvPr/>
        </p:nvSpPr>
        <p:spPr bwMode="auto">
          <a:xfrm>
            <a:off x="1130300" y="630238"/>
            <a:ext cx="7923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it-IT" sz="2800" b="1" dirty="0">
                <a:latin typeface="Calibri" pitchFamily="34" charset="0"/>
              </a:rPr>
              <a:t>Fatti oggetto della segnalazione</a:t>
            </a:r>
          </a:p>
        </p:txBody>
      </p:sp>
      <p:sp>
        <p:nvSpPr>
          <p:cNvPr id="28675" name="Rectangle 3"/>
          <p:cNvSpPr txBox="1">
            <a:spLocks noChangeArrowheads="1"/>
          </p:cNvSpPr>
          <p:nvPr/>
        </p:nvSpPr>
        <p:spPr bwMode="auto">
          <a:xfrm>
            <a:off x="696913" y="1827213"/>
            <a:ext cx="79232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pitchFamily="34" charset="0"/>
                <a:ea typeface="ＭＳ Ｐゴシック" charset="-128"/>
              </a:defRPr>
            </a:lvl1pPr>
            <a:lvl2pPr marL="657225" indent="-246063"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just"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Il </a:t>
            </a:r>
            <a:r>
              <a:rPr lang="it-IT" sz="2000" i="1">
                <a:latin typeface="Calibri" pitchFamily="34" charset="0"/>
                <a:cs typeface="Calibri" pitchFamily="34" charset="0"/>
              </a:rPr>
              <a:t>whistleblowing</a:t>
            </a:r>
            <a:r>
              <a:rPr lang="it-IT" sz="2000">
                <a:latin typeface="Calibri" pitchFamily="34" charset="0"/>
                <a:cs typeface="Calibri" pitchFamily="34" charset="0"/>
              </a:rPr>
              <a:t> (segnalazione) è uno strumento giuridico idoneo a portare alla luce qualsiasi tipo di condotta, di irregolarità o rischio di reato che possano arrecare danno all’</a:t>
            </a:r>
            <a:r>
              <a:rPr lang="it-IT" sz="2000" b="1">
                <a:latin typeface="Calibri" pitchFamily="34" charset="0"/>
                <a:cs typeface="Calibri" pitchFamily="34" charset="0"/>
              </a:rPr>
              <a:t>interesse pubblico</a:t>
            </a:r>
            <a:r>
              <a:rPr lang="it-IT" sz="2000">
                <a:latin typeface="Calibri" pitchFamily="34" charset="0"/>
                <a:cs typeface="Calibri" pitchFamily="34" charset="0"/>
              </a:rPr>
              <a:t>. E’ inoltre previsto per la </a:t>
            </a:r>
            <a:r>
              <a:rPr lang="it-IT" sz="2000" b="1">
                <a:latin typeface="Calibri" pitchFamily="34" charset="0"/>
                <a:cs typeface="Calibri" pitchFamily="34" charset="0"/>
              </a:rPr>
              <a:t>tutela/protezione </a:t>
            </a:r>
            <a:r>
              <a:rPr lang="it-IT" sz="2000">
                <a:latin typeface="Calibri" pitchFamily="34" charset="0"/>
                <a:cs typeface="Calibri" pitchFamily="34" charset="0"/>
              </a:rPr>
              <a:t>del segnalante.</a:t>
            </a:r>
            <a:endParaRPr lang="it-IT" sz="2000" b="1">
              <a:latin typeface="Calibri" pitchFamily="34" charset="0"/>
              <a:cs typeface="Calibri" pitchFamily="34" charset="0"/>
            </a:endParaRPr>
          </a:p>
          <a:p>
            <a:pPr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Esempi: </a:t>
            </a:r>
          </a:p>
          <a:p>
            <a:pPr lvl="1"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sicurezza sul luogo di lavoro; </a:t>
            </a:r>
          </a:p>
          <a:p>
            <a:pPr lvl="1"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ambiente; </a:t>
            </a:r>
          </a:p>
          <a:p>
            <a:pPr lvl="1"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frodi commesse all`interno, ai danni o ad opera dell’organizzazione; </a:t>
            </a:r>
          </a:p>
          <a:p>
            <a:pPr lvl="1"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corruzione e concussione; </a:t>
            </a:r>
          </a:p>
          <a:p>
            <a:pPr lvl="1"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manipolazione dei mercati; </a:t>
            </a:r>
          </a:p>
          <a:p>
            <a:pPr lvl="1"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evasioni fiscali; </a:t>
            </a:r>
          </a:p>
          <a:p>
            <a:pPr lvl="1" eaLnBrk="1" hangingPunct="1">
              <a:lnSpc>
                <a:spcPct val="80000"/>
              </a:lnSpc>
              <a:spcBef>
                <a:spcPts val="300"/>
              </a:spcBef>
              <a:buClr>
                <a:srgbClr val="3D6215"/>
              </a:buClr>
              <a:buFont typeface="Georgia" pitchFamily="18" charset="0"/>
              <a:buChar char="▫"/>
            </a:pPr>
            <a:r>
              <a:rPr lang="it-IT" sz="2000">
                <a:latin typeface="Calibri" pitchFamily="34" charset="0"/>
                <a:cs typeface="Calibri" pitchFamily="34" charset="0"/>
              </a:rPr>
              <a:t>cattiva amministrazione etc.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ChangeArrowheads="1"/>
          </p:cNvSpPr>
          <p:nvPr/>
        </p:nvSpPr>
        <p:spPr bwMode="auto">
          <a:xfrm>
            <a:off x="819150" y="1196975"/>
            <a:ext cx="79232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just" eaLnBrk="1" hangingPunct="1">
              <a:spcBef>
                <a:spcPct val="20000"/>
              </a:spcBef>
              <a:buClr>
                <a:schemeClr val="tx2"/>
              </a:buClr>
              <a:buSzPct val="70000"/>
              <a:buFont typeface="Wingdings" pitchFamily="2" charset="2"/>
              <a:buChar char="¡"/>
            </a:pPr>
            <a:r>
              <a:rPr lang="it-IT" sz="2900" dirty="0">
                <a:latin typeface="Calibri" pitchFamily="34" charset="0"/>
              </a:rPr>
              <a:t>Il </a:t>
            </a:r>
            <a:r>
              <a:rPr lang="it-IT" sz="2900" i="1" dirty="0" err="1">
                <a:latin typeface="Calibri" pitchFamily="34" charset="0"/>
              </a:rPr>
              <a:t>whistleblowing</a:t>
            </a:r>
            <a:r>
              <a:rPr lang="it-IT" sz="2900" i="1" dirty="0">
                <a:latin typeface="Calibri" pitchFamily="34" charset="0"/>
              </a:rPr>
              <a:t> </a:t>
            </a:r>
            <a:r>
              <a:rPr lang="it-IT" sz="2900" dirty="0">
                <a:latin typeface="Calibri" pitchFamily="34" charset="0"/>
              </a:rPr>
              <a:t>è una regola di comportamento che confluisce nell’ampio bacino di regole dell’etica professionale dell’organizzazione. Un bacino di regole “ampie, ma precise, che ci portano a vedere e a penalizzare una lunga serie di comportamenti non più accettabili in un’organizzazione in cui si voglia funzionare come squadra” (Capucci, 2007).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765175"/>
            <a:ext cx="8915400" cy="733425"/>
          </a:xfrm>
        </p:spPr>
        <p:txBody>
          <a:bodyPr>
            <a:noAutofit/>
          </a:bodyPr>
          <a:lstStyle/>
          <a:p>
            <a:pPr>
              <a:defRPr/>
            </a:pPr>
            <a:r>
              <a:rPr lang="it-IT" sz="1800" b="1" dirty="0">
                <a:solidFill>
                  <a:prstClr val="black"/>
                </a:solidFill>
                <a:latin typeface="Calibri" pitchFamily="34" charset="0"/>
                <a:cs typeface="Calibri" pitchFamily="34" charset="0"/>
              </a:rPr>
              <a:t>DECRETO LEGISLATIVO 8 aprile 2013, n. 39</a:t>
            </a:r>
            <a:br>
              <a:rPr lang="it-IT" sz="1800" b="1" dirty="0">
                <a:solidFill>
                  <a:prstClr val="black"/>
                </a:solidFill>
                <a:latin typeface="Calibri" pitchFamily="34" charset="0"/>
                <a:cs typeface="Calibri" pitchFamily="34" charset="0"/>
              </a:rPr>
            </a:br>
            <a:r>
              <a:rPr lang="it-IT" sz="1800" b="1" dirty="0">
                <a:solidFill>
                  <a:prstClr val="black"/>
                </a:solidFill>
                <a:latin typeface="Calibri" pitchFamily="34" charset="0"/>
                <a:cs typeface="Calibri" pitchFamily="34" charset="0"/>
              </a:rPr>
              <a:t>Disposizioni in materia di </a:t>
            </a:r>
            <a:r>
              <a:rPr lang="it-IT" sz="1800" b="1" dirty="0" err="1">
                <a:solidFill>
                  <a:prstClr val="black"/>
                </a:solidFill>
                <a:latin typeface="Calibri" pitchFamily="34" charset="0"/>
                <a:cs typeface="Calibri" pitchFamily="34" charset="0"/>
              </a:rPr>
              <a:t>inconferibilita</a:t>
            </a:r>
            <a:r>
              <a:rPr lang="it-IT" sz="1800" b="1" dirty="0">
                <a:solidFill>
                  <a:prstClr val="black"/>
                </a:solidFill>
                <a:latin typeface="Calibri" pitchFamily="34" charset="0"/>
                <a:cs typeface="Calibri" pitchFamily="34" charset="0"/>
              </a:rPr>
              <a:t>' e </a:t>
            </a:r>
            <a:r>
              <a:rPr lang="it-IT" sz="1800" b="1" dirty="0" err="1">
                <a:solidFill>
                  <a:prstClr val="black"/>
                </a:solidFill>
                <a:latin typeface="Calibri" pitchFamily="34" charset="0"/>
                <a:cs typeface="Calibri" pitchFamily="34" charset="0"/>
              </a:rPr>
              <a:t>incompatibilita'</a:t>
            </a:r>
            <a:r>
              <a:rPr lang="it-IT" sz="1800" b="1" dirty="0">
                <a:solidFill>
                  <a:prstClr val="black"/>
                </a:solidFill>
                <a:latin typeface="Calibri" pitchFamily="34" charset="0"/>
                <a:cs typeface="Calibri" pitchFamily="34" charset="0"/>
              </a:rPr>
              <a:t> di incarichi presso le pubbliche amministrazioni e presso gli enti privati in controllo pubblico, a norma dell'articolo 1, commi 49 e 50, della legge 6 novembre 2012, n. 190.</a:t>
            </a:r>
            <a:endParaRPr lang="it-IT" sz="2800" dirty="0">
              <a:latin typeface="Calibri" pitchFamily="34" charset="0"/>
              <a:cs typeface="Calibri" pitchFamily="34" charset="0"/>
            </a:endParaRPr>
          </a:p>
        </p:txBody>
      </p:sp>
      <p:sp>
        <p:nvSpPr>
          <p:cNvPr id="6" name="Segnaposto numero diapositiva 5"/>
          <p:cNvSpPr>
            <a:spLocks noGrp="1"/>
          </p:cNvSpPr>
          <p:nvPr>
            <p:ph type="sldNum" sz="quarter" idx="12"/>
          </p:nvPr>
        </p:nvSpPr>
        <p:spPr/>
        <p:txBody>
          <a:bodyPr/>
          <a:lstStyle/>
          <a:p>
            <a:pPr>
              <a:defRPr/>
            </a:pPr>
            <a:fld id="{0A9BE6B0-A4B8-4ABC-948D-2FDE80C0E8C5}" type="slidenum">
              <a:rPr lang="it-IT" smtClean="0">
                <a:latin typeface="Calibri" pitchFamily="34" charset="0"/>
                <a:cs typeface="Calibri" pitchFamily="34" charset="0"/>
              </a:rPr>
              <a:pPr>
                <a:defRPr/>
              </a:pPr>
              <a:t>76</a:t>
            </a:fld>
            <a:endParaRPr lang="it-IT">
              <a:latin typeface="Calibri" pitchFamily="34" charset="0"/>
              <a:cs typeface="Calibri" pitchFamily="34" charset="0"/>
            </a:endParaRPr>
          </a:p>
        </p:txBody>
      </p:sp>
      <p:sp>
        <p:nvSpPr>
          <p:cNvPr id="43012" name="Segnaposto contenuto 2"/>
          <p:cNvSpPr txBox="1">
            <a:spLocks/>
          </p:cNvSpPr>
          <p:nvPr/>
        </p:nvSpPr>
        <p:spPr bwMode="auto">
          <a:xfrm>
            <a:off x="428625" y="1782763"/>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just" eaLnBrk="1" hangingPunct="1">
              <a:spcBef>
                <a:spcPct val="20000"/>
              </a:spcBef>
              <a:buFont typeface="Arial" pitchFamily="34" charset="0"/>
              <a:buNone/>
            </a:pPr>
            <a:r>
              <a:rPr lang="it-IT" sz="2000">
                <a:solidFill>
                  <a:srgbClr val="000000"/>
                </a:solidFill>
                <a:latin typeface="Calibri" pitchFamily="34" charset="0"/>
                <a:cs typeface="Calibri" pitchFamily="34" charset="0"/>
              </a:rPr>
              <a:t>g) per </a:t>
            </a:r>
            <a:r>
              <a:rPr lang="it-IT" sz="2000" b="1">
                <a:solidFill>
                  <a:srgbClr val="000000"/>
                </a:solidFill>
                <a:latin typeface="Calibri" pitchFamily="34" charset="0"/>
                <a:cs typeface="Calibri" pitchFamily="34" charset="0"/>
              </a:rPr>
              <a:t>«inconferibilita'», </a:t>
            </a:r>
            <a:r>
              <a:rPr lang="it-IT" sz="2000">
                <a:solidFill>
                  <a:srgbClr val="000000"/>
                </a:solidFill>
                <a:latin typeface="Calibri" pitchFamily="34" charset="0"/>
                <a:cs typeface="Calibri" pitchFamily="34" charset="0"/>
              </a:rPr>
              <a:t>la preclusione, permanente o temporanea, a conferire gli incarichi previsti dal presente decreto a coloro che abbiano riportato condanne penali per i reati previsti dal capo I del titolo II del libro secondo del codice penale, a coloro che abbiano svolto incarichi o ricoperto cariche in enti di diritto privato regolati o finanziati da pubbliche amministrazioni o svolto attivita' professionali a favore di questi ultimi, a coloro che siano stati componenti di organi di indirizzo politico;</a:t>
            </a:r>
          </a:p>
          <a:p>
            <a:pPr algn="just" eaLnBrk="1" hangingPunct="1">
              <a:spcBef>
                <a:spcPct val="20000"/>
              </a:spcBef>
              <a:buFont typeface="Arial" pitchFamily="34" charset="0"/>
              <a:buNone/>
            </a:pPr>
            <a:r>
              <a:rPr lang="it-IT" sz="2000">
                <a:solidFill>
                  <a:srgbClr val="000000"/>
                </a:solidFill>
                <a:latin typeface="Calibri" pitchFamily="34" charset="0"/>
                <a:cs typeface="Calibri" pitchFamily="34" charset="0"/>
              </a:rPr>
              <a:t>h) per </a:t>
            </a:r>
            <a:r>
              <a:rPr lang="it-IT" sz="2000" b="1">
                <a:solidFill>
                  <a:srgbClr val="000000"/>
                </a:solidFill>
                <a:latin typeface="Calibri" pitchFamily="34" charset="0"/>
                <a:cs typeface="Calibri" pitchFamily="34" charset="0"/>
              </a:rPr>
              <a:t>«incompatibilita'», </a:t>
            </a:r>
            <a:r>
              <a:rPr lang="it-IT" sz="2000">
                <a:solidFill>
                  <a:srgbClr val="000000"/>
                </a:solidFill>
                <a:latin typeface="Calibri" pitchFamily="34" charset="0"/>
                <a:cs typeface="Calibri" pitchFamily="34" charset="0"/>
              </a:rPr>
              <a:t>l'obbligo per il soggetto cui viene conferito l'incarico di scegliere, a pena di decadenza, entro il termine perentorio di quindici giorni, tra la permanenza nell'incarico e l'assunzione e lo svolgimento di incarichi e cariche in enti di diritto privato regolati o finanziati dalla pubblica amministrazione che conferisce l'incarico, lo svolgimento di attivita' professionali ovvero l'assunzione della carica di componente di organi di indirizzo politico;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95300" y="620713"/>
            <a:ext cx="8915400" cy="733425"/>
          </a:xfrm>
        </p:spPr>
        <p:txBody>
          <a:bodyPr>
            <a:normAutofit fontScale="90000"/>
          </a:bodyPr>
          <a:lstStyle/>
          <a:p>
            <a:pPr>
              <a:defRPr/>
            </a:pPr>
            <a:r>
              <a:rPr lang="it-IT" dirty="0" smtClean="0">
                <a:solidFill>
                  <a:schemeClr val="tx1"/>
                </a:solidFill>
              </a:rPr>
              <a:t>Integrità: il punto di partenza</a:t>
            </a:r>
            <a:endParaRPr lang="it-IT" dirty="0">
              <a:solidFill>
                <a:schemeClr val="tx1"/>
              </a:solidFill>
            </a:endParaRPr>
          </a:p>
        </p:txBody>
      </p:sp>
      <p:sp>
        <p:nvSpPr>
          <p:cNvPr id="5" name="Segnaposto numero diapositiva 4"/>
          <p:cNvSpPr>
            <a:spLocks noGrp="1"/>
          </p:cNvSpPr>
          <p:nvPr>
            <p:ph type="sldNum" sz="quarter" idx="12"/>
          </p:nvPr>
        </p:nvSpPr>
        <p:spPr/>
        <p:txBody>
          <a:bodyPr/>
          <a:lstStyle/>
          <a:p>
            <a:pPr>
              <a:defRPr/>
            </a:pPr>
            <a:fld id="{E8523D5A-BDBB-4076-B249-71347DDC8450}" type="slidenum">
              <a:rPr lang="it-IT" smtClean="0"/>
              <a:pPr>
                <a:defRPr/>
              </a:pPr>
              <a:t>8</a:t>
            </a:fld>
            <a:endParaRPr lang="it-IT"/>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268413"/>
            <a:ext cx="9698037"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ctrTitle"/>
          </p:nvPr>
        </p:nvSpPr>
        <p:spPr>
          <a:xfrm>
            <a:off x="742950" y="681039"/>
            <a:ext cx="8420100" cy="1470025"/>
          </a:xfrm>
        </p:spPr>
        <p:txBody>
          <a:bodyPr/>
          <a:lstStyle/>
          <a:p>
            <a:pPr eaLnBrk="1" hangingPunct="1"/>
            <a:r>
              <a:rPr lang="it-IT">
                <a:latin typeface="Calibri" charset="0"/>
              </a:rPr>
              <a:t>La Trasparenza nella  PA</a:t>
            </a:r>
          </a:p>
        </p:txBody>
      </p:sp>
      <p:pic>
        <p:nvPicPr>
          <p:cNvPr id="4" name="Immagine 3"/>
          <p:cNvPicPr>
            <a:picLocks noChangeAspect="1"/>
          </p:cNvPicPr>
          <p:nvPr/>
        </p:nvPicPr>
        <p:blipFill>
          <a:blip r:embed="rId3">
            <a:duotone>
              <a:schemeClr val="accent2">
                <a:shade val="45000"/>
                <a:satMod val="135000"/>
              </a:schemeClr>
              <a:prstClr val="white"/>
            </a:duotone>
          </a:blip>
          <a:stretch>
            <a:fillRect/>
          </a:stretch>
        </p:blipFill>
        <p:spPr>
          <a:xfrm>
            <a:off x="1903014" y="2457450"/>
            <a:ext cx="2737908" cy="3213100"/>
          </a:xfrm>
          <a:prstGeom prst="rect">
            <a:avLst/>
          </a:prstGeom>
        </p:spPr>
      </p:pic>
      <p:pic>
        <p:nvPicPr>
          <p:cNvPr id="5" name="Immagine 4"/>
          <p:cNvPicPr>
            <a:picLocks noChangeAspect="1"/>
          </p:cNvPicPr>
          <p:nvPr/>
        </p:nvPicPr>
        <p:blipFill>
          <a:blip r:embed="rId4"/>
          <a:stretch>
            <a:fillRect/>
          </a:stretch>
        </p:blipFill>
        <p:spPr>
          <a:xfrm>
            <a:off x="5517092" y="2951157"/>
            <a:ext cx="3645958" cy="2413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2176051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ramonto">
  <a:themeElements>
    <a:clrScheme name="Fluss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amonto">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2218</TotalTime>
  <Words>8141</Words>
  <Application>Microsoft Office PowerPoint</Application>
  <PresentationFormat>A4 (21x29,7 cm)</PresentationFormat>
  <Paragraphs>657</Paragraphs>
  <Slides>76</Slides>
  <Notes>6</Notes>
  <HiddenSlides>0</HiddenSlides>
  <MMClips>0</MMClips>
  <ScaleCrop>false</ScaleCrop>
  <HeadingPairs>
    <vt:vector size="6" baseType="variant">
      <vt:variant>
        <vt:lpstr>Tema</vt:lpstr>
      </vt:variant>
      <vt:variant>
        <vt:i4>2</vt:i4>
      </vt:variant>
      <vt:variant>
        <vt:lpstr>Server OLE incorporati</vt:lpstr>
      </vt:variant>
      <vt:variant>
        <vt:i4>2</vt:i4>
      </vt:variant>
      <vt:variant>
        <vt:lpstr>Titoli diapositive</vt:lpstr>
      </vt:variant>
      <vt:variant>
        <vt:i4>76</vt:i4>
      </vt:variant>
    </vt:vector>
  </HeadingPairs>
  <TitlesOfParts>
    <vt:vector size="80" baseType="lpstr">
      <vt:lpstr>Struttura predefinita</vt:lpstr>
      <vt:lpstr>3_Tramonto</vt:lpstr>
      <vt:lpstr>Worksheet</vt:lpstr>
      <vt:lpstr>Foglio di lavoro</vt:lpstr>
      <vt:lpstr>Presentazione standard di PowerPoint</vt:lpstr>
      <vt:lpstr>L’Etica nella Pubblica Amministrazione</vt:lpstr>
      <vt:lpstr>L’Etica nella Pubblica Amministrazione</vt:lpstr>
      <vt:lpstr>L’Etica nella Pubblica Amministrazione tra ethos burocratico e democratico una irrisolta tensione e un difficile equilibrio.</vt:lpstr>
      <vt:lpstr>L’Etica nella Pubblica Amministrazione</vt:lpstr>
      <vt:lpstr>L’Etica nella Pubblica Amministrazione finalità dei codici etici nelle P.A.:</vt:lpstr>
      <vt:lpstr>Presentazione standard di PowerPoint</vt:lpstr>
      <vt:lpstr>Integrità: il punto di partenza</vt:lpstr>
      <vt:lpstr>La Trasparenza nella  PA</vt:lpstr>
      <vt:lpstr>La trasparenza</vt:lpstr>
      <vt:lpstr>Trasparenza: un tema di attualità</vt:lpstr>
      <vt:lpstr>La classifica… su 174 Paesi</vt:lpstr>
      <vt:lpstr>T. Principali norme</vt:lpstr>
      <vt:lpstr>Trasparenza un riferimento normativo</vt:lpstr>
      <vt:lpstr>Normativa attuali sulla trasparenza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termini chiave che ruotano attorno al concetto di trasparenza</vt:lpstr>
      <vt:lpstr>Trasparenza come total disclosure</vt:lpstr>
      <vt:lpstr>Cosa è la trasparenza?</vt:lpstr>
      <vt:lpstr>Le componenti della trasparenza</vt:lpstr>
      <vt:lpstr>I vettori della trasparenza</vt:lpstr>
      <vt:lpstr>T. Fattori critici (ostacoli)</vt:lpstr>
      <vt:lpstr>Ostacoli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ruoli e le responsabilità</vt:lpstr>
      <vt:lpstr>Punti critici per i singoli enti</vt:lpstr>
      <vt:lpstr>Presentazione standard di PowerPoint</vt:lpstr>
      <vt:lpstr>Presentazione standard di PowerPoint</vt:lpstr>
      <vt:lpstr>La vertigine della lista</vt:lpstr>
      <vt:lpstr>Le cose più “rilevanti”</vt:lpstr>
      <vt:lpstr>MATRICE DEI RISCHI</vt:lpstr>
      <vt:lpstr>Presentazione standard di PowerPoint</vt:lpstr>
      <vt:lpstr>Piano nazionale e Piano Triennale dell’ente</vt:lpstr>
      <vt:lpstr>Cos’è il PTPC</vt:lpstr>
      <vt:lpstr>Finalità del Piano </vt:lpstr>
      <vt:lpstr>Contenuti del Piano </vt:lpstr>
      <vt:lpstr>P.N.A. 2013-2016 - predisposto dal DFP Principali contenuti</vt:lpstr>
      <vt:lpstr>P.N.A. 2013-2016 - predisposto dal DFP Principali contenuti</vt:lpstr>
      <vt:lpstr>Contenuti del Piano </vt:lpstr>
      <vt:lpstr>La road map</vt:lpstr>
      <vt:lpstr>Scheda sui rischi e misure di prevenzione</vt:lpstr>
      <vt:lpstr>Scheda sui rischi e misure di prevenzione</vt:lpstr>
      <vt:lpstr>La valutazione del rischio: allegato 5</vt:lpstr>
      <vt:lpstr>Alcuni strumenti costruiti ad-hoc (Applicazione del Piano Nazionale Anticorruzione)</vt:lpstr>
      <vt:lpstr>Regolamento in materia di esercizio del potere sanzionatorio dell’ANAC</vt:lpstr>
      <vt:lpstr>Regolamento in materia di esercizio del potere sanzionatorio dell’ANAC</vt:lpstr>
      <vt:lpstr>Rotazione degli incarichi </vt:lpstr>
      <vt:lpstr>Formazione</vt:lpstr>
      <vt:lpstr>Codice di comportamento</vt:lpstr>
      <vt:lpstr>Nuovo codice di comportamento dei pubblici Dipendenti (DPR 16 aprile 2013, n. 62) </vt:lpstr>
      <vt:lpstr>Presentazione standard di PowerPoint</vt:lpstr>
      <vt:lpstr>Wistleblowing</vt:lpstr>
      <vt:lpstr>Presentazione standard di PowerPoint</vt:lpstr>
      <vt:lpstr>Presentazione standard di PowerPoint</vt:lpstr>
      <vt:lpstr>DECRETO LEGISLATIVO 8 aprile 2013, n. 39 Disposizioni in materia di inconferibilita' e incompatibilita' di incarichi presso le pubbliche amministrazioni e presso gli enti privati in controllo pubblico, a norma dell'articolo 1, commi 49 e 50, della legge 6 novembre 2012, n. 190.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CONFERENZA STAMPA </dc:title>
  <dc:creator>MORONI</dc:creator>
  <cp:lastModifiedBy>Riccardo Giovannetti</cp:lastModifiedBy>
  <cp:revision>64</cp:revision>
  <dcterms:created xsi:type="dcterms:W3CDTF">2010-06-14T10:42:34Z</dcterms:created>
  <dcterms:modified xsi:type="dcterms:W3CDTF">2015-10-08T09:00:55Z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