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EB3F-00BF-4D4D-A865-12E094895C8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6EB0-FCD9-4293-ACC4-88A6658FC1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67986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EB3F-00BF-4D4D-A865-12E094895C8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6EB0-FCD9-4293-ACC4-88A6658FC1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1353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EB3F-00BF-4D4D-A865-12E094895C8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6EB0-FCD9-4293-ACC4-88A6658FC1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8546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EB3F-00BF-4D4D-A865-12E094895C8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6EB0-FCD9-4293-ACC4-88A6658FC1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2344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EB3F-00BF-4D4D-A865-12E094895C8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6EB0-FCD9-4293-ACC4-88A6658FC1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1921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EB3F-00BF-4D4D-A865-12E094895C8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6EB0-FCD9-4293-ACC4-88A6658FC1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97402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EB3F-00BF-4D4D-A865-12E094895C8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6EB0-FCD9-4293-ACC4-88A6658FC1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9906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EB3F-00BF-4D4D-A865-12E094895C8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6EB0-FCD9-4293-ACC4-88A6658FC1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6828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EB3F-00BF-4D4D-A865-12E094895C8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6EB0-FCD9-4293-ACC4-88A6658FC1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7048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EB3F-00BF-4D4D-A865-12E094895C8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6EB0-FCD9-4293-ACC4-88A6658FC1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7323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2EB3F-00BF-4D4D-A865-12E094895C8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C6EB0-FCD9-4293-ACC4-88A6658FC1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489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2EB3F-00BF-4D4D-A865-12E094895C88}" type="datetimeFigureOut">
              <a:rPr lang="it-IT" smtClean="0"/>
              <a:pPr/>
              <a:t>29/01/2016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C6EB0-FCD9-4293-ACC4-88A6658FC1E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049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Ciclo </a:t>
            </a:r>
            <a:r>
              <a:rPr lang="it-IT" dirty="0" err="1" smtClean="0"/>
              <a:t>Aquisti</a:t>
            </a:r>
            <a:r>
              <a:rPr lang="it-IT" dirty="0" smtClean="0"/>
              <a:t>-Pagamenti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Esempio File di lavoro </a:t>
            </a:r>
            <a:r>
              <a:rPr lang="it-IT" dirty="0" err="1" smtClean="0"/>
              <a:t>dd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6616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 </a:t>
            </a:r>
            <a:r>
              <a:rPr lang="it-IT" sz="2800" dirty="0" smtClean="0"/>
              <a:t>(es. fogli di lavoro)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i="1" dirty="0" smtClean="0"/>
              <a:t>Descrizione operatività </a:t>
            </a:r>
            <a:r>
              <a:rPr lang="it-IT" sz="2400" i="1" dirty="0" smtClean="0"/>
              <a:t> </a:t>
            </a:r>
          </a:p>
          <a:p>
            <a:pPr marL="0" indent="0">
              <a:buNone/>
            </a:pPr>
            <a:r>
              <a:rPr lang="it-IT" sz="2400" i="1" dirty="0" err="1" smtClean="0"/>
              <a:t>What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if</a:t>
            </a:r>
            <a:r>
              <a:rPr lang="it-IT" sz="2400" i="1" dirty="0" smtClean="0"/>
              <a:t> 1</a:t>
            </a:r>
          </a:p>
          <a:p>
            <a:pPr marL="0" indent="0">
              <a:buNone/>
            </a:pPr>
            <a:r>
              <a:rPr lang="it-IT" sz="2400" i="1" dirty="0" smtClean="0"/>
              <a:t>Accertati difetti di qualità l’</a:t>
            </a:r>
            <a:r>
              <a:rPr lang="it-IT" sz="2400" b="1" i="1" dirty="0" smtClean="0"/>
              <a:t> Ufficio Acquisti </a:t>
            </a:r>
            <a:r>
              <a:rPr lang="it-IT" sz="2400" i="1" dirty="0" smtClean="0"/>
              <a:t>contesta la fornitura, chiede emissione di una nota di accredito, concorda una nuova fornitura con lo stesso fornitore o altro, chiede i danni, da disposizioni al </a:t>
            </a:r>
            <a:r>
              <a:rPr lang="it-IT" sz="2400" b="1" i="1" dirty="0" smtClean="0"/>
              <a:t>Magazzino</a:t>
            </a:r>
            <a:r>
              <a:rPr lang="it-IT" sz="2400" i="1" dirty="0" smtClean="0"/>
              <a:t> per il reso.</a:t>
            </a:r>
          </a:p>
          <a:p>
            <a:pPr marL="0" indent="0">
              <a:buNone/>
            </a:pPr>
            <a:r>
              <a:rPr lang="it-IT" sz="2400" i="1" dirty="0" err="1" smtClean="0"/>
              <a:t>What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if</a:t>
            </a:r>
            <a:r>
              <a:rPr lang="it-IT" sz="2400" i="1" dirty="0" smtClean="0"/>
              <a:t> 2</a:t>
            </a:r>
          </a:p>
          <a:p>
            <a:pPr marL="0" indent="0">
              <a:buNone/>
            </a:pPr>
            <a:r>
              <a:rPr lang="it-IT" sz="2400" i="1" dirty="0" smtClean="0"/>
              <a:t>Se si accertano errori </a:t>
            </a:r>
            <a:r>
              <a:rPr lang="it-IT" sz="2400" i="1" dirty="0"/>
              <a:t> </a:t>
            </a:r>
            <a:r>
              <a:rPr lang="it-IT" sz="2400" i="1" dirty="0" smtClean="0"/>
              <a:t>nella fatturazione la </a:t>
            </a:r>
            <a:r>
              <a:rPr lang="it-IT" sz="2400" b="1" i="1" dirty="0" smtClean="0"/>
              <a:t>Contabilità Fornitori </a:t>
            </a:r>
            <a:r>
              <a:rPr lang="it-IT" sz="2400" i="1" dirty="0" smtClean="0"/>
              <a:t> attiva l’Ufficio Acquisti per la richiesta di una nota di credito o modifica dei termini (es. modalità e tempi di pagamento)</a:t>
            </a:r>
          </a:p>
          <a:p>
            <a:pPr marL="0" indent="0">
              <a:buNone/>
            </a:pPr>
            <a:r>
              <a:rPr lang="it-IT" sz="2400" b="1" i="1" dirty="0" smtClean="0"/>
              <a:t>Altri interventi</a:t>
            </a:r>
            <a:r>
              <a:rPr lang="it-IT" sz="2400" i="1" dirty="0" smtClean="0"/>
              <a:t> dell’ufficio Acquisti possono riguardare i ritardi di consegna, inadeguatezze nella fornitura di servizi, </a:t>
            </a:r>
            <a:r>
              <a:rPr lang="it-IT" sz="2400" i="1" dirty="0" err="1" smtClean="0"/>
              <a:t>ecc</a:t>
            </a:r>
            <a:endParaRPr lang="it-IT" sz="2400" b="1" i="1" dirty="0" smtClean="0"/>
          </a:p>
          <a:p>
            <a:pPr marL="0" indent="0">
              <a:buNone/>
            </a:pPr>
            <a:endParaRPr lang="it-IT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9241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 </a:t>
            </a:r>
            <a:r>
              <a:rPr lang="it-IT" sz="2800" dirty="0" smtClean="0"/>
              <a:t>(es. fogli di lavoro)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i="1" dirty="0" smtClean="0"/>
              <a:t>Valutazione del sistema di controllo interno nell’area acquisti.</a:t>
            </a:r>
          </a:p>
          <a:p>
            <a:pPr marL="0" indent="0">
              <a:buNone/>
            </a:pPr>
            <a:r>
              <a:rPr lang="it-IT" sz="2400" i="1" dirty="0" smtClean="0"/>
              <a:t>Il sistema deve prevedere:</a:t>
            </a:r>
          </a:p>
          <a:p>
            <a:r>
              <a:rPr lang="it-IT" sz="2400" i="1" dirty="0" smtClean="0"/>
              <a:t>un’adeguata </a:t>
            </a:r>
            <a:r>
              <a:rPr lang="it-IT" sz="2400" b="1" i="1" dirty="0" smtClean="0"/>
              <a:t>custodia</a:t>
            </a:r>
            <a:r>
              <a:rPr lang="it-IT" sz="2400" i="1" dirty="0" smtClean="0"/>
              <a:t> dei beni (se il ritiro merci è fatto da propri mezzi va verificato l’adeguatezza dei mezzi, le polizze di assicurazione</a:t>
            </a:r>
          </a:p>
          <a:p>
            <a:r>
              <a:rPr lang="it-IT" sz="2400" i="1" dirty="0"/>
              <a:t>l</a:t>
            </a:r>
            <a:r>
              <a:rPr lang="it-IT" sz="2400" i="1" dirty="0" smtClean="0"/>
              <a:t>a </a:t>
            </a:r>
            <a:r>
              <a:rPr lang="it-IT" sz="2400" b="1" i="1" dirty="0" smtClean="0"/>
              <a:t>separazione</a:t>
            </a:r>
            <a:r>
              <a:rPr lang="it-IT" sz="2400" i="1" dirty="0" smtClean="0"/>
              <a:t> dei compiti (es. corrispondenza tra chi paga e chi controlla fatture o emette note di addebito/richieste di note di credito</a:t>
            </a:r>
          </a:p>
          <a:p>
            <a:r>
              <a:rPr lang="it-IT" sz="2400" i="1" dirty="0"/>
              <a:t>u</a:t>
            </a:r>
            <a:r>
              <a:rPr lang="it-IT" sz="2400" i="1" dirty="0" smtClean="0"/>
              <a:t>n’adeguata attività di </a:t>
            </a:r>
            <a:r>
              <a:rPr lang="it-IT" sz="2400" b="1" i="1" dirty="0" smtClean="0"/>
              <a:t>supervisione </a:t>
            </a:r>
            <a:r>
              <a:rPr lang="it-IT" sz="2400" i="1" dirty="0" smtClean="0"/>
              <a:t>(di particolare rilevanza è l’attività del controllo di gestione)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i="1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37755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 </a:t>
            </a:r>
            <a:r>
              <a:rPr lang="it-IT" sz="2800" dirty="0" smtClean="0"/>
              <a:t>(ricordarsi)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i="1" dirty="0" smtClean="0"/>
              <a:t>Validità                </a:t>
            </a:r>
            <a:r>
              <a:rPr lang="it-IT" sz="2400" i="1" dirty="0" smtClean="0"/>
              <a:t>solo le operazioni autorizzate da chi ne ha 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                                   i poteri sono valide (es. gli acquisti devono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                                   essere fatti da chi ha le deleghe relative)</a:t>
            </a:r>
            <a:endParaRPr lang="it-IT" sz="2400" i="1" dirty="0"/>
          </a:p>
          <a:p>
            <a:pPr marL="0" indent="0">
              <a:buNone/>
            </a:pPr>
            <a:r>
              <a:rPr lang="it-IT" i="1" dirty="0" smtClean="0"/>
              <a:t>Completezza       </a:t>
            </a:r>
            <a:r>
              <a:rPr lang="it-IT" sz="2400" i="1" dirty="0" smtClean="0"/>
              <a:t>tutte le operazioni valide vanno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                                   contabilizzate (es. evidenza delle fatture da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                                   ricevere, impegni per ordini)</a:t>
            </a:r>
          </a:p>
          <a:p>
            <a:pPr marL="0" indent="0">
              <a:buNone/>
            </a:pPr>
            <a:r>
              <a:rPr lang="it-IT" i="1" dirty="0" smtClean="0"/>
              <a:t>Accuratezza        </a:t>
            </a:r>
            <a:r>
              <a:rPr lang="it-IT" sz="2400" i="1" dirty="0" smtClean="0"/>
              <a:t>le operazioni devono essere  svolte e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                                   controllate con accuratezza (es. controlli 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                                   delle fatture, analisi di laboratorio) 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                                   </a:t>
            </a:r>
            <a:endParaRPr lang="it-IT" i="1" dirty="0"/>
          </a:p>
          <a:p>
            <a:pPr marL="0" indent="0">
              <a:buNone/>
            </a:pPr>
            <a:r>
              <a:rPr lang="it-IT" sz="2400" i="1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xmlns="" val="330639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 </a:t>
            </a:r>
            <a:r>
              <a:rPr lang="it-IT" sz="2800" smtClean="0"/>
              <a:t>(ricordarsi)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i="1" dirty="0" smtClean="0"/>
              <a:t>MACCHINARI  (CAPEX)</a:t>
            </a:r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r>
              <a:rPr lang="it-IT" sz="2800" i="1" dirty="0" smtClean="0"/>
              <a:t> I contratti di acquisto  di immobilizzazioni materiali (e di alcuni beni immateriali – es brevetti ) rivestono una particolare importanza e richiedono la collaborazione di tecnici, legali ecc.</a:t>
            </a:r>
          </a:p>
          <a:p>
            <a:pPr marL="0" indent="0">
              <a:buNone/>
            </a:pPr>
            <a:r>
              <a:rPr lang="it-IT" sz="2800" i="1" dirty="0" smtClean="0"/>
              <a:t>Analoga importanza hanno taluni contratti di manutenzione </a:t>
            </a:r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xmlns="" val="267710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 – aspetti rilevanti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i="1" dirty="0" smtClean="0"/>
              <a:t>CUT-OFF</a:t>
            </a:r>
          </a:p>
          <a:p>
            <a:pPr marL="0" indent="0">
              <a:buNone/>
            </a:pPr>
            <a:r>
              <a:rPr lang="it-IT" sz="2800" i="1" dirty="0" smtClean="0"/>
              <a:t> </a:t>
            </a:r>
          </a:p>
          <a:p>
            <a:pPr marL="0" indent="0">
              <a:buNone/>
            </a:pPr>
            <a:r>
              <a:rPr lang="it-IT" sz="2800" i="1" dirty="0" smtClean="0"/>
              <a:t>È la procedura che rileva la corretta competenza di costi e ricavi. Nel caso degli acquisti occorre verificare che tutte le merci rilevate nella contabilità di magazzino e nell’inventario fisico delle giacenze trovino contabilizzato il relativo costo (fattura o fattura da ricevere). Occorre prestare attenzione anche alla merce presso terzi.</a:t>
            </a:r>
            <a:endParaRPr lang="it-IT" sz="2800" i="1" dirty="0"/>
          </a:p>
          <a:p>
            <a:pPr marL="0" indent="0">
              <a:buNone/>
            </a:pPr>
            <a:endParaRPr lang="it-IT" sz="2800" i="1" dirty="0"/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116025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 – aspetti rilevanti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i="1" dirty="0" smtClean="0"/>
              <a:t>IMPEGNI</a:t>
            </a:r>
          </a:p>
          <a:p>
            <a:pPr marL="0" indent="0">
              <a:buNone/>
            </a:pPr>
            <a:endParaRPr lang="it-IT" sz="2800" i="1" dirty="0"/>
          </a:p>
          <a:p>
            <a:pPr marL="0" indent="0">
              <a:buNone/>
            </a:pPr>
            <a:r>
              <a:rPr lang="it-IT" sz="2800" i="1" dirty="0"/>
              <a:t>Possono rappresentare un fattore </a:t>
            </a:r>
            <a:r>
              <a:rPr lang="it-IT" sz="2800" i="1" dirty="0" smtClean="0"/>
              <a:t>finanziario </a:t>
            </a:r>
            <a:r>
              <a:rPr lang="it-IT" sz="2800" i="1" dirty="0"/>
              <a:t>a cui possono essere associati rischi per l’investitore (</a:t>
            </a:r>
            <a:r>
              <a:rPr lang="it-IT" sz="2800" i="1" dirty="0" smtClean="0"/>
              <a:t>macchinari  per produzioni da delocalizzare, materiali per produzioni che si intende abbandonare ecc.)</a:t>
            </a:r>
            <a:endParaRPr lang="it-IT" sz="2800" i="1" dirty="0"/>
          </a:p>
          <a:p>
            <a:pPr marL="0" indent="0">
              <a:buNone/>
            </a:pPr>
            <a:endParaRPr lang="it-IT" sz="2800" i="1" dirty="0"/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36464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 – aspetti rilevanti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i="1" dirty="0" smtClean="0"/>
              <a:t>I RISCHI</a:t>
            </a:r>
          </a:p>
          <a:p>
            <a:pPr marL="0" indent="0">
              <a:buNone/>
            </a:pPr>
            <a:r>
              <a:rPr lang="it-IT" sz="2400" i="1" dirty="0" smtClean="0"/>
              <a:t>Selezione del fornitore</a:t>
            </a:r>
          </a:p>
          <a:p>
            <a:pPr marL="0" indent="0">
              <a:buNone/>
            </a:pPr>
            <a:r>
              <a:rPr lang="it-IT" sz="2400" i="1" dirty="0" smtClean="0"/>
              <a:t>La scelta del fornitore deve basarsi sul </a:t>
            </a:r>
            <a:r>
              <a:rPr lang="it-IT" sz="2400" b="1" i="1" dirty="0" smtClean="0"/>
              <a:t>prezzo </a:t>
            </a:r>
            <a:r>
              <a:rPr lang="it-IT" sz="2400" i="1" dirty="0" smtClean="0"/>
              <a:t>ma anche su altri fattori quali: </a:t>
            </a:r>
            <a:r>
              <a:rPr lang="it-IT" sz="2400" b="1" i="1" dirty="0" smtClean="0"/>
              <a:t>reputazione, qualità, rispetto dei tempi, situazione finanziaria</a:t>
            </a:r>
            <a:r>
              <a:rPr lang="it-IT" sz="2400" i="1" dirty="0" smtClean="0"/>
              <a:t>. Ritardi nella consegna, fallimenti ecc. sono costi indiretti importanti. Non sempre le penali risolvono il problema. Per alcuni materiali “strategici” è opportuno avvalersi di più fornitori.</a:t>
            </a:r>
            <a:endParaRPr lang="it-IT" sz="2400" i="1" dirty="0"/>
          </a:p>
          <a:p>
            <a:pPr marL="0" indent="0">
              <a:buNone/>
            </a:pPr>
            <a:endParaRPr lang="it-IT" sz="2800" i="1" dirty="0"/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36464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dirty="0" smtClean="0"/>
              <a:t>PROCEDURE PER LA DUE DILIGENCE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 smtClean="0"/>
              <a:t>Colloqui con impiegati e manager</a:t>
            </a:r>
          </a:p>
          <a:p>
            <a:pPr marL="0" indent="0">
              <a:buNone/>
            </a:pPr>
            <a:r>
              <a:rPr lang="it-IT" sz="2800" dirty="0" smtClean="0"/>
              <a:t>Verifiche documentali (ordini e contratti inevasi)</a:t>
            </a:r>
          </a:p>
          <a:p>
            <a:pPr marL="0" indent="0">
              <a:buNone/>
            </a:pPr>
            <a:r>
              <a:rPr lang="it-IT" sz="2800" dirty="0" smtClean="0"/>
              <a:t>Esame delle carte della società di revisione</a:t>
            </a:r>
          </a:p>
          <a:p>
            <a:pPr marL="0" indent="0">
              <a:buNone/>
            </a:pPr>
            <a:r>
              <a:rPr lang="it-IT" sz="2800" dirty="0" smtClean="0"/>
              <a:t>Richieste informazioni a fornitori e terzisti</a:t>
            </a:r>
          </a:p>
          <a:p>
            <a:pPr marL="0" indent="0">
              <a:buNone/>
            </a:pPr>
            <a:r>
              <a:rPr lang="it-IT" sz="2800" dirty="0" smtClean="0"/>
              <a:t>Verifiche cut-off</a:t>
            </a:r>
          </a:p>
          <a:p>
            <a:pPr marL="0" indent="0">
              <a:buNone/>
            </a:pPr>
            <a:r>
              <a:rPr lang="it-IT" sz="2800" dirty="0" smtClean="0"/>
              <a:t>   </a:t>
            </a:r>
            <a:r>
              <a:rPr lang="it-IT" sz="2800" dirty="0" err="1" smtClean="0"/>
              <a:t>Matching</a:t>
            </a:r>
            <a:r>
              <a:rPr lang="it-IT" sz="2800" dirty="0" smtClean="0"/>
              <a:t>: Inventario fisico              Giacenze contabili</a:t>
            </a:r>
          </a:p>
          <a:p>
            <a:pPr marL="0" indent="0">
              <a:buNone/>
            </a:pPr>
            <a:r>
              <a:rPr lang="it-IT" sz="2800" dirty="0" smtClean="0"/>
              <a:t>   Eventuale inventario fisico</a:t>
            </a:r>
            <a:endParaRPr lang="it-IT" sz="2800" dirty="0"/>
          </a:p>
        </p:txBody>
      </p:sp>
      <p:sp>
        <p:nvSpPr>
          <p:cNvPr id="4" name="Freccia a destra 3"/>
          <p:cNvSpPr/>
          <p:nvPr/>
        </p:nvSpPr>
        <p:spPr>
          <a:xfrm>
            <a:off x="4572000" y="5157192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83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dirty="0" smtClean="0"/>
              <a:t>PROCEDURE PER LA DUE DILIGENCE</a:t>
            </a:r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/>
              <a:t>Sulla base degli obiettivi della due </a:t>
            </a:r>
            <a:r>
              <a:rPr lang="it-IT" sz="2800" dirty="0" err="1" smtClean="0"/>
              <a:t>diligence</a:t>
            </a:r>
            <a:r>
              <a:rPr lang="it-IT" sz="2800" dirty="0" smtClean="0"/>
              <a:t> e della valutazione dei rischi si definisce il programma delle verifiche.</a:t>
            </a:r>
            <a:endParaRPr lang="it-IT" sz="2800" smtClean="0"/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/>
              <a:t>Se la data di riferimento della DD differisce da quella di chiusura dell’esercizio  si possono effettuare test delle procedure nell’ambito di una </a:t>
            </a:r>
            <a:r>
              <a:rPr lang="it-IT" sz="2800" dirty="0" err="1" smtClean="0"/>
              <a:t>review</a:t>
            </a:r>
            <a:r>
              <a:rPr lang="it-IT" sz="2800" dirty="0" smtClean="0"/>
              <a:t>.</a:t>
            </a:r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xmlns="" val="27883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800" i="1" dirty="0" smtClean="0"/>
              <a:t>Il programma di lavoro per la due </a:t>
            </a:r>
            <a:r>
              <a:rPr lang="it-IT" sz="1800" i="1" dirty="0" err="1" smtClean="0"/>
              <a:t>diligence</a:t>
            </a:r>
            <a:r>
              <a:rPr lang="it-IT" sz="1800" i="1" dirty="0" smtClean="0"/>
              <a:t> deve permettere di individuare i </a:t>
            </a:r>
            <a:r>
              <a:rPr lang="it-IT" sz="1800" b="1" i="1" dirty="0" smtClean="0"/>
              <a:t>rischi </a:t>
            </a:r>
            <a:r>
              <a:rPr lang="it-IT" sz="1800" i="1" dirty="0" smtClean="0"/>
              <a:t>delle attività e gli eventuali costi  ingiustificati o passività potenziali ad essi associati. Alcuni  aspetti da considerare (elenco non esaustivo):</a:t>
            </a:r>
          </a:p>
          <a:p>
            <a:pPr marL="0" indent="0">
              <a:buNone/>
            </a:pPr>
            <a:r>
              <a:rPr lang="it-IT" sz="1800" i="1" dirty="0"/>
              <a:t> </a:t>
            </a:r>
            <a:r>
              <a:rPr lang="it-IT" sz="1800" i="1" dirty="0" smtClean="0"/>
              <a:t>       - il fornitore più economico non sempre è il migliore (qualità, </a:t>
            </a:r>
          </a:p>
          <a:p>
            <a:pPr marL="0" indent="0">
              <a:buNone/>
            </a:pPr>
            <a:r>
              <a:rPr lang="it-IT" sz="1800" i="1" dirty="0"/>
              <a:t> </a:t>
            </a:r>
            <a:r>
              <a:rPr lang="it-IT" sz="1800" i="1" dirty="0" smtClean="0"/>
              <a:t>         puntualità nelle consegne, </a:t>
            </a:r>
            <a:r>
              <a:rPr lang="it-IT" sz="1800" i="1" dirty="0" err="1" smtClean="0"/>
              <a:t>going</a:t>
            </a:r>
            <a:r>
              <a:rPr lang="it-IT" sz="1800" i="1" dirty="0" smtClean="0"/>
              <a:t> </a:t>
            </a:r>
            <a:r>
              <a:rPr lang="it-IT" sz="1800" i="1" dirty="0" err="1" smtClean="0"/>
              <a:t>concern</a:t>
            </a:r>
            <a:r>
              <a:rPr lang="it-IT" sz="1800" i="1" dirty="0" smtClean="0"/>
              <a:t> dell’attività, garanzie</a:t>
            </a:r>
          </a:p>
          <a:p>
            <a:pPr marL="0" indent="0">
              <a:buNone/>
            </a:pPr>
            <a:r>
              <a:rPr lang="it-IT" sz="1800" i="1" dirty="0"/>
              <a:t> </a:t>
            </a:r>
            <a:r>
              <a:rPr lang="it-IT" sz="1800" i="1" dirty="0" smtClean="0"/>
              <a:t>         ecc.)</a:t>
            </a:r>
          </a:p>
          <a:p>
            <a:pPr marL="0" indent="0">
              <a:buNone/>
            </a:pPr>
            <a:r>
              <a:rPr lang="it-IT" sz="1800" i="1" dirty="0" smtClean="0"/>
              <a:t>        - per certi materiali è opportuno avere più fornitori (il fermo della produzione è un </a:t>
            </a:r>
          </a:p>
          <a:p>
            <a:pPr marL="0" indent="0">
              <a:buNone/>
            </a:pPr>
            <a:r>
              <a:rPr lang="it-IT" sz="1800" i="1" dirty="0"/>
              <a:t> </a:t>
            </a:r>
            <a:r>
              <a:rPr lang="it-IT" sz="1800" i="1" dirty="0" smtClean="0"/>
              <a:t>         costo per tempi improduttivi, e/o penali sulle consegne dei nostri prodotti)</a:t>
            </a:r>
          </a:p>
          <a:p>
            <a:pPr marL="0" indent="0">
              <a:buNone/>
            </a:pPr>
            <a:r>
              <a:rPr lang="it-IT" sz="1800" i="1" dirty="0"/>
              <a:t> </a:t>
            </a:r>
            <a:r>
              <a:rPr lang="it-IT" sz="1800" i="1" dirty="0" smtClean="0"/>
              <a:t>       - se concediamo garanzie sul nostro prodotto dobbiamo avere garanzie anche </a:t>
            </a:r>
          </a:p>
          <a:p>
            <a:pPr marL="0" indent="0">
              <a:buNone/>
            </a:pPr>
            <a:r>
              <a:rPr lang="it-IT" sz="1800" i="1" dirty="0"/>
              <a:t> </a:t>
            </a:r>
            <a:r>
              <a:rPr lang="it-IT" sz="1800" i="1" dirty="0" smtClean="0"/>
              <a:t>          sulle parti di  produzione esterna, allineate nei tempi</a:t>
            </a:r>
          </a:p>
          <a:p>
            <a:pPr marL="0" indent="0">
              <a:buNone/>
            </a:pPr>
            <a:r>
              <a:rPr lang="it-IT" sz="1800" i="1" dirty="0"/>
              <a:t> </a:t>
            </a:r>
            <a:r>
              <a:rPr lang="it-IT" sz="1800" i="1" dirty="0" smtClean="0"/>
              <a:t>        - i contratti di fornitura aperti , quale onerosità per exit?</a:t>
            </a:r>
          </a:p>
          <a:p>
            <a:pPr marL="0" indent="0">
              <a:buNone/>
            </a:pPr>
            <a:r>
              <a:rPr lang="it-IT" sz="1800" i="1" dirty="0"/>
              <a:t> </a:t>
            </a:r>
            <a:r>
              <a:rPr lang="it-IT" sz="1800" i="1" dirty="0" smtClean="0"/>
              <a:t>       -  le produzioni esterne in conto lavorazione richiedono un continuo monitoraggio</a:t>
            </a:r>
          </a:p>
          <a:p>
            <a:pPr marL="0" indent="0">
              <a:buNone/>
            </a:pPr>
            <a:r>
              <a:rPr lang="it-IT" sz="1800" i="1" dirty="0"/>
              <a:t> </a:t>
            </a:r>
            <a:r>
              <a:rPr lang="it-IT" sz="1800" i="1" dirty="0" smtClean="0"/>
              <a:t>          delle capacità produttive del terzista e della gestione dei materiali (consumi, resi, </a:t>
            </a:r>
          </a:p>
          <a:p>
            <a:pPr marL="0" indent="0">
              <a:buNone/>
            </a:pPr>
            <a:r>
              <a:rPr lang="it-IT" sz="1800" i="1" dirty="0"/>
              <a:t> </a:t>
            </a:r>
            <a:r>
              <a:rPr lang="it-IT" sz="1800" i="1" dirty="0" smtClean="0"/>
              <a:t>          sfridi)</a:t>
            </a:r>
          </a:p>
          <a:p>
            <a:pPr marL="0" indent="0">
              <a:buNone/>
            </a:pPr>
            <a:r>
              <a:rPr lang="it-IT" sz="1800" i="1" dirty="0"/>
              <a:t> </a:t>
            </a:r>
            <a:r>
              <a:rPr lang="it-IT" sz="1800" i="1" dirty="0" smtClean="0"/>
              <a:t>         </a:t>
            </a:r>
          </a:p>
          <a:p>
            <a:pPr marL="0" indent="0">
              <a:buNone/>
            </a:pPr>
            <a:endParaRPr lang="it-IT" sz="1800" i="1" dirty="0" smtClean="0"/>
          </a:p>
          <a:p>
            <a:pPr marL="0" indent="0">
              <a:buNone/>
            </a:pPr>
            <a:endParaRPr lang="it-IT" sz="1800" i="1" dirty="0" smtClean="0"/>
          </a:p>
          <a:p>
            <a:pPr marL="0" indent="0">
              <a:buNone/>
            </a:pPr>
            <a:r>
              <a:rPr lang="it-IT" sz="1800" i="1" dirty="0"/>
              <a:t> </a:t>
            </a:r>
            <a:r>
              <a:rPr lang="it-IT" sz="1800" i="1" dirty="0" smtClean="0"/>
              <a:t>       </a:t>
            </a:r>
          </a:p>
          <a:p>
            <a:pPr marL="0" indent="0">
              <a:buNone/>
            </a:pPr>
            <a:r>
              <a:rPr lang="it-IT" sz="1800" i="1" dirty="0"/>
              <a:t> </a:t>
            </a:r>
            <a:r>
              <a:rPr lang="it-IT" sz="1800" i="1" dirty="0" smtClean="0"/>
              <a:t>        </a:t>
            </a:r>
          </a:p>
          <a:p>
            <a:pPr marL="0" indent="0">
              <a:buNone/>
            </a:pPr>
            <a:r>
              <a:rPr lang="it-IT" sz="1800" i="1" dirty="0"/>
              <a:t> </a:t>
            </a:r>
            <a:r>
              <a:rPr lang="it-IT" sz="1800" i="1" dirty="0" smtClean="0"/>
              <a:t>     </a:t>
            </a:r>
          </a:p>
          <a:p>
            <a:pPr marL="0" indent="0">
              <a:buNone/>
            </a:pPr>
            <a:r>
              <a:rPr lang="it-IT" sz="1800" i="1" dirty="0"/>
              <a:t> </a:t>
            </a:r>
            <a:r>
              <a:rPr lang="it-IT" sz="1800" i="1" dirty="0" smtClean="0"/>
              <a:t>        </a:t>
            </a:r>
            <a:endParaRPr lang="it-IT" sz="1800" i="1" dirty="0"/>
          </a:p>
        </p:txBody>
      </p:sp>
    </p:spTree>
    <p:extLst>
      <p:ext uri="{BB962C8B-B14F-4D97-AF65-F5344CB8AC3E}">
        <p14:creationId xmlns:p14="http://schemas.microsoft.com/office/powerpoint/2010/main" xmlns="" val="241245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 </a:t>
            </a:r>
            <a:r>
              <a:rPr lang="it-IT" sz="2800" dirty="0" smtClean="0"/>
              <a:t>(es. fogli di lavoro)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i="1" dirty="0" smtClean="0"/>
              <a:t>Organigramma dell’ufficio acquisti</a:t>
            </a:r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r>
              <a:rPr lang="it-IT" sz="2400" i="1" dirty="0" smtClean="0"/>
              <a:t>Mansionario  - ruoli</a:t>
            </a:r>
            <a:r>
              <a:rPr lang="it-IT" sz="2400" i="1" dirty="0"/>
              <a:t> </a:t>
            </a:r>
            <a:r>
              <a:rPr lang="it-IT" sz="2400" i="1" dirty="0" smtClean="0"/>
              <a:t>e responsabilità  (autonomie e limite di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  spesa, politiche di rotazione del personale, ferie)</a:t>
            </a:r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r>
              <a:rPr lang="it-IT" sz="2400" i="1" dirty="0" smtClean="0"/>
              <a:t>Consulenti esterni (es. legali, laboratori controllo qualità)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     selezione e rotazione</a:t>
            </a:r>
            <a:endParaRPr lang="it-IT" sz="2400" i="1" dirty="0"/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r>
              <a:rPr lang="it-IT" sz="2400" dirty="0" smtClean="0"/>
              <a:t>Nota. Gli acquisti in ottica </a:t>
            </a:r>
            <a:r>
              <a:rPr lang="it-IT" sz="2400" dirty="0" err="1" smtClean="0"/>
              <a:t>dlgs</a:t>
            </a:r>
            <a:r>
              <a:rPr lang="it-IT" sz="2400" dirty="0" smtClean="0"/>
              <a:t> 231/01 sulla responsabilità amministrativa degli enti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1800" i="1" dirty="0"/>
              <a:t> </a:t>
            </a:r>
            <a:r>
              <a:rPr lang="it-IT" sz="1800" i="1" dirty="0" smtClean="0"/>
              <a:t>        </a:t>
            </a:r>
            <a:endParaRPr lang="it-IT" sz="1800" i="1" dirty="0"/>
          </a:p>
        </p:txBody>
      </p:sp>
    </p:spTree>
    <p:extLst>
      <p:ext uri="{BB962C8B-B14F-4D97-AF65-F5344CB8AC3E}">
        <p14:creationId xmlns:p14="http://schemas.microsoft.com/office/powerpoint/2010/main" xmlns="" val="388283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 </a:t>
            </a:r>
            <a:r>
              <a:rPr lang="it-IT" sz="2800" dirty="0" smtClean="0"/>
              <a:t>(es. fogli di lavoro)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i="1" dirty="0" smtClean="0"/>
              <a:t>Descrizione operatività  (anche con flow-chart). Parte generale</a:t>
            </a:r>
          </a:p>
          <a:p>
            <a:pPr marL="0" indent="0">
              <a:buNone/>
            </a:pPr>
            <a:r>
              <a:rPr lang="it-IT" sz="2400" i="1" dirty="0" smtClean="0"/>
              <a:t>A. La società effettua la produzione sulla base di «programmi di produzione» e di commesse di produzione che dettagliano prelievi di magazzino per reparto, tempi ecc. ( nota, la commessa è la base anche per le rilevazioni della contabilità industriale) </a:t>
            </a:r>
          </a:p>
          <a:p>
            <a:pPr marL="0" indent="0">
              <a:buNone/>
            </a:pPr>
            <a:r>
              <a:rPr lang="it-IT" sz="2400" i="1" dirty="0" smtClean="0"/>
              <a:t>B. La contabilità di magazzino rileva giacenze e movimentazioni, per quantità e valore, di </a:t>
            </a:r>
            <a:r>
              <a:rPr lang="it-IT" sz="2400" i="1" dirty="0"/>
              <a:t>m</a:t>
            </a:r>
            <a:r>
              <a:rPr lang="it-IT" sz="2400" i="1" dirty="0" smtClean="0"/>
              <a:t>aterie prime, semilavorati, prodotti finiti, materiali di consumo. I valori sono a costi standard.</a:t>
            </a:r>
            <a:endParaRPr lang="it-IT" sz="2400" i="1" dirty="0"/>
          </a:p>
          <a:p>
            <a:pPr marL="0" indent="0">
              <a:buNone/>
            </a:pPr>
            <a:r>
              <a:rPr lang="it-IT" sz="2400" i="1" dirty="0" smtClean="0"/>
              <a:t>C. Compito dell’ufficio acquisti è : ottenere quotazioni sia di materie prime sia di componenti sia di servizi, selezionare i fornitori, emettere gli ordini. Periodicamente si aggiornano le quotazioni. Per </a:t>
            </a:r>
            <a:r>
              <a:rPr lang="it-IT" sz="2400" i="1" dirty="0"/>
              <a:t>a</a:t>
            </a:r>
            <a:r>
              <a:rPr lang="it-IT" sz="2400" i="1" dirty="0" smtClean="0"/>
              <a:t>lcuni materiali si fanno richieste spot.</a:t>
            </a:r>
          </a:p>
          <a:p>
            <a:pPr marL="0" indent="0">
              <a:buNone/>
            </a:pPr>
            <a:r>
              <a:rPr lang="it-IT" sz="1800" i="1" dirty="0" smtClean="0"/>
              <a:t>         </a:t>
            </a:r>
            <a:endParaRPr lang="it-IT" sz="1800" i="1" dirty="0"/>
          </a:p>
        </p:txBody>
      </p:sp>
    </p:spTree>
    <p:extLst>
      <p:ext uri="{BB962C8B-B14F-4D97-AF65-F5344CB8AC3E}">
        <p14:creationId xmlns:p14="http://schemas.microsoft.com/office/powerpoint/2010/main" xmlns="" val="26904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 </a:t>
            </a:r>
            <a:r>
              <a:rPr lang="it-IT" sz="2800" dirty="0" smtClean="0"/>
              <a:t>(es. fogli di lavoro)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i="1" dirty="0" smtClean="0"/>
              <a:t>Descrizione operatività</a:t>
            </a:r>
          </a:p>
          <a:p>
            <a:pPr marL="0" indent="0">
              <a:buNone/>
            </a:pPr>
            <a:r>
              <a:rPr lang="it-IT" sz="2400" i="1" dirty="0" smtClean="0"/>
              <a:t>L’ufficio acquisti </a:t>
            </a:r>
          </a:p>
          <a:p>
            <a:pPr marL="0" indent="0">
              <a:buNone/>
            </a:pPr>
            <a:r>
              <a:rPr lang="it-IT" sz="2400" i="1" dirty="0" smtClean="0"/>
              <a:t>acquisisce quotazioni su richiesta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ricerca e sviluppo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progettazione (prototipi)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</a:t>
            </a:r>
            <a:r>
              <a:rPr lang="it-IT" sz="2400" i="1" dirty="0"/>
              <a:t>p</a:t>
            </a:r>
            <a:r>
              <a:rPr lang="it-IT" sz="2400" i="1" dirty="0" smtClean="0"/>
              <a:t>roduzione / gestione magazzino</a:t>
            </a:r>
          </a:p>
          <a:p>
            <a:pPr marL="0" indent="0">
              <a:buNone/>
            </a:pPr>
            <a:r>
              <a:rPr lang="it-IT" sz="2400" i="1" dirty="0" smtClean="0"/>
              <a:t>chiede al controllo qualità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verifiche della qualità per i nuovi componenti</a:t>
            </a:r>
          </a:p>
          <a:p>
            <a:pPr marL="0" indent="0">
              <a:buNone/>
            </a:pPr>
            <a:r>
              <a:rPr lang="it-IT" sz="2400" i="1" dirty="0"/>
              <a:t>v</a:t>
            </a:r>
            <a:r>
              <a:rPr lang="it-IT" sz="2400" i="1" dirty="0" smtClean="0"/>
              <a:t>erifica le compatibilità qualitative ed economiche con gli </a:t>
            </a:r>
          </a:p>
          <a:p>
            <a:pPr marL="0" indent="0">
              <a:buNone/>
            </a:pPr>
            <a:r>
              <a:rPr lang="it-IT" sz="2400" i="1" dirty="0" smtClean="0"/>
              <a:t>    interessati, verifica anche la situazione economica/finanziaria 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r>
              <a:rPr lang="it-IT" sz="2400" i="1" dirty="0" smtClean="0"/>
              <a:t>   del fornitore</a:t>
            </a:r>
          </a:p>
          <a:p>
            <a:pPr marL="0" indent="0">
              <a:buNone/>
            </a:pPr>
            <a:r>
              <a:rPr lang="it-IT" sz="2400" i="1" dirty="0"/>
              <a:t>p</a:t>
            </a:r>
            <a:r>
              <a:rPr lang="it-IT" sz="2400" i="1" dirty="0" smtClean="0"/>
              <a:t>rocede all’emissione degli ordini </a:t>
            </a:r>
          </a:p>
          <a:p>
            <a:pPr marL="0" indent="0">
              <a:buNone/>
            </a:pPr>
            <a:endParaRPr lang="it-IT" sz="2400" i="1" dirty="0"/>
          </a:p>
          <a:p>
            <a:pPr marL="0" indent="0">
              <a:buNone/>
            </a:pPr>
            <a:r>
              <a:rPr lang="it-IT" sz="1800" i="1" dirty="0" smtClean="0"/>
              <a:t>        </a:t>
            </a:r>
            <a:endParaRPr lang="it-IT" sz="1800" i="1" dirty="0"/>
          </a:p>
        </p:txBody>
      </p:sp>
    </p:spTree>
    <p:extLst>
      <p:ext uri="{BB962C8B-B14F-4D97-AF65-F5344CB8AC3E}">
        <p14:creationId xmlns:p14="http://schemas.microsoft.com/office/powerpoint/2010/main" xmlns="" val="218988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 </a:t>
            </a:r>
            <a:r>
              <a:rPr lang="it-IT" sz="2800" dirty="0" smtClean="0"/>
              <a:t>(es. fogli di lavoro)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i="1" dirty="0" smtClean="0"/>
              <a:t>Descrizione operatività </a:t>
            </a:r>
          </a:p>
          <a:p>
            <a:pPr marL="0" indent="0">
              <a:buNone/>
            </a:pPr>
            <a:r>
              <a:rPr lang="it-IT" sz="2400" i="1" dirty="0" smtClean="0"/>
              <a:t>L’ordine è emesso per le quantità necessarie tenuto conto delle giacenze di magazzino</a:t>
            </a:r>
          </a:p>
          <a:p>
            <a:pPr marL="0" indent="0">
              <a:buNone/>
            </a:pPr>
            <a:r>
              <a:rPr lang="it-IT" sz="2400" i="1" dirty="0" smtClean="0"/>
              <a:t>Riporta  descrizione qualità, quantità, prezzo, data consegna termini di pagamento.</a:t>
            </a:r>
          </a:p>
          <a:p>
            <a:pPr marL="0" indent="0">
              <a:buNone/>
            </a:pPr>
            <a:r>
              <a:rPr lang="it-IT" sz="2400" i="1" dirty="0" smtClean="0"/>
              <a:t>L’ordine può essere un contratto di fornitura aperto, contenere impegni di ritiro merci anche per l’acquirente.</a:t>
            </a:r>
          </a:p>
          <a:p>
            <a:pPr marL="0" indent="0">
              <a:buNone/>
            </a:pPr>
            <a:r>
              <a:rPr lang="it-IT" sz="2400" i="1" dirty="0" smtClean="0"/>
              <a:t>I dati dell’ordine sono immessi nel sistema IT e sono accessibili  totalmente o parzialmente a una serie di soggetti  (es. al magazziniere, al reparto non è dato accesso ai dati economici)</a:t>
            </a:r>
          </a:p>
        </p:txBody>
      </p:sp>
    </p:spTree>
    <p:extLst>
      <p:ext uri="{BB962C8B-B14F-4D97-AF65-F5344CB8AC3E}">
        <p14:creationId xmlns:p14="http://schemas.microsoft.com/office/powerpoint/2010/main" xmlns="" val="115257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 </a:t>
            </a:r>
            <a:r>
              <a:rPr lang="it-IT" sz="2800" dirty="0" smtClean="0"/>
              <a:t>(es. fogli di lavoro)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i="1" dirty="0" smtClean="0"/>
              <a:t>Descrizione operatività </a:t>
            </a:r>
          </a:p>
          <a:p>
            <a:pPr marL="0" indent="0">
              <a:buNone/>
            </a:pPr>
            <a:r>
              <a:rPr lang="it-IT" sz="2400" i="1" dirty="0" smtClean="0"/>
              <a:t>L’ordine, </a:t>
            </a:r>
            <a:r>
              <a:rPr lang="it-IT" sz="2400" i="1" dirty="0"/>
              <a:t>una volta </a:t>
            </a:r>
            <a:r>
              <a:rPr lang="it-IT" sz="2400" i="1" dirty="0" smtClean="0"/>
              <a:t>emesso, </a:t>
            </a:r>
            <a:r>
              <a:rPr lang="it-IT" sz="2400" i="1" dirty="0"/>
              <a:t>può essere modificato solo da soggetti  autorizzati e la </a:t>
            </a:r>
            <a:r>
              <a:rPr lang="it-IT" sz="2400" i="1" dirty="0" smtClean="0"/>
              <a:t>modifica </a:t>
            </a:r>
            <a:r>
              <a:rPr lang="it-IT" sz="2400" i="1" dirty="0"/>
              <a:t>deve essere </a:t>
            </a:r>
            <a:r>
              <a:rPr lang="it-IT" sz="2400" i="1" dirty="0" smtClean="0"/>
              <a:t>supervisionata (es. lista settimanale delle variazioni autorizzata dal capo ufficio e dal soggetto che eventualmente ha messo la seconda firma).</a:t>
            </a:r>
          </a:p>
          <a:p>
            <a:pPr marL="0" indent="0">
              <a:buNone/>
            </a:pPr>
            <a:r>
              <a:rPr lang="it-IT" sz="2400" i="1" dirty="0" smtClean="0"/>
              <a:t>Gli ordini per lavorazioni esterne sono corredati da distinte di lavorazione, specificano le rese, il trattamento di eventuali sfridi, </a:t>
            </a:r>
            <a:r>
              <a:rPr lang="it-IT" sz="2400" i="1" dirty="0" err="1" smtClean="0"/>
              <a:t>ecc</a:t>
            </a:r>
            <a:r>
              <a:rPr lang="it-IT" sz="2400" i="1" dirty="0" smtClean="0"/>
              <a:t> </a:t>
            </a:r>
            <a:endParaRPr lang="it-IT" sz="2400" i="1" dirty="0"/>
          </a:p>
          <a:p>
            <a:pPr marL="0" indent="0">
              <a:buNone/>
            </a:pP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305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 </a:t>
            </a:r>
            <a:r>
              <a:rPr lang="it-IT" sz="2800" dirty="0" smtClean="0"/>
              <a:t>(es. fogli di lavoro)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i="1" dirty="0" smtClean="0"/>
              <a:t>Descrizione operatività </a:t>
            </a:r>
          </a:p>
          <a:p>
            <a:pPr marL="0" indent="0">
              <a:buNone/>
            </a:pPr>
            <a:r>
              <a:rPr lang="it-IT" sz="2400" i="1" dirty="0" smtClean="0"/>
              <a:t>La </a:t>
            </a:r>
            <a:r>
              <a:rPr lang="it-IT" sz="2400" b="1" i="1" dirty="0" smtClean="0"/>
              <a:t>Portineria  </a:t>
            </a:r>
            <a:r>
              <a:rPr lang="it-IT" sz="2400" i="1" dirty="0" smtClean="0"/>
              <a:t>appone il visto entrata </a:t>
            </a:r>
          </a:p>
          <a:p>
            <a:pPr marL="0" indent="0">
              <a:buNone/>
            </a:pPr>
            <a:r>
              <a:rPr lang="it-IT" sz="2400" i="1" dirty="0" smtClean="0"/>
              <a:t>Il </a:t>
            </a:r>
            <a:r>
              <a:rPr lang="it-IT" sz="2400" b="1" i="1" dirty="0" smtClean="0"/>
              <a:t>Magazziniere </a:t>
            </a:r>
            <a:r>
              <a:rPr lang="it-IT" sz="2400" i="1" dirty="0" smtClean="0"/>
              <a:t> sollecita in caso di ritardata consegna, controlla la corrispondenza consegna/ordine, imputa l’entrata a magazzino, invia campioni al controllo qualità.</a:t>
            </a:r>
          </a:p>
          <a:p>
            <a:pPr marL="0" indent="0">
              <a:buNone/>
            </a:pPr>
            <a:r>
              <a:rPr lang="it-IT" sz="2400" i="1" dirty="0" smtClean="0"/>
              <a:t>Il </a:t>
            </a:r>
            <a:r>
              <a:rPr lang="it-IT" sz="2400" b="1" i="1" dirty="0" smtClean="0"/>
              <a:t> Controllo Qualità</a:t>
            </a:r>
            <a:r>
              <a:rPr lang="it-IT" sz="2400" i="1" dirty="0" smtClean="0"/>
              <a:t> approva o respinge   (</a:t>
            </a:r>
            <a:r>
              <a:rPr lang="it-IT" sz="2400" i="1" dirty="0" err="1" smtClean="0"/>
              <a:t>what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if</a:t>
            </a:r>
            <a:r>
              <a:rPr lang="it-IT" sz="2400" i="1" dirty="0" smtClean="0"/>
              <a:t> 1)</a:t>
            </a:r>
          </a:p>
          <a:p>
            <a:pPr marL="0" indent="0">
              <a:buNone/>
            </a:pPr>
            <a:r>
              <a:rPr lang="it-IT" sz="2400" i="1" dirty="0" smtClean="0"/>
              <a:t>La </a:t>
            </a:r>
            <a:r>
              <a:rPr lang="it-IT" sz="2400" b="1" i="1" dirty="0" smtClean="0"/>
              <a:t>Contabilità  Fornitori </a:t>
            </a:r>
            <a:r>
              <a:rPr lang="it-IT" sz="2400" i="1" dirty="0" smtClean="0"/>
              <a:t>evidenzia fatture da ricevere, la </a:t>
            </a:r>
            <a:r>
              <a:rPr lang="it-IT" sz="2400" b="1" i="1" dirty="0" smtClean="0"/>
              <a:t>Tesoreria </a:t>
            </a:r>
            <a:r>
              <a:rPr lang="it-IT" sz="2400" i="1" dirty="0" smtClean="0"/>
              <a:t> aggiorna il piano pagamenti</a:t>
            </a:r>
            <a:endParaRPr lang="it-IT" sz="2400" b="1" i="1" dirty="0" smtClean="0"/>
          </a:p>
          <a:p>
            <a:pPr marL="0" indent="0">
              <a:buNone/>
            </a:pPr>
            <a:r>
              <a:rPr lang="it-IT" sz="2400" i="1" dirty="0" smtClean="0"/>
              <a:t>La </a:t>
            </a:r>
            <a:r>
              <a:rPr lang="it-IT" sz="2400" b="1" i="1" dirty="0" smtClean="0"/>
              <a:t>Programmazione Produzione </a:t>
            </a:r>
            <a:r>
              <a:rPr lang="it-IT" sz="2400" i="1" dirty="0" smtClean="0"/>
              <a:t>verifica l’esistenza</a:t>
            </a:r>
          </a:p>
          <a:p>
            <a:pPr marL="0" indent="0">
              <a:buNone/>
            </a:pPr>
            <a:r>
              <a:rPr lang="it-IT" sz="2400" i="1" dirty="0" smtClean="0"/>
              <a:t>I</a:t>
            </a:r>
            <a:r>
              <a:rPr lang="it-IT" sz="2400" b="1" i="1" dirty="0" smtClean="0"/>
              <a:t> Reparti </a:t>
            </a:r>
            <a:r>
              <a:rPr lang="it-IT" sz="2400" i="1" dirty="0" smtClean="0"/>
              <a:t>prelevano i materiali e avviano la produzione</a:t>
            </a:r>
          </a:p>
        </p:txBody>
      </p:sp>
    </p:spTree>
    <p:extLst>
      <p:ext uri="{BB962C8B-B14F-4D97-AF65-F5344CB8AC3E}">
        <p14:creationId xmlns:p14="http://schemas.microsoft.com/office/powerpoint/2010/main" xmlns="" val="298142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Acquisti </a:t>
            </a:r>
            <a:r>
              <a:rPr lang="it-IT" sz="2800" dirty="0" smtClean="0"/>
              <a:t>(es. fogli di lavoro)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i="1" dirty="0" smtClean="0"/>
              <a:t>Descrizione operatività </a:t>
            </a:r>
          </a:p>
          <a:p>
            <a:pPr marL="0" indent="0">
              <a:buNone/>
            </a:pPr>
            <a:r>
              <a:rPr lang="it-IT" sz="2400" i="1" dirty="0"/>
              <a:t> </a:t>
            </a:r>
            <a:endParaRPr lang="it-IT" sz="2400" i="1" dirty="0" smtClean="0"/>
          </a:p>
          <a:p>
            <a:pPr marL="0" indent="0">
              <a:buNone/>
            </a:pPr>
            <a:r>
              <a:rPr lang="it-IT" sz="2400" i="1" dirty="0" smtClean="0"/>
              <a:t>La</a:t>
            </a:r>
            <a:r>
              <a:rPr lang="it-IT" sz="2400" b="1" i="1" dirty="0" smtClean="0"/>
              <a:t> Contabilità Fornitori  </a:t>
            </a:r>
            <a:r>
              <a:rPr lang="it-IT" sz="2400" i="1" dirty="0" smtClean="0"/>
              <a:t>riceve la fattura, verifica la corrispondenza con l’ordine, il benestare magazzino e controllo qualità, quindi approva il pagamento o respinge  (</a:t>
            </a:r>
            <a:r>
              <a:rPr lang="it-IT" sz="2400" i="1" dirty="0" err="1" smtClean="0"/>
              <a:t>what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if</a:t>
            </a:r>
            <a:r>
              <a:rPr lang="it-IT" sz="2400" i="1" dirty="0" smtClean="0"/>
              <a:t> 2)</a:t>
            </a:r>
          </a:p>
          <a:p>
            <a:pPr marL="0" indent="0">
              <a:buNone/>
            </a:pPr>
            <a:r>
              <a:rPr lang="it-IT" sz="2400" i="1" dirty="0" smtClean="0"/>
              <a:t>La </a:t>
            </a:r>
            <a:r>
              <a:rPr lang="it-IT" sz="2400" b="1" i="1" dirty="0" smtClean="0"/>
              <a:t>Contabilità Fornitori  </a:t>
            </a:r>
            <a:r>
              <a:rPr lang="it-IT" sz="2400" i="1" dirty="0" smtClean="0"/>
              <a:t>controlla gli estratti conto fornitori  e accerta eventuali criticità per le future forniture</a:t>
            </a:r>
          </a:p>
          <a:p>
            <a:pPr marL="0" indent="0">
              <a:buNone/>
            </a:pPr>
            <a:r>
              <a:rPr lang="it-IT" sz="2400" i="1" dirty="0" smtClean="0"/>
              <a:t>La </a:t>
            </a:r>
            <a:r>
              <a:rPr lang="it-IT" sz="2400" b="1" i="1" dirty="0" smtClean="0"/>
              <a:t>Tesoreria </a:t>
            </a:r>
            <a:r>
              <a:rPr lang="it-IT" sz="2400" i="1" dirty="0" smtClean="0"/>
              <a:t>verificate tutte le autorizzazioni e dispone il pagamento</a:t>
            </a:r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55026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19585</TotalTime>
  <Words>1336</Words>
  <Application>Microsoft Office PowerPoint</Application>
  <PresentationFormat>Presentazione su schermo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Tema di Office</vt:lpstr>
      <vt:lpstr>Ciclo Aquisti-Pagamenti</vt:lpstr>
      <vt:lpstr>Acquisti</vt:lpstr>
      <vt:lpstr>Acquisti (es. fogli di lavoro)</vt:lpstr>
      <vt:lpstr>Acquisti (es. fogli di lavoro)</vt:lpstr>
      <vt:lpstr>Acquisti (es. fogli di lavoro)</vt:lpstr>
      <vt:lpstr>Acquisti (es. fogli di lavoro)</vt:lpstr>
      <vt:lpstr>Acquisti (es. fogli di lavoro)</vt:lpstr>
      <vt:lpstr>Acquisti (es. fogli di lavoro)</vt:lpstr>
      <vt:lpstr>Acquisti (es. fogli di lavoro)</vt:lpstr>
      <vt:lpstr>Acquisti (es. fogli di lavoro)</vt:lpstr>
      <vt:lpstr>Acquisti (es. fogli di lavoro)</vt:lpstr>
      <vt:lpstr>Acquisti (ricordarsi)</vt:lpstr>
      <vt:lpstr>Acquisti (ricordarsi)</vt:lpstr>
      <vt:lpstr>Acquisti – aspetti rilevanti</vt:lpstr>
      <vt:lpstr>Acquisti – aspetti rilevanti</vt:lpstr>
      <vt:lpstr>Acquisti – aspetti rilevanti</vt:lpstr>
      <vt:lpstr>Acquisti </vt:lpstr>
      <vt:lpstr>Acquisti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Aquisti-Pagamenti</dc:title>
  <dc:creator>antonio</dc:creator>
  <cp:lastModifiedBy>Pierobon Maurizio</cp:lastModifiedBy>
  <cp:revision>1839</cp:revision>
  <dcterms:created xsi:type="dcterms:W3CDTF">2016-01-26T08:01:41Z</dcterms:created>
  <dcterms:modified xsi:type="dcterms:W3CDTF">2016-02-11T08:29:25Z</dcterms:modified>
</cp:coreProperties>
</file>