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2" r:id="rId7"/>
    <p:sldId id="263" r:id="rId8"/>
    <p:sldId id="261" r:id="rId9"/>
    <p:sldId id="264" r:id="rId10"/>
    <p:sldId id="267" r:id="rId11"/>
    <p:sldId id="268" r:id="rId12"/>
    <p:sldId id="265" r:id="rId13"/>
    <p:sldId id="280" r:id="rId14"/>
    <p:sldId id="302" r:id="rId15"/>
    <p:sldId id="269" r:id="rId16"/>
    <p:sldId id="284" r:id="rId17"/>
    <p:sldId id="285" r:id="rId18"/>
    <p:sldId id="270" r:id="rId19"/>
    <p:sldId id="277" r:id="rId20"/>
    <p:sldId id="283" r:id="rId21"/>
    <p:sldId id="290" r:id="rId22"/>
    <p:sldId id="266" r:id="rId23"/>
    <p:sldId id="271" r:id="rId24"/>
    <p:sldId id="273" r:id="rId25"/>
    <p:sldId id="272" r:id="rId26"/>
    <p:sldId id="274" r:id="rId27"/>
    <p:sldId id="275" r:id="rId28"/>
    <p:sldId id="276" r:id="rId29"/>
    <p:sldId id="278" r:id="rId30"/>
    <p:sldId id="279" r:id="rId31"/>
    <p:sldId id="281" r:id="rId32"/>
    <p:sldId id="286" r:id="rId33"/>
    <p:sldId id="282" r:id="rId34"/>
    <p:sldId id="287" r:id="rId35"/>
    <p:sldId id="293" r:id="rId36"/>
    <p:sldId id="288" r:id="rId37"/>
    <p:sldId id="292" r:id="rId38"/>
    <p:sldId id="289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3" r:id="rId4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1" autoAdjust="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A5F8-3678-4905-B66E-8B4AC7DE2388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E0CE-ADF3-4A10-93E2-F71D6066587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25632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A5F8-3678-4905-B66E-8B4AC7DE2388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E0CE-ADF3-4A10-93E2-F71D6066587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35374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A5F8-3678-4905-B66E-8B4AC7DE2388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E0CE-ADF3-4A10-93E2-F71D6066587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2291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A5F8-3678-4905-B66E-8B4AC7DE2388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E0CE-ADF3-4A10-93E2-F71D6066587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6703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A5F8-3678-4905-B66E-8B4AC7DE2388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E0CE-ADF3-4A10-93E2-F71D6066587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5957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A5F8-3678-4905-B66E-8B4AC7DE2388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E0CE-ADF3-4A10-93E2-F71D6066587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9831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A5F8-3678-4905-B66E-8B4AC7DE2388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E0CE-ADF3-4A10-93E2-F71D6066587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96771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A5F8-3678-4905-B66E-8B4AC7DE2388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E0CE-ADF3-4A10-93E2-F71D6066587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9980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A5F8-3678-4905-B66E-8B4AC7DE2388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E0CE-ADF3-4A10-93E2-F71D6066587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7987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A5F8-3678-4905-B66E-8B4AC7DE2388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E0CE-ADF3-4A10-93E2-F71D6066587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59991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A5F8-3678-4905-B66E-8B4AC7DE2388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E0CE-ADF3-4A10-93E2-F71D6066587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4185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CA5F8-3678-4905-B66E-8B4AC7DE2388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7E0CE-ADF3-4A10-93E2-F71D6066587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631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ECONOMIA DEI MERCATI</a:t>
            </a:r>
            <a:br>
              <a:rPr lang="it-IT" dirty="0" smtClean="0"/>
            </a:br>
            <a:r>
              <a:rPr lang="it-IT" sz="2800" i="1" dirty="0" smtClean="0"/>
              <a:t>INFORMATIVA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Corso 2016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67850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PIANO </a:t>
            </a:r>
            <a:r>
              <a:rPr lang="it-IT" i="1" dirty="0" err="1" smtClean="0"/>
              <a:t>DI</a:t>
            </a:r>
            <a:r>
              <a:rPr lang="it-IT" i="1" dirty="0" smtClean="0"/>
              <a:t> ACCORDO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i="1" dirty="0" smtClean="0"/>
              <a:t>Si tratti di una ristrutturazione finanziaria/industriale, di un’acquisizione/vendita, di una quotazione</a:t>
            </a:r>
          </a:p>
          <a:p>
            <a:pPr marL="0" indent="0">
              <a:buNone/>
            </a:pPr>
            <a:r>
              <a:rPr lang="it-IT" i="1" dirty="0"/>
              <a:t> </a:t>
            </a:r>
            <a:r>
              <a:rPr lang="it-IT" i="1" dirty="0" smtClean="0"/>
              <a:t>                         è necessario</a:t>
            </a:r>
          </a:p>
          <a:p>
            <a:pPr marL="0" indent="0">
              <a:buNone/>
            </a:pPr>
            <a:r>
              <a:rPr lang="it-IT" i="1" dirty="0"/>
              <a:t>u</a:t>
            </a:r>
            <a:r>
              <a:rPr lang="it-IT" i="1" dirty="0" smtClean="0"/>
              <a:t>n Piano economico, finanziario, patrimoniale.</a:t>
            </a:r>
          </a:p>
          <a:p>
            <a:pPr marL="0" indent="0">
              <a:buNone/>
            </a:pPr>
            <a:r>
              <a:rPr lang="it-IT" i="1" dirty="0" smtClean="0"/>
              <a:t>Esso sarà connotato dagli obiettivi che il redattore si propone. 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367865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PIANO </a:t>
            </a:r>
            <a:r>
              <a:rPr lang="it-IT" dirty="0" err="1" smtClean="0"/>
              <a:t>DI</a:t>
            </a:r>
            <a:r>
              <a:rPr lang="it-IT" dirty="0" smtClean="0"/>
              <a:t> ACCORDO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Alcuni obiettivi che connotano il piano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 smtClean="0"/>
              <a:t>    ristrutturazione finanziaria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         flussi di cassa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Investitore finanziario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          flussi </a:t>
            </a:r>
            <a:r>
              <a:rPr lang="it-IT" dirty="0"/>
              <a:t>di cassa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investitore industriale          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                                              economie di scala/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                flussi di cassa</a:t>
            </a:r>
            <a:endParaRPr lang="it-IT" dirty="0"/>
          </a:p>
        </p:txBody>
      </p:sp>
      <p:sp>
        <p:nvSpPr>
          <p:cNvPr id="4" name="Freccia a destra 3"/>
          <p:cNvSpPr/>
          <p:nvPr/>
        </p:nvSpPr>
        <p:spPr>
          <a:xfrm>
            <a:off x="5508104" y="2636912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/>
          <p:cNvSpPr/>
          <p:nvPr/>
        </p:nvSpPr>
        <p:spPr>
          <a:xfrm>
            <a:off x="5508104" y="3573016"/>
            <a:ext cx="504056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/>
          <p:cNvSpPr/>
          <p:nvPr/>
        </p:nvSpPr>
        <p:spPr>
          <a:xfrm>
            <a:off x="5508104" y="4509120"/>
            <a:ext cx="504056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437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i="1" dirty="0" smtClean="0"/>
              <a:t>ADVISOR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i="1" dirty="0" smtClean="0"/>
              <a:t>       </a:t>
            </a:r>
            <a:endParaRPr lang="it-IT" sz="2800" i="1" dirty="0"/>
          </a:p>
          <a:p>
            <a:pPr marL="0" indent="0">
              <a:buNone/>
            </a:pPr>
            <a:r>
              <a:rPr lang="it-IT" i="1" dirty="0" smtClean="0"/>
              <a:t>L’ </a:t>
            </a:r>
            <a:r>
              <a:rPr lang="it-IT" i="1" dirty="0" err="1" smtClean="0"/>
              <a:t>advisor</a:t>
            </a:r>
            <a:r>
              <a:rPr lang="it-IT" i="1" dirty="0" smtClean="0"/>
              <a:t> ha un ruolo fondamentale nel definire la struttura dell’operazione, sia in caso di una procedura di salvataggio sia di accesso ai mercati regolamentati.</a:t>
            </a:r>
          </a:p>
          <a:p>
            <a:pPr marL="0" indent="0">
              <a:buNone/>
            </a:pPr>
            <a:r>
              <a:rPr lang="it-IT" i="1" dirty="0"/>
              <a:t>F</a:t>
            </a:r>
            <a:r>
              <a:rPr lang="it-IT" i="1" dirty="0" smtClean="0"/>
              <a:t>ornisce la sua assistenza nella preparazione dell’informativa (anche del piano) e nella scelta e contatto  degli investitori.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387148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i="1" dirty="0" smtClean="0"/>
              <a:t>ADVISOR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i="1" dirty="0" smtClean="0"/>
              <a:t>Rilevanti sono le indicazioni sulla </a:t>
            </a:r>
            <a:r>
              <a:rPr lang="it-IT" i="1" dirty="0"/>
              <a:t>s</a:t>
            </a:r>
            <a:r>
              <a:rPr lang="it-IT" i="1" dirty="0" smtClean="0"/>
              <a:t>truttura </a:t>
            </a:r>
            <a:r>
              <a:rPr lang="it-IT" b="1" i="1" dirty="0" smtClean="0"/>
              <a:t>attuale</a:t>
            </a:r>
            <a:r>
              <a:rPr lang="it-IT" i="1" dirty="0" smtClean="0"/>
              <a:t> del gruppo, sulla sua formazione </a:t>
            </a:r>
            <a:r>
              <a:rPr lang="it-IT" b="1" i="1" dirty="0" smtClean="0"/>
              <a:t>storica</a:t>
            </a:r>
            <a:r>
              <a:rPr lang="it-IT" i="1" dirty="0" smtClean="0"/>
              <a:t> e sulle strategia di sviluppo seguite.</a:t>
            </a:r>
          </a:p>
          <a:p>
            <a:pPr marL="0" indent="0">
              <a:buNone/>
            </a:pPr>
            <a:r>
              <a:rPr lang="it-IT" i="1" dirty="0" smtClean="0"/>
              <a:t>In rapporto al </a:t>
            </a:r>
            <a:r>
              <a:rPr lang="it-IT" b="1" i="1" dirty="0" smtClean="0"/>
              <a:t>futuro</a:t>
            </a:r>
            <a:r>
              <a:rPr lang="it-IT" i="1" dirty="0" smtClean="0"/>
              <a:t> sono rilevanti le strategie che si intendono perseguire: crescita geografica, ristrutturazione, rimodulazione della catena di controllo ecc.</a:t>
            </a:r>
          </a:p>
          <a:p>
            <a:pPr marL="0" indent="0">
              <a:buNone/>
            </a:pPr>
            <a:r>
              <a:rPr lang="it-IT" i="1" dirty="0" smtClean="0"/>
              <a:t>Normalmente svolge una funzione di coordinamento/collegamento dei vari soggetti coinvolti nell’operazione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39950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i="1" dirty="0" smtClean="0"/>
              <a:t>CONOSCENZA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i="1" dirty="0" smtClean="0"/>
              <a:t>Fondamentale  per la riuscita delle operazioni straordinarie è la conoscenza della Società o del Gruppo target</a:t>
            </a:r>
          </a:p>
          <a:p>
            <a:pPr marL="0" indent="0">
              <a:buNone/>
            </a:pPr>
            <a:endParaRPr lang="it-IT" i="1" dirty="0" smtClean="0"/>
          </a:p>
          <a:p>
            <a:pPr marL="0" indent="0">
              <a:buNone/>
            </a:pPr>
            <a:endParaRPr lang="it-IT" i="1" dirty="0" smtClean="0"/>
          </a:p>
          <a:p>
            <a:pPr marL="0" indent="0">
              <a:buNone/>
            </a:pPr>
            <a:r>
              <a:rPr lang="it-IT" i="1" dirty="0"/>
              <a:t> </a:t>
            </a:r>
            <a:r>
              <a:rPr lang="it-IT" i="1" dirty="0" smtClean="0"/>
              <a:t>                         DUE DILIGENCE</a:t>
            </a:r>
            <a:endParaRPr lang="it-IT" i="1" dirty="0" smtClean="0"/>
          </a:p>
        </p:txBody>
      </p:sp>
      <p:sp>
        <p:nvSpPr>
          <p:cNvPr id="4" name="Freccia in giù 3"/>
          <p:cNvSpPr/>
          <p:nvPr/>
        </p:nvSpPr>
        <p:spPr>
          <a:xfrm>
            <a:off x="4067944" y="3356992"/>
            <a:ext cx="360040" cy="86409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950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 smtClean="0"/>
              <a:t>TIPI </a:t>
            </a:r>
            <a:r>
              <a:rPr lang="it-IT" i="1" dirty="0" err="1" smtClean="0"/>
              <a:t>DI</a:t>
            </a:r>
            <a:r>
              <a:rPr lang="it-IT" i="1" dirty="0" smtClean="0"/>
              <a:t> </a:t>
            </a:r>
            <a:r>
              <a:rPr lang="it-IT" i="1" dirty="0" smtClean="0"/>
              <a:t>DUE DILIGENCE </a:t>
            </a:r>
            <a:r>
              <a:rPr lang="it-IT" i="1" dirty="0" smtClean="0"/>
              <a:t/>
            </a:r>
            <a:br>
              <a:rPr lang="it-IT" i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i="1" dirty="0" smtClean="0"/>
              <a:t>       </a:t>
            </a:r>
            <a:endParaRPr lang="it-IT" sz="2800" i="1" dirty="0"/>
          </a:p>
          <a:p>
            <a:pPr marL="0" indent="0">
              <a:buNone/>
            </a:pPr>
            <a:r>
              <a:rPr lang="it-IT" i="1" dirty="0" smtClean="0"/>
              <a:t>   Business ( o assistenza al piano)</a:t>
            </a:r>
          </a:p>
          <a:p>
            <a:pPr marL="0" indent="0">
              <a:buNone/>
            </a:pPr>
            <a:r>
              <a:rPr lang="it-IT" i="1" dirty="0" smtClean="0"/>
              <a:t>   Finanziaria</a:t>
            </a:r>
          </a:p>
          <a:p>
            <a:pPr marL="0" indent="0">
              <a:buNone/>
            </a:pPr>
            <a:r>
              <a:rPr lang="it-IT" i="1" dirty="0" smtClean="0"/>
              <a:t>   Fiscale</a:t>
            </a:r>
          </a:p>
          <a:p>
            <a:pPr marL="0" indent="0">
              <a:buNone/>
            </a:pPr>
            <a:r>
              <a:rPr lang="it-IT" i="1" dirty="0" smtClean="0"/>
              <a:t>   Legale</a:t>
            </a:r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r>
              <a:rPr lang="it-IT" i="1" dirty="0" smtClean="0"/>
              <a:t> </a:t>
            </a:r>
            <a:r>
              <a:rPr lang="it-IT" dirty="0" smtClean="0"/>
              <a:t>Lo scopo della due </a:t>
            </a:r>
            <a:r>
              <a:rPr lang="it-IT" dirty="0" err="1" smtClean="0"/>
              <a:t>diligence</a:t>
            </a:r>
            <a:r>
              <a:rPr lang="it-IT" dirty="0" smtClean="0"/>
              <a:t> varia in funzione degli obiettivi del mandato. Attraverso il suo svolgimento si verificano e /o acquisiscono  informazioni e </a:t>
            </a:r>
            <a:r>
              <a:rPr lang="it-IT" dirty="0" smtClean="0"/>
              <a:t>dati </a:t>
            </a:r>
            <a:endParaRPr lang="it-IT" dirty="0"/>
          </a:p>
          <a:p>
            <a:pPr marL="0" indent="0">
              <a:buNone/>
            </a:pP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27793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 smtClean="0"/>
              <a:t>DUE DILIGENCE</a:t>
            </a:r>
            <a:br>
              <a:rPr lang="it-IT" i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i="1" dirty="0" smtClean="0"/>
              <a:t>       </a:t>
            </a:r>
            <a:endParaRPr lang="it-IT" sz="2800" i="1" dirty="0"/>
          </a:p>
          <a:p>
            <a:pPr marL="0" indent="0">
              <a:buNone/>
            </a:pPr>
            <a:r>
              <a:rPr lang="it-IT" i="1" dirty="0" smtClean="0"/>
              <a:t>   Una due </a:t>
            </a:r>
            <a:r>
              <a:rPr lang="it-IT" i="1" dirty="0" err="1" smtClean="0"/>
              <a:t>diligence</a:t>
            </a:r>
            <a:r>
              <a:rPr lang="it-IT" i="1" dirty="0" smtClean="0"/>
              <a:t> può essere svolta </a:t>
            </a:r>
          </a:p>
          <a:p>
            <a:pPr marL="0" indent="0">
              <a:buNone/>
            </a:pPr>
            <a:endParaRPr lang="it-IT" i="1" dirty="0" smtClean="0"/>
          </a:p>
          <a:p>
            <a:r>
              <a:rPr lang="it-IT" i="1" dirty="0"/>
              <a:t> </a:t>
            </a:r>
            <a:r>
              <a:rPr lang="it-IT" i="1" dirty="0" smtClean="0"/>
              <a:t>   </a:t>
            </a:r>
            <a:r>
              <a:rPr lang="it-IT" sz="2800" i="1" dirty="0" smtClean="0"/>
              <a:t>sulla base dell’informazione pubblica (a tavolino)</a:t>
            </a:r>
          </a:p>
          <a:p>
            <a:r>
              <a:rPr lang="it-IT" sz="2800" i="1" dirty="0"/>
              <a:t> </a:t>
            </a:r>
            <a:r>
              <a:rPr lang="it-IT" sz="2800" i="1" dirty="0" smtClean="0"/>
              <a:t>    sulla base dei documenti presenti in una data</a:t>
            </a:r>
          </a:p>
          <a:p>
            <a:pPr marL="0" indent="0">
              <a:buNone/>
            </a:pPr>
            <a:r>
              <a:rPr lang="it-IT" sz="2800" i="1" dirty="0"/>
              <a:t> </a:t>
            </a:r>
            <a:r>
              <a:rPr lang="it-IT" sz="2800" i="1" dirty="0" smtClean="0"/>
              <a:t>         room:</a:t>
            </a:r>
          </a:p>
          <a:p>
            <a:pPr marL="0" indent="0">
              <a:buNone/>
            </a:pPr>
            <a:r>
              <a:rPr lang="it-IT" sz="2800" i="1" dirty="0"/>
              <a:t> </a:t>
            </a:r>
            <a:r>
              <a:rPr lang="it-IT" sz="2800" i="1" dirty="0" smtClean="0"/>
              <a:t>         - virtuale (remota)</a:t>
            </a:r>
          </a:p>
          <a:p>
            <a:pPr marL="0" indent="0">
              <a:buNone/>
            </a:pPr>
            <a:r>
              <a:rPr lang="it-IT" sz="2800" i="1" dirty="0"/>
              <a:t> </a:t>
            </a:r>
            <a:r>
              <a:rPr lang="it-IT" sz="2800" i="1" dirty="0" smtClean="0"/>
              <a:t>         - fisica</a:t>
            </a:r>
          </a:p>
          <a:p>
            <a:pPr marL="0" indent="0">
              <a:buNone/>
            </a:pPr>
            <a:endParaRPr lang="it-IT" sz="2800" i="1" dirty="0" smtClean="0"/>
          </a:p>
          <a:p>
            <a:pPr marL="0" indent="0">
              <a:buNone/>
            </a:pPr>
            <a:r>
              <a:rPr lang="it-IT" sz="2800" i="1" dirty="0" smtClean="0"/>
              <a:t>L’accesso alla data room può prevedere più fasi. Una prima fase può essere </a:t>
            </a:r>
            <a:r>
              <a:rPr lang="it-IT" sz="2800" i="1" dirty="0" smtClean="0"/>
              <a:t>riservata a </a:t>
            </a:r>
            <a:r>
              <a:rPr lang="it-IT" sz="2800" i="1" dirty="0" smtClean="0"/>
              <a:t>una </a:t>
            </a:r>
            <a:r>
              <a:rPr lang="it-IT" sz="2800" i="1" dirty="0" smtClean="0"/>
              <a:t> lista </a:t>
            </a:r>
            <a:r>
              <a:rPr lang="it-IT" sz="2800" i="1" dirty="0" smtClean="0"/>
              <a:t>di offerenti (vedere successivamente)</a:t>
            </a:r>
            <a:endParaRPr lang="it-IT" sz="2800" i="1" dirty="0"/>
          </a:p>
          <a:p>
            <a:pPr marL="0" indent="0">
              <a:buNone/>
            </a:pPr>
            <a:r>
              <a:rPr lang="it-IT" i="1" dirty="0" smtClean="0"/>
              <a:t>          </a:t>
            </a:r>
          </a:p>
          <a:p>
            <a:pPr marL="0" indent="0">
              <a:buNone/>
            </a:pPr>
            <a:r>
              <a:rPr lang="it-IT" i="1" dirty="0"/>
              <a:t> </a:t>
            </a:r>
            <a:r>
              <a:rPr lang="it-IT" i="1" dirty="0" smtClean="0"/>
              <a:t>   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211649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 smtClean="0"/>
              <a:t>DUE DILIGENCE</a:t>
            </a:r>
            <a:br>
              <a:rPr lang="it-IT" i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i="1" dirty="0" smtClean="0"/>
              <a:t>       </a:t>
            </a:r>
            <a:endParaRPr lang="it-IT" i="1" dirty="0"/>
          </a:p>
          <a:p>
            <a:pPr marL="0" indent="0">
              <a:buNone/>
            </a:pPr>
            <a:r>
              <a:rPr lang="it-IT" sz="2800" i="1" dirty="0" smtClean="0"/>
              <a:t>ORGANIZZAZIONE DELLA DATA ROOM</a:t>
            </a:r>
          </a:p>
          <a:p>
            <a:pPr marL="0" indent="0">
              <a:buNone/>
            </a:pPr>
            <a:endParaRPr lang="it-IT" sz="2800" i="1" dirty="0"/>
          </a:p>
          <a:p>
            <a:r>
              <a:rPr lang="it-IT" sz="2800" i="1" dirty="0" smtClean="0"/>
              <a:t>      Regolamento (Autorizzazioni, responsabilità,</a:t>
            </a:r>
          </a:p>
          <a:p>
            <a:pPr marL="0" indent="0">
              <a:buNone/>
            </a:pPr>
            <a:r>
              <a:rPr lang="it-IT" sz="2800" i="1" dirty="0"/>
              <a:t> </a:t>
            </a:r>
            <a:r>
              <a:rPr lang="it-IT" sz="2800" i="1" dirty="0" smtClean="0"/>
              <a:t>               riservatezza….)</a:t>
            </a:r>
          </a:p>
          <a:p>
            <a:r>
              <a:rPr lang="it-IT" sz="2800" i="1" dirty="0"/>
              <a:t> </a:t>
            </a:r>
            <a:r>
              <a:rPr lang="it-IT" sz="2800" i="1" dirty="0" smtClean="0"/>
              <a:t>     Elenco documenti</a:t>
            </a:r>
          </a:p>
          <a:p>
            <a:r>
              <a:rPr lang="it-IT" sz="2800" i="1" dirty="0"/>
              <a:t> </a:t>
            </a:r>
            <a:r>
              <a:rPr lang="it-IT" sz="2800" i="1" dirty="0" smtClean="0"/>
              <a:t>     Manager della DR  e Responsabile DD</a:t>
            </a:r>
          </a:p>
          <a:p>
            <a:r>
              <a:rPr lang="it-IT" sz="2800" i="1" dirty="0"/>
              <a:t> </a:t>
            </a:r>
            <a:r>
              <a:rPr lang="it-IT" sz="2800" i="1" dirty="0" smtClean="0"/>
              <a:t>     Q&amp;A</a:t>
            </a:r>
            <a:endParaRPr lang="it-IT" sz="2800" i="1" dirty="0"/>
          </a:p>
          <a:p>
            <a:pPr marL="0" indent="0">
              <a:buNone/>
            </a:pPr>
            <a:r>
              <a:rPr lang="it-IT" i="1" dirty="0" smtClean="0"/>
              <a:t>          </a:t>
            </a:r>
          </a:p>
          <a:p>
            <a:pPr marL="0" indent="0">
              <a:buNone/>
            </a:pPr>
            <a:r>
              <a:rPr lang="it-IT" i="1" dirty="0"/>
              <a:t> </a:t>
            </a:r>
            <a:r>
              <a:rPr lang="it-IT" i="1" dirty="0" smtClean="0"/>
              <a:t>   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422055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BUSINESS DUE DILIGENCE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sz="5100" dirty="0" smtClean="0"/>
              <a:t>LIMITI DI RESPONSABILITA’</a:t>
            </a:r>
            <a:endParaRPr lang="it-IT" dirty="0" smtClean="0"/>
          </a:p>
          <a:p>
            <a:pPr marL="0" indent="0">
              <a:buNone/>
            </a:pPr>
            <a:endParaRPr lang="it-IT" sz="4600" dirty="0" smtClean="0"/>
          </a:p>
          <a:p>
            <a:pPr marL="0" indent="0">
              <a:buNone/>
            </a:pPr>
            <a:r>
              <a:rPr lang="it-IT" dirty="0" smtClean="0"/>
              <a:t>DISCLAIMER</a:t>
            </a:r>
          </a:p>
          <a:p>
            <a:r>
              <a:rPr lang="it-IT" dirty="0" smtClean="0"/>
              <a:t>Il </a:t>
            </a:r>
            <a:r>
              <a:rPr lang="it-IT" dirty="0"/>
              <a:t>presente documento </a:t>
            </a:r>
            <a:r>
              <a:rPr lang="it-IT" dirty="0" smtClean="0"/>
              <a:t> </a:t>
            </a:r>
            <a:r>
              <a:rPr lang="it-IT" dirty="0"/>
              <a:t>è stato predisposto per </a:t>
            </a:r>
            <a:r>
              <a:rPr lang="it-IT" dirty="0" smtClean="0"/>
              <a:t> </a:t>
            </a:r>
            <a:r>
              <a:rPr lang="it-IT" dirty="0"/>
              <a:t>(la "Società") da </a:t>
            </a:r>
            <a:r>
              <a:rPr lang="it-IT" dirty="0" smtClean="0"/>
              <a:t>Consulenti Associati (CA) </a:t>
            </a:r>
            <a:r>
              <a:rPr lang="it-IT" dirty="0"/>
              <a:t>in base al mandato conferito in data </a:t>
            </a:r>
            <a:r>
              <a:rPr lang="it-IT" dirty="0" smtClean="0"/>
              <a:t> …….. </a:t>
            </a:r>
            <a:r>
              <a:rPr lang="it-IT" dirty="0"/>
              <a:t> </a:t>
            </a:r>
            <a:r>
              <a:rPr lang="it-IT" dirty="0" smtClean="0"/>
              <a:t>Esso  </a:t>
            </a:r>
            <a:r>
              <a:rPr lang="it-IT" dirty="0"/>
              <a:t>contiene una sintesi delle </a:t>
            </a:r>
            <a:r>
              <a:rPr lang="it-IT" dirty="0" smtClean="0"/>
              <a:t>informazioni assunte </a:t>
            </a:r>
            <a:r>
              <a:rPr lang="it-IT" dirty="0"/>
              <a:t>nel corso </a:t>
            </a:r>
            <a:r>
              <a:rPr lang="it-IT" dirty="0" smtClean="0"/>
              <a:t>di interviste </a:t>
            </a:r>
            <a:r>
              <a:rPr lang="it-IT" dirty="0"/>
              <a:t>condotte con i principali clienti </a:t>
            </a:r>
            <a:r>
              <a:rPr lang="it-IT" dirty="0" smtClean="0"/>
              <a:t>nei  XX principali mercati dove opera il Gruppo, nonché  dalle </a:t>
            </a:r>
            <a:r>
              <a:rPr lang="it-IT" dirty="0"/>
              <a:t>linee guida del Piano Industriale </a:t>
            </a:r>
            <a:r>
              <a:rPr lang="it-IT" dirty="0" smtClean="0"/>
              <a:t>e </a:t>
            </a:r>
            <a:r>
              <a:rPr lang="it-IT" dirty="0"/>
              <a:t>le relative proiezioni economiche. Il presente documento è stato redatto sulla base delle informazioni disponibili e condivise alla data del </a:t>
            </a:r>
            <a:r>
              <a:rPr lang="it-IT" dirty="0" smtClean="0"/>
              <a:t>…..  </a:t>
            </a:r>
            <a:r>
              <a:rPr lang="it-IT" dirty="0"/>
              <a:t>e dei dati gestionali aggiornati </a:t>
            </a:r>
            <a:r>
              <a:rPr lang="it-IT" dirty="0" smtClean="0"/>
              <a:t>a fine mese di……..</a:t>
            </a:r>
          </a:p>
          <a:p>
            <a:r>
              <a:rPr lang="it-IT" i="1" dirty="0" smtClean="0"/>
              <a:t>……</a:t>
            </a:r>
          </a:p>
          <a:p>
            <a:r>
              <a:rPr lang="it-IT" i="1" dirty="0" smtClean="0"/>
              <a:t>…….</a:t>
            </a:r>
          </a:p>
          <a:p>
            <a:r>
              <a:rPr lang="it-IT" i="1" dirty="0" smtClean="0"/>
              <a:t>….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293681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/>
              <a:t/>
            </a:r>
            <a:br>
              <a:rPr lang="it-IT" i="1" dirty="0"/>
            </a:br>
            <a:r>
              <a:rPr lang="it-IT" i="1" dirty="0"/>
              <a:t>BUSINESS DUE DILIGENCE</a:t>
            </a:r>
            <a:r>
              <a:rPr lang="it-IT" i="1" dirty="0" smtClean="0"/>
              <a:t/>
            </a:r>
            <a:br>
              <a:rPr lang="it-IT" i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i="1" dirty="0" smtClean="0"/>
              <a:t> </a:t>
            </a:r>
            <a:r>
              <a:rPr lang="it-IT" dirty="0" smtClean="0"/>
              <a:t>STRATEGIA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i="1" dirty="0" smtClean="0"/>
              <a:t>La BDD deve acquisire le informazioni necessarie per definire/implementare la strategia futura* del gruppo che può prevedere l’abbandono di mercati, di produzioni e di siti produttivi, le cessioni di controllate, la ristrutturazione della catena di controllo (anche in ottica fiscale),l’integrazione nel gruppo acquirente ecc.</a:t>
            </a:r>
          </a:p>
          <a:p>
            <a:pPr marL="0" indent="0">
              <a:buNone/>
            </a:pPr>
            <a:r>
              <a:rPr lang="it-IT" i="1" dirty="0"/>
              <a:t> </a:t>
            </a:r>
          </a:p>
          <a:p>
            <a:pPr marL="0" indent="0">
              <a:buNone/>
            </a:pPr>
            <a:r>
              <a:rPr lang="it-IT" i="1" dirty="0" smtClean="0"/>
              <a:t>* </a:t>
            </a:r>
            <a:r>
              <a:rPr lang="it-IT" sz="2800" i="1" dirty="0" smtClean="0"/>
              <a:t>Coerente con le indicazioni del mandante</a:t>
            </a:r>
            <a:endParaRPr lang="it-IT" sz="2800" i="1" dirty="0"/>
          </a:p>
          <a:p>
            <a:pPr marL="0" indent="0">
              <a:buNone/>
            </a:pPr>
            <a:r>
              <a:rPr lang="it-IT" dirty="0" smtClean="0"/>
              <a:t>                                                                      …………..</a:t>
            </a:r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endParaRPr lang="it-IT" sz="2400" i="1" dirty="0" smtClean="0"/>
          </a:p>
          <a:p>
            <a:pPr marL="0" indent="0">
              <a:buNone/>
            </a:pPr>
            <a:endParaRPr lang="it-IT" sz="2400" i="1" dirty="0"/>
          </a:p>
          <a:p>
            <a:pPr marL="0" indent="0">
              <a:buNone/>
            </a:pPr>
            <a:endParaRPr lang="it-IT" sz="2800" i="1" dirty="0"/>
          </a:p>
          <a:p>
            <a:pPr marL="0" indent="0">
              <a:buNone/>
            </a:pP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2762911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INFORMATIVA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i="1" dirty="0" smtClean="0"/>
              <a:t>Introduzione</a:t>
            </a:r>
          </a:p>
          <a:p>
            <a:pPr marL="0" indent="0">
              <a:buNone/>
            </a:pPr>
            <a:r>
              <a:rPr lang="it-IT" i="1" dirty="0" smtClean="0"/>
              <a:t>Questa parte del corso propone l’esame delle principali attività di accertamento ,  informativa e attestazione  richieste da una operazione di finanza straordinaria, attraverso l’analisi di una delle operazioni più complesse , la ristrutturazione del debito  di un’azienda in crisi  e il suo approdo al mercato  regolamentato. </a:t>
            </a:r>
          </a:p>
        </p:txBody>
      </p:sp>
    </p:spTree>
    <p:extLst>
      <p:ext uri="{BB962C8B-B14F-4D97-AF65-F5344CB8AC3E}">
        <p14:creationId xmlns:p14="http://schemas.microsoft.com/office/powerpoint/2010/main" xmlns="" val="48661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/>
              <a:t/>
            </a:r>
            <a:br>
              <a:rPr lang="it-IT" i="1" dirty="0"/>
            </a:br>
            <a:r>
              <a:rPr lang="it-IT" i="1" dirty="0"/>
              <a:t>BUSINESS DUE DILIGENCE</a:t>
            </a:r>
            <a:r>
              <a:rPr lang="it-IT" i="1" dirty="0" smtClean="0"/>
              <a:t/>
            </a:r>
            <a:br>
              <a:rPr lang="it-IT" i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i="1" dirty="0" smtClean="0"/>
              <a:t> </a:t>
            </a:r>
            <a:r>
              <a:rPr lang="it-IT" dirty="0" smtClean="0"/>
              <a:t>STRATEGIA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2400" i="1" dirty="0" smtClean="0"/>
              <a:t> ……. </a:t>
            </a:r>
            <a:r>
              <a:rPr lang="it-IT" sz="2800" i="1" dirty="0"/>
              <a:t> </a:t>
            </a:r>
            <a:r>
              <a:rPr lang="it-IT" sz="2800" i="1" dirty="0" smtClean="0"/>
              <a:t>La DD privilegerà analisi e approfondimenti funzionali al tipo di operazione. Un’operazione di M&amp;A « finanziaria» richiederà conoscenze diverse rispetto a un progetto di acquisizione da parte di un gruppo  «industriale» concorrente o complementare. </a:t>
            </a:r>
          </a:p>
          <a:p>
            <a:pPr marL="0" indent="0">
              <a:buNone/>
            </a:pPr>
            <a:endParaRPr lang="it-IT" sz="2800" i="1" dirty="0"/>
          </a:p>
          <a:p>
            <a:pPr marL="0" indent="0">
              <a:buNone/>
            </a:pPr>
            <a:endParaRPr lang="it-IT" sz="2400" i="1" dirty="0" smtClean="0"/>
          </a:p>
          <a:p>
            <a:pPr marL="0" indent="0">
              <a:buNone/>
            </a:pPr>
            <a:endParaRPr lang="it-IT" sz="2400" i="1" dirty="0"/>
          </a:p>
          <a:p>
            <a:pPr marL="0" indent="0">
              <a:buNone/>
            </a:pPr>
            <a:endParaRPr lang="it-IT" sz="2800" i="1" dirty="0"/>
          </a:p>
          <a:p>
            <a:pPr marL="0" indent="0">
              <a:buNone/>
            </a:pP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2499514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/>
              <a:t/>
            </a:r>
            <a:br>
              <a:rPr lang="it-IT" i="1" dirty="0"/>
            </a:br>
            <a:r>
              <a:rPr lang="it-IT" i="1" dirty="0" smtClean="0"/>
              <a:t>BUSINESS DUE </a:t>
            </a:r>
            <a:r>
              <a:rPr lang="it-IT" i="1" dirty="0"/>
              <a:t>DILIGENCE</a:t>
            </a:r>
            <a:r>
              <a:rPr lang="it-IT" i="1" dirty="0" smtClean="0"/>
              <a:t/>
            </a:r>
            <a:br>
              <a:rPr lang="it-IT" i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i="1" dirty="0" smtClean="0"/>
              <a:t>In presenza di un gruppo societario è fondamentale definire il perimetro delle società oggetto di verifica. La futura strategia è il fattore che deve guidare il lavoro</a:t>
            </a:r>
          </a:p>
          <a:p>
            <a:r>
              <a:rPr lang="it-IT" i="1" dirty="0" smtClean="0"/>
              <a:t>Mantenimento dell’attuale struttura societaria (consolidato, significatività delle partecipate)</a:t>
            </a:r>
          </a:p>
          <a:p>
            <a:r>
              <a:rPr lang="it-IT" i="1" dirty="0" smtClean="0"/>
              <a:t>Break-up di alcune attività/entità</a:t>
            </a:r>
          </a:p>
          <a:p>
            <a:r>
              <a:rPr lang="it-IT" i="1" dirty="0" smtClean="0"/>
              <a:t>Abbandono di produzioni o mercati</a:t>
            </a:r>
          </a:p>
          <a:p>
            <a:pPr marL="0" indent="0">
              <a:buNone/>
            </a:pPr>
            <a:r>
              <a:rPr lang="it-IT" i="1" dirty="0"/>
              <a:t> </a:t>
            </a:r>
            <a:r>
              <a:rPr lang="it-IT" i="1" dirty="0" smtClean="0"/>
              <a:t>  ………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1222304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/>
              <a:t/>
            </a:r>
            <a:br>
              <a:rPr lang="it-IT" i="1" dirty="0"/>
            </a:br>
            <a:r>
              <a:rPr lang="it-IT" i="1" dirty="0"/>
              <a:t/>
            </a:r>
            <a:br>
              <a:rPr lang="it-IT" i="1" dirty="0"/>
            </a:br>
            <a:r>
              <a:rPr lang="it-IT" i="1" dirty="0" smtClean="0"/>
              <a:t>BUSINESS </a:t>
            </a:r>
            <a:r>
              <a:rPr lang="it-IT" i="1" dirty="0"/>
              <a:t>DUE DILIGENCE</a:t>
            </a:r>
            <a:br>
              <a:rPr lang="it-IT" i="1" dirty="0"/>
            </a:br>
            <a:r>
              <a:rPr lang="it-IT" i="1" dirty="0" smtClean="0"/>
              <a:t/>
            </a:r>
            <a:br>
              <a:rPr lang="it-IT" i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i="1" dirty="0" smtClean="0"/>
              <a:t> </a:t>
            </a:r>
            <a:r>
              <a:rPr lang="it-IT" dirty="0" smtClean="0"/>
              <a:t>Interviste agli attuali clienti  (n. xx)</a:t>
            </a:r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r>
              <a:rPr lang="it-IT" sz="2400" i="1" dirty="0" smtClean="0"/>
              <a:t>Nome        Paese     Ruolo int.to       fatturato mil</a:t>
            </a:r>
            <a:r>
              <a:rPr lang="it-IT" sz="2400" i="1" dirty="0"/>
              <a:t>.</a:t>
            </a:r>
            <a:r>
              <a:rPr lang="it-IT" sz="2400" i="1" dirty="0" smtClean="0"/>
              <a:t>          Data</a:t>
            </a:r>
          </a:p>
          <a:p>
            <a:pPr marL="0" indent="0">
              <a:buNone/>
            </a:pPr>
            <a:endParaRPr lang="it-IT" sz="2400" i="1" dirty="0" smtClean="0"/>
          </a:p>
          <a:p>
            <a:pPr marL="0" indent="0">
              <a:buNone/>
            </a:pPr>
            <a:r>
              <a:rPr lang="it-IT" sz="2400" i="1" dirty="0" smtClean="0"/>
              <a:t>ABC                I             AD                          1,7                     ……..</a:t>
            </a:r>
          </a:p>
          <a:p>
            <a:pPr marL="0" indent="0">
              <a:buNone/>
            </a:pPr>
            <a:r>
              <a:rPr lang="it-IT" sz="2400" i="1" dirty="0" smtClean="0"/>
              <a:t>XYZ                 D         </a:t>
            </a:r>
            <a:r>
              <a:rPr lang="it-IT" sz="2400" i="1" dirty="0" err="1" smtClean="0"/>
              <a:t>Resp</a:t>
            </a:r>
            <a:r>
              <a:rPr lang="it-IT" sz="2400" i="1" dirty="0" smtClean="0"/>
              <a:t>. </a:t>
            </a:r>
            <a:r>
              <a:rPr lang="it-IT" sz="2400" i="1" dirty="0" err="1" smtClean="0"/>
              <a:t>acq</a:t>
            </a:r>
            <a:r>
              <a:rPr lang="it-IT" sz="2400" i="1" dirty="0" smtClean="0"/>
              <a:t>,.               2,0                    ……...</a:t>
            </a:r>
          </a:p>
          <a:p>
            <a:pPr marL="0" indent="0">
              <a:buNone/>
            </a:pPr>
            <a:r>
              <a:rPr lang="it-IT" sz="2400" i="1" dirty="0" smtClean="0"/>
              <a:t>JKY               RPC          DG                          2,5                    ……….</a:t>
            </a:r>
          </a:p>
          <a:p>
            <a:pPr marL="0" indent="0">
              <a:buNone/>
            </a:pPr>
            <a:r>
              <a:rPr lang="it-IT" sz="2400" i="1" dirty="0" smtClean="0"/>
              <a:t>…….</a:t>
            </a:r>
          </a:p>
          <a:p>
            <a:pPr marL="0" indent="0">
              <a:buNone/>
            </a:pPr>
            <a:endParaRPr lang="it-IT" sz="2400" i="1" dirty="0" smtClean="0"/>
          </a:p>
          <a:p>
            <a:pPr marL="0" indent="0">
              <a:buNone/>
            </a:pPr>
            <a:endParaRPr lang="it-IT" sz="2400" i="1" dirty="0"/>
          </a:p>
          <a:p>
            <a:pPr marL="0" indent="0">
              <a:buNone/>
            </a:pPr>
            <a:endParaRPr lang="it-IT" sz="2800" i="1" dirty="0"/>
          </a:p>
          <a:p>
            <a:pPr marL="0" indent="0">
              <a:buNone/>
            </a:pP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351208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/>
              <a:t/>
            </a:r>
            <a:br>
              <a:rPr lang="it-IT" i="1" dirty="0"/>
            </a:br>
            <a:r>
              <a:rPr lang="it-IT" i="1" dirty="0" smtClean="0"/>
              <a:t>BUSINESS </a:t>
            </a:r>
            <a:r>
              <a:rPr lang="it-IT" i="1" dirty="0"/>
              <a:t>DUE DILIGENCE</a:t>
            </a:r>
            <a:r>
              <a:rPr lang="it-IT" i="1" dirty="0" smtClean="0"/>
              <a:t/>
            </a:r>
            <a:br>
              <a:rPr lang="it-IT" i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i="1" dirty="0" smtClean="0"/>
              <a:t> </a:t>
            </a:r>
            <a:r>
              <a:rPr lang="it-IT" dirty="0" smtClean="0"/>
              <a:t>Interviste ai principali operatori di mercato</a:t>
            </a:r>
            <a:endParaRPr lang="it-IT" sz="2400" i="1" dirty="0"/>
          </a:p>
          <a:p>
            <a:pPr marL="0" indent="0">
              <a:buNone/>
            </a:pPr>
            <a:endParaRPr lang="it-IT" sz="2400" i="1" dirty="0" smtClean="0"/>
          </a:p>
          <a:p>
            <a:pPr>
              <a:buFont typeface="Wingdings"/>
              <a:buChar char="Ø"/>
            </a:pPr>
            <a:r>
              <a:rPr lang="it-IT" sz="2400" dirty="0" smtClean="0"/>
              <a:t>Concorrenti  ( es. Europei e Cinesi …)</a:t>
            </a:r>
          </a:p>
          <a:p>
            <a:pPr>
              <a:buFont typeface="Wingdings"/>
              <a:buChar char="Ø"/>
            </a:pPr>
            <a:r>
              <a:rPr lang="it-IT" sz="2400" dirty="0" smtClean="0"/>
              <a:t> </a:t>
            </a:r>
            <a:r>
              <a:rPr lang="it-IT" sz="2400" dirty="0"/>
              <a:t>Fornitori di </a:t>
            </a:r>
            <a:r>
              <a:rPr lang="it-IT" sz="2400" dirty="0" smtClean="0"/>
              <a:t>componenti</a:t>
            </a:r>
          </a:p>
          <a:p>
            <a:pPr>
              <a:buFont typeface="Wingdings"/>
              <a:buChar char="Ø"/>
            </a:pPr>
            <a:r>
              <a:rPr lang="it-IT" sz="2400" dirty="0"/>
              <a:t> </a:t>
            </a:r>
            <a:r>
              <a:rPr lang="it-IT" sz="2400" dirty="0" smtClean="0"/>
              <a:t>Grande distribuzione</a:t>
            </a:r>
          </a:p>
          <a:p>
            <a:pPr>
              <a:buFont typeface="Wingdings"/>
              <a:buChar char="Ø"/>
            </a:pPr>
            <a:r>
              <a:rPr lang="it-IT" sz="2400" dirty="0" smtClean="0"/>
              <a:t> Agenti</a:t>
            </a:r>
          </a:p>
          <a:p>
            <a:pPr>
              <a:buFont typeface="Wingdings"/>
              <a:buChar char="Ø"/>
            </a:pPr>
            <a:r>
              <a:rPr lang="it-IT" sz="2400" dirty="0" smtClean="0"/>
              <a:t>Utilities   </a:t>
            </a:r>
          </a:p>
          <a:p>
            <a:pPr>
              <a:buFont typeface="Wingdings"/>
              <a:buChar char="Ø"/>
            </a:pPr>
            <a:r>
              <a:rPr lang="it-IT" sz="2400" dirty="0" smtClean="0"/>
              <a:t> </a:t>
            </a:r>
            <a:r>
              <a:rPr lang="it-IT" sz="2400" dirty="0"/>
              <a:t>Network  </a:t>
            </a:r>
            <a:r>
              <a:rPr lang="it-IT" sz="2400" dirty="0" smtClean="0"/>
              <a:t>Internazionale Consulenti </a:t>
            </a:r>
            <a:r>
              <a:rPr lang="it-IT" sz="2400" dirty="0" err="1" smtClean="0"/>
              <a:t>Ass</a:t>
            </a:r>
            <a:r>
              <a:rPr lang="it-IT" sz="2400" dirty="0" smtClean="0"/>
              <a:t>.</a:t>
            </a:r>
            <a:endParaRPr lang="it-IT" sz="2400" i="1" dirty="0"/>
          </a:p>
          <a:p>
            <a:pPr marL="0" indent="0">
              <a:buNone/>
            </a:pPr>
            <a:endParaRPr lang="it-IT" sz="2800" i="1" dirty="0"/>
          </a:p>
          <a:p>
            <a:pPr marL="0" indent="0">
              <a:buNone/>
            </a:pP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3242904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/>
              <a:t/>
            </a:r>
            <a:br>
              <a:rPr lang="it-IT" i="1" dirty="0"/>
            </a:br>
            <a:r>
              <a:rPr lang="it-IT" i="1" dirty="0"/>
              <a:t>BUSINESS DUE DILIGENCE</a:t>
            </a:r>
            <a:r>
              <a:rPr lang="it-IT" i="1" dirty="0" smtClean="0"/>
              <a:t/>
            </a:r>
            <a:br>
              <a:rPr lang="it-IT" i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i="1" dirty="0" smtClean="0"/>
              <a:t> </a:t>
            </a:r>
            <a:r>
              <a:rPr lang="it-IT" dirty="0" smtClean="0"/>
              <a:t>Analisi </a:t>
            </a:r>
            <a:r>
              <a:rPr lang="it-IT" dirty="0"/>
              <a:t>di mercato e contesto </a:t>
            </a:r>
            <a:r>
              <a:rPr lang="it-IT" dirty="0" smtClean="0"/>
              <a:t>competitivo</a:t>
            </a:r>
          </a:p>
          <a:p>
            <a:pPr marL="0" indent="0">
              <a:buNone/>
            </a:pPr>
            <a:r>
              <a:rPr lang="it-IT" dirty="0" smtClean="0"/>
              <a:t> attraverso</a:t>
            </a:r>
          </a:p>
          <a:p>
            <a:pPr marL="0" indent="0">
              <a:buNone/>
            </a:pPr>
            <a:r>
              <a:rPr lang="it-IT" i="1" dirty="0"/>
              <a:t> </a:t>
            </a:r>
            <a:r>
              <a:rPr lang="it-IT" i="1" dirty="0" smtClean="0"/>
              <a:t>  </a:t>
            </a:r>
          </a:p>
          <a:p>
            <a:pPr marL="0" indent="0">
              <a:buNone/>
            </a:pPr>
            <a:r>
              <a:rPr lang="it-IT" i="1" dirty="0"/>
              <a:t> </a:t>
            </a:r>
            <a:r>
              <a:rPr lang="it-IT" i="1" dirty="0" smtClean="0"/>
              <a:t>      Report di settore</a:t>
            </a:r>
          </a:p>
          <a:p>
            <a:pPr marL="0" indent="0">
              <a:buNone/>
            </a:pPr>
            <a:r>
              <a:rPr lang="it-IT" i="1" dirty="0"/>
              <a:t> </a:t>
            </a:r>
            <a:r>
              <a:rPr lang="it-IT" i="1" dirty="0" smtClean="0"/>
              <a:t>      Database</a:t>
            </a:r>
          </a:p>
        </p:txBody>
      </p:sp>
    </p:spTree>
    <p:extLst>
      <p:ext uri="{BB962C8B-B14F-4D97-AF65-F5344CB8AC3E}">
        <p14:creationId xmlns:p14="http://schemas.microsoft.com/office/powerpoint/2010/main" xmlns="" val="2359766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/>
              <a:t/>
            </a:r>
            <a:br>
              <a:rPr lang="it-IT" i="1" dirty="0"/>
            </a:br>
            <a:r>
              <a:rPr lang="it-IT" i="1" dirty="0"/>
              <a:t>BUSINESS DUE DILIGENCE</a:t>
            </a:r>
            <a:r>
              <a:rPr lang="it-IT" i="1" dirty="0" smtClean="0"/>
              <a:t/>
            </a:r>
            <a:br>
              <a:rPr lang="it-IT" i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i="1" dirty="0" smtClean="0"/>
              <a:t> </a:t>
            </a:r>
            <a:r>
              <a:rPr lang="it-IT" dirty="0" smtClean="0"/>
              <a:t>PORTAFOGLIO ORDINI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               </a:t>
            </a:r>
            <a:r>
              <a:rPr lang="it-IT" dirty="0" err="1" smtClean="0"/>
              <a:t>Backlog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</a:t>
            </a:r>
            <a:r>
              <a:rPr lang="it-IT" dirty="0"/>
              <a:t>Contratti pluriennali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endParaRPr lang="it-IT" sz="2400" i="1" dirty="0" smtClean="0"/>
          </a:p>
          <a:p>
            <a:pPr marL="0" indent="0">
              <a:buNone/>
            </a:pPr>
            <a:endParaRPr lang="it-IT" sz="2400" i="1" dirty="0"/>
          </a:p>
          <a:p>
            <a:pPr marL="0" indent="0">
              <a:buNone/>
            </a:pPr>
            <a:endParaRPr lang="it-IT" sz="2800" i="1" dirty="0"/>
          </a:p>
          <a:p>
            <a:pPr marL="0" indent="0">
              <a:buNone/>
            </a:pP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1676720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/>
              <a:t/>
            </a:r>
            <a:br>
              <a:rPr lang="it-IT" i="1" dirty="0"/>
            </a:br>
            <a:r>
              <a:rPr lang="it-IT" i="1" dirty="0"/>
              <a:t>BUSINESS DUE DILIGENCE</a:t>
            </a:r>
            <a:r>
              <a:rPr lang="it-IT" i="1" dirty="0" smtClean="0"/>
              <a:t/>
            </a:r>
            <a:br>
              <a:rPr lang="it-IT" i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 smtClean="0"/>
              <a:t>PRODOTTI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        Gamma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Licenze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Quote di mercato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Marketing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Canali di distribuzione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R&amp;D di prodotto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Margini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endParaRPr lang="it-IT" sz="2400" i="1" dirty="0" smtClean="0"/>
          </a:p>
          <a:p>
            <a:pPr marL="0" indent="0">
              <a:buNone/>
            </a:pPr>
            <a:endParaRPr lang="it-IT" sz="2400" i="1" dirty="0"/>
          </a:p>
          <a:p>
            <a:pPr marL="0" indent="0">
              <a:buNone/>
            </a:pPr>
            <a:endParaRPr lang="it-IT" sz="2800" i="1" dirty="0"/>
          </a:p>
          <a:p>
            <a:pPr marL="0" indent="0">
              <a:buNone/>
            </a:pP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2729454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/>
              <a:t/>
            </a:r>
            <a:br>
              <a:rPr lang="it-IT" i="1" dirty="0"/>
            </a:br>
            <a:r>
              <a:rPr lang="it-IT" i="1" dirty="0"/>
              <a:t>BUSINESS DUE </a:t>
            </a:r>
            <a:r>
              <a:rPr lang="it-IT" i="1" dirty="0" smtClean="0"/>
              <a:t>DILIGENCE</a:t>
            </a:r>
            <a:br>
              <a:rPr lang="it-IT" i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PROCESSI PRODUTTIVI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      Stabilimenti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Impianti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R&amp;D di processo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</a:t>
            </a:r>
            <a:r>
              <a:rPr lang="it-IT" dirty="0" err="1" smtClean="0"/>
              <a:t>Opex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</a:t>
            </a:r>
            <a:r>
              <a:rPr lang="it-IT" dirty="0" err="1" smtClean="0"/>
              <a:t>Capex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Dismissioni</a:t>
            </a:r>
          </a:p>
          <a:p>
            <a:pPr marL="0" indent="0">
              <a:buNone/>
            </a:pPr>
            <a:r>
              <a:rPr lang="it-IT" i="1" dirty="0"/>
              <a:t> </a:t>
            </a:r>
            <a:r>
              <a:rPr lang="it-IT" i="1" dirty="0" smtClean="0"/>
              <a:t>    </a:t>
            </a:r>
            <a:endParaRPr lang="it-IT" i="1" dirty="0"/>
          </a:p>
          <a:p>
            <a:pPr marL="0" indent="0">
              <a:buNone/>
            </a:pPr>
            <a:endParaRPr lang="it-IT" sz="2400" i="1" dirty="0" smtClean="0"/>
          </a:p>
          <a:p>
            <a:pPr marL="0" indent="0">
              <a:buNone/>
            </a:pPr>
            <a:endParaRPr lang="it-IT" sz="2400" i="1" dirty="0"/>
          </a:p>
          <a:p>
            <a:pPr marL="0" indent="0">
              <a:buNone/>
            </a:pPr>
            <a:endParaRPr lang="it-IT" sz="2800" i="1" dirty="0"/>
          </a:p>
          <a:p>
            <a:pPr marL="0" indent="0">
              <a:buNone/>
            </a:pP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242325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/>
              <a:t/>
            </a:r>
            <a:br>
              <a:rPr lang="it-IT" i="1" dirty="0"/>
            </a:br>
            <a:r>
              <a:rPr lang="it-IT" i="1" dirty="0"/>
              <a:t>BUSINESS DUE DILIGENCE</a:t>
            </a:r>
            <a:r>
              <a:rPr lang="it-IT" i="1" dirty="0" smtClean="0"/>
              <a:t/>
            </a:r>
            <a:br>
              <a:rPr lang="it-IT" i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La performance storica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</a:t>
            </a:r>
            <a:r>
              <a:rPr lang="it-IT" i="1" dirty="0" smtClean="0"/>
              <a:t>Andamento ricavi </a:t>
            </a:r>
            <a:r>
              <a:rPr lang="it-IT" i="1" dirty="0"/>
              <a:t>e </a:t>
            </a:r>
            <a:r>
              <a:rPr lang="it-IT" i="1" dirty="0" smtClean="0"/>
              <a:t>margini (EBIT EBITDA), di </a:t>
            </a:r>
          </a:p>
          <a:p>
            <a:pPr marL="0" indent="0">
              <a:buNone/>
            </a:pPr>
            <a:r>
              <a:rPr lang="it-IT" i="1" dirty="0"/>
              <a:t> </a:t>
            </a:r>
            <a:r>
              <a:rPr lang="it-IT" i="1" dirty="0" smtClean="0"/>
              <a:t>         gruppo, unità, mercati geografici</a:t>
            </a:r>
          </a:p>
          <a:p>
            <a:pPr marL="0" indent="0">
              <a:buNone/>
            </a:pPr>
            <a:r>
              <a:rPr lang="it-IT" i="1" dirty="0"/>
              <a:t> </a:t>
            </a:r>
            <a:r>
              <a:rPr lang="it-IT" i="1" dirty="0" smtClean="0"/>
              <a:t>   Andamento ricavi e margini per prodotto, per </a:t>
            </a:r>
          </a:p>
          <a:p>
            <a:pPr marL="0" indent="0">
              <a:buNone/>
            </a:pPr>
            <a:r>
              <a:rPr lang="it-IT" i="1" dirty="0"/>
              <a:t> </a:t>
            </a:r>
            <a:r>
              <a:rPr lang="it-IT" i="1" dirty="0" smtClean="0"/>
              <a:t>         aree e siti produttivi</a:t>
            </a:r>
          </a:p>
          <a:p>
            <a:pPr marL="0" indent="0">
              <a:buNone/>
            </a:pPr>
            <a:r>
              <a:rPr lang="it-IT" i="1" dirty="0"/>
              <a:t> </a:t>
            </a:r>
            <a:r>
              <a:rPr lang="it-IT" i="1" dirty="0" smtClean="0"/>
              <a:t>   </a:t>
            </a:r>
            <a:endParaRPr lang="it-IT" i="1" dirty="0"/>
          </a:p>
          <a:p>
            <a:pPr marL="0" indent="0">
              <a:buNone/>
            </a:pPr>
            <a:endParaRPr lang="it-IT" sz="2400" i="1" dirty="0" smtClean="0"/>
          </a:p>
          <a:p>
            <a:pPr marL="0" indent="0">
              <a:buNone/>
            </a:pPr>
            <a:endParaRPr lang="it-IT" sz="2400" i="1" dirty="0"/>
          </a:p>
          <a:p>
            <a:pPr marL="0" indent="0">
              <a:buNone/>
            </a:pPr>
            <a:endParaRPr lang="it-IT" sz="2800" i="1" dirty="0"/>
          </a:p>
          <a:p>
            <a:pPr marL="0" indent="0">
              <a:buNone/>
            </a:pP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1927770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/>
              <a:t/>
            </a:r>
            <a:br>
              <a:rPr lang="it-IT" i="1" dirty="0"/>
            </a:br>
            <a:r>
              <a:rPr lang="it-IT" i="1" dirty="0"/>
              <a:t>BUSINESS DUE DILIGENCE</a:t>
            </a:r>
            <a:r>
              <a:rPr lang="it-IT" i="1" dirty="0" smtClean="0"/>
              <a:t/>
            </a:r>
            <a:br>
              <a:rPr lang="it-IT" i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b="1" dirty="0" smtClean="0"/>
              <a:t>REPORT BDD</a:t>
            </a:r>
          </a:p>
          <a:p>
            <a:pPr marL="0" indent="0">
              <a:buNone/>
            </a:pPr>
            <a:r>
              <a:rPr lang="it-IT" i="1" dirty="0" smtClean="0"/>
              <a:t>OBIETTIVI DI PIANO   (proposte e/o linee guida del piano):</a:t>
            </a:r>
            <a:endParaRPr lang="it-IT" i="1" dirty="0"/>
          </a:p>
          <a:p>
            <a:r>
              <a:rPr lang="it-IT" dirty="0" smtClean="0"/>
              <a:t>Crescita prevista nel periodo di piano (nel caso di ristrutturazioni l’orizzonte temporale è più lungo dei classici 3/5 anni)</a:t>
            </a:r>
          </a:p>
          <a:p>
            <a:r>
              <a:rPr lang="it-IT" dirty="0" smtClean="0"/>
              <a:t>Eventuali abbandoni di produzioni, mercati, ristrutturazioni</a:t>
            </a:r>
          </a:p>
          <a:p>
            <a:pPr marL="0" indent="0">
              <a:buNone/>
            </a:pPr>
            <a:endParaRPr lang="it-IT" sz="3600" i="1" dirty="0" smtClean="0"/>
          </a:p>
          <a:p>
            <a:pPr marL="0" indent="0">
              <a:buNone/>
            </a:pPr>
            <a:endParaRPr lang="it-IT" sz="3600" i="1" dirty="0"/>
          </a:p>
          <a:p>
            <a:pPr marL="0" indent="0">
              <a:buNone/>
            </a:pPr>
            <a:endParaRPr lang="it-IT" sz="2800" i="1" dirty="0"/>
          </a:p>
          <a:p>
            <a:pPr marL="0" indent="0">
              <a:buNone/>
            </a:pP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4190588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INFORMATIVA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it-IT" sz="2400" i="1" dirty="0" smtClean="0"/>
          </a:p>
          <a:p>
            <a:pPr marL="0" indent="0">
              <a:buNone/>
            </a:pPr>
            <a:r>
              <a:rPr lang="it-IT" i="1" dirty="0" smtClean="0"/>
              <a:t>Le operazioni di M&amp;A e in generale le operazioni di finanza straordinaria richiedono conoscenze del «target» (gruppo societario, società, ramo di azienda) acquisibili dall’informativa pubblica di legge, da documenti specifici, da verifiche e attestazioni richieste dalle normative (primarie, secondarie e di mercato) o da accertamenti eseguiti dall’investitore; di natura ed estensione diverse per rapporto alla natura dell’operazione.</a:t>
            </a:r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endParaRPr lang="it-IT" i="1" dirty="0" smtClean="0"/>
          </a:p>
          <a:p>
            <a:pPr marL="0" indent="0">
              <a:buNone/>
            </a:pPr>
            <a:endParaRPr lang="it-IT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95312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/>
              <a:t/>
            </a:r>
            <a:br>
              <a:rPr lang="it-IT" i="1" dirty="0"/>
            </a:br>
            <a:r>
              <a:rPr lang="it-IT" i="1" dirty="0"/>
              <a:t>BUSINESS DUE DILIGENCE</a:t>
            </a:r>
            <a:r>
              <a:rPr lang="it-IT" i="1" dirty="0" smtClean="0"/>
              <a:t/>
            </a:r>
            <a:br>
              <a:rPr lang="it-IT" i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3600" b="1" dirty="0" smtClean="0"/>
              <a:t>REPORT BDD</a:t>
            </a:r>
          </a:p>
          <a:p>
            <a:pPr marL="0" indent="0">
              <a:buNone/>
            </a:pPr>
            <a:endParaRPr lang="it-IT" sz="3600" i="1" dirty="0"/>
          </a:p>
          <a:p>
            <a:pPr marL="0" indent="0">
              <a:buNone/>
            </a:pPr>
            <a:r>
              <a:rPr lang="it-IT" sz="3600" i="1" dirty="0" smtClean="0"/>
              <a:t>Piano Economico Finanziario e Patrimoniale</a:t>
            </a:r>
          </a:p>
          <a:p>
            <a:pPr marL="0" indent="0">
              <a:buNone/>
            </a:pPr>
            <a:endParaRPr lang="it-IT" sz="3600" i="1" dirty="0"/>
          </a:p>
          <a:p>
            <a:pPr marL="0" indent="0">
              <a:buNone/>
            </a:pPr>
            <a:r>
              <a:rPr lang="it-IT" sz="2800" dirty="0" smtClean="0"/>
              <a:t>Nota. Può essere che chi effettua la BDD si limiti a definire le linee guida e lo sviluppo numerico del piano venga elaborato da un consulente contabile (</a:t>
            </a:r>
            <a:r>
              <a:rPr lang="it-IT" sz="2800" dirty="0" err="1" smtClean="0"/>
              <a:t>soocietà</a:t>
            </a:r>
            <a:r>
              <a:rPr lang="it-IT" sz="2800" dirty="0" smtClean="0"/>
              <a:t> di revisione)</a:t>
            </a:r>
          </a:p>
          <a:p>
            <a:pPr marL="0" indent="0">
              <a:buNone/>
            </a:pPr>
            <a:endParaRPr lang="it-IT" sz="2800" i="1" dirty="0"/>
          </a:p>
          <a:p>
            <a:pPr marL="0" indent="0">
              <a:buNone/>
            </a:pPr>
            <a:endParaRPr lang="it-IT" sz="2800" i="1" dirty="0"/>
          </a:p>
          <a:p>
            <a:pPr marL="0" indent="0">
              <a:buNone/>
            </a:pP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3648775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/>
              <a:t/>
            </a:r>
            <a:br>
              <a:rPr lang="it-IT" i="1" dirty="0"/>
            </a:br>
            <a:r>
              <a:rPr lang="it-IT" i="1" dirty="0"/>
              <a:t>BUSINESS DUE DILIGENCE</a:t>
            </a:r>
            <a:r>
              <a:rPr lang="it-IT" i="1" dirty="0" smtClean="0"/>
              <a:t/>
            </a:r>
            <a:br>
              <a:rPr lang="it-IT" i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b="1" dirty="0" smtClean="0"/>
              <a:t>ESEMPI</a:t>
            </a:r>
          </a:p>
          <a:p>
            <a:pPr marL="0" indent="0">
              <a:buNone/>
            </a:pPr>
            <a:endParaRPr lang="it-IT" sz="3600" i="1" dirty="0"/>
          </a:p>
          <a:p>
            <a:r>
              <a:rPr lang="it-IT" sz="2800" i="1" dirty="0" smtClean="0"/>
              <a:t>    </a:t>
            </a:r>
            <a:r>
              <a:rPr lang="it-IT" sz="2800" dirty="0" smtClean="0"/>
              <a:t>Mini Piano   concordato «</a:t>
            </a:r>
            <a:r>
              <a:rPr lang="it-IT" sz="2800" dirty="0" err="1" smtClean="0"/>
              <a:t>prenotativo</a:t>
            </a:r>
            <a:r>
              <a:rPr lang="it-IT" sz="2800" dirty="0" smtClean="0"/>
              <a:t>»</a:t>
            </a:r>
          </a:p>
          <a:p>
            <a:r>
              <a:rPr lang="it-IT" sz="2800" i="1" dirty="0"/>
              <a:t> </a:t>
            </a:r>
            <a:r>
              <a:rPr lang="it-IT" sz="2800" i="1" dirty="0" smtClean="0"/>
              <a:t>   </a:t>
            </a:r>
            <a:r>
              <a:rPr lang="it-IT" sz="2800" dirty="0" smtClean="0"/>
              <a:t>Piano             ricorso 182° bis</a:t>
            </a:r>
          </a:p>
          <a:p>
            <a:r>
              <a:rPr lang="it-IT" sz="2800" i="1" dirty="0"/>
              <a:t> </a:t>
            </a:r>
            <a:r>
              <a:rPr lang="it-IT" sz="2800" i="1" dirty="0" smtClean="0"/>
              <a:t>   </a:t>
            </a:r>
            <a:r>
              <a:rPr lang="it-IT" sz="2800" dirty="0" smtClean="0"/>
              <a:t>Piano             prospetto informativo IPO</a:t>
            </a:r>
          </a:p>
          <a:p>
            <a:pPr marL="0" indent="0">
              <a:buNone/>
            </a:pPr>
            <a:r>
              <a:rPr lang="it-IT" sz="2800" i="1" dirty="0"/>
              <a:t> </a:t>
            </a:r>
            <a:r>
              <a:rPr lang="it-IT" sz="2800" i="1" dirty="0" smtClean="0"/>
              <a:t>                              </a:t>
            </a:r>
            <a:r>
              <a:rPr lang="it-IT" sz="2800" i="1" dirty="0" err="1" smtClean="0"/>
              <a:t>OPA.OPV</a:t>
            </a:r>
            <a:r>
              <a:rPr lang="it-IT" sz="2800" i="1" dirty="0" smtClean="0"/>
              <a:t>, OPVS, privatizzazioni</a:t>
            </a:r>
            <a:endParaRPr lang="it-IT" sz="2800" i="1" dirty="0"/>
          </a:p>
          <a:p>
            <a:pPr marL="0" indent="0">
              <a:buNone/>
            </a:pP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1709467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/>
              <a:t/>
            </a:r>
            <a:br>
              <a:rPr lang="it-IT" i="1" dirty="0"/>
            </a:br>
            <a:r>
              <a:rPr lang="it-IT" i="1" dirty="0" smtClean="0"/>
              <a:t>FINANCIAL DUE </a:t>
            </a:r>
            <a:r>
              <a:rPr lang="it-IT" i="1" dirty="0"/>
              <a:t>DILIGENCE</a:t>
            </a:r>
            <a:r>
              <a:rPr lang="it-IT" i="1" dirty="0" smtClean="0"/>
              <a:t/>
            </a:r>
            <a:br>
              <a:rPr lang="it-IT" i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i="1" dirty="0" smtClean="0"/>
              <a:t>E’ la DD (contabile) che ha per oggetto i bilanci,  budget e piani pluriennali, concerne  dati e informazioni sia storici sia prospettici.</a:t>
            </a:r>
          </a:p>
          <a:p>
            <a:pPr marL="0" indent="0">
              <a:buNone/>
            </a:pPr>
            <a:r>
              <a:rPr lang="it-IT" i="1" dirty="0" smtClean="0"/>
              <a:t>L’informazione storica è utilizzata per verificare l’attendibilità dei dati previsionali. Normalmente copre più periodi e tende ad acquisire evidenze (elementi </a:t>
            </a:r>
            <a:r>
              <a:rPr lang="it-IT" i="1" dirty="0" err="1" smtClean="0"/>
              <a:t>probabtivi</a:t>
            </a:r>
            <a:r>
              <a:rPr lang="it-IT" i="1" dirty="0" smtClean="0"/>
              <a:t>) per la normalizzazione del reddito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149904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/>
              <a:t/>
            </a:r>
            <a:br>
              <a:rPr lang="it-IT" i="1" dirty="0"/>
            </a:br>
            <a:r>
              <a:rPr lang="it-IT" i="1" dirty="0" smtClean="0"/>
              <a:t>FINANCIAL DUE </a:t>
            </a:r>
            <a:r>
              <a:rPr lang="it-IT" i="1" dirty="0"/>
              <a:t>DILIGENCE</a:t>
            </a:r>
            <a:r>
              <a:rPr lang="it-IT" i="1" dirty="0" smtClean="0"/>
              <a:t/>
            </a:r>
            <a:br>
              <a:rPr lang="it-IT" i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i="1" dirty="0" smtClean="0"/>
              <a:t>Le verifiche contabili presuppongono riferimenti a</a:t>
            </a:r>
          </a:p>
          <a:p>
            <a:pPr marL="0" indent="0">
              <a:buNone/>
            </a:pPr>
            <a:endParaRPr lang="it-IT" i="1" dirty="0"/>
          </a:p>
          <a:p>
            <a:r>
              <a:rPr lang="it-IT" i="1" dirty="0" smtClean="0"/>
              <a:t>        principi contabili di riferimento (IFRS/IAS/principi </a:t>
            </a:r>
            <a:r>
              <a:rPr lang="it-IT" i="1" dirty="0" err="1" smtClean="0"/>
              <a:t>nazionali-OIC</a:t>
            </a:r>
            <a:r>
              <a:rPr lang="it-IT" i="1" dirty="0" smtClean="0"/>
              <a:t>)</a:t>
            </a:r>
          </a:p>
          <a:p>
            <a:r>
              <a:rPr lang="it-IT" i="1" dirty="0"/>
              <a:t> </a:t>
            </a:r>
            <a:r>
              <a:rPr lang="it-IT" i="1" dirty="0" smtClean="0"/>
              <a:t>       standard di revisione contabile (ISA)</a:t>
            </a:r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r>
              <a:rPr lang="it-IT" i="1" dirty="0" smtClean="0"/>
              <a:t>La revisione contabile oltre allo scopo «full audit», può avere un’estensione più ridotta: </a:t>
            </a:r>
            <a:r>
              <a:rPr lang="it-IT" i="1" dirty="0" err="1" smtClean="0"/>
              <a:t>review</a:t>
            </a:r>
            <a:r>
              <a:rPr lang="it-IT" i="1" dirty="0" smtClean="0"/>
              <a:t> e procedure concordate (</a:t>
            </a:r>
            <a:r>
              <a:rPr lang="it-IT" i="1" dirty="0" err="1" smtClean="0"/>
              <a:t>agreed</a:t>
            </a:r>
            <a:r>
              <a:rPr lang="it-IT" i="1" dirty="0" smtClean="0"/>
              <a:t> </a:t>
            </a:r>
            <a:r>
              <a:rPr lang="it-IT" i="1" dirty="0" err="1" smtClean="0"/>
              <a:t>upon</a:t>
            </a:r>
            <a:r>
              <a:rPr lang="it-IT" i="1" dirty="0" smtClean="0"/>
              <a:t> </a:t>
            </a:r>
            <a:r>
              <a:rPr lang="it-IT" i="1" dirty="0" err="1" smtClean="0"/>
              <a:t>procedures</a:t>
            </a:r>
            <a:r>
              <a:rPr lang="it-IT" i="1" dirty="0" smtClean="0"/>
              <a:t>).</a:t>
            </a:r>
          </a:p>
          <a:p>
            <a:pPr marL="0" indent="0">
              <a:buNone/>
            </a:pPr>
            <a:r>
              <a:rPr lang="it-IT" i="1" dirty="0" smtClean="0">
                <a:solidFill>
                  <a:srgbClr val="FF0000"/>
                </a:solidFill>
              </a:rPr>
              <a:t>Spesso le DD sono condotte sulla base di procedure concordate.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Nota. Il corso presuppone la conoscenza di massima dei principi contabili. Comunque saranno trattati sinteticamente i principi per la contabilizzazione delle </a:t>
            </a:r>
            <a:r>
              <a:rPr lang="it-IT" dirty="0" smtClean="0">
                <a:solidFill>
                  <a:srgbClr val="FF0000"/>
                </a:solidFill>
              </a:rPr>
              <a:t>DTA </a:t>
            </a:r>
            <a:r>
              <a:rPr lang="it-IT" dirty="0" smtClean="0"/>
              <a:t>e della </a:t>
            </a:r>
            <a:r>
              <a:rPr lang="it-IT" dirty="0" smtClean="0">
                <a:solidFill>
                  <a:srgbClr val="FF0000"/>
                </a:solidFill>
              </a:rPr>
              <a:t>Business Combination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433702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FINANCIAL DUE DILIGENCE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Le principali procedure adottate:</a:t>
            </a:r>
          </a:p>
          <a:p>
            <a:r>
              <a:rPr lang="it-IT" dirty="0" smtClean="0"/>
              <a:t>Incontri con la società incaricata della revisione contabile di bilancio</a:t>
            </a:r>
          </a:p>
          <a:p>
            <a:r>
              <a:rPr lang="it-IT" dirty="0" smtClean="0"/>
              <a:t>Incontri preliminari con la direzione      </a:t>
            </a:r>
          </a:p>
          <a:p>
            <a:r>
              <a:rPr lang="it-IT" dirty="0"/>
              <a:t>E</a:t>
            </a:r>
            <a:r>
              <a:rPr lang="it-IT" dirty="0" smtClean="0"/>
              <a:t>same e valutazione del sistema di controllo interno (SCI),</a:t>
            </a:r>
          </a:p>
          <a:p>
            <a:r>
              <a:rPr lang="it-IT" dirty="0" smtClean="0"/>
              <a:t>Conferme di terzi (</a:t>
            </a:r>
            <a:r>
              <a:rPr lang="it-IT" dirty="0" err="1" smtClean="0"/>
              <a:t>circolarizzazioni</a:t>
            </a:r>
            <a:r>
              <a:rPr lang="it-IT" dirty="0" smtClean="0"/>
              <a:t>).</a:t>
            </a:r>
          </a:p>
          <a:p>
            <a:r>
              <a:rPr lang="it-IT" dirty="0" smtClean="0"/>
              <a:t>Verifiche contabili e documentali </a:t>
            </a:r>
          </a:p>
          <a:p>
            <a:r>
              <a:rPr lang="it-IT" dirty="0" smtClean="0"/>
              <a:t>Verifiche fisiche</a:t>
            </a:r>
          </a:p>
          <a:p>
            <a:r>
              <a:rPr lang="it-IT" dirty="0" smtClean="0"/>
              <a:t>Incontri con i consulenti legali e fiscali (oltre alle conferme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Peer</a:t>
            </a:r>
            <a:r>
              <a:rPr lang="it-IT" dirty="0" smtClean="0"/>
              <a:t> </a:t>
            </a:r>
            <a:r>
              <a:rPr lang="it-IT" dirty="0" err="1" smtClean="0"/>
              <a:t>Review</a:t>
            </a:r>
            <a:endParaRPr lang="it-IT" dirty="0" smtClean="0"/>
          </a:p>
          <a:p>
            <a:r>
              <a:rPr lang="it-IT" dirty="0" smtClean="0"/>
              <a:t>Discussione dei risultati delle verifiche con la direzione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55067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/>
              <a:t/>
            </a:r>
            <a:br>
              <a:rPr lang="it-IT" i="1" dirty="0"/>
            </a:br>
            <a:r>
              <a:rPr lang="it-IT" i="1" dirty="0" smtClean="0"/>
              <a:t>FINANCIAL DUE </a:t>
            </a:r>
            <a:r>
              <a:rPr lang="it-IT" i="1" dirty="0"/>
              <a:t>DILIGENCE</a:t>
            </a:r>
            <a:r>
              <a:rPr lang="it-IT" i="1" dirty="0" smtClean="0"/>
              <a:t/>
            </a:r>
            <a:br>
              <a:rPr lang="it-IT" i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i="1" dirty="0" smtClean="0"/>
              <a:t>Come detto, per un gruppo societario è fondamentale definire il perimetro societario oggetto di verifica, ciò in funzione della futura strategia</a:t>
            </a:r>
          </a:p>
          <a:p>
            <a:r>
              <a:rPr lang="it-IT" i="1" dirty="0" smtClean="0"/>
              <a:t>Mantenimento dell’attuale struttura di gruppo (consolidato, significatività delle partecipate)</a:t>
            </a:r>
          </a:p>
          <a:p>
            <a:r>
              <a:rPr lang="it-IT" i="1" dirty="0" smtClean="0"/>
              <a:t>Break-up di alcune attività/entità</a:t>
            </a:r>
          </a:p>
          <a:p>
            <a:r>
              <a:rPr lang="it-IT" i="1" dirty="0" smtClean="0"/>
              <a:t>Abbandono di produzioni o mercati</a:t>
            </a:r>
          </a:p>
          <a:p>
            <a:pPr marL="0" indent="0">
              <a:buNone/>
            </a:pPr>
            <a:r>
              <a:rPr lang="it-IT" i="1" dirty="0"/>
              <a:t> </a:t>
            </a:r>
            <a:r>
              <a:rPr lang="it-IT" i="1" dirty="0" smtClean="0"/>
              <a:t>  ………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3427128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FINANCIAL DUE </a:t>
            </a:r>
            <a:r>
              <a:rPr lang="it-IT" dirty="0" smtClean="0"/>
              <a:t>DILIGENCE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Sistema di controllo interno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Un giudizio sull’efficienza del sistema di controllo interno è fondamentale per determinare l’affidabilità ai dati ed alle informazioni.</a:t>
            </a:r>
          </a:p>
          <a:p>
            <a:r>
              <a:rPr lang="it-IT" dirty="0" smtClean="0"/>
              <a:t>Inoltre il sistema di controllo interno assume rilevanza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per il </a:t>
            </a:r>
            <a:r>
              <a:rPr lang="it-IT" dirty="0" err="1" smtClean="0"/>
              <a:t>dlgs</a:t>
            </a:r>
            <a:r>
              <a:rPr lang="it-IT" dirty="0" smtClean="0"/>
              <a:t> 231/01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per le società quotate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per le società vigilate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54814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sistema di controllo interno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STANDARD DI RIFERIMENTO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(</a:t>
            </a:r>
            <a:r>
              <a:rPr lang="it-IT" i="1" dirty="0" smtClean="0"/>
              <a:t>Originano da Federal </a:t>
            </a:r>
            <a:r>
              <a:rPr lang="it-IT" i="1" dirty="0" err="1" smtClean="0"/>
              <a:t>Sentences</a:t>
            </a:r>
            <a:r>
              <a:rPr lang="it-IT" i="1" dirty="0" smtClean="0"/>
              <a:t> </a:t>
            </a:r>
            <a:r>
              <a:rPr lang="it-IT" i="1" dirty="0" err="1" smtClean="0"/>
              <a:t>Guidlines</a:t>
            </a:r>
            <a:r>
              <a:rPr lang="it-IT" i="1" dirty="0" smtClean="0"/>
              <a:t>)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r>
              <a:rPr lang="it-IT" smtClean="0"/>
              <a:t>CoSO </a:t>
            </a:r>
            <a:r>
              <a:rPr lang="it-IT" dirty="0" smtClean="0"/>
              <a:t>Report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Enterprise </a:t>
            </a:r>
            <a:r>
              <a:rPr lang="it-IT" dirty="0" err="1" smtClean="0"/>
              <a:t>risk</a:t>
            </a:r>
            <a:r>
              <a:rPr lang="it-IT" dirty="0" smtClean="0"/>
              <a:t> management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              ( presentazione )</a:t>
            </a:r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2771800" y="3717032"/>
            <a:ext cx="14401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93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FINANCIAL DUE DILIGENCE</a:t>
            </a:r>
            <a:br>
              <a:rPr lang="it-IT" dirty="0" smtClean="0"/>
            </a:br>
            <a:r>
              <a:rPr lang="it-IT" sz="3600" dirty="0" smtClean="0"/>
              <a:t>Alcune voci di bilancio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3600" dirty="0" smtClean="0"/>
              <a:t>Immobilizzazioni immateriali</a:t>
            </a:r>
          </a:p>
          <a:p>
            <a:pPr marL="0" indent="0">
              <a:buNone/>
            </a:pPr>
            <a:endParaRPr lang="it-IT" sz="3600" dirty="0" smtClean="0"/>
          </a:p>
          <a:p>
            <a:pPr marL="0" indent="0">
              <a:buNone/>
            </a:pPr>
            <a:r>
              <a:rPr lang="it-IT" sz="2800" i="1" dirty="0" smtClean="0"/>
              <a:t>E’ una voce il cui valore dipende dal tipo di operazione. In particolare se l’operazione attribuisce alla società target un valore economico superiore a quello contabile e il relativo plusvalore  sarà contabilizzato occorre individuare i beni a cui attribuire un nuovo valore.</a:t>
            </a:r>
          </a:p>
          <a:p>
            <a:pPr marL="0" indent="0">
              <a:buNone/>
            </a:pPr>
            <a:endParaRPr lang="it-IT" sz="2800" i="1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xmlns="" val="358402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FDD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Immobilizzazioni materiali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Esistenza/</a:t>
            </a:r>
            <a:r>
              <a:rPr lang="it-IT" dirty="0" err="1" smtClean="0"/>
              <a:t>titolarietà</a:t>
            </a:r>
            <a:r>
              <a:rPr lang="it-IT" dirty="0" smtClean="0"/>
              <a:t>, stato di obsolescenza, programmi di manutenzione, sicurezza, rischi ambientali </a:t>
            </a:r>
            <a:r>
              <a:rPr lang="it-IT" dirty="0" err="1" smtClean="0"/>
              <a:t>……</a:t>
            </a:r>
            <a:r>
              <a:rPr lang="it-IT" dirty="0" smtClean="0"/>
              <a:t>    </a:t>
            </a:r>
          </a:p>
          <a:p>
            <a:pPr>
              <a:buNone/>
            </a:pPr>
            <a:r>
              <a:rPr lang="it-IT" dirty="0" smtClean="0"/>
              <a:t>    Impiego nell’attività</a:t>
            </a:r>
          </a:p>
          <a:p>
            <a:pPr>
              <a:buNone/>
            </a:pPr>
            <a:r>
              <a:rPr lang="it-IT" dirty="0" smtClean="0"/>
              <a:t>    Valori (perizie)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i="1" dirty="0" smtClean="0"/>
              <a:t>INFORMATIVA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i="1" dirty="0" smtClean="0"/>
              <a:t>Una parte  significativa del corso sarà dedicato ai temi delle «due </a:t>
            </a:r>
            <a:r>
              <a:rPr lang="it-IT" i="1" dirty="0" err="1" smtClean="0"/>
              <a:t>diligence</a:t>
            </a:r>
            <a:r>
              <a:rPr lang="it-IT" i="1" dirty="0" smtClean="0"/>
              <a:t>» e dell’allocazione dei valori intangibili. Esso sarò svolto con riguardo ad un’ipotetica azienda industriale. Saranno comunque esaminati anche gli aspetti propri di operazioni  del settore finanziario .</a:t>
            </a:r>
          </a:p>
          <a:p>
            <a:pPr marL="0" indent="0">
              <a:buNone/>
            </a:pPr>
            <a:r>
              <a:rPr lang="it-IT" i="1" dirty="0" smtClean="0"/>
              <a:t>Si farà riferimento ai ruoli di: Advisor, consulente industriale, società di </a:t>
            </a:r>
            <a:r>
              <a:rPr lang="it-IT" i="1" dirty="0" err="1" smtClean="0"/>
              <a:t>revione</a:t>
            </a:r>
            <a:r>
              <a:rPr lang="it-IT" i="1" dirty="0" smtClean="0"/>
              <a:t>, legali, , </a:t>
            </a:r>
            <a:r>
              <a:rPr lang="it-IT" i="1" dirty="0" err="1" smtClean="0"/>
              <a:t>Privite</a:t>
            </a:r>
            <a:r>
              <a:rPr lang="it-IT" i="1" dirty="0" smtClean="0"/>
              <a:t> </a:t>
            </a:r>
            <a:r>
              <a:rPr lang="it-IT" i="1" dirty="0" err="1" smtClean="0"/>
              <a:t>Equity</a:t>
            </a:r>
            <a:r>
              <a:rPr lang="it-IT" i="1" dirty="0" smtClean="0"/>
              <a:t> (investitore). </a:t>
            </a:r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endParaRPr lang="it-IT" i="1" dirty="0" smtClean="0"/>
          </a:p>
          <a:p>
            <a:pPr marL="0" indent="0">
              <a:buNone/>
            </a:pPr>
            <a:endParaRPr lang="it-IT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16115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FDD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Immobilizzazioni finanziarie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Titolo, Disponibilità dei diritti (leggi locali o accordi parasociali, impegni di way-out e altri)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Valore di carico, valore economico</a:t>
            </a:r>
            <a:endParaRPr lang="it-IT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FDD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t-IT" b="1" dirty="0" smtClean="0"/>
              <a:t>Magazzino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Esistenza fisica, </a:t>
            </a:r>
          </a:p>
          <a:p>
            <a:pPr>
              <a:buNone/>
            </a:pPr>
            <a:r>
              <a:rPr lang="it-IT" dirty="0" smtClean="0"/>
              <a:t>    </a:t>
            </a:r>
            <a:r>
              <a:rPr lang="it-IT" dirty="0" smtClean="0"/>
              <a:t>Condizioni </a:t>
            </a:r>
            <a:r>
              <a:rPr lang="it-IT" dirty="0" smtClean="0"/>
              <a:t>di custodia</a:t>
            </a:r>
          </a:p>
          <a:p>
            <a:pPr>
              <a:buNone/>
            </a:pPr>
            <a:r>
              <a:rPr lang="it-IT" dirty="0" smtClean="0"/>
              <a:t>    Obsolescenza e lento rigiro (futuro </a:t>
            </a:r>
            <a:r>
              <a:rPr lang="it-IT" dirty="0" smtClean="0"/>
              <a:t>utilizzo nella </a:t>
            </a:r>
            <a:r>
              <a:rPr lang="it-IT" dirty="0" smtClean="0"/>
              <a:t>produzione), realizzabilità, scorte strategiche </a:t>
            </a:r>
            <a:r>
              <a:rPr lang="it-IT" dirty="0" err="1" smtClean="0"/>
              <a:t>……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  </a:t>
            </a:r>
            <a:r>
              <a:rPr lang="it-IT" dirty="0" err="1" smtClean="0"/>
              <a:t>Cut-off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  Resi</a:t>
            </a:r>
          </a:p>
          <a:p>
            <a:pPr>
              <a:buNone/>
            </a:pPr>
            <a:r>
              <a:rPr lang="it-IT" dirty="0" smtClean="0"/>
              <a:t>    Profit in stock</a:t>
            </a:r>
          </a:p>
          <a:p>
            <a:pPr>
              <a:buNone/>
            </a:pPr>
            <a:r>
              <a:rPr lang="it-IT" dirty="0" smtClean="0"/>
              <a:t>    </a:t>
            </a:r>
          </a:p>
          <a:p>
            <a:pPr>
              <a:buNone/>
            </a:pPr>
            <a:r>
              <a:rPr lang="it-IT" dirty="0" smtClean="0"/>
              <a:t>    Valutazione (costi di produzione </a:t>
            </a:r>
            <a:r>
              <a:rPr lang="it-IT" dirty="0" err="1" smtClean="0"/>
              <a:t>std</a:t>
            </a:r>
            <a:r>
              <a:rPr lang="it-IT" dirty="0" smtClean="0"/>
              <a:t> vs effettivi, riconciliazioni dati </a:t>
            </a:r>
            <a:r>
              <a:rPr lang="it-IT" dirty="0" err="1" smtClean="0"/>
              <a:t>gestionali-contabili</a:t>
            </a:r>
            <a:r>
              <a:rPr lang="it-IT" dirty="0" smtClean="0"/>
              <a:t>, varianze </a:t>
            </a:r>
            <a:r>
              <a:rPr lang="it-IT" dirty="0" smtClean="0"/>
              <a:t>….), Lifo, </a:t>
            </a:r>
            <a:r>
              <a:rPr lang="it-IT" dirty="0" err="1" smtClean="0"/>
              <a:t>Fifo…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smtClean="0"/>
              <a:t>   </a:t>
            </a:r>
            <a:r>
              <a:rPr lang="it-IT" dirty="0" err="1" smtClean="0"/>
              <a:t>Commodity</a:t>
            </a:r>
            <a:r>
              <a:rPr lang="it-IT" dirty="0" smtClean="0"/>
              <a:t> </a:t>
            </a:r>
            <a:r>
              <a:rPr lang="it-IT" dirty="0" smtClean="0"/>
              <a:t>e contratti di copertura, </a:t>
            </a:r>
            <a:r>
              <a:rPr lang="it-IT" dirty="0" err="1" smtClean="0"/>
              <a:t>future…</a:t>
            </a:r>
            <a:r>
              <a:rPr lang="it-IT" dirty="0" smtClean="0"/>
              <a:t>.   (LME, </a:t>
            </a:r>
            <a:r>
              <a:rPr lang="it-IT" dirty="0" err="1" smtClean="0"/>
              <a:t>CBOE…</a:t>
            </a:r>
            <a:r>
              <a:rPr lang="it-IT" dirty="0" smtClean="0"/>
              <a:t>)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 </a:t>
            </a:r>
          </a:p>
          <a:p>
            <a:pPr>
              <a:buNone/>
            </a:pPr>
            <a:r>
              <a:rPr lang="it-IT" dirty="0" smtClean="0"/>
              <a:t>    </a:t>
            </a:r>
            <a:endParaRPr lang="it-IT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FDD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Clienti</a:t>
            </a:r>
          </a:p>
          <a:p>
            <a:pPr>
              <a:buNone/>
            </a:pPr>
            <a:r>
              <a:rPr lang="it-IT" dirty="0" smtClean="0"/>
              <a:t>    </a:t>
            </a:r>
          </a:p>
          <a:p>
            <a:pPr>
              <a:buNone/>
            </a:pPr>
            <a:r>
              <a:rPr lang="it-IT" dirty="0" smtClean="0"/>
              <a:t>     Esito </a:t>
            </a:r>
            <a:r>
              <a:rPr lang="it-IT" dirty="0" err="1" smtClean="0"/>
              <a:t>circolarizzazioni</a:t>
            </a:r>
            <a:r>
              <a:rPr lang="it-IT" dirty="0" smtClean="0"/>
              <a:t> richieste saldi e contenziosi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   </a:t>
            </a:r>
            <a:r>
              <a:rPr lang="it-IT" dirty="0" err="1" smtClean="0"/>
              <a:t>Aging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   Procedure di affidamento</a:t>
            </a:r>
          </a:p>
          <a:p>
            <a:pPr>
              <a:buNone/>
            </a:pPr>
            <a:r>
              <a:rPr lang="it-IT" dirty="0" smtClean="0"/>
              <a:t>     Resi</a:t>
            </a:r>
          </a:p>
          <a:p>
            <a:pPr>
              <a:buNone/>
            </a:pPr>
            <a:r>
              <a:rPr lang="it-IT" dirty="0" smtClean="0"/>
              <a:t>     </a:t>
            </a:r>
            <a:r>
              <a:rPr lang="it-IT" dirty="0" err="1" smtClean="0"/>
              <a:t>Cut-off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   Passività latenti (premi, provvigioni, spese</a:t>
            </a:r>
          </a:p>
          <a:p>
            <a:pPr>
              <a:buNone/>
            </a:pPr>
            <a:r>
              <a:rPr lang="it-IT" dirty="0" smtClean="0"/>
              <a:t>            trasporto</a:t>
            </a:r>
            <a:r>
              <a:rPr lang="it-IT" dirty="0" smtClean="0"/>
              <a:t>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smtClean="0"/>
              <a:t> </a:t>
            </a:r>
            <a:r>
              <a:rPr lang="it-IT" smtClean="0"/>
              <a:t>    </a:t>
            </a:r>
            <a:endParaRPr lang="it-IT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FDD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Garanzie</a:t>
            </a:r>
          </a:p>
          <a:p>
            <a:pPr>
              <a:buNone/>
            </a:pPr>
            <a:r>
              <a:rPr lang="it-IT" dirty="0" smtClean="0"/>
              <a:t>     </a:t>
            </a:r>
          </a:p>
          <a:p>
            <a:pPr>
              <a:buNone/>
            </a:pPr>
            <a:r>
              <a:rPr lang="it-IT" dirty="0" smtClean="0"/>
              <a:t>    Ipoteche e pegni su beni sociali</a:t>
            </a:r>
          </a:p>
          <a:p>
            <a:pPr>
              <a:buNone/>
            </a:pPr>
            <a:r>
              <a:rPr lang="it-IT" dirty="0" smtClean="0"/>
              <a:t>    Rilascio di fidejussioni</a:t>
            </a:r>
          </a:p>
          <a:p>
            <a:pPr>
              <a:buNone/>
            </a:pPr>
            <a:r>
              <a:rPr lang="it-IT" dirty="0" smtClean="0"/>
              <a:t>    Garanzie prodotti</a:t>
            </a:r>
          </a:p>
          <a:p>
            <a:pPr>
              <a:buNone/>
            </a:pPr>
            <a:r>
              <a:rPr lang="it-IT" dirty="0" smtClean="0"/>
              <a:t>    </a:t>
            </a:r>
            <a:r>
              <a:rPr lang="it-IT" dirty="0" err="1" smtClean="0"/>
              <a:t>……</a:t>
            </a:r>
            <a:r>
              <a:rPr lang="it-IT" dirty="0" smtClean="0"/>
              <a:t>..</a:t>
            </a:r>
            <a:endParaRPr lang="it-IT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FDD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Passività (Attività) potenziali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Contenzioso </a:t>
            </a:r>
            <a:r>
              <a:rPr lang="it-IT" dirty="0" smtClean="0"/>
              <a:t>passivo (prevalentemente), ma anche attivo.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smtClean="0"/>
              <a:t>   Si devono acquisire i</a:t>
            </a:r>
            <a:r>
              <a:rPr lang="it-IT" dirty="0" smtClean="0"/>
              <a:t>nformazioni dai consulenti legali (scritte o colloqui)</a:t>
            </a:r>
            <a:endParaRPr lang="it-IT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FDD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Personale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Contratti di lavoro e relativi impegni</a:t>
            </a:r>
          </a:p>
          <a:p>
            <a:pPr>
              <a:buNone/>
            </a:pPr>
            <a:r>
              <a:rPr lang="it-IT" dirty="0" smtClean="0"/>
              <a:t>    Accordi contributivi, </a:t>
            </a:r>
            <a:r>
              <a:rPr lang="it-IT" dirty="0" err="1" smtClean="0"/>
              <a:t>stock-options</a:t>
            </a:r>
            <a:r>
              <a:rPr lang="it-IT" dirty="0" smtClean="0"/>
              <a:t> ….</a:t>
            </a:r>
          </a:p>
          <a:p>
            <a:pPr>
              <a:buNone/>
            </a:pPr>
            <a:r>
              <a:rPr lang="it-IT" dirty="0" smtClean="0"/>
              <a:t>    CIG </a:t>
            </a:r>
            <a:r>
              <a:rPr lang="it-IT" dirty="0" err="1" smtClean="0"/>
              <a:t>……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  Programmi di assistenza</a:t>
            </a:r>
          </a:p>
          <a:p>
            <a:pPr>
              <a:buNone/>
            </a:pPr>
            <a:r>
              <a:rPr lang="it-IT" dirty="0" smtClean="0"/>
              <a:t>    </a:t>
            </a:r>
            <a:r>
              <a:rPr lang="it-IT" dirty="0" err="1" smtClean="0"/>
              <a:t>……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FDD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Fiscalità</a:t>
            </a:r>
          </a:p>
          <a:p>
            <a:pPr>
              <a:buNone/>
            </a:pPr>
            <a:r>
              <a:rPr lang="it-IT" dirty="0" smtClean="0"/>
              <a:t>    </a:t>
            </a:r>
            <a:r>
              <a:rPr lang="it-IT" i="1" dirty="0" smtClean="0"/>
              <a:t>Imposte dirette e indirette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       </a:t>
            </a:r>
            <a:r>
              <a:rPr lang="it-IT" i="1" dirty="0" smtClean="0"/>
              <a:t>Dichiarazioni esercizi aperti e situazioni non</a:t>
            </a:r>
          </a:p>
          <a:p>
            <a:pPr>
              <a:buNone/>
            </a:pPr>
            <a:r>
              <a:rPr lang="it-IT" i="1" dirty="0" smtClean="0"/>
              <a:t>               definite</a:t>
            </a:r>
          </a:p>
          <a:p>
            <a:pPr>
              <a:buNone/>
            </a:pPr>
            <a:r>
              <a:rPr lang="it-IT" i="1" dirty="0" smtClean="0"/>
              <a:t>        Contenzioso</a:t>
            </a:r>
          </a:p>
          <a:p>
            <a:pPr>
              <a:buNone/>
            </a:pPr>
            <a:r>
              <a:rPr lang="it-IT" i="1" dirty="0" smtClean="0"/>
              <a:t>         T/P</a:t>
            </a:r>
          </a:p>
          <a:p>
            <a:pPr>
              <a:buNone/>
            </a:pPr>
            <a:r>
              <a:rPr lang="it-IT" i="1" dirty="0" smtClean="0"/>
              <a:t>         </a:t>
            </a:r>
            <a:r>
              <a:rPr lang="it-IT" i="1" dirty="0" err="1" smtClean="0"/>
              <a:t>Esterovestizione</a:t>
            </a:r>
            <a:endParaRPr lang="it-IT" i="1" dirty="0" smtClean="0"/>
          </a:p>
          <a:p>
            <a:pPr>
              <a:buNone/>
            </a:pPr>
            <a:r>
              <a:rPr lang="it-IT" i="1" smtClean="0"/>
              <a:t>      Accise</a:t>
            </a:r>
            <a:endParaRPr lang="it-IT" i="1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FDD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/>
              <a:t>Peer</a:t>
            </a:r>
            <a:r>
              <a:rPr lang="it-IT" dirty="0" smtClean="0"/>
              <a:t>’s </a:t>
            </a:r>
            <a:r>
              <a:rPr lang="it-IT" dirty="0" err="1" smtClean="0"/>
              <a:t>Review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  </a:t>
            </a:r>
            <a:r>
              <a:rPr lang="it-IT" sz="2400" dirty="0" smtClean="0"/>
              <a:t>Un confronto con i KPI di imprese del settore fornisce importanti indicazioni delle performance e anche delle aree di approfondimento per potenziali interventi di miglioramento o realizzo di economia di scala.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    </a:t>
            </a:r>
            <a:endParaRPr lang="it-IT" sz="2400" dirty="0" smtClean="0"/>
          </a:p>
          <a:p>
            <a:pPr>
              <a:buNone/>
            </a:pPr>
            <a:r>
              <a:rPr lang="it-IT" sz="2400" i="1" dirty="0" smtClean="0"/>
              <a:t> </a:t>
            </a:r>
            <a:r>
              <a:rPr lang="it-IT" sz="2400" i="1" dirty="0" smtClean="0"/>
              <a:t>     La </a:t>
            </a:r>
            <a:r>
              <a:rPr lang="it-IT" sz="2400" i="1" dirty="0" err="1" smtClean="0"/>
              <a:t>peer</a:t>
            </a:r>
            <a:r>
              <a:rPr lang="it-IT" sz="2400" i="1" dirty="0" smtClean="0"/>
              <a:t>’s </a:t>
            </a:r>
            <a:r>
              <a:rPr lang="it-IT" sz="2400" i="1" dirty="0" err="1" smtClean="0"/>
              <a:t>review</a:t>
            </a:r>
            <a:r>
              <a:rPr lang="it-IT" sz="2400" i="1" dirty="0" smtClean="0"/>
              <a:t> può rappresentare anche una </a:t>
            </a:r>
            <a:r>
              <a:rPr lang="it-IT" sz="2400" i="1" dirty="0" err="1" smtClean="0"/>
              <a:t>pre-analisi</a:t>
            </a:r>
            <a:r>
              <a:rPr lang="it-IT" sz="2400" i="1" dirty="0" smtClean="0"/>
              <a:t> per definire il programma di lavoro, e</a:t>
            </a:r>
          </a:p>
          <a:p>
            <a:pPr>
              <a:buNone/>
            </a:pPr>
            <a:endParaRPr lang="it-IT" sz="2400" i="1" dirty="0" smtClean="0"/>
          </a:p>
          <a:p>
            <a:pPr>
              <a:buNone/>
            </a:pPr>
            <a:r>
              <a:rPr lang="it-IT" sz="2400" i="1" dirty="0" smtClean="0"/>
              <a:t>     …., in un’operazione di </a:t>
            </a:r>
            <a:r>
              <a:rPr lang="it-IT" sz="2400" i="1" dirty="0" err="1" smtClean="0"/>
              <a:t>M&amp;A</a:t>
            </a:r>
            <a:r>
              <a:rPr lang="it-IT" sz="2400" i="1" dirty="0" smtClean="0"/>
              <a:t>,  per l’individuazione di potenziali target.</a:t>
            </a:r>
            <a:endParaRPr lang="it-IT" sz="24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INFORMATIVA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it-IT" sz="7000" b="1" dirty="0" smtClean="0"/>
              <a:t>Materiale </a:t>
            </a:r>
            <a:r>
              <a:rPr lang="it-IT" sz="7000" b="1" dirty="0" smtClean="0"/>
              <a:t>didattico consigliato </a:t>
            </a:r>
            <a:endParaRPr lang="it-IT" sz="5100" b="1" dirty="0" smtClean="0"/>
          </a:p>
          <a:p>
            <a:pPr marL="0" indent="0">
              <a:buNone/>
            </a:pPr>
            <a:endParaRPr lang="it-IT" sz="5100" i="1" dirty="0"/>
          </a:p>
          <a:p>
            <a:pPr marL="0" indent="0">
              <a:buNone/>
            </a:pPr>
            <a:r>
              <a:rPr lang="it-IT" sz="6000" i="1" dirty="0" smtClean="0"/>
              <a:t>         Documentazione di un ricorso per omologa ex art 182 bis LF  </a:t>
            </a:r>
          </a:p>
          <a:p>
            <a:pPr marL="0" indent="0">
              <a:buNone/>
            </a:pPr>
            <a:r>
              <a:rPr lang="it-IT" sz="6000" i="1" dirty="0"/>
              <a:t> </a:t>
            </a:r>
            <a:r>
              <a:rPr lang="it-IT" sz="6000" i="1" dirty="0" smtClean="0"/>
              <a:t>             (registro imprese)</a:t>
            </a:r>
          </a:p>
          <a:p>
            <a:pPr marL="0" indent="0">
              <a:buNone/>
            </a:pPr>
            <a:r>
              <a:rPr lang="it-IT" sz="6000" i="1" dirty="0" smtClean="0"/>
              <a:t>          Normativa </a:t>
            </a:r>
            <a:r>
              <a:rPr lang="it-IT" sz="6000" i="1" dirty="0" err="1" smtClean="0"/>
              <a:t>Consob</a:t>
            </a:r>
            <a:r>
              <a:rPr lang="it-IT" sz="6000" i="1" dirty="0" smtClean="0"/>
              <a:t> su IPO/OPA</a:t>
            </a:r>
          </a:p>
          <a:p>
            <a:pPr marL="0" indent="0">
              <a:buNone/>
            </a:pPr>
            <a:r>
              <a:rPr lang="it-IT" sz="6000" i="1" dirty="0"/>
              <a:t> </a:t>
            </a:r>
            <a:r>
              <a:rPr lang="it-IT" sz="6000" i="1" dirty="0" smtClean="0"/>
              <a:t>         Normativa Borsa IPO</a:t>
            </a:r>
          </a:p>
          <a:p>
            <a:pPr marL="0" indent="0">
              <a:buNone/>
            </a:pPr>
            <a:r>
              <a:rPr lang="it-IT" sz="6000" i="1" dirty="0"/>
              <a:t> </a:t>
            </a:r>
            <a:r>
              <a:rPr lang="it-IT" sz="6000" i="1" dirty="0" smtClean="0"/>
              <a:t>         Normativa Banca d’Italia </a:t>
            </a:r>
            <a:r>
              <a:rPr lang="it-IT" sz="6000" i="1" dirty="0" smtClean="0"/>
              <a:t>Capital </a:t>
            </a:r>
            <a:r>
              <a:rPr lang="it-IT" sz="6000" i="1" dirty="0" err="1" smtClean="0"/>
              <a:t>Adequacy</a:t>
            </a:r>
            <a:endParaRPr lang="it-IT" sz="6000" i="1" dirty="0" smtClean="0"/>
          </a:p>
          <a:p>
            <a:pPr marL="0" indent="0">
              <a:buNone/>
            </a:pPr>
            <a:r>
              <a:rPr lang="it-IT" sz="6000" i="1" dirty="0"/>
              <a:t> </a:t>
            </a:r>
            <a:r>
              <a:rPr lang="it-IT" sz="6000" i="1" dirty="0" smtClean="0"/>
              <a:t>         Prospetti informativi per quotazione</a:t>
            </a:r>
          </a:p>
          <a:p>
            <a:pPr marL="0" indent="0">
              <a:buNone/>
            </a:pPr>
            <a:r>
              <a:rPr lang="it-IT" sz="6000" i="1" dirty="0"/>
              <a:t> </a:t>
            </a:r>
            <a:r>
              <a:rPr lang="it-IT" sz="6000" i="1" dirty="0" smtClean="0"/>
              <a:t>         ISA 500 e principi di revisione ODCEC</a:t>
            </a:r>
          </a:p>
          <a:p>
            <a:pPr marL="0" indent="0">
              <a:buNone/>
            </a:pPr>
            <a:r>
              <a:rPr lang="it-IT" sz="6000" i="1" dirty="0"/>
              <a:t> </a:t>
            </a:r>
            <a:r>
              <a:rPr lang="it-IT" sz="6000" i="1" dirty="0" smtClean="0"/>
              <a:t>         IFRS 3</a:t>
            </a:r>
            <a:endParaRPr lang="it-IT" sz="6000" i="1" dirty="0"/>
          </a:p>
          <a:p>
            <a:pPr marL="0" indent="0">
              <a:buNone/>
            </a:pPr>
            <a:r>
              <a:rPr lang="it-IT" sz="6000" i="1" dirty="0"/>
              <a:t>          </a:t>
            </a:r>
            <a:r>
              <a:rPr lang="it-IT" sz="6000" i="1" dirty="0" smtClean="0"/>
              <a:t>Slide lezioni </a:t>
            </a:r>
            <a:endParaRPr lang="it-IT" sz="6000" i="1" dirty="0"/>
          </a:p>
          <a:p>
            <a:pPr marL="0" indent="0">
              <a:buNone/>
            </a:pPr>
            <a:endParaRPr lang="it-IT" sz="2400" i="1" dirty="0" smtClean="0"/>
          </a:p>
          <a:p>
            <a:pPr marL="0" indent="0">
              <a:buNone/>
            </a:pPr>
            <a:r>
              <a:rPr lang="it-IT" sz="2400" i="1" dirty="0"/>
              <a:t> </a:t>
            </a:r>
            <a:r>
              <a:rPr lang="it-IT" sz="2400" i="1" dirty="0" smtClean="0"/>
              <a:t>         </a:t>
            </a:r>
          </a:p>
          <a:p>
            <a:endParaRPr lang="it-IT" sz="2800" i="1" dirty="0"/>
          </a:p>
          <a:p>
            <a:pPr marL="0" indent="0">
              <a:buNone/>
            </a:pP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375250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INFORMATIVA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 smtClean="0"/>
              <a:t>Accordo «</a:t>
            </a:r>
            <a:r>
              <a:rPr lang="it-IT" i="1" dirty="0" err="1" smtClean="0"/>
              <a:t>Standstill</a:t>
            </a:r>
            <a:r>
              <a:rPr lang="it-IT" i="1" dirty="0" smtClean="0"/>
              <a:t>», normalmente con le controparti bancarie che accettano di prorogare il rientro ed è accompagnato da un «accordo interbancario»</a:t>
            </a:r>
          </a:p>
          <a:p>
            <a:r>
              <a:rPr lang="it-IT" sz="2800" i="1" dirty="0" smtClean="0"/>
              <a:t>Concordato preventivo ex art 67 LF. E’ una accordo con i creditori che prevede la proroga delle scadenze. Richiede un piano attestato (può essere pubblicato nel registro delle imprese)</a:t>
            </a:r>
            <a:endParaRPr lang="it-IT" sz="2800" i="1" dirty="0"/>
          </a:p>
          <a:p>
            <a:pPr marL="0" indent="0">
              <a:buNone/>
            </a:pP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204865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INFORMATIVA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i="1" dirty="0" smtClean="0"/>
              <a:t>       </a:t>
            </a:r>
            <a:endParaRPr lang="it-IT" sz="2800" i="1" dirty="0"/>
          </a:p>
          <a:p>
            <a:r>
              <a:rPr lang="it-IT" i="1" dirty="0" smtClean="0"/>
              <a:t>Concordato in «bianco» detto anche «con riserva» o «</a:t>
            </a:r>
            <a:r>
              <a:rPr lang="it-IT" i="1" dirty="0" err="1" smtClean="0"/>
              <a:t>prenotativo</a:t>
            </a:r>
            <a:r>
              <a:rPr lang="it-IT" i="1" dirty="0" smtClean="0"/>
              <a:t>» o “in continuità”. </a:t>
            </a:r>
            <a:r>
              <a:rPr lang="it-IT" i="1" dirty="0" smtClean="0"/>
              <a:t>Si concreta con un ricorso presentato al Tribunale che nomina uno o più commissari. Normalmente il Tribunale chiede che sia accompagnato da un piano finanziario-economico attestato da un esperto che garantisca che nel </a:t>
            </a:r>
            <a:r>
              <a:rPr lang="it-IT" i="1" dirty="0" smtClean="0"/>
              <a:t>periodo di concordato (</a:t>
            </a:r>
            <a:r>
              <a:rPr lang="it-IT" i="1" dirty="0" err="1" smtClean="0"/>
              <a:t>max</a:t>
            </a:r>
            <a:r>
              <a:rPr lang="it-IT" i="1" dirty="0" smtClean="0"/>
              <a:t> 6 mesi) </a:t>
            </a:r>
            <a:r>
              <a:rPr lang="it-IT" i="1" dirty="0" smtClean="0"/>
              <a:t>non si creino pregiudizi ai creditori. La procedura anticipa uno dei temi del 182 </a:t>
            </a:r>
            <a:r>
              <a:rPr lang="it-IT" i="1" dirty="0" smtClean="0"/>
              <a:t>bis LF: </a:t>
            </a:r>
            <a:r>
              <a:rPr lang="it-IT" b="1" i="1" dirty="0" smtClean="0"/>
              <a:t>l’attendibilità dei dati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xmlns="" val="167762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INFORMATIVA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i="1" dirty="0" smtClean="0"/>
              <a:t>       </a:t>
            </a:r>
            <a:endParaRPr lang="it-IT" sz="2800" i="1" dirty="0"/>
          </a:p>
          <a:p>
            <a:pPr marL="0" indent="0">
              <a:buNone/>
            </a:pPr>
            <a:r>
              <a:rPr lang="it-IT" b="1" dirty="0" smtClean="0"/>
              <a:t>L’accordo di ristrutturazione del debito ex art. 182 bis LF. (evoluzione art. 67)</a:t>
            </a:r>
          </a:p>
          <a:p>
            <a:pPr marL="0" indent="0">
              <a:buNone/>
            </a:pPr>
            <a:r>
              <a:rPr lang="it-IT" i="1" dirty="0" smtClean="0"/>
              <a:t>Si concreta con un accordo tra la società e i suoi creditori che rappresentano una percentuale di almeno il 60% dei crediti in forza del quale i creditori aderenti accettano un </a:t>
            </a:r>
            <a:r>
              <a:rPr lang="it-IT" i="1" dirty="0" err="1" smtClean="0"/>
              <a:t>riscadenziamento</a:t>
            </a:r>
            <a:r>
              <a:rPr lang="it-IT" i="1" dirty="0" smtClean="0"/>
              <a:t> e/o riduzione del loro credito. 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188903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INFORMATIVA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Accordo di ristrutturazione del debito ex art. 182 bis LF</a:t>
            </a:r>
            <a:r>
              <a:rPr lang="it-IT" i="1" dirty="0" smtClean="0"/>
              <a:t>  </a:t>
            </a:r>
          </a:p>
          <a:p>
            <a:pPr marL="0" indent="0">
              <a:buNone/>
            </a:pPr>
            <a:r>
              <a:rPr lang="it-IT" sz="2800" i="1" dirty="0" smtClean="0"/>
              <a:t>         E’ una procedura che consente diverse opzioni per il</a:t>
            </a:r>
          </a:p>
          <a:p>
            <a:pPr marL="0" indent="0">
              <a:buNone/>
            </a:pPr>
            <a:r>
              <a:rPr lang="it-IT" sz="2800" i="1" dirty="0" smtClean="0"/>
              <a:t>     </a:t>
            </a:r>
            <a:r>
              <a:rPr lang="it-IT" sz="2800" i="1" dirty="0"/>
              <a:t> </a:t>
            </a:r>
            <a:r>
              <a:rPr lang="it-IT" sz="2800" i="1" dirty="0" smtClean="0"/>
              <a:t>   salvataggio dell’impresa attraverso : la continuità della </a:t>
            </a:r>
          </a:p>
          <a:p>
            <a:pPr marL="0" indent="0">
              <a:buNone/>
            </a:pPr>
            <a:r>
              <a:rPr lang="it-IT" sz="2800" i="1" dirty="0"/>
              <a:t> </a:t>
            </a:r>
            <a:r>
              <a:rPr lang="it-IT" sz="2800" i="1" dirty="0" smtClean="0"/>
              <a:t>        </a:t>
            </a:r>
            <a:r>
              <a:rPr lang="it-IT" sz="2800" i="1" dirty="0" smtClean="0"/>
              <a:t>proprietà o sua estromissione con </a:t>
            </a:r>
            <a:r>
              <a:rPr lang="it-IT" sz="2800" i="1" dirty="0" smtClean="0"/>
              <a:t>l’intervento </a:t>
            </a:r>
            <a:r>
              <a:rPr lang="it-IT" sz="2800" i="1" dirty="0" smtClean="0"/>
              <a:t>di</a:t>
            </a:r>
          </a:p>
          <a:p>
            <a:pPr marL="0" indent="0">
              <a:buNone/>
            </a:pPr>
            <a:r>
              <a:rPr lang="it-IT" sz="2800" i="1" dirty="0" smtClean="0"/>
              <a:t> </a:t>
            </a:r>
            <a:r>
              <a:rPr lang="it-IT" sz="2800" i="1" dirty="0" smtClean="0"/>
              <a:t>       </a:t>
            </a:r>
            <a:r>
              <a:rPr lang="it-IT" sz="2800" i="1" dirty="0" smtClean="0"/>
              <a:t> </a:t>
            </a:r>
            <a:r>
              <a:rPr lang="it-IT" sz="2800" i="1" dirty="0" smtClean="0"/>
              <a:t>investitori, </a:t>
            </a:r>
            <a:r>
              <a:rPr lang="it-IT" sz="2800" i="1" dirty="0" smtClean="0"/>
              <a:t> la possibilità di ottenere finanza</a:t>
            </a:r>
          </a:p>
          <a:p>
            <a:pPr marL="0" indent="0">
              <a:buNone/>
            </a:pPr>
            <a:r>
              <a:rPr lang="it-IT" sz="2800" i="1" dirty="0" smtClean="0"/>
              <a:t> </a:t>
            </a:r>
            <a:r>
              <a:rPr lang="it-IT" sz="2800" i="1" dirty="0" smtClean="0"/>
              <a:t>       </a:t>
            </a:r>
            <a:r>
              <a:rPr lang="it-IT" sz="2800" i="1" dirty="0" smtClean="0"/>
              <a:t> </a:t>
            </a:r>
            <a:r>
              <a:rPr lang="it-IT" sz="2800" i="1" dirty="0" smtClean="0"/>
              <a:t>prededucibile, </a:t>
            </a:r>
            <a:r>
              <a:rPr lang="it-IT" sz="2800" i="1" dirty="0" smtClean="0"/>
              <a:t>la limitazione delle </a:t>
            </a:r>
            <a:r>
              <a:rPr lang="it-IT" sz="2800" i="1" dirty="0" smtClean="0"/>
              <a:t>perdite </a:t>
            </a:r>
          </a:p>
          <a:p>
            <a:pPr marL="0" indent="0">
              <a:buNone/>
            </a:pPr>
            <a:r>
              <a:rPr lang="it-IT" sz="2800" i="1" dirty="0"/>
              <a:t> </a:t>
            </a:r>
            <a:r>
              <a:rPr lang="it-IT" sz="2800" i="1" dirty="0" smtClean="0"/>
              <a:t>        dei creditori </a:t>
            </a:r>
            <a:r>
              <a:rPr lang="it-IT" sz="2800" i="1" dirty="0" smtClean="0"/>
              <a:t> </a:t>
            </a:r>
            <a:r>
              <a:rPr lang="it-IT" sz="2800" i="1" dirty="0" smtClean="0"/>
              <a:t>inevitabili con il </a:t>
            </a:r>
          </a:p>
          <a:p>
            <a:pPr marL="0" indent="0">
              <a:buNone/>
            </a:pPr>
            <a:r>
              <a:rPr lang="it-IT" sz="2800" i="1" dirty="0"/>
              <a:t> </a:t>
            </a:r>
            <a:r>
              <a:rPr lang="it-IT" sz="2800" i="1" dirty="0" smtClean="0"/>
              <a:t>        fallimento e la legge Marzano</a:t>
            </a:r>
            <a:r>
              <a:rPr lang="it-IT" sz="2800" i="1" dirty="0" smtClean="0"/>
              <a:t>.</a:t>
            </a:r>
          </a:p>
          <a:p>
            <a:pPr marL="0" indent="0">
              <a:buNone/>
            </a:pPr>
            <a:r>
              <a:rPr lang="it-IT" sz="2800" i="1" dirty="0" smtClean="0"/>
              <a:t> </a:t>
            </a:r>
            <a:r>
              <a:rPr lang="it-IT" sz="2800" i="1" dirty="0" smtClean="0"/>
              <a:t>      </a:t>
            </a:r>
            <a:r>
              <a:rPr lang="it-IT" sz="2800" i="1" dirty="0" smtClean="0"/>
              <a:t> </a:t>
            </a:r>
            <a:r>
              <a:rPr lang="it-IT" sz="2800" i="1" dirty="0" smtClean="0"/>
              <a:t>E</a:t>
            </a:r>
            <a:r>
              <a:rPr lang="it-IT" sz="2800" i="1" dirty="0" smtClean="0"/>
              <a:t>’ da molti considerata la procedura </a:t>
            </a:r>
            <a:r>
              <a:rPr lang="it-IT" sz="2800" i="1" dirty="0" smtClean="0"/>
              <a:t>che</a:t>
            </a:r>
          </a:p>
          <a:p>
            <a:pPr marL="0" indent="0">
              <a:buNone/>
            </a:pPr>
            <a:r>
              <a:rPr lang="it-IT" sz="2800" i="1" dirty="0"/>
              <a:t> </a:t>
            </a:r>
            <a:r>
              <a:rPr lang="it-IT" sz="2800" i="1" dirty="0" smtClean="0"/>
              <a:t>       </a:t>
            </a:r>
            <a:r>
              <a:rPr lang="it-IT" sz="2800" i="1" dirty="0" smtClean="0"/>
              <a:t>meglio </a:t>
            </a:r>
            <a:r>
              <a:rPr lang="it-IT" sz="2800" i="1" dirty="0" smtClean="0"/>
              <a:t>garantisce la tutela dei creditori e il patrimonio</a:t>
            </a:r>
          </a:p>
          <a:p>
            <a:pPr marL="0" indent="0">
              <a:buNone/>
            </a:pPr>
            <a:r>
              <a:rPr lang="it-IT" sz="2800" i="1" dirty="0"/>
              <a:t> </a:t>
            </a:r>
            <a:r>
              <a:rPr lang="it-IT" sz="2800" i="1" dirty="0" smtClean="0"/>
              <a:t>        produttivo dell’impresa</a:t>
            </a:r>
            <a:endParaRPr lang="it-IT" sz="2800" i="1" dirty="0"/>
          </a:p>
          <a:p>
            <a:pPr marL="0" indent="0">
              <a:buNone/>
            </a:pP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301672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6318</TotalTime>
  <Words>2121</Words>
  <Application>Microsoft Office PowerPoint</Application>
  <PresentationFormat>Presentazione su schermo (4:3)</PresentationFormat>
  <Paragraphs>359</Paragraphs>
  <Slides>47</Slides>
  <Notes>0</Notes>
  <HiddenSlides>16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47</vt:i4>
      </vt:variant>
    </vt:vector>
  </HeadingPairs>
  <TitlesOfParts>
    <vt:vector size="48" baseType="lpstr">
      <vt:lpstr>Tema di Office</vt:lpstr>
      <vt:lpstr>ECONOMIA DEI MERCATI INFORMATIVA</vt:lpstr>
      <vt:lpstr>INFORMATIVA</vt:lpstr>
      <vt:lpstr>INFORMATIVA</vt:lpstr>
      <vt:lpstr>INFORMATIVA</vt:lpstr>
      <vt:lpstr>INFORMATIVA</vt:lpstr>
      <vt:lpstr>INFORMATIVA</vt:lpstr>
      <vt:lpstr>INFORMATIVA</vt:lpstr>
      <vt:lpstr>INFORMATIVA</vt:lpstr>
      <vt:lpstr>INFORMATIVA</vt:lpstr>
      <vt:lpstr>PIANO DI ACCORDO</vt:lpstr>
      <vt:lpstr>PIANO DI ACCORDO</vt:lpstr>
      <vt:lpstr>ADVISOR</vt:lpstr>
      <vt:lpstr>ADVISOR</vt:lpstr>
      <vt:lpstr>CONOSCENZA</vt:lpstr>
      <vt:lpstr>TIPI DI DUE DILIGENCE  </vt:lpstr>
      <vt:lpstr>DUE DILIGENCE </vt:lpstr>
      <vt:lpstr>DUE DILIGENCE </vt:lpstr>
      <vt:lpstr>BUSINESS DUE DILIGENCE</vt:lpstr>
      <vt:lpstr> BUSINESS DUE DILIGENCE </vt:lpstr>
      <vt:lpstr> BUSINESS DUE DILIGENCE </vt:lpstr>
      <vt:lpstr> BUSINESS DUE DILIGENCE </vt:lpstr>
      <vt:lpstr>  BUSINESS DUE DILIGENCE  </vt:lpstr>
      <vt:lpstr> BUSINESS DUE DILIGENCE </vt:lpstr>
      <vt:lpstr> BUSINESS DUE DILIGENCE </vt:lpstr>
      <vt:lpstr> BUSINESS DUE DILIGENCE </vt:lpstr>
      <vt:lpstr> BUSINESS DUE DILIGENCE </vt:lpstr>
      <vt:lpstr> BUSINESS DUE DILIGENCE </vt:lpstr>
      <vt:lpstr> BUSINESS DUE DILIGENCE </vt:lpstr>
      <vt:lpstr> BUSINESS DUE DILIGENCE </vt:lpstr>
      <vt:lpstr> BUSINESS DUE DILIGENCE </vt:lpstr>
      <vt:lpstr> BUSINESS DUE DILIGENCE </vt:lpstr>
      <vt:lpstr> FINANCIAL DUE DILIGENCE </vt:lpstr>
      <vt:lpstr> FINANCIAL DUE DILIGENCE </vt:lpstr>
      <vt:lpstr>FINANCIAL DUE DILIGENCE</vt:lpstr>
      <vt:lpstr> FINANCIAL DUE DILIGENCE </vt:lpstr>
      <vt:lpstr>FINANCIAL DUE DILIGENCE Sistema di controllo interno</vt:lpstr>
      <vt:lpstr>Il sistema di controllo interno</vt:lpstr>
      <vt:lpstr>FINANCIAL DUE DILIGENCE Alcune voci di bilancio</vt:lpstr>
      <vt:lpstr>FDD</vt:lpstr>
      <vt:lpstr>FDD</vt:lpstr>
      <vt:lpstr>FDD</vt:lpstr>
      <vt:lpstr>FDD</vt:lpstr>
      <vt:lpstr>FDD</vt:lpstr>
      <vt:lpstr>FDD</vt:lpstr>
      <vt:lpstr>FDD</vt:lpstr>
      <vt:lpstr>FDD</vt:lpstr>
      <vt:lpstr>FDD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ECONOMIA DEI MERCATI INFORMATIVA</dc:title>
  <dc:creator>antonio</dc:creator>
  <cp:lastModifiedBy>Pierobon Maurizio</cp:lastModifiedBy>
  <cp:revision>111</cp:revision>
  <dcterms:created xsi:type="dcterms:W3CDTF">2015-12-31T07:04:52Z</dcterms:created>
  <dcterms:modified xsi:type="dcterms:W3CDTF">2016-02-26T07:54:23Z</dcterms:modified>
</cp:coreProperties>
</file>