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64" r:id="rId3"/>
    <p:sldId id="276" r:id="rId4"/>
    <p:sldId id="281" r:id="rId5"/>
    <p:sldId id="283" r:id="rId6"/>
    <p:sldId id="284" r:id="rId7"/>
    <p:sldId id="286" r:id="rId8"/>
    <p:sldId id="285" r:id="rId9"/>
    <p:sldId id="287" r:id="rId10"/>
    <p:sldId id="289" r:id="rId11"/>
    <p:sldId id="294" r:id="rId12"/>
    <p:sldId id="293" r:id="rId13"/>
    <p:sldId id="295" r:id="rId14"/>
    <p:sldId id="298" r:id="rId15"/>
    <p:sldId id="299" r:id="rId16"/>
    <p:sldId id="296" r:id="rId17"/>
    <p:sldId id="304" r:id="rId18"/>
    <p:sldId id="302" r:id="rId19"/>
    <p:sldId id="312" r:id="rId20"/>
    <p:sldId id="303" r:id="rId21"/>
    <p:sldId id="300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4" r:id="rId30"/>
    <p:sldId id="321" r:id="rId31"/>
    <p:sldId id="315" r:id="rId32"/>
    <p:sldId id="317" r:id="rId33"/>
    <p:sldId id="318" r:id="rId34"/>
    <p:sldId id="319" r:id="rId35"/>
    <p:sldId id="266" r:id="rId36"/>
  </p:sldIdLst>
  <p:sldSz cx="12188825" cy="6858000"/>
  <p:notesSz cx="6888163" cy="100203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100" d="100"/>
          <a:sy n="100" d="100"/>
        </p:scale>
        <p:origin x="618" y="3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4/1/2016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‹N›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567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4/1/2016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685800"/>
            <a:ext cx="10766795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015" y="6324600"/>
            <a:ext cx="7008574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6641" y="-4799172"/>
            <a:ext cx="152399" cy="1096994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339" y="6477000"/>
            <a:ext cx="203553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46339" y="6324600"/>
            <a:ext cx="2031471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giugno 2012</a:t>
            </a:r>
            <a:endParaRPr lang="it-IT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711015" y="6477001"/>
            <a:ext cx="34535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it-IT" sz="1000" noProof="0" smtClean="0">
                <a:latin typeface="Arial" pitchFamily="34" charset="0"/>
                <a:cs typeface="Arial" pitchFamily="34" charset="0"/>
              </a:rPr>
              <a:t>PwC</a:t>
            </a:r>
            <a:endParaRPr lang="it-IT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440315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4/1/2016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4/1/2016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4/1/2016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Combination</a:t>
            </a:r>
            <a:br>
              <a:rPr lang="en-US" dirty="0" smtClean="0"/>
            </a:br>
            <a:r>
              <a:rPr lang="en-US" dirty="0" smtClean="0"/>
              <a:t>IFRS 3R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err="1" smtClean="0"/>
              <a:t>Taverna</a:t>
            </a:r>
            <a:endParaRPr lang="en-US" dirty="0" smtClean="0"/>
          </a:p>
          <a:p>
            <a:pPr marL="514350" indent="-514350"/>
            <a:endParaRPr lang="en-US" sz="1400" dirty="0" smtClean="0"/>
          </a:p>
          <a:p>
            <a:pPr marL="514350" indent="-514350"/>
            <a:r>
              <a:rPr lang="en-US" sz="1600" dirty="0" err="1" smtClean="0"/>
              <a:t>fonte</a:t>
            </a:r>
            <a:r>
              <a:rPr lang="en-US" sz="1600" smtClean="0"/>
              <a:t> PwC </a:t>
            </a: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1 </a:t>
            </a:r>
            <a:r>
              <a:rPr lang="it-IT" sz="3200" dirty="0"/>
              <a:t>identificazione </a:t>
            </a:r>
            <a:r>
              <a:rPr lang="it-IT" sz="3200" dirty="0" smtClean="0"/>
              <a:t>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Quali </a:t>
            </a:r>
            <a:r>
              <a:rPr lang="it-IT" dirty="0"/>
              <a:t>sono gli elementi che permettono di identificare il “controllo”? (*)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l’esistenza </a:t>
            </a:r>
            <a:r>
              <a:rPr lang="it-IT" dirty="0"/>
              <a:t>del potere sulla controllata;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/>
              <a:t>l’esposizione alla variabilità dei risultati raggiunti dalla controllata;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dirty="0"/>
              <a:t>la capacità di utilizzare quello stesso potere per influenzare i risultati della controllata.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(*) </a:t>
            </a:r>
            <a:r>
              <a:rPr lang="it-IT" dirty="0"/>
              <a:t>Secondo la definizione da IFRS 10</a:t>
            </a:r>
            <a:endParaRPr lang="it-IT" b="1" dirty="0"/>
          </a:p>
        </p:txBody>
      </p:sp>
    </p:spTree>
    <p:extLst>
      <p:ext uri="{BB962C8B-B14F-4D97-AF65-F5344CB8AC3E}">
        <p14:creationId xmlns="" xmlns:p14="http://schemas.microsoft.com/office/powerpoint/2010/main" val="4037348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1 </a:t>
            </a:r>
            <a:r>
              <a:rPr lang="it-IT" sz="3200" dirty="0"/>
              <a:t>identificazione </a:t>
            </a:r>
            <a:r>
              <a:rPr lang="it-IT" sz="3200" dirty="0" smtClean="0"/>
              <a:t>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Si </a:t>
            </a:r>
            <a:r>
              <a:rPr lang="it-IT" b="1" dirty="0"/>
              <a:t>presume</a:t>
            </a:r>
            <a:r>
              <a:rPr lang="it-IT" dirty="0"/>
              <a:t> che </a:t>
            </a:r>
            <a:r>
              <a:rPr lang="it-IT" b="1" dirty="0"/>
              <a:t>esista il controllo </a:t>
            </a:r>
            <a:r>
              <a:rPr lang="it-IT" dirty="0"/>
              <a:t>dell’entità A sull’entità B quando l’entità A possiede (o acquisisce) più della metà dei diritti di voto dell’entità B a meno che, in casi eccezionali, possa essere chiaramente dimostrato che tale possesso non costituisce controllo.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895372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1 </a:t>
            </a:r>
            <a:r>
              <a:rPr lang="it-IT" sz="3200" dirty="0"/>
              <a:t>identificazione </a:t>
            </a:r>
            <a:r>
              <a:rPr lang="it-IT" sz="3200" dirty="0" smtClean="0"/>
              <a:t>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55813" y="2145269"/>
            <a:ext cx="2295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Tx/>
            </a:pPr>
            <a:r>
              <a:rPr lang="it-IT" b="1" dirty="0">
                <a:solidFill>
                  <a:srgbClr val="C00000"/>
                </a:solidFill>
                <a:latin typeface="Georgia" pitchFamily="18" charset="0"/>
              </a:rPr>
              <a:t>CONTROLLO</a:t>
            </a:r>
            <a:endParaRPr lang="it-IT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00481" y="1700808"/>
            <a:ext cx="5410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800" dirty="0"/>
              <a:t>Controllo di fatto: </a:t>
            </a:r>
            <a:r>
              <a:rPr lang="it-IT" sz="1800" b="1" dirty="0" smtClean="0"/>
              <a:t> </a:t>
            </a:r>
            <a:r>
              <a:rPr lang="it-IT" sz="1800" b="1" dirty="0"/>
              <a:t>A possiede una quota minore del 50% dei diritti di voto esercitabili in assemblea </a:t>
            </a:r>
            <a:r>
              <a:rPr lang="it-IT" sz="1800" dirty="0"/>
              <a:t>ed ha:</a:t>
            </a:r>
          </a:p>
          <a:p>
            <a:r>
              <a:rPr lang="it-IT" sz="1800" dirty="0"/>
              <a:t>a) il controllo di più </a:t>
            </a:r>
            <a:r>
              <a:rPr lang="it-IT" sz="1800" dirty="0" smtClean="0"/>
              <a:t>del 50% dei </a:t>
            </a:r>
            <a:r>
              <a:rPr lang="it-IT" sz="1800" dirty="0"/>
              <a:t>diritti di voto in virtù di un accordo con altri investitori; </a:t>
            </a:r>
          </a:p>
          <a:p>
            <a:r>
              <a:rPr lang="it-IT" sz="1800" dirty="0"/>
              <a:t>b) il potere sulle "</a:t>
            </a:r>
            <a:r>
              <a:rPr lang="it-IT" sz="1800" dirty="0" err="1"/>
              <a:t>relevant</a:t>
            </a:r>
            <a:r>
              <a:rPr lang="it-IT" sz="1800" dirty="0"/>
              <a:t> </a:t>
            </a:r>
            <a:r>
              <a:rPr lang="it-IT" sz="1800" dirty="0" err="1"/>
              <a:t>activities</a:t>
            </a:r>
            <a:r>
              <a:rPr lang="it-IT" sz="1800" dirty="0"/>
              <a:t>" dell'entità B in forza di uno statuto o di un accordo; </a:t>
            </a:r>
          </a:p>
          <a:p>
            <a:r>
              <a:rPr lang="it-IT" sz="1800" dirty="0"/>
              <a:t>c) il potere di nominare o di rimuovere la maggioranza dei membri del consiglio di amministrazione ed il controllo dell'entità B è detenuto da quel consiglio o organo; </a:t>
            </a:r>
          </a:p>
          <a:p>
            <a:r>
              <a:rPr lang="it-IT" sz="1800" dirty="0"/>
              <a:t>o</a:t>
            </a:r>
          </a:p>
          <a:p>
            <a:r>
              <a:rPr lang="it-IT" sz="1800" dirty="0"/>
              <a:t>d) il potere di esercitare la maggioranza dei diritti di voto nelle sedute del consiglio di amministrazione, ed il controllo dell'entità B è detenuto da quel consiglio o organo. </a:t>
            </a:r>
          </a:p>
          <a:p>
            <a:endParaRPr lang="it-IT" sz="1800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5812" y="3318808"/>
            <a:ext cx="220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Tx/>
            </a:pPr>
            <a:r>
              <a:rPr lang="it-IT" sz="1800" dirty="0"/>
              <a:t>Controllo legale: A possiede (o acquisisce) </a:t>
            </a:r>
            <a:r>
              <a:rPr lang="it-IT" sz="1800" b="1" dirty="0"/>
              <a:t>più </a:t>
            </a:r>
            <a:r>
              <a:rPr lang="it-IT" sz="1800" b="1" dirty="0" smtClean="0"/>
              <a:t>del 50% dei </a:t>
            </a:r>
            <a:r>
              <a:rPr lang="it-IT" sz="1800" b="1" dirty="0"/>
              <a:t>diritti di voto </a:t>
            </a:r>
            <a:r>
              <a:rPr lang="it-IT" sz="1800" dirty="0" smtClean="0"/>
              <a:t>di </a:t>
            </a:r>
            <a:r>
              <a:rPr lang="it-IT" sz="1800" dirty="0"/>
              <a:t>B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351633" y="2348880"/>
            <a:ext cx="1184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2998068" y="263300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653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1 </a:t>
            </a:r>
            <a:r>
              <a:rPr lang="it-IT" sz="3200" dirty="0"/>
              <a:t>identificazione </a:t>
            </a:r>
            <a:r>
              <a:rPr lang="it-IT" sz="3200" dirty="0" smtClean="0"/>
              <a:t>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Per </a:t>
            </a:r>
            <a:r>
              <a:rPr lang="it-IT" dirty="0"/>
              <a:t>l’individuazione dell’acquirente si deve </a:t>
            </a:r>
            <a:r>
              <a:rPr lang="it-IT" dirty="0" smtClean="0"/>
              <a:t>prescindere dalle </a:t>
            </a:r>
            <a:r>
              <a:rPr lang="it-IT" dirty="0"/>
              <a:t>modalità tecniche di attuazione dell’operazione </a:t>
            </a:r>
            <a:r>
              <a:rPr lang="it-IT" dirty="0" smtClean="0"/>
              <a:t>e dalla </a:t>
            </a:r>
            <a:r>
              <a:rPr lang="it-IT" dirty="0"/>
              <a:t>struttura legale risultante dalla </a:t>
            </a:r>
            <a:r>
              <a:rPr lang="it-IT" dirty="0" smtClean="0"/>
              <a:t>aggregazione.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Solitamente l’acquirente si identifica come </a:t>
            </a:r>
            <a:r>
              <a:rPr lang="it-IT" dirty="0"/>
              <a:t>(</a:t>
            </a:r>
            <a:r>
              <a:rPr lang="it-IT" b="1" dirty="0"/>
              <a:t>presunzioni relative</a:t>
            </a:r>
            <a:r>
              <a:rPr lang="it-IT" dirty="0" smtClean="0"/>
              <a:t>):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</a:t>
            </a:r>
            <a:r>
              <a:rPr lang="it-IT" dirty="0" smtClean="0"/>
              <a:t>L’entità </a:t>
            </a:r>
            <a:r>
              <a:rPr lang="it-IT" dirty="0"/>
              <a:t>con il maggior fair </a:t>
            </a:r>
            <a:r>
              <a:rPr lang="it-IT" dirty="0" err="1"/>
              <a:t>value</a:t>
            </a:r>
            <a:endParaRPr lang="it-IT" dirty="0"/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L’entità che versa il corrispettivo in denaro o in altre attività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• L’entità il cui management è in grado di guidare la scelta </a:t>
            </a:r>
            <a:r>
              <a:rPr lang="it-IT" dirty="0" smtClean="0"/>
              <a:t>del gruppo </a:t>
            </a:r>
            <a:r>
              <a:rPr lang="it-IT" dirty="0"/>
              <a:t>dirigente dell’entità risultante dall’aggregazione</a:t>
            </a:r>
          </a:p>
        </p:txBody>
      </p:sp>
    </p:spTree>
    <p:extLst>
      <p:ext uri="{BB962C8B-B14F-4D97-AF65-F5344CB8AC3E}">
        <p14:creationId xmlns="" xmlns:p14="http://schemas.microsoft.com/office/powerpoint/2010/main" val="258807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/>
              <a:t>STEP 1 </a:t>
            </a:r>
            <a:r>
              <a:rPr lang="it-IT" sz="3200" dirty="0"/>
              <a:t>identificazione 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4077072"/>
            <a:ext cx="10796875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9796" y="1340769"/>
            <a:ext cx="11233248" cy="54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endParaRPr lang="it-IT" sz="1800" dirty="0" smtClean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 smtClean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endParaRPr lang="it-IT" sz="1800" dirty="0" smtClean="0"/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 smtClean="0"/>
              <a:t>La </a:t>
            </a:r>
            <a:r>
              <a:rPr lang="it-IT" sz="1800" dirty="0"/>
              <a:t>società A possiede 35 % di voti della società C ed il 40 % di voti nella società B.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B possiede il 60 % di voti in C</a:t>
            </a:r>
            <a:r>
              <a:rPr lang="it-IT" sz="1800" dirty="0" smtClean="0"/>
              <a:t>.</a:t>
            </a:r>
          </a:p>
          <a:p>
            <a:pPr marL="0" lvl="1" algn="just" defTabSz="695325">
              <a:spcAft>
                <a:spcPct val="20000"/>
              </a:spcAft>
            </a:pPr>
            <a:endParaRPr lang="it-IT" sz="1700" dirty="0" smtClean="0"/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 smtClean="0"/>
              <a:t>A </a:t>
            </a:r>
            <a:r>
              <a:rPr lang="it-IT" sz="1700" dirty="0"/>
              <a:t>detiene, direttamente e indirettamente, un 59% di proprietà in C. (Nel dettaglio il 59% è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ottenuto dalla somma di 35% dei voti in C detenuti direttamente da A, e dal 24% dei diritti di </a:t>
            </a:r>
            <a:r>
              <a:rPr lang="it-IT" sz="1700" dirty="0" smtClean="0"/>
              <a:t>voto in </a:t>
            </a:r>
            <a:r>
              <a:rPr lang="it-IT" sz="1700" dirty="0"/>
              <a:t>C detenuti indirettamente da B (ovvero il 40% del 60% che B possiede in C).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Benché gli interessi totali di A eccedano il 50 %, ciò può non essere sufficiente a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determinare il controllo su C</a:t>
            </a:r>
            <a:r>
              <a:rPr lang="it-IT" sz="1700" dirty="0" smtClean="0"/>
              <a:t>.</a:t>
            </a:r>
          </a:p>
          <a:p>
            <a:pPr marL="0" lvl="1" algn="just" defTabSz="695325">
              <a:spcAft>
                <a:spcPct val="20000"/>
              </a:spcAft>
            </a:pPr>
            <a:endParaRPr lang="it-IT" sz="1800" dirty="0"/>
          </a:p>
          <a:p>
            <a:pPr marL="0" lvl="1" algn="just" defTabSz="695325">
              <a:spcAft>
                <a:spcPct val="20000"/>
              </a:spcAft>
            </a:pPr>
            <a:r>
              <a:rPr lang="it-IT" sz="1700" dirty="0"/>
              <a:t>Riprendendo l’esempio, A non ha il controllo sul 59 % della azienda perché non ha il controllo </a:t>
            </a:r>
            <a:r>
              <a:rPr lang="it-IT" sz="1700" dirty="0" smtClean="0"/>
              <a:t>sui voti </a:t>
            </a:r>
            <a:r>
              <a:rPr lang="it-IT" sz="1700" dirty="0"/>
              <a:t>esercitabili da B. Il rapporto tra A e B è quindi limitato ad una </a:t>
            </a:r>
            <a:r>
              <a:rPr lang="it-IT" sz="1700" b="1" dirty="0"/>
              <a:t>influenza significativa</a:t>
            </a:r>
            <a:endParaRPr lang="it-IT" sz="17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20" y="1470117"/>
            <a:ext cx="8208912" cy="1742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055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2 </a:t>
            </a:r>
            <a:r>
              <a:rPr lang="it-IT" sz="3200" dirty="0" smtClean="0"/>
              <a:t>la determinazione della data di acquisizione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6" y="1700808"/>
            <a:ext cx="102008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sz="1800" dirty="0"/>
              <a:t>La data in cui l’acquirente ottiene il controllo dell’acquisita è generalmente la data in cui l’acquirente </a:t>
            </a:r>
            <a:endParaRPr lang="it-IT" sz="1800" dirty="0" smtClean="0"/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 smtClean="0"/>
              <a:t>trasferisce </a:t>
            </a:r>
            <a:r>
              <a:rPr lang="it-IT" sz="1800" b="1" dirty="0"/>
              <a:t>legalmente il corrispettivo</a:t>
            </a:r>
            <a:r>
              <a:rPr lang="it-IT" sz="1800" dirty="0"/>
              <a:t>, </a:t>
            </a:r>
            <a:endParaRPr lang="it-IT" sz="1800" dirty="0" smtClean="0"/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 smtClean="0"/>
              <a:t>acquisisce </a:t>
            </a:r>
            <a:r>
              <a:rPr lang="it-IT" sz="1800" b="1" dirty="0"/>
              <a:t>le attività </a:t>
            </a:r>
            <a:r>
              <a:rPr lang="it-IT" sz="1800" dirty="0"/>
              <a:t>e </a:t>
            </a:r>
            <a:endParaRPr lang="it-IT" sz="1800" dirty="0" smtClean="0"/>
          </a:p>
          <a:p>
            <a:pPr marL="0" lvl="1" algn="ctr" defTabSz="695325">
              <a:spcAft>
                <a:spcPct val="20000"/>
              </a:spcAft>
            </a:pPr>
            <a:r>
              <a:rPr lang="it-IT" sz="1800" b="1" dirty="0" smtClean="0"/>
              <a:t>assume </a:t>
            </a:r>
            <a:r>
              <a:rPr lang="it-IT" sz="1800" b="1" dirty="0"/>
              <a:t>le passività dell’acquisita</a:t>
            </a:r>
            <a:r>
              <a:rPr lang="it-IT" sz="1800" dirty="0"/>
              <a:t> </a:t>
            </a:r>
            <a:endParaRPr lang="it-IT" sz="1800" dirty="0" smtClean="0"/>
          </a:p>
          <a:p>
            <a:pPr marL="0" lvl="1" algn="just" defTabSz="695325">
              <a:spcAft>
                <a:spcPct val="20000"/>
              </a:spcAft>
            </a:pPr>
            <a:r>
              <a:rPr lang="it-IT" sz="1800" dirty="0" smtClean="0"/>
              <a:t> </a:t>
            </a:r>
            <a:r>
              <a:rPr lang="it-IT" sz="1800" dirty="0"/>
              <a:t>la </a:t>
            </a:r>
            <a:r>
              <a:rPr lang="it-IT" sz="1800" b="1" dirty="0"/>
              <a:t>data di chiusura del contratto</a:t>
            </a:r>
            <a:r>
              <a:rPr lang="it-IT" sz="1800" dirty="0"/>
              <a:t>.</a:t>
            </a:r>
          </a:p>
          <a:p>
            <a:endParaRPr lang="it-IT" sz="1800" dirty="0" smtClean="0">
              <a:solidFill>
                <a:schemeClr val="tx2"/>
              </a:solidFill>
              <a:latin typeface="Georgia"/>
            </a:endParaRPr>
          </a:p>
          <a:p>
            <a:r>
              <a:rPr lang="it-IT" sz="1800" dirty="0"/>
              <a:t>Tuttavia, l’acquirente potrebbe </a:t>
            </a:r>
            <a:r>
              <a:rPr lang="it-IT" sz="1800" u="sng" dirty="0"/>
              <a:t>ottenere il controllo </a:t>
            </a:r>
            <a:r>
              <a:rPr lang="it-IT" sz="1800" dirty="0"/>
              <a:t>in </a:t>
            </a:r>
            <a:r>
              <a:rPr lang="it-IT" sz="1800" b="1" dirty="0"/>
              <a:t>una data antecedente </a:t>
            </a:r>
            <a:r>
              <a:rPr lang="it-IT" sz="1800" dirty="0"/>
              <a:t>o </a:t>
            </a:r>
            <a:r>
              <a:rPr lang="it-IT" sz="1800" b="1" dirty="0"/>
              <a:t>susseguente alla data di chiusura</a:t>
            </a:r>
            <a:r>
              <a:rPr lang="it-IT" sz="1800" dirty="0"/>
              <a:t>. </a:t>
            </a:r>
            <a:endParaRPr lang="it-IT" sz="1800" dirty="0" smtClean="0"/>
          </a:p>
          <a:p>
            <a:r>
              <a:rPr lang="it-IT" sz="1800" dirty="0" smtClean="0"/>
              <a:t>Per </a:t>
            </a:r>
            <a:r>
              <a:rPr lang="it-IT" sz="1800" dirty="0"/>
              <a:t>esempio, la data di acquisizione precede la data di chiusura se un accordo scritto dispone che l’acquirente ottenga il controllo dell’acquisita in una data antecedente alla data di chiusura. </a:t>
            </a:r>
            <a:r>
              <a:rPr lang="it-IT" sz="1800" b="1" dirty="0"/>
              <a:t>Nell’identificare la data di acquisizione, un acquirente deve considerare tutti i fatti e le circostanze pertinenti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5302324" y="5877272"/>
            <a:ext cx="6324600" cy="617195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Georgia" pitchFamily="18" charset="0"/>
              </a:rPr>
              <a:t>PERCHE’ E’ IMPORTANTE LA DATA </a:t>
            </a:r>
            <a:r>
              <a:rPr lang="it-IT" sz="2200" dirty="0" err="1">
                <a:solidFill>
                  <a:schemeClr val="bg1"/>
                </a:solidFill>
                <a:latin typeface="Georgia" pitchFamily="18" charset="0"/>
              </a:rPr>
              <a:t>DI</a:t>
            </a:r>
            <a:r>
              <a:rPr lang="it-IT" sz="2200" dirty="0">
                <a:solidFill>
                  <a:schemeClr val="bg1"/>
                </a:solidFill>
                <a:latin typeface="Georgia" pitchFamily="18" charset="0"/>
              </a:rPr>
              <a:t> ACQUISIZIONE?</a:t>
            </a:r>
            <a:endParaRPr lang="it-IT" sz="2200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12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2200" b="1" dirty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6" y="1700808"/>
            <a:ext cx="10200845" cy="3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defTabSz="695325">
              <a:spcAft>
                <a:spcPct val="20000"/>
              </a:spcAft>
            </a:pPr>
            <a:r>
              <a:rPr lang="it-IT" sz="1800" dirty="0"/>
              <a:t>Le </a:t>
            </a:r>
            <a:r>
              <a:rPr lang="it-IT" sz="1800" b="1" dirty="0"/>
              <a:t>attività identificabili acquisite </a:t>
            </a:r>
            <a:r>
              <a:rPr lang="it-IT" sz="1800" dirty="0"/>
              <a:t>e le </a:t>
            </a:r>
            <a:r>
              <a:rPr lang="it-IT" sz="1800" b="1" dirty="0"/>
              <a:t>passività identificabili assunte </a:t>
            </a:r>
            <a:r>
              <a:rPr lang="it-IT" sz="1800" dirty="0"/>
              <a:t>devono essere parte dello scambio avvenuto tra l’acquirente e l’acquisita (o i suoi precedenti soci) </a:t>
            </a:r>
            <a:r>
              <a:rPr lang="it-IT" sz="1800" b="1" dirty="0"/>
              <a:t>nell’ambito dell’operazione di aggregazione aziendale</a:t>
            </a:r>
            <a:r>
              <a:rPr lang="it-IT" sz="1800" dirty="0"/>
              <a:t>, e non il risultato di operazioni distinte.</a:t>
            </a:r>
            <a:endParaRPr lang="en-US" sz="1800" dirty="0"/>
          </a:p>
          <a:p>
            <a:endParaRPr lang="it-IT" sz="1800" dirty="0" smtClean="0">
              <a:solidFill>
                <a:schemeClr val="tx2"/>
              </a:solidFill>
              <a:latin typeface="Georgia"/>
            </a:endParaRPr>
          </a:p>
          <a:p>
            <a:pPr marL="0" lvl="1" defTabSz="695325">
              <a:spcAft>
                <a:spcPct val="20000"/>
              </a:spcAft>
            </a:pPr>
            <a:r>
              <a:rPr lang="it-IT" sz="1800" dirty="0"/>
              <a:t>L’applicazione da parte dell’acquirente del principio e delle condizioni di rilevazione può condurre a rilevare alcune attività e passività che l’acquisita non aveva precedentemente rilevato come attività e passività nel proprio bilancio</a:t>
            </a:r>
            <a:r>
              <a:rPr lang="it-IT" sz="2200" dirty="0">
                <a:solidFill>
                  <a:schemeClr val="tx2"/>
                </a:solidFill>
                <a:latin typeface="Georgia"/>
              </a:rPr>
              <a:t>.</a:t>
            </a:r>
          </a:p>
          <a:p>
            <a:pPr marL="361950" lvl="1" indent="-182563" defTabSz="695325">
              <a:spcAft>
                <a:spcPct val="20000"/>
              </a:spcAft>
            </a:pPr>
            <a:endParaRPr lang="it-IT" sz="2200" dirty="0">
              <a:solidFill>
                <a:schemeClr val="tx2"/>
              </a:solidFill>
              <a:latin typeface="Georgia"/>
            </a:endParaRPr>
          </a:p>
          <a:p>
            <a:pPr marL="0" lvl="1" defTabSz="695325">
              <a:spcAft>
                <a:spcPct val="20000"/>
              </a:spcAft>
            </a:pPr>
            <a:r>
              <a:rPr lang="it-IT" sz="1800" i="1" u="sng" dirty="0"/>
              <a:t>Per esempio</a:t>
            </a:r>
            <a:r>
              <a:rPr lang="it-IT" sz="1800" dirty="0"/>
              <a:t>, l’acquirente rileva attività immateriali identificabili acquisite, quali un marchio, un brevetto o un rapporto con la clientela, che l’acquisita non aveva rilevato come attività nel proprio bilancio in quanto le aveva sviluppate internamente imputando a conto economico i relativi </a:t>
            </a:r>
            <a:r>
              <a:rPr lang="it-IT" sz="1800" dirty="0" smtClean="0"/>
              <a:t>costi.</a:t>
            </a:r>
            <a:endParaRPr lang="it-IT" sz="1800" dirty="0"/>
          </a:p>
        </p:txBody>
      </p:sp>
      <p:sp>
        <p:nvSpPr>
          <p:cNvPr id="2" name="5-Point Star 1"/>
          <p:cNvSpPr/>
          <p:nvPr/>
        </p:nvSpPr>
        <p:spPr>
          <a:xfrm>
            <a:off x="10372314" y="3548216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320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02677" y="1934864"/>
            <a:ext cx="3849132" cy="1477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dirty="0"/>
              <a:t>Fair </a:t>
            </a:r>
            <a:r>
              <a:rPr lang="it-IT" sz="1800" dirty="0" err="1" smtClean="0"/>
              <a:t>value</a:t>
            </a:r>
            <a:r>
              <a:rPr lang="it-IT" sz="1800" dirty="0" smtClean="0"/>
              <a:t>* attività</a:t>
            </a:r>
            <a:endParaRPr lang="it-IT" sz="1800" dirty="0"/>
          </a:p>
          <a:p>
            <a:pPr algn="ctr"/>
            <a:r>
              <a:rPr lang="it-IT" sz="1800" dirty="0" smtClean="0"/>
              <a:t>cedute, passività sostenute e</a:t>
            </a:r>
            <a:endParaRPr lang="it-IT" sz="1800" dirty="0"/>
          </a:p>
          <a:p>
            <a:pPr algn="ctr"/>
            <a:r>
              <a:rPr lang="it-IT" sz="1800" dirty="0"/>
              <a:t>assunte e strumenti di</a:t>
            </a:r>
          </a:p>
          <a:p>
            <a:pPr algn="ctr"/>
            <a:r>
              <a:rPr lang="it-IT" sz="1800" dirty="0" err="1"/>
              <a:t>equity</a:t>
            </a:r>
            <a:r>
              <a:rPr lang="it-IT" sz="1800" dirty="0"/>
              <a:t> emessi c</a:t>
            </a:r>
            <a:r>
              <a:rPr lang="it-IT" sz="1800" dirty="0" smtClean="0"/>
              <a:t>ome pagamento</a:t>
            </a:r>
            <a:endParaRPr lang="it-IT" sz="1800" dirty="0"/>
          </a:p>
          <a:p>
            <a:pPr algn="ctr"/>
            <a:r>
              <a:rPr lang="it-IT" sz="1800" dirty="0"/>
              <a:t>d</a:t>
            </a:r>
            <a:r>
              <a:rPr lang="it-IT" sz="1800" dirty="0" smtClean="0"/>
              <a:t>el corrispettivo pattuito</a:t>
            </a:r>
            <a:endParaRPr lang="it-IT" sz="1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166420" y="2025714"/>
            <a:ext cx="4896544" cy="13542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/>
              <a:t>ZERO</a:t>
            </a:r>
            <a:r>
              <a:rPr lang="it-IT" sz="1800" b="1" dirty="0" smtClean="0"/>
              <a:t> COSTI DI ACQUISTO PER ONERI ACCESSORI</a:t>
            </a:r>
            <a:endParaRPr lang="it-IT" sz="1800" b="1" dirty="0"/>
          </a:p>
          <a:p>
            <a:r>
              <a:rPr lang="it-IT" sz="1800" dirty="0"/>
              <a:t>L</a:t>
            </a:r>
            <a:r>
              <a:rPr lang="it-IT" sz="1800" dirty="0" smtClean="0"/>
              <a:t>’IFRS </a:t>
            </a:r>
            <a:r>
              <a:rPr lang="it-IT" sz="1800" dirty="0"/>
              <a:t>3R non consente di capitalizzare nel costo di acquisto gli oneri accessori</a:t>
            </a:r>
            <a:endParaRPr lang="it-IT" sz="1800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86500" y="4694976"/>
            <a:ext cx="3168352" cy="20621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SzTx/>
            </a:pPr>
            <a:r>
              <a:rPr lang="it-IT" sz="3200" b="1" dirty="0" smtClean="0"/>
              <a:t>COSTO DI ACQUISTO = corrispettivo trasferito</a:t>
            </a:r>
            <a:endParaRPr lang="it-IT" sz="3200" b="1" dirty="0"/>
          </a:p>
        </p:txBody>
      </p:sp>
      <p:sp>
        <p:nvSpPr>
          <p:cNvPr id="3" name="Cross 2"/>
          <p:cNvSpPr/>
          <p:nvPr/>
        </p:nvSpPr>
        <p:spPr>
          <a:xfrm>
            <a:off x="5302324" y="2216328"/>
            <a:ext cx="562139" cy="6538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/>
          <p:nvPr/>
        </p:nvSpPr>
        <p:spPr>
          <a:xfrm>
            <a:off x="591824" y="4659530"/>
            <a:ext cx="5948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*Il </a:t>
            </a:r>
            <a:r>
              <a:rPr lang="it-IT" sz="1600" b="1" dirty="0"/>
              <a:t>fair </a:t>
            </a:r>
            <a:r>
              <a:rPr lang="it-IT" sz="1600" b="1" dirty="0" err="1"/>
              <a:t>value</a:t>
            </a:r>
            <a:r>
              <a:rPr lang="it-IT" sz="1600" b="1" dirty="0"/>
              <a:t> </a:t>
            </a:r>
            <a:r>
              <a:rPr lang="it-IT" sz="1600" dirty="0"/>
              <a:t>rappresentando il massimo valore al</a:t>
            </a:r>
          </a:p>
          <a:p>
            <a:r>
              <a:rPr lang="it-IT" sz="1600" dirty="0"/>
              <a:t>quale una attività può essere iscritta, comprensiva della</a:t>
            </a:r>
          </a:p>
          <a:p>
            <a:r>
              <a:rPr lang="it-IT" sz="1600" dirty="0"/>
              <a:t>eventuale fiscalità differita ad esso attribuita, permette</a:t>
            </a:r>
          </a:p>
          <a:p>
            <a:r>
              <a:rPr lang="it-IT" sz="1600" dirty="0"/>
              <a:t>di esprimere in maniera veritiera il prezzo pagato per</a:t>
            </a:r>
          </a:p>
          <a:p>
            <a:r>
              <a:rPr lang="it-IT" sz="1600" dirty="0"/>
              <a:t>acquisire l’oggetto di scambio dell’entità acquisita.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4553746" y="3253127"/>
            <a:ext cx="2404762" cy="12559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499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misurazione 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20278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4" y="1473200"/>
            <a:ext cx="110172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 smtClean="0"/>
              <a:t>Corrispettivo Potenziale  </a:t>
            </a:r>
            <a:r>
              <a:rPr lang="en-GB" dirty="0" smtClean="0"/>
              <a:t>(</a:t>
            </a:r>
            <a:r>
              <a:rPr lang="en-GB" dirty="0"/>
              <a:t>i.e. contingent consideration): </a:t>
            </a:r>
            <a:endParaRPr lang="en-GB" dirty="0" smtClean="0"/>
          </a:p>
          <a:p>
            <a:r>
              <a:rPr lang="it-IT" dirty="0" smtClean="0"/>
              <a:t>il </a:t>
            </a:r>
            <a:r>
              <a:rPr lang="it-IT" dirty="0"/>
              <a:t>corrispettivo che l’acquirente trasferisce in cambio dell’acquisita comprende qualsiasi attività o passività risultante da un accordo sul corrispettivo potenziale, </a:t>
            </a:r>
            <a:r>
              <a:rPr lang="it-IT" u="sng" dirty="0"/>
              <a:t>ossia gli eventuali pagamenti successivi all’acquisizione che dipendono dal verificarsi di eventi futuri.</a:t>
            </a:r>
          </a:p>
          <a:p>
            <a:pPr marL="269875" lvl="1" indent="-15875" algn="just" defTabSz="695325">
              <a:spcAft>
                <a:spcPct val="20000"/>
              </a:spcAft>
            </a:pPr>
            <a:endParaRPr lang="it-IT" u="sng" dirty="0"/>
          </a:p>
        </p:txBody>
      </p:sp>
      <p:sp>
        <p:nvSpPr>
          <p:cNvPr id="2" name="Oval 1"/>
          <p:cNvSpPr/>
          <p:nvPr/>
        </p:nvSpPr>
        <p:spPr>
          <a:xfrm>
            <a:off x="9478788" y="1105557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Novità IFRS 3R</a:t>
            </a:r>
            <a:endParaRPr lang="it-IT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0742" y="3501008"/>
            <a:ext cx="11017224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75" lvl="1" indent="-15875" algn="just" defTabSz="695325">
              <a:spcAft>
                <a:spcPct val="20000"/>
              </a:spcAft>
            </a:pPr>
            <a:endParaRPr lang="it-IT" dirty="0"/>
          </a:p>
          <a:p>
            <a:pPr marL="15875" lvl="1" indent="-15875" algn="just" defTabSz="695325">
              <a:spcAft>
                <a:spcPct val="20000"/>
              </a:spcAft>
            </a:pPr>
            <a:r>
              <a:rPr lang="it-IT" dirty="0" smtClean="0"/>
              <a:t>L’acquirente </a:t>
            </a:r>
            <a:r>
              <a:rPr lang="it-IT" dirty="0"/>
              <a:t>deve rilevare il fair </a:t>
            </a:r>
            <a:r>
              <a:rPr lang="it-IT" dirty="0" err="1"/>
              <a:t>value</a:t>
            </a:r>
            <a:r>
              <a:rPr lang="it-IT" dirty="0"/>
              <a:t> (valore equo) alla data di acquisizione del corrispettivo potenziale come parte del corrispettivo trasferito in cambio dell’acquisita. Gli aggiustamenti successivi sono contabilizzati nel conto economico dall’acquirente</a:t>
            </a:r>
          </a:p>
        </p:txBody>
      </p:sp>
    </p:spTree>
    <p:extLst>
      <p:ext uri="{BB962C8B-B14F-4D97-AF65-F5344CB8AC3E}">
        <p14:creationId xmlns="" xmlns:p14="http://schemas.microsoft.com/office/powerpoint/2010/main" val="149275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4" y="1473200"/>
            <a:ext cx="110172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Per </a:t>
            </a:r>
            <a:r>
              <a:rPr lang="it-IT" b="1" dirty="0" smtClean="0"/>
              <a:t>Oneri accessori (da spesare a Conto Economico) </a:t>
            </a:r>
            <a:r>
              <a:rPr lang="it-IT" dirty="0" smtClean="0"/>
              <a:t>si intendono i: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costi dei consulenti,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costi dei </a:t>
            </a:r>
            <a:r>
              <a:rPr lang="it-IT" dirty="0"/>
              <a:t>legali, 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</a:t>
            </a:r>
            <a:r>
              <a:rPr lang="it-IT" dirty="0" smtClean="0"/>
              <a:t>osto dei periti,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</a:t>
            </a:r>
            <a:r>
              <a:rPr lang="it-IT" dirty="0" smtClean="0"/>
              <a:t>osto dei revisori</a:t>
            </a:r>
            <a:r>
              <a:rPr lang="it-IT" dirty="0"/>
              <a:t>, </a:t>
            </a:r>
            <a:endParaRPr lang="it-IT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/>
              <a:t>c</a:t>
            </a:r>
            <a:r>
              <a:rPr lang="it-IT" dirty="0" smtClean="0"/>
              <a:t>osti di</a:t>
            </a:r>
            <a:r>
              <a:rPr lang="it-IT" dirty="0"/>
              <a:t> </a:t>
            </a:r>
            <a:r>
              <a:rPr lang="it-IT" dirty="0" smtClean="0"/>
              <a:t>professionisti in </a:t>
            </a:r>
            <a:r>
              <a:rPr lang="it-IT" dirty="0"/>
              <a:t>genere </a:t>
            </a:r>
            <a:r>
              <a:rPr lang="it-IT" dirty="0" smtClean="0"/>
              <a:t>attribuibili all’acquisizione.</a:t>
            </a:r>
          </a:p>
          <a:p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Unica eccezione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I </a:t>
            </a:r>
            <a:r>
              <a:rPr lang="it-IT" dirty="0"/>
              <a:t>costi di emissione di </a:t>
            </a:r>
            <a:r>
              <a:rPr lang="it-IT" b="1" dirty="0"/>
              <a:t>titoli di debito </a:t>
            </a:r>
            <a:r>
              <a:rPr lang="it-IT" dirty="0"/>
              <a:t>o di </a:t>
            </a:r>
            <a:r>
              <a:rPr lang="it-IT" b="1" dirty="0"/>
              <a:t>titoli azionari </a:t>
            </a:r>
            <a:r>
              <a:rPr lang="it-IT" dirty="0"/>
              <a:t>devono essere rilevati secondo quanto disposto dallo IAS 32 e dallo IAS 39 </a:t>
            </a:r>
          </a:p>
        </p:txBody>
      </p:sp>
      <p:sp>
        <p:nvSpPr>
          <p:cNvPr id="6" name="Oval 5"/>
          <p:cNvSpPr/>
          <p:nvPr/>
        </p:nvSpPr>
        <p:spPr>
          <a:xfrm>
            <a:off x="9555022" y="908720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Novità IFRS 3R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85678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IFRS 3 Business </a:t>
            </a:r>
            <a:r>
              <a:rPr lang="it-IT" dirty="0" smtClean="0"/>
              <a:t>Combination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Definizione e ambito di applicazione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L’ </a:t>
            </a:r>
            <a:r>
              <a:rPr lang="it-IT" dirty="0" err="1" smtClean="0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/>
              <a:t>: criteri di rilevazione delle </a:t>
            </a:r>
            <a:r>
              <a:rPr lang="it-IT" dirty="0" smtClean="0"/>
              <a:t>operazioni straordinarie e </a:t>
            </a:r>
            <a:r>
              <a:rPr lang="it-IT" smtClean="0"/>
              <a:t>determinazione dell’avviamento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21804" y="1473200"/>
            <a:ext cx="110172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dirty="0" smtClean="0"/>
          </a:p>
          <a:p>
            <a:pPr algn="just"/>
            <a:r>
              <a:rPr lang="it-IT" dirty="0" smtClean="0"/>
              <a:t>L’acquirente </a:t>
            </a:r>
            <a:r>
              <a:rPr lang="it-IT" dirty="0"/>
              <a:t>deve valutare le attività acquisite e le passività assunte identificabili ai rispettivi </a:t>
            </a:r>
            <a:r>
              <a:rPr lang="it-IT" b="1" dirty="0"/>
              <a:t>fair 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dirty="0"/>
              <a:t>(valori equi) alla </a:t>
            </a:r>
            <a:r>
              <a:rPr lang="it-IT" b="1" dirty="0"/>
              <a:t>data di acquisizione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</a:t>
            </a:r>
          </a:p>
          <a:p>
            <a:pPr algn="just"/>
            <a:r>
              <a:rPr lang="it-IT" dirty="0"/>
              <a:t>Per ogni aggregazione aziendale, l’acquirente deve valutare qualsiasi </a:t>
            </a:r>
            <a:r>
              <a:rPr lang="it-IT" b="1" dirty="0"/>
              <a:t>interessenza di minoranza </a:t>
            </a:r>
            <a:r>
              <a:rPr lang="it-IT" dirty="0"/>
              <a:t>nell’acquisita al fair </a:t>
            </a:r>
            <a:r>
              <a:rPr lang="it-IT" dirty="0" err="1"/>
              <a:t>value</a:t>
            </a:r>
            <a:r>
              <a:rPr lang="it-IT" dirty="0"/>
              <a:t> (valore equo) oppure in proporzione alla quota della partecipazione di minoranza nelle attività nette identificabili dell’acquisita.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b="1" i="1" dirty="0"/>
              <a:t>Interessenza di minoranza: </a:t>
            </a:r>
            <a:r>
              <a:rPr lang="it-IT" i="1" dirty="0"/>
              <a:t>Il patrimonio netto di una controllata non attribuibile, direttamente o indirettamente, a una controllante (non-</a:t>
            </a:r>
            <a:r>
              <a:rPr lang="it-IT" i="1" dirty="0" err="1"/>
              <a:t>controlling</a:t>
            </a:r>
            <a:r>
              <a:rPr lang="it-IT" i="1" dirty="0"/>
              <a:t> </a:t>
            </a:r>
            <a:r>
              <a:rPr lang="it-IT" i="1" dirty="0" err="1"/>
              <a:t>interest</a:t>
            </a:r>
            <a:r>
              <a:rPr lang="it-IT" i="1" dirty="0"/>
              <a:t>).  </a:t>
            </a:r>
          </a:p>
        </p:txBody>
      </p:sp>
    </p:spTree>
    <p:extLst>
      <p:ext uri="{BB962C8B-B14F-4D97-AF65-F5344CB8AC3E}">
        <p14:creationId xmlns="" xmlns:p14="http://schemas.microsoft.com/office/powerpoint/2010/main" val="2934995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 smtClean="0">
                <a:sym typeface="Wingdings" panose="05000000000000000000" pitchFamily="2" charset="2"/>
              </a:rPr>
              <a:t> determinazione Costo </a:t>
            </a:r>
            <a:r>
              <a:rPr lang="it-IT" sz="2200" dirty="0">
                <a:sym typeface="Wingdings" panose="05000000000000000000" pitchFamily="2" charset="2"/>
              </a:rPr>
              <a:t>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5780" y="1473201"/>
            <a:ext cx="113052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Eccezioni al principio di rilevazione</a:t>
            </a:r>
          </a:p>
          <a:p>
            <a:pPr algn="just"/>
            <a:r>
              <a:rPr lang="it-IT" dirty="0" smtClean="0"/>
              <a:t>Contrariamente </a:t>
            </a:r>
            <a:r>
              <a:rPr lang="it-IT" dirty="0"/>
              <a:t>allo IAS 37, </a:t>
            </a:r>
            <a:r>
              <a:rPr lang="it-IT" b="1" dirty="0" smtClean="0"/>
              <a:t>l’acquirente </a:t>
            </a:r>
            <a:r>
              <a:rPr lang="it-IT" b="1" dirty="0"/>
              <a:t>rileva una passività potenziale </a:t>
            </a:r>
            <a:r>
              <a:rPr lang="it-IT" dirty="0"/>
              <a:t>assunta in una aggregazione aziendale alla data di acquisizione </a:t>
            </a:r>
            <a:r>
              <a:rPr lang="it-IT" b="1" dirty="0"/>
              <a:t>anche se è improbabile che, per adempiere all’obbligazione, sarà necessario l’impiego di risorse atte a produrre benefici economici. </a:t>
            </a:r>
            <a:endParaRPr lang="it-IT" b="1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Dopo </a:t>
            </a:r>
            <a:r>
              <a:rPr lang="it-IT" dirty="0"/>
              <a:t>la rilevazione iniziale e fino a quando la passività non è estinta, cancellata o scaduta, l’acquirente deve </a:t>
            </a:r>
            <a:r>
              <a:rPr lang="it-IT" u="sng" dirty="0"/>
              <a:t>valutare una passività potenziale </a:t>
            </a:r>
            <a:r>
              <a:rPr lang="it-IT" dirty="0"/>
              <a:t>rilevata in una aggregazione aziendale al valore maggiore tra: </a:t>
            </a:r>
          </a:p>
          <a:p>
            <a:pPr algn="just"/>
            <a:r>
              <a:rPr lang="it-IT" dirty="0"/>
              <a:t>a) l’ammontare che sarebbe rilevato in conformità allo IAS 37, e </a:t>
            </a:r>
          </a:p>
          <a:p>
            <a:r>
              <a:rPr lang="it-IT" dirty="0" smtClean="0"/>
              <a:t>b)l’ammontare rilevato </a:t>
            </a:r>
            <a:r>
              <a:rPr lang="it-IT" dirty="0"/>
              <a:t>inizialmente meno, ove applicabile, l’ammortamento complessivo rilevato in conformità allo IAS 18 Ricavi</a:t>
            </a:r>
            <a:r>
              <a:rPr lang="it-IT" dirty="0" smtClean="0"/>
              <a:t>.</a:t>
            </a:r>
          </a:p>
          <a:p>
            <a:pPr algn="just"/>
            <a:endParaRPr lang="it-IT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173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05780" y="1473201"/>
            <a:ext cx="113052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Eccezioni al principio di rilevazione e valutazione</a:t>
            </a:r>
          </a:p>
          <a:p>
            <a:pPr algn="just"/>
            <a:r>
              <a:rPr lang="it-IT" dirty="0"/>
              <a:t>L’acquirente deve </a:t>
            </a:r>
            <a:r>
              <a:rPr lang="it-IT" b="1" dirty="0"/>
              <a:t>rilevare e valutare un’attività o passività fiscale differita </a:t>
            </a:r>
            <a:r>
              <a:rPr lang="it-IT" dirty="0"/>
              <a:t>derivante dalle attività acquisite e dalle passività assunte in una aggregazione aziendale in </a:t>
            </a:r>
            <a:r>
              <a:rPr lang="it-IT" b="1" dirty="0"/>
              <a:t>conformità allo IAS 12 Imposte sul reddito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L’acquirente deve contabilizzare gli effetti fiscali potenziali di differenze e riporti a nuovo temporanei di un’acquisita in essere alla data di acquisizione o risultanti dall’acquisizione in conformità allo IAS 12.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L’acquirente deve </a:t>
            </a:r>
            <a:r>
              <a:rPr lang="it-IT" b="1" dirty="0"/>
              <a:t>rilevare e valutare una passività </a:t>
            </a:r>
            <a:r>
              <a:rPr lang="it-IT" dirty="0"/>
              <a:t>(o, eventualmente, una attività) relativa ad accordi per la corresponsione di benefici ai dipendenti dell’acquisita in </a:t>
            </a:r>
            <a:r>
              <a:rPr lang="it-IT" b="1" dirty="0"/>
              <a:t>conformità allo IAS 19 </a:t>
            </a:r>
            <a:r>
              <a:rPr lang="it-IT" dirty="0"/>
              <a:t>Benefici per i dipendenti.</a:t>
            </a:r>
          </a:p>
          <a:p>
            <a:pPr marL="361950" lvl="1" indent="-182563">
              <a:spcAft>
                <a:spcPct val="20000"/>
              </a:spcAft>
            </a:pPr>
            <a:endParaRPr lang="it-IT" sz="2000" dirty="0">
              <a:solidFill>
                <a:schemeClr val="tx2"/>
              </a:solidFill>
              <a:latin typeface="Georgia"/>
            </a:endParaRPr>
          </a:p>
          <a:p>
            <a:pPr algn="just"/>
            <a:endParaRPr lang="it-IT" b="1" dirty="0" smtClean="0"/>
          </a:p>
        </p:txBody>
      </p:sp>
      <p:sp>
        <p:nvSpPr>
          <p:cNvPr id="6" name="Rectangle 5"/>
          <p:cNvSpPr/>
          <p:nvPr/>
        </p:nvSpPr>
        <p:spPr bwMode="ltGray">
          <a:xfrm>
            <a:off x="9979058" y="1498226"/>
            <a:ext cx="1600200" cy="3048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Georgia" pitchFamily="18" charset="0"/>
              </a:rPr>
              <a:t>IAS 12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9979058" y="4797152"/>
            <a:ext cx="1600200" cy="295083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Georgia" pitchFamily="18" charset="0"/>
              </a:rPr>
              <a:t>IAS 19</a:t>
            </a:r>
          </a:p>
        </p:txBody>
      </p:sp>
    </p:spTree>
    <p:extLst>
      <p:ext uri="{BB962C8B-B14F-4D97-AF65-F5344CB8AC3E}">
        <p14:creationId xmlns="" xmlns:p14="http://schemas.microsoft.com/office/powerpoint/2010/main" val="986783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1"/>
            <a:ext cx="115932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Eccezioni al principio di rilevazione e valutazione</a:t>
            </a:r>
          </a:p>
          <a:p>
            <a:pPr algn="just"/>
            <a:r>
              <a:rPr lang="it-IT" b="1" dirty="0"/>
              <a:t>Attività derivanti da indennizzi:</a:t>
            </a:r>
            <a:r>
              <a:rPr lang="it-IT" sz="2000" b="1" dirty="0"/>
              <a:t> </a:t>
            </a:r>
            <a:r>
              <a:rPr lang="it-IT" sz="2000" dirty="0"/>
              <a:t>per contratto il venditore indennizza l’acquirente per l’esito di un evento incerto relativo a un’attività o passività specifica. </a:t>
            </a:r>
            <a:endParaRPr lang="it-IT" sz="2000" dirty="0" smtClean="0"/>
          </a:p>
          <a:p>
            <a:pPr algn="just"/>
            <a:r>
              <a:rPr lang="it-IT" sz="2000" b="1" dirty="0" smtClean="0"/>
              <a:t>Per </a:t>
            </a:r>
            <a:r>
              <a:rPr lang="it-IT" sz="2000" b="1" dirty="0"/>
              <a:t>esempio, </a:t>
            </a:r>
            <a:r>
              <a:rPr lang="it-IT" sz="2000" dirty="0"/>
              <a:t>il venditore può indennizzare l’acquirente per perdite superiori a un certo ammontare relative a una passività risultante da un particolare evento contingente; in altri termini, il venditore garantisce che la passività dell’acquirente non superi un importo </a:t>
            </a:r>
            <a:r>
              <a:rPr lang="it-IT" sz="2000" dirty="0" smtClean="0"/>
              <a:t>specificato.</a:t>
            </a:r>
            <a:endParaRPr lang="it-IT" sz="2000" dirty="0"/>
          </a:p>
          <a:p>
            <a:pPr algn="just"/>
            <a:endParaRPr lang="it-IT" dirty="0"/>
          </a:p>
          <a:p>
            <a:pPr algn="just"/>
            <a:r>
              <a:rPr lang="it-IT" sz="2000" dirty="0"/>
              <a:t>L’acquirente deve </a:t>
            </a:r>
            <a:r>
              <a:rPr lang="it-IT" sz="2000" b="1" dirty="0"/>
              <a:t>rilevare</a:t>
            </a:r>
            <a:r>
              <a:rPr lang="it-IT" sz="2000" dirty="0"/>
              <a:t> un’attività derivante da indennizzi nello stesso momento in cui rileva l’elemento indennizzato, </a:t>
            </a:r>
            <a:r>
              <a:rPr lang="it-IT" sz="2000" b="1" dirty="0"/>
              <a:t>valutandola con lo stesso criterio con cui valuta l’elemento indennizzato, subordinatamente alla necessità di svalutare gli </a:t>
            </a:r>
            <a:r>
              <a:rPr lang="it-IT" sz="2000" b="1" dirty="0" err="1"/>
              <a:t>ammontari</a:t>
            </a:r>
            <a:r>
              <a:rPr lang="it-IT" sz="2000" b="1" dirty="0"/>
              <a:t> non recuperabili</a:t>
            </a:r>
            <a:r>
              <a:rPr lang="it-IT" sz="2000" dirty="0"/>
              <a:t>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Pertanto</a:t>
            </a:r>
            <a:r>
              <a:rPr lang="it-IT" sz="2000" dirty="0"/>
              <a:t>, se l’indennizzo afferisce a un’attività o passività rilevata alla data di acquisizione e valutata al suo rispettivo fair </a:t>
            </a:r>
            <a:r>
              <a:rPr lang="it-IT" sz="2000" dirty="0" err="1"/>
              <a:t>value</a:t>
            </a:r>
            <a:r>
              <a:rPr lang="it-IT" sz="2000" dirty="0"/>
              <a:t> alla data di acquisizione, l’acquirente deve rilevare l’attività derivante da indennizzi alla data di acquisizione valutata al rispettivo fair </a:t>
            </a:r>
            <a:r>
              <a:rPr lang="it-IT" sz="2000" dirty="0" err="1"/>
              <a:t>value</a:t>
            </a:r>
            <a:r>
              <a:rPr lang="it-IT" sz="2000" dirty="0"/>
              <a:t> alla data di </a:t>
            </a:r>
            <a:r>
              <a:rPr lang="it-IT" sz="2000" dirty="0" smtClean="0"/>
              <a:t>acquisizione.</a:t>
            </a:r>
            <a:endParaRPr lang="it-IT" sz="2000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9682574" y="908720"/>
            <a:ext cx="2028462" cy="958359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Georgia" pitchFamily="18" charset="0"/>
              </a:rPr>
              <a:t>Attività derivanti da indennizzi</a:t>
            </a:r>
          </a:p>
        </p:txBody>
      </p:sp>
    </p:spTree>
    <p:extLst>
      <p:ext uri="{BB962C8B-B14F-4D97-AF65-F5344CB8AC3E}">
        <p14:creationId xmlns="" xmlns:p14="http://schemas.microsoft.com/office/powerpoint/2010/main" val="375453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3 </a:t>
            </a:r>
            <a:r>
              <a:rPr lang="it-IT" sz="2200" dirty="0"/>
              <a:t>la rilevazione e la valutazione delle attività identificabili acquisite, delle passività identificabili assunte e qualsiasi partecipazione di minoranza nell’acquisita</a:t>
            </a:r>
            <a:r>
              <a:rPr lang="it-IT" sz="2200" dirty="0">
                <a:sym typeface="Wingdings" panose="05000000000000000000" pitchFamily="2" charset="2"/>
              </a:rPr>
              <a:t> </a:t>
            </a:r>
            <a:r>
              <a:rPr lang="it-IT" sz="2200" dirty="0" smtClean="0">
                <a:sym typeface="Wingdings" panose="05000000000000000000" pitchFamily="2" charset="2"/>
              </a:rPr>
              <a:t>determinazione </a:t>
            </a:r>
            <a:r>
              <a:rPr lang="it-IT" sz="2200" dirty="0">
                <a:sym typeface="Wingdings" panose="05000000000000000000" pitchFamily="2" charset="2"/>
              </a:rPr>
              <a:t>Costo di Acquisto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1"/>
            <a:ext cx="115932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Eccezioni al principio di rilevazione e valutazione</a:t>
            </a:r>
          </a:p>
          <a:p>
            <a:pPr algn="just"/>
            <a:r>
              <a:rPr lang="it-IT" b="1" dirty="0"/>
              <a:t>Diritti riacquisiti</a:t>
            </a:r>
            <a:r>
              <a:rPr lang="it-IT" dirty="0"/>
              <a:t>: attività immateriale da valutare sulla base della durata residua del rispettivo contratto, senza tener conto se gli operatori di mercato considerino i rinnovi contrattuali potenziali ai fini della determinazione del fair 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Incentivi riconosciuti nei pagamenti basati su azioni</a:t>
            </a:r>
            <a:r>
              <a:rPr lang="it-IT" b="1" dirty="0"/>
              <a:t> </a:t>
            </a:r>
            <a:r>
              <a:rPr lang="it-IT" dirty="0"/>
              <a:t>(passività o strumento rappresentativo di capitale relativo alla sostituzione degli incentivi riconosciuti nei pagamenti basati su azioni di una acquisita con gli incentivi riconosciuti nei pagamenti basati su azioni dell’acquirente): valutazione in conformità al metodo indicato nell’IFRS 2.</a:t>
            </a:r>
          </a:p>
          <a:p>
            <a:pPr algn="just"/>
            <a:r>
              <a:rPr lang="it-IT" dirty="0"/>
              <a:t> </a:t>
            </a:r>
          </a:p>
          <a:p>
            <a:pPr algn="just"/>
            <a:r>
              <a:rPr lang="pt-BR" b="1" dirty="0"/>
              <a:t>Attività possedute per la vendita</a:t>
            </a:r>
            <a:r>
              <a:rPr lang="pt-BR" dirty="0"/>
              <a:t>:</a:t>
            </a:r>
            <a:r>
              <a:rPr lang="it-IT" dirty="0"/>
              <a:t> da valutare secondo quanto previsto dall’IFRS 5, al fair </a:t>
            </a:r>
            <a:r>
              <a:rPr lang="it-IT" dirty="0" err="1"/>
              <a:t>value</a:t>
            </a:r>
            <a:r>
              <a:rPr lang="it-IT" dirty="0"/>
              <a:t> al netto dei costi di vendita. </a:t>
            </a:r>
          </a:p>
        </p:txBody>
      </p:sp>
      <p:sp>
        <p:nvSpPr>
          <p:cNvPr id="6" name="Rectangle 5"/>
          <p:cNvSpPr/>
          <p:nvPr/>
        </p:nvSpPr>
        <p:spPr bwMode="ltGray">
          <a:xfrm>
            <a:off x="9670488" y="3140968"/>
            <a:ext cx="2028462" cy="512302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Georgia" pitchFamily="18" charset="0"/>
              </a:rPr>
              <a:t>IFRS 2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9682574" y="5445224"/>
            <a:ext cx="2028462" cy="512302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Georgia" pitchFamily="18" charset="0"/>
              </a:rPr>
              <a:t>IFRS 5</a:t>
            </a:r>
          </a:p>
        </p:txBody>
      </p:sp>
    </p:spTree>
    <p:extLst>
      <p:ext uri="{BB962C8B-B14F-4D97-AF65-F5344CB8AC3E}">
        <p14:creationId xmlns="" xmlns:p14="http://schemas.microsoft.com/office/powerpoint/2010/main" val="3952207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4</a:t>
            </a:r>
            <a:r>
              <a:rPr lang="it-IT" sz="3200" b="1" dirty="0" smtClean="0"/>
              <a:t>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748" y="1473201"/>
            <a:ext cx="11593288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 smtClean="0">
                <a:latin typeface="+mj-lt"/>
                <a:ea typeface="+mj-ea"/>
                <a:cs typeface="+mj-cs"/>
              </a:rPr>
              <a:t>L’avviamento</a:t>
            </a:r>
            <a:r>
              <a:rPr lang="it-IT" dirty="0" smtClean="0">
                <a:latin typeface="+mj-lt"/>
                <a:ea typeface="+mj-ea"/>
                <a:cs typeface="+mj-cs"/>
              </a:rPr>
              <a:t> </a:t>
            </a:r>
            <a:r>
              <a:rPr lang="it-IT" dirty="0">
                <a:latin typeface="+mj-lt"/>
                <a:ea typeface="+mj-ea"/>
                <a:cs typeface="+mj-cs"/>
              </a:rPr>
              <a:t>è l’ </a:t>
            </a:r>
            <a:r>
              <a:rPr lang="it-IT" b="1" dirty="0">
                <a:latin typeface="+mj-lt"/>
                <a:ea typeface="+mj-ea"/>
                <a:cs typeface="+mj-cs"/>
              </a:rPr>
              <a:t>eccedenza (A - B) </a:t>
            </a:r>
            <a:r>
              <a:rPr lang="it-IT" dirty="0">
                <a:latin typeface="+mj-lt"/>
                <a:ea typeface="+mj-ea"/>
                <a:cs typeface="+mj-cs"/>
              </a:rPr>
              <a:t>di: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>
                <a:latin typeface="+mj-lt"/>
                <a:ea typeface="+mj-ea"/>
                <a:cs typeface="+mj-cs"/>
              </a:rPr>
              <a:t>A) la sommatoria di</a:t>
            </a:r>
            <a:r>
              <a:rPr lang="it-IT" dirty="0"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 smtClean="0">
                <a:latin typeface="+mj-lt"/>
                <a:ea typeface="+mj-ea"/>
                <a:cs typeface="+mj-cs"/>
              </a:rPr>
              <a:t>i) il </a:t>
            </a:r>
            <a:r>
              <a:rPr lang="it-IT" dirty="0">
                <a:latin typeface="+mj-lt"/>
                <a:ea typeface="+mj-ea"/>
                <a:cs typeface="+mj-cs"/>
              </a:rPr>
              <a:t>corrispettivo trasferito valutato in conformità al presente IFRS, che in genere richiede il fair </a:t>
            </a:r>
            <a:r>
              <a:rPr lang="it-IT" dirty="0" err="1">
                <a:latin typeface="+mj-lt"/>
                <a:ea typeface="+mj-ea"/>
                <a:cs typeface="+mj-cs"/>
              </a:rPr>
              <a:t>value</a:t>
            </a:r>
            <a:r>
              <a:rPr lang="it-IT" dirty="0">
                <a:latin typeface="+mj-lt"/>
                <a:ea typeface="+mj-ea"/>
                <a:cs typeface="+mj-cs"/>
              </a:rPr>
              <a:t> alla data di acquisizione; </a:t>
            </a:r>
            <a:endParaRPr lang="it-IT" dirty="0" smtClean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85000"/>
              </a:lnSpc>
              <a:spcBef>
                <a:spcPct val="0"/>
              </a:spcBef>
              <a:buAutoNum type="romanLcParenR"/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>
                <a:latin typeface="+mj-lt"/>
                <a:ea typeface="+mj-ea"/>
                <a:cs typeface="+mj-cs"/>
              </a:rPr>
              <a:t>ii) l’importo di qualsiasi partecipazione di minoranza nell’acquisita (non-</a:t>
            </a:r>
            <a:r>
              <a:rPr lang="it-IT" dirty="0" err="1">
                <a:latin typeface="+mj-lt"/>
                <a:ea typeface="+mj-ea"/>
                <a:cs typeface="+mj-cs"/>
              </a:rPr>
              <a:t>controlling</a:t>
            </a:r>
            <a:r>
              <a:rPr lang="it-IT" dirty="0">
                <a:latin typeface="+mj-lt"/>
                <a:ea typeface="+mj-ea"/>
                <a:cs typeface="+mj-cs"/>
              </a:rPr>
              <a:t> </a:t>
            </a:r>
            <a:r>
              <a:rPr lang="it-IT" dirty="0" err="1">
                <a:latin typeface="+mj-lt"/>
                <a:ea typeface="+mj-ea"/>
                <a:cs typeface="+mj-cs"/>
              </a:rPr>
              <a:t>interest</a:t>
            </a:r>
            <a:r>
              <a:rPr lang="it-IT" dirty="0">
                <a:latin typeface="+mj-lt"/>
                <a:ea typeface="+mj-ea"/>
                <a:cs typeface="+mj-cs"/>
              </a:rPr>
              <a:t>) valutato in conformità al presente IFRS</a:t>
            </a:r>
            <a:r>
              <a:rPr lang="it-IT" dirty="0" smtClean="0">
                <a:latin typeface="+mj-lt"/>
                <a:ea typeface="+mj-ea"/>
                <a:cs typeface="+mj-cs"/>
              </a:rPr>
              <a:t>;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dirty="0">
                <a:latin typeface="+mj-lt"/>
                <a:ea typeface="+mj-ea"/>
                <a:cs typeface="+mj-cs"/>
              </a:rPr>
              <a:t>iii) in una aggregazione aziendale realizzata in più fasi, il fair </a:t>
            </a:r>
            <a:r>
              <a:rPr lang="it-IT" dirty="0" err="1">
                <a:latin typeface="+mj-lt"/>
                <a:ea typeface="+mj-ea"/>
                <a:cs typeface="+mj-cs"/>
              </a:rPr>
              <a:t>value</a:t>
            </a:r>
            <a:r>
              <a:rPr lang="it-IT" dirty="0">
                <a:latin typeface="+mj-lt"/>
                <a:ea typeface="+mj-ea"/>
                <a:cs typeface="+mj-cs"/>
              </a:rPr>
              <a:t> alla data di acquisizione delle interessenze nell’acquisita precedentemente possedute dall’acquirente;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it-IT" dirty="0"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it-IT" b="1" dirty="0">
                <a:latin typeface="+mj-lt"/>
                <a:ea typeface="+mj-ea"/>
                <a:cs typeface="+mj-cs"/>
              </a:rPr>
              <a:t>B) il valore netto degli importi</a:t>
            </a:r>
            <a:r>
              <a:rPr lang="it-IT" dirty="0">
                <a:latin typeface="+mj-lt"/>
                <a:ea typeface="+mj-ea"/>
                <a:cs typeface="+mj-cs"/>
              </a:rPr>
              <a:t>, alla data di acquisizione, delle attività identificabili acquisite e delle passività assunte identificabili valutate in conformità al presente </a:t>
            </a:r>
            <a:r>
              <a:rPr lang="it-IT" dirty="0" smtClean="0">
                <a:latin typeface="+mj-lt"/>
                <a:ea typeface="+mj-ea"/>
                <a:cs typeface="+mj-cs"/>
              </a:rPr>
              <a:t>IFRS.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46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4</a:t>
            </a:r>
            <a:r>
              <a:rPr lang="it-IT" sz="3200" b="1" dirty="0" smtClean="0"/>
              <a:t>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9756" y="1340768"/>
            <a:ext cx="115932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+mj-lt"/>
                <a:ea typeface="+mj-ea"/>
                <a:cs typeface="+mj-cs"/>
              </a:rPr>
              <a:t>Acquisti </a:t>
            </a:r>
            <a:r>
              <a:rPr lang="it-IT" b="1" dirty="0">
                <a:latin typeface="+mj-lt"/>
                <a:ea typeface="+mj-ea"/>
                <a:cs typeface="+mj-cs"/>
              </a:rPr>
              <a:t>a prezzi favorevoli (B eccede A)</a:t>
            </a:r>
          </a:p>
          <a:p>
            <a:pPr algn="just"/>
            <a:r>
              <a:rPr lang="it-IT" dirty="0" smtClean="0">
                <a:latin typeface="+mj-lt"/>
                <a:ea typeface="+mj-ea"/>
                <a:cs typeface="+mj-cs"/>
              </a:rPr>
              <a:t>Talvolta </a:t>
            </a:r>
            <a:r>
              <a:rPr lang="it-IT" dirty="0">
                <a:latin typeface="+mj-lt"/>
                <a:ea typeface="+mj-ea"/>
                <a:cs typeface="+mj-cs"/>
              </a:rPr>
              <a:t>un acquirente acquista a prezzi favorevoli, ossia effettua una aggregazione aziendale in </a:t>
            </a:r>
            <a:r>
              <a:rPr lang="it-IT" dirty="0" smtClean="0">
                <a:latin typeface="+mj-lt"/>
                <a:ea typeface="+mj-ea"/>
                <a:cs typeface="+mj-cs"/>
              </a:rPr>
              <a:t>cui:</a:t>
            </a:r>
          </a:p>
          <a:p>
            <a:pPr algn="ctr"/>
            <a:r>
              <a:rPr lang="it-IT" b="1" dirty="0" smtClean="0">
                <a:latin typeface="+mj-lt"/>
                <a:ea typeface="+mj-ea"/>
                <a:cs typeface="+mj-cs"/>
              </a:rPr>
              <a:t>valore </a:t>
            </a:r>
            <a:r>
              <a:rPr lang="it-IT" b="1" dirty="0">
                <a:latin typeface="+mj-lt"/>
                <a:ea typeface="+mj-ea"/>
                <a:cs typeface="+mj-cs"/>
              </a:rPr>
              <a:t>delle attività nette acquisite </a:t>
            </a:r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it-IT" b="1" dirty="0" smtClean="0">
                <a:latin typeface="+mj-lt"/>
                <a:ea typeface="+mj-ea"/>
                <a:cs typeface="+mj-cs"/>
              </a:rPr>
              <a:t>è </a:t>
            </a:r>
            <a:r>
              <a:rPr lang="it-IT" b="1" dirty="0">
                <a:latin typeface="+mj-lt"/>
                <a:ea typeface="+mj-ea"/>
                <a:cs typeface="+mj-cs"/>
              </a:rPr>
              <a:t>maggiore </a:t>
            </a:r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it-IT" b="1" dirty="0" smtClean="0">
                <a:latin typeface="+mj-lt"/>
                <a:ea typeface="+mj-ea"/>
                <a:cs typeface="+mj-cs"/>
              </a:rPr>
              <a:t>della </a:t>
            </a:r>
            <a:r>
              <a:rPr lang="it-IT" b="1" dirty="0">
                <a:latin typeface="+mj-lt"/>
                <a:ea typeface="+mj-ea"/>
                <a:cs typeface="+mj-cs"/>
              </a:rPr>
              <a:t>somma dei corrispettivi trasferiti </a:t>
            </a:r>
            <a:r>
              <a:rPr lang="it-IT" b="1" dirty="0" smtClean="0">
                <a:latin typeface="+mj-lt"/>
                <a:ea typeface="+mj-ea"/>
                <a:cs typeface="+mj-cs"/>
              </a:rPr>
              <a:t>e</a:t>
            </a:r>
          </a:p>
          <a:p>
            <a:pPr algn="ctr"/>
            <a:r>
              <a:rPr lang="it-IT" b="1" dirty="0" smtClean="0">
                <a:latin typeface="+mj-lt"/>
                <a:ea typeface="+mj-ea"/>
                <a:cs typeface="+mj-cs"/>
              </a:rPr>
              <a:t>delle </a:t>
            </a:r>
            <a:r>
              <a:rPr lang="it-IT" b="1" dirty="0">
                <a:latin typeface="+mj-lt"/>
                <a:ea typeface="+mj-ea"/>
                <a:cs typeface="+mj-cs"/>
              </a:rPr>
              <a:t>partecipazioni di </a:t>
            </a:r>
            <a:r>
              <a:rPr lang="it-IT" b="1" dirty="0" smtClean="0">
                <a:latin typeface="+mj-lt"/>
                <a:ea typeface="+mj-ea"/>
                <a:cs typeface="+mj-cs"/>
              </a:rPr>
              <a:t>minoranza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endParaRPr lang="it-IT" u="sng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it-IT" u="sng" dirty="0" smtClean="0">
                <a:latin typeface="+mj-lt"/>
                <a:ea typeface="+mj-ea"/>
                <a:cs typeface="+mj-cs"/>
              </a:rPr>
              <a:t>L’acquirente </a:t>
            </a:r>
            <a:r>
              <a:rPr lang="it-IT" u="sng" dirty="0">
                <a:latin typeface="+mj-lt"/>
                <a:ea typeface="+mj-ea"/>
                <a:cs typeface="+mj-cs"/>
              </a:rPr>
              <a:t>deve rilevare l’eccedenza risultante (utile) a conto economico, alla data di acquisizione</a:t>
            </a:r>
            <a:r>
              <a:rPr lang="it-IT" dirty="0">
                <a:latin typeface="+mj-lt"/>
                <a:ea typeface="+mj-ea"/>
                <a:cs typeface="+mj-cs"/>
              </a:rPr>
              <a:t>. L’utile deve essere attribuito all’acquirente.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Prima di rilevare </a:t>
            </a:r>
            <a:r>
              <a:rPr lang="it-IT" dirty="0">
                <a:latin typeface="+mj-lt"/>
                <a:ea typeface="+mj-ea"/>
                <a:cs typeface="+mj-cs"/>
              </a:rPr>
              <a:t>un utile per acquisto a prezzi favorevoli, l’acquirente deve verificare se ha identificato correttamente tutte le attività acquisite e le passività assunte e deve rilevare qualsiasi ulteriore attività o passività identificata in tale verifica (IFRS 3.36).</a:t>
            </a:r>
          </a:p>
        </p:txBody>
      </p:sp>
    </p:spTree>
    <p:extLst>
      <p:ext uri="{BB962C8B-B14F-4D97-AF65-F5344CB8AC3E}">
        <p14:creationId xmlns="" xmlns:p14="http://schemas.microsoft.com/office/powerpoint/2010/main" val="1078822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4</a:t>
            </a:r>
            <a:r>
              <a:rPr lang="it-IT" sz="3200" b="1" dirty="0" smtClean="0"/>
              <a:t>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89756" y="1340768"/>
            <a:ext cx="115212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 smtClean="0">
                <a:latin typeface="+mj-lt"/>
                <a:ea typeface="+mj-ea"/>
                <a:cs typeface="+mj-cs"/>
              </a:rPr>
              <a:t>Opzione del Full </a:t>
            </a:r>
            <a:r>
              <a:rPr lang="it-IT" b="1" dirty="0" err="1" smtClean="0">
                <a:latin typeface="+mj-lt"/>
                <a:ea typeface="+mj-ea"/>
                <a:cs typeface="+mj-cs"/>
              </a:rPr>
              <a:t>Goodwill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Per </a:t>
            </a:r>
            <a:r>
              <a:rPr lang="it-IT" b="1" dirty="0">
                <a:latin typeface="+mj-lt"/>
                <a:ea typeface="+mj-ea"/>
                <a:cs typeface="+mj-cs"/>
              </a:rPr>
              <a:t>acquisizioni parziali</a:t>
            </a:r>
            <a:r>
              <a:rPr lang="it-IT" dirty="0">
                <a:latin typeface="+mj-lt"/>
                <a:ea typeface="+mj-ea"/>
                <a:cs typeface="+mj-cs"/>
              </a:rPr>
              <a:t>, lo standard offre la possibilità, ma non l’obbligo, dell’iscrizione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– </a:t>
            </a:r>
            <a:r>
              <a:rPr lang="it-IT" b="1" dirty="0">
                <a:latin typeface="+mj-lt"/>
                <a:ea typeface="+mj-ea"/>
                <a:cs typeface="+mj-cs"/>
              </a:rPr>
              <a:t>comprensivo della quota attribuibile ai terzi</a:t>
            </a:r>
            <a:r>
              <a:rPr lang="it-IT" dirty="0">
                <a:latin typeface="+mj-lt"/>
                <a:ea typeface="+mj-ea"/>
                <a:cs typeface="+mj-cs"/>
              </a:rPr>
              <a:t>. </a:t>
            </a:r>
            <a:endParaRPr lang="it-IT" dirty="0" smtClean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 smtClean="0">
                <a:latin typeface="+mj-lt"/>
                <a:ea typeface="+mj-ea"/>
                <a:cs typeface="+mj-cs"/>
              </a:rPr>
              <a:t>La </a:t>
            </a:r>
            <a:r>
              <a:rPr lang="it-IT" dirty="0">
                <a:latin typeface="+mj-lt"/>
                <a:ea typeface="+mj-ea"/>
                <a:cs typeface="+mj-cs"/>
              </a:rPr>
              <a:t>contropartita sarà il patrimonio netto di terzi. </a:t>
            </a:r>
          </a:p>
          <a:p>
            <a:pPr indent="-381000"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La scelta può essere esercitata per singola business </a:t>
            </a:r>
            <a:r>
              <a:rPr lang="it-IT" dirty="0" err="1">
                <a:latin typeface="+mj-lt"/>
                <a:ea typeface="+mj-ea"/>
                <a:cs typeface="+mj-cs"/>
              </a:rPr>
              <a:t>combination</a:t>
            </a:r>
            <a:r>
              <a:rPr lang="it-IT" dirty="0">
                <a:latin typeface="+mj-lt"/>
                <a:ea typeface="+mj-ea"/>
                <a:cs typeface="+mj-cs"/>
              </a:rPr>
              <a:t>. </a:t>
            </a:r>
          </a:p>
          <a:p>
            <a:pPr algn="just"/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ltGray">
          <a:xfrm>
            <a:off x="5806380" y="5170984"/>
            <a:ext cx="4834880" cy="1342776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Georgia" pitchFamily="18" charset="0"/>
              </a:rPr>
              <a:t>QUALI SONO LE CONSEGUENZE DELLA SCELTA IN TERMINI CONTABILI?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Georgia" pitchFamily="18" charset="0"/>
              </a:rPr>
              <a:t> QUALE E’ MEGLIO?</a:t>
            </a:r>
          </a:p>
        </p:txBody>
      </p:sp>
    </p:spTree>
    <p:extLst>
      <p:ext uri="{BB962C8B-B14F-4D97-AF65-F5344CB8AC3E}">
        <p14:creationId xmlns="" xmlns:p14="http://schemas.microsoft.com/office/powerpoint/2010/main" val="1548170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4</a:t>
            </a:r>
            <a:r>
              <a:rPr lang="it-IT" sz="3200" b="1" dirty="0" smtClean="0"/>
              <a:t>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7788" y="1340768"/>
            <a:ext cx="11233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 smtClean="0">
                <a:latin typeface="+mj-lt"/>
                <a:ea typeface="+mj-ea"/>
                <a:cs typeface="+mj-cs"/>
              </a:rPr>
              <a:t>Opzione del Full </a:t>
            </a:r>
            <a:r>
              <a:rPr lang="it-IT" b="1" dirty="0" err="1" smtClean="0">
                <a:latin typeface="+mj-lt"/>
                <a:ea typeface="+mj-ea"/>
                <a:cs typeface="+mj-cs"/>
              </a:rPr>
              <a:t>Goodwill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La scelta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</a:t>
            </a:r>
            <a:r>
              <a:rPr lang="it-IT" b="1" dirty="0">
                <a:latin typeface="+mj-lt"/>
                <a:ea typeface="+mj-ea"/>
                <a:cs typeface="+mj-cs"/>
              </a:rPr>
              <a:t>non modifica la contabilizzazione </a:t>
            </a:r>
            <a:r>
              <a:rPr lang="it-IT" dirty="0">
                <a:latin typeface="+mj-lt"/>
                <a:ea typeface="+mj-ea"/>
                <a:cs typeface="+mj-cs"/>
              </a:rPr>
              <a:t>delle operazioni di acquisto delle </a:t>
            </a:r>
            <a:r>
              <a:rPr lang="it-IT" b="1" dirty="0">
                <a:latin typeface="+mj-lt"/>
                <a:ea typeface="+mj-ea"/>
                <a:cs typeface="+mj-cs"/>
              </a:rPr>
              <a:t>quote di minoranza</a:t>
            </a:r>
            <a:r>
              <a:rPr lang="it-IT" dirty="0">
                <a:latin typeface="+mj-lt"/>
                <a:ea typeface="+mj-ea"/>
                <a:cs typeface="+mj-cs"/>
              </a:rPr>
              <a:t>.</a:t>
            </a:r>
          </a:p>
          <a:p>
            <a:pPr indent="-381000" algn="just">
              <a:buSzPct val="90000"/>
              <a:buFont typeface="Arial" charset="0"/>
              <a:buNone/>
            </a:pPr>
            <a:endParaRPr lang="it-IT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r>
              <a:rPr lang="it-IT" dirty="0">
                <a:latin typeface="+mj-lt"/>
                <a:ea typeface="+mj-ea"/>
                <a:cs typeface="+mj-cs"/>
              </a:rPr>
              <a:t>Da considerare gli </a:t>
            </a:r>
            <a:r>
              <a:rPr lang="it-IT" b="1" dirty="0">
                <a:latin typeface="+mj-lt"/>
                <a:ea typeface="+mj-ea"/>
                <a:cs typeface="+mj-cs"/>
              </a:rPr>
              <a:t>effetti</a:t>
            </a:r>
            <a:r>
              <a:rPr lang="it-IT" dirty="0">
                <a:latin typeface="+mj-lt"/>
                <a:ea typeface="+mj-ea"/>
                <a:cs typeface="+mj-cs"/>
              </a:rPr>
              <a:t> del full </a:t>
            </a:r>
            <a:r>
              <a:rPr lang="it-IT" dirty="0" err="1">
                <a:latin typeface="+mj-lt"/>
                <a:ea typeface="+mj-ea"/>
                <a:cs typeface="+mj-cs"/>
              </a:rPr>
              <a:t>goodwill</a:t>
            </a:r>
            <a:r>
              <a:rPr lang="it-IT" dirty="0">
                <a:latin typeface="+mj-lt"/>
                <a:ea typeface="+mj-ea"/>
                <a:cs typeface="+mj-cs"/>
              </a:rPr>
              <a:t> sul </a:t>
            </a:r>
            <a:r>
              <a:rPr lang="it-IT" b="1" dirty="0">
                <a:latin typeface="+mj-lt"/>
                <a:ea typeface="+mj-ea"/>
                <a:cs typeface="+mj-cs"/>
              </a:rPr>
              <a:t>patrimonio netto totale </a:t>
            </a:r>
            <a:r>
              <a:rPr lang="it-IT" dirty="0">
                <a:latin typeface="+mj-lt"/>
                <a:ea typeface="+mj-ea"/>
                <a:cs typeface="+mj-cs"/>
              </a:rPr>
              <a:t>e sull’ammontare degli </a:t>
            </a:r>
            <a:r>
              <a:rPr lang="it-IT" b="1" dirty="0">
                <a:latin typeface="+mj-lt"/>
                <a:ea typeface="+mj-ea"/>
                <a:cs typeface="+mj-cs"/>
              </a:rPr>
              <a:t>eventuali </a:t>
            </a:r>
            <a:r>
              <a:rPr lang="it-IT" b="1" dirty="0" err="1">
                <a:latin typeface="+mj-lt"/>
                <a:ea typeface="+mj-ea"/>
                <a:cs typeface="+mj-cs"/>
              </a:rPr>
              <a:t>impairment</a:t>
            </a:r>
            <a:r>
              <a:rPr lang="it-IT" b="1" dirty="0">
                <a:latin typeface="+mj-lt"/>
                <a:ea typeface="+mj-ea"/>
                <a:cs typeface="+mj-cs"/>
              </a:rPr>
              <a:t> </a:t>
            </a:r>
            <a:r>
              <a:rPr lang="it-IT" b="1" dirty="0" smtClean="0">
                <a:latin typeface="+mj-lt"/>
                <a:ea typeface="+mj-ea"/>
                <a:cs typeface="+mj-cs"/>
              </a:rPr>
              <a:t>futuri.</a:t>
            </a:r>
          </a:p>
          <a:p>
            <a:pPr algn="just">
              <a:buSzPct val="90000"/>
              <a:buFont typeface="Arial" charset="0"/>
              <a:buNone/>
            </a:pPr>
            <a:endParaRPr lang="it-IT" b="1" dirty="0">
              <a:latin typeface="+mj-lt"/>
              <a:ea typeface="+mj-ea"/>
              <a:cs typeface="+mj-cs"/>
            </a:endParaRPr>
          </a:p>
          <a:p>
            <a:r>
              <a:rPr lang="it-IT" i="1" dirty="0" smtClean="0"/>
              <a:t>modello </a:t>
            </a:r>
            <a:r>
              <a:rPr lang="it-IT" i="1" dirty="0"/>
              <a:t>del full </a:t>
            </a:r>
            <a:r>
              <a:rPr lang="it-IT" i="1" dirty="0" err="1"/>
              <a:t>goodwill</a:t>
            </a:r>
            <a:r>
              <a:rPr lang="it-IT" i="1" dirty="0"/>
              <a:t> </a:t>
            </a:r>
            <a:r>
              <a:rPr lang="it-IT" i="1" dirty="0" smtClean="0">
                <a:sym typeface="Wingdings" panose="05000000000000000000" pitchFamily="2" charset="2"/>
              </a:rPr>
              <a:t></a:t>
            </a:r>
            <a:r>
              <a:rPr lang="it-IT" i="1" dirty="0" smtClean="0"/>
              <a:t>le </a:t>
            </a:r>
            <a:r>
              <a:rPr lang="it-IT" i="1" dirty="0"/>
              <a:t>minoranze</a:t>
            </a:r>
          </a:p>
          <a:p>
            <a:r>
              <a:rPr lang="it-IT" i="1" dirty="0"/>
              <a:t>sono valutate in base al loro </a:t>
            </a:r>
            <a:r>
              <a:rPr lang="it-IT" i="1" dirty="0" smtClean="0"/>
              <a:t>fair </a:t>
            </a:r>
            <a:r>
              <a:rPr lang="it-IT" i="1" dirty="0" err="1" smtClean="0"/>
              <a:t>value</a:t>
            </a:r>
            <a:endParaRPr lang="it-IT" i="1" dirty="0"/>
          </a:p>
          <a:p>
            <a:r>
              <a:rPr lang="it-IT" i="1" dirty="0" smtClean="0"/>
              <a:t>modello </a:t>
            </a:r>
            <a:r>
              <a:rPr lang="it-IT" i="1" dirty="0"/>
              <a:t>del </a:t>
            </a:r>
            <a:r>
              <a:rPr lang="it-IT" i="1" dirty="0" err="1"/>
              <a:t>partial</a:t>
            </a:r>
            <a:r>
              <a:rPr lang="it-IT" i="1" dirty="0"/>
              <a:t> </a:t>
            </a:r>
            <a:r>
              <a:rPr lang="it-IT" i="1" dirty="0" err="1"/>
              <a:t>goodwill</a:t>
            </a:r>
            <a:r>
              <a:rPr lang="it-IT" i="1" dirty="0"/>
              <a:t> </a:t>
            </a:r>
            <a:r>
              <a:rPr lang="it-IT" i="1" dirty="0" smtClean="0">
                <a:sym typeface="Wingdings" panose="05000000000000000000" pitchFamily="2" charset="2"/>
              </a:rPr>
              <a:t> </a:t>
            </a:r>
            <a:r>
              <a:rPr lang="it-IT" i="1" dirty="0" smtClean="0"/>
              <a:t>le</a:t>
            </a:r>
            <a:endParaRPr lang="it-IT" i="1" dirty="0"/>
          </a:p>
          <a:p>
            <a:r>
              <a:rPr lang="it-IT" i="1" dirty="0"/>
              <a:t>minoranze sono valutate in base alla loro</a:t>
            </a:r>
          </a:p>
          <a:p>
            <a:r>
              <a:rPr lang="it-IT" i="1" dirty="0"/>
              <a:t>quota nel fair </a:t>
            </a:r>
            <a:r>
              <a:rPr lang="it-IT" i="1" dirty="0" err="1"/>
              <a:t>value</a:t>
            </a:r>
            <a:r>
              <a:rPr lang="it-IT" i="1" dirty="0"/>
              <a:t> dell’attivo netto </a:t>
            </a:r>
            <a:r>
              <a:rPr lang="it-IT" i="1" dirty="0" smtClean="0"/>
              <a:t>acquistato</a:t>
            </a:r>
            <a:endParaRPr lang="it-IT" b="1" i="1" dirty="0">
              <a:latin typeface="+mj-lt"/>
              <a:ea typeface="+mj-ea"/>
              <a:cs typeface="+mj-cs"/>
            </a:endParaRP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8023752" y="4869160"/>
            <a:ext cx="2592288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!!!!!!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139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4</a:t>
            </a:r>
            <a:r>
              <a:rPr lang="it-IT" sz="3200" b="1" dirty="0" smtClean="0"/>
              <a:t> </a:t>
            </a:r>
            <a:r>
              <a:rPr lang="it-IT" sz="2000" dirty="0"/>
              <a:t>la rilevazione e la valutazione dell’avviamento o di un utile derivante da un acquisto a prezzi favorevoli</a:t>
            </a: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7788" y="1412776"/>
            <a:ext cx="11233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+mj-lt"/>
                <a:ea typeface="+mj-ea"/>
                <a:cs typeface="+mj-cs"/>
              </a:rPr>
              <a:t>Riepilogando:</a:t>
            </a:r>
            <a:endParaRPr lang="it-IT" b="1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5224" y="1967934"/>
            <a:ext cx="3096344" cy="113877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+mj-lt"/>
                <a:ea typeface="+mj-ea"/>
                <a:cs typeface="+mj-cs"/>
              </a:rPr>
              <a:t>Fase di Analisi</a:t>
            </a:r>
            <a:endParaRPr lang="it-IT" sz="2000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44848" y="1721712"/>
            <a:ext cx="5857282" cy="13849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+mj-lt"/>
                <a:ea typeface="+mj-ea"/>
                <a:cs typeface="+mj-cs"/>
              </a:rPr>
              <a:t>Comprendere l’operazione</a:t>
            </a:r>
            <a:endParaRPr lang="it-IT" sz="2000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 smtClean="0">
                <a:latin typeface="+mj-lt"/>
                <a:ea typeface="+mj-ea"/>
                <a:cs typeface="+mj-cs"/>
              </a:rPr>
              <a:t>Considerare la struttura dell’operazione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 smtClean="0">
                <a:latin typeface="+mj-lt"/>
                <a:ea typeface="+mj-ea"/>
                <a:cs typeface="+mj-cs"/>
              </a:rPr>
              <a:t>Ragioni dell’operazione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 smtClean="0">
                <a:latin typeface="+mj-lt"/>
                <a:ea typeface="+mj-ea"/>
                <a:cs typeface="+mj-cs"/>
              </a:rPr>
              <a:t>Obiettivi dell’operazione</a:t>
            </a: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69004" y="2360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5224" y="3293408"/>
            <a:ext cx="3096344" cy="1446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latin typeface="+mj-lt"/>
                <a:ea typeface="+mj-ea"/>
                <a:cs typeface="+mj-cs"/>
              </a:rPr>
              <a:t>Fase di Identificazione e Valutazione </a:t>
            </a:r>
            <a:endParaRPr lang="it-IT" sz="2000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42324" y="3278813"/>
            <a:ext cx="5857282" cy="17543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 smtClean="0">
                <a:latin typeface="+mj-lt"/>
                <a:ea typeface="+mj-ea"/>
                <a:cs typeface="+mj-cs"/>
              </a:rPr>
              <a:t>Identificazione di attività e passività (inclusi i beni immateriali generati internamente e non iscritti in bilancio)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 smtClean="0">
                <a:latin typeface="+mj-lt"/>
                <a:ea typeface="+mj-ea"/>
                <a:cs typeface="+mj-cs"/>
              </a:rPr>
              <a:t>Stima della vita utile residua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1800" dirty="0" smtClean="0">
                <a:latin typeface="+mj-lt"/>
                <a:ea typeface="+mj-ea"/>
                <a:cs typeface="+mj-cs"/>
              </a:rPr>
              <a:t>Calcolo del fair </a:t>
            </a:r>
            <a:r>
              <a:rPr lang="it-IT" sz="1800" dirty="0" err="1" smtClean="0">
                <a:latin typeface="+mj-lt"/>
                <a:ea typeface="+mj-ea"/>
                <a:cs typeface="+mj-cs"/>
              </a:rPr>
              <a:t>value</a:t>
            </a:r>
            <a:r>
              <a:rPr lang="it-IT" sz="1800" dirty="0" smtClean="0">
                <a:latin typeface="+mj-lt"/>
                <a:ea typeface="+mj-ea"/>
                <a:cs typeface="+mj-cs"/>
              </a:rPr>
              <a:t> degli </a:t>
            </a:r>
            <a:r>
              <a:rPr lang="it-IT" sz="1800" dirty="0" err="1" smtClean="0">
                <a:latin typeface="+mj-lt"/>
                <a:ea typeface="+mj-ea"/>
                <a:cs typeface="+mj-cs"/>
              </a:rPr>
              <a:t>asset</a:t>
            </a:r>
            <a:r>
              <a:rPr lang="it-IT" sz="1800" dirty="0" smtClean="0">
                <a:latin typeface="+mj-lt"/>
                <a:ea typeface="+mj-ea"/>
                <a:cs typeface="+mj-cs"/>
              </a:rPr>
              <a:t> acquisiti (tangibili ed intangibili) e delle passività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763332" y="35320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3787" y="5361930"/>
            <a:ext cx="3096344" cy="113877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err="1" smtClean="0">
                <a:latin typeface="+mj-lt"/>
                <a:ea typeface="+mj-ea"/>
                <a:cs typeface="+mj-cs"/>
              </a:rPr>
              <a:t>Goodwill</a:t>
            </a:r>
            <a:endParaRPr lang="it-IT" sz="2000" dirty="0">
              <a:latin typeface="+mj-lt"/>
              <a:ea typeface="+mj-ea"/>
              <a:cs typeface="+mj-cs"/>
            </a:endParaRPr>
          </a:p>
          <a:p>
            <a:pPr indent="-381000" algn="just">
              <a:buSzPct val="90000"/>
              <a:buFont typeface="Arial" charset="0"/>
              <a:buNone/>
            </a:pP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/>
            <a:endParaRPr lang="it-IT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42324" y="5245189"/>
            <a:ext cx="5857282" cy="132343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 smtClean="0"/>
              <a:t>Calcolo </a:t>
            </a:r>
            <a:r>
              <a:rPr lang="it-IT" sz="2000" dirty="0"/>
              <a:t>del </a:t>
            </a:r>
            <a:r>
              <a:rPr lang="it-IT" sz="2000" dirty="0" err="1" smtClean="0"/>
              <a:t>Goodwill</a:t>
            </a:r>
            <a:r>
              <a:rPr lang="it-IT" sz="2000" dirty="0" smtClean="0"/>
              <a:t> (full </a:t>
            </a:r>
            <a:r>
              <a:rPr lang="it-IT" sz="2000" dirty="0" err="1" smtClean="0"/>
              <a:t>goodwill</a:t>
            </a:r>
            <a:r>
              <a:rPr lang="it-IT" sz="2000" dirty="0" smtClean="0"/>
              <a:t>, o </a:t>
            </a:r>
            <a:r>
              <a:rPr lang="it-IT" sz="2000" dirty="0" err="1" smtClean="0"/>
              <a:t>partial</a:t>
            </a:r>
            <a:r>
              <a:rPr lang="it-IT" sz="2000" dirty="0" smtClean="0"/>
              <a:t> </a:t>
            </a:r>
            <a:r>
              <a:rPr lang="it-IT" sz="2000" dirty="0" err="1" smtClean="0"/>
              <a:t>goodwill</a:t>
            </a:r>
            <a:r>
              <a:rPr lang="it-IT" sz="2000" dirty="0" smtClean="0"/>
              <a:t>)</a:t>
            </a:r>
          </a:p>
          <a:p>
            <a:pPr indent="-381000" algn="just">
              <a:buSzPct val="90000"/>
              <a:buFont typeface="Wingdings" panose="05000000000000000000" pitchFamily="2" charset="2"/>
              <a:buChar char="q"/>
            </a:pPr>
            <a:r>
              <a:rPr lang="it-IT" sz="2000" dirty="0" smtClean="0"/>
              <a:t>Considerazioni sulle procedure di </a:t>
            </a:r>
            <a:r>
              <a:rPr lang="it-IT" sz="2000" dirty="0" err="1" smtClean="0"/>
              <a:t>impairment</a:t>
            </a:r>
            <a:r>
              <a:rPr lang="it-IT" sz="2000" dirty="0" smtClean="0"/>
              <a:t> test</a:t>
            </a:r>
            <a:endParaRPr lang="it-IT" sz="2000" dirty="0"/>
          </a:p>
        </p:txBody>
      </p:sp>
      <p:sp>
        <p:nvSpPr>
          <p:cNvPr id="16" name="Right Arrow 15"/>
          <p:cNvSpPr/>
          <p:nvPr/>
        </p:nvSpPr>
        <p:spPr>
          <a:xfrm>
            <a:off x="3727023" y="5481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3376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Definizione</a:t>
            </a:r>
            <a:r>
              <a:rPr lang="en-US" dirty="0" smtClean="0"/>
              <a:t> e </a:t>
            </a:r>
            <a:r>
              <a:rPr lang="en-US" dirty="0" err="1" smtClean="0"/>
              <a:t>ambito</a:t>
            </a:r>
            <a:r>
              <a:rPr lang="en-US" dirty="0" smtClean="0"/>
              <a:t> di </a:t>
            </a:r>
            <a:r>
              <a:rPr lang="en-US" dirty="0" err="1" smtClean="0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12" y="1701800"/>
            <a:ext cx="10580851" cy="447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dirty="0"/>
              <a:t>IFRS 3 </a:t>
            </a:r>
            <a:r>
              <a:rPr lang="it-IT" dirty="0" smtClean="0"/>
              <a:t>definisce le </a:t>
            </a:r>
            <a:r>
              <a:rPr lang="it-IT" u="sng" dirty="0" smtClean="0"/>
              <a:t>modalità di contabilizzazione</a:t>
            </a:r>
            <a:r>
              <a:rPr lang="it-IT" dirty="0" smtClean="0"/>
              <a:t>, nonché </a:t>
            </a:r>
            <a:r>
              <a:rPr lang="it-IT" u="sng" dirty="0" smtClean="0"/>
              <a:t>l’informativa di bilancio </a:t>
            </a:r>
            <a:r>
              <a:rPr lang="it-IT" dirty="0" smtClean="0"/>
              <a:t>che un’impresa deve fornire nel caso in cui partecipi ad </a:t>
            </a:r>
            <a:r>
              <a:rPr lang="it-IT" u="sng" dirty="0" smtClean="0"/>
              <a:t>un’operazione di aggregazione aziendale</a:t>
            </a:r>
            <a:r>
              <a:rPr lang="it-IT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dirty="0" smtClean="0"/>
              <a:t>Si definisce </a:t>
            </a:r>
            <a:r>
              <a:rPr lang="it-IT" u="sng" dirty="0" smtClean="0"/>
              <a:t>aggregazione </a:t>
            </a:r>
            <a:r>
              <a:rPr lang="it-IT" u="sng" dirty="0"/>
              <a:t>aziendale </a:t>
            </a:r>
            <a:r>
              <a:rPr lang="it-IT" dirty="0" smtClean="0"/>
              <a:t>una </a:t>
            </a:r>
            <a:r>
              <a:rPr lang="it-IT" dirty="0"/>
              <a:t>operazione o altro evento in cui un </a:t>
            </a:r>
            <a:r>
              <a:rPr lang="it-IT" b="1" dirty="0"/>
              <a:t>acquirente</a:t>
            </a:r>
            <a:r>
              <a:rPr lang="it-IT" dirty="0"/>
              <a:t> </a:t>
            </a:r>
            <a:r>
              <a:rPr lang="it-IT" b="1" dirty="0"/>
              <a:t>acquisisce il controllo</a:t>
            </a:r>
            <a:r>
              <a:rPr lang="it-IT" dirty="0"/>
              <a:t> di una o più </a:t>
            </a:r>
            <a:r>
              <a:rPr lang="it-IT" b="1" i="1" dirty="0"/>
              <a:t>attività aziendali </a:t>
            </a:r>
            <a:r>
              <a:rPr lang="it-IT" dirty="0" smtClean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b="1" i="1" dirty="0" smtClean="0"/>
              <a:t>Un’attività </a:t>
            </a:r>
            <a:r>
              <a:rPr lang="it-IT" b="1" i="1" dirty="0"/>
              <a:t>aziendale </a:t>
            </a:r>
            <a:r>
              <a:rPr lang="it-IT" dirty="0"/>
              <a:t>è costituita da </a:t>
            </a:r>
            <a:r>
              <a:rPr lang="it-IT" u="sng" dirty="0"/>
              <a:t>fattori di produzione </a:t>
            </a:r>
            <a:r>
              <a:rPr lang="it-IT" dirty="0"/>
              <a:t>e </a:t>
            </a:r>
            <a:r>
              <a:rPr lang="it-IT" u="sng" dirty="0"/>
              <a:t>processi</a:t>
            </a:r>
            <a:r>
              <a:rPr lang="it-IT" dirty="0"/>
              <a:t> applicati a tali fattori che sono in grado di </a:t>
            </a:r>
            <a:r>
              <a:rPr lang="it-IT" u="sng" dirty="0"/>
              <a:t>creare </a:t>
            </a:r>
            <a:r>
              <a:rPr lang="it-IT" u="sng" dirty="0" smtClean="0"/>
              <a:t>produzione</a:t>
            </a:r>
            <a:r>
              <a:rPr lang="it-IT" dirty="0" smtClean="0"/>
              <a:t>. Pertanto i tre elementi di un’attività aziendale sono: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Fattori di produzione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Processo                             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dirty="0" smtClean="0"/>
              <a:t>Produzione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it-IT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1895614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Esempio:determinazione</a:t>
            </a:r>
            <a:r>
              <a:rPr lang="it-IT" sz="3600" dirty="0"/>
              <a:t> </a:t>
            </a:r>
            <a:r>
              <a:rPr lang="it-IT" sz="3600" dirty="0" smtClean="0"/>
              <a:t>dell’avviamento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sz="2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77788" y="1340768"/>
            <a:ext cx="11233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+mj-lt"/>
                <a:ea typeface="+mj-ea"/>
                <a:cs typeface="+mj-cs"/>
              </a:rPr>
              <a:t>La </a:t>
            </a:r>
            <a:r>
              <a:rPr lang="it-IT" dirty="0">
                <a:latin typeface="+mj-lt"/>
                <a:ea typeface="+mj-ea"/>
                <a:cs typeface="+mj-cs"/>
              </a:rPr>
              <a:t>società A acquista il 60% delle quote della società B. Il corrispettivo trasferito ammonta a 2.500.000 e il fair </a:t>
            </a:r>
            <a:r>
              <a:rPr lang="it-IT" dirty="0" err="1">
                <a:latin typeface="+mj-lt"/>
                <a:ea typeface="+mj-ea"/>
                <a:cs typeface="+mj-cs"/>
              </a:rPr>
              <a:t>value</a:t>
            </a:r>
            <a:r>
              <a:rPr lang="it-IT" dirty="0">
                <a:latin typeface="+mj-lt"/>
                <a:ea typeface="+mj-ea"/>
                <a:cs typeface="+mj-cs"/>
              </a:rPr>
              <a:t> </a:t>
            </a:r>
            <a:r>
              <a:rPr lang="it-IT" dirty="0" smtClean="0">
                <a:latin typeface="+mj-lt"/>
                <a:ea typeface="+mj-ea"/>
                <a:cs typeface="+mj-cs"/>
              </a:rPr>
              <a:t>dell’attivo netto </a:t>
            </a:r>
            <a:r>
              <a:rPr lang="it-IT" dirty="0">
                <a:latin typeface="+mj-lt"/>
                <a:ea typeface="+mj-ea"/>
                <a:cs typeface="+mj-cs"/>
              </a:rPr>
              <a:t>è pari a 2.700.000.					</a:t>
            </a:r>
          </a:p>
          <a:p>
            <a:pPr algn="just"/>
            <a:r>
              <a:rPr lang="it-IT" dirty="0">
                <a:latin typeface="+mj-lt"/>
                <a:ea typeface="+mj-ea"/>
                <a:cs typeface="+mj-cs"/>
              </a:rPr>
              <a:t>I dati contabili relativi all’attivo netto della società B e i valori di perizia risultano i seguenti:</a:t>
            </a:r>
            <a:r>
              <a:rPr lang="it-IT" b="1" dirty="0">
                <a:latin typeface="+mj-lt"/>
                <a:ea typeface="+mj-ea"/>
                <a:cs typeface="+mj-cs"/>
              </a:rPr>
              <a:t>	</a:t>
            </a:r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/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it-IT" b="1" dirty="0">
                <a:latin typeface="+mj-lt"/>
                <a:ea typeface="+mj-ea"/>
                <a:cs typeface="+mj-cs"/>
              </a:rPr>
              <a:t>	</a:t>
            </a:r>
          </a:p>
          <a:p>
            <a:pPr algn="just">
              <a:buSzPct val="90000"/>
              <a:buFont typeface="Arial" charset="0"/>
              <a:buNone/>
            </a:pPr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endParaRPr lang="it-IT" b="1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endParaRPr lang="it-IT" b="1" dirty="0" smtClean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endParaRPr lang="it-IT" b="1" dirty="0">
              <a:latin typeface="+mj-lt"/>
              <a:ea typeface="+mj-ea"/>
              <a:cs typeface="+mj-cs"/>
            </a:endParaRPr>
          </a:p>
          <a:p>
            <a:pPr algn="just">
              <a:buSzPct val="90000"/>
              <a:buFont typeface="Arial" charset="0"/>
              <a:buNone/>
            </a:pPr>
            <a:endParaRPr lang="it-IT" b="1" dirty="0">
              <a:latin typeface="+mj-lt"/>
              <a:ea typeface="+mj-ea"/>
              <a:cs typeface="+mj-cs"/>
            </a:endParaRPr>
          </a:p>
          <a:p>
            <a:pPr algn="just"/>
            <a:r>
              <a:rPr lang="it-IT" dirty="0"/>
              <a:t>Il fair </a:t>
            </a:r>
            <a:r>
              <a:rPr lang="it-IT" dirty="0" err="1"/>
              <a:t>value</a:t>
            </a:r>
            <a:r>
              <a:rPr lang="it-IT" dirty="0"/>
              <a:t> delle quote di minoranza (40%) alla data di acquisizione ammonta a </a:t>
            </a:r>
            <a:r>
              <a:rPr lang="it-IT" dirty="0" smtClean="0"/>
              <a:t>1.500.000 </a:t>
            </a:r>
            <a:r>
              <a:rPr lang="it-IT" dirty="0"/>
              <a:t>(come da perizia esterna). 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1089786"/>
              </p:ext>
            </p:extLst>
          </p:nvPr>
        </p:nvGraphicFramePr>
        <p:xfrm>
          <a:off x="941565" y="3356992"/>
          <a:ext cx="9869320" cy="26035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18627"/>
                <a:gridCol w="429101"/>
                <a:gridCol w="1308856"/>
                <a:gridCol w="2304256"/>
                <a:gridCol w="230848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Valore contabile di B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Fair </a:t>
                      </a:r>
                      <a:r>
                        <a:rPr lang="it-I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di B da perizia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Attività non correnti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2.100.000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2.600.000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Attività correnti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668.000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680.000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Passività correnti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-580.000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-580.000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Attivo netto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2.188.000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 2.700.000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4-Point Star 8"/>
          <p:cNvSpPr/>
          <p:nvPr/>
        </p:nvSpPr>
        <p:spPr>
          <a:xfrm>
            <a:off x="10576720" y="291817"/>
            <a:ext cx="914400" cy="914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2942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Esempio: determinazione dell’avviamento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6" y="1700808"/>
            <a:ext cx="1020084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b="1" dirty="0" smtClean="0"/>
              <a:t>Domande:</a:t>
            </a:r>
            <a:r>
              <a:rPr lang="it-IT" dirty="0" smtClean="0"/>
              <a:t>		</a:t>
            </a:r>
          </a:p>
          <a:p>
            <a:pPr marL="0" lvl="1" algn="just" defTabSz="695325">
              <a:spcAft>
                <a:spcPct val="20000"/>
              </a:spcAft>
            </a:pPr>
            <a:endParaRPr lang="it-IT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09835" y="2440703"/>
            <a:ext cx="10200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1- determinare la quota attribuita ai soci di minoranza del FV attivo netto.				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5802" y="3584255"/>
            <a:ext cx="10200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2- </a:t>
            </a:r>
            <a:r>
              <a:rPr lang="it-IT" dirty="0" err="1" smtClean="0"/>
              <a:t>Derminare</a:t>
            </a:r>
            <a:r>
              <a:rPr lang="it-IT" dirty="0" smtClean="0"/>
              <a:t> l'ammontare del </a:t>
            </a:r>
            <a:r>
              <a:rPr lang="it-IT" dirty="0" err="1" smtClean="0"/>
              <a:t>goodwill</a:t>
            </a:r>
            <a:r>
              <a:rPr lang="it-IT" dirty="0" smtClean="0"/>
              <a:t> secondo il modello del full </a:t>
            </a:r>
            <a:r>
              <a:rPr lang="it-IT" dirty="0" err="1" smtClean="0"/>
              <a:t>goodwill</a:t>
            </a:r>
            <a:r>
              <a:rPr lang="it-IT" dirty="0" smtClean="0"/>
              <a:t> e del </a:t>
            </a:r>
            <a:r>
              <a:rPr lang="it-IT" dirty="0" err="1" smtClean="0"/>
              <a:t>partial</a:t>
            </a:r>
            <a:r>
              <a:rPr lang="it-IT" dirty="0" smtClean="0"/>
              <a:t> </a:t>
            </a:r>
            <a:r>
              <a:rPr lang="it-IT" dirty="0" err="1" smtClean="0"/>
              <a:t>goodwill</a:t>
            </a:r>
            <a:r>
              <a:rPr lang="it-IT" dirty="0" smtClean="0"/>
              <a:t>.</a:t>
            </a:r>
            <a:endParaRPr lang="it-IT" dirty="0" smtClean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10576720" y="291817"/>
            <a:ext cx="914400" cy="914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8823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Esempio: determinazione dell’avviamento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6" y="1700808"/>
            <a:ext cx="1020084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b="1" dirty="0" smtClean="0"/>
              <a:t>Soluzioni:</a:t>
            </a:r>
            <a:r>
              <a:rPr lang="it-IT" dirty="0" smtClean="0"/>
              <a:t>		</a:t>
            </a:r>
          </a:p>
          <a:p>
            <a:pPr marL="0" lvl="1" algn="just" defTabSz="695325">
              <a:spcAft>
                <a:spcPct val="20000"/>
              </a:spcAft>
            </a:pPr>
            <a:endParaRPr lang="it-IT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09835" y="2440703"/>
            <a:ext cx="10200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1- determinare la quota attribuita ai soci di minoranza del FV attivo netto				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5802" y="3584255"/>
            <a:ext cx="10200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1.080.000 = (40% di 2.700.000)</a:t>
            </a:r>
            <a:endParaRPr lang="it-IT" dirty="0" smtClean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10576720" y="291817"/>
            <a:ext cx="914400" cy="914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6596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Esempio: determinazione dell’avviamento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09836" y="1700808"/>
            <a:ext cx="1020084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b="1" dirty="0" smtClean="0"/>
              <a:t>Soluzioni:</a:t>
            </a:r>
            <a:r>
              <a:rPr lang="it-IT" dirty="0" smtClean="0"/>
              <a:t>		</a:t>
            </a:r>
          </a:p>
          <a:p>
            <a:pPr marL="0" lvl="1" algn="just" defTabSz="695325">
              <a:spcAft>
                <a:spcPct val="20000"/>
              </a:spcAft>
            </a:pPr>
            <a:endParaRPr lang="it-IT" dirty="0" smtClean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09835" y="2440703"/>
            <a:ext cx="10200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/>
              <a:t>2- </a:t>
            </a:r>
            <a:r>
              <a:rPr lang="it-IT" dirty="0" err="1"/>
              <a:t>Derminare</a:t>
            </a:r>
            <a:r>
              <a:rPr lang="it-IT" dirty="0"/>
              <a:t> l'ammontare del </a:t>
            </a:r>
            <a:r>
              <a:rPr lang="it-IT" dirty="0" err="1"/>
              <a:t>goodwill</a:t>
            </a:r>
            <a:r>
              <a:rPr lang="it-IT" dirty="0"/>
              <a:t> secondo il modello del full </a:t>
            </a:r>
            <a:r>
              <a:rPr lang="it-IT" dirty="0" err="1"/>
              <a:t>goodwill</a:t>
            </a:r>
            <a:r>
              <a:rPr lang="it-IT" dirty="0"/>
              <a:t> e del </a:t>
            </a:r>
            <a:r>
              <a:rPr lang="it-IT" dirty="0" err="1"/>
              <a:t>partial</a:t>
            </a:r>
            <a:r>
              <a:rPr lang="it-IT" dirty="0"/>
              <a:t> </a:t>
            </a:r>
            <a:r>
              <a:rPr lang="it-IT" dirty="0" err="1"/>
              <a:t>goodwill</a:t>
            </a:r>
            <a:r>
              <a:rPr lang="it-IT" dirty="0"/>
              <a:t> </a:t>
            </a:r>
            <a:r>
              <a:rPr lang="it-IT" dirty="0" smtClean="0"/>
              <a:t>				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09835" y="3596096"/>
            <a:ext cx="1020084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Metodo Full </a:t>
            </a:r>
            <a:r>
              <a:rPr lang="it-IT" dirty="0" err="1" smtClean="0"/>
              <a:t>Goodwill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1.300.000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dirty="0" smtClean="0">
                <a:sym typeface="Wingdings" panose="05000000000000000000" pitchFamily="2" charset="2"/>
              </a:rPr>
              <a:t>Metodo </a:t>
            </a:r>
            <a:r>
              <a:rPr lang="it-IT" dirty="0" err="1" smtClean="0">
                <a:sym typeface="Wingdings" panose="05000000000000000000" pitchFamily="2" charset="2"/>
              </a:rPr>
              <a:t>Partial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Goodwill</a:t>
            </a:r>
            <a:r>
              <a:rPr lang="it-IT" dirty="0" smtClean="0">
                <a:sym typeface="Wingdings" panose="05000000000000000000" pitchFamily="2" charset="2"/>
              </a:rPr>
              <a:t>   </a:t>
            </a:r>
            <a:r>
              <a:rPr lang="it-IT" dirty="0" smtClean="0"/>
              <a:t>	880.000		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10576720" y="291817"/>
            <a:ext cx="914400" cy="9144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09834" y="4988712"/>
            <a:ext cx="10200845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 defTabSz="695325">
              <a:spcAft>
                <a:spcPct val="20000"/>
              </a:spcAft>
            </a:pPr>
            <a:endParaRPr lang="it-IT" dirty="0" smtClean="0"/>
          </a:p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	</a:t>
            </a:r>
          </a:p>
          <a:p>
            <a:pPr marL="0" lvl="1" algn="just" defTabSz="695325">
              <a:spcAft>
                <a:spcPct val="20000"/>
              </a:spcAft>
            </a:pPr>
            <a:r>
              <a:rPr lang="it-IT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92" y="4831766"/>
            <a:ext cx="7086600" cy="120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55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 </a:t>
            </a:r>
            <a:r>
              <a:rPr lang="en-US" b="1" dirty="0" err="1"/>
              <a:t>ora</a:t>
            </a:r>
            <a:r>
              <a:rPr lang="en-US" b="1" dirty="0"/>
              <a:t> </a:t>
            </a:r>
            <a:r>
              <a:rPr lang="en-US" b="1" dirty="0" err="1"/>
              <a:t>qualche</a:t>
            </a:r>
            <a:r>
              <a:rPr lang="en-US" b="1" dirty="0"/>
              <a:t> </a:t>
            </a:r>
            <a:r>
              <a:rPr lang="en-US" b="1" dirty="0" err="1" smtClean="0"/>
              <a:t>esercizio</a:t>
            </a:r>
            <a:r>
              <a:rPr lang="en-US" b="1" dirty="0" smtClean="0"/>
              <a:t>..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Definizione</a:t>
            </a:r>
            <a:r>
              <a:rPr lang="en-US" dirty="0" smtClean="0"/>
              <a:t> e </a:t>
            </a:r>
            <a:r>
              <a:rPr lang="en-US" dirty="0" err="1" smtClean="0"/>
              <a:t>ambito</a:t>
            </a:r>
            <a:r>
              <a:rPr lang="en-US" dirty="0" smtClean="0"/>
              <a:t> di </a:t>
            </a:r>
            <a:r>
              <a:rPr lang="en-US" dirty="0" err="1" smtClean="0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it-IT" sz="2600" dirty="0" smtClean="0"/>
              <a:t>Il </a:t>
            </a:r>
            <a:r>
              <a:rPr lang="it-IT" sz="2600" dirty="0"/>
              <a:t>10 gennaio 2008 lo IASB ha emanato la nuova versione </a:t>
            </a:r>
            <a:r>
              <a:rPr lang="it-IT" sz="2600" b="1" dirty="0"/>
              <a:t>dell’IFRS </a:t>
            </a:r>
            <a:r>
              <a:rPr lang="it-IT" sz="2600" b="1" dirty="0" smtClean="0"/>
              <a:t>3 </a:t>
            </a:r>
            <a:r>
              <a:rPr lang="it-IT" sz="2600" b="1" dirty="0" err="1" smtClean="0"/>
              <a:t>revised</a:t>
            </a:r>
            <a:r>
              <a:rPr lang="it-IT" sz="2600" b="1" dirty="0" smtClean="0"/>
              <a:t>.</a:t>
            </a:r>
          </a:p>
          <a:p>
            <a:pPr marL="0" indent="0">
              <a:buNone/>
              <a:defRPr/>
            </a:pPr>
            <a:endParaRPr lang="it-IT" sz="2600" dirty="0" smtClean="0"/>
          </a:p>
          <a:p>
            <a:pPr marL="0" indent="0">
              <a:buNone/>
              <a:defRPr/>
            </a:pPr>
            <a:endParaRPr lang="it-IT" sz="2800" dirty="0"/>
          </a:p>
          <a:p>
            <a:pPr marL="0" indent="0">
              <a:buNone/>
              <a:defRPr/>
            </a:pPr>
            <a:r>
              <a:rPr lang="it-IT" sz="2800" b="1" dirty="0" smtClean="0"/>
              <a:t>Applicazione</a:t>
            </a:r>
            <a:r>
              <a:rPr lang="it-IT" sz="2800" b="1" dirty="0" smtClean="0">
                <a:sym typeface="Wingdings" panose="05000000000000000000" pitchFamily="2" charset="2"/>
              </a:rPr>
              <a:t></a:t>
            </a:r>
            <a:r>
              <a:rPr lang="it-IT" sz="2800" b="1" dirty="0" smtClean="0"/>
              <a:t> </a:t>
            </a:r>
            <a:r>
              <a:rPr lang="it-IT" sz="2800" dirty="0" smtClean="0"/>
              <a:t>I bilanci </a:t>
            </a:r>
            <a:r>
              <a:rPr lang="it-IT" sz="2800" dirty="0"/>
              <a:t>delle società </a:t>
            </a:r>
            <a:r>
              <a:rPr lang="it-IT" sz="2800" dirty="0" smtClean="0"/>
              <a:t>il cui </a:t>
            </a:r>
            <a:r>
              <a:rPr lang="it-IT" sz="2800" dirty="0"/>
              <a:t>esercizio è successivo al 1° luglio 2009 (o al 1° </a:t>
            </a:r>
            <a:r>
              <a:rPr lang="it-IT" sz="2800" dirty="0" smtClean="0"/>
              <a:t>gennaio 2010 </a:t>
            </a:r>
            <a:r>
              <a:rPr lang="it-IT" sz="2800" dirty="0"/>
              <a:t>se i bilanci hanno chiusura coincidente </a:t>
            </a:r>
            <a:r>
              <a:rPr lang="it-IT" sz="2800" dirty="0" smtClean="0"/>
              <a:t>con l’anno </a:t>
            </a:r>
            <a:r>
              <a:rPr lang="it-IT" sz="2800" dirty="0"/>
              <a:t>solare) sono disciplinati dal nuovo </a:t>
            </a:r>
            <a:r>
              <a:rPr lang="it-IT" sz="2800" b="1" dirty="0"/>
              <a:t>IFRS 3 </a:t>
            </a:r>
            <a:r>
              <a:rPr lang="it-IT" sz="2800" b="1" i="1" dirty="0" err="1" smtClean="0"/>
              <a:t>Revised</a:t>
            </a:r>
            <a:endParaRPr lang="it-IT" sz="2800" dirty="0"/>
          </a:p>
          <a:p>
            <a:pPr marL="0" indent="0">
              <a:buNone/>
            </a:pPr>
            <a:r>
              <a:rPr lang="it-IT" sz="2800" b="1" dirty="0" smtClean="0"/>
              <a:t>Cambiamenti significativi-&gt; </a:t>
            </a:r>
            <a:r>
              <a:rPr lang="it-IT" sz="2800" dirty="0" smtClean="0"/>
              <a:t>unico metodo di contabilizzazione del </a:t>
            </a:r>
            <a:r>
              <a:rPr lang="it-IT" sz="2800" i="1" dirty="0" err="1" smtClean="0"/>
              <a:t>goodwill</a:t>
            </a:r>
            <a:r>
              <a:rPr lang="it-IT" sz="2800" dirty="0"/>
              <a:t> è</a:t>
            </a:r>
            <a:r>
              <a:rPr lang="it-IT" sz="2800" dirty="0" smtClean="0"/>
              <a:t> </a:t>
            </a:r>
            <a:r>
              <a:rPr lang="it-IT" sz="2800" b="1" i="1" dirty="0" err="1" smtClean="0"/>
              <a:t>acquisition</a:t>
            </a:r>
            <a:r>
              <a:rPr lang="it-IT" sz="2800" b="1" i="1" dirty="0" smtClean="0"/>
              <a:t> </a:t>
            </a:r>
            <a:r>
              <a:rPr lang="it-IT" sz="2800" b="1" i="1" dirty="0" err="1" smtClean="0"/>
              <a:t>method</a:t>
            </a:r>
            <a:endParaRPr lang="it-IT" b="1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2" name="Down Arrow 1"/>
          <p:cNvSpPr/>
          <p:nvPr/>
        </p:nvSpPr>
        <p:spPr>
          <a:xfrm>
            <a:off x="5446340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06500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Definizione</a:t>
            </a:r>
            <a:r>
              <a:rPr lang="en-US" dirty="0" smtClean="0"/>
              <a:t> e </a:t>
            </a:r>
            <a:r>
              <a:rPr lang="en-US" dirty="0" err="1" smtClean="0"/>
              <a:t>ambito</a:t>
            </a:r>
            <a:r>
              <a:rPr lang="en-US" dirty="0" smtClean="0"/>
              <a:t> di </a:t>
            </a:r>
            <a:r>
              <a:rPr lang="en-US" dirty="0" err="1" smtClean="0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05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Nell'ottica </a:t>
            </a:r>
            <a:r>
              <a:rPr lang="it-IT" sz="2000" dirty="0"/>
              <a:t>della </a:t>
            </a:r>
            <a:r>
              <a:rPr lang="it-IT" sz="2000" b="1" dirty="0"/>
              <a:t>prevalenza della sostanza sulla forma di un’operazione di business </a:t>
            </a:r>
            <a:r>
              <a:rPr lang="it-IT" sz="2000" b="1" dirty="0" err="1"/>
              <a:t>combination</a:t>
            </a:r>
            <a:r>
              <a:rPr lang="it-IT" sz="2000" dirty="0"/>
              <a:t>, </a:t>
            </a:r>
            <a:r>
              <a:rPr lang="it-IT" sz="2000" dirty="0" smtClean="0"/>
              <a:t>l’obiettivo principale dell’IFRS 3R è quello di disciplinare tutte le operazioni di </a:t>
            </a:r>
            <a:r>
              <a:rPr lang="it-IT" sz="2000" i="1" dirty="0" smtClean="0"/>
              <a:t>business </a:t>
            </a:r>
            <a:r>
              <a:rPr lang="it-IT" sz="2000" i="1" dirty="0" err="1" smtClean="0"/>
              <a:t>combination</a:t>
            </a:r>
            <a:r>
              <a:rPr lang="it-IT" sz="2000" i="1" dirty="0" smtClean="0"/>
              <a:t> </a:t>
            </a:r>
          </a:p>
          <a:p>
            <a:pPr marL="0" indent="0" algn="ctr">
              <a:buNone/>
            </a:pPr>
            <a:r>
              <a:rPr lang="it-IT" sz="2000" dirty="0" smtClean="0"/>
              <a:t> </a:t>
            </a:r>
            <a:r>
              <a:rPr lang="it-IT" sz="2000" dirty="0"/>
              <a:t>prescindendo </a:t>
            </a:r>
            <a:r>
              <a:rPr lang="it-IT" sz="2000" dirty="0" smtClean="0"/>
              <a:t>da</a:t>
            </a:r>
            <a:endParaRPr lang="it-IT" sz="2700" dirty="0"/>
          </a:p>
          <a:p>
            <a:pPr marL="0" indent="0">
              <a:buNone/>
            </a:pPr>
            <a:r>
              <a:rPr lang="it-IT" sz="2900" dirty="0" smtClean="0"/>
              <a:t> </a:t>
            </a:r>
          </a:p>
          <a:p>
            <a:pPr marL="0" indent="0" algn="ctr">
              <a:buNone/>
            </a:pPr>
            <a:endParaRPr lang="it-IT" sz="2900" dirty="0" smtClean="0"/>
          </a:p>
          <a:p>
            <a:pPr marL="0" indent="0" algn="ctr">
              <a:buNone/>
            </a:pPr>
            <a:r>
              <a:rPr lang="it-IT" sz="2900" dirty="0" err="1" smtClean="0"/>
              <a:t>Semprechè</a:t>
            </a:r>
            <a:r>
              <a:rPr lang="it-IT" sz="2900" dirty="0" smtClean="0"/>
              <a:t> nella sostanza economica comportino</a:t>
            </a:r>
            <a:endParaRPr lang="it-IT" sz="2900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95862" y="3263648"/>
            <a:ext cx="43924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Modalità tecniche dell’operazione:</a:t>
            </a:r>
          </a:p>
          <a:p>
            <a:r>
              <a:rPr lang="it-IT" sz="1600" dirty="0" smtClean="0"/>
              <a:t>Fusione     Scissione   Conferimento</a:t>
            </a:r>
            <a:r>
              <a:rPr lang="it-IT" sz="1600" dirty="0"/>
              <a:t> </a:t>
            </a:r>
            <a:r>
              <a:rPr lang="it-IT" sz="1600" dirty="0" smtClean="0"/>
              <a:t>    </a:t>
            </a:r>
            <a:r>
              <a:rPr lang="it-IT" sz="1600" dirty="0" err="1" smtClean="0"/>
              <a:t>ecc</a:t>
            </a:r>
            <a:endParaRPr lang="it-IT" sz="1600" dirty="0"/>
          </a:p>
        </p:txBody>
      </p:sp>
      <p:sp>
        <p:nvSpPr>
          <p:cNvPr id="6" name="Rectangle 5"/>
          <p:cNvSpPr/>
          <p:nvPr/>
        </p:nvSpPr>
        <p:spPr>
          <a:xfrm>
            <a:off x="6861180" y="3282911"/>
            <a:ext cx="44349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Strumento giuridico del pagamento:</a:t>
            </a:r>
          </a:p>
          <a:p>
            <a:r>
              <a:rPr lang="it-IT" sz="1600" dirty="0" smtClean="0"/>
              <a:t>Denaro     Azioni emesse per effettuare il concambio   Accollo di passività     </a:t>
            </a:r>
            <a:r>
              <a:rPr lang="it-IT" sz="1600" dirty="0" err="1" smtClean="0"/>
              <a:t>ecc</a:t>
            </a:r>
            <a:endParaRPr lang="it-IT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46140" y="3028136"/>
            <a:ext cx="165618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58508" y="3028136"/>
            <a:ext cx="1584176" cy="17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2124" y="5445224"/>
            <a:ext cx="5040560" cy="1149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Unione di due o </a:t>
            </a:r>
            <a:r>
              <a:rPr lang="it-IT" sz="1400" dirty="0" err="1" smtClean="0"/>
              <a:t>piu’</a:t>
            </a:r>
            <a:r>
              <a:rPr lang="it-IT" sz="1400" dirty="0" smtClean="0"/>
              <a:t> </a:t>
            </a:r>
            <a:r>
              <a:rPr lang="it-IT" sz="1400" i="1" dirty="0" err="1" smtClean="0"/>
              <a:t>entity</a:t>
            </a:r>
            <a:r>
              <a:rPr lang="it-IT" sz="1400" i="1" dirty="0" smtClean="0"/>
              <a:t> </a:t>
            </a:r>
            <a:r>
              <a:rPr lang="it-IT" sz="1400" dirty="0" smtClean="0"/>
              <a:t>o</a:t>
            </a:r>
          </a:p>
          <a:p>
            <a:pPr algn="ctr"/>
            <a:r>
              <a:rPr lang="it-IT" sz="1400" dirty="0" smtClean="0"/>
              <a:t>Complessi aziendali (</a:t>
            </a:r>
            <a:r>
              <a:rPr lang="it-IT" sz="1400" i="1" dirty="0" smtClean="0"/>
              <a:t>business)</a:t>
            </a:r>
          </a:p>
          <a:p>
            <a:pPr algn="ctr"/>
            <a:r>
              <a:rPr lang="it-IT" sz="1400" i="1" dirty="0" smtClean="0"/>
              <a:t>in </a:t>
            </a:r>
            <a:r>
              <a:rPr lang="it-IT" sz="1400" dirty="0" smtClean="0"/>
              <a:t>un’UNICA ENTITA’</a:t>
            </a:r>
          </a:p>
          <a:p>
            <a:pPr algn="ctr"/>
            <a:r>
              <a:rPr lang="it-IT" sz="1400" dirty="0" smtClean="0"/>
              <a:t>Tenuta alla redazione di un SOLO bilancio di esercizio</a:t>
            </a:r>
            <a:endParaRPr lang="it-IT" sz="1400" dirty="0"/>
          </a:p>
        </p:txBody>
      </p:sp>
      <p:sp>
        <p:nvSpPr>
          <p:cNvPr id="11" name="Down Arrow 10"/>
          <p:cNvSpPr/>
          <p:nvPr/>
        </p:nvSpPr>
        <p:spPr>
          <a:xfrm>
            <a:off x="5850834" y="494116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327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Definizione</a:t>
            </a:r>
            <a:r>
              <a:rPr lang="en-US" dirty="0" smtClean="0"/>
              <a:t> e </a:t>
            </a:r>
            <a:r>
              <a:rPr lang="en-US" dirty="0" err="1" smtClean="0"/>
              <a:t>ambito</a:t>
            </a:r>
            <a:r>
              <a:rPr lang="en-US" dirty="0" smtClean="0"/>
              <a:t> di </a:t>
            </a:r>
            <a:r>
              <a:rPr lang="en-US" dirty="0" err="1" smtClean="0"/>
              <a:t>applicazione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Casi di </a:t>
            </a:r>
            <a:r>
              <a:rPr lang="it-IT" sz="2800" b="1" dirty="0" smtClean="0"/>
              <a:t>esclusione</a:t>
            </a:r>
            <a:r>
              <a:rPr lang="it-IT" sz="2800" dirty="0" smtClean="0"/>
              <a:t> dell’IFRS 3R:</a:t>
            </a:r>
          </a:p>
          <a:p>
            <a:pPr marL="0" indent="0">
              <a:buNone/>
            </a:pPr>
            <a:r>
              <a:rPr lang="it-IT" sz="2800" dirty="0"/>
              <a:t>a) la costituzione di una joint </a:t>
            </a:r>
            <a:r>
              <a:rPr lang="it-IT" sz="2800" dirty="0" smtClean="0"/>
              <a:t>venture 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b) l’acquisizione di un’attività o di un gruppo di attività che non costituisce un’attività </a:t>
            </a:r>
            <a:r>
              <a:rPr lang="it-IT" sz="2800" dirty="0" smtClean="0"/>
              <a:t>aziendale, così come definita</a:t>
            </a:r>
          </a:p>
          <a:p>
            <a:pPr marL="0" indent="0">
              <a:buNone/>
            </a:pPr>
            <a:r>
              <a:rPr lang="it-IT" sz="2800" dirty="0" smtClean="0"/>
              <a:t>c</a:t>
            </a:r>
            <a:r>
              <a:rPr lang="it-IT" sz="2800" dirty="0"/>
              <a:t>) una aggregazione di entità o attività aziendali sotto controllo comune</a:t>
            </a:r>
          </a:p>
        </p:txBody>
      </p:sp>
    </p:spTree>
    <p:extLst>
      <p:ext uri="{BB962C8B-B14F-4D97-AF65-F5344CB8AC3E}">
        <p14:creationId xmlns="" xmlns:p14="http://schemas.microsoft.com/office/powerpoint/2010/main" val="4047484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black">
          <a:xfrm>
            <a:off x="1979612" y="6858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 defTabSz="695325">
              <a:spcBef>
                <a:spcPct val="20000"/>
              </a:spcBef>
              <a:spcAft>
                <a:spcPct val="20000"/>
              </a:spcAft>
              <a:buSzPct val="90000"/>
              <a:tabLst>
                <a:tab pos="450850" algn="l"/>
                <a:tab pos="722313" algn="l"/>
                <a:tab pos="1074738" algn="l"/>
                <a:tab pos="1427163" algn="l"/>
                <a:tab pos="1700213" algn="l"/>
              </a:tabLst>
              <a:defRPr/>
            </a:pPr>
            <a:r>
              <a:rPr lang="it-IT" dirty="0" smtClean="0"/>
              <a:t>Mini Test</a:t>
            </a:r>
            <a:r>
              <a:rPr lang="it-IT" dirty="0" smtClean="0">
                <a:sym typeface="Wingdings" panose="05000000000000000000" pitchFamily="2" charset="2"/>
              </a:rPr>
              <a:t> Trova </a:t>
            </a:r>
            <a:r>
              <a:rPr lang="it-IT" dirty="0" err="1" smtClean="0">
                <a:sym typeface="Wingdings" panose="05000000000000000000" pitchFamily="2" charset="2"/>
              </a:rPr>
              <a:t>applicazionel’IFRS</a:t>
            </a:r>
            <a:r>
              <a:rPr lang="it-IT" dirty="0" smtClean="0">
                <a:sym typeface="Wingdings" panose="05000000000000000000" pitchFamily="2" charset="2"/>
              </a:rPr>
              <a:t> 3R?</a:t>
            </a:r>
            <a:endParaRPr lang="en-GB" u="sng" dirty="0">
              <a:solidFill>
                <a:schemeClr val="tx2"/>
              </a:solidFill>
              <a:latin typeface="Georgia"/>
            </a:endParaRPr>
          </a:p>
          <a:p>
            <a:pPr marL="457200" indent="-457200" defTabSz="695325">
              <a:spcBef>
                <a:spcPct val="20000"/>
              </a:spcBef>
              <a:spcAft>
                <a:spcPct val="20000"/>
              </a:spcAft>
              <a:buSzPct val="90000"/>
              <a:tabLst>
                <a:tab pos="450850" algn="l"/>
                <a:tab pos="722313" algn="l"/>
                <a:tab pos="1074738" algn="l"/>
                <a:tab pos="1427163" algn="l"/>
                <a:tab pos="1700213" algn="l"/>
              </a:tabLst>
              <a:defRPr/>
            </a:pPr>
            <a:endParaRPr lang="en-GB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blackWhite">
          <a:xfrm>
            <a:off x="7770813" y="4364863"/>
            <a:ext cx="2112963" cy="1093788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Georgia" pitchFamily="18" charset="0"/>
              </a:rPr>
              <a:t>Purchase of asset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4722813" y="2993264"/>
            <a:ext cx="2112963" cy="1093787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Georgia" pitchFamily="18" charset="0"/>
              </a:rPr>
              <a:t>Legal merger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4722812" y="4364863"/>
            <a:ext cx="2173288" cy="1093788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Business Combination </a:t>
            </a:r>
            <a:r>
              <a:rPr lang="en-GB" sz="1600" dirty="0">
                <a:solidFill>
                  <a:schemeClr val="bg1"/>
                </a:solidFill>
                <a:latin typeface="Georgia" pitchFamily="18" charset="0"/>
              </a:rPr>
              <a:t>between businesses under common control 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blackWhite">
          <a:xfrm>
            <a:off x="2132012" y="4441064"/>
            <a:ext cx="2112962" cy="1093787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Combination of equals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7770812" y="2993263"/>
            <a:ext cx="2112962" cy="1093788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Formation of Joint </a:t>
            </a:r>
            <a:r>
              <a:rPr lang="en-GB" dirty="0" err="1">
                <a:solidFill>
                  <a:schemeClr val="bg1"/>
                </a:solidFill>
                <a:latin typeface="Georgia" pitchFamily="18" charset="0"/>
              </a:rPr>
              <a:t>Ventues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blackWhite">
          <a:xfrm>
            <a:off x="2055813" y="2993263"/>
            <a:ext cx="2112963" cy="1093788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rgbClr val="C00000"/>
            </a:solidFill>
            <a:miter lim="800000"/>
            <a:headEnd/>
            <a:tailEnd/>
          </a:ln>
        </p:spPr>
        <p:txBody>
          <a:bodyPr lIns="63500" tIns="0" rIns="64800" bIns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Georgia" pitchFamily="18" charset="0"/>
              </a:rPr>
              <a:t>Acquisition of 100% equity interests</a:t>
            </a:r>
          </a:p>
        </p:txBody>
      </p:sp>
      <p:pic>
        <p:nvPicPr>
          <p:cNvPr id="11" name="Picture 12" descr="MCj04244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0" y="1069214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miley Face 11"/>
          <p:cNvSpPr/>
          <p:nvPr/>
        </p:nvSpPr>
        <p:spPr bwMode="auto">
          <a:xfrm>
            <a:off x="3656012" y="3679064"/>
            <a:ext cx="548576" cy="456629"/>
          </a:xfrm>
          <a:prstGeom prst="smileyFace">
            <a:avLst/>
          </a:prstGeom>
          <a:solidFill>
            <a:srgbClr val="92D05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475412" y="3679064"/>
            <a:ext cx="548576" cy="456629"/>
          </a:xfrm>
          <a:prstGeom prst="smileyFace">
            <a:avLst/>
          </a:prstGeom>
          <a:solidFill>
            <a:srgbClr val="92D05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3656012" y="5127435"/>
            <a:ext cx="548576" cy="456629"/>
          </a:xfrm>
          <a:prstGeom prst="smileyFace">
            <a:avLst/>
          </a:prstGeom>
          <a:solidFill>
            <a:srgbClr val="92D05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6399212" y="5126864"/>
            <a:ext cx="694880" cy="5881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9447212" y="5050664"/>
            <a:ext cx="694880" cy="5881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9447212" y="3755264"/>
            <a:ext cx="694880" cy="5881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SzPct val="90000"/>
            </a:pPr>
            <a:endParaRPr lang="it-IT" sz="1800">
              <a:solidFill>
                <a:schemeClr val="folHlin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4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/>
          <a:lstStyle/>
          <a:p>
            <a:r>
              <a:rPr lang="it-IT" dirty="0" err="1" smtClean="0"/>
              <a:t>Acquisition</a:t>
            </a:r>
            <a:r>
              <a:rPr lang="it-IT" dirty="0" smtClean="0"/>
              <a:t> </a:t>
            </a:r>
            <a:r>
              <a:rPr lang="it-IT" dirty="0" err="1"/>
              <a:t>method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473200"/>
            <a:ext cx="10796875" cy="49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Un’entità deve contabilizzare </a:t>
            </a:r>
            <a:r>
              <a:rPr lang="it-IT" sz="2800" b="1" dirty="0"/>
              <a:t>ogni aggregazione aziendale </a:t>
            </a:r>
            <a:r>
              <a:rPr lang="it-IT" sz="2800" dirty="0"/>
              <a:t>applicando </a:t>
            </a:r>
            <a:r>
              <a:rPr lang="it-IT" sz="2800" dirty="0" smtClean="0"/>
              <a:t>l’</a:t>
            </a:r>
            <a:r>
              <a:rPr lang="it-IT" sz="2800" b="1" dirty="0" err="1" smtClean="0"/>
              <a:t>acquisition</a:t>
            </a:r>
            <a:r>
              <a:rPr lang="it-IT" sz="2800" dirty="0" smtClean="0"/>
              <a:t> </a:t>
            </a:r>
            <a:r>
              <a:rPr lang="it-IT" sz="2800" b="1" dirty="0" err="1" smtClean="0"/>
              <a:t>method</a:t>
            </a:r>
            <a:r>
              <a:rPr lang="it-IT" sz="2800" b="1" dirty="0" smtClean="0"/>
              <a:t>.</a:t>
            </a:r>
            <a:endParaRPr lang="it-IT" sz="2800" b="1" dirty="0"/>
          </a:p>
          <a:p>
            <a:pPr marL="0" indent="0">
              <a:buNone/>
            </a:pPr>
            <a:r>
              <a:rPr lang="it-IT" sz="2800" dirty="0" smtClean="0"/>
              <a:t>L’applicazione </a:t>
            </a:r>
            <a:r>
              <a:rPr lang="it-IT" sz="2800" dirty="0"/>
              <a:t>del metodo dell’acquisizione richiede: </a:t>
            </a:r>
          </a:p>
          <a:p>
            <a:pPr marL="426645" lvl="1" indent="0">
              <a:buNone/>
            </a:pPr>
            <a:r>
              <a:rPr lang="it-IT" b="1" dirty="0" smtClean="0"/>
              <a:t>STEP 1</a:t>
            </a:r>
            <a:r>
              <a:rPr lang="it-IT" dirty="0" smtClean="0"/>
              <a:t> </a:t>
            </a:r>
            <a:r>
              <a:rPr lang="it-IT" dirty="0"/>
              <a:t>l’identificazione dell’acquirente; </a:t>
            </a:r>
          </a:p>
          <a:p>
            <a:pPr marL="426645" lvl="1" indent="0">
              <a:buNone/>
            </a:pPr>
            <a:r>
              <a:rPr lang="it-IT" b="1" dirty="0"/>
              <a:t>STEP </a:t>
            </a:r>
            <a:r>
              <a:rPr lang="it-IT" b="1" dirty="0" smtClean="0"/>
              <a:t>2</a:t>
            </a:r>
            <a:r>
              <a:rPr lang="it-IT" dirty="0" smtClean="0"/>
              <a:t> la </a:t>
            </a:r>
            <a:r>
              <a:rPr lang="it-IT" dirty="0"/>
              <a:t>determinazione della data di acquisizione; </a:t>
            </a:r>
          </a:p>
          <a:p>
            <a:pPr marL="426645" lvl="1" indent="0">
              <a:buNone/>
            </a:pPr>
            <a:r>
              <a:rPr lang="it-IT" b="1" dirty="0"/>
              <a:t>STEP </a:t>
            </a:r>
            <a:r>
              <a:rPr lang="it-IT" b="1" dirty="0" smtClean="0"/>
              <a:t>3</a:t>
            </a:r>
            <a:r>
              <a:rPr lang="it-IT" dirty="0" smtClean="0"/>
              <a:t> </a:t>
            </a:r>
            <a:r>
              <a:rPr lang="it-IT" dirty="0"/>
              <a:t>la rilevazione e la valutazione delle attività identificabili acquisite, delle passività </a:t>
            </a:r>
            <a:r>
              <a:rPr lang="it-IT" dirty="0" smtClean="0"/>
              <a:t>e passività potenziali assunte </a:t>
            </a:r>
            <a:r>
              <a:rPr lang="it-IT" dirty="0"/>
              <a:t>e qualsiasi partecipazione di minoranza </a:t>
            </a:r>
            <a:r>
              <a:rPr lang="it-IT" dirty="0" smtClean="0"/>
              <a:t>nell’acquisita</a:t>
            </a:r>
            <a:r>
              <a:rPr lang="it-IT" dirty="0" smtClean="0">
                <a:sym typeface="Wingdings" panose="05000000000000000000" pitchFamily="2" charset="2"/>
              </a:rPr>
              <a:t> determinazione del Costo di Acquisto;</a:t>
            </a:r>
            <a:endParaRPr lang="it-IT" dirty="0"/>
          </a:p>
          <a:p>
            <a:pPr marL="426645" lvl="1" indent="0">
              <a:buNone/>
            </a:pPr>
            <a:r>
              <a:rPr lang="it-IT" b="1" dirty="0"/>
              <a:t>STEP </a:t>
            </a:r>
            <a:r>
              <a:rPr lang="it-IT" b="1" dirty="0" smtClean="0"/>
              <a:t>4</a:t>
            </a:r>
            <a:r>
              <a:rPr lang="it-IT" dirty="0" smtClean="0"/>
              <a:t> la </a:t>
            </a:r>
            <a:r>
              <a:rPr lang="it-IT" dirty="0"/>
              <a:t>rilevazione e la valutazione dell’avviamento o di un utile derivante da un acquisto a prezzi </a:t>
            </a:r>
            <a:r>
              <a:rPr lang="it-IT" dirty="0" smtClean="0"/>
              <a:t>favorevoli.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714804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76200"/>
            <a:ext cx="10157354" cy="1397000"/>
          </a:xfrm>
        </p:spPr>
        <p:txBody>
          <a:bodyPr>
            <a:normAutofit/>
          </a:bodyPr>
          <a:lstStyle/>
          <a:p>
            <a:r>
              <a:rPr lang="it-IT" dirty="0" err="1"/>
              <a:t>Acquisition</a:t>
            </a:r>
            <a:r>
              <a:rPr lang="it-IT" dirty="0" smtClean="0"/>
              <a:t> </a:t>
            </a:r>
            <a:r>
              <a:rPr lang="it-IT" dirty="0" err="1" smtClean="0"/>
              <a:t>method</a:t>
            </a:r>
            <a:r>
              <a:rPr lang="it-IT" dirty="0" smtClean="0"/>
              <a:t>-</a:t>
            </a:r>
            <a:br>
              <a:rPr lang="it-IT" dirty="0" smtClean="0"/>
            </a:br>
            <a:r>
              <a:rPr lang="it-IT" sz="3200" b="1" dirty="0" smtClean="0"/>
              <a:t>STEP </a:t>
            </a:r>
            <a:r>
              <a:rPr lang="it-IT" sz="3200" b="1" dirty="0"/>
              <a:t>1 </a:t>
            </a:r>
            <a:r>
              <a:rPr lang="it-IT" sz="3200" dirty="0"/>
              <a:t>identificazione </a:t>
            </a:r>
            <a:r>
              <a:rPr lang="it-IT" sz="3200" dirty="0" smtClean="0"/>
              <a:t>dell’acquirente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9" y="1473200"/>
            <a:ext cx="9937104" cy="490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it-IT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dirty="0" smtClean="0"/>
              <a:t>Per </a:t>
            </a:r>
            <a:r>
              <a:rPr lang="it-IT" dirty="0"/>
              <a:t>ogni business </a:t>
            </a:r>
            <a:r>
              <a:rPr lang="it-IT" dirty="0" err="1"/>
              <a:t>combination</a:t>
            </a:r>
            <a:r>
              <a:rPr lang="it-IT" dirty="0"/>
              <a:t>, una delle entità </a:t>
            </a:r>
            <a:r>
              <a:rPr lang="it-IT" dirty="0" smtClean="0"/>
              <a:t>coinvolte nell’operazione </a:t>
            </a:r>
            <a:r>
              <a:rPr lang="it-IT" dirty="0"/>
              <a:t>deve essere identificata come </a:t>
            </a:r>
            <a:r>
              <a:rPr lang="it-IT" u="sng" dirty="0"/>
              <a:t>acquirente</a:t>
            </a:r>
            <a:r>
              <a:rPr lang="it-IT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b="1" dirty="0" smtClean="0"/>
              <a:t>Acquirente</a:t>
            </a:r>
            <a:r>
              <a:rPr lang="it-IT" dirty="0" smtClean="0"/>
              <a:t> intendendosi come </a:t>
            </a:r>
            <a:r>
              <a:rPr lang="it-IT" b="1" dirty="0" smtClean="0"/>
              <a:t>entità che assume il controllo dell’acquisita </a:t>
            </a:r>
            <a:r>
              <a:rPr lang="it-IT" dirty="0" smtClean="0"/>
              <a:t>post business </a:t>
            </a:r>
            <a:r>
              <a:rPr lang="it-IT" dirty="0" err="1" smtClean="0"/>
              <a:t>combination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b="1" dirty="0"/>
              <a:t>concetto di controllo </a:t>
            </a:r>
            <a:r>
              <a:rPr lang="it-IT" dirty="0"/>
              <a:t>è </a:t>
            </a:r>
            <a:r>
              <a:rPr lang="it-IT" dirty="0" smtClean="0"/>
              <a:t>contenuto nell’</a:t>
            </a:r>
            <a:r>
              <a:rPr lang="it-IT" b="1" dirty="0" smtClean="0"/>
              <a:t>IFRS </a:t>
            </a:r>
            <a:r>
              <a:rPr lang="it-IT" b="1" dirty="0"/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369653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2541</Words>
  <Application>Microsoft Office PowerPoint</Application>
  <PresentationFormat>Personalizzato</PresentationFormat>
  <Paragraphs>346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Books 16x9</vt:lpstr>
      <vt:lpstr>Business Combination IFRS 3R</vt:lpstr>
      <vt:lpstr>Agenda</vt:lpstr>
      <vt:lpstr>Definizione e ambito di applicazione</vt:lpstr>
      <vt:lpstr>Definizione e ambito di applicazione</vt:lpstr>
      <vt:lpstr>Definizione e ambito di applicazione</vt:lpstr>
      <vt:lpstr>Definizione e ambito di applicazione</vt:lpstr>
      <vt:lpstr>Diapositiva 7</vt:lpstr>
      <vt:lpstr>Acquisition method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1 identificazione dell’acquirente</vt:lpstr>
      <vt:lpstr>Acquisition method- STEP 2 la determinazione della data di acquisizione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misurazione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3 la rilevazione e la valutazione delle attività identificabili acquisite, delle passività identificabili assunte e qualsiasi partecipazione di minoranza nell’acquisita determinazione Costo di Acquisto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Acquisition method- STEP 4 la rilevazione e la valutazione dell’avviamento o di un utile derivante da un acquisto a prezzi favorevoli</vt:lpstr>
      <vt:lpstr>Esempio:determinazione dell’avviamento </vt:lpstr>
      <vt:lpstr>Esempio: determinazione dell’avviamento</vt:lpstr>
      <vt:lpstr>Esempio: determinazione dell’avviamento</vt:lpstr>
      <vt:lpstr>Esempio: determinazione dell’avviamento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2016-03-08T14:53:58Z</dcterms:created>
  <dcterms:modified xsi:type="dcterms:W3CDTF">2016-04-01T06:51:19Z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