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6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742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180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003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635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453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22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047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889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026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093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74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91FB-A3D1-43CC-AFDB-541D33010A7A}" type="datetimeFigureOut">
              <a:rPr lang="it-IT" smtClean="0"/>
              <a:pPr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60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679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 patrimoniali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fontAlgn="b">
              <a:buNone/>
            </a:pPr>
            <a:r>
              <a:rPr lang="it-IT" sz="6000" dirty="0"/>
              <a:t>ATTIVO</a:t>
            </a:r>
          </a:p>
          <a:p>
            <a:pPr marL="0" indent="0" fontAlgn="ctr">
              <a:buNone/>
            </a:pPr>
            <a:r>
              <a:rPr lang="it-IT" sz="5100" dirty="0"/>
              <a:t> </a:t>
            </a:r>
          </a:p>
          <a:p>
            <a:pPr marL="0" indent="0" fontAlgn="ctr">
              <a:buNone/>
            </a:pPr>
            <a:r>
              <a:rPr lang="it-IT" sz="5000" dirty="0" smtClean="0"/>
              <a:t>    Avviamenti                                                                                        2.000 </a:t>
            </a:r>
          </a:p>
          <a:p>
            <a:pPr marL="0" indent="0" fontAlgn="ctr">
              <a:buNone/>
            </a:pPr>
            <a:r>
              <a:rPr lang="it-IT" sz="5000" dirty="0"/>
              <a:t> </a:t>
            </a:r>
            <a:r>
              <a:rPr lang="it-IT" sz="5000" dirty="0" smtClean="0"/>
              <a:t>   Terreni </a:t>
            </a:r>
            <a:r>
              <a:rPr lang="it-IT" sz="5000" dirty="0"/>
              <a:t>e fabbricati                                                                         </a:t>
            </a:r>
            <a:r>
              <a:rPr lang="it-IT" sz="5000" dirty="0" smtClean="0"/>
              <a:t>70.000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Altre immobilizzazioni materiali                          </a:t>
            </a:r>
            <a:r>
              <a:rPr lang="it-IT" sz="5000" dirty="0" smtClean="0"/>
              <a:t>                      130.000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Partecipazioni                                                                                    </a:t>
            </a:r>
            <a:r>
              <a:rPr lang="it-IT" sz="5000" dirty="0" smtClean="0"/>
              <a:t>8.000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Magazzino                                                               </a:t>
            </a:r>
            <a:r>
              <a:rPr lang="it-IT" sz="5000" dirty="0" smtClean="0"/>
              <a:t>                          20.000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Clienti                                                                      </a:t>
            </a:r>
            <a:r>
              <a:rPr lang="it-IT" sz="5000" dirty="0" smtClean="0"/>
              <a:t>                           25.000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</a:t>
            </a:r>
            <a:r>
              <a:rPr lang="it-IT" sz="5000" dirty="0" smtClean="0"/>
              <a:t> Altri crediti                                                                                           3.000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DTA                                                                               </a:t>
            </a:r>
            <a:r>
              <a:rPr lang="it-IT" sz="5000" dirty="0" smtClean="0"/>
              <a:t>                         4.000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      totale Attivo                                                   </a:t>
            </a:r>
            <a:r>
              <a:rPr lang="it-IT" sz="5000" dirty="0" smtClean="0"/>
              <a:t>                            262.000</a:t>
            </a:r>
          </a:p>
          <a:p>
            <a:pPr marL="0" indent="0" fontAlgn="ctr">
              <a:buNone/>
            </a:pPr>
            <a:endParaRPr lang="it-IT" sz="5000" dirty="0"/>
          </a:p>
          <a:p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xmlns="" val="7879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patrimoniali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">
              <a:buNone/>
            </a:pPr>
            <a:r>
              <a:rPr lang="it-IT" sz="4200" dirty="0" smtClean="0"/>
              <a:t>PASSIVO</a:t>
            </a:r>
          </a:p>
          <a:p>
            <a:pPr fontAlgn="b"/>
            <a:endParaRPr lang="it-IT" dirty="0"/>
          </a:p>
          <a:p>
            <a:pPr marL="0" indent="0" fontAlgn="ctr">
              <a:buNone/>
            </a:pPr>
            <a:r>
              <a:rPr lang="it-IT" dirty="0"/>
              <a:t>    </a:t>
            </a:r>
            <a:r>
              <a:rPr lang="it-IT" sz="4400" dirty="0"/>
              <a:t>Capitale </a:t>
            </a:r>
            <a:r>
              <a:rPr lang="it-IT" sz="4400" dirty="0" smtClean="0"/>
              <a:t>Sociale                                                                            10.000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Perdite riportate                                              </a:t>
            </a:r>
            <a:r>
              <a:rPr lang="it-IT" sz="4400" dirty="0" smtClean="0"/>
              <a:t>                             -</a:t>
            </a:r>
            <a:r>
              <a:rPr lang="it-IT" sz="4400" dirty="0"/>
              <a:t>5.000</a:t>
            </a:r>
          </a:p>
          <a:p>
            <a:pPr marL="0" indent="0" fontAlgn="ctr">
              <a:buNone/>
            </a:pPr>
            <a:r>
              <a:rPr lang="it-IT" sz="4400" dirty="0"/>
              <a:t>    Perdita di periodo                                        </a:t>
            </a:r>
            <a:r>
              <a:rPr lang="it-IT" sz="4400" dirty="0" smtClean="0"/>
              <a:t>                             -</a:t>
            </a:r>
            <a:r>
              <a:rPr lang="it-IT" sz="4400" dirty="0"/>
              <a:t>101.500</a:t>
            </a:r>
          </a:p>
          <a:p>
            <a:pPr marL="0" indent="0" fontAlgn="ctr">
              <a:buNone/>
            </a:pPr>
            <a:r>
              <a:rPr lang="it-IT" sz="4400" dirty="0"/>
              <a:t>    Debiti bancari a ML </a:t>
            </a:r>
            <a:r>
              <a:rPr lang="it-IT" sz="4400" dirty="0" smtClean="0"/>
              <a:t>                                                                     50.000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Debiti bancari a breve  </a:t>
            </a:r>
            <a:r>
              <a:rPr lang="it-IT" sz="4400" dirty="0" smtClean="0"/>
              <a:t>                                                              250.000                                                                                       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Fornitori  </a:t>
            </a:r>
            <a:r>
              <a:rPr lang="it-IT" sz="4400" dirty="0" smtClean="0"/>
              <a:t>                                                                                        55.000                                                                                                                 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Altre passività </a:t>
            </a:r>
            <a:r>
              <a:rPr lang="it-IT" sz="4400" dirty="0" smtClean="0"/>
              <a:t>                                                                                  3.500                                                                                                           </a:t>
            </a:r>
            <a:endParaRPr lang="it-IT" sz="4400" dirty="0"/>
          </a:p>
          <a:p>
            <a:pPr marL="0" indent="0" fontAlgn="b">
              <a:buNone/>
            </a:pPr>
            <a:r>
              <a:rPr lang="it-IT" sz="4400" dirty="0" smtClean="0"/>
              <a:t>             totale Passivo                                                                      262.000                                                                                             </a:t>
            </a:r>
            <a:endParaRPr lang="it-IT" sz="4400" dirty="0"/>
          </a:p>
          <a:p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xmlns="" val="22528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3500" dirty="0" smtClean="0"/>
              <a:t>Nell’ambito della strutturazione dell’ Accordo si consideri che:</a:t>
            </a:r>
            <a:endParaRPr lang="it-IT" sz="3500" dirty="0"/>
          </a:p>
          <a:p>
            <a:pPr marL="0" indent="0">
              <a:buNone/>
            </a:pPr>
            <a:r>
              <a:rPr lang="it-IT" sz="3000" i="1" dirty="0" smtClean="0"/>
              <a:t>Gli avviamenti sono stati originati dalla fusione della società che produce condizionatori industriali.</a:t>
            </a:r>
          </a:p>
          <a:p>
            <a:pPr marL="0" indent="0">
              <a:buNone/>
            </a:pPr>
            <a:r>
              <a:rPr lang="it-IT" sz="3000" i="1" dirty="0" smtClean="0"/>
              <a:t>La voce Terreni include un’area destinata all’ampliamento dello stabilimento della suddetta incorporata.</a:t>
            </a:r>
          </a:p>
          <a:p>
            <a:pPr marL="0" indent="0">
              <a:buNone/>
            </a:pPr>
            <a:r>
              <a:rPr lang="it-IT" sz="3000" i="1" dirty="0" smtClean="0"/>
              <a:t>La voce Fabbricati include palazzine uffici nelle città di </a:t>
            </a:r>
            <a:r>
              <a:rPr lang="it-IT" sz="3000" i="1" dirty="0" err="1" smtClean="0"/>
              <a:t>xxxx</a:t>
            </a:r>
            <a:r>
              <a:rPr lang="it-IT" sz="3000" i="1" dirty="0" smtClean="0"/>
              <a:t> e </a:t>
            </a:r>
            <a:r>
              <a:rPr lang="it-IT" sz="3000" i="1" dirty="0" err="1" smtClean="0"/>
              <a:t>yyyyy</a:t>
            </a:r>
            <a:r>
              <a:rPr lang="it-IT" sz="3000" i="1" dirty="0" smtClean="0"/>
              <a:t>, in aggiunta agli uffici della sede centrale.</a:t>
            </a:r>
          </a:p>
          <a:p>
            <a:pPr marL="0" indent="0">
              <a:buNone/>
            </a:pPr>
            <a:r>
              <a:rPr lang="it-IT" sz="3000" i="1" dirty="0" smtClean="0"/>
              <a:t>Il valore economico delle partecipazioni asiatiche è superiore al rispettivo valore di patrimonio netto a cui sono iscritte nel bilancio della capogruppo.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355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1. Si identifichino i rischi (almeno una decina) d’inadeguatezza del sistema di controllo interno che possono essere associati al ciclo «vendite-incassi» e si rediga il conseguente programma di lavoro per la DD delle voci ricavi e clienti.</a:t>
            </a:r>
          </a:p>
          <a:p>
            <a:r>
              <a:rPr lang="it-IT" dirty="0" smtClean="0"/>
              <a:t>2. Sulla base dei dati forniti e di ipotesi di lavoro libere si descriva sinteticamente il contenuto del PIANO allegato al ricorso per l’omologa dell’accordo di ristrutturazione del debito ex art.182 bis LF della capogruppo, </a:t>
            </a:r>
            <a:r>
              <a:rPr lang="it-IT" dirty="0" err="1" smtClean="0"/>
              <a:t>nonchè</a:t>
            </a:r>
            <a:r>
              <a:rPr lang="it-IT" dirty="0" smtClean="0"/>
              <a:t> i principali termini dell’accordo stesso. L’Accordo dovrà prevedere l’intervento di un PE e alcune operazioni di ristrutturazione (es. conferimenti, chiusura stabilimenti, liquidazioni società ecc.) da iniziare durante il periodo di mini-piano previsto dal concordato in continuità.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227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3. Si ipotizzi che dopo un  periodo di x anni il Gruppo venga acquistato da una società tenuta alla presentazione dei bilanci su base IFRS; tenuto conto che il prezzo di acquisto è superiore al valore contabile, si illustrino le problematiche di contabilizzazione da parte dell’acquirente.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Dal lato dei venditori si commentino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sinteticamente le problematiche di way-out.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256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Gruppo opera prevalentemente nel settore dei beni durevoli per la casa e produce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Forni cucina                           (I,UK,CINA1)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Scaldabagni                            (I,CINA2,VIET,MEX)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Pompe di calore                     (I,CINA 3)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Condizionamento industriale (I)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Italia la capogruppo ha due stabilimenti, uno per forni e scaldabagni e uno per pompe di calore e condizionamento. In Cina tre stabilimenti  corrispondenti ad altrettante società nelle aree di </a:t>
            </a:r>
            <a:r>
              <a:rPr lang="it-IT" dirty="0" err="1" smtClean="0"/>
              <a:t>Bejing</a:t>
            </a:r>
            <a:r>
              <a:rPr lang="it-IT" dirty="0" smtClean="0"/>
              <a:t>, Shangai, HK.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118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ALLE SOCIETA’ PRODUTTIVE FANNO CAPO ANCHE LE RETI COMMERCIALI DEL PAESE. AD ESSE SI AGGIUNGONO SOCIETA COMMERCIALI IN 20 PAESI CHE SONO CONTROLLATE DA SUB-HOLDING: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EMEA (NL)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ASIA-AUS  (SINGAPORE)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AMERICHE (MEX)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141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sz="4000" dirty="0" smtClean="0"/>
              <a:t>CANALI DI VENDITA SONO:</a:t>
            </a:r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DIRETTI (  A IMPRESE DI COSTRUZIONE)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AGENTI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GRANDE DISTRIBUZIONE</a:t>
            </a:r>
          </a:p>
          <a:p>
            <a:pPr marL="0" indent="0">
              <a:buNone/>
            </a:pPr>
            <a:r>
              <a:rPr lang="it-IT" sz="4000" dirty="0" smtClean="0"/>
              <a:t>      ISTALLATORI</a:t>
            </a:r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L’ASSISTENZA POST-VENDITA E’ AFFIDATA A CENTRI O DITTE INDIVIDUALI IN BASE AD ACCORDI DI ESCLUSIVA DI ZONA. LE SOCIETA’ COMMERCIALI HANNO UN PROPRIO MAGAZZINO RICAMBI.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endParaRPr lang="it-IT" sz="40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225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600200"/>
            <a:ext cx="7355160" cy="4525963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it-IT" sz="2800" dirty="0" smtClean="0"/>
          </a:p>
          <a:p>
            <a:pPr marL="1371600" lvl="3" indent="0">
              <a:buNone/>
            </a:pPr>
            <a:endParaRPr lang="it-IT" sz="2800" dirty="0"/>
          </a:p>
          <a:p>
            <a:pPr marL="1371600" lvl="3" indent="0">
              <a:buNone/>
            </a:pPr>
            <a:r>
              <a:rPr lang="it-IT" sz="2800" dirty="0" smtClean="0"/>
              <a:t>PER LO SVOLGIMENTO DEL TH POSSONO ESSERE USATI DATI DIVERSI DA QUELLI RIPORTATI </a:t>
            </a:r>
            <a:r>
              <a:rPr lang="it-IT" sz="2800" dirty="0" err="1" smtClean="0"/>
              <a:t>DI</a:t>
            </a:r>
            <a:r>
              <a:rPr lang="it-IT" sz="2800" dirty="0" smtClean="0"/>
              <a:t> </a:t>
            </a:r>
            <a:r>
              <a:rPr lang="it-IT" sz="2800" dirty="0" smtClean="0"/>
              <a:t>SEGUITO, OVVERO DATI DA INFORMATIVA PUBBLICA DELLE SOCIETA’,  </a:t>
            </a:r>
            <a:r>
              <a:rPr lang="it-IT" sz="2800" dirty="0" smtClean="0"/>
              <a:t>SE SI RITENGONO FUNZIONALI  ALLO SVOLGIMENTO DEL LAVORO.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529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Dati economici ultimi 3 esercizi</a:t>
            </a:r>
            <a:br>
              <a:rPr lang="it-IT" dirty="0" smtClean="0"/>
            </a:br>
            <a:r>
              <a:rPr lang="it-IT" dirty="0" smtClean="0"/>
              <a:t>per Paese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9528485"/>
              </p:ext>
            </p:extLst>
          </p:nvPr>
        </p:nvGraphicFramePr>
        <p:xfrm>
          <a:off x="611560" y="2924944"/>
          <a:ext cx="8208912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403"/>
                <a:gridCol w="310693"/>
                <a:gridCol w="337947"/>
                <a:gridCol w="310125"/>
                <a:gridCol w="338515"/>
                <a:gridCol w="648640"/>
                <a:gridCol w="648640"/>
                <a:gridCol w="648640"/>
                <a:gridCol w="837827"/>
                <a:gridCol w="648640"/>
                <a:gridCol w="648640"/>
                <a:gridCol w="518912"/>
                <a:gridCol w="518912"/>
                <a:gridCol w="663314"/>
                <a:gridCol w="576064"/>
              </a:tblGrid>
              <a:tr h="23186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GB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Cina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Vietnam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Mexico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COMM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RETT.CONS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CONSOLIDATO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CONTO ECONOMICO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18.000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-5.000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-8.000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-3.000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-6.000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61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Dati economici ultimi 3 esercizi</a:t>
            </a:r>
            <a:br>
              <a:rPr lang="it-IT" dirty="0" smtClean="0"/>
            </a:br>
            <a:r>
              <a:rPr lang="it-IT" dirty="0" smtClean="0"/>
              <a:t>per linea prodotto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5062778"/>
              </p:ext>
            </p:extLst>
          </p:nvPr>
        </p:nvGraphicFramePr>
        <p:xfrm>
          <a:off x="611560" y="2924944"/>
          <a:ext cx="8016896" cy="1348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403"/>
                <a:gridCol w="310693"/>
                <a:gridCol w="337947"/>
                <a:gridCol w="310125"/>
                <a:gridCol w="338515"/>
                <a:gridCol w="648640"/>
                <a:gridCol w="1101077"/>
                <a:gridCol w="720080"/>
                <a:gridCol w="931488"/>
                <a:gridCol w="40640"/>
                <a:gridCol w="1116104"/>
                <a:gridCol w="51448"/>
                <a:gridCol w="518912"/>
                <a:gridCol w="663314"/>
                <a:gridCol w="374510"/>
              </a:tblGrid>
              <a:tr h="23186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Forni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Scaldabagni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pompe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Condiz.ind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CONTO ECONOMICO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10.000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21.000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5.000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9.000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baseline="0" dirty="0">
                          <a:effectLst/>
                        </a:rPr>
                        <a:t> </a:t>
                      </a:r>
                      <a:r>
                        <a:rPr lang="it-IT" sz="1600" u="none" strike="noStrike" baseline="0" dirty="0" smtClean="0">
                          <a:effectLst/>
                        </a:rPr>
                        <a:t>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-5.500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11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664</Words>
  <Application>Microsoft Office PowerPoint</Application>
  <PresentationFormat>Presentazione su schermo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TH</vt:lpstr>
      <vt:lpstr>TH</vt:lpstr>
      <vt:lpstr>TH</vt:lpstr>
      <vt:lpstr>Dati</vt:lpstr>
      <vt:lpstr>DATI</vt:lpstr>
      <vt:lpstr>DATI</vt:lpstr>
      <vt:lpstr>DATI</vt:lpstr>
      <vt:lpstr>Dati economici ultimi 3 esercizi per Paese</vt:lpstr>
      <vt:lpstr>Dati economici ultimi 3 esercizi per linea prodotto</vt:lpstr>
      <vt:lpstr>Dati  patrimoniali</vt:lpstr>
      <vt:lpstr>Dati patrimoniali</vt:lpstr>
      <vt:lpstr>Dati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</dc:title>
  <dc:creator>antonio</dc:creator>
  <cp:lastModifiedBy>Pierobon Maurizio</cp:lastModifiedBy>
  <cp:revision>43</cp:revision>
  <dcterms:created xsi:type="dcterms:W3CDTF">2016-02-13T10:49:55Z</dcterms:created>
  <dcterms:modified xsi:type="dcterms:W3CDTF">2016-02-16T07:35:03Z</dcterms:modified>
</cp:coreProperties>
</file>