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58" r:id="rId18"/>
    <p:sldId id="275" r:id="rId19"/>
    <p:sldId id="272" r:id="rId20"/>
    <p:sldId id="273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837E-9839-47EB-9383-4EBE7DAB4486}" type="datetimeFigureOut">
              <a:rPr lang="it-IT" smtClean="0"/>
              <a:pPr/>
              <a:t>17/02/2016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0DF3-1CED-4FD2-ADA6-4FA48FA7BB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8712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837E-9839-47EB-9383-4EBE7DAB4486}" type="datetimeFigureOut">
              <a:rPr lang="it-IT" smtClean="0"/>
              <a:pPr/>
              <a:t>17/02/2016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0DF3-1CED-4FD2-ADA6-4FA48FA7BB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32585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837E-9839-47EB-9383-4EBE7DAB4486}" type="datetimeFigureOut">
              <a:rPr lang="it-IT" smtClean="0"/>
              <a:pPr/>
              <a:t>17/02/2016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0DF3-1CED-4FD2-ADA6-4FA48FA7BB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5529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837E-9839-47EB-9383-4EBE7DAB4486}" type="datetimeFigureOut">
              <a:rPr lang="it-IT" smtClean="0"/>
              <a:pPr/>
              <a:t>17/02/2016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0DF3-1CED-4FD2-ADA6-4FA48FA7BB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6423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837E-9839-47EB-9383-4EBE7DAB4486}" type="datetimeFigureOut">
              <a:rPr lang="it-IT" smtClean="0"/>
              <a:pPr/>
              <a:t>17/02/2016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0DF3-1CED-4FD2-ADA6-4FA48FA7BB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085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837E-9839-47EB-9383-4EBE7DAB4486}" type="datetimeFigureOut">
              <a:rPr lang="it-IT" smtClean="0"/>
              <a:pPr/>
              <a:t>17/02/2016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0DF3-1CED-4FD2-ADA6-4FA48FA7BB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7940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837E-9839-47EB-9383-4EBE7DAB4486}" type="datetimeFigureOut">
              <a:rPr lang="it-IT" smtClean="0"/>
              <a:pPr/>
              <a:t>17/02/2016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0DF3-1CED-4FD2-ADA6-4FA48FA7BB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6172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837E-9839-47EB-9383-4EBE7DAB4486}" type="datetimeFigureOut">
              <a:rPr lang="it-IT" smtClean="0"/>
              <a:pPr/>
              <a:t>17/02/2016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0DF3-1CED-4FD2-ADA6-4FA48FA7BB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05220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837E-9839-47EB-9383-4EBE7DAB4486}" type="datetimeFigureOut">
              <a:rPr lang="it-IT" smtClean="0"/>
              <a:pPr/>
              <a:t>17/02/2016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0DF3-1CED-4FD2-ADA6-4FA48FA7BB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11403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837E-9839-47EB-9383-4EBE7DAB4486}" type="datetimeFigureOut">
              <a:rPr lang="it-IT" smtClean="0"/>
              <a:pPr/>
              <a:t>17/02/2016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0DF3-1CED-4FD2-ADA6-4FA48FA7BB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223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837E-9839-47EB-9383-4EBE7DAB4486}" type="datetimeFigureOut">
              <a:rPr lang="it-IT" smtClean="0"/>
              <a:pPr/>
              <a:t>17/02/2016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0DF3-1CED-4FD2-ADA6-4FA48FA7BB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7179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837E-9839-47EB-9383-4EBE7DAB4486}" type="datetimeFigureOut">
              <a:rPr lang="it-IT" smtClean="0"/>
              <a:pPr/>
              <a:t>17/02/2016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F0DF3-1CED-4FD2-ADA6-4FA48FA7BB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5768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Economia mercati 2016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Strutture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51299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Mini-piano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Commenti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3000" dirty="0" smtClean="0"/>
              <a:t>Il mini piano, che copre un periodo di 4/6 mesi, deve evidenziare che la continuità della gestione produce del free cash flow  e deve essere basato su ipotesi realistiche. (es. Ordini acquisiti e da evadere, produzioni che creano margini).</a:t>
            </a:r>
          </a:p>
          <a:p>
            <a:pPr marL="0" indent="0">
              <a:buNone/>
            </a:pPr>
            <a:r>
              <a:rPr lang="it-IT" sz="3000" dirty="0" smtClean="0"/>
              <a:t>Inoltre, l’ attività delle controllate non deve assorbire cassa, ne </a:t>
            </a:r>
            <a:r>
              <a:rPr lang="it-IT" sz="3000" smtClean="0"/>
              <a:t>creare pregiudizi </a:t>
            </a:r>
            <a:r>
              <a:rPr lang="it-IT" sz="3000" dirty="0" smtClean="0"/>
              <a:t>ai creditori.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5219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Attestazione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L’attestazione è fondamentale per l’avvio della procedura, quindi l’attestatore ha un ruolo centrale di collegamento con direzione della società, azionisti, investitori potenziali, banche, fornitori, </a:t>
            </a:r>
            <a:r>
              <a:rPr lang="it-IT" dirty="0" err="1" smtClean="0"/>
              <a:t>advisor</a:t>
            </a:r>
            <a:r>
              <a:rPr lang="it-IT" dirty="0" smtClean="0"/>
              <a:t>, società di revisione, consulenti e Tribunale.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93954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Attestazione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L’attestazione contiene</a:t>
            </a:r>
          </a:p>
          <a:p>
            <a:r>
              <a:rPr lang="it-IT" dirty="0"/>
              <a:t> </a:t>
            </a:r>
            <a:r>
              <a:rPr lang="it-IT" dirty="0" smtClean="0"/>
              <a:t> dichiarazione di indipendenza</a:t>
            </a:r>
          </a:p>
          <a:p>
            <a:r>
              <a:rPr lang="it-IT" dirty="0"/>
              <a:t> </a:t>
            </a:r>
            <a:r>
              <a:rPr lang="it-IT" dirty="0" smtClean="0"/>
              <a:t> </a:t>
            </a:r>
            <a:r>
              <a:rPr lang="it-IT" dirty="0" err="1" smtClean="0"/>
              <a:t>disclaimer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lavoro svolto e documentazione esaminata</a:t>
            </a:r>
          </a:p>
          <a:p>
            <a:r>
              <a:rPr lang="it-IT" dirty="0" smtClean="0"/>
              <a:t>  Informazioni storiche e prospettiche</a:t>
            </a:r>
          </a:p>
          <a:p>
            <a:r>
              <a:rPr lang="it-IT" dirty="0"/>
              <a:t> </a:t>
            </a:r>
            <a:r>
              <a:rPr lang="it-IT" dirty="0" smtClean="0"/>
              <a:t> informazioni raccolte dai consulenti e altri soggetti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interessati</a:t>
            </a:r>
          </a:p>
          <a:p>
            <a:r>
              <a:rPr lang="it-IT" dirty="0"/>
              <a:t> </a:t>
            </a:r>
            <a:r>
              <a:rPr lang="it-IT" dirty="0" smtClean="0"/>
              <a:t> dati di mini-piano</a:t>
            </a:r>
          </a:p>
          <a:p>
            <a:r>
              <a:rPr lang="it-IT" dirty="0"/>
              <a:t> </a:t>
            </a:r>
            <a:r>
              <a:rPr lang="it-IT" dirty="0" smtClean="0"/>
              <a:t> giudizio</a:t>
            </a:r>
          </a:p>
          <a:p>
            <a:r>
              <a:rPr lang="it-IT" dirty="0" smtClean="0"/>
              <a:t>  allegati (dati, proposte investitori, delibere  banche….)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0078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Attestazione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L’attestazione contiene commenti su</a:t>
            </a:r>
          </a:p>
          <a:p>
            <a:r>
              <a:rPr lang="it-IT" dirty="0" smtClean="0"/>
              <a:t> eventuali operazioni straordinarie,</a:t>
            </a:r>
          </a:p>
          <a:p>
            <a:r>
              <a:rPr lang="it-IT" dirty="0"/>
              <a:t> </a:t>
            </a:r>
            <a:r>
              <a:rPr lang="it-IT" dirty="0" smtClean="0"/>
              <a:t>utilizzo della nuova finanza,</a:t>
            </a:r>
          </a:p>
          <a:p>
            <a:r>
              <a:rPr lang="it-IT" dirty="0"/>
              <a:t> </a:t>
            </a:r>
            <a:r>
              <a:rPr lang="it-IT" dirty="0" smtClean="0"/>
              <a:t>prospettive di prosecuzione della gestione dopo il termine del periodo di concordato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69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Tribunale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Il Tribunale dopo aver accolto la domanda di concordato attiva il monitoraggio attraverso i commissari, incontri con rappresentanti del ceto bancario (normalmente il grande creditore), la direzione della società, i potenziali investitori e come detto l’attestatore.</a:t>
            </a:r>
          </a:p>
          <a:p>
            <a:r>
              <a:rPr lang="it-IT" dirty="0" smtClean="0"/>
              <a:t>Trascorso il termine decide se accogliere le proposte della società o altra procedura  o di dichiarare il fallimento. ( Nel caso la società  presenta ricorso per  accordo ex 182 bis LF)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0264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operazioni straordinarie del periodo di concordato in continuità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Ottenimento di finanza straordinaria</a:t>
            </a:r>
          </a:p>
          <a:p>
            <a:r>
              <a:rPr lang="it-IT" dirty="0" smtClean="0"/>
              <a:t>Incorporazione di una controllata italiana</a:t>
            </a:r>
          </a:p>
          <a:p>
            <a:r>
              <a:rPr lang="it-IT" dirty="0" smtClean="0"/>
              <a:t>Costituzione di una </a:t>
            </a:r>
            <a:r>
              <a:rPr lang="it-IT" dirty="0" err="1" smtClean="0"/>
              <a:t>NewCo</a:t>
            </a:r>
            <a:r>
              <a:rPr lang="it-IT" dirty="0" smtClean="0"/>
              <a:t> a cui vengono conferite le partecipate asiatiche.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       Per cui…..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4075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Ricorso per omologa 182 bis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Il ricorso contiene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situazione patrimoniale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piano pluriennale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attestazione esperto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adesione creditori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offerta dell’investitore e accettazione degli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azionisti della società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</a:t>
            </a:r>
          </a:p>
          <a:p>
            <a:pPr marL="0" indent="0">
              <a:buNone/>
            </a:pPr>
            <a:r>
              <a:rPr lang="it-IT" dirty="0" smtClean="0"/>
              <a:t>……   la nuova struttura del gruppo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26149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 Ristrutturazione </a:t>
            </a:r>
            <a:r>
              <a:rPr lang="it-IT" sz="3200" dirty="0" err="1" smtClean="0"/>
              <a:t>pre</a:t>
            </a:r>
            <a:r>
              <a:rPr lang="it-IT" sz="3200" dirty="0" smtClean="0"/>
              <a:t>-omologa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                                      </a:t>
            </a:r>
            <a:r>
              <a:rPr lang="it-IT" sz="1100" dirty="0" smtClean="0"/>
              <a:t> </a:t>
            </a:r>
            <a:r>
              <a:rPr lang="it-IT" sz="1600" dirty="0" smtClean="0"/>
              <a:t>PRODUZIONE VENDITA              COMMERCIALE </a:t>
            </a:r>
          </a:p>
          <a:p>
            <a:pPr marL="0" indent="0">
              <a:buNone/>
            </a:pPr>
            <a:r>
              <a:rPr lang="it-IT" sz="1600" dirty="0"/>
              <a:t> </a:t>
            </a:r>
            <a:r>
              <a:rPr lang="it-IT" sz="1600" dirty="0" smtClean="0"/>
              <a:t>                                                                            SUBHOLDING</a:t>
            </a:r>
          </a:p>
        </p:txBody>
      </p:sp>
      <p:sp>
        <p:nvSpPr>
          <p:cNvPr id="4" name="Rettangolo 3"/>
          <p:cNvSpPr/>
          <p:nvPr/>
        </p:nvSpPr>
        <p:spPr>
          <a:xfrm>
            <a:off x="611560" y="1340768"/>
            <a:ext cx="1008112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HI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907704" y="2755776"/>
            <a:ext cx="914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275856" y="2755776"/>
            <a:ext cx="914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275856" y="3645024"/>
            <a:ext cx="914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RO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716016" y="3645024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r>
              <a:rPr lang="it-IT" dirty="0">
                <a:solidFill>
                  <a:schemeClr val="tx1"/>
                </a:solidFill>
              </a:rPr>
              <a:t>E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endParaRPr lang="it-IT" dirty="0"/>
          </a:p>
          <a:p>
            <a:pPr algn="ctr"/>
            <a:r>
              <a:rPr lang="it-IT" dirty="0" smtClean="0"/>
              <a:t>EEE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1907704" y="3645024"/>
            <a:ext cx="914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ES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940152" y="3645024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7308304" y="3619872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RUS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1979712" y="4509120"/>
            <a:ext cx="914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MEX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370281" y="4509120"/>
            <a:ext cx="914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ARG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716016" y="450912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USA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5940152" y="4483968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CAN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7308304" y="4483968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CILE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1979712" y="5301208"/>
            <a:ext cx="914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RPC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3419872" y="5301208"/>
            <a:ext cx="914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VIET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4665712" y="5301208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SIN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5940152" y="5276056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IND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3877072" y="1466782"/>
            <a:ext cx="118864" cy="9001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6397352" y="1430778"/>
            <a:ext cx="72008" cy="1260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" name="Connettore 1 29"/>
          <p:cNvCxnSpPr/>
          <p:nvPr/>
        </p:nvCxnSpPr>
        <p:spPr>
          <a:xfrm>
            <a:off x="1115616" y="2035696"/>
            <a:ext cx="0" cy="3049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 flipH="1">
            <a:off x="1115616" y="5085184"/>
            <a:ext cx="51125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 flipH="1">
            <a:off x="1251961" y="3463636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flipH="1">
            <a:off x="1136429" y="4230394"/>
            <a:ext cx="6649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>
            <a:endCxn id="6" idx="0"/>
          </p:cNvCxnSpPr>
          <p:nvPr/>
        </p:nvCxnSpPr>
        <p:spPr>
          <a:xfrm>
            <a:off x="2364904" y="2420888"/>
            <a:ext cx="0" cy="334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>
            <a:off x="3484342" y="2420888"/>
            <a:ext cx="0" cy="281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>
            <a:endCxn id="12" idx="0"/>
          </p:cNvCxnSpPr>
          <p:nvPr/>
        </p:nvCxnSpPr>
        <p:spPr>
          <a:xfrm>
            <a:off x="2364904" y="342900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/>
          <p:nvPr/>
        </p:nvCxnSpPr>
        <p:spPr>
          <a:xfrm>
            <a:off x="5004048" y="3463636"/>
            <a:ext cx="0" cy="156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/>
          <p:nvPr/>
        </p:nvCxnSpPr>
        <p:spPr>
          <a:xfrm>
            <a:off x="6228184" y="3463636"/>
            <a:ext cx="0" cy="181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>
            <a:off x="7524328" y="3463636"/>
            <a:ext cx="0" cy="156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>
            <a:off x="2364904" y="422108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1 75"/>
          <p:cNvCxnSpPr>
            <a:endCxn id="16" idx="0"/>
          </p:cNvCxnSpPr>
          <p:nvPr/>
        </p:nvCxnSpPr>
        <p:spPr>
          <a:xfrm>
            <a:off x="3827481" y="422108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1 77"/>
          <p:cNvCxnSpPr/>
          <p:nvPr/>
        </p:nvCxnSpPr>
        <p:spPr>
          <a:xfrm>
            <a:off x="5101208" y="4221088"/>
            <a:ext cx="0" cy="444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1 79"/>
          <p:cNvCxnSpPr/>
          <p:nvPr/>
        </p:nvCxnSpPr>
        <p:spPr>
          <a:xfrm>
            <a:off x="6228184" y="422108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>
            <a:endCxn id="19" idx="0"/>
          </p:cNvCxnSpPr>
          <p:nvPr/>
        </p:nvCxnSpPr>
        <p:spPr>
          <a:xfrm>
            <a:off x="7765504" y="4277250"/>
            <a:ext cx="0" cy="206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1 87"/>
          <p:cNvCxnSpPr/>
          <p:nvPr/>
        </p:nvCxnSpPr>
        <p:spPr>
          <a:xfrm>
            <a:off x="3769060" y="508518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1 89"/>
          <p:cNvCxnSpPr/>
          <p:nvPr/>
        </p:nvCxnSpPr>
        <p:spPr>
          <a:xfrm>
            <a:off x="5101208" y="508518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1 91"/>
          <p:cNvCxnSpPr/>
          <p:nvPr/>
        </p:nvCxnSpPr>
        <p:spPr>
          <a:xfrm>
            <a:off x="6228184" y="5085184"/>
            <a:ext cx="0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1 96"/>
          <p:cNvCxnSpPr/>
          <p:nvPr/>
        </p:nvCxnSpPr>
        <p:spPr>
          <a:xfrm>
            <a:off x="2364904" y="508518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1 108"/>
          <p:cNvCxnSpPr/>
          <p:nvPr/>
        </p:nvCxnSpPr>
        <p:spPr>
          <a:xfrm>
            <a:off x="3484342" y="3429000"/>
            <a:ext cx="0" cy="190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/>
          <p:cNvSpPr/>
          <p:nvPr/>
        </p:nvSpPr>
        <p:spPr>
          <a:xfrm>
            <a:off x="827584" y="4894312"/>
            <a:ext cx="648072" cy="6103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Newco</a:t>
            </a:r>
            <a:r>
              <a:rPr lang="it-IT" dirty="0" smtClean="0">
                <a:solidFill>
                  <a:schemeClr val="tx1"/>
                </a:solidFill>
              </a:rPr>
              <a:t> 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3877072" y="1772816"/>
            <a:ext cx="118864" cy="7200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" name="Connettore 1 24"/>
          <p:cNvCxnSpPr/>
          <p:nvPr/>
        </p:nvCxnSpPr>
        <p:spPr>
          <a:xfrm flipH="1">
            <a:off x="1115616" y="2420888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1293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Effetti della ristrutturazione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S</a:t>
            </a:r>
            <a:r>
              <a:rPr lang="it-IT" dirty="0" smtClean="0"/>
              <a:t>ulla base dell’offerta dell’investitore e dell’accordo con gli aderenti si dovrà procedere a </a:t>
            </a:r>
          </a:p>
          <a:p>
            <a:pPr marL="0" indent="0">
              <a:buNone/>
            </a:pPr>
            <a:r>
              <a:rPr lang="it-IT" dirty="0" smtClean="0"/>
              <a:t>         Costituzione della subholding ( fatta nel </a:t>
            </a:r>
          </a:p>
          <a:p>
            <a:pPr marL="0" indent="0">
              <a:buNone/>
            </a:pPr>
            <a:r>
              <a:rPr lang="it-IT" smtClean="0"/>
              <a:t>                  periodo </a:t>
            </a:r>
            <a:r>
              <a:rPr lang="it-IT" dirty="0" smtClean="0"/>
              <a:t>di mini-piano)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Disponibilità di nuova finanza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Chiusura di alcuni stabilimenti e controllate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Ricapitalizzazioni di controllate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Incentivazioni all’esodo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Abbandono di produzioni ……..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19991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Situazione patrimoniale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Attivo</a:t>
            </a:r>
          </a:p>
          <a:p>
            <a:pPr marL="0" indent="0">
              <a:buNone/>
            </a:pPr>
            <a:r>
              <a:rPr lang="it-IT" sz="2400" dirty="0" smtClean="0"/>
              <a:t>   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Avviamento                                                                 150                 -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Terreni e fabbricati                                                  2.500           3.000                                      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Altre immobilizzazioni materiali                          5.000            4.500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Partecipazioni                                                             400           1.500                                                      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Magazzino                                                                1.300           1.550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Clienti                                                                        1.200           1.700</a:t>
            </a:r>
          </a:p>
          <a:p>
            <a:pPr marL="0" indent="0">
              <a:buNone/>
            </a:pPr>
            <a:r>
              <a:rPr lang="it-IT" sz="2400" dirty="0" smtClean="0"/>
              <a:t>   Altri crediti                                                                   250              250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DTA                                                                                200                    -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      </a:t>
            </a:r>
            <a:r>
              <a:rPr lang="it-IT" sz="2400" b="1" dirty="0" smtClean="0"/>
              <a:t>totale Attivo                                                      11.000       12.500        </a:t>
            </a:r>
          </a:p>
          <a:p>
            <a:pPr marL="0" indent="0">
              <a:buNone/>
            </a:pPr>
            <a:r>
              <a:rPr lang="it-IT" sz="2400" b="1" dirty="0"/>
              <a:t> </a:t>
            </a:r>
            <a:r>
              <a:rPr lang="it-IT" sz="2400" b="1" dirty="0" smtClean="0"/>
              <a:t>   </a:t>
            </a:r>
            <a:endParaRPr lang="it-IT" b="1" dirty="0"/>
          </a:p>
        </p:txBody>
      </p:sp>
    </p:spTree>
    <p:extLst>
      <p:ext uri="{BB962C8B-B14F-4D97-AF65-F5344CB8AC3E}">
        <p14:creationId xmlns="" xmlns:p14="http://schemas.microsoft.com/office/powerpoint/2010/main" val="262486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Gruppo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                                      </a:t>
            </a:r>
            <a:r>
              <a:rPr lang="it-IT" sz="1100" dirty="0" smtClean="0"/>
              <a:t> </a:t>
            </a:r>
            <a:r>
              <a:rPr lang="it-IT" sz="1400" dirty="0" smtClean="0"/>
              <a:t>produzione/commerciale </a:t>
            </a:r>
            <a:r>
              <a:rPr lang="it-IT" dirty="0" smtClean="0"/>
              <a:t>        </a:t>
            </a:r>
            <a:r>
              <a:rPr lang="it-IT" sz="1400" dirty="0" smtClean="0"/>
              <a:t>solo commerciale </a:t>
            </a:r>
            <a:r>
              <a:rPr lang="it-IT" dirty="0" smtClean="0"/>
              <a:t>              </a:t>
            </a:r>
            <a:r>
              <a:rPr lang="it-IT" sz="1600" dirty="0" smtClean="0"/>
              <a:t>commerciale</a:t>
            </a:r>
            <a:endParaRPr lang="it-IT" sz="1600" dirty="0"/>
          </a:p>
        </p:txBody>
      </p:sp>
      <p:sp>
        <p:nvSpPr>
          <p:cNvPr id="4" name="Rettangolo 3"/>
          <p:cNvSpPr/>
          <p:nvPr/>
        </p:nvSpPr>
        <p:spPr>
          <a:xfrm>
            <a:off x="611560" y="1340768"/>
            <a:ext cx="1008112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HI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907704" y="2755776"/>
            <a:ext cx="914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275856" y="2755776"/>
            <a:ext cx="914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644008" y="2755776"/>
            <a:ext cx="914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275856" y="3645024"/>
            <a:ext cx="914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RO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716016" y="3645024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r>
              <a:rPr lang="it-IT" dirty="0">
                <a:solidFill>
                  <a:schemeClr val="tx1"/>
                </a:solidFill>
              </a:rPr>
              <a:t>E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endParaRPr lang="it-IT" dirty="0"/>
          </a:p>
          <a:p>
            <a:pPr algn="ctr"/>
            <a:r>
              <a:rPr lang="it-IT" dirty="0" smtClean="0"/>
              <a:t>EEE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1907704" y="3645024"/>
            <a:ext cx="914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ES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940152" y="3645024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7308304" y="3619872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RUS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1979712" y="4509120"/>
            <a:ext cx="914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MEX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370281" y="4509120"/>
            <a:ext cx="914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ARG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716016" y="450912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USA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5940152" y="4483968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CAN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7308304" y="4437112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1979712" y="5301208"/>
            <a:ext cx="914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RPC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3419872" y="5301208"/>
            <a:ext cx="914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VIET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4716016" y="5276056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SIN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5940152" y="5276056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IND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3877072" y="1466782"/>
            <a:ext cx="118864" cy="9001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6397352" y="1430778"/>
            <a:ext cx="72008" cy="1260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" name="Connettore 1 29"/>
          <p:cNvCxnSpPr/>
          <p:nvPr/>
        </p:nvCxnSpPr>
        <p:spPr>
          <a:xfrm>
            <a:off x="1115616" y="2035696"/>
            <a:ext cx="0" cy="3049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 flipH="1">
            <a:off x="1115616" y="5085184"/>
            <a:ext cx="51125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1115616" y="2420888"/>
            <a:ext cx="3888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 flipH="1">
            <a:off x="1251961" y="3463636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flipH="1">
            <a:off x="1136429" y="4230394"/>
            <a:ext cx="6649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>
            <a:endCxn id="6" idx="0"/>
          </p:cNvCxnSpPr>
          <p:nvPr/>
        </p:nvCxnSpPr>
        <p:spPr>
          <a:xfrm>
            <a:off x="2364904" y="2420888"/>
            <a:ext cx="0" cy="334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54"/>
          <p:cNvCxnSpPr/>
          <p:nvPr/>
        </p:nvCxnSpPr>
        <p:spPr>
          <a:xfrm>
            <a:off x="5004048" y="2420888"/>
            <a:ext cx="0" cy="334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>
            <a:off x="3484342" y="2420888"/>
            <a:ext cx="0" cy="281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>
            <a:endCxn id="12" idx="0"/>
          </p:cNvCxnSpPr>
          <p:nvPr/>
        </p:nvCxnSpPr>
        <p:spPr>
          <a:xfrm>
            <a:off x="2364904" y="342900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/>
          <p:nvPr/>
        </p:nvCxnSpPr>
        <p:spPr>
          <a:xfrm>
            <a:off x="5004048" y="3463636"/>
            <a:ext cx="0" cy="156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/>
          <p:nvPr/>
        </p:nvCxnSpPr>
        <p:spPr>
          <a:xfrm>
            <a:off x="6228184" y="3463636"/>
            <a:ext cx="0" cy="181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>
            <a:off x="7524328" y="3463636"/>
            <a:ext cx="0" cy="156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>
            <a:off x="2364904" y="422108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1 75"/>
          <p:cNvCxnSpPr>
            <a:endCxn id="16" idx="0"/>
          </p:cNvCxnSpPr>
          <p:nvPr/>
        </p:nvCxnSpPr>
        <p:spPr>
          <a:xfrm>
            <a:off x="3827481" y="422108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1 77"/>
          <p:cNvCxnSpPr/>
          <p:nvPr/>
        </p:nvCxnSpPr>
        <p:spPr>
          <a:xfrm>
            <a:off x="5101208" y="4221088"/>
            <a:ext cx="0" cy="444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1 79"/>
          <p:cNvCxnSpPr/>
          <p:nvPr/>
        </p:nvCxnSpPr>
        <p:spPr>
          <a:xfrm>
            <a:off x="6228184" y="422108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>
            <a:endCxn id="19" idx="0"/>
          </p:cNvCxnSpPr>
          <p:nvPr/>
        </p:nvCxnSpPr>
        <p:spPr>
          <a:xfrm>
            <a:off x="7765504" y="4230394"/>
            <a:ext cx="0" cy="206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1 87"/>
          <p:cNvCxnSpPr/>
          <p:nvPr/>
        </p:nvCxnSpPr>
        <p:spPr>
          <a:xfrm>
            <a:off x="3769060" y="508518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1 89"/>
          <p:cNvCxnSpPr/>
          <p:nvPr/>
        </p:nvCxnSpPr>
        <p:spPr>
          <a:xfrm>
            <a:off x="5101208" y="508518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1 91"/>
          <p:cNvCxnSpPr/>
          <p:nvPr/>
        </p:nvCxnSpPr>
        <p:spPr>
          <a:xfrm>
            <a:off x="6228184" y="5085184"/>
            <a:ext cx="0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1 96"/>
          <p:cNvCxnSpPr/>
          <p:nvPr/>
        </p:nvCxnSpPr>
        <p:spPr>
          <a:xfrm>
            <a:off x="2364904" y="508518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1 108"/>
          <p:cNvCxnSpPr/>
          <p:nvPr/>
        </p:nvCxnSpPr>
        <p:spPr>
          <a:xfrm>
            <a:off x="3484342" y="3429000"/>
            <a:ext cx="0" cy="190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6470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Situazione patrimoniale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Passivo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</a:t>
            </a:r>
            <a:r>
              <a:rPr lang="it-IT" sz="2400" dirty="0" smtClean="0"/>
              <a:t>Capitale sociale                                                 500            500</a:t>
            </a:r>
          </a:p>
          <a:p>
            <a:pPr marL="0" indent="0">
              <a:buNone/>
            </a:pPr>
            <a:r>
              <a:rPr lang="it-IT" sz="2400" dirty="0" smtClean="0"/>
              <a:t>    Perdite riportate                                              (400)         (400)          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Perdita di periodo                                        (2.100)      (2.600)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Debiti bancari a ML                                        3.500        3.500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Debiti bancari a breve                                    6.500        6.500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Nuova finanza                                                          -         1.000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Fornitori                                                            2.500        2.500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Altre </a:t>
            </a:r>
            <a:r>
              <a:rPr lang="it-IT" sz="2400" dirty="0"/>
              <a:t>p</a:t>
            </a:r>
            <a:r>
              <a:rPr lang="it-IT" sz="2400" dirty="0" smtClean="0"/>
              <a:t>assività                                                     500            500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   </a:t>
            </a:r>
            <a:r>
              <a:rPr lang="it-IT" sz="2400" b="1" dirty="0" smtClean="0"/>
              <a:t>totale passivo                                             11.000      12.500</a:t>
            </a:r>
            <a:r>
              <a:rPr lang="it-IT" sz="2400" dirty="0" smtClean="0"/>
              <a:t>                             </a:t>
            </a:r>
            <a:endParaRPr lang="it-IT" dirty="0" smtClean="0"/>
          </a:p>
        </p:txBody>
      </p:sp>
    </p:spTree>
    <p:extLst>
      <p:ext uri="{BB962C8B-B14F-4D97-AF65-F5344CB8AC3E}">
        <p14:creationId xmlns="" xmlns:p14="http://schemas.microsoft.com/office/powerpoint/2010/main" val="9344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ristrutturazione del debito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 creditori aderenti accettano l’accordo  che può prevedere:</a:t>
            </a:r>
          </a:p>
          <a:p>
            <a:pPr marL="0" indent="0">
              <a:buNone/>
            </a:pPr>
            <a:r>
              <a:rPr lang="it-IT" dirty="0" smtClean="0"/>
              <a:t>        dilazione dei pagamenti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decurtazioni del credito    (fornitori 500)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rinunce ora per allora di quanto non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incassabile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trasformazione dei crediti in SFP  (4.500)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accordi interbancari (su garanzie e….)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50875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Situazione patrimoniale</a:t>
            </a:r>
            <a:br>
              <a:rPr lang="it-IT" dirty="0" smtClean="0"/>
            </a:br>
            <a:r>
              <a:rPr lang="it-IT" dirty="0" smtClean="0"/>
              <a:t>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Passivo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</a:t>
            </a:r>
            <a:r>
              <a:rPr lang="it-IT" sz="2400" dirty="0" smtClean="0"/>
              <a:t>Capitale sociale                                                  500                 100*</a:t>
            </a:r>
          </a:p>
          <a:p>
            <a:pPr marL="0" indent="0">
              <a:buNone/>
            </a:pPr>
            <a:r>
              <a:rPr lang="it-IT" sz="2400" dirty="0" smtClean="0"/>
              <a:t>    Perdite riportate                                               (400)                     -      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Perdita di periodo                                          (2.100)                    -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SFP                                                                           -                 4.500 **                                                                         </a:t>
            </a:r>
          </a:p>
          <a:p>
            <a:pPr marL="0" indent="0">
              <a:buNone/>
            </a:pPr>
            <a:r>
              <a:rPr lang="it-IT" sz="2400" dirty="0" smtClean="0"/>
              <a:t>    Debiti bancari a ML                                          3.500                     -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Debiti bancari a breve                                      6.500             6.000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Nuova finanza                                                    1.000             1.000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Fornitori                                                            </a:t>
            </a:r>
            <a:r>
              <a:rPr lang="it-IT" sz="2400" dirty="0"/>
              <a:t> </a:t>
            </a:r>
            <a:r>
              <a:rPr lang="it-IT" sz="2400" dirty="0" smtClean="0"/>
              <a:t>  2.500            2.000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Altre </a:t>
            </a:r>
            <a:r>
              <a:rPr lang="it-IT" sz="2400" dirty="0"/>
              <a:t>p</a:t>
            </a:r>
            <a:r>
              <a:rPr lang="it-IT" sz="2400" dirty="0" smtClean="0"/>
              <a:t>assività                                                        500                500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   </a:t>
            </a:r>
            <a:r>
              <a:rPr lang="it-IT" sz="2400" b="1" dirty="0" smtClean="0"/>
              <a:t>totale passivo                                               12.500          12.600</a:t>
            </a:r>
            <a:r>
              <a:rPr lang="it-IT" sz="2400" dirty="0" smtClean="0"/>
              <a:t> 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endParaRPr lang="it-IT" sz="2400" dirty="0" smtClean="0"/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* investimento nuovi azionisti (80%)e vecchi (20%)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** utilizzabili a copertura perdite                            </a:t>
            </a:r>
            <a:endParaRPr lang="it-IT" dirty="0" smtClean="0"/>
          </a:p>
        </p:txBody>
      </p:sp>
    </p:spTree>
    <p:extLst>
      <p:ext uri="{BB962C8B-B14F-4D97-AF65-F5344CB8AC3E}">
        <p14:creationId xmlns="" xmlns:p14="http://schemas.microsoft.com/office/powerpoint/2010/main" val="366926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SFP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L’assemblea degli azionisti delibera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      azzeramento del capitale a copertura perdite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ricostituzione del capitale riservato in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parte all’investitore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modifiche dello Statuto tra cui possibilità di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emissione di SFP ex art. 2364 cc, regolamento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delle SFP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79069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SFP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Gli SFP sono generalmente riservati a particolari categorie di creditori, principalmente banche, ma anche dirigenti e fornitori strategici.</a:t>
            </a:r>
          </a:p>
          <a:p>
            <a:r>
              <a:rPr lang="it-IT" dirty="0" smtClean="0"/>
              <a:t>Normalmente hanno diritti patrimoniali privilegiati rispetto ai vecchi azionisti e subordinati rispetto ai nuovi.</a:t>
            </a:r>
          </a:p>
          <a:p>
            <a:r>
              <a:rPr lang="it-IT" dirty="0" smtClean="0"/>
              <a:t>Lo Statuto e il regolamento SFP  definiscono i diritti associati a tali strumenti.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81710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 Statuto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smtClean="0"/>
              <a:t>Nello statuto sono richiamati i diritti che l’accordo attribuisce ai vari soggetti .  Ad esempio:</a:t>
            </a:r>
          </a:p>
          <a:p>
            <a:r>
              <a:rPr lang="it-IT" sz="2400" dirty="0" smtClean="0"/>
              <a:t>definizione accordo di ristrutturazione</a:t>
            </a:r>
          </a:p>
          <a:p>
            <a:r>
              <a:rPr lang="it-IT" sz="2400" dirty="0" smtClean="0"/>
              <a:t>definizione eventuale accordo interbancario</a:t>
            </a:r>
          </a:p>
          <a:p>
            <a:r>
              <a:rPr lang="it-IT" sz="2400" dirty="0" smtClean="0"/>
              <a:t>categorie  azioni</a:t>
            </a:r>
          </a:p>
          <a:p>
            <a:r>
              <a:rPr lang="it-IT" sz="2400" dirty="0" smtClean="0"/>
              <a:t>categorie </a:t>
            </a:r>
            <a:r>
              <a:rPr lang="it-IT" sz="2400" dirty="0" smtClean="0"/>
              <a:t>SFP</a:t>
            </a:r>
          </a:p>
          <a:p>
            <a:r>
              <a:rPr lang="it-IT" sz="2400" dirty="0" err="1" smtClean="0"/>
              <a:t>Way-out</a:t>
            </a:r>
            <a:endParaRPr lang="it-IT" sz="2400" dirty="0" smtClean="0"/>
          </a:p>
          <a:p>
            <a:r>
              <a:rPr lang="it-IT" sz="2400" dirty="0" smtClean="0"/>
              <a:t>Definizione Regolamento SFP </a:t>
            </a:r>
          </a:p>
          <a:p>
            <a:r>
              <a:rPr lang="it-IT" sz="2400" dirty="0" smtClean="0"/>
              <a:t>diritti patrimoniali SFP</a:t>
            </a:r>
          </a:p>
          <a:p>
            <a:r>
              <a:rPr lang="it-IT" sz="2400" dirty="0" smtClean="0"/>
              <a:t>diritti amministrativi SFP</a:t>
            </a:r>
          </a:p>
          <a:p>
            <a:r>
              <a:rPr lang="it-IT" sz="2400" dirty="0" smtClean="0"/>
              <a:t>Distribuzioni (utili, riserve, capitale ecc.)</a:t>
            </a:r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Regolamento SFP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Disciplina le caratteristiche degli SFP</a:t>
            </a:r>
          </a:p>
          <a:p>
            <a:pPr>
              <a:buNone/>
            </a:pPr>
            <a:endParaRPr lang="it-IT" dirty="0" smtClean="0"/>
          </a:p>
          <a:p>
            <a:r>
              <a:rPr lang="it-IT" sz="2400" dirty="0" smtClean="0"/>
              <a:t>Modalità di emissione (anche in più tranche)</a:t>
            </a:r>
          </a:p>
          <a:p>
            <a:r>
              <a:rPr lang="it-IT" sz="2400" dirty="0" smtClean="0"/>
              <a:t>Durata</a:t>
            </a:r>
          </a:p>
          <a:p>
            <a:r>
              <a:rPr lang="it-IT" sz="2400" dirty="0" smtClean="0"/>
              <a:t>Circolazione e relative condizioni</a:t>
            </a:r>
            <a:endParaRPr lang="it-IT" sz="2400" dirty="0" smtClean="0"/>
          </a:p>
          <a:p>
            <a:r>
              <a:rPr lang="it-IT" sz="2400" dirty="0" smtClean="0"/>
              <a:t>Diritti patrimoniali</a:t>
            </a:r>
          </a:p>
          <a:p>
            <a:r>
              <a:rPr lang="it-IT" sz="2400" dirty="0" smtClean="0"/>
              <a:t>Diritti amministrativi</a:t>
            </a:r>
          </a:p>
          <a:p>
            <a:r>
              <a:rPr lang="it-IT" sz="2400" dirty="0" err="1" smtClean="0"/>
              <a:t>Tag-along</a:t>
            </a:r>
            <a:r>
              <a:rPr lang="it-IT" sz="2400" dirty="0" smtClean="0"/>
              <a:t>, </a:t>
            </a:r>
            <a:r>
              <a:rPr lang="it-IT" sz="2400" dirty="0" err="1" smtClean="0"/>
              <a:t>Drug-along</a:t>
            </a:r>
            <a:endParaRPr lang="it-IT" sz="2400" dirty="0" smtClean="0"/>
          </a:p>
          <a:p>
            <a:r>
              <a:rPr lang="it-IT" sz="2400" dirty="0" smtClean="0"/>
              <a:t>Assemblea speciale dei Titolari</a:t>
            </a:r>
          </a:p>
          <a:p>
            <a:r>
              <a:rPr lang="it-IT" sz="2400" dirty="0" smtClean="0"/>
              <a:t>Informativa</a:t>
            </a:r>
          </a:p>
          <a:p>
            <a:r>
              <a:rPr lang="it-IT" sz="2400" dirty="0" err="1" smtClean="0"/>
              <a:t>………</a:t>
            </a:r>
            <a:r>
              <a:rPr lang="it-IT" sz="2400" dirty="0" smtClean="0"/>
              <a:t>..</a:t>
            </a:r>
            <a:endParaRPr lang="it-IT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Regolamento SFP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400" dirty="0" smtClean="0"/>
              <a:t>Esempi diritti amministrativi</a:t>
            </a:r>
          </a:p>
          <a:p>
            <a:pPr>
              <a:buNone/>
            </a:pPr>
            <a:r>
              <a:rPr lang="it-IT" sz="2400" dirty="0" smtClean="0"/>
              <a:t>    diritto di ricevere </a:t>
            </a:r>
            <a:r>
              <a:rPr lang="it-IT" sz="2400" dirty="0" smtClean="0"/>
              <a:t> </a:t>
            </a:r>
            <a:r>
              <a:rPr lang="it-IT" sz="2400" dirty="0" smtClean="0"/>
              <a:t>distribuzione di cassa, assegnazione di beni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2400" dirty="0" smtClean="0"/>
              <a:t>   nomine di rappresentanti negli organi di </a:t>
            </a:r>
            <a:r>
              <a:rPr lang="it-IT" sz="2400" dirty="0" err="1" smtClean="0"/>
              <a:t>governance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2400" dirty="0" smtClean="0"/>
              <a:t>   veto su operazioni straordinarie, dismissione di cespiti,</a:t>
            </a:r>
            <a:r>
              <a:rPr lang="it-IT" sz="2400" dirty="0" smtClean="0"/>
              <a:t>  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   impugnative delibere</a:t>
            </a:r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2400" dirty="0" smtClean="0"/>
              <a:t>  </a:t>
            </a:r>
            <a:endParaRPr lang="it-IT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Domanda per concordato in continuità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Relazione amministratori</a:t>
            </a:r>
          </a:p>
          <a:p>
            <a:r>
              <a:rPr lang="it-IT" dirty="0" smtClean="0"/>
              <a:t>Situazione patrimoniale</a:t>
            </a:r>
          </a:p>
          <a:p>
            <a:r>
              <a:rPr lang="it-IT" dirty="0" smtClean="0"/>
              <a:t>Attestazione esperto</a:t>
            </a:r>
          </a:p>
          <a:p>
            <a:r>
              <a:rPr lang="it-IT" dirty="0" smtClean="0"/>
              <a:t>Mini-piano periodo </a:t>
            </a:r>
            <a:r>
              <a:rPr lang="it-IT" dirty="0" err="1" smtClean="0"/>
              <a:t>pre</a:t>
            </a:r>
            <a:r>
              <a:rPr lang="it-IT" dirty="0" smtClean="0"/>
              <a:t>-omologa</a:t>
            </a:r>
          </a:p>
          <a:p>
            <a:r>
              <a:rPr lang="it-IT" dirty="0" smtClean="0"/>
              <a:t>Richiesta per finanza 182 </a:t>
            </a:r>
            <a:r>
              <a:rPr lang="it-IT" dirty="0" err="1" smtClean="0"/>
              <a:t>quinquies</a:t>
            </a:r>
            <a:r>
              <a:rPr lang="it-IT" dirty="0" smtClean="0"/>
              <a:t> LF</a:t>
            </a:r>
          </a:p>
          <a:p>
            <a:r>
              <a:rPr lang="it-IT" dirty="0" smtClean="0"/>
              <a:t>Operazioni di ristrutturazione eventuali</a:t>
            </a:r>
          </a:p>
          <a:p>
            <a:r>
              <a:rPr lang="it-IT" dirty="0" smtClean="0"/>
              <a:t>Offerte investitori potenziali</a:t>
            </a:r>
          </a:p>
          <a:p>
            <a:r>
              <a:rPr lang="it-IT" dirty="0" smtClean="0"/>
              <a:t>Accordi con creditori</a:t>
            </a:r>
          </a:p>
          <a:p>
            <a:r>
              <a:rPr lang="it-IT" dirty="0" smtClean="0"/>
              <a:t>Accordi sindacali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SI DEVONO INDICARE LE MODALITA DI PROSECUZIONE DELL’ATTIVITA SOCIALE POST MORATORIA. (</a:t>
            </a:r>
            <a:r>
              <a:rPr lang="it-IT" sz="3100" dirty="0" smtClean="0">
                <a:solidFill>
                  <a:srgbClr val="FF0000"/>
                </a:solidFill>
              </a:rPr>
              <a:t>NEL CASO 182 BIS LF O ALTRA PROCEDURA)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68610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Istanza per concordato in continuità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tribunale che accoglie la domanda nomina commissario/i</a:t>
            </a:r>
          </a:p>
          <a:p>
            <a:r>
              <a:rPr lang="it-IT" dirty="0" smtClean="0"/>
              <a:t>Stabilisce il calendario informativo</a:t>
            </a:r>
          </a:p>
          <a:p>
            <a:r>
              <a:rPr lang="it-IT" dirty="0" smtClean="0"/>
              <a:t>I commissari vigilano sull’andamento della gestione e la sua aderenza al contenuto della domanda accolta dal Tribunale</a:t>
            </a:r>
          </a:p>
          <a:p>
            <a:r>
              <a:rPr lang="it-IT" dirty="0" smtClean="0"/>
              <a:t>Il mini-piano e le operazioni straordinaria non devono creare pregiudizi ai creditori.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8927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Situazione patrimoniale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Attivo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</a:t>
            </a:r>
            <a:r>
              <a:rPr lang="it-IT" sz="2400" dirty="0" smtClean="0"/>
              <a:t>Avviamenti                                                                   150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Terreni e fabbricati                                                  2.500                                       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Altre immobilizzazioni materiali                          6.000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Partecipazioni                                                             400                                                      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Magazzino                                                                1.300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Clienti                                                                        1.200</a:t>
            </a:r>
          </a:p>
          <a:p>
            <a:pPr marL="0" indent="0">
              <a:buNone/>
            </a:pPr>
            <a:r>
              <a:rPr lang="it-IT" sz="2400" dirty="0" smtClean="0"/>
              <a:t>   Altri crediti                                                                    250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DTA                                                                                200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      </a:t>
            </a:r>
            <a:r>
              <a:rPr lang="it-IT" sz="2400" b="1" dirty="0" smtClean="0"/>
              <a:t>totale Attivo                                                      12.000</a:t>
            </a:r>
          </a:p>
          <a:p>
            <a:pPr marL="0" indent="0">
              <a:buNone/>
            </a:pPr>
            <a:r>
              <a:rPr lang="it-IT" sz="2400" b="1" dirty="0"/>
              <a:t> </a:t>
            </a:r>
            <a:r>
              <a:rPr lang="it-IT" sz="2400" b="1" dirty="0" smtClean="0"/>
              <a:t>   </a:t>
            </a:r>
            <a:endParaRPr lang="it-IT" b="1" dirty="0"/>
          </a:p>
        </p:txBody>
      </p:sp>
    </p:spTree>
    <p:extLst>
      <p:ext uri="{BB962C8B-B14F-4D97-AF65-F5344CB8AC3E}">
        <p14:creationId xmlns="" xmlns:p14="http://schemas.microsoft.com/office/powerpoint/2010/main" val="248750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Situazione patrimoniale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Passivo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</a:t>
            </a:r>
            <a:r>
              <a:rPr lang="it-IT" sz="2400" dirty="0" smtClean="0"/>
              <a:t>Capitale sociale                                                 500</a:t>
            </a:r>
          </a:p>
          <a:p>
            <a:pPr marL="0" indent="0">
              <a:buNone/>
            </a:pPr>
            <a:r>
              <a:rPr lang="it-IT" sz="2400" dirty="0" smtClean="0"/>
              <a:t>    Perdite riportate                                              (400)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Perdita di periodo                                         (1.100)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Debiti bancari a ML                                        3.500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Debiti bancari a breve                                    6.500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Fornitori                                                            2.500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Altre </a:t>
            </a:r>
            <a:r>
              <a:rPr lang="it-IT" sz="2400" dirty="0"/>
              <a:t>p</a:t>
            </a:r>
            <a:r>
              <a:rPr lang="it-IT" sz="2400" dirty="0" smtClean="0"/>
              <a:t>assività                                                     500 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   </a:t>
            </a:r>
            <a:r>
              <a:rPr lang="it-IT" sz="2400" b="1" dirty="0" smtClean="0"/>
              <a:t>totale passivo                                             12.000</a:t>
            </a:r>
            <a:r>
              <a:rPr lang="it-IT" sz="2400" dirty="0" smtClean="0"/>
              <a:t>                             </a:t>
            </a:r>
            <a:endParaRPr lang="it-IT" dirty="0" smtClean="0"/>
          </a:p>
        </p:txBody>
      </p:sp>
    </p:spTree>
    <p:extLst>
      <p:ext uri="{BB962C8B-B14F-4D97-AF65-F5344CB8AC3E}">
        <p14:creationId xmlns="" xmlns:p14="http://schemas.microsoft.com/office/powerpoint/2010/main" val="425339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Situazione patrimoniale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Commenti</a:t>
            </a:r>
          </a:p>
          <a:p>
            <a:pPr marL="0" indent="0">
              <a:buNone/>
            </a:pPr>
            <a:r>
              <a:rPr lang="it-IT" sz="2800" dirty="0" smtClean="0"/>
              <a:t>La società non ha ancora approvato il bilancio dell’ultimo esercizio non essendo ancora certa la possibilità di redarlo applicando i principi di continuità. E’ stata predisposta una situazione ex art. 2447 cc.</a:t>
            </a:r>
            <a:r>
              <a:rPr lang="it-IT" sz="2800" dirty="0"/>
              <a:t> </a:t>
            </a:r>
            <a:r>
              <a:rPr lang="it-IT" sz="2800" dirty="0" smtClean="0"/>
              <a:t>Che comunque  redatta secondo criteri di continuità.</a:t>
            </a:r>
          </a:p>
          <a:p>
            <a:pPr marL="0" indent="0">
              <a:buNone/>
            </a:pPr>
            <a:r>
              <a:rPr lang="it-IT" sz="2800" dirty="0" smtClean="0"/>
              <a:t>Nella relazione si informa che esistono plusvalori nei Terreni e Fabbricati e che la proposta  del potenziale investitore prevede che prima del suo ingresso la società procede alla concentrazione in una sub-holding delle partecipate asiatiche </a:t>
            </a:r>
            <a:r>
              <a:rPr lang="it-IT" sz="2800" dirty="0"/>
              <a:t> </a:t>
            </a:r>
            <a:r>
              <a:rPr lang="it-IT" sz="2800" dirty="0" smtClean="0"/>
              <a:t>a valori economici  che prevedono una importante plusvalenza.</a:t>
            </a:r>
          </a:p>
          <a:p>
            <a:pPr marL="0" indent="0">
              <a:buNone/>
            </a:pPr>
            <a:r>
              <a:rPr lang="it-IT" sz="2800" dirty="0" smtClean="0"/>
              <a:t>L’ingresso dell’investitore, che conferirà una prima tranche di  nuova finanza  nel periodo di mini piano, è connessa al futuro accordo ex art 182 bis. LF</a:t>
            </a:r>
          </a:p>
        </p:txBody>
      </p:sp>
    </p:spTree>
    <p:extLst>
      <p:ext uri="{BB962C8B-B14F-4D97-AF65-F5344CB8AC3E}">
        <p14:creationId xmlns="" xmlns:p14="http://schemas.microsoft.com/office/powerpoint/2010/main" val="130061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Mini-piano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Commenti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3000" dirty="0" smtClean="0"/>
              <a:t>Il mini piano, che copre un periodo di 4/6 mesi, deve evidenziare che la continuità della gestione produce del free cash flow  e deve essere basato su ipotesi realistiche. (es. Ordini acquisiti e da evadere, produzioni che creano margini).</a:t>
            </a:r>
          </a:p>
          <a:p>
            <a:pPr marL="0" indent="0">
              <a:buNone/>
            </a:pPr>
            <a:r>
              <a:rPr lang="it-IT" sz="3000" dirty="0" smtClean="0"/>
              <a:t>Inoltre, l’ attività delle controllate non deve assorbire cassa, ne creare pregiudizi ai creditori.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26509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Mini-piano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Commenti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3000" dirty="0" smtClean="0"/>
              <a:t>Il mini piano, che copre un periodo di 4/6 mesi, deve evidenziare che la continuità della gestione produce del free cash flow  e deve essere basato su ipotesi realistiche. (es. Ordini acquisiti e da evadere, produzioni che creano margini).</a:t>
            </a:r>
          </a:p>
          <a:p>
            <a:pPr marL="0" indent="0">
              <a:buNone/>
            </a:pPr>
            <a:r>
              <a:rPr lang="it-IT" sz="3000" dirty="0" smtClean="0"/>
              <a:t>Inoltre, l’ attività delle controllate non deve assorbire cassa, ne </a:t>
            </a:r>
            <a:r>
              <a:rPr lang="it-IT" sz="3000" smtClean="0"/>
              <a:t>creare pregiudizi </a:t>
            </a:r>
            <a:r>
              <a:rPr lang="it-IT" sz="3000" dirty="0" smtClean="0"/>
              <a:t>ai creditori.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2997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1332</Words>
  <Application>Microsoft Office PowerPoint</Application>
  <PresentationFormat>Presentazione su schermo (4:3)</PresentationFormat>
  <Paragraphs>256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Tema di Office</vt:lpstr>
      <vt:lpstr>Economia mercati 2016</vt:lpstr>
      <vt:lpstr>Il Gruppo</vt:lpstr>
      <vt:lpstr>Domanda per concordato in continuità</vt:lpstr>
      <vt:lpstr>Istanza per concordato in continuità</vt:lpstr>
      <vt:lpstr>Situazione patrimoniale</vt:lpstr>
      <vt:lpstr>Situazione patrimoniale</vt:lpstr>
      <vt:lpstr>Situazione patrimoniale</vt:lpstr>
      <vt:lpstr>Mini-piano</vt:lpstr>
      <vt:lpstr>Mini-piano</vt:lpstr>
      <vt:lpstr>Mini-piano</vt:lpstr>
      <vt:lpstr>Attestazione</vt:lpstr>
      <vt:lpstr>Attestazione</vt:lpstr>
      <vt:lpstr>Attestazione</vt:lpstr>
      <vt:lpstr>Tribunale</vt:lpstr>
      <vt:lpstr>Le operazioni straordinarie del periodo di concordato in continuità</vt:lpstr>
      <vt:lpstr>Ricorso per omologa 182 bis</vt:lpstr>
      <vt:lpstr> Ristrutturazione pre-omologa</vt:lpstr>
      <vt:lpstr>Effetti della ristrutturazione</vt:lpstr>
      <vt:lpstr>Situazione patrimoniale</vt:lpstr>
      <vt:lpstr>Situazione patrimoniale</vt:lpstr>
      <vt:lpstr>La ristrutturazione del debito</vt:lpstr>
      <vt:lpstr>Situazione patrimoniale a </vt:lpstr>
      <vt:lpstr>SFP</vt:lpstr>
      <vt:lpstr>SFP </vt:lpstr>
      <vt:lpstr>Lo Statuto</vt:lpstr>
      <vt:lpstr>Regolamento SFP</vt:lpstr>
      <vt:lpstr>Regolamento SFP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Economia mercati 2016</dc:title>
  <dc:creator>antonio</dc:creator>
  <cp:lastModifiedBy>Pierobon Maurizio</cp:lastModifiedBy>
  <cp:revision>60</cp:revision>
  <dcterms:created xsi:type="dcterms:W3CDTF">2016-02-07T07:27:20Z</dcterms:created>
  <dcterms:modified xsi:type="dcterms:W3CDTF">2016-02-17T08:48:00Z</dcterms:modified>
</cp:coreProperties>
</file>