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7" r:id="rId3"/>
    <p:sldId id="372" r:id="rId4"/>
    <p:sldId id="373" r:id="rId5"/>
    <p:sldId id="376" r:id="rId6"/>
    <p:sldId id="399" r:id="rId7"/>
    <p:sldId id="375" r:id="rId8"/>
    <p:sldId id="381" r:id="rId9"/>
    <p:sldId id="393" r:id="rId10"/>
    <p:sldId id="382" r:id="rId11"/>
    <p:sldId id="383" r:id="rId12"/>
    <p:sldId id="384" r:id="rId13"/>
    <p:sldId id="385" r:id="rId14"/>
    <p:sldId id="400" r:id="rId15"/>
    <p:sldId id="386" r:id="rId16"/>
    <p:sldId id="387" r:id="rId17"/>
    <p:sldId id="388" r:id="rId18"/>
    <p:sldId id="389" r:id="rId19"/>
    <p:sldId id="390" r:id="rId20"/>
    <p:sldId id="391" r:id="rId21"/>
    <p:sldId id="392" r:id="rId22"/>
    <p:sldId id="398" r:id="rId23"/>
    <p:sldId id="395" r:id="rId24"/>
    <p:sldId id="396" r:id="rId25"/>
    <p:sldId id="394" r:id="rId26"/>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9" autoAdjust="0"/>
    <p:restoredTop sz="93478" autoAdjust="0"/>
  </p:normalViewPr>
  <p:slideViewPr>
    <p:cSldViewPr>
      <p:cViewPr varScale="1">
        <p:scale>
          <a:sx n="92" d="100"/>
          <a:sy n="92" d="100"/>
        </p:scale>
        <p:origin x="-1284" y="-90"/>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CAF4F5EA-0D06-4D46-B98C-E5B03F06FF15}" type="datetimeFigureOut">
              <a:rPr lang="it-IT"/>
              <a:pPr>
                <a:defRPr/>
              </a:pPr>
              <a:t>12/10/2015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6B8CA62-4B4E-455E-B930-BA97C8586D23}"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EC79604-3A06-4B04-B9C4-8BA08EBBF3E4}" type="datetimeFigureOut">
              <a:rPr lang="it-IT"/>
              <a:pPr>
                <a:defRPr/>
              </a:pPr>
              <a:t>12/10/2015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114A901-B6B7-4C7C-B8B1-B514F39AB08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6E4A76B5-262E-470D-B4BD-C2A13D2B6D1C}" type="datetimeFigureOut">
              <a:rPr lang="it-IT"/>
              <a:pPr>
                <a:defRPr/>
              </a:pPr>
              <a:t>12/10/2015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D2533AD-C0B5-46F0-B56F-12E81EECFC4B}"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8C9F198B-A3D6-4A44-A176-F26789D1E636}" type="datetimeFigureOut">
              <a:rPr lang="it-IT"/>
              <a:pPr>
                <a:defRPr/>
              </a:pPr>
              <a:t>12/10/2015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274CDEC-B911-4C89-ADB6-54D34503E68E}"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50D04C4-7491-4A43-AF27-8468135AF14D}" type="datetimeFigureOut">
              <a:rPr lang="it-IT"/>
              <a:pPr>
                <a:defRPr/>
              </a:pPr>
              <a:t>12/10/2015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8E6D33C-A177-44DF-9902-FEE9DD8B01AD}"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E2F78AD3-7F3B-49A5-B628-4EB378965D7B}" type="datetimeFigureOut">
              <a:rPr lang="it-IT"/>
              <a:pPr>
                <a:defRPr/>
              </a:pPr>
              <a:t>12/10/2015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4B86276-AD86-4916-BF27-522748A687B8}"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CAF3A1C9-A2DC-4BBB-9977-0F9F2F81D947}" type="datetimeFigureOut">
              <a:rPr lang="it-IT"/>
              <a:pPr>
                <a:defRPr/>
              </a:pPr>
              <a:t>12/10/2015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217ADEFD-C8AA-4064-AD27-B768982175D6}"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70B8269F-D863-4FFB-907E-F93D5C25950F}" type="datetimeFigureOut">
              <a:rPr lang="it-IT"/>
              <a:pPr>
                <a:defRPr/>
              </a:pPr>
              <a:t>12/10/2015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DF9BA3EA-35F5-4FC3-81AB-49947EB0578F}"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02C134B3-D8A9-4ED2-B434-668534B5C01C}" type="datetimeFigureOut">
              <a:rPr lang="it-IT"/>
              <a:pPr>
                <a:defRPr/>
              </a:pPr>
              <a:t>12/10/2015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88650E9D-D6FF-46BB-A4A5-54FB688FE21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7293F98-8989-4499-84FB-66223FE2B9BA}" type="datetimeFigureOut">
              <a:rPr lang="it-IT"/>
              <a:pPr>
                <a:defRPr/>
              </a:pPr>
              <a:t>12/10/2015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C1E038F-EFF3-4561-9BD7-D5D916DFB51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EC1565BD-C2FB-4889-A05F-C47CA1A1EABA}" type="datetimeFigureOut">
              <a:rPr lang="it-IT"/>
              <a:pPr>
                <a:defRPr/>
              </a:pPr>
              <a:t>12/10/2015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45A3F7E-95F4-4BC0-A908-C491884530FF}"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E854199-1E97-451A-B943-88451F56508C}" type="datetimeFigureOut">
              <a:rPr lang="it-IT"/>
              <a:pPr>
                <a:defRPr/>
              </a:pPr>
              <a:t>12/10/2015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20BC7E9-5390-4409-8643-F51B432863D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900113" y="3573463"/>
            <a:ext cx="7772400" cy="1871662"/>
          </a:xfrm>
        </p:spPr>
        <p:txBody>
          <a:bodyPr rtlCol="0">
            <a:normAutofit fontScale="90000"/>
          </a:bodyPr>
          <a:lstStyle/>
          <a:p>
            <a:pPr fontAlgn="auto">
              <a:spcAft>
                <a:spcPts val="0"/>
              </a:spcAft>
              <a:defRPr/>
            </a:pPr>
            <a:r>
              <a:rPr lang="en-US" b="1" dirty="0" smtClean="0"/>
              <a:t>Private and Public law</a:t>
            </a:r>
            <a:r>
              <a:rPr lang="it-IT" b="1" dirty="0" smtClean="0"/>
              <a:t/>
            </a:r>
            <a:br>
              <a:rPr lang="it-IT" b="1" dirty="0" smtClean="0"/>
            </a:br>
            <a:r>
              <a:rPr lang="it-IT" dirty="0" smtClean="0"/>
              <a:t/>
            </a:r>
            <a:br>
              <a:rPr lang="it-IT" dirty="0" smtClean="0"/>
            </a:br>
            <a:r>
              <a:rPr lang="en-US" sz="3300" dirty="0" smtClean="0"/>
              <a:t/>
            </a:r>
            <a:br>
              <a:rPr lang="en-US" sz="3300" dirty="0" smtClean="0"/>
            </a:br>
            <a:r>
              <a:rPr lang="en-US" b="1" u="sng" dirty="0" smtClean="0"/>
              <a:t>Ownership rights</a:t>
            </a:r>
            <a:br>
              <a:rPr lang="en-US" b="1" u="sng" dirty="0" smtClean="0"/>
            </a:br>
            <a:r>
              <a:rPr lang="en-US" b="1" u="sng" dirty="0"/>
              <a:t/>
            </a:r>
            <a:br>
              <a:rPr lang="en-US" b="1" u="sng" dirty="0"/>
            </a:br>
            <a:r>
              <a:rPr lang="en-US" sz="3000" b="1" dirty="0" smtClean="0"/>
              <a:t>1.</a:t>
            </a:r>
            <a:r>
              <a:rPr lang="en-US" sz="3000" dirty="0" smtClean="0"/>
              <a:t> Ownership rights in the Italian Constitution (general principles)</a:t>
            </a:r>
            <a:br>
              <a:rPr lang="en-US" sz="3000" dirty="0" smtClean="0"/>
            </a:br>
            <a:r>
              <a:rPr lang="en-US" sz="3000" dirty="0" smtClean="0"/>
              <a:t/>
            </a:r>
            <a:br>
              <a:rPr lang="en-US" sz="3000" dirty="0" smtClean="0"/>
            </a:br>
            <a:r>
              <a:rPr lang="en-US" sz="3000" b="1" dirty="0" smtClean="0"/>
              <a:t>2.</a:t>
            </a:r>
            <a:r>
              <a:rPr lang="en-US" sz="3000" dirty="0" smtClean="0"/>
              <a:t> Ownership rights and other “</a:t>
            </a:r>
            <a:r>
              <a:rPr lang="en-US" sz="3000" i="1" dirty="0" smtClean="0"/>
              <a:t>ad rem</a:t>
            </a:r>
            <a:r>
              <a:rPr lang="en-US" sz="3000" dirty="0" smtClean="0"/>
              <a:t>” rights in the Italian Civil Code</a:t>
            </a:r>
            <a:br>
              <a:rPr lang="en-US" sz="3000" dirty="0" smtClean="0"/>
            </a:br>
            <a:r>
              <a:rPr lang="en-US" sz="3000" dirty="0" smtClean="0"/>
              <a:t/>
            </a:r>
            <a:br>
              <a:rPr lang="en-US" sz="3000" dirty="0" smtClean="0"/>
            </a:br>
            <a:r>
              <a:rPr lang="en-US" sz="3000" b="1" dirty="0" smtClean="0"/>
              <a:t>3.</a:t>
            </a:r>
            <a:r>
              <a:rPr lang="en-US" sz="3000" dirty="0" smtClean="0"/>
              <a:t> Public property</a:t>
            </a:r>
            <a:r>
              <a:rPr lang="en-US" sz="3000" dirty="0"/>
              <a:t/>
            </a:r>
            <a:br>
              <a:rPr lang="en-US" sz="3000" dirty="0"/>
            </a:br>
            <a:r>
              <a:rPr lang="en-US" dirty="0" smtClean="0"/>
              <a:t/>
            </a:r>
            <a:br>
              <a:rPr lang="en-US" dirty="0" smtClean="0"/>
            </a:br>
            <a:r>
              <a:rPr lang="en-US" sz="3300" dirty="0" smtClean="0"/>
              <a:t/>
            </a:r>
            <a:br>
              <a:rPr lang="en-US" sz="3300" dirty="0" smtClean="0"/>
            </a:br>
            <a:r>
              <a:rPr lang="en-US" sz="3300" dirty="0" smtClean="0"/>
              <a:t/>
            </a:r>
            <a:br>
              <a:rPr lang="en-US" sz="3300"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a:bodyPr>
          <a:lstStyle/>
          <a:p>
            <a:pPr marL="0" indent="0" fontAlgn="auto">
              <a:spcAft>
                <a:spcPts val="0"/>
              </a:spcAft>
              <a:buFont typeface="Arial" pitchFamily="34" charset="0"/>
              <a:buNone/>
              <a:defRPr/>
            </a:pPr>
            <a:r>
              <a:rPr lang="it-IT" b="1" u="sng" dirty="0" err="1" smtClean="0"/>
              <a:t>Abuse</a:t>
            </a:r>
            <a:r>
              <a:rPr lang="it-IT" dirty="0" smtClean="0"/>
              <a:t> of </a:t>
            </a:r>
            <a:r>
              <a:rPr lang="it-IT" dirty="0" err="1" smtClean="0"/>
              <a:t>ownership</a:t>
            </a:r>
            <a:r>
              <a:rPr lang="it-IT" dirty="0" smtClean="0"/>
              <a:t> right -&gt; </a:t>
            </a:r>
            <a:r>
              <a:rPr lang="it-IT" i="1" dirty="0" smtClean="0"/>
              <a:t>atti di emulazione</a:t>
            </a:r>
          </a:p>
          <a:p>
            <a:pPr marL="0" indent="0" fontAlgn="auto">
              <a:spcAft>
                <a:spcPts val="0"/>
              </a:spcAft>
              <a:buFont typeface="Arial" pitchFamily="34" charset="0"/>
              <a:buNone/>
              <a:defRPr/>
            </a:pPr>
            <a:endParaRPr lang="it-IT" b="1" i="1" u="sng" dirty="0"/>
          </a:p>
          <a:p>
            <a:pPr fontAlgn="auto">
              <a:spcAft>
                <a:spcPts val="0"/>
              </a:spcAft>
              <a:buFontTx/>
              <a:buChar char="-"/>
              <a:defRPr/>
            </a:pPr>
            <a:r>
              <a:rPr lang="it-IT" b="1" i="1" u="sng" dirty="0" err="1" smtClean="0"/>
              <a:t>Subjective</a:t>
            </a:r>
            <a:r>
              <a:rPr lang="it-IT" b="1" i="1" u="sng" dirty="0" smtClean="0"/>
              <a:t> </a:t>
            </a:r>
            <a:r>
              <a:rPr lang="it-IT" b="1" i="1" u="sng" dirty="0" err="1" smtClean="0"/>
              <a:t>element</a:t>
            </a:r>
            <a:r>
              <a:rPr lang="it-IT" i="1" dirty="0" smtClean="0"/>
              <a:t>: </a:t>
            </a:r>
            <a:r>
              <a:rPr lang="it-IT" i="1" dirty="0" err="1" smtClean="0"/>
              <a:t>intention</a:t>
            </a:r>
            <a:r>
              <a:rPr lang="it-IT" i="1" dirty="0" smtClean="0"/>
              <a:t> to cause </a:t>
            </a:r>
            <a:r>
              <a:rPr lang="it-IT" i="1" dirty="0" err="1" smtClean="0"/>
              <a:t>damage</a:t>
            </a:r>
            <a:r>
              <a:rPr lang="it-IT" i="1" dirty="0" smtClean="0"/>
              <a:t> to </a:t>
            </a:r>
            <a:r>
              <a:rPr lang="it-IT" i="1" dirty="0" err="1" smtClean="0"/>
              <a:t>other</a:t>
            </a:r>
            <a:r>
              <a:rPr lang="it-IT" i="1" dirty="0" smtClean="0"/>
              <a:t> </a:t>
            </a:r>
            <a:r>
              <a:rPr lang="it-IT" i="1" dirty="0" err="1" smtClean="0"/>
              <a:t>subjects</a:t>
            </a:r>
            <a:r>
              <a:rPr lang="it-IT" i="1" dirty="0" smtClean="0"/>
              <a:t>’ </a:t>
            </a:r>
            <a:r>
              <a:rPr lang="it-IT" i="1" dirty="0" err="1" smtClean="0"/>
              <a:t>property</a:t>
            </a:r>
            <a:endParaRPr lang="it-IT" i="1" dirty="0" smtClean="0"/>
          </a:p>
          <a:p>
            <a:pPr fontAlgn="auto">
              <a:spcAft>
                <a:spcPts val="0"/>
              </a:spcAft>
              <a:buFontTx/>
              <a:buChar char="-"/>
              <a:defRPr/>
            </a:pPr>
            <a:r>
              <a:rPr lang="it-IT" b="1" i="1" u="sng" dirty="0" err="1" smtClean="0"/>
              <a:t>Objective</a:t>
            </a:r>
            <a:r>
              <a:rPr lang="it-IT" b="1" i="1" u="sng" dirty="0" smtClean="0"/>
              <a:t> </a:t>
            </a:r>
            <a:r>
              <a:rPr lang="it-IT" b="1" i="1" u="sng" dirty="0" err="1" smtClean="0"/>
              <a:t>element</a:t>
            </a:r>
            <a:r>
              <a:rPr lang="it-IT" i="1" dirty="0" smtClean="0"/>
              <a:t>: </a:t>
            </a:r>
            <a:r>
              <a:rPr lang="it-IT" i="1" dirty="0" err="1" smtClean="0"/>
              <a:t>lack</a:t>
            </a:r>
            <a:r>
              <a:rPr lang="it-IT" i="1" dirty="0" smtClean="0"/>
              <a:t> of </a:t>
            </a:r>
            <a:r>
              <a:rPr lang="it-IT" i="1" dirty="0" err="1" smtClean="0"/>
              <a:t>any</a:t>
            </a:r>
            <a:r>
              <a:rPr lang="it-IT" i="1" dirty="0" smtClean="0"/>
              <a:t> </a:t>
            </a:r>
            <a:r>
              <a:rPr lang="it-IT" i="1" dirty="0" err="1" smtClean="0"/>
              <a:t>reasonable</a:t>
            </a:r>
            <a:r>
              <a:rPr lang="it-IT" i="1" dirty="0" smtClean="0"/>
              <a:t> </a:t>
            </a:r>
            <a:r>
              <a:rPr lang="it-IT" i="1" dirty="0" err="1" smtClean="0"/>
              <a:t>purpose</a:t>
            </a:r>
            <a:r>
              <a:rPr lang="it-IT" i="1" dirty="0" smtClean="0"/>
              <a:t> </a:t>
            </a:r>
            <a:r>
              <a:rPr lang="it-IT" i="1" dirty="0" err="1" smtClean="0"/>
              <a:t>justifying</a:t>
            </a:r>
            <a:r>
              <a:rPr lang="it-IT" i="1" dirty="0" smtClean="0"/>
              <a:t> the </a:t>
            </a:r>
            <a:r>
              <a:rPr lang="it-IT" i="1" dirty="0" err="1" smtClean="0"/>
              <a:t>action</a:t>
            </a:r>
            <a:endParaRPr lang="it-IT" i="1" dirty="0"/>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a:bodyPr>
          <a:lstStyle/>
          <a:p>
            <a:pPr marL="0" indent="0" fontAlgn="auto">
              <a:spcAft>
                <a:spcPts val="0"/>
              </a:spcAft>
              <a:buFont typeface="Arial" pitchFamily="34" charset="0"/>
              <a:buNone/>
              <a:defRPr/>
            </a:pPr>
            <a:r>
              <a:rPr lang="it-IT" b="1" dirty="0" smtClean="0"/>
              <a:t>Extension</a:t>
            </a:r>
            <a:r>
              <a:rPr lang="it-IT" dirty="0" smtClean="0"/>
              <a:t> of (</a:t>
            </a:r>
            <a:r>
              <a:rPr lang="it-IT" dirty="0" err="1" smtClean="0"/>
              <a:t>physical</a:t>
            </a:r>
            <a:r>
              <a:rPr lang="it-IT" dirty="0" smtClean="0"/>
              <a:t> </a:t>
            </a:r>
            <a:r>
              <a:rPr lang="it-IT" dirty="0" err="1" smtClean="0"/>
              <a:t>limitations</a:t>
            </a:r>
            <a:r>
              <a:rPr lang="it-IT" dirty="0" smtClean="0"/>
              <a:t> to) </a:t>
            </a:r>
            <a:r>
              <a:rPr lang="it-IT" dirty="0" err="1" smtClean="0"/>
              <a:t>ownership</a:t>
            </a:r>
            <a:r>
              <a:rPr lang="it-IT" dirty="0" smtClean="0"/>
              <a:t>:</a:t>
            </a:r>
          </a:p>
          <a:p>
            <a:pPr marL="0" indent="0" fontAlgn="auto">
              <a:spcAft>
                <a:spcPts val="0"/>
              </a:spcAft>
              <a:buFont typeface="Arial" pitchFamily="34" charset="0"/>
              <a:buNone/>
              <a:defRPr/>
            </a:pPr>
            <a:endParaRPr lang="it-IT" dirty="0"/>
          </a:p>
          <a:p>
            <a:pPr fontAlgn="auto">
              <a:spcAft>
                <a:spcPts val="0"/>
              </a:spcAft>
              <a:buFontTx/>
              <a:buChar char="-"/>
              <a:defRPr/>
            </a:pPr>
            <a:r>
              <a:rPr lang="it-IT" dirty="0" smtClean="0"/>
              <a:t>The </a:t>
            </a:r>
            <a:r>
              <a:rPr lang="it-IT" dirty="0" err="1" smtClean="0"/>
              <a:t>owner</a:t>
            </a:r>
            <a:r>
              <a:rPr lang="it-IT" dirty="0" smtClean="0"/>
              <a:t> </a:t>
            </a:r>
            <a:r>
              <a:rPr lang="it-IT" dirty="0" err="1" smtClean="0"/>
              <a:t>is</a:t>
            </a:r>
            <a:r>
              <a:rPr lang="it-IT" dirty="0" smtClean="0"/>
              <a:t> </a:t>
            </a:r>
            <a:r>
              <a:rPr lang="it-IT" u="sng" dirty="0" err="1" smtClean="0"/>
              <a:t>not</a:t>
            </a:r>
            <a:r>
              <a:rPr lang="it-IT" u="sng" dirty="0" smtClean="0"/>
              <a:t> </a:t>
            </a:r>
            <a:r>
              <a:rPr lang="it-IT" u="sng" dirty="0" err="1" smtClean="0"/>
              <a:t>entitled</a:t>
            </a:r>
            <a:r>
              <a:rPr lang="it-IT" u="sng" dirty="0" smtClean="0"/>
              <a:t> to </a:t>
            </a:r>
            <a:r>
              <a:rPr lang="it-IT" u="sng" dirty="0" err="1" smtClean="0"/>
              <a:t>object</a:t>
            </a:r>
            <a:r>
              <a:rPr lang="it-IT" u="sng" dirty="0" smtClean="0"/>
              <a:t> to </a:t>
            </a:r>
            <a:r>
              <a:rPr lang="it-IT" u="sng" dirty="0" err="1" smtClean="0"/>
              <a:t>activities</a:t>
            </a:r>
            <a:r>
              <a:rPr lang="it-IT" u="sng" dirty="0" smtClean="0"/>
              <a:t> </a:t>
            </a:r>
            <a:r>
              <a:rPr lang="it-IT" u="sng" dirty="0" err="1" smtClean="0"/>
              <a:t>performed</a:t>
            </a:r>
            <a:r>
              <a:rPr lang="it-IT" u="sng" dirty="0" smtClean="0"/>
              <a:t> by </a:t>
            </a:r>
            <a:r>
              <a:rPr lang="it-IT" u="sng" dirty="0" err="1" smtClean="0"/>
              <a:t>third</a:t>
            </a:r>
            <a:r>
              <a:rPr lang="it-IT" u="sng" dirty="0" smtClean="0"/>
              <a:t> parties </a:t>
            </a:r>
            <a:r>
              <a:rPr lang="it-IT" u="sng" dirty="0" err="1" smtClean="0"/>
              <a:t>above</a:t>
            </a:r>
            <a:r>
              <a:rPr lang="it-IT" u="sng" dirty="0" smtClean="0"/>
              <a:t> (or </a:t>
            </a:r>
            <a:r>
              <a:rPr lang="it-IT" u="sng" dirty="0" err="1" smtClean="0"/>
              <a:t>below</a:t>
            </a:r>
            <a:r>
              <a:rPr lang="it-IT" u="sng" dirty="0" smtClean="0"/>
              <a:t>) the </a:t>
            </a:r>
            <a:r>
              <a:rPr lang="it-IT" u="sng" dirty="0" err="1" smtClean="0"/>
              <a:t>surface</a:t>
            </a:r>
            <a:r>
              <a:rPr lang="it-IT" dirty="0" smtClean="0"/>
              <a:t> he/</a:t>
            </a:r>
            <a:r>
              <a:rPr lang="it-IT" dirty="0" err="1" smtClean="0"/>
              <a:t>she</a:t>
            </a:r>
            <a:r>
              <a:rPr lang="it-IT" dirty="0" smtClean="0"/>
              <a:t> </a:t>
            </a:r>
            <a:r>
              <a:rPr lang="it-IT" dirty="0" err="1" smtClean="0"/>
              <a:t>owns</a:t>
            </a:r>
            <a:r>
              <a:rPr lang="it-IT" dirty="0" smtClean="0"/>
              <a:t>, </a:t>
            </a:r>
            <a:r>
              <a:rPr lang="it-IT" dirty="0" err="1" smtClean="0"/>
              <a:t>if</a:t>
            </a:r>
            <a:r>
              <a:rPr lang="it-IT" dirty="0" smtClean="0"/>
              <a:t> </a:t>
            </a:r>
            <a:r>
              <a:rPr lang="it-IT" dirty="0" err="1" smtClean="0"/>
              <a:t>there</a:t>
            </a:r>
            <a:r>
              <a:rPr lang="it-IT" dirty="0" smtClean="0"/>
              <a:t> </a:t>
            </a:r>
            <a:r>
              <a:rPr lang="it-IT" dirty="0" err="1" smtClean="0"/>
              <a:t>is</a:t>
            </a:r>
            <a:r>
              <a:rPr lang="it-IT" dirty="0" smtClean="0"/>
              <a:t> no </a:t>
            </a:r>
            <a:r>
              <a:rPr lang="it-IT" dirty="0" err="1" smtClean="0"/>
              <a:t>reasonable</a:t>
            </a:r>
            <a:r>
              <a:rPr lang="it-IT" dirty="0" smtClean="0"/>
              <a:t> </a:t>
            </a:r>
            <a:r>
              <a:rPr lang="it-IT" dirty="0" err="1" smtClean="0"/>
              <a:t>interest</a:t>
            </a:r>
            <a:r>
              <a:rPr lang="it-IT" dirty="0" smtClean="0"/>
              <a:t> to </a:t>
            </a:r>
            <a:r>
              <a:rPr lang="it-IT" dirty="0" err="1" smtClean="0"/>
              <a:t>block</a:t>
            </a:r>
            <a:r>
              <a:rPr lang="it-IT" dirty="0" smtClean="0"/>
              <a:t> </a:t>
            </a:r>
            <a:r>
              <a:rPr lang="it-IT" dirty="0" err="1" smtClean="0"/>
              <a:t>it</a:t>
            </a:r>
            <a:endParaRPr lang="it-IT" dirty="0" smtClean="0"/>
          </a:p>
          <a:p>
            <a:pPr fontAlgn="auto">
              <a:spcAft>
                <a:spcPts val="0"/>
              </a:spcAft>
              <a:buFontTx/>
              <a:buChar char="-"/>
              <a:defRPr/>
            </a:pPr>
            <a:endParaRPr lang="it-IT" dirty="0" smtClean="0"/>
          </a:p>
          <a:p>
            <a:pPr fontAlgn="auto">
              <a:spcAft>
                <a:spcPts val="0"/>
              </a:spcAft>
              <a:buFontTx/>
              <a:buChar char="-"/>
              <a:defRPr/>
            </a:pPr>
            <a:r>
              <a:rPr lang="it-IT" dirty="0" err="1" smtClean="0"/>
              <a:t>Exception</a:t>
            </a:r>
            <a:r>
              <a:rPr lang="it-IT" dirty="0" smtClean="0"/>
              <a:t>: right of </a:t>
            </a:r>
            <a:r>
              <a:rPr lang="it-IT" dirty="0" err="1" smtClean="0"/>
              <a:t>surface</a:t>
            </a:r>
            <a:r>
              <a:rPr lang="it-IT" dirty="0" smtClean="0"/>
              <a:t> (</a:t>
            </a:r>
            <a:r>
              <a:rPr lang="it-IT" i="1" dirty="0" smtClean="0"/>
              <a:t>dritto di superficie</a:t>
            </a:r>
            <a:r>
              <a:rPr lang="it-IT" dirty="0" smtClean="0"/>
              <a:t>)</a:t>
            </a:r>
            <a:endParaRPr lang="it-IT" dirty="0"/>
          </a:p>
          <a:p>
            <a:pPr fontAlgn="auto">
              <a:spcAft>
                <a:spcPts val="0"/>
              </a:spcAft>
              <a:buFontTx/>
              <a:buChar char="-"/>
              <a:defRPr/>
            </a:pPr>
            <a:endParaRPr lang="it-IT" dirty="0" smtClean="0"/>
          </a:p>
          <a:p>
            <a:pPr marL="0" indent="0" fontAlgn="auto">
              <a:spcAft>
                <a:spcPts val="0"/>
              </a:spcAft>
              <a:buFont typeface="Arial" pitchFamily="34" charset="0"/>
              <a:buNone/>
              <a:defRPr/>
            </a:pPr>
            <a:endParaRPr lang="it-IT" b="1" u="sng" dirty="0"/>
          </a:p>
          <a:p>
            <a:pPr marL="0" indent="0" fontAlgn="auto">
              <a:spcAft>
                <a:spcPts val="0"/>
              </a:spcAft>
              <a:buFont typeface="Arial" pitchFamily="34" charset="0"/>
              <a:buNone/>
              <a:defRPr/>
            </a:pPr>
            <a:endParaRPr lang="it-IT" b="1" u="sng" dirty="0"/>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
        <p:nvSpPr>
          <p:cNvPr id="6" name="Freccia giù 5"/>
          <p:cNvSpPr/>
          <p:nvPr/>
        </p:nvSpPr>
        <p:spPr>
          <a:xfrm>
            <a:off x="4067175" y="4941888"/>
            <a:ext cx="1009650" cy="5032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contenuto 2"/>
          <p:cNvSpPr>
            <a:spLocks noGrp="1"/>
          </p:cNvSpPr>
          <p:nvPr>
            <p:ph idx="1"/>
          </p:nvPr>
        </p:nvSpPr>
        <p:spPr>
          <a:xfrm>
            <a:off x="457200" y="1600200"/>
            <a:ext cx="8229600" cy="4924425"/>
          </a:xfrm>
        </p:spPr>
        <p:txBody>
          <a:bodyPr/>
          <a:lstStyle/>
          <a:p>
            <a:pPr marL="0" indent="0">
              <a:buFont typeface="Arial" charset="0"/>
              <a:buNone/>
            </a:pPr>
            <a:r>
              <a:rPr lang="it-IT" b="1" smtClean="0"/>
              <a:t>The owner may not prohibit </a:t>
            </a:r>
            <a:r>
              <a:rPr lang="it-IT" smtClean="0"/>
              <a:t>objects, persons, noise, smoke or other disturbing effects (</a:t>
            </a:r>
            <a:r>
              <a:rPr lang="it-IT" b="1" i="1" smtClean="0"/>
              <a:t>immissioni</a:t>
            </a:r>
            <a:r>
              <a:rPr lang="it-IT" smtClean="0"/>
              <a:t>) coming into his/her land, if they do not exceed the </a:t>
            </a:r>
            <a:r>
              <a:rPr lang="it-IT" b="1" smtClean="0"/>
              <a:t>reasonable tolerance </a:t>
            </a:r>
            <a:r>
              <a:rPr lang="it-IT" smtClean="0"/>
              <a:t>‘threshold’ </a:t>
            </a:r>
          </a:p>
          <a:p>
            <a:pPr marL="0" indent="0">
              <a:buFont typeface="Arial" charset="0"/>
              <a:buNone/>
            </a:pPr>
            <a:endParaRPr lang="it-IT" smtClean="0"/>
          </a:p>
          <a:p>
            <a:pPr marL="0" indent="0">
              <a:buFont typeface="Arial" charset="0"/>
              <a:buNone/>
            </a:pPr>
            <a:r>
              <a:rPr lang="it-IT" smtClean="0"/>
              <a:t> </a:t>
            </a:r>
          </a:p>
          <a:p>
            <a:pPr marL="0" indent="0">
              <a:buFont typeface="Arial" charset="0"/>
              <a:buNone/>
            </a:pPr>
            <a:r>
              <a:rPr lang="it-IT" b="1" smtClean="0"/>
              <a:t>Exceptions</a:t>
            </a:r>
            <a:r>
              <a:rPr lang="it-IT" smtClean="0"/>
              <a:t>: if particular production needs must be protected; priority must be given to a particular use of land</a:t>
            </a:r>
            <a:endParaRPr lang="it-IT" b="1" u="sng" smtClean="0"/>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
        <p:nvSpPr>
          <p:cNvPr id="2" name="Freccia giù 1"/>
          <p:cNvSpPr/>
          <p:nvPr/>
        </p:nvSpPr>
        <p:spPr>
          <a:xfrm>
            <a:off x="3924300" y="4062413"/>
            <a:ext cx="1008063"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a:bodyPr>
          <a:lstStyle/>
          <a:p>
            <a:pPr marL="0" indent="0" algn="ctr" fontAlgn="auto">
              <a:spcAft>
                <a:spcPts val="0"/>
              </a:spcAft>
              <a:buFont typeface="Arial" pitchFamily="34" charset="0"/>
              <a:buNone/>
              <a:defRPr/>
            </a:pPr>
            <a:r>
              <a:rPr lang="it-IT" u="sng" dirty="0" smtClean="0"/>
              <a:t>Ways to </a:t>
            </a:r>
            <a:r>
              <a:rPr lang="it-IT" u="sng" dirty="0" err="1" smtClean="0"/>
              <a:t>acquire</a:t>
            </a:r>
            <a:r>
              <a:rPr lang="it-IT" u="sng" dirty="0" smtClean="0"/>
              <a:t> </a:t>
            </a:r>
            <a:r>
              <a:rPr lang="it-IT" u="sng" dirty="0" err="1" smtClean="0"/>
              <a:t>ownership</a:t>
            </a:r>
            <a:r>
              <a:rPr lang="it-IT" dirty="0" smtClean="0"/>
              <a:t>:</a:t>
            </a:r>
          </a:p>
          <a:p>
            <a:pPr marL="0" indent="0" algn="ctr" fontAlgn="auto">
              <a:spcAft>
                <a:spcPts val="0"/>
              </a:spcAft>
              <a:buFont typeface="Arial" pitchFamily="34" charset="0"/>
              <a:buNone/>
              <a:defRPr/>
            </a:pPr>
            <a:endParaRPr lang="it-IT" dirty="0" smtClean="0"/>
          </a:p>
          <a:p>
            <a:pPr fontAlgn="auto">
              <a:spcAft>
                <a:spcPts val="0"/>
              </a:spcAft>
              <a:buFont typeface="Arial" pitchFamily="34" charset="0"/>
              <a:buChar char="•"/>
              <a:defRPr/>
            </a:pPr>
            <a:r>
              <a:rPr lang="it-IT" dirty="0" err="1" smtClean="0">
                <a:solidFill>
                  <a:srgbClr val="FF0000"/>
                </a:solidFill>
              </a:rPr>
              <a:t>Occupation</a:t>
            </a:r>
            <a:r>
              <a:rPr lang="it-IT" dirty="0" smtClean="0">
                <a:solidFill>
                  <a:srgbClr val="FF0000"/>
                </a:solidFill>
              </a:rPr>
              <a:t> </a:t>
            </a:r>
            <a:r>
              <a:rPr lang="it-IT" dirty="0" smtClean="0"/>
              <a:t>(</a:t>
            </a:r>
            <a:r>
              <a:rPr lang="it-IT" i="1" dirty="0" smtClean="0"/>
              <a:t>occupazione</a:t>
            </a:r>
            <a:r>
              <a:rPr lang="it-IT" dirty="0" smtClean="0"/>
              <a:t>): </a:t>
            </a:r>
            <a:r>
              <a:rPr lang="it-IT" dirty="0" err="1" smtClean="0"/>
              <a:t>abandoned</a:t>
            </a:r>
            <a:r>
              <a:rPr lang="it-IT" dirty="0" smtClean="0"/>
              <a:t> or </a:t>
            </a:r>
            <a:r>
              <a:rPr lang="it-IT" dirty="0" err="1" smtClean="0"/>
              <a:t>nobody’s</a:t>
            </a:r>
            <a:r>
              <a:rPr lang="it-IT" dirty="0" smtClean="0"/>
              <a:t> </a:t>
            </a:r>
            <a:r>
              <a:rPr lang="it-IT" dirty="0" err="1" smtClean="0"/>
              <a:t>goods</a:t>
            </a:r>
            <a:endParaRPr lang="it-IT" dirty="0" smtClean="0"/>
          </a:p>
          <a:p>
            <a:pPr fontAlgn="auto">
              <a:spcAft>
                <a:spcPts val="0"/>
              </a:spcAft>
              <a:buFont typeface="Arial" pitchFamily="34" charset="0"/>
              <a:buChar char="•"/>
              <a:defRPr/>
            </a:pPr>
            <a:r>
              <a:rPr lang="it-IT" dirty="0" err="1" smtClean="0">
                <a:solidFill>
                  <a:srgbClr val="FF0000"/>
                </a:solidFill>
              </a:rPr>
              <a:t>Finding</a:t>
            </a:r>
            <a:r>
              <a:rPr lang="it-IT" dirty="0" smtClean="0">
                <a:solidFill>
                  <a:srgbClr val="FF0000"/>
                </a:solidFill>
              </a:rPr>
              <a:t> </a:t>
            </a:r>
            <a:r>
              <a:rPr lang="it-IT" dirty="0" smtClean="0"/>
              <a:t>(</a:t>
            </a:r>
            <a:r>
              <a:rPr lang="it-IT" i="1" dirty="0" smtClean="0"/>
              <a:t>invenzione</a:t>
            </a:r>
            <a:r>
              <a:rPr lang="it-IT" dirty="0" smtClean="0"/>
              <a:t>): </a:t>
            </a:r>
            <a:r>
              <a:rPr lang="it-IT" dirty="0" err="1" smtClean="0"/>
              <a:t>lost</a:t>
            </a:r>
            <a:r>
              <a:rPr lang="it-IT" dirty="0" smtClean="0"/>
              <a:t> </a:t>
            </a:r>
            <a:r>
              <a:rPr lang="it-IT" dirty="0" err="1" smtClean="0"/>
              <a:t>goods</a:t>
            </a:r>
            <a:endParaRPr lang="it-IT" dirty="0" smtClean="0"/>
          </a:p>
          <a:p>
            <a:pPr fontAlgn="auto">
              <a:spcAft>
                <a:spcPts val="0"/>
              </a:spcAft>
              <a:buFont typeface="Arial" pitchFamily="34" charset="0"/>
              <a:buChar char="•"/>
              <a:defRPr/>
            </a:pPr>
            <a:r>
              <a:rPr lang="it-IT" dirty="0" err="1" smtClean="0">
                <a:solidFill>
                  <a:srgbClr val="FF0000"/>
                </a:solidFill>
              </a:rPr>
              <a:t>Attraction</a:t>
            </a:r>
            <a:r>
              <a:rPr lang="it-IT" dirty="0" smtClean="0">
                <a:solidFill>
                  <a:srgbClr val="FF0000"/>
                </a:solidFill>
              </a:rPr>
              <a:t>/</a:t>
            </a:r>
            <a:r>
              <a:rPr lang="it-IT" dirty="0" err="1" smtClean="0">
                <a:solidFill>
                  <a:srgbClr val="FF0000"/>
                </a:solidFill>
              </a:rPr>
              <a:t>incorporation</a:t>
            </a:r>
            <a:r>
              <a:rPr lang="it-IT" dirty="0" smtClean="0"/>
              <a:t> (</a:t>
            </a:r>
            <a:r>
              <a:rPr lang="it-IT" i="1" dirty="0" smtClean="0"/>
              <a:t>accessione</a:t>
            </a:r>
            <a:r>
              <a:rPr lang="it-IT" dirty="0" smtClean="0"/>
              <a:t>)</a:t>
            </a:r>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it-IT" dirty="0" err="1" smtClean="0"/>
              <a:t>Attraction</a:t>
            </a:r>
            <a:r>
              <a:rPr lang="it-IT" dirty="0" smtClean="0"/>
              <a:t>/</a:t>
            </a:r>
            <a:r>
              <a:rPr lang="it-IT" dirty="0" err="1" smtClean="0"/>
              <a:t>incorporation</a:t>
            </a:r>
            <a:r>
              <a:rPr lang="it-IT" dirty="0" smtClean="0"/>
              <a:t> (</a:t>
            </a:r>
            <a:r>
              <a:rPr lang="it-IT" i="1" dirty="0" smtClean="0"/>
              <a:t>accessione</a:t>
            </a:r>
            <a:r>
              <a:rPr lang="it-IT" dirty="0" smtClean="0"/>
              <a:t>)</a:t>
            </a:r>
          </a:p>
          <a:p>
            <a:pPr fontAlgn="auto">
              <a:spcAft>
                <a:spcPts val="0"/>
              </a:spcAft>
              <a:buFont typeface="Arial" pitchFamily="34" charset="0"/>
              <a:buChar char="•"/>
              <a:defRPr/>
            </a:pPr>
            <a:r>
              <a:rPr lang="it-IT" b="1" u="sng" dirty="0" err="1" smtClean="0"/>
              <a:t>movable</a:t>
            </a:r>
            <a:r>
              <a:rPr lang="it-IT" b="1" u="sng" dirty="0" smtClean="0"/>
              <a:t> </a:t>
            </a:r>
            <a:r>
              <a:rPr lang="it-IT" b="1" u="sng" dirty="0" err="1" smtClean="0"/>
              <a:t>asset</a:t>
            </a:r>
            <a:r>
              <a:rPr lang="it-IT" b="1" u="sng" dirty="0" smtClean="0"/>
              <a:t> with </a:t>
            </a:r>
            <a:r>
              <a:rPr lang="it-IT" b="1" u="sng" dirty="0" err="1" smtClean="0"/>
              <a:t>another</a:t>
            </a:r>
            <a:r>
              <a:rPr lang="it-IT" b="1" u="sng" dirty="0" smtClean="0"/>
              <a:t> </a:t>
            </a:r>
            <a:r>
              <a:rPr lang="it-IT" b="1" u="sng" dirty="0" err="1" smtClean="0"/>
              <a:t>movable</a:t>
            </a:r>
            <a:r>
              <a:rPr lang="it-IT" b="1" u="sng" dirty="0" smtClean="0"/>
              <a:t> </a:t>
            </a:r>
            <a:r>
              <a:rPr lang="it-IT" b="1" u="sng" dirty="0" err="1" smtClean="0"/>
              <a:t>asset</a:t>
            </a:r>
            <a:r>
              <a:rPr lang="it-IT" dirty="0" smtClean="0"/>
              <a:t>:</a:t>
            </a:r>
            <a:r>
              <a:rPr lang="it-IT" b="1" dirty="0" smtClean="0"/>
              <a:t> (A)</a:t>
            </a:r>
            <a:r>
              <a:rPr lang="it-IT" dirty="0" smtClean="0"/>
              <a:t> </a:t>
            </a:r>
            <a:r>
              <a:rPr lang="it-IT" dirty="0" err="1" smtClean="0"/>
              <a:t>mixture</a:t>
            </a:r>
            <a:r>
              <a:rPr lang="it-IT" dirty="0" smtClean="0"/>
              <a:t> of </a:t>
            </a:r>
            <a:r>
              <a:rPr lang="it-IT" dirty="0" err="1" smtClean="0"/>
              <a:t>elements</a:t>
            </a:r>
            <a:r>
              <a:rPr lang="it-IT" dirty="0" smtClean="0"/>
              <a:t> </a:t>
            </a:r>
            <a:r>
              <a:rPr lang="it-IT" dirty="0" err="1" smtClean="0"/>
              <a:t>which</a:t>
            </a:r>
            <a:r>
              <a:rPr lang="it-IT" dirty="0" smtClean="0"/>
              <a:t> </a:t>
            </a:r>
            <a:r>
              <a:rPr lang="it-IT" dirty="0" err="1" smtClean="0"/>
              <a:t>may</a:t>
            </a:r>
            <a:r>
              <a:rPr lang="it-IT" dirty="0" smtClean="0"/>
              <a:t> no </a:t>
            </a:r>
            <a:r>
              <a:rPr lang="it-IT" dirty="0" err="1" smtClean="0"/>
              <a:t>longer</a:t>
            </a:r>
            <a:r>
              <a:rPr lang="it-IT" dirty="0" smtClean="0"/>
              <a:t> be </a:t>
            </a:r>
            <a:r>
              <a:rPr lang="it-IT" dirty="0" err="1" smtClean="0"/>
              <a:t>severed</a:t>
            </a:r>
            <a:r>
              <a:rPr lang="it-IT" dirty="0" smtClean="0"/>
              <a:t> (“</a:t>
            </a:r>
            <a:r>
              <a:rPr lang="it-IT" i="1" dirty="0" smtClean="0"/>
              <a:t>unione</a:t>
            </a:r>
            <a:r>
              <a:rPr lang="it-IT" dirty="0" smtClean="0"/>
              <a:t>”); </a:t>
            </a:r>
            <a:r>
              <a:rPr lang="it-IT" b="1" dirty="0" smtClean="0"/>
              <a:t>(B)</a:t>
            </a:r>
            <a:r>
              <a:rPr lang="it-IT" dirty="0" smtClean="0"/>
              <a:t> </a:t>
            </a:r>
            <a:r>
              <a:rPr lang="it-IT" dirty="0" err="1" smtClean="0"/>
              <a:t>change</a:t>
            </a:r>
            <a:r>
              <a:rPr lang="it-IT" dirty="0" smtClean="0"/>
              <a:t>/</a:t>
            </a:r>
            <a:r>
              <a:rPr lang="it-IT" dirty="0" err="1" smtClean="0"/>
              <a:t>manipulation</a:t>
            </a:r>
            <a:r>
              <a:rPr lang="it-IT" dirty="0" smtClean="0"/>
              <a:t> of the </a:t>
            </a:r>
            <a:r>
              <a:rPr lang="it-IT" dirty="0" err="1" smtClean="0"/>
              <a:t>original</a:t>
            </a:r>
            <a:r>
              <a:rPr lang="it-IT" dirty="0" smtClean="0"/>
              <a:t> </a:t>
            </a:r>
            <a:r>
              <a:rPr lang="it-IT" dirty="0" err="1" smtClean="0"/>
              <a:t>elements</a:t>
            </a:r>
            <a:r>
              <a:rPr lang="it-IT" dirty="0" smtClean="0"/>
              <a:t> </a:t>
            </a:r>
            <a:r>
              <a:rPr lang="it-IT" dirty="0" err="1" smtClean="0"/>
              <a:t>as</a:t>
            </a:r>
            <a:r>
              <a:rPr lang="it-IT" dirty="0" smtClean="0"/>
              <a:t> a </a:t>
            </a:r>
            <a:r>
              <a:rPr lang="it-IT" dirty="0" err="1" smtClean="0"/>
              <a:t>result</a:t>
            </a:r>
            <a:r>
              <a:rPr lang="it-IT" dirty="0" smtClean="0"/>
              <a:t> of work </a:t>
            </a:r>
            <a:r>
              <a:rPr lang="it-IT" dirty="0" err="1" smtClean="0"/>
              <a:t>done</a:t>
            </a:r>
            <a:r>
              <a:rPr lang="it-IT" dirty="0" smtClean="0"/>
              <a:t> by </a:t>
            </a:r>
            <a:r>
              <a:rPr lang="it-IT" dirty="0" err="1" smtClean="0"/>
              <a:t>someone</a:t>
            </a:r>
            <a:r>
              <a:rPr lang="it-IT" dirty="0" smtClean="0"/>
              <a:t> (“</a:t>
            </a:r>
            <a:r>
              <a:rPr lang="it-IT" i="1" dirty="0" smtClean="0"/>
              <a:t>specificazione</a:t>
            </a:r>
            <a:r>
              <a:rPr lang="it-IT" dirty="0" smtClean="0"/>
              <a:t>”)</a:t>
            </a:r>
          </a:p>
          <a:p>
            <a:pPr fontAlgn="auto">
              <a:spcAft>
                <a:spcPts val="0"/>
              </a:spcAft>
              <a:buFont typeface="Arial" pitchFamily="34" charset="0"/>
              <a:buChar char="•"/>
              <a:defRPr/>
            </a:pPr>
            <a:r>
              <a:rPr lang="it-IT" b="1" u="sng" dirty="0" err="1" smtClean="0"/>
              <a:t>movable</a:t>
            </a:r>
            <a:r>
              <a:rPr lang="it-IT" b="1" u="sng" dirty="0" smtClean="0"/>
              <a:t> </a:t>
            </a:r>
            <a:r>
              <a:rPr lang="it-IT" b="1" u="sng" dirty="0" err="1" smtClean="0"/>
              <a:t>asset</a:t>
            </a:r>
            <a:r>
              <a:rPr lang="it-IT" b="1" u="sng" dirty="0" smtClean="0"/>
              <a:t> with </a:t>
            </a:r>
            <a:r>
              <a:rPr lang="it-IT" b="1" u="sng" dirty="0" err="1" smtClean="0"/>
              <a:t>immovable</a:t>
            </a:r>
            <a:r>
              <a:rPr lang="it-IT" b="1" u="sng" dirty="0" smtClean="0"/>
              <a:t> </a:t>
            </a:r>
            <a:r>
              <a:rPr lang="it-IT" b="1" u="sng" dirty="0" err="1" smtClean="0"/>
              <a:t>property</a:t>
            </a:r>
            <a:r>
              <a:rPr lang="it-IT" b="1" u="sng" dirty="0" smtClean="0"/>
              <a:t> </a:t>
            </a:r>
            <a:r>
              <a:rPr lang="it-IT" dirty="0" smtClean="0"/>
              <a:t>(</a:t>
            </a:r>
            <a:r>
              <a:rPr lang="it-IT" dirty="0" err="1" smtClean="0"/>
              <a:t>ownership</a:t>
            </a:r>
            <a:r>
              <a:rPr lang="it-IT" dirty="0" smtClean="0"/>
              <a:t> over the </a:t>
            </a:r>
            <a:r>
              <a:rPr lang="it-IT" dirty="0" err="1" smtClean="0"/>
              <a:t>land</a:t>
            </a:r>
            <a:r>
              <a:rPr lang="it-IT" dirty="0" smtClean="0"/>
              <a:t> “</a:t>
            </a:r>
            <a:r>
              <a:rPr lang="it-IT" dirty="0" err="1" smtClean="0"/>
              <a:t>prevails</a:t>
            </a:r>
            <a:r>
              <a:rPr lang="it-IT" dirty="0" smtClean="0"/>
              <a:t>”: </a:t>
            </a:r>
            <a:r>
              <a:rPr lang="it-IT" i="1" dirty="0" smtClean="0"/>
              <a:t>e.g</a:t>
            </a:r>
            <a:r>
              <a:rPr lang="it-IT" dirty="0" smtClean="0"/>
              <a:t>.: </a:t>
            </a:r>
            <a:r>
              <a:rPr lang="it-IT" dirty="0" err="1" smtClean="0"/>
              <a:t>trees</a:t>
            </a:r>
            <a:r>
              <a:rPr lang="it-IT" dirty="0" smtClean="0"/>
              <a:t> or </a:t>
            </a:r>
            <a:r>
              <a:rPr lang="it-IT" dirty="0" err="1" smtClean="0"/>
              <a:t>cultivations</a:t>
            </a:r>
            <a:r>
              <a:rPr lang="it-IT" dirty="0" smtClean="0"/>
              <a:t>)</a:t>
            </a:r>
          </a:p>
          <a:p>
            <a:pPr fontAlgn="auto">
              <a:spcAft>
                <a:spcPts val="0"/>
              </a:spcAft>
              <a:buFont typeface="Arial" pitchFamily="34" charset="0"/>
              <a:buChar char="•"/>
              <a:defRPr/>
            </a:pPr>
            <a:r>
              <a:rPr lang="it-IT" b="1" u="sng" dirty="0" err="1" smtClean="0"/>
              <a:t>immovable</a:t>
            </a:r>
            <a:r>
              <a:rPr lang="it-IT" b="1" u="sng" dirty="0" smtClean="0"/>
              <a:t> </a:t>
            </a:r>
            <a:r>
              <a:rPr lang="it-IT" b="1" u="sng" dirty="0" err="1" smtClean="0"/>
              <a:t>property</a:t>
            </a:r>
            <a:r>
              <a:rPr lang="it-IT" b="1" u="sng" dirty="0" smtClean="0"/>
              <a:t> with </a:t>
            </a:r>
            <a:r>
              <a:rPr lang="it-IT" b="1" u="sng" dirty="0" err="1" smtClean="0"/>
              <a:t>other</a:t>
            </a:r>
            <a:r>
              <a:rPr lang="it-IT" b="1" u="sng" dirty="0" smtClean="0"/>
              <a:t> </a:t>
            </a:r>
            <a:r>
              <a:rPr lang="it-IT" b="1" u="sng" dirty="0" err="1" smtClean="0"/>
              <a:t>immovable</a:t>
            </a:r>
            <a:r>
              <a:rPr lang="it-IT" b="1" u="sng" dirty="0" smtClean="0"/>
              <a:t> </a:t>
            </a:r>
            <a:r>
              <a:rPr lang="it-IT" b="1" u="sng" dirty="0" err="1" smtClean="0"/>
              <a:t>property</a:t>
            </a:r>
            <a:endParaRPr lang="it-IT" b="1" u="sng" dirty="0"/>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a:bodyPr>
          <a:lstStyle/>
          <a:p>
            <a:pPr marL="0" indent="0" algn="ctr" fontAlgn="auto">
              <a:spcAft>
                <a:spcPts val="0"/>
              </a:spcAft>
              <a:buFont typeface="Arial" pitchFamily="34" charset="0"/>
              <a:buNone/>
              <a:defRPr/>
            </a:pPr>
            <a:r>
              <a:rPr lang="it-IT" b="1" dirty="0" smtClean="0"/>
              <a:t>The </a:t>
            </a:r>
            <a:r>
              <a:rPr lang="it-IT" b="1" dirty="0" err="1" smtClean="0"/>
              <a:t>main</a:t>
            </a:r>
            <a:r>
              <a:rPr lang="it-IT" b="1" dirty="0" smtClean="0"/>
              <a:t> </a:t>
            </a:r>
            <a:r>
              <a:rPr lang="it-IT" b="1" i="1" dirty="0" smtClean="0"/>
              <a:t>“ad rem” </a:t>
            </a:r>
            <a:r>
              <a:rPr lang="it-IT" b="1" dirty="0" err="1" smtClean="0"/>
              <a:t>rights</a:t>
            </a:r>
            <a:r>
              <a:rPr lang="it-IT" b="1" dirty="0" smtClean="0"/>
              <a:t> </a:t>
            </a:r>
          </a:p>
          <a:p>
            <a:pPr marL="0" indent="0" algn="ctr" fontAlgn="auto">
              <a:spcAft>
                <a:spcPts val="0"/>
              </a:spcAft>
              <a:buFont typeface="Arial" pitchFamily="34" charset="0"/>
              <a:buNone/>
              <a:defRPr/>
            </a:pPr>
            <a:r>
              <a:rPr lang="it-IT" dirty="0" smtClean="0"/>
              <a:t>(</a:t>
            </a:r>
            <a:r>
              <a:rPr lang="it-IT" dirty="0" err="1" smtClean="0"/>
              <a:t>rights</a:t>
            </a:r>
            <a:r>
              <a:rPr lang="it-IT" dirty="0" smtClean="0"/>
              <a:t> to </a:t>
            </a:r>
            <a:r>
              <a:rPr lang="it-IT" dirty="0" err="1" smtClean="0"/>
              <a:t>enjoy</a:t>
            </a:r>
            <a:r>
              <a:rPr lang="it-IT" dirty="0" smtClean="0"/>
              <a:t> benefits over a </a:t>
            </a:r>
            <a:r>
              <a:rPr lang="it-IT" dirty="0" err="1" smtClean="0"/>
              <a:t>third</a:t>
            </a:r>
            <a:r>
              <a:rPr lang="it-IT" dirty="0" smtClean="0"/>
              <a:t> </a:t>
            </a:r>
            <a:r>
              <a:rPr lang="it-IT" dirty="0" err="1" smtClean="0"/>
              <a:t>party’s</a:t>
            </a:r>
            <a:r>
              <a:rPr lang="it-IT" dirty="0" smtClean="0"/>
              <a:t> </a:t>
            </a:r>
            <a:r>
              <a:rPr lang="it-IT" dirty="0" err="1" smtClean="0"/>
              <a:t>property</a:t>
            </a:r>
            <a:r>
              <a:rPr lang="it-IT" dirty="0" smtClean="0"/>
              <a:t>)</a:t>
            </a:r>
            <a:endParaRPr lang="it-IT" dirty="0"/>
          </a:p>
          <a:p>
            <a:pPr algn="just" fontAlgn="auto">
              <a:spcAft>
                <a:spcPts val="0"/>
              </a:spcAft>
              <a:buFont typeface="Arial" pitchFamily="34" charset="0"/>
              <a:buChar char="•"/>
              <a:defRPr/>
            </a:pPr>
            <a:r>
              <a:rPr lang="it-IT" sz="3600" u="sng" dirty="0" err="1" smtClean="0">
                <a:solidFill>
                  <a:srgbClr val="FF0000"/>
                </a:solidFill>
              </a:rPr>
              <a:t>Ownership</a:t>
            </a:r>
            <a:endParaRPr lang="it-IT" sz="3600" u="sng" dirty="0" smtClean="0">
              <a:solidFill>
                <a:srgbClr val="FF0000"/>
              </a:solidFill>
            </a:endParaRPr>
          </a:p>
          <a:p>
            <a:pPr algn="just" fontAlgn="auto">
              <a:spcAft>
                <a:spcPts val="0"/>
              </a:spcAft>
              <a:buFont typeface="Arial" pitchFamily="34" charset="0"/>
              <a:buChar char="•"/>
              <a:defRPr/>
            </a:pPr>
            <a:r>
              <a:rPr lang="it-IT" sz="3600" u="sng" dirty="0" smtClean="0">
                <a:solidFill>
                  <a:srgbClr val="FF0000"/>
                </a:solidFill>
              </a:rPr>
              <a:t>Right of </a:t>
            </a:r>
            <a:r>
              <a:rPr lang="it-IT" sz="3600" u="sng" dirty="0" err="1" smtClean="0">
                <a:solidFill>
                  <a:srgbClr val="FF0000"/>
                </a:solidFill>
              </a:rPr>
              <a:t>surface</a:t>
            </a:r>
            <a:endParaRPr lang="it-IT" sz="3600" u="sng" dirty="0" smtClean="0">
              <a:solidFill>
                <a:srgbClr val="FF0000"/>
              </a:solidFill>
            </a:endParaRPr>
          </a:p>
          <a:p>
            <a:pPr algn="just" fontAlgn="auto">
              <a:spcAft>
                <a:spcPts val="0"/>
              </a:spcAft>
              <a:buFont typeface="Arial" pitchFamily="34" charset="0"/>
              <a:buChar char="•"/>
              <a:defRPr/>
            </a:pPr>
            <a:r>
              <a:rPr lang="it-IT" sz="3600" u="sng" dirty="0" err="1" smtClean="0">
                <a:solidFill>
                  <a:srgbClr val="FF0000"/>
                </a:solidFill>
              </a:rPr>
              <a:t>Usufruct</a:t>
            </a:r>
            <a:endParaRPr lang="it-IT" sz="3600" u="sng" dirty="0" smtClean="0">
              <a:solidFill>
                <a:srgbClr val="FF0000"/>
              </a:solidFill>
            </a:endParaRPr>
          </a:p>
          <a:p>
            <a:pPr algn="just" fontAlgn="auto">
              <a:spcAft>
                <a:spcPts val="0"/>
              </a:spcAft>
              <a:buFont typeface="Arial" pitchFamily="34" charset="0"/>
              <a:buChar char="•"/>
              <a:defRPr/>
            </a:pPr>
            <a:r>
              <a:rPr lang="it-IT" sz="3600" u="sng" dirty="0" err="1" smtClean="0">
                <a:solidFill>
                  <a:srgbClr val="FF0000"/>
                </a:solidFill>
              </a:rPr>
              <a:t>Easements</a:t>
            </a:r>
            <a:r>
              <a:rPr lang="it-IT" sz="3600" u="sng" dirty="0" smtClean="0">
                <a:solidFill>
                  <a:srgbClr val="FF0000"/>
                </a:solidFill>
              </a:rPr>
              <a:t> </a:t>
            </a:r>
            <a:r>
              <a:rPr lang="it-IT" sz="3600" dirty="0" smtClean="0">
                <a:solidFill>
                  <a:srgbClr val="FF0000"/>
                </a:solidFill>
              </a:rPr>
              <a:t>(</a:t>
            </a:r>
            <a:r>
              <a:rPr lang="it-IT" sz="3600" i="1" dirty="0" smtClean="0">
                <a:solidFill>
                  <a:srgbClr val="FF0000"/>
                </a:solidFill>
              </a:rPr>
              <a:t>servitù</a:t>
            </a:r>
            <a:r>
              <a:rPr lang="it-IT" sz="3600" dirty="0" smtClean="0">
                <a:solidFill>
                  <a:srgbClr val="FF0000"/>
                </a:solidFill>
              </a:rPr>
              <a:t>)</a:t>
            </a:r>
            <a:endParaRPr lang="it-IT" sz="3600" dirty="0">
              <a:solidFill>
                <a:srgbClr val="FF0000"/>
              </a:solidFill>
            </a:endParaRPr>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8229600" cy="4924425"/>
          </a:xfrm>
        </p:spPr>
        <p:txBody>
          <a:bodyPr rtlCol="0">
            <a:normAutofit fontScale="70000" lnSpcReduction="20000"/>
          </a:bodyPr>
          <a:lstStyle/>
          <a:p>
            <a:pPr algn="ctr" fontAlgn="auto">
              <a:spcAft>
                <a:spcPts val="0"/>
              </a:spcAft>
              <a:buFont typeface="Arial" pitchFamily="34" charset="0"/>
              <a:buChar char="•"/>
              <a:defRPr/>
            </a:pPr>
            <a:r>
              <a:rPr lang="it-IT" sz="3600" u="sng" dirty="0" smtClean="0"/>
              <a:t>Right of </a:t>
            </a:r>
            <a:r>
              <a:rPr lang="it-IT" sz="3600" u="sng" dirty="0" err="1" smtClean="0"/>
              <a:t>surface</a:t>
            </a:r>
            <a:endParaRPr lang="it-IT" sz="3600" u="sng" dirty="0" smtClean="0"/>
          </a:p>
          <a:p>
            <a:pPr marL="0" indent="0" algn="just" fontAlgn="auto">
              <a:spcAft>
                <a:spcPts val="0"/>
              </a:spcAft>
              <a:buFont typeface="Arial" pitchFamily="34" charset="0"/>
              <a:buNone/>
              <a:defRPr/>
            </a:pPr>
            <a:endParaRPr lang="it-IT" sz="3600" dirty="0" smtClean="0"/>
          </a:p>
          <a:p>
            <a:pPr algn="just" fontAlgn="auto">
              <a:spcAft>
                <a:spcPts val="0"/>
              </a:spcAft>
              <a:buFontTx/>
              <a:buChar char="-"/>
              <a:defRPr/>
            </a:pPr>
            <a:r>
              <a:rPr lang="it-IT" sz="3600" dirty="0" smtClean="0"/>
              <a:t>Right to </a:t>
            </a:r>
            <a:r>
              <a:rPr lang="it-IT" sz="3600" b="1" u="sng" dirty="0" smtClean="0"/>
              <a:t>create</a:t>
            </a:r>
            <a:r>
              <a:rPr lang="it-IT" sz="3600" dirty="0" smtClean="0"/>
              <a:t> or </a:t>
            </a:r>
            <a:r>
              <a:rPr lang="it-IT" sz="3600" b="1" u="sng" dirty="0" err="1" smtClean="0"/>
              <a:t>maintain</a:t>
            </a:r>
            <a:r>
              <a:rPr lang="it-IT" sz="3600" dirty="0" smtClean="0"/>
              <a:t> </a:t>
            </a:r>
            <a:r>
              <a:rPr lang="it-IT" sz="3600" dirty="0" err="1" smtClean="0"/>
              <a:t>buildings</a:t>
            </a:r>
            <a:r>
              <a:rPr lang="it-IT" sz="3600" dirty="0" smtClean="0"/>
              <a:t> or </a:t>
            </a:r>
            <a:r>
              <a:rPr lang="it-IT" sz="3600" dirty="0" err="1" smtClean="0"/>
              <a:t>other</a:t>
            </a:r>
            <a:r>
              <a:rPr lang="it-IT" sz="3600" dirty="0" smtClean="0"/>
              <a:t> </a:t>
            </a:r>
            <a:r>
              <a:rPr lang="it-IT" sz="3600" dirty="0" err="1" smtClean="0"/>
              <a:t>structures</a:t>
            </a:r>
            <a:r>
              <a:rPr lang="it-IT" sz="3600" dirty="0" smtClean="0"/>
              <a:t> over a </a:t>
            </a:r>
            <a:r>
              <a:rPr lang="it-IT" sz="3600" dirty="0" err="1" smtClean="0"/>
              <a:t>third</a:t>
            </a:r>
            <a:r>
              <a:rPr lang="it-IT" sz="3600" dirty="0" smtClean="0"/>
              <a:t> </a:t>
            </a:r>
            <a:r>
              <a:rPr lang="it-IT" sz="3600" dirty="0" err="1" smtClean="0"/>
              <a:t>party’s</a:t>
            </a:r>
            <a:r>
              <a:rPr lang="it-IT" sz="3600" dirty="0" smtClean="0"/>
              <a:t> </a:t>
            </a:r>
            <a:r>
              <a:rPr lang="it-IT" sz="3600" dirty="0" err="1" smtClean="0"/>
              <a:t>land</a:t>
            </a:r>
            <a:r>
              <a:rPr lang="it-IT" sz="3600" dirty="0" smtClean="0"/>
              <a:t> (a separate </a:t>
            </a:r>
            <a:r>
              <a:rPr lang="it-IT" sz="3600" dirty="0" err="1" smtClean="0"/>
              <a:t>ownership</a:t>
            </a:r>
            <a:r>
              <a:rPr lang="it-IT" sz="3600" dirty="0" smtClean="0"/>
              <a:t> over </a:t>
            </a:r>
            <a:r>
              <a:rPr lang="it-IT" sz="3600" dirty="0" err="1" smtClean="0"/>
              <a:t>such</a:t>
            </a:r>
            <a:r>
              <a:rPr lang="it-IT" sz="3600" dirty="0" smtClean="0"/>
              <a:t> </a:t>
            </a:r>
            <a:r>
              <a:rPr lang="it-IT" sz="3600" dirty="0" err="1" smtClean="0"/>
              <a:t>constructions</a:t>
            </a:r>
            <a:r>
              <a:rPr lang="it-IT" sz="3600" dirty="0" smtClean="0"/>
              <a:t> </a:t>
            </a:r>
            <a:r>
              <a:rPr lang="it-IT" sz="3600" dirty="0" err="1" smtClean="0"/>
              <a:t>is</a:t>
            </a:r>
            <a:r>
              <a:rPr lang="it-IT" sz="3600" dirty="0" smtClean="0"/>
              <a:t> set up)</a:t>
            </a:r>
          </a:p>
          <a:p>
            <a:pPr algn="just" fontAlgn="auto">
              <a:spcAft>
                <a:spcPts val="0"/>
              </a:spcAft>
              <a:buFontTx/>
              <a:buChar char="-"/>
              <a:defRPr/>
            </a:pPr>
            <a:r>
              <a:rPr lang="it-IT" sz="3600" dirty="0" err="1" smtClean="0"/>
              <a:t>If</a:t>
            </a:r>
            <a:r>
              <a:rPr lang="it-IT" sz="3600" dirty="0" smtClean="0"/>
              <a:t> the </a:t>
            </a:r>
            <a:r>
              <a:rPr lang="it-IT" sz="3600" dirty="0" err="1" smtClean="0"/>
              <a:t>constructions</a:t>
            </a:r>
            <a:r>
              <a:rPr lang="it-IT" sz="3600" dirty="0" smtClean="0"/>
              <a:t> </a:t>
            </a:r>
            <a:r>
              <a:rPr lang="it-IT" sz="3600" b="1" u="sng" dirty="0" err="1" smtClean="0"/>
              <a:t>fall</a:t>
            </a:r>
            <a:r>
              <a:rPr lang="it-IT" sz="3600" b="1" u="sng" dirty="0" smtClean="0"/>
              <a:t> </a:t>
            </a:r>
            <a:r>
              <a:rPr lang="it-IT" sz="3600" b="1" u="sng" dirty="0" err="1" smtClean="0"/>
              <a:t>apart</a:t>
            </a:r>
            <a:r>
              <a:rPr lang="it-IT" sz="3600" b="1" u="sng" dirty="0" smtClean="0"/>
              <a:t> or are </a:t>
            </a:r>
            <a:r>
              <a:rPr lang="it-IT" sz="3600" b="1" u="sng" dirty="0" err="1" smtClean="0"/>
              <a:t>destroyed</a:t>
            </a:r>
            <a:r>
              <a:rPr lang="it-IT" sz="3600" dirty="0" smtClean="0"/>
              <a:t>, the right of </a:t>
            </a:r>
            <a:r>
              <a:rPr lang="it-IT" sz="3600" dirty="0" err="1" smtClean="0"/>
              <a:t>surface</a:t>
            </a:r>
            <a:r>
              <a:rPr lang="it-IT" sz="3600" dirty="0" smtClean="0"/>
              <a:t> </a:t>
            </a:r>
            <a:r>
              <a:rPr lang="it-IT" sz="3600" dirty="0" err="1" smtClean="0"/>
              <a:t>remains</a:t>
            </a:r>
            <a:r>
              <a:rPr lang="it-IT" sz="3600" dirty="0" smtClean="0"/>
              <a:t> in </a:t>
            </a:r>
            <a:r>
              <a:rPr lang="it-IT" sz="3600" dirty="0" err="1" smtClean="0"/>
              <a:t>place</a:t>
            </a:r>
            <a:endParaRPr lang="it-IT" sz="3600" dirty="0" smtClean="0"/>
          </a:p>
          <a:p>
            <a:pPr algn="just" fontAlgn="auto">
              <a:spcAft>
                <a:spcPts val="0"/>
              </a:spcAft>
              <a:buFontTx/>
              <a:buChar char="-"/>
              <a:defRPr/>
            </a:pPr>
            <a:r>
              <a:rPr lang="it-IT" sz="3600" dirty="0" smtClean="0"/>
              <a:t>The </a:t>
            </a:r>
            <a:r>
              <a:rPr lang="it-IT" sz="3600" dirty="0" err="1" smtClean="0"/>
              <a:t>holder</a:t>
            </a:r>
            <a:r>
              <a:rPr lang="it-IT" sz="3600" dirty="0" smtClean="0"/>
              <a:t> of the right of </a:t>
            </a:r>
            <a:r>
              <a:rPr lang="it-IT" sz="3600" dirty="0" err="1" smtClean="0"/>
              <a:t>surface</a:t>
            </a:r>
            <a:r>
              <a:rPr lang="it-IT" sz="3600" dirty="0" smtClean="0"/>
              <a:t> </a:t>
            </a:r>
            <a:r>
              <a:rPr lang="it-IT" sz="3600" b="1" u="sng" dirty="0" err="1" smtClean="0"/>
              <a:t>may</a:t>
            </a:r>
            <a:r>
              <a:rPr lang="it-IT" sz="3600" b="1" u="sng" dirty="0" smtClean="0"/>
              <a:t> </a:t>
            </a:r>
            <a:r>
              <a:rPr lang="it-IT" sz="3600" b="1" u="sng" dirty="0" err="1" smtClean="0"/>
              <a:t>assign</a:t>
            </a:r>
            <a:r>
              <a:rPr lang="it-IT" sz="3600" b="1" u="sng" dirty="0" smtClean="0"/>
              <a:t> (or create </a:t>
            </a:r>
            <a:r>
              <a:rPr lang="it-IT" sz="3600" b="1" u="sng" dirty="0" err="1" smtClean="0"/>
              <a:t>rights</a:t>
            </a:r>
            <a:r>
              <a:rPr lang="it-IT" sz="3600" b="1" u="sng" dirty="0" smtClean="0"/>
              <a:t> over) </a:t>
            </a:r>
            <a:r>
              <a:rPr lang="it-IT" sz="3600" b="1" u="sng" dirty="0" err="1" smtClean="0"/>
              <a:t>constructions</a:t>
            </a:r>
            <a:r>
              <a:rPr lang="it-IT" sz="3600" b="1" u="sng" dirty="0" smtClean="0"/>
              <a:t> to </a:t>
            </a:r>
            <a:r>
              <a:rPr lang="it-IT" sz="3600" b="1" u="sng" dirty="0" err="1" smtClean="0"/>
              <a:t>third</a:t>
            </a:r>
            <a:r>
              <a:rPr lang="it-IT" sz="3600" b="1" u="sng" dirty="0" smtClean="0"/>
              <a:t> parties</a:t>
            </a:r>
            <a:r>
              <a:rPr lang="it-IT" sz="3600" dirty="0" smtClean="0"/>
              <a:t> (</a:t>
            </a:r>
            <a:r>
              <a:rPr lang="it-IT" sz="3600" dirty="0" err="1" smtClean="0"/>
              <a:t>but</a:t>
            </a:r>
            <a:r>
              <a:rPr lang="it-IT" sz="3600" dirty="0" smtClean="0"/>
              <a:t> </a:t>
            </a:r>
            <a:r>
              <a:rPr lang="it-IT" sz="3600" dirty="0" err="1" smtClean="0"/>
              <a:t>when</a:t>
            </a:r>
            <a:r>
              <a:rPr lang="it-IT" sz="3600" dirty="0" smtClean="0"/>
              <a:t> the right of </a:t>
            </a:r>
            <a:r>
              <a:rPr lang="it-IT" sz="3600" dirty="0" err="1" smtClean="0"/>
              <a:t>surface</a:t>
            </a:r>
            <a:r>
              <a:rPr lang="it-IT" sz="3600" dirty="0" smtClean="0"/>
              <a:t> </a:t>
            </a:r>
            <a:r>
              <a:rPr lang="it-IT" sz="3600" dirty="0" err="1" smtClean="0"/>
              <a:t>is</a:t>
            </a:r>
            <a:r>
              <a:rPr lang="it-IT" sz="3600" dirty="0" smtClean="0"/>
              <a:t> </a:t>
            </a:r>
            <a:r>
              <a:rPr lang="it-IT" sz="3600" dirty="0" err="1" smtClean="0"/>
              <a:t>exinguished</a:t>
            </a:r>
            <a:r>
              <a:rPr lang="it-IT" sz="3600" dirty="0" smtClean="0"/>
              <a:t>, </a:t>
            </a:r>
            <a:r>
              <a:rPr lang="it-IT" sz="3600" dirty="0" err="1" smtClean="0"/>
              <a:t>rights</a:t>
            </a:r>
            <a:r>
              <a:rPr lang="it-IT" sz="3600" dirty="0" smtClean="0"/>
              <a:t> over </a:t>
            </a:r>
            <a:r>
              <a:rPr lang="it-IT" sz="3600" dirty="0" err="1" smtClean="0"/>
              <a:t>constructions</a:t>
            </a:r>
            <a:r>
              <a:rPr lang="it-IT" sz="3600" dirty="0" smtClean="0"/>
              <a:t> are </a:t>
            </a:r>
            <a:r>
              <a:rPr lang="it-IT" sz="3600" dirty="0" err="1" smtClean="0"/>
              <a:t>also</a:t>
            </a:r>
            <a:r>
              <a:rPr lang="it-IT" sz="3600" dirty="0" smtClean="0"/>
              <a:t> </a:t>
            </a:r>
            <a:r>
              <a:rPr lang="it-IT" sz="3600" dirty="0" err="1" smtClean="0"/>
              <a:t>extinguished</a:t>
            </a:r>
            <a:r>
              <a:rPr lang="it-IT" sz="3600" dirty="0" smtClean="0"/>
              <a:t>). </a:t>
            </a:r>
            <a:r>
              <a:rPr lang="it-IT" sz="3600" b="1" dirty="0" err="1" smtClean="0"/>
              <a:t>Mortgages</a:t>
            </a:r>
            <a:r>
              <a:rPr lang="it-IT" sz="3600" dirty="0" smtClean="0"/>
              <a:t> (or a right of </a:t>
            </a:r>
            <a:r>
              <a:rPr lang="it-IT" sz="3600" dirty="0" err="1" smtClean="0"/>
              <a:t>usufruct</a:t>
            </a:r>
            <a:r>
              <a:rPr lang="it-IT" sz="3600" dirty="0" smtClean="0"/>
              <a:t>) </a:t>
            </a:r>
            <a:r>
              <a:rPr lang="it-IT" sz="3600" dirty="0" err="1" smtClean="0"/>
              <a:t>may</a:t>
            </a:r>
            <a:r>
              <a:rPr lang="it-IT" sz="3600" dirty="0" smtClean="0"/>
              <a:t> be </a:t>
            </a:r>
            <a:r>
              <a:rPr lang="it-IT" sz="3600" dirty="0" err="1" smtClean="0"/>
              <a:t>also</a:t>
            </a:r>
            <a:r>
              <a:rPr lang="it-IT" sz="3600" dirty="0" smtClean="0"/>
              <a:t> </a:t>
            </a:r>
            <a:r>
              <a:rPr lang="it-IT" sz="3600" dirty="0" err="1" smtClean="0"/>
              <a:t>created</a:t>
            </a:r>
            <a:r>
              <a:rPr lang="it-IT" sz="3600" dirty="0" smtClean="0"/>
              <a:t> over the </a:t>
            </a:r>
            <a:r>
              <a:rPr lang="it-IT" sz="3600" dirty="0" err="1" smtClean="0"/>
              <a:t>constructions</a:t>
            </a:r>
            <a:endParaRPr lang="it-IT" sz="3600" dirty="0" smtClean="0"/>
          </a:p>
          <a:p>
            <a:pPr algn="just" fontAlgn="auto">
              <a:spcAft>
                <a:spcPts val="0"/>
              </a:spcAft>
              <a:buFontTx/>
              <a:buChar char="-"/>
              <a:defRPr/>
            </a:pPr>
            <a:r>
              <a:rPr lang="it-IT" sz="3600" dirty="0" smtClean="0"/>
              <a:t> </a:t>
            </a:r>
            <a:r>
              <a:rPr lang="it-IT" sz="3600" dirty="0" err="1" smtClean="0"/>
              <a:t>if</a:t>
            </a:r>
            <a:r>
              <a:rPr lang="it-IT" sz="3600" dirty="0" smtClean="0"/>
              <a:t> the </a:t>
            </a:r>
            <a:r>
              <a:rPr lang="it-IT" sz="3600" dirty="0" err="1" smtClean="0"/>
              <a:t>holder</a:t>
            </a:r>
            <a:r>
              <a:rPr lang="it-IT" sz="3600" dirty="0" smtClean="0"/>
              <a:t> of the right of </a:t>
            </a:r>
            <a:r>
              <a:rPr lang="it-IT" sz="3600" dirty="0" err="1" smtClean="0"/>
              <a:t>surface</a:t>
            </a:r>
            <a:r>
              <a:rPr lang="it-IT" sz="3600" dirty="0" smtClean="0"/>
              <a:t> </a:t>
            </a:r>
            <a:r>
              <a:rPr lang="it-IT" sz="3600" b="1" dirty="0" err="1" smtClean="0"/>
              <a:t>does</a:t>
            </a:r>
            <a:r>
              <a:rPr lang="it-IT" sz="3600" b="1" dirty="0" smtClean="0"/>
              <a:t> </a:t>
            </a:r>
            <a:r>
              <a:rPr lang="it-IT" sz="3600" b="1" dirty="0" err="1" smtClean="0"/>
              <a:t>not</a:t>
            </a:r>
            <a:r>
              <a:rPr lang="it-IT" sz="3600" b="1" dirty="0"/>
              <a:t> </a:t>
            </a:r>
            <a:r>
              <a:rPr lang="it-IT" sz="3600" b="1" dirty="0" err="1" smtClean="0"/>
              <a:t>exercise</a:t>
            </a:r>
            <a:r>
              <a:rPr lang="it-IT" sz="3600" b="1" dirty="0" smtClean="0"/>
              <a:t> </a:t>
            </a:r>
            <a:r>
              <a:rPr lang="it-IT" sz="3600" b="1" dirty="0" err="1" smtClean="0"/>
              <a:t>his</a:t>
            </a:r>
            <a:r>
              <a:rPr lang="it-IT" sz="3600" b="1" dirty="0" smtClean="0"/>
              <a:t>/</a:t>
            </a:r>
            <a:r>
              <a:rPr lang="it-IT" sz="3600" b="1" dirty="0" err="1" smtClean="0"/>
              <a:t>her</a:t>
            </a:r>
            <a:r>
              <a:rPr lang="it-IT" sz="3600" b="1" dirty="0" smtClean="0"/>
              <a:t> right by 20 </a:t>
            </a:r>
            <a:r>
              <a:rPr lang="it-IT" sz="3600" b="1" dirty="0" err="1" smtClean="0"/>
              <a:t>years</a:t>
            </a:r>
            <a:r>
              <a:rPr lang="it-IT" sz="3600" dirty="0" smtClean="0"/>
              <a:t>, the right of </a:t>
            </a:r>
            <a:r>
              <a:rPr lang="it-IT" sz="3600" dirty="0" err="1" smtClean="0"/>
              <a:t>surface</a:t>
            </a:r>
            <a:r>
              <a:rPr lang="it-IT" sz="3600" dirty="0" smtClean="0"/>
              <a:t> </a:t>
            </a:r>
            <a:r>
              <a:rPr lang="it-IT" sz="3600" dirty="0" err="1" smtClean="0"/>
              <a:t>is</a:t>
            </a:r>
            <a:r>
              <a:rPr lang="it-IT" sz="3600" dirty="0" smtClean="0"/>
              <a:t> </a:t>
            </a:r>
            <a:r>
              <a:rPr lang="it-IT" sz="3600" dirty="0" err="1" smtClean="0"/>
              <a:t>forefeited</a:t>
            </a:r>
            <a:endParaRPr lang="it-IT" sz="3600" dirty="0" smtClean="0"/>
          </a:p>
          <a:p>
            <a:pPr algn="just" fontAlgn="auto">
              <a:spcAft>
                <a:spcPts val="0"/>
              </a:spcAft>
              <a:buFontTx/>
              <a:buChar char="-"/>
              <a:defRPr/>
            </a:pPr>
            <a:endParaRPr lang="it-IT" sz="3600" dirty="0"/>
          </a:p>
          <a:p>
            <a:pPr marL="0" indent="0" algn="just" fontAlgn="auto">
              <a:spcAft>
                <a:spcPts val="0"/>
              </a:spcAft>
              <a:buFont typeface="Arial" pitchFamily="34" charset="0"/>
              <a:buNone/>
              <a:defRPr/>
            </a:pPr>
            <a:endParaRPr lang="it-IT" sz="3600" dirty="0"/>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8229600" cy="4924425"/>
          </a:xfrm>
        </p:spPr>
        <p:txBody>
          <a:bodyPr rtlCol="0">
            <a:normAutofit fontScale="47500" lnSpcReduction="20000"/>
          </a:bodyPr>
          <a:lstStyle/>
          <a:p>
            <a:pPr algn="ctr" fontAlgn="auto">
              <a:spcAft>
                <a:spcPts val="0"/>
              </a:spcAft>
              <a:buFont typeface="Arial" pitchFamily="34" charset="0"/>
              <a:buChar char="•"/>
              <a:defRPr/>
            </a:pPr>
            <a:r>
              <a:rPr lang="it-IT" sz="4000" b="1" u="sng" dirty="0" err="1" smtClean="0"/>
              <a:t>Usufruct</a:t>
            </a:r>
            <a:endParaRPr lang="it-IT" sz="4000" b="1" u="sng" dirty="0" smtClean="0"/>
          </a:p>
          <a:p>
            <a:pPr marL="0" indent="0" algn="just" fontAlgn="auto">
              <a:spcAft>
                <a:spcPts val="0"/>
              </a:spcAft>
              <a:buFont typeface="Arial" pitchFamily="34" charset="0"/>
              <a:buNone/>
              <a:defRPr/>
            </a:pPr>
            <a:endParaRPr lang="it-IT" sz="3600" dirty="0" smtClean="0"/>
          </a:p>
          <a:p>
            <a:pPr algn="just" fontAlgn="auto">
              <a:spcAft>
                <a:spcPts val="0"/>
              </a:spcAft>
              <a:buFontTx/>
              <a:buChar char="-"/>
              <a:defRPr/>
            </a:pPr>
            <a:r>
              <a:rPr lang="it-IT" sz="5900" dirty="0" smtClean="0"/>
              <a:t>Right to </a:t>
            </a:r>
            <a:r>
              <a:rPr lang="it-IT" sz="5900" b="1" dirty="0" err="1" smtClean="0"/>
              <a:t>enjoy</a:t>
            </a:r>
            <a:r>
              <a:rPr lang="it-IT" sz="5900" dirty="0" smtClean="0"/>
              <a:t> a </a:t>
            </a:r>
            <a:r>
              <a:rPr lang="it-IT" sz="5900" dirty="0" err="1" smtClean="0"/>
              <a:t>third</a:t>
            </a:r>
            <a:r>
              <a:rPr lang="it-IT" sz="5900" dirty="0" smtClean="0"/>
              <a:t> </a:t>
            </a:r>
            <a:r>
              <a:rPr lang="it-IT" sz="5900" dirty="0" err="1" smtClean="0"/>
              <a:t>party’s</a:t>
            </a:r>
            <a:r>
              <a:rPr lang="it-IT" sz="5900" dirty="0" smtClean="0"/>
              <a:t> </a:t>
            </a:r>
            <a:r>
              <a:rPr lang="it-IT" sz="5900" dirty="0" err="1" smtClean="0"/>
              <a:t>property</a:t>
            </a:r>
            <a:r>
              <a:rPr lang="it-IT" sz="5900" dirty="0" smtClean="0"/>
              <a:t>, </a:t>
            </a:r>
            <a:r>
              <a:rPr lang="it-IT" sz="5900" dirty="0" err="1" smtClean="0"/>
              <a:t>provided</a:t>
            </a:r>
            <a:r>
              <a:rPr lang="it-IT" sz="5900" dirty="0" smtClean="0"/>
              <a:t> </a:t>
            </a:r>
            <a:r>
              <a:rPr lang="it-IT" sz="5900" dirty="0" err="1" smtClean="0"/>
              <a:t>that</a:t>
            </a:r>
            <a:r>
              <a:rPr lang="it-IT" sz="5900" dirty="0" smtClean="0"/>
              <a:t> the </a:t>
            </a:r>
            <a:r>
              <a:rPr lang="it-IT" sz="5900" dirty="0" err="1" smtClean="0"/>
              <a:t>good’s</a:t>
            </a:r>
            <a:r>
              <a:rPr lang="it-IT" sz="5900" dirty="0" smtClean="0"/>
              <a:t> </a:t>
            </a:r>
            <a:r>
              <a:rPr lang="it-IT" sz="5900" b="1" dirty="0" err="1" smtClean="0"/>
              <a:t>economic</a:t>
            </a:r>
            <a:r>
              <a:rPr lang="it-IT" sz="5900" b="1" dirty="0" smtClean="0"/>
              <a:t> </a:t>
            </a:r>
            <a:r>
              <a:rPr lang="it-IT" sz="5900" b="1" dirty="0" err="1" smtClean="0"/>
              <a:t>destination</a:t>
            </a:r>
            <a:r>
              <a:rPr lang="it-IT" sz="5900" dirty="0" smtClean="0"/>
              <a:t> </a:t>
            </a:r>
            <a:r>
              <a:rPr lang="it-IT" sz="5900" dirty="0" err="1" smtClean="0"/>
              <a:t>is</a:t>
            </a:r>
            <a:r>
              <a:rPr lang="it-IT" sz="5900" dirty="0" smtClean="0"/>
              <a:t> </a:t>
            </a:r>
            <a:r>
              <a:rPr lang="it-IT" sz="5900" dirty="0" err="1" smtClean="0"/>
              <a:t>not</a:t>
            </a:r>
            <a:r>
              <a:rPr lang="it-IT" sz="5900" dirty="0" smtClean="0"/>
              <a:t> </a:t>
            </a:r>
            <a:r>
              <a:rPr lang="it-IT" sz="5900" dirty="0" err="1" smtClean="0"/>
              <a:t>diverted</a:t>
            </a:r>
            <a:r>
              <a:rPr lang="it-IT" sz="5900" dirty="0" smtClean="0"/>
              <a:t>; right to </a:t>
            </a:r>
            <a:r>
              <a:rPr lang="it-IT" sz="5900" dirty="0" err="1" smtClean="0"/>
              <a:t>get</a:t>
            </a:r>
            <a:r>
              <a:rPr lang="it-IT" sz="5900" dirty="0" smtClean="0"/>
              <a:t> </a:t>
            </a:r>
            <a:r>
              <a:rPr lang="it-IT" sz="5900" b="1" dirty="0" smtClean="0"/>
              <a:t>benefits/</a:t>
            </a:r>
            <a:r>
              <a:rPr lang="it-IT" sz="5900" b="1" dirty="0" err="1" smtClean="0"/>
              <a:t>interests</a:t>
            </a:r>
            <a:r>
              <a:rPr lang="it-IT" sz="5900" dirty="0" smtClean="0"/>
              <a:t> out of the </a:t>
            </a:r>
            <a:r>
              <a:rPr lang="it-IT" sz="5900" dirty="0" err="1" smtClean="0"/>
              <a:t>good</a:t>
            </a:r>
            <a:r>
              <a:rPr lang="it-IT" sz="5900" dirty="0" smtClean="0"/>
              <a:t> </a:t>
            </a:r>
          </a:p>
          <a:p>
            <a:pPr algn="just" fontAlgn="auto">
              <a:spcAft>
                <a:spcPts val="0"/>
              </a:spcAft>
              <a:buFontTx/>
              <a:buChar char="-"/>
              <a:defRPr/>
            </a:pPr>
            <a:r>
              <a:rPr lang="it-IT" sz="5900" dirty="0" err="1" smtClean="0"/>
              <a:t>Obligation</a:t>
            </a:r>
            <a:r>
              <a:rPr lang="it-IT" sz="5900" dirty="0" smtClean="0"/>
              <a:t> to </a:t>
            </a:r>
            <a:r>
              <a:rPr lang="it-IT" sz="5900" dirty="0" err="1" smtClean="0"/>
              <a:t>deliver</a:t>
            </a:r>
            <a:r>
              <a:rPr lang="it-IT" sz="5900" dirty="0" smtClean="0"/>
              <a:t> </a:t>
            </a:r>
            <a:r>
              <a:rPr lang="it-IT" sz="5900" b="1" dirty="0" smtClean="0"/>
              <a:t>the </a:t>
            </a:r>
            <a:r>
              <a:rPr lang="it-IT" sz="5900" b="1" dirty="0" err="1" smtClean="0"/>
              <a:t>good</a:t>
            </a:r>
            <a:r>
              <a:rPr lang="it-IT" sz="5900" b="1" dirty="0" smtClean="0"/>
              <a:t> back to the </a:t>
            </a:r>
            <a:r>
              <a:rPr lang="it-IT" sz="5900" b="1" dirty="0" err="1" smtClean="0"/>
              <a:t>owner</a:t>
            </a:r>
            <a:endParaRPr lang="it-IT" sz="5900" b="1" dirty="0" smtClean="0"/>
          </a:p>
          <a:p>
            <a:pPr algn="just" fontAlgn="auto">
              <a:spcAft>
                <a:spcPts val="0"/>
              </a:spcAft>
              <a:buFontTx/>
              <a:buChar char="-"/>
              <a:defRPr/>
            </a:pPr>
            <a:r>
              <a:rPr lang="it-IT" sz="5900" dirty="0" err="1" smtClean="0"/>
              <a:t>It</a:t>
            </a:r>
            <a:r>
              <a:rPr lang="it-IT" sz="5900" dirty="0" smtClean="0"/>
              <a:t> must be </a:t>
            </a:r>
            <a:r>
              <a:rPr lang="it-IT" sz="5900" b="1" dirty="0" err="1" smtClean="0"/>
              <a:t>temporary</a:t>
            </a:r>
            <a:r>
              <a:rPr lang="it-IT" sz="5900" b="1" dirty="0" smtClean="0"/>
              <a:t> </a:t>
            </a:r>
            <a:r>
              <a:rPr lang="it-IT" sz="5900" dirty="0" smtClean="0"/>
              <a:t>(</a:t>
            </a:r>
            <a:r>
              <a:rPr lang="it-IT" sz="5900" dirty="0" err="1" smtClean="0"/>
              <a:t>max</a:t>
            </a:r>
            <a:r>
              <a:rPr lang="it-IT" sz="5900" dirty="0" smtClean="0"/>
              <a:t> 30 </a:t>
            </a:r>
            <a:r>
              <a:rPr lang="it-IT" sz="5900" dirty="0" err="1" smtClean="0"/>
              <a:t>years</a:t>
            </a:r>
            <a:r>
              <a:rPr lang="it-IT" sz="5900" dirty="0" smtClean="0"/>
              <a:t> for </a:t>
            </a:r>
            <a:r>
              <a:rPr lang="it-IT" sz="5900" dirty="0" err="1" smtClean="0"/>
              <a:t>legal</a:t>
            </a:r>
            <a:r>
              <a:rPr lang="it-IT" sz="5900" dirty="0" smtClean="0"/>
              <a:t> </a:t>
            </a:r>
            <a:r>
              <a:rPr lang="it-IT" sz="5900" dirty="0" err="1" smtClean="0"/>
              <a:t>entities</a:t>
            </a:r>
            <a:r>
              <a:rPr lang="it-IT" sz="5900" dirty="0" smtClean="0"/>
              <a:t>)</a:t>
            </a:r>
          </a:p>
          <a:p>
            <a:pPr algn="just" fontAlgn="auto">
              <a:spcAft>
                <a:spcPts val="0"/>
              </a:spcAft>
              <a:buFontTx/>
              <a:buChar char="-"/>
              <a:defRPr/>
            </a:pPr>
            <a:r>
              <a:rPr lang="it-IT" sz="5900" dirty="0" err="1" smtClean="0"/>
              <a:t>It</a:t>
            </a:r>
            <a:r>
              <a:rPr lang="it-IT" sz="5900" dirty="0" smtClean="0"/>
              <a:t> </a:t>
            </a:r>
            <a:r>
              <a:rPr lang="it-IT" sz="5900" dirty="0" err="1" smtClean="0"/>
              <a:t>may</a:t>
            </a:r>
            <a:r>
              <a:rPr lang="it-IT" sz="5900" dirty="0" smtClean="0"/>
              <a:t> be </a:t>
            </a:r>
            <a:r>
              <a:rPr lang="it-IT" sz="5900" dirty="0" err="1" smtClean="0"/>
              <a:t>also</a:t>
            </a:r>
            <a:r>
              <a:rPr lang="it-IT" sz="5900" dirty="0" smtClean="0"/>
              <a:t> </a:t>
            </a:r>
            <a:r>
              <a:rPr lang="it-IT" sz="5900" dirty="0" err="1" smtClean="0"/>
              <a:t>created</a:t>
            </a:r>
            <a:r>
              <a:rPr lang="it-IT" sz="5900" dirty="0" smtClean="0"/>
              <a:t> over </a:t>
            </a:r>
            <a:r>
              <a:rPr lang="it-IT" sz="5900" b="1" dirty="0" err="1" smtClean="0"/>
              <a:t>perishable</a:t>
            </a:r>
            <a:r>
              <a:rPr lang="it-IT" sz="5900" b="1" dirty="0" smtClean="0"/>
              <a:t> </a:t>
            </a:r>
            <a:r>
              <a:rPr lang="it-IT" sz="5900" b="1" dirty="0" err="1" smtClean="0"/>
              <a:t>goods</a:t>
            </a:r>
            <a:r>
              <a:rPr lang="it-IT" sz="5900" b="1" dirty="0" smtClean="0"/>
              <a:t> or </a:t>
            </a:r>
            <a:r>
              <a:rPr lang="it-IT" sz="5900" b="1" dirty="0" err="1" smtClean="0"/>
              <a:t>consumable</a:t>
            </a:r>
            <a:r>
              <a:rPr lang="it-IT" sz="5900" b="1" dirty="0" smtClean="0"/>
              <a:t> </a:t>
            </a:r>
            <a:r>
              <a:rPr lang="it-IT" sz="5900" b="1" dirty="0" err="1" smtClean="0"/>
              <a:t>goods</a:t>
            </a:r>
            <a:r>
              <a:rPr lang="it-IT" sz="5900" dirty="0" smtClean="0"/>
              <a:t>: </a:t>
            </a:r>
            <a:r>
              <a:rPr lang="it-IT" sz="5900" dirty="0" err="1" smtClean="0"/>
              <a:t>what</a:t>
            </a:r>
            <a:r>
              <a:rPr lang="it-IT" sz="5900" dirty="0" smtClean="0"/>
              <a:t> do I </a:t>
            </a:r>
            <a:r>
              <a:rPr lang="it-IT" sz="5900" dirty="0" err="1" smtClean="0"/>
              <a:t>have</a:t>
            </a:r>
            <a:r>
              <a:rPr lang="it-IT" sz="5900" dirty="0" smtClean="0"/>
              <a:t> to </a:t>
            </a:r>
            <a:r>
              <a:rPr lang="it-IT" sz="5900" dirty="0" err="1" smtClean="0"/>
              <a:t>give</a:t>
            </a:r>
            <a:r>
              <a:rPr lang="it-IT" sz="5900" dirty="0" smtClean="0"/>
              <a:t> back?</a:t>
            </a:r>
          </a:p>
          <a:p>
            <a:pPr algn="just" fontAlgn="auto">
              <a:spcAft>
                <a:spcPts val="0"/>
              </a:spcAft>
              <a:buFontTx/>
              <a:buChar char="-"/>
              <a:defRPr/>
            </a:pPr>
            <a:r>
              <a:rPr lang="it-IT" sz="5900" dirty="0" err="1" smtClean="0"/>
              <a:t>It</a:t>
            </a:r>
            <a:r>
              <a:rPr lang="it-IT" sz="5900" dirty="0" smtClean="0"/>
              <a:t> </a:t>
            </a:r>
            <a:r>
              <a:rPr lang="it-IT" sz="5900" dirty="0" err="1" smtClean="0"/>
              <a:t>may</a:t>
            </a:r>
            <a:r>
              <a:rPr lang="it-IT" sz="5900" dirty="0" smtClean="0"/>
              <a:t> be </a:t>
            </a:r>
            <a:r>
              <a:rPr lang="it-IT" sz="5900" b="1" dirty="0" err="1" smtClean="0"/>
              <a:t>assigned</a:t>
            </a:r>
            <a:r>
              <a:rPr lang="it-IT" sz="5900" dirty="0" smtClean="0"/>
              <a:t> to </a:t>
            </a:r>
            <a:r>
              <a:rPr lang="it-IT" sz="5900" dirty="0" err="1" smtClean="0"/>
              <a:t>third</a:t>
            </a:r>
            <a:r>
              <a:rPr lang="it-IT" sz="5900" dirty="0" smtClean="0"/>
              <a:t> parties; the </a:t>
            </a:r>
            <a:r>
              <a:rPr lang="it-IT" sz="5900" dirty="0" err="1" smtClean="0"/>
              <a:t>holder</a:t>
            </a:r>
            <a:r>
              <a:rPr lang="it-IT" sz="5900" dirty="0" smtClean="0"/>
              <a:t> </a:t>
            </a:r>
            <a:r>
              <a:rPr lang="it-IT" sz="5900" dirty="0" err="1" smtClean="0"/>
              <a:t>may</a:t>
            </a:r>
            <a:r>
              <a:rPr lang="it-IT" sz="5900" dirty="0" smtClean="0"/>
              <a:t> create </a:t>
            </a:r>
            <a:r>
              <a:rPr lang="it-IT" sz="5900" b="1" dirty="0" err="1" smtClean="0"/>
              <a:t>mortgages</a:t>
            </a:r>
            <a:r>
              <a:rPr lang="it-IT" sz="5900" dirty="0" smtClean="0"/>
              <a:t> over the right of </a:t>
            </a:r>
            <a:r>
              <a:rPr lang="it-IT" sz="5900" dirty="0" err="1" smtClean="0"/>
              <a:t>usufruct</a:t>
            </a:r>
            <a:endParaRPr lang="it-IT" sz="5900" dirty="0" smtClean="0"/>
          </a:p>
          <a:p>
            <a:pPr algn="just" fontAlgn="auto">
              <a:spcAft>
                <a:spcPts val="0"/>
              </a:spcAft>
              <a:buFontTx/>
              <a:buChar char="-"/>
              <a:defRPr/>
            </a:pPr>
            <a:r>
              <a:rPr lang="it-IT" sz="5900" dirty="0" err="1" smtClean="0"/>
              <a:t>Obligation</a:t>
            </a:r>
            <a:r>
              <a:rPr lang="it-IT" sz="5900" dirty="0" smtClean="0"/>
              <a:t> to </a:t>
            </a:r>
            <a:r>
              <a:rPr lang="it-IT" sz="5900" dirty="0" err="1" smtClean="0"/>
              <a:t>pay</a:t>
            </a:r>
            <a:r>
              <a:rPr lang="it-IT" sz="5900" dirty="0" smtClean="0"/>
              <a:t> </a:t>
            </a:r>
            <a:r>
              <a:rPr lang="it-IT" sz="5900" b="1" dirty="0" err="1" smtClean="0"/>
              <a:t>expenses</a:t>
            </a:r>
            <a:r>
              <a:rPr lang="it-IT" sz="5900" dirty="0" smtClean="0"/>
              <a:t> and to take care of the </a:t>
            </a:r>
            <a:r>
              <a:rPr lang="it-IT" sz="5900" dirty="0" err="1" smtClean="0"/>
              <a:t>good</a:t>
            </a:r>
            <a:r>
              <a:rPr lang="it-IT" sz="5900" dirty="0" smtClean="0"/>
              <a:t> </a:t>
            </a:r>
            <a:r>
              <a:rPr lang="it-IT" sz="5900" b="1" dirty="0" err="1" smtClean="0"/>
              <a:t>custody</a:t>
            </a:r>
            <a:r>
              <a:rPr lang="it-IT" sz="5900" b="1" dirty="0" smtClean="0"/>
              <a:t> and management</a:t>
            </a:r>
          </a:p>
          <a:p>
            <a:pPr algn="just" fontAlgn="auto">
              <a:spcAft>
                <a:spcPts val="0"/>
              </a:spcAft>
              <a:buFontTx/>
              <a:buChar char="-"/>
              <a:defRPr/>
            </a:pPr>
            <a:endParaRPr lang="it-IT" sz="5900" dirty="0"/>
          </a:p>
          <a:p>
            <a:pPr algn="just" fontAlgn="auto">
              <a:spcAft>
                <a:spcPts val="0"/>
              </a:spcAft>
              <a:buFontTx/>
              <a:buChar char="-"/>
              <a:defRPr/>
            </a:pPr>
            <a:endParaRPr lang="it-IT" sz="3600" dirty="0" smtClean="0"/>
          </a:p>
          <a:p>
            <a:pPr algn="just" fontAlgn="auto">
              <a:spcAft>
                <a:spcPts val="0"/>
              </a:spcAft>
              <a:buFontTx/>
              <a:buChar char="-"/>
              <a:defRPr/>
            </a:pPr>
            <a:endParaRPr lang="it-IT" sz="3600" dirty="0"/>
          </a:p>
          <a:p>
            <a:pPr marL="0" indent="0" algn="just" fontAlgn="auto">
              <a:spcAft>
                <a:spcPts val="0"/>
              </a:spcAft>
              <a:buFont typeface="Arial" pitchFamily="34" charset="0"/>
              <a:buNone/>
              <a:defRPr/>
            </a:pPr>
            <a:endParaRPr lang="it-IT" sz="3600" dirty="0"/>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8229600" cy="4924425"/>
          </a:xfrm>
        </p:spPr>
        <p:txBody>
          <a:bodyPr rtlCol="0">
            <a:normAutofit fontScale="25000" lnSpcReduction="20000"/>
          </a:bodyPr>
          <a:lstStyle/>
          <a:p>
            <a:pPr algn="ctr" fontAlgn="auto">
              <a:spcAft>
                <a:spcPts val="0"/>
              </a:spcAft>
              <a:buFont typeface="Arial" pitchFamily="34" charset="0"/>
              <a:buChar char="•"/>
              <a:defRPr/>
            </a:pPr>
            <a:r>
              <a:rPr lang="it-IT" sz="3600" u="sng" dirty="0" err="1" smtClean="0"/>
              <a:t>Easements</a:t>
            </a:r>
            <a:endParaRPr lang="it-IT" sz="3600" u="sng" dirty="0" smtClean="0"/>
          </a:p>
          <a:p>
            <a:pPr marL="0" indent="0" algn="just" fontAlgn="auto">
              <a:spcAft>
                <a:spcPts val="0"/>
              </a:spcAft>
              <a:buFont typeface="Arial" pitchFamily="34" charset="0"/>
              <a:buNone/>
              <a:defRPr/>
            </a:pPr>
            <a:endParaRPr lang="it-IT" sz="3600" dirty="0" smtClean="0"/>
          </a:p>
          <a:p>
            <a:pPr algn="just" fontAlgn="auto">
              <a:spcAft>
                <a:spcPts val="0"/>
              </a:spcAft>
              <a:buFontTx/>
              <a:buChar char="-"/>
              <a:defRPr/>
            </a:pPr>
            <a:r>
              <a:rPr lang="it-IT" sz="10800" b="1" dirty="0" err="1" smtClean="0"/>
              <a:t>Burden</a:t>
            </a:r>
            <a:r>
              <a:rPr lang="it-IT" sz="10800" dirty="0" smtClean="0"/>
              <a:t> </a:t>
            </a:r>
            <a:r>
              <a:rPr lang="it-IT" sz="10800" dirty="0" err="1" smtClean="0"/>
              <a:t>created</a:t>
            </a:r>
            <a:r>
              <a:rPr lang="it-IT" sz="10800" dirty="0" smtClean="0"/>
              <a:t> over a </a:t>
            </a:r>
            <a:r>
              <a:rPr lang="it-IT" sz="10800" dirty="0" err="1" smtClean="0"/>
              <a:t>piece</a:t>
            </a:r>
            <a:r>
              <a:rPr lang="it-IT" sz="10800" dirty="0" smtClean="0"/>
              <a:t> of </a:t>
            </a:r>
            <a:r>
              <a:rPr lang="it-IT" sz="10800" dirty="0" err="1" smtClean="0"/>
              <a:t>land</a:t>
            </a:r>
            <a:r>
              <a:rPr lang="it-IT" sz="10800" dirty="0" smtClean="0"/>
              <a:t> </a:t>
            </a:r>
            <a:r>
              <a:rPr lang="it-IT" sz="10800" b="1" dirty="0" smtClean="0"/>
              <a:t>for the benefit of </a:t>
            </a:r>
            <a:r>
              <a:rPr lang="it-IT" sz="10800" b="1" dirty="0" err="1" smtClean="0"/>
              <a:t>another</a:t>
            </a:r>
            <a:r>
              <a:rPr lang="it-IT" sz="10800" b="1" dirty="0" smtClean="0"/>
              <a:t> </a:t>
            </a:r>
            <a:r>
              <a:rPr lang="it-IT" sz="10800" b="1" dirty="0" err="1" smtClean="0"/>
              <a:t>piece</a:t>
            </a:r>
            <a:r>
              <a:rPr lang="it-IT" sz="10800" b="1" dirty="0" smtClean="0"/>
              <a:t> of </a:t>
            </a:r>
            <a:r>
              <a:rPr lang="it-IT" sz="10800" b="1" dirty="0" err="1" smtClean="0"/>
              <a:t>land</a:t>
            </a:r>
            <a:r>
              <a:rPr lang="it-IT" sz="10800" dirty="0" smtClean="0"/>
              <a:t> </a:t>
            </a:r>
            <a:r>
              <a:rPr lang="it-IT" sz="10800" dirty="0" err="1" smtClean="0"/>
              <a:t>belonging</a:t>
            </a:r>
            <a:r>
              <a:rPr lang="it-IT" sz="10800" dirty="0" smtClean="0"/>
              <a:t> to a </a:t>
            </a:r>
            <a:r>
              <a:rPr lang="it-IT" sz="10800" b="1" dirty="0" err="1" smtClean="0"/>
              <a:t>different</a:t>
            </a:r>
            <a:r>
              <a:rPr lang="it-IT" sz="10800" b="1" dirty="0" smtClean="0"/>
              <a:t> </a:t>
            </a:r>
            <a:r>
              <a:rPr lang="it-IT" sz="10800" b="1" dirty="0" err="1" smtClean="0"/>
              <a:t>owner</a:t>
            </a:r>
            <a:r>
              <a:rPr lang="it-IT" sz="10800" b="1" dirty="0" smtClean="0"/>
              <a:t> </a:t>
            </a:r>
            <a:r>
              <a:rPr lang="it-IT" sz="10800" dirty="0" smtClean="0"/>
              <a:t>(</a:t>
            </a:r>
            <a:r>
              <a:rPr lang="it-IT" sz="10800" i="1" dirty="0" smtClean="0"/>
              <a:t>e.g.</a:t>
            </a:r>
            <a:r>
              <a:rPr lang="it-IT" sz="10800" dirty="0" smtClean="0"/>
              <a:t>, </a:t>
            </a:r>
            <a:r>
              <a:rPr lang="it-IT" sz="10800" dirty="0" err="1" smtClean="0"/>
              <a:t>easement</a:t>
            </a:r>
            <a:r>
              <a:rPr lang="it-IT" sz="10800" dirty="0" smtClean="0"/>
              <a:t> of way, </a:t>
            </a:r>
            <a:r>
              <a:rPr lang="it-IT" sz="10800" dirty="0" err="1" smtClean="0"/>
              <a:t>easements</a:t>
            </a:r>
            <a:r>
              <a:rPr lang="it-IT" sz="10800" dirty="0" smtClean="0"/>
              <a:t> </a:t>
            </a:r>
            <a:r>
              <a:rPr lang="it-IT" sz="10800" dirty="0" err="1" smtClean="0"/>
              <a:t>relating</a:t>
            </a:r>
            <a:r>
              <a:rPr lang="it-IT" sz="10800" dirty="0" smtClean="0"/>
              <a:t> to the use of water, </a:t>
            </a:r>
            <a:r>
              <a:rPr lang="it-IT" sz="10800" dirty="0" err="1" smtClean="0"/>
              <a:t>energy</a:t>
            </a:r>
            <a:r>
              <a:rPr lang="it-IT" sz="10800" dirty="0" smtClean="0"/>
              <a:t> </a:t>
            </a:r>
            <a:r>
              <a:rPr lang="it-IT" sz="10800" dirty="0" err="1" smtClean="0"/>
              <a:t>cables</a:t>
            </a:r>
            <a:r>
              <a:rPr lang="it-IT" sz="10800" dirty="0" smtClean="0"/>
              <a:t>, etc.)</a:t>
            </a:r>
          </a:p>
          <a:p>
            <a:pPr algn="just" fontAlgn="auto">
              <a:spcAft>
                <a:spcPts val="0"/>
              </a:spcAft>
              <a:buFontTx/>
              <a:buChar char="-"/>
              <a:defRPr/>
            </a:pPr>
            <a:r>
              <a:rPr lang="it-IT" sz="10800" dirty="0" err="1" smtClean="0"/>
              <a:t>Burdens</a:t>
            </a:r>
            <a:r>
              <a:rPr lang="it-IT" sz="10800" dirty="0" smtClean="0"/>
              <a:t> </a:t>
            </a:r>
            <a:r>
              <a:rPr lang="it-IT" sz="10800" dirty="0" err="1" smtClean="0"/>
              <a:t>may</a:t>
            </a:r>
            <a:r>
              <a:rPr lang="it-IT" sz="10800" dirty="0" smtClean="0"/>
              <a:t> </a:t>
            </a:r>
            <a:r>
              <a:rPr lang="it-IT" sz="10800" b="1" dirty="0" err="1" smtClean="0"/>
              <a:t>never</a:t>
            </a:r>
            <a:r>
              <a:rPr lang="it-IT" sz="10800" dirty="0" smtClean="0"/>
              <a:t> be </a:t>
            </a:r>
            <a:r>
              <a:rPr lang="it-IT" sz="10800" dirty="0" err="1" smtClean="0"/>
              <a:t>represented</a:t>
            </a:r>
            <a:r>
              <a:rPr lang="it-IT" sz="10800" dirty="0" smtClean="0"/>
              <a:t> by an </a:t>
            </a:r>
            <a:r>
              <a:rPr lang="it-IT" sz="10800" b="1" dirty="0" err="1" smtClean="0"/>
              <a:t>obligation</a:t>
            </a:r>
            <a:r>
              <a:rPr lang="it-IT" sz="10800" b="1" dirty="0" smtClean="0"/>
              <a:t> to </a:t>
            </a:r>
            <a:r>
              <a:rPr lang="it-IT" sz="10800" b="1" dirty="0" err="1" smtClean="0"/>
              <a:t>perform</a:t>
            </a:r>
            <a:r>
              <a:rPr lang="it-IT" sz="10800" b="1" dirty="0" smtClean="0"/>
              <a:t> </a:t>
            </a:r>
            <a:r>
              <a:rPr lang="it-IT" sz="10800" dirty="0" err="1" smtClean="0"/>
              <a:t>something</a:t>
            </a:r>
            <a:r>
              <a:rPr lang="it-IT" sz="10800" dirty="0" smtClean="0"/>
              <a:t> (personal </a:t>
            </a:r>
            <a:r>
              <a:rPr lang="it-IT" sz="10800" dirty="0" err="1" smtClean="0"/>
              <a:t>obligation</a:t>
            </a:r>
            <a:r>
              <a:rPr lang="it-IT" sz="10800" dirty="0" smtClean="0"/>
              <a:t>)</a:t>
            </a:r>
          </a:p>
          <a:p>
            <a:pPr algn="just" fontAlgn="auto">
              <a:spcAft>
                <a:spcPts val="0"/>
              </a:spcAft>
              <a:buFontTx/>
              <a:buChar char="-"/>
              <a:defRPr/>
            </a:pPr>
            <a:r>
              <a:rPr lang="it-IT" sz="10800" dirty="0" smtClean="0"/>
              <a:t>Lands must be </a:t>
            </a:r>
            <a:r>
              <a:rPr lang="it-IT" sz="10800" b="1" dirty="0" err="1" smtClean="0"/>
              <a:t>close</a:t>
            </a:r>
            <a:r>
              <a:rPr lang="it-IT" sz="10800" dirty="0" smtClean="0"/>
              <a:t> to </a:t>
            </a:r>
            <a:r>
              <a:rPr lang="it-IT" sz="10800" dirty="0" err="1" smtClean="0"/>
              <a:t>one</a:t>
            </a:r>
            <a:r>
              <a:rPr lang="it-IT" sz="10800" dirty="0" smtClean="0"/>
              <a:t> </a:t>
            </a:r>
            <a:r>
              <a:rPr lang="it-IT" sz="10800" dirty="0" err="1" smtClean="0"/>
              <a:t>another</a:t>
            </a:r>
            <a:endParaRPr lang="it-IT" sz="10800" dirty="0" smtClean="0"/>
          </a:p>
          <a:p>
            <a:pPr algn="just" fontAlgn="auto">
              <a:spcAft>
                <a:spcPts val="0"/>
              </a:spcAft>
              <a:buFontTx/>
              <a:buChar char="-"/>
              <a:defRPr/>
            </a:pPr>
            <a:r>
              <a:rPr lang="it-IT" sz="10800" dirty="0" err="1" smtClean="0"/>
              <a:t>Easement</a:t>
            </a:r>
            <a:r>
              <a:rPr lang="it-IT" sz="10800" dirty="0" smtClean="0"/>
              <a:t> </a:t>
            </a:r>
            <a:r>
              <a:rPr lang="it-IT" sz="10800" dirty="0" err="1" smtClean="0"/>
              <a:t>may</a:t>
            </a:r>
            <a:r>
              <a:rPr lang="it-IT" sz="10800" dirty="0" smtClean="0"/>
              <a:t> be </a:t>
            </a:r>
            <a:r>
              <a:rPr lang="it-IT" sz="10800" dirty="0" err="1" smtClean="0"/>
              <a:t>created</a:t>
            </a:r>
            <a:r>
              <a:rPr lang="it-IT" sz="10800" dirty="0" smtClean="0"/>
              <a:t> </a:t>
            </a:r>
            <a:r>
              <a:rPr lang="it-IT" sz="10800" dirty="0" err="1" smtClean="0"/>
              <a:t>either</a:t>
            </a:r>
            <a:r>
              <a:rPr lang="it-IT" sz="10800" dirty="0" smtClean="0"/>
              <a:t> by </a:t>
            </a:r>
            <a:r>
              <a:rPr lang="it-IT" sz="10800" dirty="0" err="1" smtClean="0"/>
              <a:t>virtue</a:t>
            </a:r>
            <a:r>
              <a:rPr lang="it-IT" sz="10800" dirty="0" smtClean="0"/>
              <a:t> of an </a:t>
            </a:r>
            <a:r>
              <a:rPr lang="it-IT" sz="10800" b="1" dirty="0" err="1" smtClean="0"/>
              <a:t>agreement</a:t>
            </a:r>
            <a:r>
              <a:rPr lang="it-IT" sz="10800" dirty="0" smtClean="0"/>
              <a:t> or by </a:t>
            </a:r>
            <a:r>
              <a:rPr lang="it-IT" sz="10800" b="1" dirty="0" err="1" smtClean="0"/>
              <a:t>operation</a:t>
            </a:r>
            <a:r>
              <a:rPr lang="it-IT" sz="10800" b="1" dirty="0" smtClean="0"/>
              <a:t> of law</a:t>
            </a:r>
          </a:p>
          <a:p>
            <a:pPr algn="just" fontAlgn="auto">
              <a:spcAft>
                <a:spcPts val="0"/>
              </a:spcAft>
              <a:buFontTx/>
              <a:buChar char="-"/>
              <a:defRPr/>
            </a:pPr>
            <a:r>
              <a:rPr lang="it-IT" sz="10800" b="1" dirty="0" err="1" smtClean="0"/>
              <a:t>Expenses</a:t>
            </a:r>
            <a:r>
              <a:rPr lang="it-IT" sz="10800" dirty="0" smtClean="0"/>
              <a:t> are </a:t>
            </a:r>
            <a:r>
              <a:rPr lang="it-IT" sz="10800" dirty="0" err="1" smtClean="0"/>
              <a:t>borne</a:t>
            </a:r>
            <a:r>
              <a:rPr lang="it-IT" sz="10800" dirty="0" smtClean="0"/>
              <a:t> by the </a:t>
            </a:r>
            <a:r>
              <a:rPr lang="it-IT" sz="10800" dirty="0" err="1" smtClean="0"/>
              <a:t>owner</a:t>
            </a:r>
            <a:r>
              <a:rPr lang="it-IT" sz="10800" dirty="0" smtClean="0"/>
              <a:t> of the “</a:t>
            </a:r>
            <a:r>
              <a:rPr lang="it-IT" sz="10800" dirty="0" err="1" smtClean="0"/>
              <a:t>dominant</a:t>
            </a:r>
            <a:r>
              <a:rPr lang="it-IT" sz="10800" dirty="0" smtClean="0"/>
              <a:t>” </a:t>
            </a:r>
            <a:r>
              <a:rPr lang="it-IT" sz="10800" dirty="0" err="1" smtClean="0"/>
              <a:t>land</a:t>
            </a:r>
            <a:r>
              <a:rPr lang="it-IT" sz="10800" dirty="0" smtClean="0"/>
              <a:t> </a:t>
            </a:r>
          </a:p>
          <a:p>
            <a:pPr algn="just" fontAlgn="auto">
              <a:spcAft>
                <a:spcPts val="0"/>
              </a:spcAft>
              <a:buFontTx/>
              <a:buChar char="-"/>
              <a:defRPr/>
            </a:pPr>
            <a:r>
              <a:rPr lang="it-IT" sz="10800" dirty="0" smtClean="0"/>
              <a:t>the </a:t>
            </a:r>
            <a:r>
              <a:rPr lang="it-IT" sz="10800" dirty="0" err="1" smtClean="0"/>
              <a:t>owner</a:t>
            </a:r>
            <a:r>
              <a:rPr lang="it-IT" sz="10800" dirty="0" smtClean="0"/>
              <a:t> of the “</a:t>
            </a:r>
            <a:r>
              <a:rPr lang="it-IT" sz="10800" dirty="0" err="1" smtClean="0"/>
              <a:t>dominant</a:t>
            </a:r>
            <a:r>
              <a:rPr lang="it-IT" sz="10800" dirty="0" smtClean="0"/>
              <a:t>” </a:t>
            </a:r>
            <a:r>
              <a:rPr lang="it-IT" sz="10800" dirty="0" err="1" smtClean="0"/>
              <a:t>land</a:t>
            </a:r>
            <a:r>
              <a:rPr lang="it-IT" sz="10800" dirty="0" smtClean="0"/>
              <a:t> must </a:t>
            </a:r>
            <a:r>
              <a:rPr lang="it-IT" sz="10800" dirty="0" err="1" smtClean="0"/>
              <a:t>act</a:t>
            </a:r>
            <a:r>
              <a:rPr lang="it-IT" sz="10800" dirty="0" smtClean="0"/>
              <a:t> </a:t>
            </a:r>
            <a:r>
              <a:rPr lang="it-IT" sz="10800" dirty="0" err="1" smtClean="0"/>
              <a:t>reasonably</a:t>
            </a:r>
            <a:endParaRPr lang="it-IT" sz="10800" dirty="0"/>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8229600" cy="4924425"/>
          </a:xfrm>
        </p:spPr>
        <p:txBody>
          <a:bodyPr rtlCol="0">
            <a:normAutofit fontScale="85000" lnSpcReduction="20000"/>
          </a:bodyPr>
          <a:lstStyle/>
          <a:p>
            <a:pPr algn="ctr" fontAlgn="auto">
              <a:spcAft>
                <a:spcPts val="0"/>
              </a:spcAft>
              <a:buFont typeface="Arial" pitchFamily="34" charset="0"/>
              <a:buChar char="•"/>
              <a:defRPr/>
            </a:pPr>
            <a:r>
              <a:rPr lang="it-IT" sz="3600" u="sng" dirty="0" smtClean="0"/>
              <a:t>Joint </a:t>
            </a:r>
            <a:r>
              <a:rPr lang="it-IT" sz="3600" u="sng" dirty="0" err="1" smtClean="0"/>
              <a:t>ownership</a:t>
            </a:r>
            <a:r>
              <a:rPr lang="it-IT" sz="3600" dirty="0" smtClean="0"/>
              <a:t> (</a:t>
            </a:r>
            <a:r>
              <a:rPr lang="it-IT" sz="3600" i="1" dirty="0" smtClean="0"/>
              <a:t>comunione</a:t>
            </a:r>
            <a:r>
              <a:rPr lang="it-IT" sz="3600" dirty="0" smtClean="0"/>
              <a:t>)</a:t>
            </a:r>
          </a:p>
          <a:p>
            <a:pPr algn="just" fontAlgn="auto">
              <a:spcAft>
                <a:spcPts val="0"/>
              </a:spcAft>
              <a:buFontTx/>
              <a:buChar char="-"/>
              <a:defRPr/>
            </a:pPr>
            <a:r>
              <a:rPr lang="it-IT" sz="3600" u="sng" dirty="0" smtClean="0"/>
              <a:t>Right of </a:t>
            </a:r>
            <a:r>
              <a:rPr lang="it-IT" sz="3600" u="sng" dirty="0" err="1" smtClean="0"/>
              <a:t>each</a:t>
            </a:r>
            <a:r>
              <a:rPr lang="it-IT" sz="3600" u="sng" dirty="0" smtClean="0"/>
              <a:t> </a:t>
            </a:r>
            <a:r>
              <a:rPr lang="it-IT" sz="3600" u="sng" dirty="0" err="1" smtClean="0"/>
              <a:t>participant</a:t>
            </a:r>
            <a:r>
              <a:rPr lang="it-IT" sz="3600" u="sng" dirty="0" smtClean="0"/>
              <a:t> to </a:t>
            </a:r>
            <a:r>
              <a:rPr lang="it-IT" sz="3600" u="sng" dirty="0" err="1" smtClean="0"/>
              <a:t>enjoy</a:t>
            </a:r>
            <a:r>
              <a:rPr lang="it-IT" sz="3600" u="sng" dirty="0" smtClean="0"/>
              <a:t> a </a:t>
            </a:r>
            <a:r>
              <a:rPr lang="it-IT" sz="3600" u="sng" dirty="0" err="1" smtClean="0"/>
              <a:t>commonly-owned</a:t>
            </a:r>
            <a:r>
              <a:rPr lang="it-IT" sz="3600" u="sng" dirty="0" smtClean="0"/>
              <a:t> </a:t>
            </a:r>
            <a:r>
              <a:rPr lang="it-IT" sz="3600" u="sng" dirty="0" err="1" smtClean="0"/>
              <a:t>good</a:t>
            </a:r>
            <a:r>
              <a:rPr lang="it-IT" sz="3600" i="1" dirty="0" smtClean="0"/>
              <a:t>  (“pro indiviso”)</a:t>
            </a:r>
          </a:p>
          <a:p>
            <a:pPr algn="just" fontAlgn="auto">
              <a:spcAft>
                <a:spcPts val="0"/>
              </a:spcAft>
              <a:buFontTx/>
              <a:buChar char="-"/>
              <a:defRPr/>
            </a:pPr>
            <a:r>
              <a:rPr lang="it-IT" sz="3600" dirty="0" err="1" smtClean="0"/>
              <a:t>Each</a:t>
            </a:r>
            <a:r>
              <a:rPr lang="it-IT" sz="3600" dirty="0" smtClean="0"/>
              <a:t> </a:t>
            </a:r>
            <a:r>
              <a:rPr lang="it-IT" sz="3600" dirty="0" err="1" smtClean="0"/>
              <a:t>participant</a:t>
            </a:r>
            <a:r>
              <a:rPr lang="it-IT" sz="3600" dirty="0" smtClean="0"/>
              <a:t> </a:t>
            </a:r>
            <a:r>
              <a:rPr lang="it-IT" sz="3600" dirty="0" err="1" smtClean="0"/>
              <a:t>is</a:t>
            </a:r>
            <a:r>
              <a:rPr lang="it-IT" sz="3600" dirty="0" smtClean="0"/>
              <a:t> </a:t>
            </a:r>
            <a:r>
              <a:rPr lang="it-IT" sz="3600" dirty="0" err="1" smtClean="0"/>
              <a:t>entitled</a:t>
            </a:r>
            <a:r>
              <a:rPr lang="it-IT" sz="3600" dirty="0" smtClean="0"/>
              <a:t> to </a:t>
            </a:r>
            <a:r>
              <a:rPr lang="it-IT" sz="3600" b="1" dirty="0" err="1" smtClean="0"/>
              <a:t>enjoy</a:t>
            </a:r>
            <a:r>
              <a:rPr lang="it-IT" sz="3600" dirty="0" smtClean="0"/>
              <a:t> the </a:t>
            </a:r>
            <a:r>
              <a:rPr lang="it-IT" sz="3600" dirty="0" err="1" smtClean="0"/>
              <a:t>good</a:t>
            </a:r>
            <a:r>
              <a:rPr lang="it-IT" sz="3600" dirty="0" smtClean="0"/>
              <a:t>, </a:t>
            </a:r>
            <a:r>
              <a:rPr lang="it-IT" sz="3600" dirty="0" err="1" smtClean="0"/>
              <a:t>but</a:t>
            </a:r>
            <a:r>
              <a:rPr lang="it-IT" sz="3600" dirty="0" smtClean="0"/>
              <a:t> </a:t>
            </a:r>
            <a:r>
              <a:rPr lang="it-IT" sz="3600" dirty="0" err="1" smtClean="0"/>
              <a:t>its</a:t>
            </a:r>
            <a:r>
              <a:rPr lang="it-IT" sz="3600" dirty="0" smtClean="0"/>
              <a:t> </a:t>
            </a:r>
            <a:r>
              <a:rPr lang="it-IT" sz="3600" b="1" dirty="0" err="1" smtClean="0"/>
              <a:t>economic</a:t>
            </a:r>
            <a:r>
              <a:rPr lang="it-IT" sz="3600" b="1" dirty="0" smtClean="0"/>
              <a:t> </a:t>
            </a:r>
            <a:r>
              <a:rPr lang="it-IT" sz="3600" b="1" dirty="0" err="1" smtClean="0"/>
              <a:t>destination</a:t>
            </a:r>
            <a:r>
              <a:rPr lang="it-IT" sz="3600" b="1" dirty="0" smtClean="0"/>
              <a:t> </a:t>
            </a:r>
            <a:r>
              <a:rPr lang="it-IT" sz="3600" dirty="0" smtClean="0"/>
              <a:t>must </a:t>
            </a:r>
            <a:r>
              <a:rPr lang="it-IT" sz="3600" dirty="0" err="1" smtClean="0"/>
              <a:t>not</a:t>
            </a:r>
            <a:r>
              <a:rPr lang="it-IT" sz="3600" dirty="0" smtClean="0"/>
              <a:t> be </a:t>
            </a:r>
            <a:r>
              <a:rPr lang="it-IT" sz="3600" dirty="0" err="1" smtClean="0"/>
              <a:t>diverted</a:t>
            </a:r>
            <a:endParaRPr lang="it-IT" sz="3600" dirty="0" smtClean="0"/>
          </a:p>
          <a:p>
            <a:pPr algn="just" fontAlgn="auto">
              <a:spcAft>
                <a:spcPts val="0"/>
              </a:spcAft>
              <a:buFontTx/>
              <a:buChar char="-"/>
              <a:defRPr/>
            </a:pPr>
            <a:r>
              <a:rPr lang="it-IT" sz="3600" dirty="0" err="1" smtClean="0"/>
              <a:t>Obligation</a:t>
            </a:r>
            <a:r>
              <a:rPr lang="it-IT" sz="3600" dirty="0" smtClean="0"/>
              <a:t> to </a:t>
            </a:r>
            <a:r>
              <a:rPr lang="it-IT" sz="3600" b="1" dirty="0" err="1" smtClean="0"/>
              <a:t>pay</a:t>
            </a:r>
            <a:r>
              <a:rPr lang="it-IT" sz="3600" b="1" dirty="0" smtClean="0"/>
              <a:t> </a:t>
            </a:r>
            <a:r>
              <a:rPr lang="it-IT" sz="3600" b="1" dirty="0" err="1" smtClean="0"/>
              <a:t>expenses</a:t>
            </a:r>
            <a:r>
              <a:rPr lang="it-IT" sz="3600" b="1" dirty="0" smtClean="0"/>
              <a:t> </a:t>
            </a:r>
            <a:r>
              <a:rPr lang="it-IT" sz="3600" dirty="0" smtClean="0"/>
              <a:t>on a </a:t>
            </a:r>
            <a:r>
              <a:rPr lang="it-IT" sz="3600" i="1" dirty="0" smtClean="0"/>
              <a:t>pro quota </a:t>
            </a:r>
            <a:r>
              <a:rPr lang="it-IT" sz="3600" dirty="0" err="1" smtClean="0"/>
              <a:t>basis</a:t>
            </a:r>
            <a:endParaRPr lang="it-IT" sz="3600" dirty="0" smtClean="0"/>
          </a:p>
          <a:p>
            <a:pPr algn="just" fontAlgn="auto">
              <a:spcAft>
                <a:spcPts val="0"/>
              </a:spcAft>
              <a:buFontTx/>
              <a:buChar char="-"/>
              <a:defRPr/>
            </a:pPr>
            <a:r>
              <a:rPr lang="it-IT" sz="3600" dirty="0" smtClean="0"/>
              <a:t>Right to </a:t>
            </a:r>
            <a:r>
              <a:rPr lang="it-IT" sz="3600" dirty="0" err="1" smtClean="0"/>
              <a:t>assign</a:t>
            </a:r>
            <a:r>
              <a:rPr lang="it-IT" sz="3600" dirty="0" smtClean="0"/>
              <a:t> or dispose of </a:t>
            </a:r>
            <a:r>
              <a:rPr lang="it-IT" sz="3600" dirty="0" err="1" smtClean="0"/>
              <a:t>each</a:t>
            </a:r>
            <a:r>
              <a:rPr lang="it-IT" sz="3600" dirty="0" smtClean="0"/>
              <a:t> share</a:t>
            </a:r>
          </a:p>
          <a:p>
            <a:pPr algn="just" fontAlgn="auto">
              <a:spcAft>
                <a:spcPts val="0"/>
              </a:spcAft>
              <a:buFontTx/>
              <a:buChar char="-"/>
              <a:defRPr/>
            </a:pPr>
            <a:r>
              <a:rPr lang="it-IT" sz="3600" b="1" dirty="0" err="1" smtClean="0"/>
              <a:t>Majority</a:t>
            </a:r>
            <a:r>
              <a:rPr lang="it-IT" sz="3600" dirty="0" smtClean="0"/>
              <a:t> </a:t>
            </a:r>
            <a:r>
              <a:rPr lang="it-IT" sz="3600" dirty="0" err="1" smtClean="0"/>
              <a:t>rule</a:t>
            </a:r>
            <a:r>
              <a:rPr lang="it-IT" sz="3600" dirty="0" smtClean="0"/>
              <a:t> (</a:t>
            </a:r>
            <a:r>
              <a:rPr lang="it-IT" sz="3600" dirty="0" err="1" smtClean="0"/>
              <a:t>simple</a:t>
            </a:r>
            <a:r>
              <a:rPr lang="it-IT" sz="3600" dirty="0" smtClean="0"/>
              <a:t> or </a:t>
            </a:r>
            <a:r>
              <a:rPr lang="it-IT" sz="3600" dirty="0" err="1" smtClean="0"/>
              <a:t>qualified</a:t>
            </a:r>
            <a:r>
              <a:rPr lang="it-IT" sz="3600" dirty="0" smtClean="0"/>
              <a:t> </a:t>
            </a:r>
            <a:r>
              <a:rPr lang="it-IT" sz="3600" dirty="0" err="1" smtClean="0"/>
              <a:t>majority</a:t>
            </a:r>
            <a:r>
              <a:rPr lang="it-IT" sz="3600" dirty="0" smtClean="0"/>
              <a:t>); </a:t>
            </a:r>
            <a:r>
              <a:rPr lang="it-IT" sz="3600" b="1" dirty="0" err="1" smtClean="0"/>
              <a:t>unanimous</a:t>
            </a:r>
            <a:r>
              <a:rPr lang="it-IT" sz="3600" b="1" dirty="0" smtClean="0"/>
              <a:t> </a:t>
            </a:r>
            <a:r>
              <a:rPr lang="it-IT" sz="3600" b="1" dirty="0" err="1" smtClean="0"/>
              <a:t>consent</a:t>
            </a:r>
            <a:r>
              <a:rPr lang="it-IT" sz="3600" dirty="0" smtClean="0"/>
              <a:t> to </a:t>
            </a:r>
            <a:r>
              <a:rPr lang="it-IT" sz="3600" dirty="0" err="1" smtClean="0"/>
              <a:t>dismiss</a:t>
            </a:r>
            <a:r>
              <a:rPr lang="it-IT" sz="3600" dirty="0" smtClean="0"/>
              <a:t> the </a:t>
            </a:r>
            <a:r>
              <a:rPr lang="it-IT" sz="3600" dirty="0" err="1" smtClean="0"/>
              <a:t>commonly-owned</a:t>
            </a:r>
            <a:r>
              <a:rPr lang="it-IT" sz="3600" dirty="0" smtClean="0"/>
              <a:t> </a:t>
            </a:r>
            <a:r>
              <a:rPr lang="it-IT" sz="3600" dirty="0" err="1" smtClean="0"/>
              <a:t>good</a:t>
            </a:r>
            <a:endParaRPr lang="it-IT" sz="3600" dirty="0" smtClean="0"/>
          </a:p>
          <a:p>
            <a:pPr algn="just" fontAlgn="auto">
              <a:spcAft>
                <a:spcPts val="0"/>
              </a:spcAft>
              <a:buFontTx/>
              <a:buChar char="-"/>
              <a:defRPr/>
            </a:pPr>
            <a:endParaRPr lang="it-IT" sz="3600" dirty="0" smtClean="0"/>
          </a:p>
          <a:p>
            <a:pPr algn="just" fontAlgn="auto">
              <a:spcAft>
                <a:spcPts val="0"/>
              </a:spcAft>
              <a:buFontTx/>
              <a:buChar char="-"/>
              <a:defRPr/>
            </a:pPr>
            <a:endParaRPr lang="it-IT" sz="3600" dirty="0" smtClean="0"/>
          </a:p>
          <a:p>
            <a:pPr algn="just" fontAlgn="auto">
              <a:spcAft>
                <a:spcPts val="0"/>
              </a:spcAft>
              <a:buFontTx/>
              <a:buChar char="-"/>
              <a:defRPr/>
            </a:pPr>
            <a:endParaRPr lang="it-IT" sz="3600" dirty="0"/>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2060575"/>
            <a:ext cx="8229600" cy="1143000"/>
          </a:xfrm>
        </p:spPr>
        <p:txBody>
          <a:bodyPr rtlCol="0">
            <a:normAutofit fontScale="90000"/>
          </a:bodyPr>
          <a:lstStyle/>
          <a:p>
            <a:pPr fontAlgn="auto">
              <a:spcAft>
                <a:spcPts val="0"/>
              </a:spcAft>
              <a:defRPr/>
            </a:pPr>
            <a:r>
              <a:rPr lang="it-IT" dirty="0" err="1" smtClean="0"/>
              <a:t>Ownership</a:t>
            </a:r>
            <a:r>
              <a:rPr lang="it-IT" dirty="0" smtClean="0"/>
              <a:t> </a:t>
            </a:r>
            <a:r>
              <a:rPr lang="it-IT" dirty="0" err="1" smtClean="0"/>
              <a:t>rights</a:t>
            </a:r>
            <a:r>
              <a:rPr lang="it-IT" dirty="0" smtClean="0"/>
              <a:t> </a:t>
            </a:r>
            <a:br>
              <a:rPr lang="it-IT" dirty="0" smtClean="0"/>
            </a:br>
            <a:r>
              <a:rPr lang="it-IT" dirty="0" smtClean="0"/>
              <a:t>in the </a:t>
            </a:r>
            <a:r>
              <a:rPr lang="it-IT" dirty="0" err="1" smtClean="0"/>
              <a:t>Italian</a:t>
            </a:r>
            <a:r>
              <a:rPr lang="it-IT" dirty="0" smtClean="0"/>
              <a:t> </a:t>
            </a:r>
            <a:r>
              <a:rPr lang="it-IT" dirty="0" err="1" smtClean="0"/>
              <a:t>Constitution</a:t>
            </a:r>
            <a:r>
              <a:rPr lang="it-IT" dirty="0" smtClean="0"/>
              <a:t/>
            </a:r>
            <a:br>
              <a:rPr lang="it-IT" dirty="0" smtClean="0"/>
            </a:br>
            <a:r>
              <a:rPr lang="it-IT" dirty="0" smtClean="0"/>
              <a:t>(general </a:t>
            </a:r>
            <a:r>
              <a:rPr lang="it-IT" dirty="0" err="1" smtClean="0"/>
              <a:t>principles</a:t>
            </a:r>
            <a:r>
              <a:rPr lang="it-IT" dirty="0" smtClean="0"/>
              <a:t>)</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8229600" cy="4924425"/>
          </a:xfrm>
        </p:spPr>
        <p:txBody>
          <a:bodyPr rtlCol="0">
            <a:normAutofit fontScale="70000" lnSpcReduction="20000"/>
          </a:bodyPr>
          <a:lstStyle/>
          <a:p>
            <a:pPr algn="ctr" fontAlgn="auto">
              <a:spcAft>
                <a:spcPts val="0"/>
              </a:spcAft>
              <a:buFont typeface="Arial" pitchFamily="34" charset="0"/>
              <a:buChar char="•"/>
              <a:defRPr/>
            </a:pPr>
            <a:r>
              <a:rPr lang="it-IT" sz="4100" b="1" dirty="0" err="1" smtClean="0"/>
              <a:t>Possession</a:t>
            </a:r>
            <a:endParaRPr lang="it-IT" sz="4100" b="1" dirty="0" smtClean="0"/>
          </a:p>
          <a:p>
            <a:pPr marL="0" indent="0" algn="ctr" fontAlgn="auto">
              <a:spcAft>
                <a:spcPts val="0"/>
              </a:spcAft>
              <a:buFont typeface="Arial" pitchFamily="34" charset="0"/>
              <a:buNone/>
              <a:defRPr/>
            </a:pPr>
            <a:endParaRPr lang="it-IT" sz="3900" dirty="0" smtClean="0"/>
          </a:p>
          <a:p>
            <a:pPr algn="just" fontAlgn="auto">
              <a:spcAft>
                <a:spcPts val="0"/>
              </a:spcAft>
              <a:buFontTx/>
              <a:buChar char="-"/>
              <a:defRPr/>
            </a:pPr>
            <a:r>
              <a:rPr lang="it-IT" sz="3900" b="1" u="sng" dirty="0" err="1" smtClean="0"/>
              <a:t>Factual</a:t>
            </a:r>
            <a:r>
              <a:rPr lang="it-IT" sz="3900" b="1" dirty="0" smtClean="0"/>
              <a:t> situation</a:t>
            </a:r>
            <a:r>
              <a:rPr lang="it-IT" sz="3900" dirty="0" smtClean="0"/>
              <a:t> - </a:t>
            </a:r>
            <a:r>
              <a:rPr lang="it-IT" sz="3900" dirty="0" err="1" smtClean="0"/>
              <a:t>exercise</a:t>
            </a:r>
            <a:r>
              <a:rPr lang="it-IT" sz="3900" dirty="0" smtClean="0"/>
              <a:t> of </a:t>
            </a:r>
            <a:r>
              <a:rPr lang="it-IT" sz="3900" dirty="0" err="1" smtClean="0"/>
              <a:t>ownership</a:t>
            </a:r>
            <a:r>
              <a:rPr lang="it-IT" sz="3900" dirty="0" smtClean="0"/>
              <a:t> </a:t>
            </a:r>
            <a:r>
              <a:rPr lang="it-IT" sz="3900" dirty="0" err="1" smtClean="0"/>
              <a:t>powers</a:t>
            </a:r>
            <a:r>
              <a:rPr lang="it-IT" sz="3900" dirty="0" smtClean="0"/>
              <a:t> over a </a:t>
            </a:r>
            <a:r>
              <a:rPr lang="it-IT" sz="3900" dirty="0" err="1" smtClean="0"/>
              <a:t>good</a:t>
            </a:r>
            <a:r>
              <a:rPr lang="it-IT" sz="3900" dirty="0" smtClean="0"/>
              <a:t>, </a:t>
            </a:r>
            <a:r>
              <a:rPr lang="it-IT" sz="3900" b="1" dirty="0" err="1" smtClean="0"/>
              <a:t>as</a:t>
            </a:r>
            <a:r>
              <a:rPr lang="it-IT" sz="3900" b="1" dirty="0" smtClean="0"/>
              <a:t> a </a:t>
            </a:r>
            <a:r>
              <a:rPr lang="it-IT" sz="3900" b="1" dirty="0" err="1" smtClean="0"/>
              <a:t>matter</a:t>
            </a:r>
            <a:r>
              <a:rPr lang="it-IT" sz="3900" b="1" dirty="0" smtClean="0"/>
              <a:t> of </a:t>
            </a:r>
            <a:r>
              <a:rPr lang="it-IT" sz="3900" b="1" dirty="0" err="1" smtClean="0"/>
              <a:t>fact</a:t>
            </a:r>
            <a:endParaRPr lang="it-IT" sz="3900" b="1" dirty="0" smtClean="0"/>
          </a:p>
          <a:p>
            <a:pPr algn="just" fontAlgn="auto">
              <a:spcAft>
                <a:spcPts val="0"/>
              </a:spcAft>
              <a:buFontTx/>
              <a:buChar char="-"/>
              <a:defRPr/>
            </a:pPr>
            <a:r>
              <a:rPr lang="it-IT" sz="3900" b="1" dirty="0" err="1" smtClean="0"/>
              <a:t>Objective</a:t>
            </a:r>
            <a:r>
              <a:rPr lang="it-IT" sz="3900" b="1" dirty="0" smtClean="0"/>
              <a:t> </a:t>
            </a:r>
            <a:r>
              <a:rPr lang="it-IT" sz="3900" b="1" dirty="0" err="1" smtClean="0"/>
              <a:t>element</a:t>
            </a:r>
            <a:r>
              <a:rPr lang="it-IT" sz="3900" dirty="0" smtClean="0"/>
              <a:t> (</a:t>
            </a:r>
            <a:r>
              <a:rPr lang="it-IT" sz="3900" dirty="0" err="1" smtClean="0"/>
              <a:t>availability</a:t>
            </a:r>
            <a:r>
              <a:rPr lang="it-IT" sz="3900" dirty="0" smtClean="0"/>
              <a:t> of a </a:t>
            </a:r>
            <a:r>
              <a:rPr lang="it-IT" sz="3900" dirty="0" err="1" smtClean="0"/>
              <a:t>good</a:t>
            </a:r>
            <a:r>
              <a:rPr lang="it-IT" sz="3900" dirty="0" smtClean="0"/>
              <a:t>) + </a:t>
            </a:r>
            <a:r>
              <a:rPr lang="it-IT" sz="3900" b="1" dirty="0" err="1" smtClean="0"/>
              <a:t>subjective</a:t>
            </a:r>
            <a:r>
              <a:rPr lang="it-IT" sz="3900" b="1" dirty="0" smtClean="0"/>
              <a:t> </a:t>
            </a:r>
            <a:r>
              <a:rPr lang="it-IT" sz="3900" b="1" dirty="0" err="1" smtClean="0"/>
              <a:t>element</a:t>
            </a:r>
            <a:r>
              <a:rPr lang="it-IT" sz="3900" dirty="0"/>
              <a:t> </a:t>
            </a:r>
            <a:r>
              <a:rPr lang="it-IT" sz="3900" dirty="0" smtClean="0"/>
              <a:t>(the </a:t>
            </a:r>
            <a:r>
              <a:rPr lang="it-IT" sz="3900" dirty="0" err="1" smtClean="0"/>
              <a:t>holder</a:t>
            </a:r>
            <a:r>
              <a:rPr lang="it-IT" sz="3900" dirty="0" smtClean="0"/>
              <a:t> </a:t>
            </a:r>
            <a:r>
              <a:rPr lang="it-IT" sz="3900" dirty="0" err="1" smtClean="0"/>
              <a:t>is</a:t>
            </a:r>
            <a:r>
              <a:rPr lang="it-IT" sz="3900" dirty="0" smtClean="0"/>
              <a:t> </a:t>
            </a:r>
            <a:r>
              <a:rPr lang="it-IT" sz="3900" dirty="0" err="1" smtClean="0"/>
              <a:t>not</a:t>
            </a:r>
            <a:r>
              <a:rPr lang="it-IT" sz="3900" dirty="0" smtClean="0"/>
              <a:t> </a:t>
            </a:r>
            <a:r>
              <a:rPr lang="it-IT" sz="3900" dirty="0" err="1" smtClean="0"/>
              <a:t>willing</a:t>
            </a:r>
            <a:r>
              <a:rPr lang="it-IT" sz="3900" dirty="0" smtClean="0"/>
              <a:t> to </a:t>
            </a:r>
            <a:r>
              <a:rPr lang="it-IT" sz="3900" dirty="0" err="1" smtClean="0"/>
              <a:t>deliver</a:t>
            </a:r>
            <a:r>
              <a:rPr lang="it-IT" sz="3900" dirty="0" smtClean="0"/>
              <a:t> the </a:t>
            </a:r>
            <a:r>
              <a:rPr lang="it-IT" sz="3900" dirty="0" err="1" smtClean="0"/>
              <a:t>good</a:t>
            </a:r>
            <a:r>
              <a:rPr lang="it-IT" sz="3900" dirty="0" smtClean="0"/>
              <a:t> back to </a:t>
            </a:r>
            <a:r>
              <a:rPr lang="it-IT" sz="3900" dirty="0" err="1" smtClean="0"/>
              <a:t>any</a:t>
            </a:r>
            <a:r>
              <a:rPr lang="it-IT" sz="3900" dirty="0" smtClean="0"/>
              <a:t> </a:t>
            </a:r>
            <a:r>
              <a:rPr lang="it-IT" sz="3900" dirty="0" err="1" smtClean="0"/>
              <a:t>other</a:t>
            </a:r>
            <a:r>
              <a:rPr lang="it-IT" sz="3900" dirty="0" smtClean="0"/>
              <a:t> </a:t>
            </a:r>
            <a:r>
              <a:rPr lang="it-IT" sz="3900" dirty="0" err="1" smtClean="0"/>
              <a:t>subject</a:t>
            </a:r>
            <a:r>
              <a:rPr lang="it-IT" sz="3900" dirty="0" smtClean="0"/>
              <a:t>)</a:t>
            </a:r>
          </a:p>
          <a:p>
            <a:pPr algn="just" fontAlgn="auto">
              <a:spcAft>
                <a:spcPts val="0"/>
              </a:spcAft>
              <a:buFontTx/>
              <a:buChar char="-"/>
              <a:defRPr/>
            </a:pPr>
            <a:r>
              <a:rPr lang="it-IT" sz="3900" dirty="0" err="1" smtClean="0"/>
              <a:t>Possession</a:t>
            </a:r>
            <a:r>
              <a:rPr lang="it-IT" sz="3900" dirty="0" smtClean="0"/>
              <a:t> </a:t>
            </a:r>
            <a:r>
              <a:rPr lang="it-IT" sz="3900" dirty="0" err="1" smtClean="0"/>
              <a:t>may</a:t>
            </a:r>
            <a:r>
              <a:rPr lang="it-IT" sz="3900" dirty="0" smtClean="0"/>
              <a:t> be </a:t>
            </a:r>
            <a:r>
              <a:rPr lang="it-IT" sz="3900" b="1" dirty="0" err="1" smtClean="0"/>
              <a:t>jointly</a:t>
            </a:r>
            <a:r>
              <a:rPr lang="it-IT" sz="3900" dirty="0" smtClean="0"/>
              <a:t> </a:t>
            </a:r>
            <a:r>
              <a:rPr lang="it-IT" sz="3900" dirty="0" err="1" smtClean="0"/>
              <a:t>exercised</a:t>
            </a:r>
            <a:r>
              <a:rPr lang="it-IT" sz="3900" dirty="0" smtClean="0"/>
              <a:t> by </a:t>
            </a:r>
            <a:r>
              <a:rPr lang="it-IT" sz="3900" dirty="0" err="1" smtClean="0"/>
              <a:t>several</a:t>
            </a:r>
            <a:r>
              <a:rPr lang="it-IT" sz="3900" dirty="0" smtClean="0"/>
              <a:t> </a:t>
            </a:r>
            <a:r>
              <a:rPr lang="it-IT" sz="3900" dirty="0" err="1" smtClean="0"/>
              <a:t>persons</a:t>
            </a:r>
            <a:r>
              <a:rPr lang="it-IT" sz="3900" dirty="0" smtClean="0"/>
              <a:t> (joint </a:t>
            </a:r>
            <a:r>
              <a:rPr lang="it-IT" sz="3900" dirty="0" err="1" smtClean="0"/>
              <a:t>posession</a:t>
            </a:r>
            <a:r>
              <a:rPr lang="it-IT" sz="3900" dirty="0" smtClean="0"/>
              <a:t>)</a:t>
            </a:r>
          </a:p>
          <a:p>
            <a:pPr algn="just" fontAlgn="auto">
              <a:spcAft>
                <a:spcPts val="0"/>
              </a:spcAft>
              <a:buFontTx/>
              <a:buChar char="-"/>
              <a:defRPr/>
            </a:pPr>
            <a:r>
              <a:rPr lang="it-IT" sz="3900" dirty="0" err="1" smtClean="0"/>
              <a:t>Possession</a:t>
            </a:r>
            <a:r>
              <a:rPr lang="it-IT" sz="3900" dirty="0" smtClean="0"/>
              <a:t> </a:t>
            </a:r>
            <a:r>
              <a:rPr lang="it-IT" sz="3900" dirty="0" err="1" smtClean="0"/>
              <a:t>may</a:t>
            </a:r>
            <a:r>
              <a:rPr lang="it-IT" sz="3900" dirty="0" smtClean="0"/>
              <a:t> be </a:t>
            </a:r>
            <a:r>
              <a:rPr lang="it-IT" sz="3900" b="1" dirty="0" err="1" smtClean="0"/>
              <a:t>claimed</a:t>
            </a:r>
            <a:r>
              <a:rPr lang="it-IT" sz="3900" dirty="0" smtClean="0"/>
              <a:t> </a:t>
            </a:r>
            <a:r>
              <a:rPr lang="it-IT" sz="3900" dirty="0" err="1" smtClean="0"/>
              <a:t>before</a:t>
            </a:r>
            <a:r>
              <a:rPr lang="it-IT" sz="3900" dirty="0" smtClean="0"/>
              <a:t> Court (</a:t>
            </a:r>
            <a:r>
              <a:rPr lang="it-IT" sz="3900" dirty="0" err="1" smtClean="0"/>
              <a:t>within</a:t>
            </a:r>
            <a:r>
              <a:rPr lang="it-IT" sz="3900" dirty="0" smtClean="0"/>
              <a:t> 1 </a:t>
            </a:r>
            <a:r>
              <a:rPr lang="it-IT" sz="3900" dirty="0" err="1" smtClean="0"/>
              <a:t>year</a:t>
            </a:r>
            <a:r>
              <a:rPr lang="it-IT" sz="3900" dirty="0" smtClean="0"/>
              <a:t> of the </a:t>
            </a:r>
            <a:r>
              <a:rPr lang="it-IT" sz="3900" dirty="0" err="1" smtClean="0"/>
              <a:t>loss</a:t>
            </a:r>
            <a:r>
              <a:rPr lang="it-IT" sz="3900" dirty="0" smtClean="0"/>
              <a:t> of the </a:t>
            </a:r>
            <a:r>
              <a:rPr lang="it-IT" sz="3900" dirty="0" err="1" smtClean="0"/>
              <a:t>good</a:t>
            </a:r>
            <a:r>
              <a:rPr lang="it-IT" sz="3900" dirty="0" smtClean="0"/>
              <a:t>)</a:t>
            </a:r>
          </a:p>
          <a:p>
            <a:pPr algn="just" fontAlgn="auto">
              <a:spcAft>
                <a:spcPts val="0"/>
              </a:spcAft>
              <a:buFontTx/>
              <a:buChar char="-"/>
              <a:defRPr/>
            </a:pPr>
            <a:r>
              <a:rPr lang="it-IT" sz="3900" b="1" dirty="0" err="1" smtClean="0"/>
              <a:t>Good</a:t>
            </a:r>
            <a:r>
              <a:rPr lang="it-IT" sz="3900" b="1" dirty="0" smtClean="0"/>
              <a:t> </a:t>
            </a:r>
            <a:r>
              <a:rPr lang="it-IT" sz="3900" b="1" dirty="0" err="1" smtClean="0"/>
              <a:t>faith</a:t>
            </a:r>
            <a:r>
              <a:rPr lang="it-IT" sz="3900" b="1" dirty="0" smtClean="0"/>
              <a:t> </a:t>
            </a:r>
            <a:r>
              <a:rPr lang="it-IT" sz="3900" dirty="0" err="1" smtClean="0"/>
              <a:t>possession</a:t>
            </a:r>
            <a:r>
              <a:rPr lang="it-IT" sz="3900" dirty="0" smtClean="0"/>
              <a:t> (</a:t>
            </a:r>
            <a:r>
              <a:rPr lang="it-IT" sz="3900" dirty="0" err="1" smtClean="0"/>
              <a:t>good</a:t>
            </a:r>
            <a:r>
              <a:rPr lang="it-IT" sz="3900" dirty="0" smtClean="0"/>
              <a:t> </a:t>
            </a:r>
            <a:r>
              <a:rPr lang="it-IT" sz="3900" dirty="0" err="1" smtClean="0"/>
              <a:t>faith</a:t>
            </a:r>
            <a:r>
              <a:rPr lang="it-IT" sz="3900" dirty="0" smtClean="0"/>
              <a:t> </a:t>
            </a:r>
            <a:r>
              <a:rPr lang="it-IT" sz="3900" dirty="0" err="1" smtClean="0"/>
              <a:t>is</a:t>
            </a:r>
            <a:r>
              <a:rPr lang="it-IT" sz="3900" dirty="0" smtClean="0"/>
              <a:t> </a:t>
            </a:r>
            <a:r>
              <a:rPr lang="it-IT" sz="3900" dirty="0" err="1" smtClean="0"/>
              <a:t>assumed</a:t>
            </a:r>
            <a:r>
              <a:rPr lang="it-IT" sz="3900" dirty="0" smtClean="0"/>
              <a:t>): </a:t>
            </a:r>
            <a:r>
              <a:rPr lang="it-IT" sz="3900" dirty="0" err="1" smtClean="0"/>
              <a:t>see</a:t>
            </a:r>
            <a:r>
              <a:rPr lang="it-IT" sz="3900" dirty="0" smtClean="0"/>
              <a:t> </a:t>
            </a:r>
            <a:r>
              <a:rPr lang="it-IT" sz="3900" dirty="0" err="1" smtClean="0"/>
              <a:t>next</a:t>
            </a:r>
            <a:r>
              <a:rPr lang="it-IT" sz="3900" dirty="0" smtClean="0"/>
              <a:t> slide</a:t>
            </a:r>
          </a:p>
          <a:p>
            <a:pPr algn="just" fontAlgn="auto">
              <a:spcAft>
                <a:spcPts val="0"/>
              </a:spcAft>
              <a:buFontTx/>
              <a:buChar char="-"/>
              <a:defRPr/>
            </a:pPr>
            <a:endParaRPr lang="it-IT" sz="3600" dirty="0" smtClean="0"/>
          </a:p>
          <a:p>
            <a:pPr algn="just" fontAlgn="auto">
              <a:spcAft>
                <a:spcPts val="0"/>
              </a:spcAft>
              <a:buFontTx/>
              <a:buChar char="-"/>
              <a:defRPr/>
            </a:pPr>
            <a:endParaRPr lang="it-IT" sz="3600" dirty="0"/>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8229600" cy="4924425"/>
          </a:xfrm>
        </p:spPr>
        <p:txBody>
          <a:bodyPr rtlCol="0">
            <a:normAutofit fontScale="77500" lnSpcReduction="20000"/>
          </a:bodyPr>
          <a:lstStyle/>
          <a:p>
            <a:pPr algn="ctr" fontAlgn="auto">
              <a:spcAft>
                <a:spcPts val="0"/>
              </a:spcAft>
              <a:buFont typeface="Arial" pitchFamily="34" charset="0"/>
              <a:buChar char="•"/>
              <a:defRPr/>
            </a:pPr>
            <a:r>
              <a:rPr lang="it-IT" sz="4100" b="1" dirty="0" err="1" smtClean="0"/>
              <a:t>Transmission</a:t>
            </a:r>
            <a:r>
              <a:rPr lang="it-IT" sz="4100" b="1" dirty="0" smtClean="0"/>
              <a:t> of </a:t>
            </a:r>
            <a:r>
              <a:rPr lang="it-IT" sz="4100" b="1" dirty="0" err="1" smtClean="0"/>
              <a:t>possession</a:t>
            </a:r>
            <a:r>
              <a:rPr lang="it-IT" sz="4100" b="1" dirty="0" smtClean="0"/>
              <a:t> </a:t>
            </a:r>
            <a:r>
              <a:rPr lang="it-IT" sz="4100" b="1" dirty="0" err="1" smtClean="0"/>
              <a:t>entails</a:t>
            </a:r>
            <a:r>
              <a:rPr lang="it-IT" sz="4100" b="1" dirty="0" smtClean="0"/>
              <a:t> </a:t>
            </a:r>
            <a:r>
              <a:rPr lang="it-IT" sz="4100" b="1" dirty="0" err="1" smtClean="0"/>
              <a:t>purchase</a:t>
            </a:r>
            <a:r>
              <a:rPr lang="it-IT" sz="4100" b="1" dirty="0" smtClean="0"/>
              <a:t> of </a:t>
            </a:r>
            <a:r>
              <a:rPr lang="it-IT" sz="4100" b="1" dirty="0" err="1" smtClean="0"/>
              <a:t>ownership</a:t>
            </a:r>
            <a:r>
              <a:rPr lang="it-IT" sz="4100" b="1" dirty="0" smtClean="0"/>
              <a:t> </a:t>
            </a:r>
            <a:r>
              <a:rPr lang="it-IT" sz="4100" b="1" dirty="0" err="1" smtClean="0"/>
              <a:t>if</a:t>
            </a:r>
            <a:r>
              <a:rPr lang="it-IT" sz="4100" b="1" dirty="0" smtClean="0"/>
              <a:t>:</a:t>
            </a:r>
          </a:p>
          <a:p>
            <a:pPr marL="0" indent="0" algn="ctr" fontAlgn="auto">
              <a:spcAft>
                <a:spcPts val="0"/>
              </a:spcAft>
              <a:buFont typeface="Arial" pitchFamily="34" charset="0"/>
              <a:buNone/>
              <a:defRPr/>
            </a:pPr>
            <a:endParaRPr lang="it-IT" sz="3600" dirty="0" smtClean="0"/>
          </a:p>
          <a:p>
            <a:pPr algn="just" fontAlgn="auto">
              <a:spcAft>
                <a:spcPts val="0"/>
              </a:spcAft>
              <a:buFontTx/>
              <a:buChar char="-"/>
              <a:defRPr/>
            </a:pPr>
            <a:r>
              <a:rPr lang="it-IT" sz="3600" dirty="0" smtClean="0"/>
              <a:t>The </a:t>
            </a:r>
            <a:r>
              <a:rPr lang="it-IT" sz="3600" dirty="0" err="1" smtClean="0"/>
              <a:t>purchaser</a:t>
            </a:r>
            <a:r>
              <a:rPr lang="it-IT" sz="3600" dirty="0" smtClean="0"/>
              <a:t> </a:t>
            </a:r>
            <a:r>
              <a:rPr lang="it-IT" sz="3600" dirty="0" err="1" smtClean="0"/>
              <a:t>acts</a:t>
            </a:r>
            <a:r>
              <a:rPr lang="it-IT" sz="3600" dirty="0" smtClean="0"/>
              <a:t> </a:t>
            </a:r>
            <a:r>
              <a:rPr lang="it-IT" sz="3600" u="sng" dirty="0" smtClean="0"/>
              <a:t>in </a:t>
            </a:r>
            <a:r>
              <a:rPr lang="it-IT" sz="3600" u="sng" dirty="0" err="1" smtClean="0"/>
              <a:t>good</a:t>
            </a:r>
            <a:r>
              <a:rPr lang="it-IT" sz="3600" u="sng" dirty="0" smtClean="0"/>
              <a:t> </a:t>
            </a:r>
            <a:r>
              <a:rPr lang="it-IT" sz="3600" u="sng" dirty="0" err="1" smtClean="0"/>
              <a:t>faith</a:t>
            </a:r>
            <a:endParaRPr lang="it-IT" sz="3600" u="sng" dirty="0" smtClean="0"/>
          </a:p>
          <a:p>
            <a:pPr algn="just" fontAlgn="auto">
              <a:spcAft>
                <a:spcPts val="0"/>
              </a:spcAft>
              <a:buFontTx/>
              <a:buChar char="-"/>
              <a:defRPr/>
            </a:pPr>
            <a:r>
              <a:rPr lang="it-IT" sz="3600" dirty="0" smtClean="0"/>
              <a:t>A </a:t>
            </a:r>
            <a:r>
              <a:rPr lang="it-IT" sz="3600" dirty="0" err="1" smtClean="0"/>
              <a:t>valid</a:t>
            </a:r>
            <a:r>
              <a:rPr lang="it-IT" sz="3600" dirty="0" smtClean="0"/>
              <a:t> </a:t>
            </a:r>
            <a:r>
              <a:rPr lang="it-IT" sz="3600" u="sng" dirty="0" err="1" smtClean="0"/>
              <a:t>purchase</a:t>
            </a:r>
            <a:r>
              <a:rPr lang="it-IT" sz="3600" u="sng" dirty="0" smtClean="0"/>
              <a:t> </a:t>
            </a:r>
            <a:r>
              <a:rPr lang="it-IT" sz="3600" u="sng" dirty="0" err="1" smtClean="0"/>
              <a:t>agreement</a:t>
            </a:r>
            <a:r>
              <a:rPr lang="it-IT" sz="3600" u="sng" dirty="0" smtClean="0"/>
              <a:t> </a:t>
            </a:r>
            <a:r>
              <a:rPr lang="it-IT" sz="3600" dirty="0" err="1" smtClean="0"/>
              <a:t>has</a:t>
            </a:r>
            <a:r>
              <a:rPr lang="it-IT" sz="3600" dirty="0" smtClean="0"/>
              <a:t> </a:t>
            </a:r>
            <a:r>
              <a:rPr lang="it-IT" sz="3600" dirty="0" err="1" smtClean="0"/>
              <a:t>been</a:t>
            </a:r>
            <a:r>
              <a:rPr lang="it-IT" sz="3600" dirty="0" smtClean="0"/>
              <a:t> </a:t>
            </a:r>
            <a:r>
              <a:rPr lang="it-IT" sz="3600" dirty="0" err="1" smtClean="0"/>
              <a:t>entered</a:t>
            </a:r>
            <a:r>
              <a:rPr lang="it-IT" sz="3600" dirty="0" smtClean="0"/>
              <a:t> </a:t>
            </a:r>
            <a:r>
              <a:rPr lang="it-IT" sz="3600" dirty="0" err="1" smtClean="0"/>
              <a:t>into</a:t>
            </a:r>
            <a:endParaRPr lang="it-IT" sz="3600" dirty="0" smtClean="0"/>
          </a:p>
          <a:p>
            <a:pPr algn="just" fontAlgn="auto">
              <a:spcAft>
                <a:spcPts val="0"/>
              </a:spcAft>
              <a:buFontTx/>
              <a:buChar char="-"/>
              <a:defRPr/>
            </a:pPr>
            <a:r>
              <a:rPr lang="it-IT" sz="3600" dirty="0" smtClean="0"/>
              <a:t>The </a:t>
            </a:r>
            <a:r>
              <a:rPr lang="it-IT" sz="3600" dirty="0" err="1" smtClean="0"/>
              <a:t>purchaser</a:t>
            </a:r>
            <a:r>
              <a:rPr lang="it-IT" sz="3600" dirty="0" smtClean="0"/>
              <a:t> </a:t>
            </a:r>
            <a:r>
              <a:rPr lang="it-IT" sz="3600" dirty="0" err="1" smtClean="0"/>
              <a:t>has</a:t>
            </a:r>
            <a:r>
              <a:rPr lang="it-IT" sz="3600" dirty="0" smtClean="0"/>
              <a:t> </a:t>
            </a:r>
            <a:r>
              <a:rPr lang="it-IT" sz="3600" dirty="0" err="1" smtClean="0"/>
              <a:t>actually</a:t>
            </a:r>
            <a:r>
              <a:rPr lang="it-IT" sz="3600" dirty="0" smtClean="0"/>
              <a:t> </a:t>
            </a:r>
            <a:r>
              <a:rPr lang="it-IT" sz="3600" u="sng" dirty="0" err="1" smtClean="0"/>
              <a:t>acquired</a:t>
            </a:r>
            <a:r>
              <a:rPr lang="it-IT" sz="3600" u="sng" dirty="0" smtClean="0"/>
              <a:t> </a:t>
            </a:r>
            <a:r>
              <a:rPr lang="it-IT" sz="3600" u="sng" dirty="0" err="1" smtClean="0"/>
              <a:t>possession</a:t>
            </a:r>
            <a:r>
              <a:rPr lang="it-IT" sz="3600" u="sng" dirty="0" smtClean="0"/>
              <a:t> </a:t>
            </a:r>
            <a:r>
              <a:rPr lang="it-IT" sz="3600" dirty="0" smtClean="0"/>
              <a:t>of the </a:t>
            </a:r>
            <a:r>
              <a:rPr lang="it-IT" sz="3600" dirty="0" err="1" smtClean="0"/>
              <a:t>good</a:t>
            </a:r>
            <a:endParaRPr lang="it-IT" sz="3600" dirty="0" smtClean="0"/>
          </a:p>
          <a:p>
            <a:pPr algn="just" fontAlgn="auto">
              <a:spcAft>
                <a:spcPts val="0"/>
              </a:spcAft>
              <a:buFontTx/>
              <a:buChar char="-"/>
              <a:defRPr/>
            </a:pPr>
            <a:endParaRPr lang="it-IT" sz="3600" dirty="0"/>
          </a:p>
          <a:p>
            <a:pPr algn="just" fontAlgn="auto">
              <a:spcAft>
                <a:spcPts val="0"/>
              </a:spcAft>
              <a:buFontTx/>
              <a:buChar char="-"/>
              <a:defRPr/>
            </a:pPr>
            <a:endParaRPr lang="it-IT" sz="3600" dirty="0" smtClean="0"/>
          </a:p>
          <a:p>
            <a:pPr algn="just" fontAlgn="auto">
              <a:spcAft>
                <a:spcPts val="0"/>
              </a:spcAft>
              <a:buFontTx/>
              <a:buChar char="-"/>
              <a:defRPr/>
            </a:pPr>
            <a:r>
              <a:rPr lang="it-IT" sz="3600" dirty="0" smtClean="0"/>
              <a:t>The </a:t>
            </a:r>
            <a:r>
              <a:rPr lang="it-IT" sz="3600" dirty="0" err="1" smtClean="0"/>
              <a:t>purchaser</a:t>
            </a:r>
            <a:r>
              <a:rPr lang="it-IT" sz="3600" dirty="0" smtClean="0"/>
              <a:t> </a:t>
            </a:r>
            <a:r>
              <a:rPr lang="it-IT" sz="3600" dirty="0" err="1" smtClean="0"/>
              <a:t>acquires</a:t>
            </a:r>
            <a:r>
              <a:rPr lang="it-IT" sz="3600" dirty="0" smtClean="0"/>
              <a:t> full </a:t>
            </a:r>
            <a:r>
              <a:rPr lang="it-IT" sz="3600" dirty="0" err="1" smtClean="0"/>
              <a:t>ownership</a:t>
            </a:r>
            <a:r>
              <a:rPr lang="it-IT" sz="3600" dirty="0" smtClean="0"/>
              <a:t> of the </a:t>
            </a:r>
            <a:r>
              <a:rPr lang="it-IT" sz="3600" dirty="0" err="1" smtClean="0"/>
              <a:t>good</a:t>
            </a:r>
            <a:r>
              <a:rPr lang="it-IT" sz="3600" dirty="0" smtClean="0"/>
              <a:t>, </a:t>
            </a:r>
            <a:r>
              <a:rPr lang="it-IT" sz="3600" b="1" u="sng" dirty="0" err="1" smtClean="0"/>
              <a:t>even</a:t>
            </a:r>
            <a:r>
              <a:rPr lang="it-IT" sz="3600" b="1" u="sng" dirty="0" smtClean="0"/>
              <a:t> in case </a:t>
            </a:r>
            <a:r>
              <a:rPr lang="it-IT" sz="3600" b="1" u="sng" dirty="0" err="1" smtClean="0"/>
              <a:t>that</a:t>
            </a:r>
            <a:r>
              <a:rPr lang="it-IT" sz="3600" b="1" u="sng" dirty="0" smtClean="0"/>
              <a:t> the seller </a:t>
            </a:r>
            <a:r>
              <a:rPr lang="it-IT" sz="3600" b="1" u="sng" dirty="0" err="1" smtClean="0"/>
              <a:t>was</a:t>
            </a:r>
            <a:r>
              <a:rPr lang="it-IT" sz="3600" b="1" u="sng" dirty="0" smtClean="0"/>
              <a:t> </a:t>
            </a:r>
            <a:r>
              <a:rPr lang="it-IT" sz="3600" b="1" u="sng" dirty="0" err="1" smtClean="0"/>
              <a:t>not</a:t>
            </a:r>
            <a:r>
              <a:rPr lang="it-IT" sz="3600" b="1" u="sng" dirty="0" smtClean="0"/>
              <a:t> the </a:t>
            </a:r>
            <a:r>
              <a:rPr lang="it-IT" sz="3600" b="1" u="sng" dirty="0" err="1" smtClean="0"/>
              <a:t>actual</a:t>
            </a:r>
            <a:r>
              <a:rPr lang="it-IT" sz="3600" b="1" u="sng" dirty="0" smtClean="0"/>
              <a:t> </a:t>
            </a:r>
            <a:r>
              <a:rPr lang="it-IT" sz="3600" b="1" u="sng" dirty="0" err="1" smtClean="0"/>
              <a:t>owner</a:t>
            </a:r>
            <a:r>
              <a:rPr lang="it-IT" sz="3600" b="1" u="sng" dirty="0" smtClean="0"/>
              <a:t> </a:t>
            </a:r>
            <a:r>
              <a:rPr lang="it-IT" sz="3600" dirty="0" smtClean="0"/>
              <a:t>(he/</a:t>
            </a:r>
            <a:r>
              <a:rPr lang="it-IT" sz="3600" dirty="0" err="1" smtClean="0"/>
              <a:t>she</a:t>
            </a:r>
            <a:r>
              <a:rPr lang="it-IT" sz="3600" dirty="0" smtClean="0"/>
              <a:t> </a:t>
            </a:r>
            <a:r>
              <a:rPr lang="it-IT" sz="3600" dirty="0" err="1" smtClean="0"/>
              <a:t>had</a:t>
            </a:r>
            <a:r>
              <a:rPr lang="it-IT" sz="3600" dirty="0" smtClean="0"/>
              <a:t> no </a:t>
            </a:r>
            <a:r>
              <a:rPr lang="it-IT" sz="3600" dirty="0" err="1" smtClean="0"/>
              <a:t>legal</a:t>
            </a:r>
            <a:r>
              <a:rPr lang="it-IT" sz="3600" dirty="0" smtClean="0"/>
              <a:t> </a:t>
            </a:r>
            <a:r>
              <a:rPr lang="it-IT" sz="3600" dirty="0" err="1" smtClean="0"/>
              <a:t>title</a:t>
            </a:r>
            <a:r>
              <a:rPr lang="it-IT" sz="3600" dirty="0" smtClean="0"/>
              <a:t> to transfer the </a:t>
            </a:r>
            <a:r>
              <a:rPr lang="it-IT" sz="3600" dirty="0" err="1" smtClean="0"/>
              <a:t>good</a:t>
            </a:r>
            <a:r>
              <a:rPr lang="it-IT" sz="3600" dirty="0" smtClean="0"/>
              <a:t>)</a:t>
            </a:r>
          </a:p>
          <a:p>
            <a:pPr algn="just" fontAlgn="auto">
              <a:spcAft>
                <a:spcPts val="0"/>
              </a:spcAft>
              <a:buFontTx/>
              <a:buChar char="-"/>
              <a:defRPr/>
            </a:pPr>
            <a:endParaRPr lang="it-IT" sz="3600" dirty="0" smtClean="0"/>
          </a:p>
          <a:p>
            <a:pPr algn="just" fontAlgn="auto">
              <a:spcAft>
                <a:spcPts val="0"/>
              </a:spcAft>
              <a:buFontTx/>
              <a:buChar char="-"/>
              <a:defRPr/>
            </a:pPr>
            <a:endParaRPr lang="it-IT" sz="3600" dirty="0"/>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
        <p:nvSpPr>
          <p:cNvPr id="2" name="Freccia giù 1"/>
          <p:cNvSpPr/>
          <p:nvPr/>
        </p:nvSpPr>
        <p:spPr>
          <a:xfrm>
            <a:off x="3924300" y="4437063"/>
            <a:ext cx="1368425" cy="792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olo 1"/>
          <p:cNvSpPr>
            <a:spLocks noGrp="1"/>
          </p:cNvSpPr>
          <p:nvPr>
            <p:ph type="title"/>
          </p:nvPr>
        </p:nvSpPr>
        <p:spPr>
          <a:xfrm>
            <a:off x="468313" y="2060575"/>
            <a:ext cx="8229600" cy="1143000"/>
          </a:xfrm>
        </p:spPr>
        <p:txBody>
          <a:bodyPr/>
          <a:lstStyle/>
          <a:p>
            <a:r>
              <a:rPr lang="it-IT" smtClean="0"/>
              <a:t>Public properties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4213" y="1484313"/>
            <a:ext cx="7772400" cy="4752975"/>
          </a:xfrm>
        </p:spPr>
        <p:txBody>
          <a:bodyPr rtlCol="0">
            <a:normAutofit fontScale="90000"/>
          </a:bodyPr>
          <a:lstStyle/>
          <a:p>
            <a:pPr fontAlgn="auto">
              <a:spcAft>
                <a:spcPts val="0"/>
              </a:spcAft>
              <a:defRPr/>
            </a:pP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900" b="1" dirty="0">
                <a:latin typeface="+mj-lt"/>
                <a:ea typeface="+mj-ea"/>
                <a:cs typeface="+mj-cs"/>
              </a:rPr>
              <a:t>Ownership rights in the Italian legal system</a:t>
            </a:r>
          </a:p>
          <a:p>
            <a:pPr algn="ctr" fontAlgn="auto">
              <a:spcAft>
                <a:spcPts val="0"/>
              </a:spcAft>
              <a:defRPr/>
            </a:pPr>
            <a:r>
              <a:rPr lang="en-US" sz="4400" b="1" dirty="0">
                <a:latin typeface="+mj-lt"/>
                <a:ea typeface="+mj-ea"/>
                <a:cs typeface="+mj-cs"/>
              </a:rPr>
              <a:t>_________________________________</a:t>
            </a:r>
          </a:p>
        </p:txBody>
      </p:sp>
      <p:sp>
        <p:nvSpPr>
          <p:cNvPr id="5" name="Titolo 1"/>
          <p:cNvSpPr txBox="1">
            <a:spLocks/>
          </p:cNvSpPr>
          <p:nvPr/>
        </p:nvSpPr>
        <p:spPr>
          <a:xfrm>
            <a:off x="836613" y="1636713"/>
            <a:ext cx="7772400" cy="4752975"/>
          </a:xfrm>
          <a:prstGeom prst="rect">
            <a:avLst/>
          </a:prstGeom>
        </p:spPr>
        <p:txBody>
          <a:bodyPr anchor="ctr">
            <a:normAutofit fontScale="97500" lnSpcReduction="10000"/>
          </a:bodyPr>
          <a:lstStyle/>
          <a:p>
            <a:pPr fontAlgn="auto">
              <a:spcAft>
                <a:spcPts val="0"/>
              </a:spcAft>
              <a:defRPr/>
            </a:pPr>
            <a:r>
              <a:rPr lang="en-US" sz="3500" b="1" i="1" u="sng" dirty="0">
                <a:latin typeface="+mn-lt"/>
              </a:rPr>
              <a:t>public</a:t>
            </a:r>
            <a:r>
              <a:rPr lang="en-US" sz="3500" b="1" i="1" dirty="0">
                <a:latin typeface="+mn-lt"/>
              </a:rPr>
              <a:t> property: </a:t>
            </a:r>
            <a:r>
              <a:rPr lang="en-US" sz="3500" b="1" i="1" dirty="0">
                <a:latin typeface="+mj-lt"/>
                <a:ea typeface="+mj-ea"/>
                <a:cs typeface="+mj-cs"/>
              </a:rPr>
              <a:t>State-owned goods (“</a:t>
            </a:r>
            <a:r>
              <a:rPr lang="en-US" sz="3500" b="1" i="1" dirty="0" err="1">
                <a:latin typeface="+mj-lt"/>
                <a:ea typeface="+mj-ea"/>
                <a:cs typeface="+mj-cs"/>
              </a:rPr>
              <a:t>beni</a:t>
            </a:r>
            <a:r>
              <a:rPr lang="en-US" sz="3500" b="1" i="1" dirty="0">
                <a:latin typeface="+mj-lt"/>
                <a:ea typeface="+mj-ea"/>
                <a:cs typeface="+mj-cs"/>
              </a:rPr>
              <a:t> </a:t>
            </a:r>
            <a:r>
              <a:rPr lang="en-US" sz="3500" b="1" i="1" dirty="0" err="1">
                <a:latin typeface="+mj-lt"/>
                <a:ea typeface="+mj-ea"/>
                <a:cs typeface="+mj-cs"/>
              </a:rPr>
              <a:t>demaniali</a:t>
            </a:r>
            <a:r>
              <a:rPr lang="en-US" sz="3500" b="1" i="1" dirty="0">
                <a:latin typeface="+mj-lt"/>
                <a:ea typeface="+mj-ea"/>
                <a:cs typeface="+mj-cs"/>
              </a:rPr>
              <a:t>” and “</a:t>
            </a:r>
            <a:r>
              <a:rPr lang="en-US" sz="3500" b="1" i="1" dirty="0" err="1">
                <a:latin typeface="+mj-lt"/>
                <a:ea typeface="+mj-ea"/>
                <a:cs typeface="+mj-cs"/>
              </a:rPr>
              <a:t>beni</a:t>
            </a:r>
            <a:r>
              <a:rPr lang="en-US" sz="3500" b="1" i="1" dirty="0">
                <a:latin typeface="+mj-lt"/>
                <a:ea typeface="+mj-ea"/>
                <a:cs typeface="+mj-cs"/>
              </a:rPr>
              <a:t> </a:t>
            </a:r>
            <a:r>
              <a:rPr lang="en-US" sz="3500" b="1" i="1" dirty="0" err="1">
                <a:latin typeface="+mj-lt"/>
                <a:ea typeface="+mj-ea"/>
                <a:cs typeface="+mj-cs"/>
              </a:rPr>
              <a:t>patrimoniali</a:t>
            </a:r>
            <a:r>
              <a:rPr lang="en-US" sz="3500" b="1" i="1" dirty="0">
                <a:latin typeface="+mj-lt"/>
                <a:ea typeface="+mj-ea"/>
                <a:cs typeface="+mj-cs"/>
              </a:rPr>
              <a:t>")</a:t>
            </a:r>
          </a:p>
          <a:p>
            <a:pPr fontAlgn="auto">
              <a:spcAft>
                <a:spcPts val="0"/>
              </a:spcAft>
              <a:defRPr/>
            </a:pPr>
            <a:endParaRPr lang="en-US" sz="3500" b="1" i="1" dirty="0">
              <a:latin typeface="+mj-lt"/>
              <a:ea typeface="+mj-ea"/>
              <a:cs typeface="+mj-cs"/>
            </a:endParaRPr>
          </a:p>
          <a:p>
            <a:pPr fontAlgn="auto">
              <a:spcAft>
                <a:spcPts val="0"/>
              </a:spcAft>
              <a:defRPr/>
            </a:pPr>
            <a:r>
              <a:rPr lang="en-US" sz="2900" b="1" i="1" dirty="0">
                <a:latin typeface="+mj-lt"/>
                <a:ea typeface="+mj-ea"/>
                <a:cs typeface="+mj-cs"/>
              </a:rPr>
              <a:t>They are set to meet a public/general need or interest</a:t>
            </a:r>
          </a:p>
          <a:p>
            <a:pPr fontAlgn="auto">
              <a:spcAft>
                <a:spcPts val="0"/>
              </a:spcAft>
              <a:defRPr/>
            </a:pPr>
            <a:endParaRPr lang="en-US" sz="2900" b="1" i="1" dirty="0">
              <a:latin typeface="+mj-lt"/>
              <a:ea typeface="+mj-ea"/>
              <a:cs typeface="+mj-cs"/>
            </a:endParaRPr>
          </a:p>
          <a:p>
            <a:pPr fontAlgn="auto">
              <a:spcAft>
                <a:spcPts val="0"/>
              </a:spcAft>
              <a:defRPr/>
            </a:pPr>
            <a:r>
              <a:rPr lang="en-US" sz="2900" b="1" i="1" dirty="0">
                <a:latin typeface="+mj-lt"/>
                <a:ea typeface="+mj-ea"/>
                <a:cs typeface="+mj-cs"/>
              </a:rPr>
              <a:t>In certain cases, they may not be disposed of </a:t>
            </a:r>
          </a:p>
          <a:p>
            <a:pPr fontAlgn="auto">
              <a:spcAft>
                <a:spcPts val="0"/>
              </a:spcAft>
              <a:defRPr/>
            </a:pPr>
            <a:endParaRPr lang="en-US" sz="2900" b="1" i="1" dirty="0">
              <a:latin typeface="+mj-lt"/>
              <a:ea typeface="+mj-ea"/>
              <a:cs typeface="+mj-cs"/>
            </a:endParaRPr>
          </a:p>
          <a:p>
            <a:pPr fontAlgn="auto">
              <a:spcAft>
                <a:spcPts val="0"/>
              </a:spcAft>
              <a:defRPr/>
            </a:pPr>
            <a:r>
              <a:rPr lang="en-US" sz="2900" b="1" i="1" dirty="0">
                <a:latin typeface="+mj-lt"/>
                <a:ea typeface="+mj-ea"/>
                <a:cs typeface="+mj-cs"/>
              </a:rPr>
              <a:t>They may not be diverted from their public destination</a:t>
            </a:r>
          </a:p>
        </p:txBody>
      </p:sp>
      <p:sp>
        <p:nvSpPr>
          <p:cNvPr id="7" name="Freccia a destra 6"/>
          <p:cNvSpPr/>
          <p:nvPr/>
        </p:nvSpPr>
        <p:spPr>
          <a:xfrm>
            <a:off x="179388" y="3429000"/>
            <a:ext cx="647700"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Freccia a destra 7"/>
          <p:cNvSpPr/>
          <p:nvPr/>
        </p:nvSpPr>
        <p:spPr>
          <a:xfrm>
            <a:off x="179388" y="4508500"/>
            <a:ext cx="647700" cy="649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9" name="Freccia a destra 8"/>
          <p:cNvSpPr/>
          <p:nvPr/>
        </p:nvSpPr>
        <p:spPr>
          <a:xfrm>
            <a:off x="179388" y="5445125"/>
            <a:ext cx="647700"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4213" y="1484313"/>
            <a:ext cx="7772400" cy="4752975"/>
          </a:xfrm>
        </p:spPr>
        <p:txBody>
          <a:bodyPr rtlCol="0">
            <a:normAutofit fontScale="90000"/>
          </a:bodyPr>
          <a:lstStyle/>
          <a:p>
            <a:pPr fontAlgn="auto">
              <a:spcAft>
                <a:spcPts val="0"/>
              </a:spcAft>
              <a:defRPr/>
            </a:pP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Art. 9 of the Constitution:</a:t>
            </a:r>
            <a:r>
              <a:rPr lang="en-US" sz="2800" dirty="0" smtClean="0"/>
              <a:t> </a:t>
            </a:r>
            <a:br>
              <a:rPr lang="en-US" sz="2800" dirty="0" smtClean="0"/>
            </a:br>
            <a:r>
              <a:rPr lang="en-US" sz="2800" dirty="0" smtClean="0"/>
              <a:t/>
            </a:r>
            <a:br>
              <a:rPr lang="en-US" sz="2800" dirty="0" smtClean="0"/>
            </a:br>
            <a:r>
              <a:rPr lang="en-US" sz="2800" i="1" dirty="0" smtClean="0"/>
              <a:t>The Republic promotes the development of </a:t>
            </a:r>
            <a:r>
              <a:rPr lang="en-US" sz="2800" b="1" i="1" dirty="0" smtClean="0"/>
              <a:t>culture and scientific and technical research</a:t>
            </a:r>
            <a:r>
              <a:rPr lang="en-US" sz="2800" i="1" dirty="0" smtClean="0"/>
              <a:t>. It safeguards the natural landscape and the historical and art heritage of the nation </a:t>
            </a:r>
            <a:endParaRPr lang="en-US" sz="2200" b="1" dirty="0"/>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900" b="1" dirty="0">
                <a:latin typeface="+mj-lt"/>
                <a:ea typeface="+mj-ea"/>
                <a:cs typeface="+mj-cs"/>
              </a:rPr>
              <a:t>Ownership rights in the Italian legal system</a:t>
            </a:r>
          </a:p>
          <a:p>
            <a:pPr algn="ctr" fontAlgn="auto">
              <a:spcAft>
                <a:spcPts val="0"/>
              </a:spcAft>
              <a:defRPr/>
            </a:pPr>
            <a:r>
              <a:rPr lang="en-US" sz="4400" b="1" dirty="0">
                <a:latin typeface="+mj-lt"/>
                <a:ea typeface="+mj-ea"/>
                <a:cs typeface="+mj-cs"/>
              </a:rPr>
              <a:t>_________________________________</a:t>
            </a:r>
          </a:p>
        </p:txBody>
      </p:sp>
      <p:sp>
        <p:nvSpPr>
          <p:cNvPr id="5" name="Titolo 1"/>
          <p:cNvSpPr txBox="1">
            <a:spLocks/>
          </p:cNvSpPr>
          <p:nvPr/>
        </p:nvSpPr>
        <p:spPr>
          <a:xfrm>
            <a:off x="836613" y="1636713"/>
            <a:ext cx="7772400" cy="4752975"/>
          </a:xfrm>
          <a:prstGeom prst="rect">
            <a:avLst/>
          </a:prstGeom>
        </p:spPr>
        <p:txBody>
          <a:bodyPr anchor="ctr">
            <a:normAutofit fontScale="97500"/>
          </a:bodyPr>
          <a:lstStyle/>
          <a:p>
            <a:pPr fontAlgn="auto">
              <a:spcAft>
                <a:spcPts val="0"/>
              </a:spcAft>
              <a:defRPr/>
            </a:pPr>
            <a:r>
              <a:rPr lang="en-US" sz="3500" b="1" i="1" dirty="0">
                <a:latin typeface="+mn-lt"/>
              </a:rPr>
              <a:t>public property is also subject to limitations:</a:t>
            </a:r>
          </a:p>
          <a:p>
            <a:pPr fontAlgn="auto">
              <a:spcAft>
                <a:spcPts val="0"/>
              </a:spcAft>
              <a:defRPr/>
            </a:pPr>
            <a:endParaRPr lang="en-US" sz="3500" b="1" i="1" dirty="0">
              <a:latin typeface="+mn-lt"/>
            </a:endParaRPr>
          </a:p>
          <a:p>
            <a:pPr fontAlgn="auto">
              <a:spcAft>
                <a:spcPts val="0"/>
              </a:spcAft>
              <a:defRPr/>
            </a:pPr>
            <a:endParaRPr lang="en-US" sz="3500" b="1" i="1" dirty="0">
              <a:latin typeface="+mn-lt"/>
            </a:endParaRPr>
          </a:p>
          <a:p>
            <a:pPr fontAlgn="auto">
              <a:spcAft>
                <a:spcPts val="0"/>
              </a:spcAft>
              <a:defRPr/>
            </a:pPr>
            <a:endParaRPr lang="en-US" sz="3500" b="1" i="1" dirty="0">
              <a:latin typeface="+mj-lt"/>
              <a:ea typeface="+mj-ea"/>
              <a:cs typeface="+mj-cs"/>
            </a:endParaRPr>
          </a:p>
          <a:p>
            <a:pPr fontAlgn="auto">
              <a:spcAft>
                <a:spcPts val="0"/>
              </a:spcAft>
              <a:defRPr/>
            </a:pPr>
            <a:endParaRPr lang="en-US" sz="3500" b="1" i="1" dirty="0">
              <a:latin typeface="+mj-lt"/>
              <a:ea typeface="+mj-ea"/>
              <a:cs typeface="+mj-cs"/>
            </a:endParaRPr>
          </a:p>
          <a:p>
            <a:pPr fontAlgn="auto">
              <a:spcAft>
                <a:spcPts val="0"/>
              </a:spcAft>
              <a:defRPr/>
            </a:pPr>
            <a:endParaRPr lang="en-US" sz="3500" b="1" i="1" dirty="0">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olo 1"/>
          <p:cNvSpPr>
            <a:spLocks noGrp="1"/>
          </p:cNvSpPr>
          <p:nvPr>
            <p:ph type="ctrTitle"/>
          </p:nvPr>
        </p:nvSpPr>
        <p:spPr>
          <a:xfrm>
            <a:off x="684213" y="1484313"/>
            <a:ext cx="7772400" cy="4752975"/>
          </a:xfrm>
        </p:spPr>
        <p:txBody>
          <a:bodyPr/>
          <a:lstStyle/>
          <a:p>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endParaRPr lang="en-US" sz="2200" b="1" smtClean="0"/>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900" b="1" dirty="0">
                <a:latin typeface="+mj-lt"/>
                <a:ea typeface="+mj-ea"/>
                <a:cs typeface="+mj-cs"/>
              </a:rPr>
              <a:t>Ownership rights in the Italian legal system</a:t>
            </a:r>
          </a:p>
          <a:p>
            <a:pPr algn="ctr" fontAlgn="auto">
              <a:spcAft>
                <a:spcPts val="0"/>
              </a:spcAft>
              <a:defRPr/>
            </a:pPr>
            <a:r>
              <a:rPr lang="en-US" sz="4400" b="1" dirty="0">
                <a:latin typeface="+mj-lt"/>
                <a:ea typeface="+mj-ea"/>
                <a:cs typeface="+mj-cs"/>
              </a:rPr>
              <a:t>_________________________________</a:t>
            </a:r>
          </a:p>
        </p:txBody>
      </p:sp>
      <p:sp>
        <p:nvSpPr>
          <p:cNvPr id="5" name="Titolo 1"/>
          <p:cNvSpPr txBox="1">
            <a:spLocks/>
          </p:cNvSpPr>
          <p:nvPr/>
        </p:nvSpPr>
        <p:spPr>
          <a:xfrm>
            <a:off x="836613" y="1636713"/>
            <a:ext cx="7772400" cy="4752975"/>
          </a:xfrm>
          <a:prstGeom prst="rect">
            <a:avLst/>
          </a:prstGeom>
        </p:spPr>
        <p:txBody>
          <a:bodyPr anchor="ctr">
            <a:normAutofit fontScale="97500"/>
          </a:bodyPr>
          <a:lstStyle/>
          <a:p>
            <a:pPr fontAlgn="auto">
              <a:spcAft>
                <a:spcPts val="0"/>
              </a:spcAft>
              <a:defRPr/>
            </a:pPr>
            <a:endParaRPr lang="en-US" sz="2800" i="1" dirty="0">
              <a:latin typeface="+mj-lt"/>
              <a:ea typeface="+mj-ea"/>
              <a:cs typeface="+mj-cs"/>
            </a:endParaRPr>
          </a:p>
          <a:p>
            <a:pPr fontAlgn="auto">
              <a:spcAft>
                <a:spcPts val="0"/>
              </a:spcAft>
              <a:defRPr/>
            </a:pPr>
            <a:endParaRPr lang="en-US" sz="3900" b="1" i="1" dirty="0">
              <a:latin typeface="+mj-lt"/>
              <a:ea typeface="+mj-ea"/>
              <a:cs typeface="+mj-cs"/>
            </a:endParaRPr>
          </a:p>
          <a:p>
            <a:pPr fontAlgn="auto">
              <a:spcAft>
                <a:spcPts val="0"/>
              </a:spcAft>
              <a:defRPr/>
            </a:pPr>
            <a:endParaRPr lang="en-US" sz="2800" i="1" dirty="0">
              <a:latin typeface="+mj-lt"/>
              <a:ea typeface="+mj-ea"/>
              <a:cs typeface="+mj-cs"/>
            </a:endParaRPr>
          </a:p>
          <a:p>
            <a:pPr fontAlgn="auto">
              <a:spcAft>
                <a:spcPts val="0"/>
              </a:spcAft>
              <a:defRPr/>
            </a:pPr>
            <a:endParaRPr lang="en-US" sz="2800" i="1" dirty="0">
              <a:latin typeface="+mj-lt"/>
              <a:ea typeface="+mj-ea"/>
              <a:cs typeface="+mj-cs"/>
            </a:endParaRPr>
          </a:p>
        </p:txBody>
      </p:sp>
      <p:sp>
        <p:nvSpPr>
          <p:cNvPr id="6" name="Freccia in giù 5"/>
          <p:cNvSpPr/>
          <p:nvPr/>
        </p:nvSpPr>
        <p:spPr>
          <a:xfrm>
            <a:off x="3563938" y="1700213"/>
            <a:ext cx="1871662" cy="11525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Titolo 1"/>
          <p:cNvSpPr txBox="1">
            <a:spLocks/>
          </p:cNvSpPr>
          <p:nvPr/>
        </p:nvSpPr>
        <p:spPr>
          <a:xfrm>
            <a:off x="989013" y="1789113"/>
            <a:ext cx="7772400" cy="4752975"/>
          </a:xfrm>
          <a:prstGeom prst="rect">
            <a:avLst/>
          </a:prstGeom>
        </p:spPr>
        <p:txBody>
          <a:bodyPr anchor="ctr">
            <a:normAutofit fontScale="90000" lnSpcReduction="20000"/>
          </a:bodyPr>
          <a:lstStyle/>
          <a:p>
            <a:pPr fontAlgn="auto">
              <a:spcAft>
                <a:spcPts val="0"/>
              </a:spcAft>
              <a:defRPr/>
            </a:pPr>
            <a:endParaRPr lang="en-US" sz="2800" i="1" dirty="0">
              <a:latin typeface="+mj-lt"/>
              <a:ea typeface="+mj-ea"/>
              <a:cs typeface="+mj-cs"/>
            </a:endParaRPr>
          </a:p>
          <a:p>
            <a:pPr fontAlgn="auto">
              <a:spcAft>
                <a:spcPts val="0"/>
              </a:spcAft>
              <a:buFontTx/>
              <a:buChar char="-"/>
              <a:defRPr/>
            </a:pPr>
            <a:endParaRPr lang="en-US" sz="2800" b="1" i="1" dirty="0">
              <a:latin typeface="+mj-lt"/>
              <a:ea typeface="+mj-ea"/>
              <a:cs typeface="+mj-cs"/>
            </a:endParaRPr>
          </a:p>
          <a:p>
            <a:pPr fontAlgn="auto">
              <a:spcAft>
                <a:spcPts val="0"/>
              </a:spcAft>
              <a:buFontTx/>
              <a:buChar char="-"/>
              <a:defRPr/>
            </a:pPr>
            <a:endParaRPr lang="en-US" sz="2800" b="1" i="1" dirty="0">
              <a:latin typeface="+mj-lt"/>
              <a:ea typeface="+mj-ea"/>
              <a:cs typeface="+mj-cs"/>
            </a:endParaRPr>
          </a:p>
          <a:p>
            <a:pPr fontAlgn="auto">
              <a:spcAft>
                <a:spcPts val="0"/>
              </a:spcAft>
              <a:buFontTx/>
              <a:buChar char="-"/>
              <a:defRPr/>
            </a:pPr>
            <a:r>
              <a:rPr lang="en-US" sz="2800" b="1" i="1" dirty="0">
                <a:latin typeface="+mj-lt"/>
                <a:ea typeface="+mj-ea"/>
                <a:cs typeface="+mj-cs"/>
              </a:rPr>
              <a:t> soil / natural resources should be exploited for production purposes in accordance with the social needs  and public interest</a:t>
            </a:r>
          </a:p>
          <a:p>
            <a:pPr fontAlgn="auto">
              <a:spcAft>
                <a:spcPts val="0"/>
              </a:spcAft>
              <a:buFontTx/>
              <a:buChar char="-"/>
              <a:defRPr/>
            </a:pPr>
            <a:endParaRPr lang="en-US" sz="2800" b="1" i="1" dirty="0">
              <a:latin typeface="+mj-lt"/>
              <a:ea typeface="+mj-ea"/>
              <a:cs typeface="+mj-cs"/>
            </a:endParaRPr>
          </a:p>
          <a:p>
            <a:pPr fontAlgn="auto">
              <a:spcAft>
                <a:spcPts val="0"/>
              </a:spcAft>
              <a:buFontTx/>
              <a:buChar char="-"/>
              <a:defRPr/>
            </a:pPr>
            <a:r>
              <a:rPr lang="en-US" sz="2800" b="1" i="1" dirty="0">
                <a:latin typeface="+mj-lt"/>
                <a:ea typeface="+mj-ea"/>
                <a:cs typeface="+mj-cs"/>
              </a:rPr>
              <a:t> production should be organized in accordance with the need to harmonize social relationships</a:t>
            </a:r>
          </a:p>
          <a:p>
            <a:pPr fontAlgn="auto">
              <a:spcAft>
                <a:spcPts val="0"/>
              </a:spcAft>
              <a:buFontTx/>
              <a:buChar char="-"/>
              <a:defRPr/>
            </a:pPr>
            <a:endParaRPr lang="en-US" sz="2800" b="1" i="1" dirty="0">
              <a:latin typeface="+mj-lt"/>
              <a:ea typeface="+mj-ea"/>
              <a:cs typeface="+mj-cs"/>
            </a:endParaRPr>
          </a:p>
          <a:p>
            <a:pPr fontAlgn="auto">
              <a:spcAft>
                <a:spcPts val="0"/>
              </a:spcAft>
              <a:buFontTx/>
              <a:buChar char="-"/>
              <a:defRPr/>
            </a:pPr>
            <a:r>
              <a:rPr lang="en-US" sz="2800" b="1" i="1" dirty="0">
                <a:latin typeface="+mj-lt"/>
                <a:ea typeface="+mj-ea"/>
                <a:cs typeface="+mj-cs"/>
              </a:rPr>
              <a:t> minor undertakings should be encouraged: special care is taken for agricultural businesses (in particular those managing small pieces of land). Limitations may be imposed to the extension of land owned</a:t>
            </a:r>
            <a:endParaRPr lang="en-US" sz="2800" b="1" i="1" dirty="0">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4213" y="1484313"/>
            <a:ext cx="7772400" cy="4752975"/>
          </a:xfrm>
        </p:spPr>
        <p:txBody>
          <a:bodyPr rtlCol="0">
            <a:normAutofit fontScale="90000"/>
          </a:bodyPr>
          <a:lstStyle/>
          <a:p>
            <a:pPr fontAlgn="auto">
              <a:spcAft>
                <a:spcPts val="0"/>
              </a:spcAft>
              <a:defRPr/>
            </a:pP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900" b="1" dirty="0">
                <a:latin typeface="+mj-lt"/>
                <a:ea typeface="+mj-ea"/>
                <a:cs typeface="+mj-cs"/>
              </a:rPr>
              <a:t>Ownership rights in the Italian legal system</a:t>
            </a:r>
          </a:p>
          <a:p>
            <a:pPr algn="ctr" fontAlgn="auto">
              <a:spcAft>
                <a:spcPts val="0"/>
              </a:spcAft>
              <a:defRPr/>
            </a:pPr>
            <a:r>
              <a:rPr lang="en-US" sz="4400" b="1" dirty="0">
                <a:latin typeface="+mj-lt"/>
                <a:ea typeface="+mj-ea"/>
                <a:cs typeface="+mj-cs"/>
              </a:rPr>
              <a:t>_________________________________</a:t>
            </a:r>
          </a:p>
        </p:txBody>
      </p:sp>
      <p:sp>
        <p:nvSpPr>
          <p:cNvPr id="5" name="Titolo 1"/>
          <p:cNvSpPr txBox="1">
            <a:spLocks/>
          </p:cNvSpPr>
          <p:nvPr/>
        </p:nvSpPr>
        <p:spPr>
          <a:xfrm>
            <a:off x="836613" y="1636713"/>
            <a:ext cx="7772400" cy="4752975"/>
          </a:xfrm>
          <a:prstGeom prst="rect">
            <a:avLst/>
          </a:prstGeom>
        </p:spPr>
        <p:txBody>
          <a:bodyPr anchor="ctr">
            <a:normAutofit fontScale="60000" lnSpcReduction="20000"/>
          </a:bodyPr>
          <a:lstStyle/>
          <a:p>
            <a:pPr fontAlgn="auto">
              <a:spcAft>
                <a:spcPts val="0"/>
              </a:spcAft>
              <a:defRPr/>
            </a:pPr>
            <a:r>
              <a:rPr lang="en-US" sz="3900" b="1" i="1" dirty="0">
                <a:solidFill>
                  <a:srgbClr val="FF0000"/>
                </a:solidFill>
                <a:latin typeface="+mj-lt"/>
                <a:ea typeface="+mj-ea"/>
                <a:cs typeface="+mj-cs"/>
              </a:rPr>
              <a:t>Right of ownership</a:t>
            </a:r>
            <a:r>
              <a:rPr lang="en-US" sz="3900" b="1" i="1" dirty="0">
                <a:latin typeface="+mj-lt"/>
                <a:ea typeface="+mj-ea"/>
                <a:cs typeface="+mj-cs"/>
              </a:rPr>
              <a:t>: art. 42</a:t>
            </a:r>
          </a:p>
          <a:p>
            <a:pPr fontAlgn="auto">
              <a:spcAft>
                <a:spcPts val="0"/>
              </a:spcAft>
              <a:defRPr/>
            </a:pPr>
            <a:endParaRPr lang="en-US" sz="2800" i="1" dirty="0">
              <a:latin typeface="+mj-lt"/>
              <a:ea typeface="+mj-ea"/>
              <a:cs typeface="+mj-cs"/>
            </a:endParaRPr>
          </a:p>
          <a:p>
            <a:pPr fontAlgn="auto">
              <a:spcAft>
                <a:spcPts val="0"/>
              </a:spcAft>
              <a:defRPr/>
            </a:pPr>
            <a:endParaRPr lang="en-US" sz="2800" i="1" dirty="0">
              <a:latin typeface="+mj-lt"/>
              <a:ea typeface="+mj-ea"/>
              <a:cs typeface="+mj-cs"/>
            </a:endParaRPr>
          </a:p>
          <a:p>
            <a:pPr fontAlgn="auto">
              <a:spcAft>
                <a:spcPts val="0"/>
              </a:spcAft>
              <a:defRPr/>
            </a:pPr>
            <a:r>
              <a:rPr lang="en-US" sz="3500" i="1" dirty="0">
                <a:latin typeface="+mn-lt"/>
              </a:rPr>
              <a:t>-   Property is either </a:t>
            </a:r>
            <a:r>
              <a:rPr lang="en-US" sz="3500" b="1" i="1" dirty="0">
                <a:latin typeface="+mn-lt"/>
              </a:rPr>
              <a:t>public or private</a:t>
            </a:r>
            <a:r>
              <a:rPr lang="en-US" sz="3500" i="1" dirty="0">
                <a:latin typeface="+mn-lt"/>
              </a:rPr>
              <a:t>. Economic goods belong to the State, to public entities or to private individuals. </a:t>
            </a:r>
          </a:p>
          <a:p>
            <a:pPr fontAlgn="auto">
              <a:spcAft>
                <a:spcPts val="0"/>
              </a:spcAft>
              <a:defRPr/>
            </a:pPr>
            <a:endParaRPr lang="en-US" sz="3500" i="1" dirty="0">
              <a:latin typeface="+mn-lt"/>
            </a:endParaRPr>
          </a:p>
          <a:p>
            <a:pPr fontAlgn="auto">
              <a:spcAft>
                <a:spcPts val="0"/>
              </a:spcAft>
              <a:defRPr/>
            </a:pPr>
            <a:r>
              <a:rPr lang="en-US" sz="3500" i="1" dirty="0">
                <a:latin typeface="+mn-lt"/>
              </a:rPr>
              <a:t>-   Private property is recognized and guaranteed by the law, which </a:t>
            </a:r>
            <a:r>
              <a:rPr lang="en-US" sz="3500" b="1" i="1" dirty="0">
                <a:latin typeface="+mn-lt"/>
              </a:rPr>
              <a:t>determines the ways it is acquired, enjoyed and the relevant limitations</a:t>
            </a:r>
            <a:r>
              <a:rPr lang="en-US" sz="3500" i="1" dirty="0">
                <a:latin typeface="+mn-lt"/>
              </a:rPr>
              <a:t>, in order to ensure its </a:t>
            </a:r>
            <a:r>
              <a:rPr lang="en-US" sz="3500" b="1" i="1" dirty="0">
                <a:latin typeface="+mn-lt"/>
              </a:rPr>
              <a:t>social function</a:t>
            </a:r>
            <a:r>
              <a:rPr lang="en-US" sz="3500" i="1" dirty="0">
                <a:latin typeface="+mn-lt"/>
              </a:rPr>
              <a:t> and to make it </a:t>
            </a:r>
            <a:r>
              <a:rPr lang="en-US" sz="3500" b="1" i="1" dirty="0">
                <a:latin typeface="+mn-lt"/>
              </a:rPr>
              <a:t>accessible to </a:t>
            </a:r>
            <a:r>
              <a:rPr lang="it-IT" sz="3500" b="1" i="1" dirty="0">
                <a:latin typeface="+mn-lt"/>
              </a:rPr>
              <a:t>all</a:t>
            </a:r>
            <a:r>
              <a:rPr lang="it-IT" sz="3500" i="1" dirty="0">
                <a:latin typeface="+mn-lt"/>
              </a:rPr>
              <a:t>.</a:t>
            </a:r>
            <a:br>
              <a:rPr lang="it-IT" sz="3500" i="1" dirty="0">
                <a:latin typeface="+mn-lt"/>
              </a:rPr>
            </a:br>
            <a:endParaRPr lang="it-IT" sz="3500" i="1" dirty="0">
              <a:latin typeface="+mn-lt"/>
            </a:endParaRPr>
          </a:p>
          <a:p>
            <a:pPr fontAlgn="auto">
              <a:spcAft>
                <a:spcPts val="0"/>
              </a:spcAft>
              <a:buFontTx/>
              <a:buChar char="-"/>
              <a:defRPr/>
            </a:pPr>
            <a:r>
              <a:rPr lang="en-US" sz="3500" i="1" dirty="0">
                <a:latin typeface="+mn-lt"/>
              </a:rPr>
              <a:t>   Owned goods </a:t>
            </a:r>
            <a:r>
              <a:rPr lang="en-US" sz="3500" b="1" i="1" dirty="0">
                <a:latin typeface="+mn-lt"/>
              </a:rPr>
              <a:t>may be expropriated</a:t>
            </a:r>
            <a:r>
              <a:rPr lang="en-US" sz="3500" i="1" dirty="0">
                <a:latin typeface="+mn-lt"/>
              </a:rPr>
              <a:t>, in the situations provided for by the law, for reasons of general interest, provided that appropriate compensation is granted. </a:t>
            </a:r>
          </a:p>
          <a:p>
            <a:pPr fontAlgn="auto">
              <a:spcAft>
                <a:spcPts val="0"/>
              </a:spcAft>
              <a:buFontTx/>
              <a:buChar char="-"/>
              <a:defRPr/>
            </a:pPr>
            <a:endParaRPr lang="en-US" sz="3500" i="1" dirty="0">
              <a:latin typeface="+mn-lt"/>
            </a:endParaRPr>
          </a:p>
          <a:p>
            <a:pPr fontAlgn="auto">
              <a:spcAft>
                <a:spcPts val="0"/>
              </a:spcAft>
              <a:buFontTx/>
              <a:buChar char="-"/>
              <a:defRPr/>
            </a:pPr>
            <a:r>
              <a:rPr lang="en-US" sz="3500" i="1" dirty="0">
                <a:latin typeface="+mn-lt"/>
              </a:rPr>
              <a:t>   The law shall set out the rules and limits of legitimate and testamentary </a:t>
            </a:r>
            <a:r>
              <a:rPr lang="en-US" sz="3500" b="1" i="1" dirty="0">
                <a:latin typeface="+mn-lt"/>
              </a:rPr>
              <a:t>inheritance </a:t>
            </a:r>
            <a:r>
              <a:rPr lang="en-US" sz="3500" i="1" dirty="0">
                <a:latin typeface="+mn-lt"/>
              </a:rPr>
              <a:t>and the rights of the State in matters of inheritance.</a:t>
            </a:r>
            <a:endParaRPr lang="en-US" sz="3500" b="1" i="1" dirty="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ctrTitle"/>
          </p:nvPr>
        </p:nvSpPr>
        <p:spPr>
          <a:xfrm>
            <a:off x="684213" y="1484313"/>
            <a:ext cx="7772400" cy="4752975"/>
          </a:xfrm>
        </p:spPr>
        <p:txBody>
          <a:bodyPr/>
          <a:lstStyle/>
          <a:p>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endParaRPr lang="en-US" sz="2200" b="1" smtClean="0"/>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900" b="1" dirty="0">
                <a:latin typeface="+mj-lt"/>
                <a:ea typeface="+mj-ea"/>
                <a:cs typeface="+mj-cs"/>
              </a:rPr>
              <a:t>Ownership rights in the Italian legal system</a:t>
            </a:r>
          </a:p>
          <a:p>
            <a:pPr algn="ctr" fontAlgn="auto">
              <a:spcAft>
                <a:spcPts val="0"/>
              </a:spcAft>
              <a:defRPr/>
            </a:pPr>
            <a:r>
              <a:rPr lang="en-US" sz="4400" b="1" dirty="0">
                <a:latin typeface="+mj-lt"/>
                <a:ea typeface="+mj-ea"/>
                <a:cs typeface="+mj-cs"/>
              </a:rPr>
              <a:t>_________________________________</a:t>
            </a:r>
          </a:p>
        </p:txBody>
      </p:sp>
      <p:sp>
        <p:nvSpPr>
          <p:cNvPr id="5" name="Titolo 1"/>
          <p:cNvSpPr txBox="1">
            <a:spLocks/>
          </p:cNvSpPr>
          <p:nvPr/>
        </p:nvSpPr>
        <p:spPr>
          <a:xfrm>
            <a:off x="836613" y="1636713"/>
            <a:ext cx="7772400" cy="4752975"/>
          </a:xfrm>
          <a:prstGeom prst="rect">
            <a:avLst/>
          </a:prstGeom>
        </p:spPr>
        <p:txBody>
          <a:bodyPr anchor="ctr">
            <a:normAutofit fontScale="97500"/>
          </a:bodyPr>
          <a:lstStyle/>
          <a:p>
            <a:pPr fontAlgn="auto">
              <a:spcAft>
                <a:spcPts val="0"/>
              </a:spcAft>
              <a:defRPr/>
            </a:pPr>
            <a:endParaRPr lang="en-US" sz="2800" i="1" dirty="0">
              <a:latin typeface="+mj-lt"/>
              <a:ea typeface="+mj-ea"/>
              <a:cs typeface="+mj-cs"/>
            </a:endParaRPr>
          </a:p>
          <a:p>
            <a:pPr fontAlgn="auto">
              <a:spcAft>
                <a:spcPts val="0"/>
              </a:spcAft>
              <a:defRPr/>
            </a:pPr>
            <a:endParaRPr lang="en-US" sz="3900" b="1" i="1" dirty="0">
              <a:latin typeface="+mj-lt"/>
              <a:ea typeface="+mj-ea"/>
              <a:cs typeface="+mj-cs"/>
            </a:endParaRPr>
          </a:p>
          <a:p>
            <a:pPr fontAlgn="auto">
              <a:spcAft>
                <a:spcPts val="0"/>
              </a:spcAft>
              <a:defRPr/>
            </a:pPr>
            <a:endParaRPr lang="en-US" sz="2800" i="1" dirty="0">
              <a:latin typeface="+mj-lt"/>
              <a:ea typeface="+mj-ea"/>
              <a:cs typeface="+mj-cs"/>
            </a:endParaRPr>
          </a:p>
          <a:p>
            <a:pPr fontAlgn="auto">
              <a:spcAft>
                <a:spcPts val="0"/>
              </a:spcAft>
              <a:defRPr/>
            </a:pPr>
            <a:endParaRPr lang="en-US" sz="2800" i="1" dirty="0">
              <a:latin typeface="+mj-lt"/>
              <a:ea typeface="+mj-ea"/>
              <a:cs typeface="+mj-cs"/>
            </a:endParaRPr>
          </a:p>
        </p:txBody>
      </p:sp>
      <p:sp>
        <p:nvSpPr>
          <p:cNvPr id="6" name="Freccia in giù 5"/>
          <p:cNvSpPr/>
          <p:nvPr/>
        </p:nvSpPr>
        <p:spPr>
          <a:xfrm>
            <a:off x="3563938" y="1916113"/>
            <a:ext cx="1871662" cy="11525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Titolo 1"/>
          <p:cNvSpPr txBox="1">
            <a:spLocks/>
          </p:cNvSpPr>
          <p:nvPr/>
        </p:nvSpPr>
        <p:spPr>
          <a:xfrm>
            <a:off x="989013" y="1789113"/>
            <a:ext cx="7772400" cy="4752975"/>
          </a:xfrm>
          <a:prstGeom prst="rect">
            <a:avLst/>
          </a:prstGeom>
        </p:spPr>
        <p:txBody>
          <a:bodyPr anchor="ctr">
            <a:normAutofit fontScale="97500"/>
          </a:bodyPr>
          <a:lstStyle/>
          <a:p>
            <a:pPr fontAlgn="auto">
              <a:spcAft>
                <a:spcPts val="0"/>
              </a:spcAft>
              <a:defRPr/>
            </a:pPr>
            <a:endParaRPr lang="en-US" sz="2800" i="1" dirty="0">
              <a:latin typeface="+mj-lt"/>
              <a:ea typeface="+mj-ea"/>
              <a:cs typeface="+mj-cs"/>
            </a:endParaRPr>
          </a:p>
          <a:p>
            <a:pPr fontAlgn="auto">
              <a:spcAft>
                <a:spcPts val="0"/>
              </a:spcAft>
              <a:buFontTx/>
              <a:buChar char="-"/>
              <a:defRPr/>
            </a:pPr>
            <a:endParaRPr lang="en-US" sz="2800" b="1" i="1" dirty="0">
              <a:latin typeface="+mj-lt"/>
              <a:ea typeface="+mj-ea"/>
              <a:cs typeface="+mj-cs"/>
            </a:endParaRPr>
          </a:p>
          <a:p>
            <a:pPr fontAlgn="auto">
              <a:spcAft>
                <a:spcPts val="0"/>
              </a:spcAft>
              <a:buFontTx/>
              <a:buChar char="-"/>
              <a:defRPr/>
            </a:pPr>
            <a:endParaRPr lang="en-US" sz="2800" b="1" i="1" dirty="0">
              <a:latin typeface="+mj-lt"/>
              <a:ea typeface="+mj-ea"/>
              <a:cs typeface="+mj-cs"/>
            </a:endParaRPr>
          </a:p>
          <a:p>
            <a:pPr fontAlgn="auto">
              <a:spcAft>
                <a:spcPts val="0"/>
              </a:spcAft>
              <a:buFontTx/>
              <a:buChar char="-"/>
              <a:defRPr/>
            </a:pPr>
            <a:r>
              <a:rPr lang="en-US" sz="2800" b="1" i="1" dirty="0">
                <a:latin typeface="+mj-lt"/>
                <a:ea typeface="+mj-ea"/>
                <a:cs typeface="+mj-cs"/>
              </a:rPr>
              <a:t> the law may not limit individuals’ ownership rights except for the ways it is acquired and enjoyed</a:t>
            </a:r>
          </a:p>
          <a:p>
            <a:pPr fontAlgn="auto">
              <a:spcAft>
                <a:spcPts val="0"/>
              </a:spcAft>
              <a:buFontTx/>
              <a:buChar char="-"/>
              <a:defRPr/>
            </a:pPr>
            <a:endParaRPr lang="en-US" sz="2800" b="1" i="1" dirty="0">
              <a:latin typeface="+mj-lt"/>
              <a:ea typeface="+mj-ea"/>
              <a:cs typeface="+mj-cs"/>
            </a:endParaRPr>
          </a:p>
          <a:p>
            <a:pPr fontAlgn="auto">
              <a:spcAft>
                <a:spcPts val="0"/>
              </a:spcAft>
              <a:buFontTx/>
              <a:buChar char="-"/>
              <a:defRPr/>
            </a:pPr>
            <a:r>
              <a:rPr lang="en-US" sz="2800" b="1" i="1" dirty="0">
                <a:latin typeface="+mj-lt"/>
                <a:ea typeface="+mj-ea"/>
                <a:cs typeface="+mj-cs"/>
              </a:rPr>
              <a:t> expropriation may not occur to deprive an individual of his/her ownership rights and to grant those to another individual: expropriation may be </a:t>
            </a:r>
            <a:r>
              <a:rPr lang="en-US" sz="2800" b="1" i="1" u="sng" dirty="0">
                <a:latin typeface="+mj-lt"/>
                <a:ea typeface="+mj-ea"/>
                <a:cs typeface="+mj-cs"/>
              </a:rPr>
              <a:t>only aimed at ensuring achievement of public goals</a:t>
            </a:r>
            <a:r>
              <a:rPr lang="en-US" sz="2800" b="1" i="1" dirty="0">
                <a:latin typeface="+mj-lt"/>
                <a:ea typeface="+mj-ea"/>
                <a:cs typeface="+mj-cs"/>
              </a:rPr>
              <a:t> (public interest)</a:t>
            </a:r>
            <a:endParaRPr lang="en-US" sz="2800" b="1" i="1" dirty="0">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ctrTitle"/>
          </p:nvPr>
        </p:nvSpPr>
        <p:spPr>
          <a:xfrm>
            <a:off x="684213" y="1484313"/>
            <a:ext cx="7772400" cy="4752975"/>
          </a:xfrm>
        </p:spPr>
        <p:txBody>
          <a:bodyPr/>
          <a:lstStyle/>
          <a:p>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r>
              <a:rPr lang="en-US" sz="2800" i="1" smtClean="0"/>
              <a:t/>
            </a:r>
            <a:br>
              <a:rPr lang="en-US" sz="2800" i="1" smtClean="0"/>
            </a:br>
            <a:endParaRPr lang="en-US" sz="2200" b="1" smtClean="0"/>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900" b="1" dirty="0">
                <a:latin typeface="+mj-lt"/>
                <a:ea typeface="+mj-ea"/>
                <a:cs typeface="+mj-cs"/>
              </a:rPr>
              <a:t>Ownership rights in the Italian legal system</a:t>
            </a:r>
          </a:p>
          <a:p>
            <a:pPr algn="ctr" fontAlgn="auto">
              <a:spcAft>
                <a:spcPts val="0"/>
              </a:spcAft>
              <a:defRPr/>
            </a:pPr>
            <a:r>
              <a:rPr lang="en-US" sz="4400" b="1" dirty="0">
                <a:latin typeface="+mj-lt"/>
                <a:ea typeface="+mj-ea"/>
                <a:cs typeface="+mj-cs"/>
              </a:rPr>
              <a:t>_________________________________</a:t>
            </a:r>
          </a:p>
        </p:txBody>
      </p:sp>
      <p:sp>
        <p:nvSpPr>
          <p:cNvPr id="5" name="Titolo 1"/>
          <p:cNvSpPr txBox="1">
            <a:spLocks/>
          </p:cNvSpPr>
          <p:nvPr/>
        </p:nvSpPr>
        <p:spPr>
          <a:xfrm>
            <a:off x="836613" y="1636713"/>
            <a:ext cx="7772400" cy="4752975"/>
          </a:xfrm>
          <a:prstGeom prst="rect">
            <a:avLst/>
          </a:prstGeom>
        </p:spPr>
        <p:txBody>
          <a:bodyPr anchor="ctr">
            <a:normAutofit fontScale="97500"/>
          </a:bodyPr>
          <a:lstStyle/>
          <a:p>
            <a:pPr fontAlgn="auto">
              <a:spcAft>
                <a:spcPts val="0"/>
              </a:spcAft>
              <a:defRPr/>
            </a:pPr>
            <a:endParaRPr lang="en-US" sz="2800" i="1" dirty="0">
              <a:latin typeface="+mj-lt"/>
              <a:ea typeface="+mj-ea"/>
              <a:cs typeface="+mj-cs"/>
            </a:endParaRPr>
          </a:p>
          <a:p>
            <a:pPr fontAlgn="auto">
              <a:spcAft>
                <a:spcPts val="0"/>
              </a:spcAft>
              <a:defRPr/>
            </a:pPr>
            <a:endParaRPr lang="en-US" sz="3900" b="1" i="1" dirty="0">
              <a:latin typeface="+mj-lt"/>
              <a:ea typeface="+mj-ea"/>
              <a:cs typeface="+mj-cs"/>
            </a:endParaRPr>
          </a:p>
          <a:p>
            <a:pPr fontAlgn="auto">
              <a:spcAft>
                <a:spcPts val="0"/>
              </a:spcAft>
              <a:defRPr/>
            </a:pPr>
            <a:endParaRPr lang="en-US" sz="2800" i="1" dirty="0">
              <a:latin typeface="+mj-lt"/>
              <a:ea typeface="+mj-ea"/>
              <a:cs typeface="+mj-cs"/>
            </a:endParaRPr>
          </a:p>
          <a:p>
            <a:pPr fontAlgn="auto">
              <a:spcAft>
                <a:spcPts val="0"/>
              </a:spcAft>
              <a:defRPr/>
            </a:pPr>
            <a:endParaRPr lang="en-US" sz="2800" i="1" dirty="0">
              <a:latin typeface="+mj-lt"/>
              <a:ea typeface="+mj-ea"/>
              <a:cs typeface="+mj-cs"/>
            </a:endParaRPr>
          </a:p>
        </p:txBody>
      </p:sp>
      <p:sp>
        <p:nvSpPr>
          <p:cNvPr id="6" name="Freccia in giù 5"/>
          <p:cNvSpPr/>
          <p:nvPr/>
        </p:nvSpPr>
        <p:spPr>
          <a:xfrm>
            <a:off x="3563938" y="1916113"/>
            <a:ext cx="1871662" cy="11525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Titolo 1"/>
          <p:cNvSpPr txBox="1">
            <a:spLocks/>
          </p:cNvSpPr>
          <p:nvPr/>
        </p:nvSpPr>
        <p:spPr>
          <a:xfrm>
            <a:off x="989013" y="1789113"/>
            <a:ext cx="7772400" cy="4752975"/>
          </a:xfrm>
          <a:prstGeom prst="rect">
            <a:avLst/>
          </a:prstGeom>
        </p:spPr>
        <p:txBody>
          <a:bodyPr anchor="ctr">
            <a:normAutofit fontScale="97500"/>
          </a:bodyPr>
          <a:lstStyle/>
          <a:p>
            <a:pPr fontAlgn="auto">
              <a:spcAft>
                <a:spcPts val="0"/>
              </a:spcAft>
              <a:defRPr/>
            </a:pPr>
            <a:endParaRPr lang="en-US" sz="2800" i="1" dirty="0">
              <a:latin typeface="+mj-lt"/>
              <a:ea typeface="+mj-ea"/>
              <a:cs typeface="+mj-cs"/>
            </a:endParaRPr>
          </a:p>
          <a:p>
            <a:pPr fontAlgn="auto">
              <a:spcAft>
                <a:spcPts val="0"/>
              </a:spcAft>
              <a:buFontTx/>
              <a:buChar char="-"/>
              <a:defRPr/>
            </a:pPr>
            <a:endParaRPr lang="en-US" sz="2800" b="1" i="1" dirty="0">
              <a:latin typeface="+mj-lt"/>
              <a:ea typeface="+mj-ea"/>
              <a:cs typeface="+mj-cs"/>
            </a:endParaRPr>
          </a:p>
          <a:p>
            <a:pPr fontAlgn="auto">
              <a:spcAft>
                <a:spcPts val="0"/>
              </a:spcAft>
              <a:buFontTx/>
              <a:buChar char="-"/>
              <a:defRPr/>
            </a:pPr>
            <a:endParaRPr lang="en-US" sz="2800" b="1" i="1" dirty="0">
              <a:latin typeface="+mj-lt"/>
              <a:ea typeface="+mj-ea"/>
              <a:cs typeface="+mj-cs"/>
            </a:endParaRPr>
          </a:p>
          <a:p>
            <a:pPr fontAlgn="auto">
              <a:spcAft>
                <a:spcPts val="0"/>
              </a:spcAft>
              <a:buFontTx/>
              <a:buChar char="-"/>
              <a:defRPr/>
            </a:pPr>
            <a:r>
              <a:rPr lang="en-US" sz="2800" b="1" i="1" dirty="0">
                <a:latin typeface="+mj-lt"/>
                <a:ea typeface="+mj-ea"/>
                <a:cs typeface="+mj-cs"/>
              </a:rPr>
              <a:t> ideally, the Constitution envisages ownership as a tool to </a:t>
            </a:r>
            <a:r>
              <a:rPr lang="en-US" sz="2800" b="1" i="1" u="sng" dirty="0">
                <a:latin typeface="+mj-lt"/>
                <a:ea typeface="+mj-ea"/>
                <a:cs typeface="+mj-cs"/>
              </a:rPr>
              <a:t>promote / increase social welfare</a:t>
            </a:r>
            <a:r>
              <a:rPr lang="en-US" sz="2800" b="1" i="1" dirty="0">
                <a:latin typeface="+mj-lt"/>
                <a:ea typeface="+mj-ea"/>
                <a:cs typeface="+mj-cs"/>
              </a:rPr>
              <a:t>, not as something which is enjoyed by the owner only</a:t>
            </a:r>
          </a:p>
          <a:p>
            <a:pPr fontAlgn="auto">
              <a:spcAft>
                <a:spcPts val="0"/>
              </a:spcAft>
              <a:buFontTx/>
              <a:buChar char="-"/>
              <a:defRPr/>
            </a:pPr>
            <a:endParaRPr lang="en-US" sz="2800" b="1" i="1" dirty="0">
              <a:latin typeface="+mj-lt"/>
              <a:ea typeface="+mj-ea"/>
              <a:cs typeface="+mj-cs"/>
            </a:endParaRPr>
          </a:p>
          <a:p>
            <a:pPr fontAlgn="auto">
              <a:spcAft>
                <a:spcPts val="0"/>
              </a:spcAft>
              <a:buFontTx/>
              <a:buChar char="-"/>
              <a:defRPr/>
            </a:pPr>
            <a:r>
              <a:rPr lang="en-US" sz="2800" b="1" i="1" dirty="0">
                <a:latin typeface="+mj-lt"/>
                <a:ea typeface="+mj-ea"/>
                <a:cs typeface="+mj-cs"/>
              </a:rPr>
              <a:t> owned goods should be dynamically “oriented” to production / trade, </a:t>
            </a:r>
            <a:r>
              <a:rPr lang="en-US" sz="2800" b="1" i="1" u="sng" dirty="0">
                <a:latin typeface="+mj-lt"/>
                <a:ea typeface="+mj-ea"/>
                <a:cs typeface="+mj-cs"/>
              </a:rPr>
              <a:t>they should not just statically held by the owner</a:t>
            </a:r>
            <a:endParaRPr lang="en-US" sz="2800" b="1" i="1" u="sng" dirty="0">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2060575"/>
            <a:ext cx="8229600" cy="1143000"/>
          </a:xfrm>
        </p:spPr>
        <p:txBody>
          <a:bodyPr rtlCol="0">
            <a:normAutofit fontScale="90000"/>
          </a:bodyPr>
          <a:lstStyle/>
          <a:p>
            <a:pPr fontAlgn="auto">
              <a:spcAft>
                <a:spcPts val="0"/>
              </a:spcAft>
              <a:defRPr/>
            </a:pPr>
            <a:r>
              <a:rPr lang="it-IT" dirty="0" err="1" smtClean="0"/>
              <a:t>Ownership</a:t>
            </a:r>
            <a:r>
              <a:rPr lang="it-IT" dirty="0" smtClean="0"/>
              <a:t> </a:t>
            </a:r>
            <a:r>
              <a:rPr lang="it-IT" dirty="0" err="1" smtClean="0"/>
              <a:t>rights</a:t>
            </a:r>
            <a:r>
              <a:rPr lang="it-IT" dirty="0" smtClean="0"/>
              <a:t> </a:t>
            </a:r>
            <a:br>
              <a:rPr lang="it-IT" dirty="0" smtClean="0"/>
            </a:br>
            <a:r>
              <a:rPr lang="it-IT" dirty="0" smtClean="0"/>
              <a:t>in the </a:t>
            </a:r>
            <a:r>
              <a:rPr lang="it-IT" dirty="0" err="1" smtClean="0"/>
              <a:t>Italian</a:t>
            </a:r>
            <a:r>
              <a:rPr lang="it-IT" dirty="0" smtClean="0"/>
              <a:t> </a:t>
            </a:r>
            <a:r>
              <a:rPr lang="it-IT" dirty="0" err="1" smtClean="0"/>
              <a:t>Civil</a:t>
            </a:r>
            <a:r>
              <a:rPr lang="it-IT" dirty="0" smtClean="0"/>
              <a:t> Code</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4213" y="1484313"/>
            <a:ext cx="7772400" cy="4752975"/>
          </a:xfrm>
        </p:spPr>
        <p:txBody>
          <a:bodyPr rtlCol="0">
            <a:normAutofit fontScale="90000"/>
          </a:bodyPr>
          <a:lstStyle/>
          <a:p>
            <a:pPr fontAlgn="auto">
              <a:spcAft>
                <a:spcPts val="0"/>
              </a:spcAft>
              <a:defRPr/>
            </a:pP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900" b="1" dirty="0">
                <a:latin typeface="+mj-lt"/>
                <a:ea typeface="+mj-ea"/>
                <a:cs typeface="+mj-cs"/>
              </a:rPr>
              <a:t>Ownership rights in the Italian legal system</a:t>
            </a:r>
          </a:p>
          <a:p>
            <a:pPr algn="ctr" fontAlgn="auto">
              <a:spcAft>
                <a:spcPts val="0"/>
              </a:spcAft>
              <a:defRPr/>
            </a:pPr>
            <a:r>
              <a:rPr lang="en-US" sz="4400" b="1" dirty="0">
                <a:latin typeface="+mj-lt"/>
                <a:ea typeface="+mj-ea"/>
                <a:cs typeface="+mj-cs"/>
              </a:rPr>
              <a:t>_________________________________</a:t>
            </a:r>
          </a:p>
        </p:txBody>
      </p:sp>
      <p:sp>
        <p:nvSpPr>
          <p:cNvPr id="5" name="Titolo 1"/>
          <p:cNvSpPr txBox="1">
            <a:spLocks/>
          </p:cNvSpPr>
          <p:nvPr/>
        </p:nvSpPr>
        <p:spPr>
          <a:xfrm>
            <a:off x="836613" y="1636713"/>
            <a:ext cx="7772400" cy="4752975"/>
          </a:xfrm>
          <a:prstGeom prst="rect">
            <a:avLst/>
          </a:prstGeom>
        </p:spPr>
        <p:txBody>
          <a:bodyPr anchor="ctr">
            <a:normAutofit fontScale="97500"/>
          </a:bodyPr>
          <a:lstStyle/>
          <a:p>
            <a:pPr fontAlgn="auto">
              <a:spcAft>
                <a:spcPts val="0"/>
              </a:spcAft>
              <a:defRPr/>
            </a:pPr>
            <a:r>
              <a:rPr lang="en-US" sz="3900" b="1" i="1" dirty="0">
                <a:solidFill>
                  <a:srgbClr val="FF0000"/>
                </a:solidFill>
                <a:latin typeface="+mj-lt"/>
                <a:ea typeface="+mj-ea"/>
                <a:cs typeface="+mj-cs"/>
              </a:rPr>
              <a:t>ownership</a:t>
            </a:r>
            <a:r>
              <a:rPr lang="en-US" sz="3900" b="1" i="1" dirty="0">
                <a:latin typeface="+mj-lt"/>
                <a:ea typeface="+mj-ea"/>
                <a:cs typeface="+mj-cs"/>
              </a:rPr>
              <a:t>: art. 832 of the Civil Code</a:t>
            </a:r>
          </a:p>
          <a:p>
            <a:pPr fontAlgn="auto">
              <a:spcAft>
                <a:spcPts val="0"/>
              </a:spcAft>
              <a:defRPr/>
            </a:pPr>
            <a:endParaRPr lang="en-US" sz="2800" i="1" dirty="0">
              <a:latin typeface="+mj-lt"/>
              <a:ea typeface="+mj-ea"/>
              <a:cs typeface="+mj-cs"/>
            </a:endParaRPr>
          </a:p>
          <a:p>
            <a:pPr fontAlgn="auto">
              <a:spcAft>
                <a:spcPts val="0"/>
              </a:spcAft>
              <a:defRPr/>
            </a:pPr>
            <a:endParaRPr lang="en-US" sz="2800" i="1" dirty="0">
              <a:latin typeface="+mj-lt"/>
              <a:ea typeface="+mj-ea"/>
              <a:cs typeface="+mj-cs"/>
            </a:endParaRPr>
          </a:p>
          <a:p>
            <a:pPr fontAlgn="auto">
              <a:spcAft>
                <a:spcPts val="0"/>
              </a:spcAft>
              <a:defRPr/>
            </a:pPr>
            <a:r>
              <a:rPr lang="en-US" sz="2800" b="1" i="1" dirty="0">
                <a:latin typeface="+mj-lt"/>
                <a:ea typeface="+mj-ea"/>
                <a:cs typeface="+mj-cs"/>
              </a:rPr>
              <a:t>The owner has the right to enjoy and dispose of things </a:t>
            </a:r>
            <a:r>
              <a:rPr lang="en-US" sz="2800" b="1" i="1" dirty="0">
                <a:solidFill>
                  <a:srgbClr val="FF0000"/>
                </a:solidFill>
                <a:latin typeface="+mj-lt"/>
                <a:ea typeface="+mj-ea"/>
                <a:cs typeface="+mj-cs"/>
              </a:rPr>
              <a:t>fully and exclusively</a:t>
            </a:r>
            <a:r>
              <a:rPr lang="en-US" sz="2800" b="1" i="1" dirty="0">
                <a:latin typeface="+mj-lt"/>
                <a:ea typeface="+mj-ea"/>
                <a:cs typeface="+mj-cs"/>
              </a:rPr>
              <a:t>, within the </a:t>
            </a:r>
            <a:r>
              <a:rPr lang="en-US" sz="2800" b="1" i="1" dirty="0">
                <a:solidFill>
                  <a:srgbClr val="FF0000"/>
                </a:solidFill>
                <a:latin typeface="+mj-lt"/>
                <a:ea typeface="+mj-ea"/>
                <a:cs typeface="+mj-cs"/>
              </a:rPr>
              <a:t>limits</a:t>
            </a:r>
            <a:r>
              <a:rPr lang="en-US" sz="2800" b="1" i="1" dirty="0">
                <a:latin typeface="+mj-lt"/>
                <a:ea typeface="+mj-ea"/>
                <a:cs typeface="+mj-cs"/>
              </a:rPr>
              <a:t> and in compliance with the </a:t>
            </a:r>
            <a:r>
              <a:rPr lang="en-US" sz="2800" b="1" i="1" dirty="0">
                <a:solidFill>
                  <a:srgbClr val="FF0000"/>
                </a:solidFill>
                <a:latin typeface="+mj-lt"/>
                <a:ea typeface="+mj-ea"/>
                <a:cs typeface="+mj-cs"/>
              </a:rPr>
              <a:t>obligations</a:t>
            </a:r>
            <a:r>
              <a:rPr lang="en-US" sz="2800" b="1" i="1" dirty="0">
                <a:latin typeface="+mj-lt"/>
                <a:ea typeface="+mj-ea"/>
                <a:cs typeface="+mj-cs"/>
              </a:rPr>
              <a:t> set out by the law. </a:t>
            </a:r>
            <a:endParaRPr lang="en-US" sz="2800" b="1" i="1" dirty="0">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contenuto 2"/>
          <p:cNvSpPr>
            <a:spLocks noGrp="1"/>
          </p:cNvSpPr>
          <p:nvPr>
            <p:ph idx="1"/>
          </p:nvPr>
        </p:nvSpPr>
        <p:spPr/>
        <p:txBody>
          <a:bodyPr/>
          <a:lstStyle/>
          <a:p>
            <a:r>
              <a:rPr lang="it-IT" smtClean="0"/>
              <a:t>No statutory </a:t>
            </a:r>
            <a:r>
              <a:rPr lang="it-IT" b="1" u="sng" smtClean="0"/>
              <a:t>limitation periods</a:t>
            </a:r>
          </a:p>
          <a:p>
            <a:r>
              <a:rPr lang="it-IT" smtClean="0"/>
              <a:t>Ownership is </a:t>
            </a:r>
            <a:r>
              <a:rPr lang="it-IT" b="1" u="sng" smtClean="0"/>
              <a:t>perpetual</a:t>
            </a:r>
          </a:p>
        </p:txBody>
      </p:sp>
      <p:sp>
        <p:nvSpPr>
          <p:cNvPr id="4" name="Titolo 1"/>
          <p:cNvSpPr txBox="1">
            <a:spLocks noGrp="1"/>
          </p:cNvSpPr>
          <p:nvPr>
            <p:ph type="title"/>
          </p:nvPr>
        </p:nvSpPr>
        <p:spPr/>
        <p:txBody>
          <a:bodyPr rtlCol="0">
            <a:normAutofit fontScale="90000"/>
          </a:bodyPr>
          <a:lstStyle/>
          <a:p>
            <a:pPr fontAlgn="auto">
              <a:spcAft>
                <a:spcPts val="0"/>
              </a:spcAft>
              <a:defRPr/>
            </a:pPr>
            <a:r>
              <a:rPr lang="en-US" sz="3900" b="1" dirty="0" smtClean="0"/>
              <a:t>Ownership rights in the Italian legal system</a:t>
            </a:r>
            <a:br>
              <a:rPr lang="en-US" sz="3900" b="1" dirty="0" smtClean="0"/>
            </a:br>
            <a:r>
              <a:rPr lang="en-US" b="1" dirty="0" smtClean="0"/>
              <a:t>_______________________________</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4213" y="1484313"/>
            <a:ext cx="7772400" cy="4752975"/>
          </a:xfrm>
        </p:spPr>
        <p:txBody>
          <a:bodyPr rtlCol="0">
            <a:normAutofit fontScale="90000"/>
          </a:bodyPr>
          <a:lstStyle/>
          <a:p>
            <a:pPr fontAlgn="auto">
              <a:spcAft>
                <a:spcPts val="0"/>
              </a:spcAft>
              <a:defRPr/>
            </a:pP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900" b="1" dirty="0">
                <a:latin typeface="+mj-lt"/>
                <a:ea typeface="+mj-ea"/>
                <a:cs typeface="+mj-cs"/>
              </a:rPr>
              <a:t>Ownership rights in the Italian legal system</a:t>
            </a:r>
          </a:p>
          <a:p>
            <a:pPr algn="ctr" fontAlgn="auto">
              <a:spcAft>
                <a:spcPts val="0"/>
              </a:spcAft>
              <a:defRPr/>
            </a:pPr>
            <a:r>
              <a:rPr lang="en-US" sz="4400" b="1" dirty="0">
                <a:latin typeface="+mj-lt"/>
                <a:ea typeface="+mj-ea"/>
                <a:cs typeface="+mj-cs"/>
              </a:rPr>
              <a:t>_________________________________</a:t>
            </a:r>
          </a:p>
        </p:txBody>
      </p:sp>
      <p:sp>
        <p:nvSpPr>
          <p:cNvPr id="5" name="Titolo 1"/>
          <p:cNvSpPr txBox="1">
            <a:spLocks/>
          </p:cNvSpPr>
          <p:nvPr/>
        </p:nvSpPr>
        <p:spPr>
          <a:xfrm>
            <a:off x="836613" y="1636713"/>
            <a:ext cx="7772400" cy="4752975"/>
          </a:xfrm>
          <a:prstGeom prst="rect">
            <a:avLst/>
          </a:prstGeom>
        </p:spPr>
        <p:txBody>
          <a:bodyPr anchor="ctr">
            <a:normAutofit fontScale="97500"/>
          </a:bodyPr>
          <a:lstStyle/>
          <a:p>
            <a:pPr fontAlgn="auto">
              <a:spcAft>
                <a:spcPts val="0"/>
              </a:spcAft>
              <a:defRPr/>
            </a:pPr>
            <a:endParaRPr lang="en-US" sz="2800" i="1" dirty="0">
              <a:latin typeface="+mj-lt"/>
              <a:ea typeface="+mj-ea"/>
              <a:cs typeface="+mj-cs"/>
            </a:endParaRPr>
          </a:p>
          <a:p>
            <a:pPr fontAlgn="auto">
              <a:spcAft>
                <a:spcPts val="0"/>
              </a:spcAft>
              <a:defRPr/>
            </a:pPr>
            <a:r>
              <a:rPr lang="en-US" sz="3900" b="1" i="1" dirty="0">
                <a:solidFill>
                  <a:srgbClr val="FF0000"/>
                </a:solidFill>
                <a:latin typeface="+mj-lt"/>
                <a:ea typeface="+mj-ea"/>
                <a:cs typeface="+mj-cs"/>
              </a:rPr>
              <a:t>ownership</a:t>
            </a:r>
            <a:r>
              <a:rPr lang="en-US" sz="3900" b="1" i="1" dirty="0">
                <a:latin typeface="+mj-lt"/>
                <a:ea typeface="+mj-ea"/>
                <a:cs typeface="+mj-cs"/>
              </a:rPr>
              <a:t>: art. 834 of the Civil Code</a:t>
            </a:r>
          </a:p>
          <a:p>
            <a:pPr fontAlgn="auto">
              <a:spcAft>
                <a:spcPts val="0"/>
              </a:spcAft>
              <a:defRPr/>
            </a:pPr>
            <a:endParaRPr lang="en-US" sz="2800" i="1" dirty="0">
              <a:latin typeface="+mj-lt"/>
              <a:ea typeface="+mj-ea"/>
              <a:cs typeface="+mj-cs"/>
            </a:endParaRPr>
          </a:p>
          <a:p>
            <a:pPr fontAlgn="auto">
              <a:spcAft>
                <a:spcPts val="0"/>
              </a:spcAft>
              <a:defRPr/>
            </a:pPr>
            <a:endParaRPr lang="en-US" sz="2800" i="1" dirty="0">
              <a:latin typeface="+mj-lt"/>
              <a:ea typeface="+mj-ea"/>
              <a:cs typeface="+mj-cs"/>
            </a:endParaRPr>
          </a:p>
          <a:p>
            <a:pPr fontAlgn="auto">
              <a:spcAft>
                <a:spcPts val="0"/>
              </a:spcAft>
              <a:defRPr/>
            </a:pPr>
            <a:r>
              <a:rPr lang="en-US" sz="2800" b="1" i="1" dirty="0">
                <a:latin typeface="+mj-lt"/>
                <a:ea typeface="+mj-ea"/>
                <a:cs typeface="+mj-cs"/>
              </a:rPr>
              <a:t>No one may be deprived of ownership unless for public interest reasons, provided that: (</a:t>
            </a:r>
            <a:r>
              <a:rPr lang="en-US" sz="2800" b="1" i="1" dirty="0" err="1">
                <a:latin typeface="+mj-lt"/>
                <a:ea typeface="+mj-ea"/>
                <a:cs typeface="+mj-cs"/>
              </a:rPr>
              <a:t>i</a:t>
            </a:r>
            <a:r>
              <a:rPr lang="en-US" sz="2800" b="1" i="1" dirty="0">
                <a:latin typeface="+mj-lt"/>
                <a:ea typeface="+mj-ea"/>
                <a:cs typeface="+mj-cs"/>
              </a:rPr>
              <a:t>) such reasons are acknowledged in accordance with the law; and (ii) adequate compensation is paid to the person to whom expropriation is addressed. </a:t>
            </a:r>
            <a:endParaRPr lang="en-US" sz="2800" b="1" i="1" dirty="0">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5635</TotalTime>
  <Words>1300</Words>
  <Application>Microsoft Macintosh PowerPoint</Application>
  <PresentationFormat>Presentazione su schermo (4:3)</PresentationFormat>
  <Paragraphs>173</Paragraphs>
  <Slides>25</Slides>
  <Notes>0</Notes>
  <HiddenSlides>0</HiddenSlides>
  <MMClips>0</MMClips>
  <ScaleCrop>false</ScaleCrop>
  <HeadingPairs>
    <vt:vector size="6" baseType="variant">
      <vt:variant>
        <vt:lpstr>Caratteri utilizzati</vt:lpstr>
      </vt:variant>
      <vt:variant>
        <vt:i4>2</vt:i4>
      </vt:variant>
      <vt:variant>
        <vt:lpstr>Modello struttura</vt:lpstr>
      </vt:variant>
      <vt:variant>
        <vt:i4>1</vt:i4>
      </vt:variant>
      <vt:variant>
        <vt:lpstr>Titoli diapositive</vt:lpstr>
      </vt:variant>
      <vt:variant>
        <vt:i4>25</vt:i4>
      </vt:variant>
    </vt:vector>
  </HeadingPairs>
  <TitlesOfParts>
    <vt:vector size="28" baseType="lpstr">
      <vt:lpstr>Calibri</vt:lpstr>
      <vt:lpstr>Arial</vt:lpstr>
      <vt:lpstr>Tema di Office</vt:lpstr>
      <vt:lpstr>Private and Public law   Ownership rights  1. Ownership rights in the Italian Constitution (general principles)  2. Ownership rights and other “ad rem” rights in the Italian Civil Code  3. Public property     </vt:lpstr>
      <vt:lpstr>Ownership rights  in the Italian Constitution (general principles)</vt:lpstr>
      <vt:lpstr>           </vt:lpstr>
      <vt:lpstr>          </vt:lpstr>
      <vt:lpstr>          </vt:lpstr>
      <vt:lpstr>Ownership rights  in the Italian Civil Code</vt:lpstr>
      <vt:lpstr>           </vt:lpstr>
      <vt:lpstr>Ownership rights in the Italian legal system _______________________________</vt:lpstr>
      <vt:lpstr>           </vt:lpstr>
      <vt:lpstr>Ownership rights in the Italian legal system _______________________________</vt:lpstr>
      <vt:lpstr>Ownership rights in the Italian legal system _______________________________</vt:lpstr>
      <vt:lpstr>Ownership rights in the Italian legal system _______________________________</vt:lpstr>
      <vt:lpstr>Ownership rights in the Italian legal system _______________________________</vt:lpstr>
      <vt:lpstr>Ownership rights in the Italian legal system _______________________________</vt:lpstr>
      <vt:lpstr>Ownership rights in the Italian legal system _______________________________</vt:lpstr>
      <vt:lpstr>Ownership rights in the Italian legal system _______________________________</vt:lpstr>
      <vt:lpstr>Ownership rights in the Italian legal system _______________________________</vt:lpstr>
      <vt:lpstr>Ownership rights in the Italian legal system _______________________________</vt:lpstr>
      <vt:lpstr>Ownership rights in the Italian legal system _______________________________</vt:lpstr>
      <vt:lpstr>Ownership rights in the Italian legal system _______________________________</vt:lpstr>
      <vt:lpstr>Ownership rights in the Italian legal system _______________________________</vt:lpstr>
      <vt:lpstr>Public properties</vt:lpstr>
      <vt:lpstr>           </vt:lpstr>
      <vt:lpstr>     Art. 9 of the Constitution:   The Republic promotes the development of culture and scientific and technical research. It safeguards the natural landscape and the historical and art heritage of the nation </vt:lpstr>
      <vt:lpstr>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Università Carlo Cattaneo - LIUC</cp:lastModifiedBy>
  <cp:revision>824</cp:revision>
  <dcterms:created xsi:type="dcterms:W3CDTF">2014-02-22T15:41:35Z</dcterms:created>
  <dcterms:modified xsi:type="dcterms:W3CDTF">2015-10-12T12:58:01Z</dcterms:modified>
</cp:coreProperties>
</file>