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7" r:id="rId3"/>
    <p:sldId id="405" r:id="rId4"/>
    <p:sldId id="429" r:id="rId5"/>
    <p:sldId id="435" r:id="rId6"/>
    <p:sldId id="428" r:id="rId7"/>
    <p:sldId id="430" r:id="rId8"/>
    <p:sldId id="431" r:id="rId9"/>
    <p:sldId id="432" r:id="rId10"/>
    <p:sldId id="433" r:id="rId11"/>
    <p:sldId id="434" r:id="rId12"/>
    <p:sldId id="436" r:id="rId13"/>
    <p:sldId id="437" r:id="rId14"/>
    <p:sldId id="438" r:id="rId15"/>
    <p:sldId id="439" r:id="rId16"/>
    <p:sldId id="447" r:id="rId17"/>
    <p:sldId id="441" r:id="rId18"/>
    <p:sldId id="442" r:id="rId19"/>
    <p:sldId id="443" r:id="rId20"/>
    <p:sldId id="444" r:id="rId21"/>
    <p:sldId id="440" r:id="rId22"/>
    <p:sldId id="445" r:id="rId23"/>
    <p:sldId id="446" r:id="rId24"/>
    <p:sldId id="448" r:id="rId25"/>
    <p:sldId id="449" r:id="rId26"/>
    <p:sldId id="450" r:id="rId27"/>
    <p:sldId id="451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93601" autoAdjust="0"/>
  </p:normalViewPr>
  <p:slideViewPr>
    <p:cSldViewPr>
      <p:cViewPr>
        <p:scale>
          <a:sx n="90" d="100"/>
          <a:sy n="90" d="100"/>
        </p:scale>
        <p:origin x="2056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1FBD-17E3-4D35-9EE0-E33AACC4F1FA}" type="datetimeFigureOut">
              <a:rPr lang="it-IT" smtClean="0"/>
              <a:pPr/>
              <a:t>02/12/15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39CA-7D36-489D-AD64-89808E9B8B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357301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Private and Public law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b="1" u="sng" dirty="0" smtClean="0"/>
              <a:t>Statutory </a:t>
            </a:r>
            <a:r>
              <a:rPr lang="en-US" b="1" u="sng" dirty="0" smtClean="0"/>
              <a:t>periods</a:t>
            </a:r>
            <a:r>
              <a:rPr lang="en-US" b="1" dirty="0" smtClean="0"/>
              <a:t>.</a:t>
            </a:r>
            <a:r>
              <a:rPr lang="en-US" b="1" u="sng" dirty="0" smtClean="0"/>
              <a:t>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Tortious </a:t>
            </a:r>
            <a:r>
              <a:rPr lang="en-US" b="1" u="sng" dirty="0" smtClean="0"/>
              <a:t>liability</a:t>
            </a:r>
            <a:r>
              <a:rPr lang="en-US" b="1" dirty="0" smtClean="0"/>
              <a:t>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 start </a:t>
            </a:r>
            <a:r>
              <a:rPr lang="it-IT" dirty="0" err="1" smtClean="0"/>
              <a:t>running</a:t>
            </a:r>
            <a:r>
              <a:rPr lang="it-IT" dirty="0" smtClean="0"/>
              <a:t> </a:t>
            </a:r>
            <a:r>
              <a:rPr lang="it-IT" b="1" dirty="0" smtClean="0"/>
              <a:t>from the </a:t>
            </a:r>
            <a:r>
              <a:rPr lang="it-IT" b="1" dirty="0" err="1" smtClean="0"/>
              <a:t>day</a:t>
            </a:r>
            <a:r>
              <a:rPr lang="it-IT" b="1" dirty="0" smtClean="0"/>
              <a:t> </a:t>
            </a:r>
            <a:r>
              <a:rPr lang="it-IT" b="1" dirty="0" err="1" smtClean="0"/>
              <a:t>when</a:t>
            </a:r>
            <a:r>
              <a:rPr lang="it-IT" b="1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could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/>
              <a:t>have</a:t>
            </a:r>
            <a:r>
              <a:rPr lang="it-IT" b="1" dirty="0" smtClean="0"/>
              <a:t> </a:t>
            </a:r>
            <a:r>
              <a:rPr lang="it-IT" b="1" dirty="0" err="1" smtClean="0"/>
              <a:t>been</a:t>
            </a:r>
            <a:r>
              <a:rPr lang="it-IT" b="1" dirty="0" smtClean="0"/>
              <a:t> </a:t>
            </a:r>
            <a:r>
              <a:rPr lang="it-IT" b="1" dirty="0" err="1" smtClean="0"/>
              <a:t>exercised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055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If</a:t>
            </a:r>
            <a:r>
              <a:rPr lang="it-IT" dirty="0" smtClean="0"/>
              <a:t> a right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subject</a:t>
            </a:r>
            <a:r>
              <a:rPr lang="it-IT" dirty="0" smtClean="0"/>
              <a:t> to </a:t>
            </a:r>
            <a:r>
              <a:rPr lang="it-IT" b="1" dirty="0" smtClean="0">
                <a:solidFill>
                  <a:srgbClr val="FF0000"/>
                </a:solidFill>
              </a:rPr>
              <a:t>a </a:t>
            </a:r>
            <a:r>
              <a:rPr lang="it-IT" b="1" dirty="0" err="1" smtClean="0">
                <a:solidFill>
                  <a:srgbClr val="FF0000"/>
                </a:solidFill>
              </a:rPr>
              <a:t>condition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precedent</a:t>
            </a:r>
            <a:r>
              <a:rPr lang="it-IT" dirty="0" smtClean="0"/>
              <a:t>,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 start </a:t>
            </a:r>
            <a:r>
              <a:rPr lang="it-IT" dirty="0" err="1" smtClean="0"/>
              <a:t>running</a:t>
            </a:r>
            <a:r>
              <a:rPr lang="it-IT" dirty="0" smtClean="0"/>
              <a:t> from the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the </a:t>
            </a:r>
            <a:r>
              <a:rPr lang="it-IT" dirty="0" err="1" smtClean="0"/>
              <a:t>condition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fulfilled</a:t>
            </a:r>
            <a:endParaRPr lang="it-IT" dirty="0" smtClean="0"/>
          </a:p>
        </p:txBody>
      </p:sp>
      <p:sp>
        <p:nvSpPr>
          <p:cNvPr id="3" name="Freccia giù 2"/>
          <p:cNvSpPr/>
          <p:nvPr/>
        </p:nvSpPr>
        <p:spPr>
          <a:xfrm>
            <a:off x="4139952" y="1484784"/>
            <a:ext cx="11521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2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Autofit/>
          </a:bodyPr>
          <a:lstStyle/>
          <a:p>
            <a:r>
              <a:rPr lang="it-IT" sz="7200" b="1" dirty="0" err="1" smtClean="0"/>
              <a:t>Tortious</a:t>
            </a:r>
            <a:r>
              <a:rPr lang="it-IT" sz="7200" b="1" dirty="0" smtClean="0"/>
              <a:t> </a:t>
            </a:r>
            <a:r>
              <a:rPr lang="it-IT" sz="7200" b="1" dirty="0" err="1" smtClean="0"/>
              <a:t>liability</a:t>
            </a:r>
            <a:endParaRPr lang="it-IT" sz="7200" b="1" dirty="0"/>
          </a:p>
        </p:txBody>
      </p:sp>
    </p:spTree>
    <p:extLst>
      <p:ext uri="{BB962C8B-B14F-4D97-AF65-F5344CB8AC3E}">
        <p14:creationId xmlns:p14="http://schemas.microsoft.com/office/powerpoint/2010/main" val="4792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Liability</a:t>
            </a:r>
            <a:r>
              <a:rPr lang="it-IT" dirty="0" smtClean="0"/>
              <a:t> “</a:t>
            </a:r>
            <a:r>
              <a:rPr lang="it-IT" b="1" dirty="0" smtClean="0">
                <a:solidFill>
                  <a:srgbClr val="FF0000"/>
                </a:solidFill>
              </a:rPr>
              <a:t>in </a:t>
            </a:r>
            <a:r>
              <a:rPr lang="it-IT" b="1" dirty="0" err="1" smtClean="0">
                <a:solidFill>
                  <a:srgbClr val="FF0000"/>
                </a:solidFill>
              </a:rPr>
              <a:t>tort</a:t>
            </a:r>
            <a:r>
              <a:rPr lang="it-IT" dirty="0" smtClean="0"/>
              <a:t>” </a:t>
            </a:r>
          </a:p>
          <a:p>
            <a:r>
              <a:rPr lang="it-IT" dirty="0" smtClean="0"/>
              <a:t>(</a:t>
            </a:r>
            <a:r>
              <a:rPr lang="it-IT" i="1" dirty="0" smtClean="0"/>
              <a:t>responsabilità extra-contrattuale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a </a:t>
            </a:r>
            <a:r>
              <a:rPr lang="it-IT" dirty="0" err="1" smtClean="0"/>
              <a:t>breach</a:t>
            </a:r>
            <a:r>
              <a:rPr lang="it-IT" dirty="0" smtClean="0"/>
              <a:t> of an </a:t>
            </a:r>
            <a:r>
              <a:rPr lang="it-IT" dirty="0" err="1" smtClean="0"/>
              <a:t>agreement</a:t>
            </a:r>
            <a:r>
              <a:rPr lang="it-IT" dirty="0" smtClean="0"/>
              <a:t>. </a:t>
            </a:r>
            <a:endParaRPr lang="it-IT" dirty="0" smtClean="0"/>
          </a:p>
        </p:txBody>
      </p:sp>
      <p:sp>
        <p:nvSpPr>
          <p:cNvPr id="3" name="Freccia giù 2"/>
          <p:cNvSpPr/>
          <p:nvPr/>
        </p:nvSpPr>
        <p:spPr>
          <a:xfrm>
            <a:off x="3923928" y="3140968"/>
            <a:ext cx="180020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1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u="sng" dirty="0" err="1" smtClean="0"/>
              <a:t>Main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topics</a:t>
            </a:r>
            <a:endParaRPr lang="it-IT" b="1" u="sng" dirty="0" smtClean="0"/>
          </a:p>
          <a:p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/>
              <a:t>The </a:t>
            </a:r>
            <a:r>
              <a:rPr lang="it-IT" dirty="0" err="1" smtClean="0"/>
              <a:t>provision</a:t>
            </a:r>
            <a:r>
              <a:rPr lang="it-IT" dirty="0" smtClean="0"/>
              <a:t> of </a:t>
            </a:r>
            <a:r>
              <a:rPr lang="it-IT" dirty="0" smtClean="0">
                <a:solidFill>
                  <a:srgbClr val="FF0000"/>
                </a:solidFill>
              </a:rPr>
              <a:t>art. 2043 </a:t>
            </a:r>
            <a:r>
              <a:rPr lang="it-IT" dirty="0" smtClean="0"/>
              <a:t>of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Civil</a:t>
            </a:r>
            <a:r>
              <a:rPr lang="it-IT" dirty="0" smtClean="0"/>
              <a:t> Code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/>
              <a:t>Fraud</a:t>
            </a:r>
            <a:r>
              <a:rPr lang="it-IT" dirty="0" smtClean="0"/>
              <a:t> or </a:t>
            </a:r>
            <a:r>
              <a:rPr lang="it-IT" dirty="0" err="1" smtClean="0"/>
              <a:t>negligence</a:t>
            </a:r>
            <a:endParaRPr lang="it-IT" dirty="0"/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Ability</a:t>
            </a:r>
            <a:r>
              <a:rPr lang="it-IT" dirty="0" smtClean="0">
                <a:solidFill>
                  <a:srgbClr val="FF0000"/>
                </a:solidFill>
              </a:rPr>
              <a:t> to </a:t>
            </a:r>
            <a:r>
              <a:rPr lang="it-IT" dirty="0" err="1" smtClean="0">
                <a:solidFill>
                  <a:srgbClr val="FF0000"/>
                </a:solidFill>
              </a:rPr>
              <a:t>understand</a:t>
            </a:r>
            <a:r>
              <a:rPr lang="it-IT" dirty="0" smtClean="0">
                <a:solidFill>
                  <a:srgbClr val="FF0000"/>
                </a:solidFill>
              </a:rPr>
              <a:t> and take </a:t>
            </a:r>
            <a:r>
              <a:rPr lang="it-IT" dirty="0" err="1" smtClean="0">
                <a:solidFill>
                  <a:srgbClr val="FF0000"/>
                </a:solidFill>
              </a:rPr>
              <a:t>action</a:t>
            </a:r>
            <a:endParaRPr lang="it-IT" dirty="0" smtClean="0">
              <a:solidFill>
                <a:srgbClr val="FF0000"/>
              </a:solidFill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Link of </a:t>
            </a:r>
            <a:r>
              <a:rPr lang="it-IT" dirty="0" err="1" smtClean="0">
                <a:solidFill>
                  <a:srgbClr val="FF0000"/>
                </a:solidFill>
              </a:rPr>
              <a:t>causation</a:t>
            </a:r>
            <a:endParaRPr lang="it-IT" dirty="0" smtClean="0">
              <a:solidFill>
                <a:srgbClr val="FF0000"/>
              </a:solidFill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Exemptions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from </a:t>
            </a:r>
            <a:r>
              <a:rPr lang="it-IT" dirty="0" err="1" smtClean="0"/>
              <a:t>liability</a:t>
            </a:r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</a:t>
            </a:r>
            <a:r>
              <a:rPr lang="it-IT" dirty="0" err="1" smtClean="0">
                <a:solidFill>
                  <a:srgbClr val="FF0000"/>
                </a:solidFill>
              </a:rPr>
              <a:t>other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subjects</a:t>
            </a:r>
            <a:r>
              <a:rPr lang="it-IT" dirty="0" smtClean="0"/>
              <a:t>’ </a:t>
            </a:r>
            <a:r>
              <a:rPr lang="it-IT" dirty="0" err="1" smtClean="0"/>
              <a:t>behaviour</a:t>
            </a:r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Damages</a:t>
            </a:r>
            <a:r>
              <a:rPr lang="it-IT" dirty="0" smtClean="0">
                <a:solidFill>
                  <a:srgbClr val="FF0000"/>
                </a:solidFill>
              </a:rPr>
              <a:t> ad </a:t>
            </a:r>
            <a:r>
              <a:rPr lang="it-IT" dirty="0" err="1" smtClean="0">
                <a:solidFill>
                  <a:srgbClr val="FF0000"/>
                </a:solidFill>
              </a:rPr>
              <a:t>damage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restoration</a:t>
            </a:r>
            <a:endParaRPr lang="it-IT" dirty="0" smtClean="0">
              <a:solidFill>
                <a:srgbClr val="FF0000"/>
              </a:solidFill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/>
              <a:t>Right to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original</a:t>
            </a:r>
            <a:r>
              <a:rPr lang="it-IT" dirty="0" smtClean="0">
                <a:solidFill>
                  <a:srgbClr val="FF0000"/>
                </a:solidFill>
              </a:rPr>
              <a:t> situation </a:t>
            </a:r>
            <a:r>
              <a:rPr lang="it-IT" dirty="0" err="1" smtClean="0">
                <a:solidFill>
                  <a:srgbClr val="FF0000"/>
                </a:solidFill>
              </a:rPr>
              <a:t>restored</a:t>
            </a:r>
            <a:endParaRPr lang="it-IT" dirty="0" smtClean="0">
              <a:solidFill>
                <a:srgbClr val="FF0000"/>
              </a:solidFill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Statutory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limitations</a:t>
            </a:r>
            <a:endParaRPr lang="it-IT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Art. 2043 of the Civil Code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Art. 2043: </a:t>
            </a:r>
            <a:r>
              <a:rPr lang="it-IT" b="1" dirty="0" err="1" smtClean="0">
                <a:solidFill>
                  <a:srgbClr val="00B050"/>
                </a:solidFill>
              </a:rPr>
              <a:t>anyone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causing</a:t>
            </a:r>
            <a:r>
              <a:rPr lang="it-IT" b="1" dirty="0" smtClean="0">
                <a:solidFill>
                  <a:srgbClr val="00B050"/>
                </a:solidFill>
              </a:rPr>
              <a:t> a </a:t>
            </a:r>
            <a:r>
              <a:rPr lang="it-IT" b="1" dirty="0" err="1" smtClean="0">
                <a:solidFill>
                  <a:srgbClr val="00B050"/>
                </a:solidFill>
              </a:rPr>
              <a:t>damage</a:t>
            </a:r>
            <a:r>
              <a:rPr lang="it-IT" b="1" dirty="0" smtClean="0">
                <a:solidFill>
                  <a:srgbClr val="00B050"/>
                </a:solidFill>
              </a:rPr>
              <a:t> to </a:t>
            </a:r>
            <a:r>
              <a:rPr lang="it-IT" b="1" dirty="0" err="1" smtClean="0">
                <a:solidFill>
                  <a:srgbClr val="00B050"/>
                </a:solidFill>
              </a:rPr>
              <a:t>another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person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is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liable</a:t>
            </a:r>
            <a:r>
              <a:rPr lang="it-IT" b="1" dirty="0" smtClean="0">
                <a:solidFill>
                  <a:srgbClr val="00B050"/>
                </a:solidFill>
              </a:rPr>
              <a:t> for </a:t>
            </a:r>
            <a:r>
              <a:rPr lang="it-IT" b="1" dirty="0" err="1" smtClean="0">
                <a:solidFill>
                  <a:srgbClr val="00B050"/>
                </a:solidFill>
              </a:rPr>
              <a:t>damages</a:t>
            </a:r>
            <a:r>
              <a:rPr lang="it-IT" b="1" dirty="0" smtClean="0">
                <a:solidFill>
                  <a:srgbClr val="00B050"/>
                </a:solidFill>
              </a:rPr>
              <a:t>, to the </a:t>
            </a:r>
            <a:r>
              <a:rPr lang="it-IT" b="1" dirty="0" err="1" smtClean="0">
                <a:solidFill>
                  <a:srgbClr val="00B050"/>
                </a:solidFill>
              </a:rPr>
              <a:t>extent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that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such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damages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took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place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outside</a:t>
            </a:r>
            <a:r>
              <a:rPr lang="it-IT" b="1" dirty="0" smtClean="0">
                <a:solidFill>
                  <a:srgbClr val="00B050"/>
                </a:solidFill>
              </a:rPr>
              <a:t> the scope of the </a:t>
            </a:r>
            <a:r>
              <a:rPr lang="it-IT" b="1" dirty="0" err="1" smtClean="0">
                <a:solidFill>
                  <a:srgbClr val="00B050"/>
                </a:solidFill>
              </a:rPr>
              <a:t>applicable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laws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(“</a:t>
            </a:r>
            <a:r>
              <a:rPr lang="it-IT" i="1" dirty="0" smtClean="0"/>
              <a:t>danno ingiusto</a:t>
            </a:r>
            <a:r>
              <a:rPr lang="it-IT" dirty="0" smtClean="0"/>
              <a:t>”)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921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Art. 2043 of the Civil Code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In </a:t>
            </a:r>
            <a:r>
              <a:rPr lang="it-IT" dirty="0" err="1" smtClean="0"/>
              <a:t>order</a:t>
            </a:r>
            <a:r>
              <a:rPr lang="it-IT" dirty="0" smtClean="0"/>
              <a:t> for a </a:t>
            </a:r>
            <a:r>
              <a:rPr lang="it-IT" dirty="0" err="1" smtClean="0"/>
              <a:t>tortious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dirty="0" smtClean="0"/>
              <a:t> to </a:t>
            </a:r>
            <a:r>
              <a:rPr lang="it-IT" dirty="0" err="1" smtClean="0"/>
              <a:t>arise</a:t>
            </a:r>
            <a:r>
              <a:rPr lang="it-IT" dirty="0" smtClean="0"/>
              <a:t>, </a:t>
            </a:r>
            <a:r>
              <a:rPr lang="it-IT" dirty="0" err="1" smtClean="0"/>
              <a:t>evidence</a:t>
            </a:r>
            <a:r>
              <a:rPr lang="it-IT" dirty="0" smtClean="0"/>
              <a:t> must be </a:t>
            </a:r>
            <a:r>
              <a:rPr lang="it-IT" dirty="0" err="1" smtClean="0"/>
              <a:t>provided</a:t>
            </a:r>
            <a:r>
              <a:rPr lang="it-IT" dirty="0" smtClean="0"/>
              <a:t> of:</a:t>
            </a:r>
          </a:p>
          <a:p>
            <a:endParaRPr lang="it-IT" dirty="0"/>
          </a:p>
          <a:p>
            <a:pPr algn="l"/>
            <a:r>
              <a:rPr lang="it-IT" b="1" dirty="0" smtClean="0">
                <a:solidFill>
                  <a:srgbClr val="7030A0"/>
                </a:solidFill>
              </a:rPr>
              <a:t>1. </a:t>
            </a:r>
            <a:r>
              <a:rPr lang="it-IT" b="1" dirty="0" smtClean="0">
                <a:solidFill>
                  <a:srgbClr val="7030A0"/>
                </a:solidFill>
              </a:rPr>
              <a:t>A </a:t>
            </a:r>
            <a:r>
              <a:rPr lang="it-IT" b="1" u="sng" dirty="0" err="1" smtClean="0">
                <a:solidFill>
                  <a:srgbClr val="7030A0"/>
                </a:solidFill>
              </a:rPr>
              <a:t>damage</a:t>
            </a:r>
            <a:endParaRPr lang="it-IT" b="1" u="sng" dirty="0" smtClean="0">
              <a:solidFill>
                <a:srgbClr val="7030A0"/>
              </a:solidFill>
            </a:endParaRPr>
          </a:p>
          <a:p>
            <a:pPr algn="l"/>
            <a:r>
              <a:rPr lang="it-IT" b="1" dirty="0" smtClean="0">
                <a:solidFill>
                  <a:srgbClr val="7030A0"/>
                </a:solidFill>
              </a:rPr>
              <a:t>2. </a:t>
            </a:r>
            <a:r>
              <a:rPr lang="it-IT" b="1" u="sng" dirty="0" err="1" smtClean="0">
                <a:solidFill>
                  <a:srgbClr val="7030A0"/>
                </a:solidFill>
              </a:rPr>
              <a:t>Negligence</a:t>
            </a:r>
            <a:r>
              <a:rPr lang="it-IT" b="1" dirty="0" smtClean="0">
                <a:solidFill>
                  <a:srgbClr val="7030A0"/>
                </a:solidFill>
              </a:rPr>
              <a:t> (of </a:t>
            </a:r>
            <a:r>
              <a:rPr lang="it-IT" b="1" dirty="0" err="1" smtClean="0">
                <a:solidFill>
                  <a:srgbClr val="7030A0"/>
                </a:solidFill>
              </a:rPr>
              <a:t>fraud</a:t>
            </a:r>
            <a:r>
              <a:rPr lang="it-IT" b="1" dirty="0" smtClean="0">
                <a:solidFill>
                  <a:srgbClr val="7030A0"/>
                </a:solidFill>
              </a:rPr>
              <a:t>)</a:t>
            </a:r>
          </a:p>
          <a:p>
            <a:pPr algn="l"/>
            <a:r>
              <a:rPr lang="it-IT" b="1" dirty="0" smtClean="0">
                <a:solidFill>
                  <a:srgbClr val="7030A0"/>
                </a:solidFill>
              </a:rPr>
              <a:t>3. </a:t>
            </a:r>
            <a:r>
              <a:rPr lang="it-IT" b="1" u="sng" dirty="0" smtClean="0">
                <a:solidFill>
                  <a:srgbClr val="7030A0"/>
                </a:solidFill>
              </a:rPr>
              <a:t>Lin</a:t>
            </a:r>
            <a:r>
              <a:rPr lang="it-IT" b="1" u="sng" dirty="0" smtClean="0">
                <a:solidFill>
                  <a:srgbClr val="7030A0"/>
                </a:solidFill>
              </a:rPr>
              <a:t>k of </a:t>
            </a:r>
            <a:r>
              <a:rPr lang="it-IT" b="1" u="sng" dirty="0" err="1" smtClean="0">
                <a:solidFill>
                  <a:srgbClr val="7030A0"/>
                </a:solidFill>
              </a:rPr>
              <a:t>causation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b="1" dirty="0" err="1" smtClean="0">
                <a:solidFill>
                  <a:srgbClr val="7030A0"/>
                </a:solidFill>
              </a:rPr>
              <a:t>between</a:t>
            </a:r>
            <a:r>
              <a:rPr lang="it-IT" b="1" dirty="0" smtClean="0">
                <a:solidFill>
                  <a:srgbClr val="7030A0"/>
                </a:solidFill>
              </a:rPr>
              <a:t> the </a:t>
            </a:r>
            <a:r>
              <a:rPr lang="it-IT" b="1" dirty="0" err="1" smtClean="0">
                <a:solidFill>
                  <a:srgbClr val="7030A0"/>
                </a:solidFill>
              </a:rPr>
              <a:t>liable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b="1" dirty="0" err="1" smtClean="0">
                <a:solidFill>
                  <a:srgbClr val="7030A0"/>
                </a:solidFill>
              </a:rPr>
              <a:t>person’s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b="1" dirty="0" err="1" smtClean="0">
                <a:solidFill>
                  <a:srgbClr val="7030A0"/>
                </a:solidFill>
              </a:rPr>
              <a:t>behaviour</a:t>
            </a:r>
            <a:r>
              <a:rPr lang="it-IT" b="1" dirty="0" smtClean="0">
                <a:solidFill>
                  <a:srgbClr val="7030A0"/>
                </a:solidFill>
              </a:rPr>
              <a:t> and the </a:t>
            </a:r>
            <a:r>
              <a:rPr lang="it-IT" b="1" dirty="0" err="1" smtClean="0">
                <a:solidFill>
                  <a:srgbClr val="7030A0"/>
                </a:solidFill>
              </a:rPr>
              <a:t>damage</a:t>
            </a:r>
            <a:endParaRPr lang="it-IT" b="1" dirty="0" smtClean="0">
              <a:solidFill>
                <a:srgbClr val="7030A0"/>
              </a:solidFill>
            </a:endParaRPr>
          </a:p>
        </p:txBody>
      </p:sp>
      <p:sp>
        <p:nvSpPr>
          <p:cNvPr id="3" name="Freccia circolare a sinistra 2"/>
          <p:cNvSpPr/>
          <p:nvPr/>
        </p:nvSpPr>
        <p:spPr>
          <a:xfrm>
            <a:off x="7740352" y="2708920"/>
            <a:ext cx="868016" cy="20162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Art. 2043 of the Civil Code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Damages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a </a:t>
            </a:r>
            <a:r>
              <a:rPr lang="it-IT" dirty="0" err="1" smtClean="0"/>
              <a:t>breach</a:t>
            </a:r>
            <a:r>
              <a:rPr lang="it-IT" dirty="0" smtClean="0"/>
              <a:t> of </a:t>
            </a:r>
            <a:r>
              <a:rPr lang="it-IT" u="sng" dirty="0" err="1" smtClean="0"/>
              <a:t>criminal</a:t>
            </a:r>
            <a:r>
              <a:rPr lang="it-IT" u="sng" dirty="0" smtClean="0"/>
              <a:t> law</a:t>
            </a:r>
            <a:r>
              <a:rPr lang="it-IT" dirty="0" smtClean="0"/>
              <a:t>: </a:t>
            </a:r>
            <a:r>
              <a:rPr lang="it-IT" dirty="0" err="1" smtClean="0">
                <a:solidFill>
                  <a:srgbClr val="FF0000"/>
                </a:solidFill>
              </a:rPr>
              <a:t>typical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situations</a:t>
            </a:r>
            <a:r>
              <a:rPr lang="it-IT" dirty="0" smtClean="0"/>
              <a:t> (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expressly</a:t>
            </a:r>
            <a:r>
              <a:rPr lang="it-IT" dirty="0" smtClean="0"/>
              <a:t> </a:t>
            </a:r>
            <a:r>
              <a:rPr lang="it-IT" dirty="0" err="1" smtClean="0"/>
              <a:t>contemplated</a:t>
            </a:r>
            <a:r>
              <a:rPr lang="it-IT" dirty="0" smtClean="0"/>
              <a:t> by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provisions</a:t>
            </a:r>
            <a:r>
              <a:rPr lang="it-IT" dirty="0" smtClean="0"/>
              <a:t> of law)</a:t>
            </a:r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Damages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a </a:t>
            </a:r>
            <a:r>
              <a:rPr lang="it-IT" dirty="0" err="1" smtClean="0"/>
              <a:t>breach</a:t>
            </a:r>
            <a:r>
              <a:rPr lang="it-IT" dirty="0" smtClean="0"/>
              <a:t> of </a:t>
            </a:r>
            <a:r>
              <a:rPr lang="it-IT" u="sng" dirty="0" smtClean="0"/>
              <a:t>non-</a:t>
            </a:r>
            <a:r>
              <a:rPr lang="it-IT" u="sng" dirty="0" err="1" smtClean="0"/>
              <a:t>criminal</a:t>
            </a:r>
            <a:r>
              <a:rPr lang="it-IT" u="sng" dirty="0" smtClean="0"/>
              <a:t> law</a:t>
            </a:r>
            <a:r>
              <a:rPr lang="it-IT" dirty="0" smtClean="0"/>
              <a:t>: </a:t>
            </a:r>
            <a:r>
              <a:rPr lang="it-IT" dirty="0" err="1" smtClean="0">
                <a:solidFill>
                  <a:srgbClr val="FF0000"/>
                </a:solidFill>
              </a:rPr>
              <a:t>atypical</a:t>
            </a:r>
            <a:r>
              <a:rPr lang="it-IT" dirty="0" smtClean="0"/>
              <a:t> </a:t>
            </a:r>
            <a:r>
              <a:rPr lang="it-IT" dirty="0" err="1" smtClean="0"/>
              <a:t>situations</a:t>
            </a:r>
            <a:r>
              <a:rPr lang="it-IT" dirty="0" smtClean="0"/>
              <a:t> (a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held</a:t>
            </a:r>
            <a:r>
              <a:rPr lang="it-IT" dirty="0" smtClean="0"/>
              <a:t> </a:t>
            </a:r>
            <a:r>
              <a:rPr lang="it-IT" dirty="0" err="1" smtClean="0"/>
              <a:t>liable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in the </a:t>
            </a:r>
            <a:r>
              <a:rPr lang="it-IT" dirty="0" err="1" smtClean="0"/>
              <a:t>absence</a:t>
            </a:r>
            <a:r>
              <a:rPr lang="it-IT" dirty="0" smtClean="0"/>
              <a:t> of a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 of law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279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Fraud and negligence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Negligence</a:t>
            </a:r>
            <a:r>
              <a:rPr lang="it-IT" dirty="0" smtClean="0"/>
              <a:t>: a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fails</a:t>
            </a:r>
            <a:r>
              <a:rPr lang="it-IT" dirty="0" smtClean="0"/>
              <a:t> to </a:t>
            </a:r>
            <a:r>
              <a:rPr lang="it-IT" dirty="0" err="1" smtClean="0"/>
              <a:t>adopt</a:t>
            </a:r>
            <a:r>
              <a:rPr lang="it-IT" dirty="0" smtClean="0"/>
              <a:t> appropriate </a:t>
            </a:r>
            <a:r>
              <a:rPr lang="it-IT" dirty="0" err="1" smtClean="0"/>
              <a:t>precautionary</a:t>
            </a:r>
            <a:r>
              <a:rPr lang="it-IT" dirty="0" smtClean="0"/>
              <a:t> </a:t>
            </a:r>
            <a:r>
              <a:rPr lang="it-IT" dirty="0" err="1" smtClean="0"/>
              <a:t>measures</a:t>
            </a:r>
            <a:r>
              <a:rPr lang="it-IT" dirty="0" smtClean="0"/>
              <a:t> to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to </a:t>
            </a:r>
            <a:r>
              <a:rPr lang="it-IT" dirty="0" err="1" smtClean="0"/>
              <a:t>third</a:t>
            </a:r>
            <a:r>
              <a:rPr lang="it-IT" dirty="0" smtClean="0"/>
              <a:t> parties, or </a:t>
            </a:r>
            <a:r>
              <a:rPr lang="it-IT" dirty="0" err="1" smtClean="0"/>
              <a:t>acts</a:t>
            </a:r>
            <a:r>
              <a:rPr lang="it-IT" dirty="0" smtClean="0"/>
              <a:t> in </a:t>
            </a:r>
            <a:r>
              <a:rPr lang="it-IT" dirty="0" err="1" smtClean="0"/>
              <a:t>breach</a:t>
            </a:r>
            <a:r>
              <a:rPr lang="it-IT" dirty="0" smtClean="0"/>
              <a:t> of the </a:t>
            </a:r>
            <a:r>
              <a:rPr lang="it-IT" dirty="0" err="1" smtClean="0"/>
              <a:t>applicable</a:t>
            </a:r>
            <a:r>
              <a:rPr lang="it-IT" dirty="0" smtClean="0"/>
              <a:t> </a:t>
            </a:r>
            <a:r>
              <a:rPr lang="it-IT" dirty="0" err="1" smtClean="0"/>
              <a:t>diligence</a:t>
            </a:r>
            <a:r>
              <a:rPr lang="it-IT" dirty="0" smtClean="0"/>
              <a:t> </a:t>
            </a:r>
            <a:r>
              <a:rPr lang="it-IT" dirty="0" err="1" smtClean="0"/>
              <a:t>practices</a:t>
            </a:r>
            <a:r>
              <a:rPr lang="it-IT" dirty="0" smtClean="0"/>
              <a:t>. The </a:t>
            </a:r>
            <a:r>
              <a:rPr lang="it-IT" dirty="0" err="1" smtClean="0"/>
              <a:t>person</a:t>
            </a:r>
            <a:r>
              <a:rPr lang="it-IT" dirty="0" smtClean="0"/>
              <a:t>, </a:t>
            </a:r>
            <a:r>
              <a:rPr lang="it-IT" dirty="0" err="1" smtClean="0"/>
              <a:t>however</a:t>
            </a:r>
            <a:r>
              <a:rPr lang="it-IT" dirty="0" smtClean="0"/>
              <a:t>,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specifically</a:t>
            </a:r>
            <a:r>
              <a:rPr lang="it-IT" dirty="0" smtClean="0"/>
              <a:t> </a:t>
            </a:r>
            <a:r>
              <a:rPr lang="it-IT" dirty="0" err="1" smtClean="0"/>
              <a:t>intend</a:t>
            </a:r>
            <a:r>
              <a:rPr lang="it-IT" dirty="0" smtClean="0"/>
              <a:t> to </a:t>
            </a:r>
            <a:r>
              <a:rPr lang="it-IT" dirty="0" err="1" smtClean="0"/>
              <a:t>act</a:t>
            </a:r>
            <a:r>
              <a:rPr lang="it-IT" dirty="0" smtClean="0"/>
              <a:t> in </a:t>
            </a:r>
            <a:r>
              <a:rPr lang="it-IT" dirty="0" err="1" smtClean="0"/>
              <a:t>breach</a:t>
            </a:r>
            <a:r>
              <a:rPr lang="it-IT" dirty="0" smtClean="0"/>
              <a:t> of the law </a:t>
            </a:r>
          </a:p>
          <a:p>
            <a:r>
              <a:rPr lang="it-IT" dirty="0" smtClean="0"/>
              <a:t>(“</a:t>
            </a:r>
            <a:r>
              <a:rPr lang="it-IT" i="1" dirty="0" smtClean="0"/>
              <a:t>negligenza, imprudenza o imperizia; inosservanza di leggi, regolamenti, ordini o discipline</a:t>
            </a:r>
            <a:r>
              <a:rPr lang="it-IT" dirty="0" smtClean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905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Fraud and negligence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Fraud</a:t>
            </a:r>
            <a:r>
              <a:rPr lang="it-IT" dirty="0" smtClean="0"/>
              <a:t>: a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achieving</a:t>
            </a:r>
            <a:r>
              <a:rPr lang="it-IT" dirty="0" smtClean="0"/>
              <a:t> a goal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prohibited</a:t>
            </a:r>
            <a:r>
              <a:rPr lang="it-IT" dirty="0" smtClean="0"/>
              <a:t> by law; the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intention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to </a:t>
            </a:r>
            <a:r>
              <a:rPr lang="it-IT" dirty="0" err="1" smtClean="0"/>
              <a:t>breach</a:t>
            </a:r>
            <a:r>
              <a:rPr lang="it-IT" dirty="0" smtClean="0"/>
              <a:t> the law.</a:t>
            </a:r>
          </a:p>
        </p:txBody>
      </p:sp>
    </p:spTree>
    <p:extLst>
      <p:ext uri="{BB962C8B-B14F-4D97-AF65-F5344CB8AC3E}">
        <p14:creationId xmlns:p14="http://schemas.microsoft.com/office/powerpoint/2010/main" val="1472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256584"/>
          </a:xfrm>
        </p:spPr>
        <p:txBody>
          <a:bodyPr>
            <a:noAutofit/>
          </a:bodyPr>
          <a:lstStyle/>
          <a:p>
            <a:r>
              <a:rPr lang="it-IT" sz="6000" b="1" dirty="0" smtClean="0"/>
              <a:t>The impact of time over </a:t>
            </a:r>
            <a:r>
              <a:rPr lang="it-IT" sz="6000" b="1" dirty="0" err="1" smtClean="0"/>
              <a:t>legal</a:t>
            </a:r>
            <a:r>
              <a:rPr lang="it-IT" sz="6000" b="1" dirty="0" smtClean="0"/>
              <a:t> </a:t>
            </a:r>
            <a:r>
              <a:rPr lang="it-IT" sz="6000" b="1" dirty="0" err="1" smtClean="0"/>
              <a:t>relationships</a:t>
            </a:r>
            <a:r>
              <a:rPr lang="it-IT" sz="6000" b="1" dirty="0" smtClean="0"/>
              <a:t>: </a:t>
            </a:r>
            <a:br>
              <a:rPr lang="it-IT" sz="6000" b="1" dirty="0" smtClean="0"/>
            </a:br>
            <a:r>
              <a:rPr lang="it-IT" sz="6000" b="1" dirty="0" smtClean="0"/>
              <a:t>the </a:t>
            </a:r>
            <a:r>
              <a:rPr lang="it-IT" sz="6000" b="1" dirty="0" err="1" smtClean="0"/>
              <a:t>statutory</a:t>
            </a:r>
            <a:r>
              <a:rPr lang="it-IT" sz="6000" b="1" dirty="0" smtClean="0"/>
              <a:t> </a:t>
            </a:r>
            <a:r>
              <a:rPr lang="it-IT" sz="6000" b="1" dirty="0" err="1" smtClean="0"/>
              <a:t>limitations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5876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Fraud and negligence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Tortious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arise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acted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at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least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with </a:t>
            </a:r>
            <a:r>
              <a:rPr lang="it-IT" b="1" dirty="0" err="1" smtClean="0">
                <a:solidFill>
                  <a:srgbClr val="FF0000"/>
                </a:solidFill>
              </a:rPr>
              <a:t>negligence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r>
              <a:rPr lang="it-IT" dirty="0" err="1" smtClean="0"/>
              <a:t>However</a:t>
            </a:r>
            <a:r>
              <a:rPr lang="it-IT" dirty="0" smtClean="0"/>
              <a:t>, in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situations</a:t>
            </a:r>
            <a:r>
              <a:rPr lang="it-IT" dirty="0" smtClean="0"/>
              <a:t>, in </a:t>
            </a:r>
            <a:r>
              <a:rPr lang="it-IT" dirty="0" err="1" smtClean="0"/>
              <a:t>order</a:t>
            </a:r>
            <a:r>
              <a:rPr lang="it-IT" dirty="0" smtClean="0"/>
              <a:t> for </a:t>
            </a:r>
            <a:r>
              <a:rPr lang="it-IT" dirty="0" err="1" smtClean="0"/>
              <a:t>tortious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dirty="0" smtClean="0"/>
              <a:t> to </a:t>
            </a:r>
            <a:r>
              <a:rPr lang="it-IT" dirty="0" err="1" smtClean="0"/>
              <a:t>arise</a:t>
            </a:r>
            <a:r>
              <a:rPr lang="it-IT" dirty="0" smtClean="0"/>
              <a:t>, </a:t>
            </a:r>
            <a:r>
              <a:rPr lang="it-IT" b="1" dirty="0" err="1" smtClean="0">
                <a:solidFill>
                  <a:srgbClr val="FF0000"/>
                </a:solidFill>
              </a:rPr>
              <a:t>fraud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required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smtClean="0"/>
              <a:t>(</a:t>
            </a:r>
            <a:r>
              <a:rPr lang="it-IT" i="1" dirty="0" smtClean="0"/>
              <a:t>e.g</a:t>
            </a:r>
            <a:r>
              <a:rPr lang="it-IT" dirty="0" smtClean="0"/>
              <a:t>., Art. 833 </a:t>
            </a:r>
            <a:r>
              <a:rPr lang="it-IT" dirty="0" err="1" smtClean="0"/>
              <a:t>Civil</a:t>
            </a:r>
            <a:r>
              <a:rPr lang="it-IT" dirty="0" smtClean="0"/>
              <a:t> Code: </a:t>
            </a:r>
            <a:r>
              <a:rPr lang="it-IT" dirty="0" err="1" smtClean="0"/>
              <a:t>acts</a:t>
            </a:r>
            <a:r>
              <a:rPr lang="it-IT" dirty="0" smtClean="0"/>
              <a:t> </a:t>
            </a:r>
            <a:r>
              <a:rPr lang="it-IT" dirty="0" err="1" smtClean="0"/>
              <a:t>disturbing</a:t>
            </a:r>
            <a:r>
              <a:rPr lang="it-IT" dirty="0" smtClean="0"/>
              <a:t> </a:t>
            </a:r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person’s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)</a:t>
            </a:r>
          </a:p>
        </p:txBody>
      </p:sp>
      <p:sp>
        <p:nvSpPr>
          <p:cNvPr id="3" name="Freccia bidirezionale verticale 2"/>
          <p:cNvSpPr/>
          <p:nvPr/>
        </p:nvSpPr>
        <p:spPr>
          <a:xfrm>
            <a:off x="4101716" y="3005335"/>
            <a:ext cx="1224136" cy="164780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0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Ability to understand and take action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Tortious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only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arise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liable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was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able</a:t>
            </a:r>
            <a:r>
              <a:rPr lang="it-IT" i="1" dirty="0" smtClean="0">
                <a:solidFill>
                  <a:srgbClr val="FF0000"/>
                </a:solidFill>
              </a:rPr>
              <a:t> to </a:t>
            </a:r>
            <a:r>
              <a:rPr lang="it-IT" i="1" dirty="0" err="1" smtClean="0">
                <a:solidFill>
                  <a:srgbClr val="FF0000"/>
                </a:solidFill>
              </a:rPr>
              <a:t>understand</a:t>
            </a:r>
            <a:r>
              <a:rPr lang="it-IT" i="1" dirty="0" smtClean="0">
                <a:solidFill>
                  <a:srgbClr val="FF0000"/>
                </a:solidFill>
              </a:rPr>
              <a:t> and take </a:t>
            </a:r>
            <a:r>
              <a:rPr lang="it-IT" i="1" dirty="0" err="1" smtClean="0">
                <a:solidFill>
                  <a:srgbClr val="FF0000"/>
                </a:solidFill>
              </a:rPr>
              <a:t>action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(a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</a:t>
            </a:r>
            <a:r>
              <a:rPr lang="it-IT" dirty="0" err="1" smtClean="0"/>
              <a:t>applies</a:t>
            </a:r>
            <a:r>
              <a:rPr lang="it-IT" dirty="0" smtClean="0"/>
              <a:t> to </a:t>
            </a:r>
            <a:r>
              <a:rPr lang="it-IT" dirty="0" err="1" smtClean="0"/>
              <a:t>criminal</a:t>
            </a:r>
            <a:r>
              <a:rPr lang="it-IT" dirty="0" smtClean="0"/>
              <a:t> law)</a:t>
            </a:r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Unable</a:t>
            </a:r>
            <a:r>
              <a:rPr lang="it-IT" dirty="0" smtClean="0"/>
              <a:t> </a:t>
            </a:r>
            <a:r>
              <a:rPr lang="it-IT" dirty="0" err="1" smtClean="0"/>
              <a:t>persons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held</a:t>
            </a:r>
            <a:r>
              <a:rPr lang="it-IT" dirty="0" smtClean="0"/>
              <a:t> </a:t>
            </a:r>
            <a:r>
              <a:rPr lang="it-IT" dirty="0" err="1" smtClean="0"/>
              <a:t>liabe</a:t>
            </a:r>
            <a:r>
              <a:rPr lang="it-IT" dirty="0" smtClean="0"/>
              <a:t>, </a:t>
            </a:r>
            <a:r>
              <a:rPr lang="it-IT" dirty="0" err="1" smtClean="0"/>
              <a:t>unless</a:t>
            </a:r>
            <a:r>
              <a:rPr lang="it-IT" dirty="0" smtClean="0"/>
              <a:t> </a:t>
            </a:r>
            <a:r>
              <a:rPr lang="it-IT" dirty="0" err="1" smtClean="0"/>
              <a:t>inability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was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procured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by the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himself</a:t>
            </a:r>
            <a:endParaRPr lang="it-IT" dirty="0" smtClean="0"/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unable</a:t>
            </a:r>
            <a:r>
              <a:rPr lang="it-IT" dirty="0" smtClean="0"/>
              <a:t>,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incurred</a:t>
            </a:r>
            <a:r>
              <a:rPr lang="it-IT" dirty="0" smtClean="0"/>
              <a:t> by </a:t>
            </a: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person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charged</a:t>
            </a:r>
            <a:r>
              <a:rPr lang="it-IT" dirty="0" smtClean="0">
                <a:solidFill>
                  <a:srgbClr val="FF0000"/>
                </a:solidFill>
              </a:rPr>
              <a:t> with </a:t>
            </a:r>
            <a:r>
              <a:rPr lang="it-IT" dirty="0" err="1" smtClean="0">
                <a:solidFill>
                  <a:srgbClr val="FF0000"/>
                </a:solidFill>
              </a:rPr>
              <a:t>supervision</a:t>
            </a:r>
            <a:endParaRPr lang="it-IT" dirty="0" smtClean="0">
              <a:solidFill>
                <a:srgbClr val="FF0000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/>
              <a:t>If</a:t>
            </a:r>
            <a:r>
              <a:rPr lang="it-IT" dirty="0" smtClean="0"/>
              <a:t> none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charged</a:t>
            </a:r>
            <a:r>
              <a:rPr lang="it-IT" dirty="0" smtClean="0"/>
              <a:t> with </a:t>
            </a:r>
            <a:r>
              <a:rPr lang="it-IT" dirty="0" err="1" smtClean="0"/>
              <a:t>supervision</a:t>
            </a:r>
            <a:r>
              <a:rPr lang="it-IT" dirty="0" smtClean="0"/>
              <a:t>, an “</a:t>
            </a:r>
            <a:r>
              <a:rPr lang="it-IT" dirty="0" err="1" smtClean="0">
                <a:solidFill>
                  <a:srgbClr val="FF0000"/>
                </a:solidFill>
              </a:rPr>
              <a:t>indemnity</a:t>
            </a:r>
            <a:r>
              <a:rPr lang="it-IT" dirty="0" smtClean="0"/>
              <a:t>”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requested</a:t>
            </a:r>
            <a:r>
              <a:rPr lang="it-IT" dirty="0" smtClean="0"/>
              <a:t> to the </a:t>
            </a:r>
            <a:r>
              <a:rPr lang="it-IT" dirty="0" err="1" smtClean="0"/>
              <a:t>unable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062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Link of causation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it-IT" dirty="0" smtClean="0"/>
              <a:t>Link of </a:t>
            </a:r>
            <a:r>
              <a:rPr lang="it-IT" dirty="0" err="1" smtClean="0"/>
              <a:t>causation</a:t>
            </a:r>
            <a:r>
              <a:rPr lang="it-IT" dirty="0" smtClean="0"/>
              <a:t>: </a:t>
            </a:r>
            <a:r>
              <a:rPr lang="it-IT" b="1" u="sng" dirty="0" smtClean="0"/>
              <a:t>the </a:t>
            </a:r>
            <a:r>
              <a:rPr lang="it-IT" b="1" u="sng" dirty="0" err="1" smtClean="0"/>
              <a:t>event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could</a:t>
            </a:r>
            <a:r>
              <a:rPr lang="it-IT" b="1" u="sng" dirty="0"/>
              <a:t> </a:t>
            </a:r>
            <a:r>
              <a:rPr lang="it-IT" b="1" u="sng" dirty="0" err="1" smtClean="0"/>
              <a:t>not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have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happened</a:t>
            </a:r>
            <a:r>
              <a:rPr lang="it-IT" b="1" u="sng" dirty="0" smtClean="0"/>
              <a:t>, </a:t>
            </a:r>
            <a:r>
              <a:rPr lang="it-IT" b="1" u="sng" dirty="0" err="1" smtClean="0"/>
              <a:t>without</a:t>
            </a:r>
            <a:r>
              <a:rPr lang="it-IT" b="1" u="sng" dirty="0" smtClean="0"/>
              <a:t> the </a:t>
            </a:r>
            <a:r>
              <a:rPr lang="it-IT" b="1" u="sng" dirty="0" err="1" smtClean="0"/>
              <a:t>action</a:t>
            </a:r>
            <a:r>
              <a:rPr lang="it-IT" b="1" u="sng" dirty="0" smtClean="0"/>
              <a:t>/</a:t>
            </a:r>
            <a:r>
              <a:rPr lang="it-IT" b="1" u="sng" dirty="0" err="1" smtClean="0"/>
              <a:t>contribution</a:t>
            </a:r>
            <a:r>
              <a:rPr lang="it-IT" b="1" u="sng" dirty="0" smtClean="0"/>
              <a:t> of the </a:t>
            </a:r>
            <a:r>
              <a:rPr lang="it-IT" b="1" u="sng" dirty="0" err="1" smtClean="0"/>
              <a:t>liable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person</a:t>
            </a:r>
            <a:endParaRPr lang="it-IT" b="1" u="sng" dirty="0" smtClean="0"/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Damage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restoration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requested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are </a:t>
            </a:r>
            <a:r>
              <a:rPr lang="it-IT" dirty="0" err="1" smtClean="0"/>
              <a:t>direct</a:t>
            </a:r>
            <a:r>
              <a:rPr lang="it-IT" dirty="0" smtClean="0"/>
              <a:t> and immediate </a:t>
            </a:r>
            <a:r>
              <a:rPr lang="it-IT" dirty="0" err="1" smtClean="0"/>
              <a:t>consequence</a:t>
            </a:r>
            <a:r>
              <a:rPr lang="it-IT" dirty="0" smtClean="0"/>
              <a:t> of the </a:t>
            </a:r>
            <a:r>
              <a:rPr lang="it-IT" dirty="0" err="1" smtClean="0"/>
              <a:t>liable</a:t>
            </a:r>
            <a:r>
              <a:rPr lang="it-IT" dirty="0" smtClean="0"/>
              <a:t> </a:t>
            </a:r>
            <a:r>
              <a:rPr lang="it-IT" dirty="0" err="1" smtClean="0"/>
              <a:t>person’s</a:t>
            </a:r>
            <a:r>
              <a:rPr lang="it-IT" dirty="0" smtClean="0"/>
              <a:t> </a:t>
            </a:r>
            <a:r>
              <a:rPr lang="it-IT" dirty="0" err="1" smtClean="0"/>
              <a:t>behavior</a:t>
            </a:r>
            <a:endParaRPr lang="it-IT" dirty="0" smtClean="0"/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Evidence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 the link of </a:t>
            </a:r>
            <a:r>
              <a:rPr lang="it-IT" dirty="0" err="1" smtClean="0"/>
              <a:t>causation</a:t>
            </a:r>
            <a:r>
              <a:rPr lang="it-IT" dirty="0" smtClean="0"/>
              <a:t> must be </a:t>
            </a:r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Court</a:t>
            </a:r>
          </a:p>
          <a:p>
            <a:pPr marL="571500" indent="-571500">
              <a:buFont typeface="Arial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damaged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to the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endParaRPr lang="it-IT" dirty="0" smtClean="0"/>
          </a:p>
          <a:p>
            <a:pPr marL="571500" indent="-571500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Several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persons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collaborated</a:t>
            </a:r>
            <a:r>
              <a:rPr lang="it-IT" dirty="0" smtClean="0"/>
              <a:t> in </a:t>
            </a:r>
            <a:r>
              <a:rPr lang="it-IT" dirty="0" err="1" smtClean="0"/>
              <a:t>triggering</a:t>
            </a:r>
            <a:r>
              <a:rPr lang="it-IT" dirty="0" smtClean="0"/>
              <a:t> the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75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Exemptions from liability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 smtClean="0"/>
          </a:p>
          <a:p>
            <a:r>
              <a:rPr lang="it-IT" b="1" u="sng" dirty="0" smtClean="0"/>
              <a:t>No </a:t>
            </a:r>
            <a:r>
              <a:rPr lang="it-IT" b="1" u="sng" dirty="0" err="1" smtClean="0"/>
              <a:t>tortious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liability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may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arise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if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/>
              <a:t>The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r>
              <a:rPr lang="it-IT" dirty="0" smtClean="0"/>
              <a:t> </a:t>
            </a:r>
            <a:r>
              <a:rPr lang="it-IT" dirty="0" err="1" smtClean="0"/>
              <a:t>occurred</a:t>
            </a:r>
            <a:r>
              <a:rPr lang="it-IT" dirty="0" smtClean="0"/>
              <a:t>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exercising</a:t>
            </a:r>
            <a:r>
              <a:rPr lang="it-IT" dirty="0" smtClean="0">
                <a:solidFill>
                  <a:srgbClr val="FF0000"/>
                </a:solidFill>
              </a:rPr>
              <a:t> a right</a:t>
            </a:r>
            <a:r>
              <a:rPr lang="it-IT" dirty="0" smtClean="0"/>
              <a:t>, or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fulfilling</a:t>
            </a:r>
            <a:r>
              <a:rPr lang="it-IT" dirty="0" smtClean="0">
                <a:solidFill>
                  <a:srgbClr val="FF0000"/>
                </a:solidFill>
              </a:rPr>
              <a:t> an </a:t>
            </a:r>
            <a:r>
              <a:rPr lang="it-IT" dirty="0" err="1" smtClean="0">
                <a:solidFill>
                  <a:srgbClr val="FF0000"/>
                </a:solidFill>
              </a:rPr>
              <a:t>obligation</a:t>
            </a:r>
            <a:r>
              <a:rPr lang="it-IT" dirty="0" smtClean="0">
                <a:solidFill>
                  <a:srgbClr val="FF0000"/>
                </a:solidFill>
              </a:rPr>
              <a:t> or duty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Self-defense</a:t>
            </a:r>
            <a:r>
              <a:rPr lang="it-IT" dirty="0" smtClean="0"/>
              <a:t> (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protect</a:t>
            </a:r>
            <a:r>
              <a:rPr lang="it-IT" dirty="0" smtClean="0"/>
              <a:t> </a:t>
            </a:r>
            <a:r>
              <a:rPr lang="it-IT" dirty="0" err="1" smtClean="0"/>
              <a:t>oneself</a:t>
            </a:r>
            <a:r>
              <a:rPr lang="it-IT" dirty="0" smtClean="0"/>
              <a:t> or </a:t>
            </a:r>
            <a:r>
              <a:rPr lang="it-IT" dirty="0" err="1" smtClean="0"/>
              <a:t>one’s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 from the 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danger</a:t>
            </a:r>
            <a:r>
              <a:rPr lang="it-IT" dirty="0" smtClean="0"/>
              <a:t> of an </a:t>
            </a:r>
            <a:r>
              <a:rPr lang="it-IT" dirty="0" err="1" smtClean="0"/>
              <a:t>unlawful</a:t>
            </a:r>
            <a:r>
              <a:rPr lang="it-IT" dirty="0" smtClean="0"/>
              <a:t> offense)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State of </a:t>
            </a:r>
            <a:r>
              <a:rPr lang="it-IT" dirty="0" err="1" smtClean="0">
                <a:solidFill>
                  <a:srgbClr val="FF0000"/>
                </a:solidFill>
              </a:rPr>
              <a:t>necessity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i="1" dirty="0" smtClean="0"/>
              <a:t>e.g</a:t>
            </a:r>
            <a:r>
              <a:rPr lang="it-IT" dirty="0" smtClean="0"/>
              <a:t>., </a:t>
            </a:r>
            <a:r>
              <a:rPr lang="it-IT" dirty="0" err="1" smtClean="0"/>
              <a:t>shipwrecked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)</a:t>
            </a:r>
          </a:p>
          <a:p>
            <a:pPr marL="571500" indent="-571500" algn="l">
              <a:buFont typeface="Arial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894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Liability linked to </a:t>
            </a:r>
            <a:r>
              <a:rPr lang="en-US" sz="4400" b="1" u="sng" baseline="0" dirty="0" smtClean="0">
                <a:latin typeface="+mj-lt"/>
                <a:ea typeface="+mj-ea"/>
                <a:cs typeface="+mj-cs"/>
              </a:rPr>
              <a:t>another</a:t>
            </a:r>
            <a:r>
              <a:rPr lang="en-US" sz="4400" b="1" u="sng" dirty="0" smtClean="0">
                <a:latin typeface="+mj-lt"/>
                <a:ea typeface="+mj-ea"/>
                <a:cs typeface="+mj-cs"/>
              </a:rPr>
              <a:t> person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’s </a:t>
            </a:r>
            <a:r>
              <a:rPr lang="en-US" sz="4400" b="1" dirty="0" err="1" smtClean="0">
                <a:latin typeface="+mj-lt"/>
                <a:ea typeface="+mj-ea"/>
                <a:cs typeface="+mj-cs"/>
              </a:rPr>
              <a:t>behaviour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Liability</a:t>
            </a:r>
            <a:r>
              <a:rPr lang="it-IT" dirty="0" smtClean="0">
                <a:solidFill>
                  <a:srgbClr val="FF0000"/>
                </a:solidFill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</a:rPr>
              <a:t>employer</a:t>
            </a:r>
            <a:r>
              <a:rPr lang="it-IT" dirty="0" smtClean="0">
                <a:solidFill>
                  <a:srgbClr val="FF0000"/>
                </a:solidFill>
              </a:rPr>
              <a:t> for </a:t>
            </a:r>
            <a:r>
              <a:rPr lang="it-IT" dirty="0" err="1" smtClean="0">
                <a:solidFill>
                  <a:srgbClr val="FF0000"/>
                </a:solidFill>
              </a:rPr>
              <a:t>damages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caused</a:t>
            </a:r>
            <a:r>
              <a:rPr lang="it-IT" dirty="0" smtClean="0">
                <a:solidFill>
                  <a:srgbClr val="FF0000"/>
                </a:solidFill>
              </a:rPr>
              <a:t> by </a:t>
            </a:r>
            <a:r>
              <a:rPr lang="it-IT" dirty="0" err="1" smtClean="0">
                <a:solidFill>
                  <a:srgbClr val="FF0000"/>
                </a:solidFill>
              </a:rPr>
              <a:t>employees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performing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duties</a:t>
            </a:r>
            <a:r>
              <a:rPr lang="it-IT" dirty="0" smtClean="0"/>
              <a:t> under the </a:t>
            </a:r>
            <a:r>
              <a:rPr lang="it-IT" dirty="0" err="1" smtClean="0"/>
              <a:t>employment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Liability</a:t>
            </a:r>
            <a:r>
              <a:rPr lang="it-IT" dirty="0" smtClean="0">
                <a:solidFill>
                  <a:srgbClr val="FF0000"/>
                </a:solidFill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</a:rPr>
              <a:t>owner</a:t>
            </a:r>
            <a:r>
              <a:rPr lang="it-IT" dirty="0" smtClean="0">
                <a:solidFill>
                  <a:srgbClr val="FF0000"/>
                </a:solidFill>
              </a:rPr>
              <a:t> of a </a:t>
            </a:r>
            <a:r>
              <a:rPr lang="it-IT" dirty="0" err="1" smtClean="0">
                <a:solidFill>
                  <a:srgbClr val="FF0000"/>
                </a:solidFill>
              </a:rPr>
              <a:t>vehicle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for </a:t>
            </a:r>
            <a:r>
              <a:rPr lang="it-IT" dirty="0" err="1" smtClean="0"/>
              <a:t>damages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by the </a:t>
            </a:r>
            <a:r>
              <a:rPr lang="it-IT" dirty="0" err="1" smtClean="0"/>
              <a:t>vehicle</a:t>
            </a:r>
            <a:r>
              <a:rPr lang="it-IT" dirty="0" smtClean="0"/>
              <a:t>,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latter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driven</a:t>
            </a:r>
            <a:r>
              <a:rPr lang="it-IT" dirty="0" smtClean="0"/>
              <a:t> by </a:t>
            </a:r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Liability</a:t>
            </a:r>
            <a:r>
              <a:rPr lang="it-IT" dirty="0" smtClean="0">
                <a:solidFill>
                  <a:srgbClr val="FF0000"/>
                </a:solidFill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</a:rPr>
              <a:t>parents</a:t>
            </a:r>
            <a:r>
              <a:rPr lang="it-IT" dirty="0" smtClean="0">
                <a:solidFill>
                  <a:srgbClr val="FF0000"/>
                </a:solidFill>
              </a:rPr>
              <a:t> for </a:t>
            </a:r>
            <a:r>
              <a:rPr lang="it-IT" dirty="0" err="1" smtClean="0">
                <a:solidFill>
                  <a:srgbClr val="FF0000"/>
                </a:solidFill>
              </a:rPr>
              <a:t>damages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caused</a:t>
            </a:r>
            <a:r>
              <a:rPr lang="it-IT" dirty="0" smtClean="0">
                <a:solidFill>
                  <a:srgbClr val="FF0000"/>
                </a:solidFill>
              </a:rPr>
              <a:t> by minor </a:t>
            </a:r>
            <a:r>
              <a:rPr lang="it-IT" dirty="0" err="1" smtClean="0">
                <a:solidFill>
                  <a:srgbClr val="FF0000"/>
                </a:solidFill>
              </a:rPr>
              <a:t>children</a:t>
            </a:r>
            <a:r>
              <a:rPr lang="it-IT" dirty="0" smtClean="0">
                <a:solidFill>
                  <a:srgbClr val="FF0000"/>
                </a:solidFill>
              </a:rPr>
              <a:t> living with </a:t>
            </a:r>
            <a:r>
              <a:rPr lang="it-IT" dirty="0" err="1" smtClean="0">
                <a:solidFill>
                  <a:srgbClr val="FF0000"/>
                </a:solidFill>
              </a:rPr>
              <a:t>them</a:t>
            </a:r>
            <a:r>
              <a:rPr lang="it-IT" dirty="0" smtClean="0"/>
              <a:t>,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parents</a:t>
            </a:r>
            <a:r>
              <a:rPr lang="it-IT" dirty="0" smtClean="0"/>
              <a:t> </a:t>
            </a:r>
            <a:r>
              <a:rPr lang="it-IT" dirty="0" err="1" smtClean="0"/>
              <a:t>couldn’t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prevented</a:t>
            </a:r>
            <a:r>
              <a:rPr lang="it-IT" dirty="0" smtClean="0"/>
              <a:t> the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59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Damage restoration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err="1" smtClean="0">
                <a:solidFill>
                  <a:srgbClr val="FF0000"/>
                </a:solidFill>
              </a:rPr>
              <a:t>Damage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restoration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it-IT" dirty="0" smtClean="0">
              <a:solidFill>
                <a:srgbClr val="FF0000"/>
              </a:solidFill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/>
              <a:t>Restoration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include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b="1" u="sng" dirty="0" err="1" smtClean="0"/>
              <a:t>damages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actually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suffered</a:t>
            </a:r>
            <a:r>
              <a:rPr lang="it-IT" dirty="0" smtClean="0"/>
              <a:t> by the </a:t>
            </a:r>
            <a:r>
              <a:rPr lang="it-IT" dirty="0" err="1" smtClean="0"/>
              <a:t>affected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and the </a:t>
            </a:r>
            <a:r>
              <a:rPr lang="it-IT" b="1" u="sng" dirty="0" err="1" smtClean="0"/>
              <a:t>loss</a:t>
            </a:r>
            <a:r>
              <a:rPr lang="it-IT" b="1" u="sng" dirty="0" smtClean="0"/>
              <a:t> of profit</a:t>
            </a:r>
            <a:r>
              <a:rPr lang="it-IT" dirty="0" smtClean="0"/>
              <a:t> (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by the </a:t>
            </a:r>
            <a:r>
              <a:rPr lang="it-IT" dirty="0" err="1" smtClean="0"/>
              <a:t>illegitimate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)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restoration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claimd</a:t>
            </a:r>
            <a:r>
              <a:rPr lang="it-IT" dirty="0" smtClean="0"/>
              <a:t> </a:t>
            </a:r>
            <a:r>
              <a:rPr lang="it-IT" b="1" u="sng" dirty="0" err="1" smtClean="0"/>
              <a:t>even</a:t>
            </a:r>
            <a:r>
              <a:rPr lang="it-IT" b="1" u="sng" dirty="0" smtClean="0"/>
              <a:t> in case </a:t>
            </a:r>
            <a:r>
              <a:rPr lang="it-IT" b="1" u="sng" dirty="0" err="1" smtClean="0"/>
              <a:t>that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these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could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not</a:t>
            </a:r>
            <a:r>
              <a:rPr lang="it-IT" b="1" u="sng" dirty="0" smtClean="0"/>
              <a:t> be </a:t>
            </a:r>
            <a:r>
              <a:rPr lang="it-IT" b="1" u="sng" dirty="0" err="1" smtClean="0"/>
              <a:t>foreseeable</a:t>
            </a:r>
            <a:r>
              <a:rPr lang="it-IT" b="1" u="sng" dirty="0" smtClean="0"/>
              <a:t> 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restoration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include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b="1" u="sng" dirty="0" err="1" smtClean="0"/>
              <a:t>monetary</a:t>
            </a:r>
            <a:r>
              <a:rPr lang="it-IT" dirty="0" smtClean="0"/>
              <a:t> and </a:t>
            </a:r>
            <a:r>
              <a:rPr lang="it-IT" b="1" u="sng" dirty="0" smtClean="0"/>
              <a:t>non-</a:t>
            </a:r>
            <a:r>
              <a:rPr lang="it-IT" b="1" u="sng" dirty="0" err="1" smtClean="0"/>
              <a:t>monetary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(</a:t>
            </a:r>
            <a:r>
              <a:rPr lang="it-IT" i="1" dirty="0" smtClean="0"/>
              <a:t>e.g</a:t>
            </a:r>
            <a:r>
              <a:rPr lang="it-IT" dirty="0" smtClean="0"/>
              <a:t>., </a:t>
            </a:r>
            <a:r>
              <a:rPr lang="it-IT" dirty="0" err="1" smtClean="0"/>
              <a:t>damages</a:t>
            </a:r>
            <a:r>
              <a:rPr lang="it-IT" dirty="0" smtClean="0"/>
              <a:t> to </a:t>
            </a:r>
            <a:r>
              <a:rPr lang="it-IT" dirty="0" err="1" smtClean="0"/>
              <a:t>health</a:t>
            </a:r>
            <a:r>
              <a:rPr lang="it-IT" dirty="0" smtClean="0"/>
              <a:t>, </a:t>
            </a:r>
            <a:r>
              <a:rPr lang="it-IT" dirty="0" err="1" smtClean="0"/>
              <a:t>biological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, </a:t>
            </a:r>
            <a:r>
              <a:rPr lang="it-IT" dirty="0" err="1" smtClean="0"/>
              <a:t>damages</a:t>
            </a:r>
            <a:r>
              <a:rPr lang="it-IT" dirty="0" smtClean="0"/>
              <a:t> </a:t>
            </a:r>
            <a:r>
              <a:rPr lang="it-IT" dirty="0" err="1" smtClean="0"/>
              <a:t>affecting</a:t>
            </a:r>
            <a:r>
              <a:rPr lang="it-IT" dirty="0" smtClean="0"/>
              <a:t> a </a:t>
            </a:r>
            <a:r>
              <a:rPr lang="it-IT" dirty="0" err="1" smtClean="0"/>
              <a:t>person’s</a:t>
            </a:r>
            <a:r>
              <a:rPr lang="it-IT" dirty="0" smtClean="0"/>
              <a:t> </a:t>
            </a:r>
            <a:r>
              <a:rPr lang="it-IT" dirty="0" err="1" smtClean="0"/>
              <a:t>psychological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, etc.)</a:t>
            </a:r>
          </a:p>
          <a:p>
            <a:pPr marL="571500" indent="-571500" algn="l">
              <a:buFont typeface="Arial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834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Restoration of the original state of facts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dirty="0" smtClean="0">
              <a:solidFill>
                <a:srgbClr val="FF0000"/>
              </a:solidFill>
            </a:endParaRPr>
          </a:p>
          <a:p>
            <a:pPr algn="l"/>
            <a:r>
              <a:rPr lang="it-IT" dirty="0" smtClean="0"/>
              <a:t>Right to </a:t>
            </a:r>
            <a:r>
              <a:rPr lang="it-IT" dirty="0" err="1" smtClean="0"/>
              <a:t>claim</a:t>
            </a:r>
            <a:r>
              <a:rPr lang="it-IT" dirty="0" smtClean="0"/>
              <a:t> </a:t>
            </a:r>
            <a:r>
              <a:rPr lang="it-IT" dirty="0" err="1" smtClean="0"/>
              <a:t>restoration</a:t>
            </a:r>
            <a:r>
              <a:rPr lang="it-IT" dirty="0" smtClean="0"/>
              <a:t> of the </a:t>
            </a:r>
            <a:r>
              <a:rPr lang="it-IT" dirty="0" err="1" smtClean="0"/>
              <a:t>original</a:t>
            </a:r>
            <a:r>
              <a:rPr lang="it-IT" dirty="0" smtClean="0"/>
              <a:t> situation (</a:t>
            </a:r>
            <a:r>
              <a:rPr lang="it-IT" dirty="0" err="1" smtClean="0"/>
              <a:t>instead</a:t>
            </a:r>
            <a:r>
              <a:rPr lang="it-IT" dirty="0" smtClean="0"/>
              <a:t> of </a:t>
            </a:r>
            <a:r>
              <a:rPr lang="it-IT" dirty="0" err="1" smtClean="0"/>
              <a:t>monetary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),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restoration</a:t>
            </a:r>
            <a:r>
              <a:rPr lang="it-IT" dirty="0" smtClean="0"/>
              <a:t>: 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b="1" u="sng" dirty="0" err="1" smtClean="0"/>
              <a:t>is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possible</a:t>
            </a:r>
            <a:r>
              <a:rPr lang="it-IT" dirty="0" smtClean="0"/>
              <a:t> and</a:t>
            </a:r>
          </a:p>
          <a:p>
            <a:pPr marL="571500" indent="-571500" algn="l">
              <a:buFont typeface="Arial" charset="0"/>
              <a:buChar char="•"/>
            </a:pPr>
            <a:r>
              <a:rPr lang="it-IT" b="1" u="sng" dirty="0" err="1" smtClean="0"/>
              <a:t>Is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not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too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burdensome</a:t>
            </a:r>
            <a:r>
              <a:rPr lang="it-IT" dirty="0" smtClean="0"/>
              <a:t> for the </a:t>
            </a:r>
            <a:r>
              <a:rPr lang="it-IT" dirty="0" err="1" smtClean="0"/>
              <a:t>liable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endParaRPr lang="it-IT" dirty="0" smtClean="0"/>
          </a:p>
          <a:p>
            <a:pPr marL="571500" indent="-571500" algn="l">
              <a:buFont typeface="Arial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432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Tortious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liability 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Statutory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limitations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err="1" smtClean="0"/>
              <a:t>As</a:t>
            </a:r>
            <a:r>
              <a:rPr lang="it-IT" dirty="0" smtClean="0"/>
              <a:t> far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tortious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concerned</a:t>
            </a:r>
            <a:r>
              <a:rPr lang="it-IT" dirty="0" smtClean="0"/>
              <a:t>, the </a:t>
            </a:r>
            <a:r>
              <a:rPr lang="it-IT" dirty="0" err="1" smtClean="0"/>
              <a:t>statutory</a:t>
            </a:r>
            <a:r>
              <a:rPr lang="it-IT" dirty="0" smtClean="0"/>
              <a:t>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equal</a:t>
            </a:r>
            <a:r>
              <a:rPr lang="it-IT" dirty="0" smtClean="0"/>
              <a:t> to </a:t>
            </a:r>
            <a:r>
              <a:rPr lang="it-IT" b="1" dirty="0" smtClean="0"/>
              <a:t>5 </a:t>
            </a:r>
            <a:r>
              <a:rPr lang="it-IT" b="1" dirty="0" err="1" smtClean="0"/>
              <a:t>years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instead</a:t>
            </a:r>
            <a:r>
              <a:rPr lang="it-IT" dirty="0" smtClean="0"/>
              <a:t> </a:t>
            </a:r>
            <a:r>
              <a:rPr lang="it-IT" dirty="0" err="1" smtClean="0"/>
              <a:t>f</a:t>
            </a:r>
            <a:r>
              <a:rPr lang="it-IT" dirty="0" smtClean="0"/>
              <a:t> 10 </a:t>
            </a:r>
            <a:r>
              <a:rPr lang="it-IT" dirty="0" err="1" smtClean="0"/>
              <a:t>years</a:t>
            </a:r>
            <a:r>
              <a:rPr lang="it-IT" dirty="0" smtClean="0"/>
              <a:t>, </a:t>
            </a:r>
            <a:r>
              <a:rPr lang="it-IT" dirty="0" err="1" smtClean="0"/>
              <a:t>applicable</a:t>
            </a:r>
            <a:r>
              <a:rPr lang="it-IT" dirty="0" smtClean="0"/>
              <a:t> to </a:t>
            </a:r>
            <a:r>
              <a:rPr lang="it-IT" dirty="0" err="1" smtClean="0"/>
              <a:t>contractual</a:t>
            </a:r>
            <a:r>
              <a:rPr lang="it-IT" dirty="0" smtClean="0"/>
              <a:t> </a:t>
            </a:r>
            <a:r>
              <a:rPr lang="it-IT" dirty="0" err="1" smtClean="0"/>
              <a:t>liability</a:t>
            </a:r>
            <a:r>
              <a:rPr lang="it-IT" smtClean="0"/>
              <a:t>).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970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060848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subject</a:t>
            </a:r>
            <a:r>
              <a:rPr lang="it-IT" dirty="0" smtClean="0"/>
              <a:t> </a:t>
            </a:r>
            <a:r>
              <a:rPr lang="it-IT" b="1" dirty="0" err="1" smtClean="0"/>
              <a:t>fails</a:t>
            </a:r>
            <a:r>
              <a:rPr lang="it-IT" b="1" dirty="0" smtClean="0"/>
              <a:t> to </a:t>
            </a:r>
            <a:r>
              <a:rPr lang="it-IT" b="1" dirty="0" err="1" smtClean="0"/>
              <a:t>exercise</a:t>
            </a:r>
            <a:r>
              <a:rPr lang="it-IT" b="1" dirty="0" smtClean="0"/>
              <a:t> or use </a:t>
            </a:r>
            <a:r>
              <a:rPr lang="it-IT" dirty="0" smtClean="0"/>
              <a:t>a right, for a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of </a:t>
            </a:r>
            <a:r>
              <a:rPr lang="it-IT" b="1" dirty="0" smtClean="0"/>
              <a:t>time</a:t>
            </a:r>
            <a:r>
              <a:rPr lang="it-IT" dirty="0" smtClean="0"/>
              <a:t>…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…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factual</a:t>
            </a:r>
            <a:r>
              <a:rPr lang="it-IT" dirty="0" smtClean="0"/>
              <a:t>) situation </a:t>
            </a:r>
            <a:r>
              <a:rPr lang="it-IT" dirty="0" err="1" smtClean="0"/>
              <a:t>may</a:t>
            </a:r>
            <a:r>
              <a:rPr lang="it-IT" dirty="0" smtClean="0"/>
              <a:t> trigger the </a:t>
            </a:r>
            <a:r>
              <a:rPr lang="it-IT" b="1" dirty="0" err="1" smtClean="0">
                <a:solidFill>
                  <a:srgbClr val="FF0000"/>
                </a:solidFill>
              </a:rPr>
              <a:t>loss</a:t>
            </a:r>
            <a:r>
              <a:rPr lang="it-IT" b="1" dirty="0" smtClean="0"/>
              <a:t> of the right</a:t>
            </a:r>
            <a:r>
              <a:rPr lang="it-IT" dirty="0"/>
              <a:t> </a:t>
            </a:r>
            <a:r>
              <a:rPr lang="it-IT" dirty="0" smtClean="0"/>
              <a:t>and, </a:t>
            </a:r>
            <a:r>
              <a:rPr lang="it-IT" dirty="0" err="1" smtClean="0"/>
              <a:t>possibly</a:t>
            </a:r>
            <a:r>
              <a:rPr lang="it-IT" dirty="0" smtClean="0"/>
              <a:t>, </a:t>
            </a:r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acquire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such</a:t>
            </a:r>
            <a:r>
              <a:rPr lang="it-IT" dirty="0" smtClean="0"/>
              <a:t> right.</a:t>
            </a:r>
            <a:endParaRPr lang="it-IT" dirty="0"/>
          </a:p>
        </p:txBody>
      </p:sp>
      <p:sp>
        <p:nvSpPr>
          <p:cNvPr id="3" name="Freccia giù 2"/>
          <p:cNvSpPr/>
          <p:nvPr/>
        </p:nvSpPr>
        <p:spPr>
          <a:xfrm>
            <a:off x="4139952" y="3140968"/>
            <a:ext cx="136815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0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060847"/>
            <a:ext cx="8229600" cy="418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Statutory</a:t>
            </a:r>
            <a:r>
              <a:rPr lang="it-IT" dirty="0" smtClean="0"/>
              <a:t> </a:t>
            </a:r>
            <a:r>
              <a:rPr lang="it-IT" dirty="0" err="1" smtClean="0"/>
              <a:t>limitations</a:t>
            </a:r>
            <a:endParaRPr lang="it-IT" dirty="0" smtClean="0"/>
          </a:p>
          <a:p>
            <a:endParaRPr lang="it-IT" dirty="0"/>
          </a:p>
          <a:p>
            <a:r>
              <a:rPr lang="it-IT" b="1" dirty="0" err="1" smtClean="0">
                <a:solidFill>
                  <a:srgbClr val="FF0000"/>
                </a:solidFill>
              </a:rPr>
              <a:t>Examples</a:t>
            </a:r>
            <a:r>
              <a:rPr lang="it-IT" dirty="0" smtClean="0"/>
              <a:t>:</a:t>
            </a:r>
          </a:p>
          <a:p>
            <a:pPr marL="571500" indent="-571500">
              <a:buFontTx/>
              <a:buChar char="-"/>
            </a:pPr>
            <a:r>
              <a:rPr lang="it-IT" dirty="0" smtClean="0"/>
              <a:t>The right to </a:t>
            </a:r>
            <a:r>
              <a:rPr lang="it-IT" dirty="0" err="1" smtClean="0"/>
              <a:t>obtain</a:t>
            </a:r>
            <a:r>
              <a:rPr lang="it-IT" dirty="0" smtClean="0"/>
              <a:t> </a:t>
            </a:r>
            <a:r>
              <a:rPr lang="it-IT" dirty="0" err="1" smtClean="0"/>
              <a:t>restoration</a:t>
            </a:r>
            <a:r>
              <a:rPr lang="it-IT" dirty="0" smtClean="0"/>
              <a:t> of </a:t>
            </a:r>
            <a:r>
              <a:rPr lang="it-IT" dirty="0" err="1" smtClean="0"/>
              <a:t>damages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</a:t>
            </a:r>
            <a:r>
              <a:rPr lang="it-IT" dirty="0" err="1" smtClean="0"/>
              <a:t>breach</a:t>
            </a:r>
            <a:r>
              <a:rPr lang="it-IT" dirty="0" smtClean="0"/>
              <a:t> of </a:t>
            </a:r>
            <a:r>
              <a:rPr lang="it-IT" dirty="0" err="1" smtClean="0"/>
              <a:t>contract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exercised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b="1" dirty="0" smtClean="0"/>
              <a:t>10 </a:t>
            </a:r>
            <a:r>
              <a:rPr lang="it-IT" b="1" dirty="0" err="1" smtClean="0"/>
              <a:t>years</a:t>
            </a:r>
            <a:r>
              <a:rPr lang="it-IT" b="1" dirty="0"/>
              <a:t> </a:t>
            </a:r>
            <a:r>
              <a:rPr lang="it-IT" dirty="0" smtClean="0"/>
              <a:t>of the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triggering</a:t>
            </a:r>
            <a:r>
              <a:rPr lang="it-IT" dirty="0" smtClean="0"/>
              <a:t> </a:t>
            </a:r>
            <a:r>
              <a:rPr lang="it-IT" dirty="0" err="1" smtClean="0"/>
              <a:t>event</a:t>
            </a:r>
            <a:r>
              <a:rPr lang="it-IT" dirty="0" smtClean="0"/>
              <a:t> </a:t>
            </a:r>
          </a:p>
          <a:p>
            <a:pPr marL="571500" indent="-571500">
              <a:buFontTx/>
              <a:buChar char="-"/>
            </a:pP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mandate </a:t>
            </a:r>
            <a:r>
              <a:rPr lang="it-IT" dirty="0" err="1" smtClean="0"/>
              <a:t>agreements</a:t>
            </a:r>
            <a:r>
              <a:rPr lang="it-IT" dirty="0" smtClean="0"/>
              <a:t>: the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equal</a:t>
            </a:r>
            <a:r>
              <a:rPr lang="it-IT" dirty="0" smtClean="0"/>
              <a:t> to </a:t>
            </a:r>
            <a:r>
              <a:rPr lang="it-IT" b="1" dirty="0" smtClean="0"/>
              <a:t>1 </a:t>
            </a:r>
            <a:r>
              <a:rPr lang="it-IT" b="1" dirty="0" err="1" smtClean="0"/>
              <a:t>year</a:t>
            </a:r>
            <a:endParaRPr lang="it-IT" b="1" dirty="0" smtClean="0"/>
          </a:p>
          <a:p>
            <a:pPr marL="571500" indent="-571500">
              <a:buFontTx/>
              <a:buChar char="-"/>
            </a:pP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 err="1" smtClean="0"/>
              <a:t>agreements</a:t>
            </a:r>
            <a:r>
              <a:rPr lang="it-IT" dirty="0" smtClean="0"/>
              <a:t>: the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equal</a:t>
            </a:r>
            <a:r>
              <a:rPr lang="it-IT" dirty="0" smtClean="0"/>
              <a:t> to </a:t>
            </a:r>
            <a:r>
              <a:rPr lang="it-IT" b="1" dirty="0" smtClean="0"/>
              <a:t>1 or 2 </a:t>
            </a:r>
            <a:r>
              <a:rPr lang="it-IT" b="1" dirty="0" err="1" smtClean="0"/>
              <a:t>years</a:t>
            </a:r>
            <a:endParaRPr lang="it-IT" b="1" dirty="0" smtClean="0"/>
          </a:p>
        </p:txBody>
      </p:sp>
      <p:sp>
        <p:nvSpPr>
          <p:cNvPr id="3" name="Freccia giù 2"/>
          <p:cNvSpPr/>
          <p:nvPr/>
        </p:nvSpPr>
        <p:spPr>
          <a:xfrm>
            <a:off x="4114292" y="1650667"/>
            <a:ext cx="93610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060847"/>
            <a:ext cx="8229600" cy="418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err="1" smtClean="0">
                <a:solidFill>
                  <a:srgbClr val="FF0000"/>
                </a:solidFill>
              </a:rPr>
              <a:t>Other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examples</a:t>
            </a:r>
            <a:r>
              <a:rPr lang="it-IT" dirty="0" smtClean="0"/>
              <a:t>:</a:t>
            </a:r>
          </a:p>
          <a:p>
            <a:pPr marL="571500" indent="-571500">
              <a:buFontTx/>
              <a:buChar char="-"/>
            </a:pPr>
            <a:r>
              <a:rPr lang="it-IT" dirty="0" smtClean="0"/>
              <a:t>Ad rem </a:t>
            </a:r>
            <a:r>
              <a:rPr lang="it-IT" dirty="0" err="1" smtClean="0"/>
              <a:t>rights</a:t>
            </a:r>
            <a:r>
              <a:rPr lang="it-IT" dirty="0" smtClean="0"/>
              <a:t> over a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party’s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: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equal</a:t>
            </a:r>
            <a:r>
              <a:rPr lang="it-IT" dirty="0" smtClean="0"/>
              <a:t> to </a:t>
            </a:r>
            <a:r>
              <a:rPr lang="it-IT" b="1" dirty="0" smtClean="0"/>
              <a:t>20 </a:t>
            </a:r>
            <a:r>
              <a:rPr lang="it-IT" b="1" dirty="0" err="1" smtClean="0"/>
              <a:t>years</a:t>
            </a:r>
            <a:endParaRPr lang="it-IT" b="1" dirty="0" smtClean="0"/>
          </a:p>
          <a:p>
            <a:pPr marL="571500" indent="-571500">
              <a:buFontTx/>
              <a:buChar char="-"/>
            </a:pPr>
            <a:r>
              <a:rPr lang="it-IT" dirty="0" smtClean="0"/>
              <a:t>Corporate </a:t>
            </a:r>
            <a:r>
              <a:rPr lang="it-IT" dirty="0" err="1" smtClean="0"/>
              <a:t>rights</a:t>
            </a:r>
            <a:r>
              <a:rPr lang="it-IT" dirty="0" smtClean="0"/>
              <a:t>: </a:t>
            </a:r>
            <a:r>
              <a:rPr lang="it-IT" b="1" dirty="0" smtClean="0"/>
              <a:t>5 </a:t>
            </a:r>
            <a:r>
              <a:rPr lang="it-IT" b="1" dirty="0" err="1" smtClean="0"/>
              <a:t>years</a:t>
            </a:r>
            <a:endParaRPr lang="it-IT" b="1" dirty="0" smtClean="0"/>
          </a:p>
          <a:p>
            <a:pPr marL="571500" indent="-571500">
              <a:buFontTx/>
              <a:buChar char="-"/>
            </a:pP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</a:t>
            </a:r>
            <a:r>
              <a:rPr lang="it-IT" dirty="0" err="1" smtClean="0"/>
              <a:t>periodical</a:t>
            </a:r>
            <a:r>
              <a:rPr lang="it-IT" dirty="0" smtClean="0"/>
              <a:t> performance of </a:t>
            </a:r>
            <a:r>
              <a:rPr lang="it-IT" dirty="0" err="1" smtClean="0"/>
              <a:t>obligations</a:t>
            </a:r>
            <a:r>
              <a:rPr lang="it-IT" dirty="0" smtClean="0"/>
              <a:t>: </a:t>
            </a:r>
            <a:r>
              <a:rPr lang="it-IT" b="1" dirty="0" smtClean="0"/>
              <a:t>1 </a:t>
            </a:r>
            <a:r>
              <a:rPr lang="it-IT" b="1" dirty="0" err="1" smtClean="0"/>
              <a:t>year</a:t>
            </a: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7887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816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>
                <a:solidFill>
                  <a:srgbClr val="FF0000"/>
                </a:solidFill>
              </a:rPr>
              <a:t>What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b="1" i="1" dirty="0" err="1" smtClean="0">
                <a:solidFill>
                  <a:srgbClr val="FF0000"/>
                </a:solidFill>
              </a:rPr>
              <a:t>rationale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</a:p>
          <a:p>
            <a:endParaRPr lang="it-IT" dirty="0"/>
          </a:p>
          <a:p>
            <a:endParaRPr lang="it-IT" dirty="0" smtClean="0"/>
          </a:p>
          <a:p>
            <a:pPr marL="571500" indent="-571500">
              <a:buFontTx/>
              <a:buChar char="-"/>
            </a:pPr>
            <a:r>
              <a:rPr lang="it-IT" dirty="0" err="1" smtClean="0"/>
              <a:t>Need</a:t>
            </a:r>
            <a:r>
              <a:rPr lang="it-IT" dirty="0" smtClean="0"/>
              <a:t> for </a:t>
            </a:r>
            <a:r>
              <a:rPr lang="it-IT" dirty="0" err="1" smtClean="0"/>
              <a:t>certainty</a:t>
            </a:r>
            <a:r>
              <a:rPr lang="it-IT" dirty="0" smtClean="0"/>
              <a:t> in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endParaRPr lang="it-IT" dirty="0" smtClean="0"/>
          </a:p>
          <a:p>
            <a:pPr marL="571500" indent="-571500">
              <a:buFontTx/>
              <a:buChar char="-"/>
            </a:pPr>
            <a:endParaRPr lang="it-IT" dirty="0"/>
          </a:p>
          <a:p>
            <a:pPr marL="571500" indent="-571500">
              <a:buFontTx/>
              <a:buChar char="-"/>
            </a:pPr>
            <a:r>
              <a:rPr lang="it-IT" dirty="0" err="1" smtClean="0"/>
              <a:t>Need</a:t>
            </a:r>
            <a:r>
              <a:rPr lang="it-IT" dirty="0" smtClean="0"/>
              <a:t> for </a:t>
            </a:r>
            <a:r>
              <a:rPr lang="it-IT" dirty="0" err="1" smtClean="0"/>
              <a:t>steadiness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 People </a:t>
            </a:r>
            <a:r>
              <a:rPr lang="it-IT" dirty="0" err="1" smtClean="0"/>
              <a:t>tend</a:t>
            </a:r>
            <a:r>
              <a:rPr lang="it-IT" dirty="0" smtClean="0"/>
              <a:t> to </a:t>
            </a:r>
            <a:r>
              <a:rPr lang="it-IT" dirty="0" err="1" smtClean="0"/>
              <a:t>identify</a:t>
            </a:r>
            <a:r>
              <a:rPr lang="it-IT" dirty="0" smtClean="0"/>
              <a:t> a </a:t>
            </a:r>
            <a:r>
              <a:rPr lang="it-IT" dirty="0" err="1" smtClean="0"/>
              <a:t>factual</a:t>
            </a:r>
            <a:r>
              <a:rPr lang="it-IT" dirty="0" smtClean="0"/>
              <a:t> situation with </a:t>
            </a:r>
            <a:r>
              <a:rPr lang="it-IT" dirty="0" err="1" smtClean="0"/>
              <a:t>underlying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(</a:t>
            </a:r>
            <a:r>
              <a:rPr lang="it-IT" dirty="0" err="1" smtClean="0"/>
              <a:t>if</a:t>
            </a:r>
            <a:r>
              <a:rPr lang="it-IT" dirty="0" smtClean="0"/>
              <a:t> a right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exercised</a:t>
            </a:r>
            <a:r>
              <a:rPr lang="it-IT" dirty="0" smtClean="0"/>
              <a:t>, </a:t>
            </a:r>
            <a:r>
              <a:rPr lang="it-IT" dirty="0" err="1" smtClean="0"/>
              <a:t>apparently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in </a:t>
            </a:r>
            <a:r>
              <a:rPr lang="it-IT" dirty="0" err="1" smtClean="0"/>
              <a:t>place</a:t>
            </a:r>
            <a:r>
              <a:rPr lang="it-IT" dirty="0" smtClean="0"/>
              <a:t> or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forfeited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Freccia giù 2"/>
          <p:cNvSpPr/>
          <p:nvPr/>
        </p:nvSpPr>
        <p:spPr>
          <a:xfrm>
            <a:off x="4326124" y="2303479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4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90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The </a:t>
            </a:r>
            <a:r>
              <a:rPr lang="it-IT" sz="3600" dirty="0" err="1" smtClean="0"/>
              <a:t>norms</a:t>
            </a:r>
            <a:r>
              <a:rPr lang="it-IT" sz="3600" dirty="0" smtClean="0"/>
              <a:t> </a:t>
            </a:r>
            <a:r>
              <a:rPr lang="it-IT" sz="3600" dirty="0" err="1" smtClean="0"/>
              <a:t>regulating</a:t>
            </a:r>
            <a:r>
              <a:rPr lang="it-IT" sz="3600" dirty="0" smtClean="0"/>
              <a:t> </a:t>
            </a:r>
            <a:r>
              <a:rPr lang="it-IT" sz="3600" dirty="0" err="1" smtClean="0"/>
              <a:t>statutory</a:t>
            </a:r>
            <a:r>
              <a:rPr lang="it-IT" sz="3600" dirty="0" smtClean="0"/>
              <a:t> </a:t>
            </a:r>
            <a:r>
              <a:rPr lang="it-IT" sz="3600" dirty="0" err="1" smtClean="0"/>
              <a:t>limitations</a:t>
            </a:r>
            <a:r>
              <a:rPr lang="it-IT" sz="3600" dirty="0" smtClean="0"/>
              <a:t> are </a:t>
            </a:r>
            <a:r>
              <a:rPr lang="it-IT" sz="3600" b="1" u="sng" dirty="0" err="1" smtClean="0"/>
              <a:t>mandatory</a:t>
            </a:r>
            <a:r>
              <a:rPr lang="it-IT" sz="3600" b="1" u="sng" dirty="0" smtClean="0"/>
              <a:t> </a:t>
            </a:r>
            <a:r>
              <a:rPr lang="it-IT" sz="3600" b="1" u="sng" dirty="0" err="1" smtClean="0"/>
              <a:t>provisions</a:t>
            </a:r>
            <a:r>
              <a:rPr lang="it-IT" sz="3600" b="1" u="sng" dirty="0" smtClean="0"/>
              <a:t> of law</a:t>
            </a:r>
            <a:r>
              <a:rPr lang="it-IT" sz="3600" dirty="0" smtClean="0"/>
              <a:t>: </a:t>
            </a:r>
          </a:p>
          <a:p>
            <a:r>
              <a:rPr lang="it-IT" sz="3600" dirty="0" smtClean="0"/>
              <a:t>are the parties </a:t>
            </a:r>
            <a:r>
              <a:rPr lang="it-IT" sz="3600" dirty="0" err="1" smtClean="0"/>
              <a:t>allowed</a:t>
            </a:r>
            <a:r>
              <a:rPr lang="it-IT" sz="3600" dirty="0" smtClean="0"/>
              <a:t> to deviate from </a:t>
            </a:r>
            <a:r>
              <a:rPr lang="it-IT" sz="3600" dirty="0" err="1" smtClean="0"/>
              <a:t>them</a:t>
            </a:r>
            <a:r>
              <a:rPr lang="it-IT" sz="3600" dirty="0" smtClean="0"/>
              <a:t>?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pPr marL="571500" indent="-571500">
              <a:buFontTx/>
              <a:buChar char="-"/>
            </a:pPr>
            <a:endParaRPr lang="it-IT" sz="3600" dirty="0" smtClean="0"/>
          </a:p>
          <a:p>
            <a:pPr marL="571500" indent="-571500">
              <a:buFontTx/>
              <a:buChar char="-"/>
            </a:pPr>
            <a:endParaRPr lang="it-IT" sz="3600" dirty="0"/>
          </a:p>
          <a:p>
            <a:pPr marL="571500" indent="-571500">
              <a:buFontTx/>
              <a:buChar char="-"/>
            </a:pPr>
            <a:r>
              <a:rPr lang="it-IT" sz="3600" dirty="0" err="1" smtClean="0"/>
              <a:t>They</a:t>
            </a:r>
            <a:r>
              <a:rPr lang="it-IT" sz="3600" dirty="0" smtClean="0"/>
              <a:t> </a:t>
            </a:r>
            <a:r>
              <a:rPr lang="it-IT" sz="3600" dirty="0" err="1" smtClean="0"/>
              <a:t>may</a:t>
            </a:r>
            <a:r>
              <a:rPr lang="it-IT" sz="3600" dirty="0" smtClean="0"/>
              <a:t> </a:t>
            </a:r>
            <a:r>
              <a:rPr lang="it-IT" sz="3600" dirty="0" err="1" smtClean="0"/>
              <a:t>not</a:t>
            </a:r>
            <a:r>
              <a:rPr lang="it-IT" sz="3600" dirty="0" smtClean="0"/>
              <a:t> be </a:t>
            </a:r>
            <a:r>
              <a:rPr lang="it-IT" sz="3600" b="1" u="sng" dirty="0" err="1" smtClean="0">
                <a:solidFill>
                  <a:srgbClr val="FF0000"/>
                </a:solidFill>
              </a:rPr>
              <a:t>waived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smtClean="0"/>
              <a:t>by the parties :</a:t>
            </a:r>
          </a:p>
          <a:p>
            <a:r>
              <a:rPr lang="it-IT" sz="3600" i="1" dirty="0" smtClean="0"/>
              <a:t>in </a:t>
            </a:r>
            <a:r>
              <a:rPr lang="it-IT" sz="3600" i="1" dirty="0" err="1" smtClean="0"/>
              <a:t>advance</a:t>
            </a:r>
            <a:r>
              <a:rPr lang="it-IT" sz="3600" i="1" dirty="0" smtClean="0"/>
              <a:t>?</a:t>
            </a:r>
          </a:p>
          <a:p>
            <a:r>
              <a:rPr lang="it-IT" sz="3600" i="1" dirty="0" err="1" smtClean="0"/>
              <a:t>as</a:t>
            </a:r>
            <a:r>
              <a:rPr lang="it-IT" sz="3600" i="1" dirty="0" smtClean="0"/>
              <a:t> long </a:t>
            </a:r>
            <a:r>
              <a:rPr lang="it-IT" sz="3600" i="1" dirty="0" err="1" smtClean="0"/>
              <a:t>as</a:t>
            </a:r>
            <a:r>
              <a:rPr lang="it-IT" sz="3600" i="1" dirty="0" smtClean="0"/>
              <a:t> the </a:t>
            </a:r>
            <a:r>
              <a:rPr lang="it-IT" sz="3600" i="1" dirty="0" err="1" smtClean="0"/>
              <a:t>limitation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period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is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running</a:t>
            </a:r>
            <a:r>
              <a:rPr lang="it-IT" sz="3600" i="1" dirty="0" smtClean="0"/>
              <a:t>?</a:t>
            </a:r>
          </a:p>
          <a:p>
            <a:r>
              <a:rPr lang="it-IT" sz="3600" i="1" dirty="0" err="1" smtClean="0"/>
              <a:t>after</a:t>
            </a:r>
            <a:r>
              <a:rPr lang="it-IT" sz="3600" i="1" dirty="0" smtClean="0"/>
              <a:t> the </a:t>
            </a:r>
            <a:r>
              <a:rPr lang="it-IT" sz="3600" i="1" dirty="0" err="1" smtClean="0"/>
              <a:t>elapse</a:t>
            </a:r>
            <a:r>
              <a:rPr lang="it-IT" sz="3600" i="1" dirty="0" smtClean="0"/>
              <a:t> of the </a:t>
            </a:r>
            <a:r>
              <a:rPr lang="it-IT" sz="3600" i="1" dirty="0" err="1" smtClean="0"/>
              <a:t>limitatio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period</a:t>
            </a:r>
            <a:r>
              <a:rPr lang="it-IT" sz="3600" i="1" dirty="0" smtClean="0"/>
              <a:t>?</a:t>
            </a:r>
          </a:p>
          <a:p>
            <a:endParaRPr lang="it-IT" sz="3600" i="1" dirty="0" smtClean="0"/>
          </a:p>
          <a:p>
            <a:pPr marL="571500" indent="-571500">
              <a:buFontTx/>
              <a:buChar char="-"/>
            </a:pPr>
            <a:r>
              <a:rPr lang="it-IT" sz="3600" dirty="0" err="1" smtClean="0"/>
              <a:t>They</a:t>
            </a:r>
            <a:r>
              <a:rPr lang="it-IT" sz="3600" dirty="0" smtClean="0"/>
              <a:t> </a:t>
            </a:r>
            <a:r>
              <a:rPr lang="it-IT" sz="3600" dirty="0" err="1" smtClean="0"/>
              <a:t>limitation</a:t>
            </a:r>
            <a:r>
              <a:rPr lang="it-IT" sz="3600" dirty="0" smtClean="0"/>
              <a:t> </a:t>
            </a:r>
            <a:r>
              <a:rPr lang="it-IT" sz="3600" dirty="0" err="1" smtClean="0"/>
              <a:t>periods</a:t>
            </a:r>
            <a:r>
              <a:rPr lang="it-IT" sz="3600" dirty="0" smtClean="0"/>
              <a:t> </a:t>
            </a:r>
            <a:r>
              <a:rPr lang="it-IT" sz="3600" dirty="0" err="1" smtClean="0"/>
              <a:t>not</a:t>
            </a:r>
            <a:r>
              <a:rPr lang="it-IT" sz="3600" dirty="0" smtClean="0"/>
              <a:t> be </a:t>
            </a:r>
            <a:r>
              <a:rPr lang="it-IT" sz="3600" b="1" u="sng" dirty="0" err="1" smtClean="0">
                <a:solidFill>
                  <a:srgbClr val="FF0000"/>
                </a:solidFill>
              </a:rPr>
              <a:t>shortened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 smtClean="0"/>
              <a:t>nor</a:t>
            </a:r>
            <a:r>
              <a:rPr lang="it-IT" sz="3600" dirty="0" smtClean="0"/>
              <a:t> </a:t>
            </a:r>
            <a:r>
              <a:rPr lang="it-IT" sz="3600" b="1" u="sng" dirty="0" err="1" smtClean="0">
                <a:solidFill>
                  <a:srgbClr val="FF0000"/>
                </a:solidFill>
              </a:rPr>
              <a:t>extended</a:t>
            </a:r>
            <a:endParaRPr lang="it-IT" sz="3600" b="1" u="sng" dirty="0" smtClean="0">
              <a:solidFill>
                <a:srgbClr val="FF0000"/>
              </a:solidFill>
            </a:endParaRPr>
          </a:p>
        </p:txBody>
      </p:sp>
      <p:sp>
        <p:nvSpPr>
          <p:cNvPr id="8" name="Freccia giù 7"/>
          <p:cNvSpPr/>
          <p:nvPr/>
        </p:nvSpPr>
        <p:spPr>
          <a:xfrm>
            <a:off x="3131840" y="3140968"/>
            <a:ext cx="3528392" cy="10801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9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90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arising</a:t>
            </a:r>
            <a:r>
              <a:rPr lang="it-IT" dirty="0" smtClean="0"/>
              <a:t> from </a:t>
            </a:r>
            <a:r>
              <a:rPr lang="it-IT" dirty="0" err="1" smtClean="0"/>
              <a:t>limitation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…</a:t>
            </a:r>
          </a:p>
          <a:p>
            <a:endParaRPr lang="it-IT" dirty="0"/>
          </a:p>
          <a:p>
            <a:pPr marL="571500" indent="-571500">
              <a:buFont typeface="Arial" charset="0"/>
              <a:buChar char="•"/>
            </a:pPr>
            <a:r>
              <a:rPr lang="it-IT" dirty="0" smtClean="0"/>
              <a:t>…</a:t>
            </a:r>
            <a:r>
              <a:rPr lang="it-IT" b="1" i="1" dirty="0" err="1" smtClean="0"/>
              <a:t>may</a:t>
            </a:r>
            <a:r>
              <a:rPr lang="it-IT" b="1" i="1" dirty="0" smtClean="0"/>
              <a:t> </a:t>
            </a:r>
            <a:r>
              <a:rPr lang="it-IT" b="1" i="1" dirty="0" err="1" smtClean="0"/>
              <a:t>not</a:t>
            </a:r>
            <a:r>
              <a:rPr lang="it-IT" b="1" i="1" dirty="0" smtClean="0"/>
              <a:t> be </a:t>
            </a:r>
            <a:r>
              <a:rPr lang="it-IT" b="1" i="1" dirty="0" err="1" smtClean="0"/>
              <a:t>activated</a:t>
            </a:r>
            <a:r>
              <a:rPr lang="it-IT" b="1" i="1" dirty="0" smtClean="0"/>
              <a:t> by the Court</a:t>
            </a:r>
            <a:r>
              <a:rPr lang="it-IT" dirty="0" smtClean="0"/>
              <a:t>, on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initiative</a:t>
            </a:r>
            <a:endParaRPr lang="it-IT" dirty="0" smtClean="0"/>
          </a:p>
          <a:p>
            <a:pPr marL="571500" indent="-571500">
              <a:buFont typeface="Arial" charset="0"/>
              <a:buChar char="•"/>
            </a:pPr>
            <a:r>
              <a:rPr lang="it-IT" dirty="0" smtClean="0"/>
              <a:t>…</a:t>
            </a:r>
            <a:r>
              <a:rPr lang="it-IT" b="1" i="1" dirty="0" err="1" smtClean="0"/>
              <a:t>may</a:t>
            </a:r>
            <a:r>
              <a:rPr lang="it-IT" b="1" i="1" dirty="0" smtClean="0"/>
              <a:t> be </a:t>
            </a:r>
            <a:r>
              <a:rPr lang="it-IT" b="1" i="1" dirty="0" err="1" smtClean="0"/>
              <a:t>exercised</a:t>
            </a:r>
            <a:r>
              <a:rPr lang="it-IT" b="1" i="1" dirty="0" smtClean="0"/>
              <a:t> by </a:t>
            </a:r>
            <a:r>
              <a:rPr lang="it-IT" b="1" i="1" dirty="0" err="1" smtClean="0"/>
              <a:t>creditors</a:t>
            </a:r>
            <a:r>
              <a:rPr lang="it-IT" b="1" i="1" dirty="0" smtClean="0"/>
              <a:t> of the party </a:t>
            </a:r>
            <a:r>
              <a:rPr lang="it-IT" b="1" i="1" dirty="0" err="1" smtClean="0"/>
              <a:t>affected</a:t>
            </a:r>
            <a:r>
              <a:rPr lang="it-IT" b="1" i="1" dirty="0" smtClean="0"/>
              <a:t> by </a:t>
            </a:r>
            <a:r>
              <a:rPr lang="it-IT" b="1" i="1" dirty="0" err="1" smtClean="0"/>
              <a:t>limitation</a:t>
            </a:r>
            <a:r>
              <a:rPr lang="it-IT" b="1" i="1" dirty="0" smtClean="0"/>
              <a:t> </a:t>
            </a:r>
            <a:r>
              <a:rPr lang="it-IT" b="1" i="1" dirty="0" err="1" smtClean="0"/>
              <a:t>periods</a:t>
            </a:r>
            <a:r>
              <a:rPr lang="it-IT" dirty="0" smtClean="0"/>
              <a:t>, </a:t>
            </a:r>
            <a:r>
              <a:rPr lang="it-IT" dirty="0" err="1" smtClean="0"/>
              <a:t>even</a:t>
            </a:r>
            <a:r>
              <a:rPr lang="it-IT" dirty="0" smtClean="0"/>
              <a:t> in case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debtor</a:t>
            </a:r>
            <a:r>
              <a:rPr lang="it-IT" dirty="0" smtClean="0"/>
              <a:t> </a:t>
            </a:r>
            <a:r>
              <a:rPr lang="it-IT" dirty="0" err="1" smtClean="0"/>
              <a:t>waived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linked</a:t>
            </a:r>
            <a:r>
              <a:rPr lang="it-IT" dirty="0" smtClean="0"/>
              <a:t> to </a:t>
            </a:r>
            <a:r>
              <a:rPr lang="it-IT" dirty="0" err="1" smtClean="0"/>
              <a:t>statutory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2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2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900" b="1" baseline="0" dirty="0" smtClean="0">
                <a:latin typeface="+mj-lt"/>
                <a:ea typeface="+mj-ea"/>
                <a:cs typeface="+mj-cs"/>
              </a:rPr>
              <a:t>Statutory limitations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5968" y="1637184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US" sz="3500" b="1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3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637184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Statutory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apply</a:t>
            </a:r>
            <a:r>
              <a:rPr lang="it-IT" dirty="0" smtClean="0"/>
              <a:t> to:</a:t>
            </a:r>
          </a:p>
          <a:p>
            <a:endParaRPr lang="it-IT" dirty="0"/>
          </a:p>
          <a:p>
            <a:pPr marL="571500" indent="-571500">
              <a:buFont typeface="Arial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Indisposable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rights</a:t>
            </a:r>
            <a:r>
              <a:rPr lang="it-IT" dirty="0" smtClean="0"/>
              <a:t> (right to </a:t>
            </a:r>
            <a:r>
              <a:rPr lang="it-IT" dirty="0" err="1" smtClean="0"/>
              <a:t>name</a:t>
            </a:r>
            <a:r>
              <a:rPr lang="it-IT" dirty="0" smtClean="0"/>
              <a:t>, </a:t>
            </a:r>
            <a:r>
              <a:rPr lang="it-IT" dirty="0" err="1" smtClean="0"/>
              <a:t>constitutionally</a:t>
            </a:r>
            <a:r>
              <a:rPr lang="it-IT" dirty="0" smtClean="0"/>
              <a:t> </a:t>
            </a:r>
            <a:r>
              <a:rPr lang="it-IT" dirty="0" err="1" smtClean="0"/>
              <a:t>protected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, personal status,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pertaining</a:t>
            </a:r>
            <a:r>
              <a:rPr lang="it-IT" dirty="0" smtClean="0"/>
              <a:t> to </a:t>
            </a:r>
            <a:r>
              <a:rPr lang="it-IT" dirty="0" err="1" smtClean="0"/>
              <a:t>parents</a:t>
            </a:r>
            <a:r>
              <a:rPr lang="it-IT" dirty="0" smtClean="0"/>
              <a:t>’ status to </a:t>
            </a:r>
            <a:r>
              <a:rPr lang="it-IT" dirty="0" err="1" smtClean="0"/>
              <a:t>children</a:t>
            </a:r>
            <a:r>
              <a:rPr lang="it-IT" dirty="0" smtClean="0"/>
              <a:t>, etc.)</a:t>
            </a:r>
          </a:p>
          <a:p>
            <a:pPr marL="571500" indent="-571500">
              <a:buFont typeface="Arial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Ownership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rights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except</a:t>
            </a:r>
            <a:r>
              <a:rPr lang="it-IT" dirty="0" smtClean="0"/>
              <a:t> for usucapione)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900" dirty="0" smtClean="0"/>
              <a:t>Right to </a:t>
            </a:r>
            <a:r>
              <a:rPr lang="it-IT" sz="3900" dirty="0" err="1" smtClean="0"/>
              <a:t>claim</a:t>
            </a:r>
            <a:r>
              <a:rPr lang="it-IT" sz="3900" dirty="0" smtClean="0"/>
              <a:t> </a:t>
            </a:r>
            <a:r>
              <a:rPr lang="it-IT" sz="3900" dirty="0" err="1" smtClean="0"/>
              <a:t>that</a:t>
            </a:r>
            <a:r>
              <a:rPr lang="it-IT" sz="3900" dirty="0" smtClean="0"/>
              <a:t> an </a:t>
            </a:r>
            <a:r>
              <a:rPr lang="it-IT" sz="3900" dirty="0" err="1" smtClean="0"/>
              <a:t>agreement</a:t>
            </a:r>
            <a:r>
              <a:rPr lang="it-IT" sz="3900" dirty="0" smtClean="0"/>
              <a:t> </a:t>
            </a:r>
            <a:r>
              <a:rPr lang="it-IT" sz="3900" dirty="0" err="1" smtClean="0"/>
              <a:t>is</a:t>
            </a:r>
            <a:r>
              <a:rPr lang="it-IT" sz="3900" dirty="0" smtClean="0"/>
              <a:t> </a:t>
            </a:r>
            <a:r>
              <a:rPr lang="it-IT" sz="3900" b="1" dirty="0" err="1" smtClean="0">
                <a:solidFill>
                  <a:srgbClr val="FF0000"/>
                </a:solidFill>
              </a:rPr>
              <a:t>null</a:t>
            </a:r>
            <a:r>
              <a:rPr lang="it-IT" sz="3900" b="1" dirty="0" smtClean="0">
                <a:solidFill>
                  <a:srgbClr val="FF0000"/>
                </a:solidFill>
              </a:rPr>
              <a:t> and </a:t>
            </a:r>
            <a:r>
              <a:rPr lang="it-IT" sz="3900" b="1" dirty="0" err="1" smtClean="0">
                <a:solidFill>
                  <a:srgbClr val="FF0000"/>
                </a:solidFill>
              </a:rPr>
              <a:t>void</a:t>
            </a:r>
            <a:endParaRPr lang="it-IT" sz="3900" b="1" dirty="0" smtClean="0">
              <a:solidFill>
                <a:srgbClr val="FF0000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Faculties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attached</a:t>
            </a:r>
            <a:r>
              <a:rPr lang="it-IT" dirty="0" smtClean="0"/>
              <a:t> to a right (</a:t>
            </a:r>
            <a:r>
              <a:rPr lang="it-IT" i="1" dirty="0" smtClean="0"/>
              <a:t>e.g</a:t>
            </a:r>
            <a:r>
              <a:rPr lang="it-IT" dirty="0" smtClean="0"/>
              <a:t>., right of the </a:t>
            </a:r>
            <a:r>
              <a:rPr lang="it-IT" dirty="0" err="1" smtClean="0"/>
              <a:t>owner</a:t>
            </a:r>
            <a:r>
              <a:rPr lang="it-IT" dirty="0" smtClean="0"/>
              <a:t> of a </a:t>
            </a:r>
            <a:r>
              <a:rPr lang="it-IT" dirty="0" err="1" smtClean="0"/>
              <a:t>piece</a:t>
            </a:r>
            <a:r>
              <a:rPr lang="it-IT" dirty="0" smtClean="0"/>
              <a:t> of </a:t>
            </a:r>
            <a:r>
              <a:rPr lang="it-IT" dirty="0" err="1" smtClean="0"/>
              <a:t>land</a:t>
            </a:r>
            <a:r>
              <a:rPr lang="it-IT" dirty="0" smtClean="0"/>
              <a:t> to </a:t>
            </a:r>
            <a:r>
              <a:rPr lang="it-IT" dirty="0" err="1" smtClean="0"/>
              <a:t>close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)</a:t>
            </a:r>
          </a:p>
          <a:p>
            <a:pPr marL="571500" indent="-571500">
              <a:buFont typeface="Arial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86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6547</TotalTime>
  <Words>1247</Words>
  <Application>Microsoft Macintosh PowerPoint</Application>
  <PresentationFormat>Presentazione su schermo (4:3)</PresentationFormat>
  <Paragraphs>185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0" baseType="lpstr">
      <vt:lpstr>Calibri</vt:lpstr>
      <vt:lpstr>Arial</vt:lpstr>
      <vt:lpstr>Tema di Office</vt:lpstr>
      <vt:lpstr>Private and Public law   Statutory periods.  Tortious liability.    </vt:lpstr>
      <vt:lpstr>The impact of time over legal relationships:  the statutory limitations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Tortious liability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Tommaso Senni</dc:creator>
  <cp:lastModifiedBy>Utente di Microsoft Office</cp:lastModifiedBy>
  <cp:revision>1013</cp:revision>
  <dcterms:created xsi:type="dcterms:W3CDTF">2014-02-22T15:41:35Z</dcterms:created>
  <dcterms:modified xsi:type="dcterms:W3CDTF">2015-12-02T20:54:21Z</dcterms:modified>
</cp:coreProperties>
</file>