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7" r:id="rId3"/>
    <p:sldId id="405" r:id="rId4"/>
    <p:sldId id="421" r:id="rId5"/>
    <p:sldId id="409" r:id="rId6"/>
    <p:sldId id="420" r:id="rId7"/>
    <p:sldId id="410" r:id="rId8"/>
    <p:sldId id="419" r:id="rId9"/>
    <p:sldId id="406" r:id="rId10"/>
    <p:sldId id="372" r:id="rId11"/>
    <p:sldId id="402" r:id="rId12"/>
    <p:sldId id="401" r:id="rId13"/>
    <p:sldId id="403" r:id="rId14"/>
    <p:sldId id="399" r:id="rId15"/>
    <p:sldId id="413" r:id="rId16"/>
    <p:sldId id="408" r:id="rId17"/>
    <p:sldId id="407" r:id="rId18"/>
    <p:sldId id="422" r:id="rId19"/>
    <p:sldId id="423" r:id="rId20"/>
    <p:sldId id="411" r:id="rId21"/>
    <p:sldId id="412" r:id="rId22"/>
    <p:sldId id="414" r:id="rId23"/>
    <p:sldId id="415" r:id="rId24"/>
    <p:sldId id="416" r:id="rId25"/>
    <p:sldId id="418"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9" autoAdjust="0"/>
    <p:restoredTop sz="93537" autoAdjust="0"/>
  </p:normalViewPr>
  <p:slideViewPr>
    <p:cSldViewPr>
      <p:cViewPr>
        <p:scale>
          <a:sx n="123" d="100"/>
          <a:sy n="123" d="100"/>
        </p:scale>
        <p:origin x="144" y="-1256"/>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13/11/15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13/11/15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13/11/15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13/11/15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13/11/15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13/11/15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13/11/15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13/11/15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13/11/15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13/11/15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13/11/15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13/11/15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3573016"/>
            <a:ext cx="7772400" cy="1872208"/>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
            </a:r>
            <a:br>
              <a:rPr lang="en-US" sz="3300" dirty="0" smtClean="0"/>
            </a:br>
            <a:r>
              <a:rPr lang="en-US" b="1" u="sng" dirty="0" smtClean="0"/>
              <a:t>Invalidity and termination rights</a:t>
            </a:r>
            <a:br>
              <a:rPr lang="en-US" b="1" u="sng" dirty="0" smtClean="0"/>
            </a:br>
            <a:r>
              <a:rPr lang="en-US" b="1" u="sng" dirty="0"/>
              <a:t/>
            </a:r>
            <a:br>
              <a:rPr lang="en-US" b="1" u="sng" dirty="0"/>
            </a:br>
            <a:r>
              <a:rPr lang="en-US" sz="3000" b="1" dirty="0" smtClean="0"/>
              <a:t>1.</a:t>
            </a:r>
            <a:r>
              <a:rPr lang="en-US" sz="3000" dirty="0" smtClean="0"/>
              <a:t> Invalidity: is an agreement </a:t>
            </a:r>
            <a:r>
              <a:rPr lang="en-US" sz="3000" i="1" dirty="0" smtClean="0"/>
              <a:t>void and null</a:t>
            </a:r>
            <a:r>
              <a:rPr lang="en-US" sz="3000" dirty="0" smtClean="0"/>
              <a:t> or just </a:t>
            </a:r>
            <a:r>
              <a:rPr lang="en-US" sz="3000" i="1" dirty="0" smtClean="0"/>
              <a:t>voidable</a:t>
            </a:r>
            <a:r>
              <a:rPr lang="en-US" sz="3000" dirty="0" smtClean="0"/>
              <a:t>?</a:t>
            </a:r>
            <a:br>
              <a:rPr lang="en-US" sz="3000" dirty="0" smtClean="0"/>
            </a:br>
            <a:r>
              <a:rPr lang="en-US" sz="3000" dirty="0" smtClean="0"/>
              <a:t/>
            </a:r>
            <a:br>
              <a:rPr lang="en-US" sz="3000" dirty="0" smtClean="0"/>
            </a:br>
            <a:r>
              <a:rPr lang="en-US" sz="3000" b="1" dirty="0" smtClean="0"/>
              <a:t>2.</a:t>
            </a:r>
            <a:r>
              <a:rPr lang="en-US" sz="3000" dirty="0" smtClean="0"/>
              <a:t> Termination of agreements</a:t>
            </a:r>
            <a:br>
              <a:rPr lang="en-US" sz="3000" dirty="0" smtClean="0"/>
            </a:br>
            <a:r>
              <a:rPr lang="en-US" sz="3000" dirty="0" smtClean="0"/>
              <a:t/>
            </a:r>
            <a:br>
              <a:rPr lang="en-US" sz="3000" dirty="0" smtClean="0"/>
            </a:br>
            <a:r>
              <a:rPr lang="en-US" sz="3000" b="1" dirty="0" smtClean="0"/>
              <a:t>3.</a:t>
            </a:r>
            <a:r>
              <a:rPr lang="en-US" sz="3000" dirty="0" smtClean="0"/>
              <a:t> Penalties and restoration of damages</a:t>
            </a:r>
            <a:r>
              <a:rPr lang="en-US" sz="3000" dirty="0"/>
              <a:t/>
            </a:r>
            <a:br>
              <a:rPr lang="en-US" sz="3000" dirty="0"/>
            </a:br>
            <a:r>
              <a:rPr lang="en-US" sz="3300" dirty="0" smtClean="0"/>
              <a:t/>
            </a:r>
            <a:br>
              <a:rPr lang="en-US" sz="3300" dirty="0" smtClean="0"/>
            </a:br>
            <a:r>
              <a:rPr lang="en-US" sz="3300" dirty="0" smtClean="0"/>
              <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Nullity</a:t>
            </a:r>
            <a:r>
              <a:rPr lang="en-US" sz="3500" b="1" i="1" dirty="0" smtClean="0">
                <a:latin typeface="+mj-lt"/>
                <a:ea typeface="+mj-ea"/>
                <a:cs typeface="+mj-cs"/>
              </a:rPr>
              <a:t>:</a:t>
            </a:r>
          </a:p>
          <a:p>
            <a:pPr marL="457200" lvl="0" indent="-457200">
              <a:spcBef>
                <a:spcPct val="0"/>
              </a:spcBef>
              <a:buFontTx/>
              <a:buChar char="-"/>
            </a:pPr>
            <a:r>
              <a:rPr lang="en-US" sz="3500" b="1" i="1" dirty="0" smtClean="0">
                <a:latin typeface="+mj-lt"/>
                <a:ea typeface="+mj-ea"/>
                <a:cs typeface="+mj-cs"/>
              </a:rPr>
              <a:t>of the agreement </a:t>
            </a:r>
            <a:r>
              <a:rPr lang="en-US" sz="3500" b="1" i="1" u="sng" dirty="0" smtClean="0">
                <a:latin typeface="+mj-lt"/>
                <a:ea typeface="+mj-ea"/>
                <a:cs typeface="+mj-cs"/>
              </a:rPr>
              <a:t>as a whole</a:t>
            </a:r>
          </a:p>
          <a:p>
            <a:pPr marL="457200" lvl="0" indent="-457200">
              <a:spcBef>
                <a:spcPct val="0"/>
              </a:spcBef>
              <a:buFontTx/>
              <a:buChar char="-"/>
            </a:pPr>
            <a:r>
              <a:rPr lang="en-US" sz="3500" b="1" i="1" dirty="0" smtClean="0">
                <a:latin typeface="+mj-lt"/>
                <a:ea typeface="+mj-ea"/>
                <a:cs typeface="+mj-cs"/>
              </a:rPr>
              <a:t>of </a:t>
            </a:r>
            <a:r>
              <a:rPr lang="en-US" sz="3500" b="1" i="1" u="sng" dirty="0" smtClean="0">
                <a:latin typeface="+mj-lt"/>
                <a:ea typeface="+mj-ea"/>
                <a:cs typeface="+mj-cs"/>
              </a:rPr>
              <a:t>specific provisions</a:t>
            </a:r>
            <a:r>
              <a:rPr lang="en-US" sz="3500" b="1" i="1" dirty="0" smtClean="0">
                <a:latin typeface="+mj-lt"/>
                <a:ea typeface="+mj-ea"/>
                <a:cs typeface="+mj-cs"/>
              </a:rPr>
              <a:t> only : what happens to the agreement? In such case: </a:t>
            </a:r>
            <a:r>
              <a:rPr lang="en-US" sz="3500" b="1" i="1" dirty="0" smtClean="0">
                <a:solidFill>
                  <a:srgbClr val="FF0000"/>
                </a:solidFill>
                <a:latin typeface="+mj-lt"/>
                <a:ea typeface="+mj-ea"/>
                <a:cs typeface="+mj-cs"/>
              </a:rPr>
              <a:t>(A)</a:t>
            </a:r>
            <a:r>
              <a:rPr lang="en-US" sz="3500" b="1" i="1" dirty="0" smtClean="0">
                <a:latin typeface="+mj-lt"/>
                <a:ea typeface="+mj-ea"/>
                <a:cs typeface="+mj-cs"/>
              </a:rPr>
              <a:t> the invalid clauses trigger nullity of the entire agreement; </a:t>
            </a:r>
            <a:r>
              <a:rPr lang="en-US" sz="3500" b="1" i="1" dirty="0" smtClean="0">
                <a:solidFill>
                  <a:srgbClr val="FF0000"/>
                </a:solidFill>
                <a:latin typeface="+mj-lt"/>
                <a:ea typeface="+mj-ea"/>
                <a:cs typeface="+mj-cs"/>
              </a:rPr>
              <a:t>(B) </a:t>
            </a:r>
            <a:r>
              <a:rPr lang="en-US" sz="3500" b="1" i="1" dirty="0" smtClean="0">
                <a:latin typeface="+mj-lt"/>
                <a:ea typeface="+mj-ea"/>
                <a:cs typeface="+mj-cs"/>
              </a:rPr>
              <a:t>the remaining clauses of the agreement survive</a:t>
            </a: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lang="en-US" sz="3500" b="1" i="1" baseline="0" dirty="0">
              <a:latin typeface="+mj-lt"/>
              <a:ea typeface="+mj-ea"/>
              <a:cs typeface="+mj-cs"/>
            </a:endParaRP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
        <p:nvSpPr>
          <p:cNvPr id="6" name="Titolo 1"/>
          <p:cNvSpPr txBox="1">
            <a:spLocks/>
          </p:cNvSpPr>
          <p:nvPr/>
        </p:nvSpPr>
        <p:spPr>
          <a:xfrm>
            <a:off x="988368" y="1789584"/>
            <a:ext cx="7772400" cy="4752528"/>
          </a:xfrm>
          <a:prstGeom prst="rect">
            <a:avLst/>
          </a:prstGeom>
        </p:spPr>
        <p:txBody>
          <a:bodyPr vert="horz" lIns="91440" tIns="45720" rIns="91440" bIns="45720" rtlCol="0" anchor="ctr">
            <a:normAutofit fontScale="97500"/>
          </a:bodyPr>
          <a:lstStyle/>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
        <p:nvSpPr>
          <p:cNvPr id="7" name="Titolo 1"/>
          <p:cNvSpPr txBox="1">
            <a:spLocks/>
          </p:cNvSpPr>
          <p:nvPr/>
        </p:nvSpPr>
        <p:spPr>
          <a:xfrm>
            <a:off x="755576" y="1730219"/>
            <a:ext cx="7772400" cy="4752528"/>
          </a:xfrm>
          <a:prstGeom prst="rect">
            <a:avLst/>
          </a:prstGeom>
        </p:spPr>
        <p:txBody>
          <a:bodyPr vert="horz" lIns="91440" tIns="45720" rIns="91440" bIns="45720" rtlCol="0" anchor="ctr">
            <a:normAutofit fontScale="75000" lnSpcReduction="20000"/>
          </a:bodyPr>
          <a:lstStyle/>
          <a:p>
            <a:pPr lvl="0">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More specifically: </a:t>
            </a:r>
          </a:p>
          <a:p>
            <a:pPr lvl="0">
              <a:spcBef>
                <a:spcPct val="0"/>
              </a:spcBef>
            </a:pPr>
            <a:endParaRPr lang="en-US" sz="3500" b="1" i="1" dirty="0">
              <a:latin typeface="+mj-lt"/>
              <a:ea typeface="+mj-ea"/>
              <a:cs typeface="+mj-cs"/>
            </a:endParaRPr>
          </a:p>
          <a:p>
            <a:pPr lvl="0">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Nullity </a:t>
            </a:r>
            <a:r>
              <a:rPr lang="en-US" sz="3500" b="1" i="1" dirty="0" smtClean="0">
                <a:latin typeface="+mj-lt"/>
                <a:ea typeface="+mj-ea"/>
                <a:cs typeface="+mj-cs"/>
              </a:rPr>
              <a:t>of </a:t>
            </a:r>
            <a:r>
              <a:rPr lang="en-US" sz="3500" b="1" i="1" u="sng" dirty="0" smtClean="0">
                <a:latin typeface="+mj-lt"/>
                <a:ea typeface="+mj-ea"/>
                <a:cs typeface="+mj-cs"/>
              </a:rPr>
              <a:t>specific provisions</a:t>
            </a:r>
            <a:r>
              <a:rPr lang="en-US" sz="3500" b="1" i="1" dirty="0" smtClean="0">
                <a:latin typeface="+mj-lt"/>
                <a:ea typeface="+mj-ea"/>
                <a:cs typeface="+mj-cs"/>
              </a:rPr>
              <a:t> contained in the agreement (</a:t>
            </a:r>
            <a:r>
              <a:rPr lang="en-US" sz="3500" b="1" i="1" dirty="0">
                <a:latin typeface="+mj-lt"/>
                <a:ea typeface="+mj-ea"/>
                <a:cs typeface="+mj-cs"/>
              </a:rPr>
              <a:t>art. 1419 c.c.). </a:t>
            </a:r>
            <a:r>
              <a:rPr lang="en-US" sz="3500" b="1" i="1" dirty="0" smtClean="0">
                <a:latin typeface="+mj-lt"/>
                <a:ea typeface="+mj-ea"/>
                <a:cs typeface="+mj-cs"/>
              </a:rPr>
              <a:t>In such case : </a:t>
            </a:r>
          </a:p>
          <a:p>
            <a:pPr lvl="0">
              <a:spcBef>
                <a:spcPct val="0"/>
              </a:spcBef>
            </a:pPr>
            <a:endParaRPr lang="en-US" sz="3500" b="1" i="1" dirty="0">
              <a:solidFill>
                <a:srgbClr val="FF0000"/>
              </a:solidFill>
              <a:latin typeface="+mj-lt"/>
              <a:ea typeface="+mj-ea"/>
              <a:cs typeface="+mj-cs"/>
            </a:endParaRPr>
          </a:p>
          <a:p>
            <a:pPr marL="514350" lvl="0" indent="-514350">
              <a:spcBef>
                <a:spcPct val="0"/>
              </a:spcBef>
              <a:buAutoNum type="alphaUcParenBoth"/>
            </a:pPr>
            <a:r>
              <a:rPr lang="en-US" sz="3500" b="1" i="1" dirty="0" smtClean="0">
                <a:latin typeface="+mj-lt"/>
                <a:ea typeface="+mj-ea"/>
                <a:cs typeface="+mj-cs"/>
              </a:rPr>
              <a:t>the invalid clauses </a:t>
            </a:r>
            <a:r>
              <a:rPr lang="en-US" sz="3500" b="1" i="1" dirty="0" smtClean="0">
                <a:solidFill>
                  <a:srgbClr val="FF0000"/>
                </a:solidFill>
                <a:latin typeface="+mj-lt"/>
                <a:ea typeface="+mj-ea"/>
                <a:cs typeface="+mj-cs"/>
              </a:rPr>
              <a:t>trigger invalidity of the entire agreement</a:t>
            </a:r>
            <a:r>
              <a:rPr lang="en-US" sz="3500" b="1" i="1" dirty="0" smtClean="0">
                <a:latin typeface="+mj-lt"/>
                <a:ea typeface="+mj-ea"/>
                <a:cs typeface="+mj-cs"/>
              </a:rPr>
              <a:t>: the parties wouldn’t have signed the agreement without those clauses</a:t>
            </a:r>
          </a:p>
          <a:p>
            <a:pPr lvl="0">
              <a:spcBef>
                <a:spcPct val="0"/>
              </a:spcBef>
            </a:pPr>
            <a:endParaRPr lang="en-US" sz="3500" b="1" i="1" dirty="0" smtClean="0">
              <a:latin typeface="+mj-lt"/>
              <a:ea typeface="+mj-ea"/>
              <a:cs typeface="+mj-cs"/>
            </a:endParaRPr>
          </a:p>
          <a:p>
            <a:pPr marL="514350" lvl="0" indent="-514350">
              <a:spcBef>
                <a:spcPct val="0"/>
              </a:spcBef>
              <a:buAutoNum type="alphaUcParenBoth"/>
            </a:pPr>
            <a:r>
              <a:rPr lang="en-US" sz="3500" b="1" i="1" dirty="0" smtClean="0">
                <a:latin typeface="+mj-lt"/>
                <a:ea typeface="+mj-ea"/>
                <a:cs typeface="+mj-cs"/>
              </a:rPr>
              <a:t>the remaining clauses of the agreement </a:t>
            </a:r>
            <a:r>
              <a:rPr lang="en-US" sz="3500" b="1" i="1" dirty="0" smtClean="0">
                <a:solidFill>
                  <a:srgbClr val="FF0000"/>
                </a:solidFill>
                <a:latin typeface="+mj-lt"/>
                <a:ea typeface="+mj-ea"/>
                <a:cs typeface="+mj-cs"/>
              </a:rPr>
              <a:t>survive</a:t>
            </a:r>
            <a:r>
              <a:rPr lang="en-US" sz="3500" b="1" i="1" dirty="0" smtClean="0">
                <a:latin typeface="+mj-lt"/>
                <a:ea typeface="+mj-ea"/>
                <a:cs typeface="+mj-cs"/>
              </a:rPr>
              <a:t>: the parties would have signed the agreement anyway; or </a:t>
            </a:r>
            <a:r>
              <a:rPr lang="en-US" sz="3500" b="1" i="1" dirty="0">
                <a:latin typeface="+mj-lt"/>
                <a:ea typeface="+mj-ea"/>
                <a:cs typeface="+mj-cs"/>
              </a:rPr>
              <a:t>the invalid clauses are replaced by other provisions by operation of </a:t>
            </a:r>
            <a:r>
              <a:rPr lang="en-US" sz="3500" b="1" i="1" dirty="0" smtClean="0">
                <a:latin typeface="+mj-lt"/>
                <a:ea typeface="+mj-ea"/>
                <a:cs typeface="+mj-cs"/>
              </a:rPr>
              <a:t>law (e.g., 1815 c.c. on usury)</a:t>
            </a:r>
            <a:endParaRPr kumimoji="0" lang="en-US" sz="3500" b="1" i="1"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911368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82500" lnSpcReduction="20000"/>
          </a:bodyPr>
          <a:lstStyle/>
          <a:p>
            <a:pPr lvl="0">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Typical</a:t>
            </a:r>
            <a:r>
              <a:rPr kumimoji="0" lang="en-US" sz="3500" b="1" i="1" u="none" strike="noStrike" kern="1200" cap="none" spc="0" normalizeH="0" noProof="0" dirty="0" smtClean="0">
                <a:ln>
                  <a:noFill/>
                </a:ln>
                <a:solidFill>
                  <a:schemeClr val="tx1"/>
                </a:solidFill>
                <a:effectLst/>
                <a:uLnTx/>
                <a:uFillTx/>
                <a:latin typeface="+mj-lt"/>
                <a:ea typeface="+mj-ea"/>
                <a:cs typeface="+mj-cs"/>
              </a:rPr>
              <a:t> clauses avoiding the whole agreement from being declared void. </a:t>
            </a:r>
          </a:p>
          <a:p>
            <a:pPr lvl="0" algn="ctr">
              <a:spcBef>
                <a:spcPct val="0"/>
              </a:spcBef>
            </a:pPr>
            <a:r>
              <a:rPr kumimoji="0" lang="en-US" sz="3500" b="1" i="1" u="none" strike="noStrike" kern="1200" cap="none" spc="0" normalizeH="0" noProof="0" dirty="0" smtClean="0">
                <a:ln>
                  <a:noFill/>
                </a:ln>
                <a:solidFill>
                  <a:schemeClr val="tx1"/>
                </a:solidFill>
                <a:effectLst/>
                <a:uLnTx/>
                <a:uFillTx/>
                <a:latin typeface="+mj-lt"/>
                <a:ea typeface="+mj-ea"/>
                <a:cs typeface="+mj-cs"/>
              </a:rPr>
              <a:t>Example (A)</a:t>
            </a:r>
          </a:p>
          <a:p>
            <a:pPr lvl="0">
              <a:spcBef>
                <a:spcPct val="0"/>
              </a:spcBef>
            </a:pPr>
            <a:endParaRPr lang="en-US" sz="3500" b="1" i="1" dirty="0">
              <a:latin typeface="+mj-lt"/>
              <a:ea typeface="+mj-ea"/>
              <a:cs typeface="+mj-cs"/>
            </a:endParaRPr>
          </a:p>
          <a:p>
            <a:pPr lvl="0">
              <a:spcBef>
                <a:spcPct val="0"/>
              </a:spcBef>
            </a:pPr>
            <a:r>
              <a:rPr lang="en-GB" sz="3600" i="1" dirty="0" smtClean="0"/>
              <a:t>“If</a:t>
            </a:r>
            <a:r>
              <a:rPr lang="en-GB" sz="3600" i="1" dirty="0"/>
              <a:t>, at any time, any provision of this Agreement is or becomes illegal, invalid or unenforceable in any respect under any law of any jurisdiction, neither the legality, validity or enforceability of the remaining provisions nor the legality, validity or enforceability of such provision in any other respect or under the law of any other jurisdiction will be affected or impaired in any </a:t>
            </a:r>
            <a:r>
              <a:rPr lang="en-GB" sz="3600" i="1" dirty="0" smtClean="0"/>
              <a:t>way”.</a:t>
            </a:r>
            <a:r>
              <a:rPr lang="it-IT" sz="3600" i="1" dirty="0" smtClean="0"/>
              <a:t> </a:t>
            </a:r>
            <a:endParaRPr lang="en-US" sz="3500" b="1" i="1" baseline="0" dirty="0">
              <a:latin typeface="+mj-lt"/>
              <a:ea typeface="+mj-ea"/>
              <a:cs typeface="+mj-cs"/>
            </a:endParaRP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841741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45000" lnSpcReduction="20000"/>
          </a:bodyPr>
          <a:lstStyle/>
          <a:p>
            <a:pPr lvl="0" algn="ctr">
              <a:spcBef>
                <a:spcPct val="0"/>
              </a:spcBef>
            </a:pPr>
            <a:r>
              <a:rPr kumimoji="0" lang="en-US" sz="4700" b="1" i="1" u="none" strike="noStrike" kern="1200" cap="none" spc="0" normalizeH="0" noProof="0" dirty="0" smtClean="0">
                <a:ln>
                  <a:noFill/>
                </a:ln>
                <a:solidFill>
                  <a:schemeClr val="tx1"/>
                </a:solidFill>
                <a:effectLst/>
                <a:uLnTx/>
                <a:uFillTx/>
                <a:latin typeface="+mj-lt"/>
                <a:ea typeface="+mj-ea"/>
                <a:cs typeface="+mj-cs"/>
              </a:rPr>
              <a:t>Example (B)</a:t>
            </a:r>
          </a:p>
          <a:p>
            <a:pPr lvl="0">
              <a:spcBef>
                <a:spcPct val="0"/>
              </a:spcBef>
            </a:pPr>
            <a:endParaRPr lang="it-IT" sz="3600" dirty="0" smtClean="0"/>
          </a:p>
          <a:p>
            <a:pPr lvl="0">
              <a:spcBef>
                <a:spcPct val="0"/>
              </a:spcBef>
            </a:pPr>
            <a:endParaRPr lang="it-IT" sz="3600" dirty="0"/>
          </a:p>
          <a:p>
            <a:pPr lvl="0">
              <a:spcBef>
                <a:spcPct val="0"/>
              </a:spcBef>
            </a:pPr>
            <a:r>
              <a:rPr lang="it-IT" sz="3600" dirty="0" smtClean="0"/>
              <a:t>“</a:t>
            </a:r>
            <a:r>
              <a:rPr lang="it-IT" sz="3600" b="1" i="1" dirty="0" err="1" smtClean="0"/>
              <a:t>If</a:t>
            </a:r>
            <a:r>
              <a:rPr lang="it-IT" sz="3600" b="1" i="1" dirty="0" smtClean="0"/>
              <a:t> </a:t>
            </a:r>
            <a:r>
              <a:rPr lang="it-IT" sz="3600" b="1" i="1" dirty="0" err="1"/>
              <a:t>any</a:t>
            </a:r>
            <a:r>
              <a:rPr lang="it-IT" sz="3600" b="1" i="1" dirty="0"/>
              <a:t> law or </a:t>
            </a:r>
            <a:r>
              <a:rPr lang="it-IT" sz="3600" b="1" i="1" dirty="0" err="1"/>
              <a:t>regulation</a:t>
            </a:r>
            <a:r>
              <a:rPr lang="it-IT" sz="3600" b="1" i="1" dirty="0"/>
              <a:t> or </a:t>
            </a:r>
            <a:r>
              <a:rPr lang="it-IT" sz="3600" b="1" i="1" dirty="0" err="1"/>
              <a:t>any</a:t>
            </a:r>
            <a:r>
              <a:rPr lang="it-IT" sz="3600" b="1" i="1" dirty="0"/>
              <a:t> </a:t>
            </a:r>
            <a:r>
              <a:rPr lang="it-IT" sz="3600" b="1" i="1" dirty="0" err="1"/>
              <a:t>judgment</a:t>
            </a:r>
            <a:r>
              <a:rPr lang="it-IT" sz="3600" b="1" i="1" dirty="0"/>
              <a:t>, </a:t>
            </a:r>
            <a:r>
              <a:rPr lang="it-IT" sz="3600" b="1" i="1" dirty="0" err="1"/>
              <a:t>order</a:t>
            </a:r>
            <a:r>
              <a:rPr lang="it-IT" sz="3600" b="1" i="1" dirty="0"/>
              <a:t> or </a:t>
            </a:r>
            <a:r>
              <a:rPr lang="it-IT" sz="3600" b="1" i="1" dirty="0" err="1"/>
              <a:t>direction</a:t>
            </a:r>
            <a:r>
              <a:rPr lang="it-IT" sz="3600" b="1" i="1" dirty="0"/>
              <a:t> of </a:t>
            </a:r>
            <a:r>
              <a:rPr lang="it-IT" sz="3600" b="1" i="1" dirty="0" err="1"/>
              <a:t>any</a:t>
            </a:r>
            <a:r>
              <a:rPr lang="it-IT" sz="3600" b="1" i="1" dirty="0"/>
              <a:t> court, </a:t>
            </a:r>
            <a:r>
              <a:rPr lang="it-IT" sz="3600" b="1" i="1" dirty="0" err="1"/>
              <a:t>tribunal</a:t>
            </a:r>
            <a:r>
              <a:rPr lang="it-IT" sz="3600" b="1" i="1" dirty="0"/>
              <a:t> or authority </a:t>
            </a:r>
            <a:r>
              <a:rPr lang="it-IT" sz="3600" b="1" i="1" dirty="0" err="1"/>
              <a:t>binding</a:t>
            </a:r>
            <a:r>
              <a:rPr lang="it-IT" sz="3600" b="1" i="1" dirty="0"/>
              <a:t> </a:t>
            </a:r>
            <a:r>
              <a:rPr lang="it-IT" sz="3600" b="1" i="1" dirty="0" err="1"/>
              <a:t>upon</a:t>
            </a:r>
            <a:r>
              <a:rPr lang="it-IT" sz="3600" b="1" i="1" dirty="0"/>
              <a:t> the </a:t>
            </a:r>
            <a:r>
              <a:rPr lang="it-IT" sz="3600" b="1" i="1" dirty="0" err="1"/>
              <a:t>Bank</a:t>
            </a:r>
            <a:r>
              <a:rPr lang="it-IT" sz="3600" i="1" dirty="0"/>
              <a:t> in the </a:t>
            </a:r>
            <a:r>
              <a:rPr lang="it-IT" sz="3600" i="1" dirty="0" err="1"/>
              <a:t>jurisdiction</a:t>
            </a:r>
            <a:r>
              <a:rPr lang="it-IT" sz="3600" i="1" dirty="0"/>
              <a:t> in </a:t>
            </a:r>
            <a:r>
              <a:rPr lang="it-IT" sz="3600" i="1" dirty="0" err="1"/>
              <a:t>which</a:t>
            </a:r>
            <a:r>
              <a:rPr lang="it-IT" sz="3600" i="1" dirty="0"/>
              <a:t> </a:t>
            </a:r>
            <a:r>
              <a:rPr lang="it-IT" sz="3600" i="1" dirty="0" err="1"/>
              <a:t>it</a:t>
            </a:r>
            <a:r>
              <a:rPr lang="it-IT" sz="3600" i="1" dirty="0"/>
              <a:t> </a:t>
            </a:r>
            <a:r>
              <a:rPr lang="it-IT" sz="3600" i="1" dirty="0" err="1"/>
              <a:t>is</a:t>
            </a:r>
            <a:r>
              <a:rPr lang="it-IT" sz="3600" i="1" dirty="0"/>
              <a:t> </a:t>
            </a:r>
            <a:r>
              <a:rPr lang="it-IT" sz="3600" i="1" dirty="0" err="1"/>
              <a:t>formed</a:t>
            </a:r>
            <a:r>
              <a:rPr lang="it-IT" sz="3600" i="1" dirty="0"/>
              <a:t> or </a:t>
            </a:r>
            <a:r>
              <a:rPr lang="it-IT" sz="3600" i="1" dirty="0" err="1"/>
              <a:t>has</a:t>
            </a:r>
            <a:r>
              <a:rPr lang="it-IT" sz="3600" i="1" dirty="0"/>
              <a:t> </a:t>
            </a:r>
            <a:r>
              <a:rPr lang="it-IT" sz="3600" i="1" dirty="0" err="1"/>
              <a:t>its</a:t>
            </a:r>
            <a:r>
              <a:rPr lang="it-IT" sz="3600" i="1" dirty="0"/>
              <a:t> </a:t>
            </a:r>
            <a:r>
              <a:rPr lang="it-IT" sz="3600" i="1" dirty="0" err="1"/>
              <a:t>principal</a:t>
            </a:r>
            <a:r>
              <a:rPr lang="it-IT" sz="3600" i="1" dirty="0"/>
              <a:t> office or the office </a:t>
            </a:r>
            <a:r>
              <a:rPr lang="it-IT" sz="3600" i="1" dirty="0" err="1"/>
              <a:t>identified</a:t>
            </a:r>
            <a:r>
              <a:rPr lang="it-IT" sz="3600" i="1" dirty="0"/>
              <a:t> </a:t>
            </a:r>
            <a:r>
              <a:rPr lang="it-IT" sz="3600" i="1" dirty="0" err="1"/>
              <a:t>against</a:t>
            </a:r>
            <a:r>
              <a:rPr lang="it-IT" sz="3600" i="1" dirty="0"/>
              <a:t> </a:t>
            </a:r>
            <a:r>
              <a:rPr lang="it-IT" sz="3600" i="1" dirty="0" err="1"/>
              <a:t>its</a:t>
            </a:r>
            <a:r>
              <a:rPr lang="it-IT" sz="3600" i="1" dirty="0"/>
              <a:t> </a:t>
            </a:r>
            <a:r>
              <a:rPr lang="it-IT" sz="3600" i="1" dirty="0" err="1"/>
              <a:t>name</a:t>
            </a:r>
            <a:r>
              <a:rPr lang="it-IT" sz="3600" i="1" dirty="0"/>
              <a:t> in X or in </a:t>
            </a:r>
            <a:r>
              <a:rPr lang="it-IT" sz="3600" i="1" dirty="0" err="1"/>
              <a:t>which</a:t>
            </a:r>
            <a:r>
              <a:rPr lang="it-IT" sz="3600" i="1" dirty="0"/>
              <a:t> </a:t>
            </a:r>
            <a:r>
              <a:rPr lang="it-IT" sz="3600" i="1" dirty="0" err="1"/>
              <a:t>any</a:t>
            </a:r>
            <a:r>
              <a:rPr lang="it-IT" sz="3600" i="1" dirty="0"/>
              <a:t> </a:t>
            </a:r>
            <a:r>
              <a:rPr lang="it-IT" sz="3600" i="1" dirty="0" err="1"/>
              <a:t>action</a:t>
            </a:r>
            <a:r>
              <a:rPr lang="it-IT" sz="3600" i="1" dirty="0"/>
              <a:t> </a:t>
            </a:r>
            <a:r>
              <a:rPr lang="it-IT" sz="3600" i="1" dirty="0" err="1"/>
              <a:t>is</a:t>
            </a:r>
            <a:r>
              <a:rPr lang="it-IT" sz="3600" i="1" dirty="0"/>
              <a:t> </a:t>
            </a:r>
            <a:r>
              <a:rPr lang="it-IT" sz="3600" i="1" dirty="0" err="1"/>
              <a:t>required</a:t>
            </a:r>
            <a:r>
              <a:rPr lang="it-IT" sz="3600" i="1" dirty="0"/>
              <a:t> to be </a:t>
            </a:r>
            <a:r>
              <a:rPr lang="it-IT" sz="3600" i="1" dirty="0" err="1"/>
              <a:t>performed</a:t>
            </a:r>
            <a:r>
              <a:rPr lang="it-IT" sz="3600" i="1" dirty="0"/>
              <a:t> by </a:t>
            </a:r>
            <a:r>
              <a:rPr lang="it-IT" sz="3600" i="1" dirty="0" err="1"/>
              <a:t>it</a:t>
            </a:r>
            <a:r>
              <a:rPr lang="it-IT" sz="3600" i="1" dirty="0"/>
              <a:t> for the </a:t>
            </a:r>
            <a:r>
              <a:rPr lang="it-IT" sz="3600" i="1" dirty="0" err="1"/>
              <a:t>purposes</a:t>
            </a:r>
            <a:r>
              <a:rPr lang="it-IT" sz="3600" i="1" dirty="0"/>
              <a:t> of </a:t>
            </a:r>
            <a:r>
              <a:rPr lang="it-IT" sz="3600" i="1" dirty="0" err="1"/>
              <a:t>this</a:t>
            </a:r>
            <a:r>
              <a:rPr lang="it-IT" sz="3600" i="1" dirty="0"/>
              <a:t> Agreement, in </a:t>
            </a:r>
            <a:r>
              <a:rPr lang="it-IT" sz="3600" i="1" dirty="0" err="1"/>
              <a:t>each</a:t>
            </a:r>
            <a:r>
              <a:rPr lang="it-IT" sz="3600" i="1" dirty="0"/>
              <a:t> case </a:t>
            </a:r>
            <a:r>
              <a:rPr lang="it-IT" sz="3600" i="1" dirty="0" err="1"/>
              <a:t>which</a:t>
            </a:r>
            <a:r>
              <a:rPr lang="it-IT" sz="3600" i="1" dirty="0"/>
              <a:t> </a:t>
            </a:r>
            <a:r>
              <a:rPr lang="it-IT" sz="3600" i="1" dirty="0" err="1"/>
              <a:t>comes</a:t>
            </a:r>
            <a:r>
              <a:rPr lang="it-IT" sz="3600" i="1" dirty="0"/>
              <a:t> </a:t>
            </a:r>
            <a:r>
              <a:rPr lang="it-IT" sz="3600" i="1" dirty="0" err="1"/>
              <a:t>into</a:t>
            </a:r>
            <a:r>
              <a:rPr lang="it-IT" sz="3600" i="1" dirty="0"/>
              <a:t> force or </a:t>
            </a:r>
            <a:r>
              <a:rPr lang="it-IT" sz="3600" i="1" dirty="0" err="1"/>
              <a:t>becomes</a:t>
            </a:r>
            <a:r>
              <a:rPr lang="it-IT" sz="3600" i="1" dirty="0"/>
              <a:t> </a:t>
            </a:r>
            <a:r>
              <a:rPr lang="it-IT" sz="3600" i="1" dirty="0" err="1"/>
              <a:t>effective</a:t>
            </a:r>
            <a:r>
              <a:rPr lang="it-IT" sz="3600" i="1" dirty="0"/>
              <a:t> </a:t>
            </a:r>
            <a:r>
              <a:rPr lang="it-IT" sz="3600" i="1" dirty="0" err="1"/>
              <a:t>after</a:t>
            </a:r>
            <a:r>
              <a:rPr lang="it-IT" sz="3600" i="1" dirty="0"/>
              <a:t> the date of </a:t>
            </a:r>
            <a:r>
              <a:rPr lang="it-IT" sz="3600" i="1" dirty="0" err="1"/>
              <a:t>this</a:t>
            </a:r>
            <a:r>
              <a:rPr lang="it-IT" sz="3600" i="1" dirty="0"/>
              <a:t> Agreement, </a:t>
            </a:r>
            <a:r>
              <a:rPr lang="it-IT" sz="3600" b="1" i="1" dirty="0" err="1"/>
              <a:t>renders</a:t>
            </a:r>
            <a:r>
              <a:rPr lang="it-IT" sz="3600" b="1" i="1" dirty="0"/>
              <a:t> </a:t>
            </a:r>
            <a:r>
              <a:rPr lang="it-IT" sz="3600" b="1" i="1" dirty="0" err="1"/>
              <a:t>it</a:t>
            </a:r>
            <a:r>
              <a:rPr lang="it-IT" sz="3600" b="1" i="1" dirty="0"/>
              <a:t> </a:t>
            </a:r>
            <a:r>
              <a:rPr lang="it-IT" sz="3600" b="1" i="1" dirty="0" err="1"/>
              <a:t>unlawful</a:t>
            </a:r>
            <a:r>
              <a:rPr lang="it-IT" sz="3600" b="1" i="1" dirty="0"/>
              <a:t> or </a:t>
            </a:r>
            <a:r>
              <a:rPr lang="it-IT" sz="3600" b="1" i="1" dirty="0" err="1"/>
              <a:t>contrary</a:t>
            </a:r>
            <a:r>
              <a:rPr lang="it-IT" sz="3600" b="1" i="1" dirty="0"/>
              <a:t> to </a:t>
            </a:r>
            <a:r>
              <a:rPr lang="it-IT" sz="3600" b="1" i="1" dirty="0" err="1"/>
              <a:t>any</a:t>
            </a:r>
            <a:r>
              <a:rPr lang="it-IT" sz="3600" b="1" i="1" dirty="0"/>
              <a:t> </a:t>
            </a:r>
            <a:r>
              <a:rPr lang="it-IT" sz="3600" b="1" i="1" dirty="0" err="1"/>
              <a:t>regulation</a:t>
            </a:r>
            <a:r>
              <a:rPr lang="it-IT" sz="3600" b="1" i="1" dirty="0"/>
              <a:t> for the </a:t>
            </a:r>
            <a:r>
              <a:rPr lang="it-IT" sz="3600" b="1" i="1" dirty="0" err="1"/>
              <a:t>Bank</a:t>
            </a:r>
            <a:r>
              <a:rPr lang="it-IT" sz="3600" b="1" i="1" dirty="0"/>
              <a:t> to </a:t>
            </a:r>
            <a:r>
              <a:rPr lang="it-IT" sz="3600" b="1" i="1" dirty="0" err="1"/>
              <a:t>contribute</a:t>
            </a:r>
            <a:r>
              <a:rPr lang="it-IT" sz="3600" b="1" i="1" dirty="0"/>
              <a:t> to </a:t>
            </a:r>
            <a:r>
              <a:rPr lang="it-IT" sz="3600" b="1" i="1" dirty="0" err="1"/>
              <a:t>Advances</a:t>
            </a:r>
            <a:r>
              <a:rPr lang="it-IT" sz="3600" b="1" i="1" dirty="0"/>
              <a:t> or to </a:t>
            </a:r>
            <a:r>
              <a:rPr lang="it-IT" sz="3600" b="1" i="1" dirty="0" err="1"/>
              <a:t>maintain</a:t>
            </a:r>
            <a:r>
              <a:rPr lang="it-IT" sz="3600" b="1" i="1" dirty="0"/>
              <a:t> or fund the </a:t>
            </a:r>
            <a:r>
              <a:rPr lang="it-IT" sz="3600" b="1" i="1" dirty="0" err="1" smtClean="0"/>
              <a:t>Facilities</a:t>
            </a:r>
            <a:r>
              <a:rPr lang="it-IT" sz="3600" b="1" i="1" dirty="0" smtClean="0"/>
              <a:t>, </a:t>
            </a:r>
            <a:r>
              <a:rPr lang="it-IT" sz="3600" b="1" i="1" dirty="0"/>
              <a:t>the </a:t>
            </a:r>
            <a:r>
              <a:rPr lang="it-IT" sz="3600" b="1" i="1" dirty="0" err="1"/>
              <a:t>Bank</a:t>
            </a:r>
            <a:r>
              <a:rPr lang="it-IT" sz="3600" b="1" i="1" dirty="0"/>
              <a:t> </a:t>
            </a:r>
            <a:r>
              <a:rPr lang="it-IT" sz="3600" b="1" i="1" dirty="0" err="1"/>
              <a:t>shall</a:t>
            </a:r>
            <a:r>
              <a:rPr lang="it-IT" sz="3600" b="1" i="1" dirty="0"/>
              <a:t> </a:t>
            </a:r>
            <a:r>
              <a:rPr lang="it-IT" sz="3600" b="1" i="1" dirty="0" err="1"/>
              <a:t>promptly</a:t>
            </a:r>
            <a:r>
              <a:rPr lang="it-IT" sz="3600" b="1" i="1" dirty="0"/>
              <a:t> </a:t>
            </a:r>
            <a:r>
              <a:rPr lang="it-IT" sz="3600" b="1" i="1" dirty="0" err="1"/>
              <a:t>inform</a:t>
            </a:r>
            <a:r>
              <a:rPr lang="it-IT" sz="3600" b="1" i="1" dirty="0"/>
              <a:t> the </a:t>
            </a:r>
            <a:r>
              <a:rPr lang="it-IT" sz="3600" b="1" i="1" dirty="0" err="1"/>
              <a:t>Borrower</a:t>
            </a:r>
            <a:r>
              <a:rPr lang="it-IT" sz="3600" b="1" i="1" dirty="0"/>
              <a:t> </a:t>
            </a:r>
            <a:r>
              <a:rPr lang="it-IT" sz="3600" i="1" dirty="0"/>
              <a:t>and </a:t>
            </a:r>
            <a:r>
              <a:rPr lang="it-IT" sz="3600" i="1" dirty="0" err="1"/>
              <a:t>if</a:t>
            </a:r>
            <a:r>
              <a:rPr lang="it-IT" sz="3600" i="1" dirty="0"/>
              <a:t> </a:t>
            </a:r>
            <a:r>
              <a:rPr lang="it-IT" sz="3600" i="1" dirty="0" err="1"/>
              <a:t>it</a:t>
            </a:r>
            <a:r>
              <a:rPr lang="it-IT" sz="3600" i="1" dirty="0"/>
              <a:t> </a:t>
            </a:r>
            <a:r>
              <a:rPr lang="it-IT" sz="3600" i="1" dirty="0" err="1"/>
              <a:t>shall</a:t>
            </a:r>
            <a:r>
              <a:rPr lang="it-IT" sz="3600" i="1" dirty="0"/>
              <a:t> so be </a:t>
            </a:r>
            <a:r>
              <a:rPr lang="it-IT" sz="3600" i="1" dirty="0" err="1"/>
              <a:t>unlawful</a:t>
            </a:r>
            <a:r>
              <a:rPr lang="it-IT" sz="3600" i="1" dirty="0"/>
              <a:t> or </a:t>
            </a:r>
            <a:r>
              <a:rPr lang="it-IT" sz="3600" i="1" dirty="0" err="1"/>
              <a:t>contrary</a:t>
            </a:r>
            <a:r>
              <a:rPr lang="it-IT" sz="3600" i="1" dirty="0"/>
              <a:t> to </a:t>
            </a:r>
            <a:r>
              <a:rPr lang="it-IT" sz="3600" i="1" dirty="0" err="1"/>
              <a:t>any</a:t>
            </a:r>
            <a:r>
              <a:rPr lang="it-IT" sz="3600" i="1" dirty="0"/>
              <a:t> </a:t>
            </a:r>
            <a:r>
              <a:rPr lang="it-IT" sz="3600" i="1" dirty="0" err="1"/>
              <a:t>regulation</a:t>
            </a:r>
            <a:r>
              <a:rPr lang="it-IT" sz="3600" i="1" dirty="0"/>
              <a:t> for the </a:t>
            </a:r>
            <a:r>
              <a:rPr lang="it-IT" sz="3600" i="1" dirty="0" err="1"/>
              <a:t>Bank</a:t>
            </a:r>
            <a:r>
              <a:rPr lang="it-IT" sz="3600" i="1" dirty="0"/>
              <a:t> to </a:t>
            </a:r>
            <a:r>
              <a:rPr lang="it-IT" sz="3600" i="1" dirty="0" err="1"/>
              <a:t>contribute</a:t>
            </a:r>
            <a:r>
              <a:rPr lang="it-IT" sz="3600" i="1" dirty="0"/>
              <a:t> to the </a:t>
            </a:r>
            <a:r>
              <a:rPr lang="it-IT" sz="3600" i="1" dirty="0" err="1"/>
              <a:t>Advances</a:t>
            </a:r>
            <a:r>
              <a:rPr lang="it-IT" sz="3600" i="1" dirty="0"/>
              <a:t> </a:t>
            </a:r>
            <a:r>
              <a:rPr lang="it-IT" sz="3600" b="1" i="1" dirty="0" err="1"/>
              <a:t>its</a:t>
            </a:r>
            <a:r>
              <a:rPr lang="it-IT" sz="3600" b="1" i="1" dirty="0"/>
              <a:t> </a:t>
            </a:r>
            <a:r>
              <a:rPr lang="it-IT" sz="3600" b="1" i="1" dirty="0" err="1"/>
              <a:t>Commitment</a:t>
            </a:r>
            <a:r>
              <a:rPr lang="it-IT" sz="3600" b="1" i="1" dirty="0"/>
              <a:t> </a:t>
            </a:r>
            <a:r>
              <a:rPr lang="it-IT" sz="3600" b="1" i="1" dirty="0" err="1"/>
              <a:t>shall</a:t>
            </a:r>
            <a:r>
              <a:rPr lang="it-IT" sz="3600" b="1" i="1" dirty="0"/>
              <a:t> be </a:t>
            </a:r>
            <a:r>
              <a:rPr lang="it-IT" sz="3600" b="1" i="1" dirty="0" err="1"/>
              <a:t>reduced</a:t>
            </a:r>
            <a:r>
              <a:rPr lang="it-IT" sz="3600" b="1" i="1" dirty="0"/>
              <a:t> to zero.</a:t>
            </a:r>
            <a:r>
              <a:rPr lang="it-IT" sz="3600" i="1" dirty="0"/>
              <a:t>  </a:t>
            </a:r>
            <a:r>
              <a:rPr lang="it-IT" sz="3600" i="1" dirty="0" err="1"/>
              <a:t>If</a:t>
            </a:r>
            <a:r>
              <a:rPr lang="it-IT" sz="3600" i="1" dirty="0"/>
              <a:t> </a:t>
            </a:r>
            <a:r>
              <a:rPr lang="it-IT" sz="3600" i="1" dirty="0" err="1"/>
              <a:t>it</a:t>
            </a:r>
            <a:r>
              <a:rPr lang="it-IT" sz="3600" i="1" dirty="0"/>
              <a:t> </a:t>
            </a:r>
            <a:r>
              <a:rPr lang="it-IT" sz="3600" i="1" dirty="0" err="1"/>
              <a:t>shall</a:t>
            </a:r>
            <a:r>
              <a:rPr lang="it-IT" sz="3600" i="1" dirty="0"/>
              <a:t> so be </a:t>
            </a:r>
            <a:r>
              <a:rPr lang="it-IT" sz="3600" i="1" dirty="0" err="1"/>
              <a:t>unlawful</a:t>
            </a:r>
            <a:r>
              <a:rPr lang="it-IT" sz="3600" i="1" dirty="0"/>
              <a:t> or </a:t>
            </a:r>
            <a:r>
              <a:rPr lang="it-IT" sz="3600" i="1" dirty="0" err="1"/>
              <a:t>contrary</a:t>
            </a:r>
            <a:r>
              <a:rPr lang="it-IT" sz="3600" i="1" dirty="0"/>
              <a:t> to </a:t>
            </a:r>
            <a:r>
              <a:rPr lang="it-IT" sz="3600" i="1" dirty="0" err="1"/>
              <a:t>any</a:t>
            </a:r>
            <a:r>
              <a:rPr lang="it-IT" sz="3600" i="1" dirty="0"/>
              <a:t> </a:t>
            </a:r>
            <a:r>
              <a:rPr lang="it-IT" sz="3600" i="1" dirty="0" err="1"/>
              <a:t>regulation</a:t>
            </a:r>
            <a:r>
              <a:rPr lang="it-IT" sz="3600" i="1" dirty="0"/>
              <a:t> for the </a:t>
            </a:r>
            <a:r>
              <a:rPr lang="it-IT" sz="3600" i="1" dirty="0" err="1"/>
              <a:t>Bank</a:t>
            </a:r>
            <a:r>
              <a:rPr lang="it-IT" sz="3600" i="1" dirty="0"/>
              <a:t> to </a:t>
            </a:r>
            <a:r>
              <a:rPr lang="it-IT" sz="3600" i="1" dirty="0" err="1"/>
              <a:t>maintain</a:t>
            </a:r>
            <a:r>
              <a:rPr lang="it-IT" sz="3600" i="1" dirty="0"/>
              <a:t> or fund the </a:t>
            </a:r>
            <a:r>
              <a:rPr lang="it-IT" sz="3600" i="1" dirty="0" err="1"/>
              <a:t>Facilities</a:t>
            </a:r>
            <a:r>
              <a:rPr lang="it-IT" sz="3600" i="1" dirty="0"/>
              <a:t> the </a:t>
            </a:r>
            <a:r>
              <a:rPr lang="it-IT" sz="3600" i="1" dirty="0" err="1"/>
              <a:t>Bank</a:t>
            </a:r>
            <a:r>
              <a:rPr lang="it-IT" sz="3600" i="1" dirty="0"/>
              <a:t> </a:t>
            </a:r>
            <a:r>
              <a:rPr lang="it-IT" sz="3600" b="1" i="1" dirty="0" err="1"/>
              <a:t>shall</a:t>
            </a:r>
            <a:r>
              <a:rPr lang="it-IT" sz="3600" b="1" i="1" dirty="0"/>
              <a:t> </a:t>
            </a:r>
            <a:r>
              <a:rPr lang="it-IT" sz="3600" b="1" i="1" dirty="0" err="1"/>
              <a:t>give</a:t>
            </a:r>
            <a:r>
              <a:rPr lang="it-IT" sz="3600" b="1" i="1" dirty="0"/>
              <a:t> </a:t>
            </a:r>
            <a:r>
              <a:rPr lang="it-IT" sz="3600" b="1" i="1" dirty="0" err="1"/>
              <a:t>notice</a:t>
            </a:r>
            <a:r>
              <a:rPr lang="it-IT" sz="3600" b="1" i="1" dirty="0"/>
              <a:t> to the </a:t>
            </a:r>
            <a:r>
              <a:rPr lang="it-IT" sz="3600" b="1" i="1" dirty="0" err="1"/>
              <a:t>Borrower</a:t>
            </a:r>
            <a:r>
              <a:rPr lang="it-IT" sz="3600" b="1" i="1" dirty="0"/>
              <a:t> </a:t>
            </a:r>
            <a:r>
              <a:rPr lang="it-IT" sz="3600" b="1" i="1" dirty="0" err="1"/>
              <a:t>requiring</a:t>
            </a:r>
            <a:r>
              <a:rPr lang="it-IT" sz="3600" b="1" i="1" dirty="0"/>
              <a:t> the </a:t>
            </a:r>
            <a:r>
              <a:rPr lang="it-IT" sz="3600" b="1" i="1" dirty="0" err="1"/>
              <a:t>Borrower</a:t>
            </a:r>
            <a:r>
              <a:rPr lang="it-IT" sz="3600" b="1" i="1" dirty="0"/>
              <a:t> to </a:t>
            </a:r>
            <a:r>
              <a:rPr lang="it-IT" sz="3600" b="1" i="1" dirty="0" err="1"/>
              <a:t>prepay</a:t>
            </a:r>
            <a:r>
              <a:rPr lang="it-IT" sz="3600" b="1" i="1" dirty="0"/>
              <a:t> the Total </a:t>
            </a:r>
            <a:r>
              <a:rPr lang="it-IT" sz="3600" b="1" i="1" dirty="0" err="1"/>
              <a:t>Outstandings</a:t>
            </a:r>
            <a:r>
              <a:rPr lang="it-IT" sz="3600" b="1" i="1" dirty="0"/>
              <a:t> on a future </a:t>
            </a:r>
            <a:r>
              <a:rPr lang="it-IT" sz="3600" b="1" i="1" dirty="0" err="1"/>
              <a:t>specified</a:t>
            </a:r>
            <a:r>
              <a:rPr lang="it-IT" sz="3600" b="1" i="1" dirty="0"/>
              <a:t> date </a:t>
            </a:r>
            <a:r>
              <a:rPr lang="it-IT" sz="3600" b="1" i="1" dirty="0" err="1"/>
              <a:t>not</a:t>
            </a:r>
            <a:r>
              <a:rPr lang="it-IT" sz="3600" b="1" i="1" dirty="0"/>
              <a:t> </a:t>
            </a:r>
            <a:r>
              <a:rPr lang="it-IT" sz="3600" b="1" i="1" dirty="0" err="1"/>
              <a:t>being</a:t>
            </a:r>
            <a:r>
              <a:rPr lang="it-IT" sz="3600" b="1" i="1" dirty="0"/>
              <a:t> </a:t>
            </a:r>
            <a:r>
              <a:rPr lang="it-IT" sz="3600" b="1" i="1" dirty="0" err="1"/>
              <a:t>earlier</a:t>
            </a:r>
            <a:r>
              <a:rPr lang="it-IT" sz="3600" b="1" i="1" dirty="0"/>
              <a:t> </a:t>
            </a:r>
            <a:r>
              <a:rPr lang="it-IT" sz="3600" b="1" i="1" dirty="0" err="1"/>
              <a:t>than</a:t>
            </a:r>
            <a:r>
              <a:rPr lang="it-IT" sz="3600" b="1" i="1" dirty="0"/>
              <a:t> the </a:t>
            </a:r>
            <a:r>
              <a:rPr lang="it-IT" sz="3600" b="1" i="1" dirty="0" err="1"/>
              <a:t>latest</a:t>
            </a:r>
            <a:r>
              <a:rPr lang="it-IT" sz="3600" b="1" i="1" dirty="0"/>
              <a:t> date </a:t>
            </a:r>
            <a:r>
              <a:rPr lang="it-IT" sz="3600" b="1" i="1" dirty="0" err="1"/>
              <a:t>permitted</a:t>
            </a:r>
            <a:r>
              <a:rPr lang="it-IT" sz="3600" b="1" i="1" dirty="0"/>
              <a:t> by </a:t>
            </a:r>
            <a:r>
              <a:rPr lang="it-IT" sz="3600" b="1" i="1" dirty="0" err="1"/>
              <a:t>such</a:t>
            </a:r>
            <a:r>
              <a:rPr lang="it-IT" sz="3600" b="1" i="1" dirty="0"/>
              <a:t> law</a:t>
            </a:r>
            <a:r>
              <a:rPr lang="it-IT" sz="3600" i="1" dirty="0"/>
              <a:t>, </a:t>
            </a:r>
            <a:r>
              <a:rPr lang="it-IT" sz="3600" i="1" dirty="0" err="1"/>
              <a:t>regulation</a:t>
            </a:r>
            <a:r>
              <a:rPr lang="it-IT" sz="3600" i="1" dirty="0"/>
              <a:t>, </a:t>
            </a:r>
            <a:r>
              <a:rPr lang="it-IT" sz="3600" i="1" dirty="0" err="1"/>
              <a:t>judgment</a:t>
            </a:r>
            <a:r>
              <a:rPr lang="it-IT" sz="3600" i="1" dirty="0"/>
              <a:t>, </a:t>
            </a:r>
            <a:r>
              <a:rPr lang="it-IT" sz="3600" i="1" dirty="0" err="1"/>
              <a:t>order</a:t>
            </a:r>
            <a:r>
              <a:rPr lang="it-IT" sz="3600" i="1" dirty="0"/>
              <a:t> or </a:t>
            </a:r>
            <a:r>
              <a:rPr lang="it-IT" sz="3600" i="1" dirty="0" err="1"/>
              <a:t>direction</a:t>
            </a:r>
            <a:r>
              <a:rPr lang="it-IT" sz="3600" i="1" dirty="0"/>
              <a:t> and the </a:t>
            </a:r>
            <a:r>
              <a:rPr lang="it-IT" sz="3600" i="1" dirty="0" err="1"/>
              <a:t>Borrower</a:t>
            </a:r>
            <a:r>
              <a:rPr lang="it-IT" sz="3600" i="1" dirty="0"/>
              <a:t> </a:t>
            </a:r>
            <a:r>
              <a:rPr lang="it-IT" sz="3600" i="1" dirty="0" err="1"/>
              <a:t>shall</a:t>
            </a:r>
            <a:r>
              <a:rPr lang="it-IT" sz="3600" i="1" dirty="0"/>
              <a:t> </a:t>
            </a:r>
            <a:r>
              <a:rPr lang="it-IT" sz="3600" i="1" dirty="0" err="1"/>
              <a:t>prepay</a:t>
            </a:r>
            <a:r>
              <a:rPr lang="it-IT" sz="3600" i="1" dirty="0"/>
              <a:t> the Total </a:t>
            </a:r>
            <a:r>
              <a:rPr lang="it-IT" sz="3600" i="1" dirty="0" err="1"/>
              <a:t>Outstandings</a:t>
            </a:r>
            <a:r>
              <a:rPr lang="it-IT" sz="3600" i="1" dirty="0"/>
              <a:t> in </a:t>
            </a:r>
            <a:r>
              <a:rPr lang="it-IT" sz="3600" i="1" dirty="0" err="1"/>
              <a:t>accordance</a:t>
            </a:r>
            <a:r>
              <a:rPr lang="it-IT" sz="3600" i="1" dirty="0"/>
              <a:t> with and </a:t>
            </a:r>
            <a:r>
              <a:rPr lang="it-IT" sz="3600" i="1" dirty="0" err="1"/>
              <a:t>subject</a:t>
            </a:r>
            <a:r>
              <a:rPr lang="it-IT" sz="3600" i="1" dirty="0"/>
              <a:t> to the </a:t>
            </a:r>
            <a:r>
              <a:rPr lang="it-IT" sz="3600" i="1" dirty="0" err="1"/>
              <a:t>terms</a:t>
            </a:r>
            <a:r>
              <a:rPr lang="it-IT" sz="3600" i="1" dirty="0"/>
              <a:t> of </a:t>
            </a:r>
            <a:r>
              <a:rPr lang="it-IT" sz="3600" i="1" dirty="0" err="1"/>
              <a:t>such</a:t>
            </a:r>
            <a:r>
              <a:rPr lang="it-IT" sz="3600" i="1" dirty="0"/>
              <a:t> </a:t>
            </a:r>
            <a:r>
              <a:rPr lang="it-IT" sz="3600" i="1" dirty="0" err="1"/>
              <a:t>notice</a:t>
            </a:r>
            <a:r>
              <a:rPr lang="it-IT" sz="3600" i="1" dirty="0"/>
              <a:t> and the </a:t>
            </a:r>
            <a:r>
              <a:rPr lang="it-IT" sz="3600" i="1" dirty="0" err="1"/>
              <a:t>provisions</a:t>
            </a:r>
            <a:r>
              <a:rPr lang="it-IT" sz="3600" i="1" dirty="0"/>
              <a:t> of </a:t>
            </a:r>
            <a:r>
              <a:rPr lang="it-IT" sz="3600" i="1" dirty="0" err="1"/>
              <a:t>clause</a:t>
            </a:r>
            <a:r>
              <a:rPr lang="it-IT" sz="3600" i="1" dirty="0"/>
              <a:t> </a:t>
            </a:r>
            <a:r>
              <a:rPr lang="it-IT" sz="3600" i="1" dirty="0" smtClean="0"/>
              <a:t>X.</a:t>
            </a:r>
          </a:p>
          <a:p>
            <a:pPr lvl="0">
              <a:spcBef>
                <a:spcPct val="0"/>
              </a:spcBef>
            </a:pPr>
            <a:endParaRPr lang="it-IT" sz="3600" i="1" dirty="0"/>
          </a:p>
          <a:p>
            <a:pPr lvl="0">
              <a:spcBef>
                <a:spcPct val="0"/>
              </a:spcBef>
            </a:pPr>
            <a:r>
              <a:rPr lang="it-IT" sz="3600" i="1" dirty="0" err="1"/>
              <a:t>Without</a:t>
            </a:r>
            <a:r>
              <a:rPr lang="it-IT" sz="3600" i="1" dirty="0"/>
              <a:t> </a:t>
            </a:r>
            <a:r>
              <a:rPr lang="it-IT" sz="3600" i="1" dirty="0" err="1"/>
              <a:t>prejudice</a:t>
            </a:r>
            <a:r>
              <a:rPr lang="it-IT" sz="3600" i="1" dirty="0"/>
              <a:t> to the </a:t>
            </a:r>
            <a:r>
              <a:rPr lang="it-IT" sz="3600" i="1" dirty="0" err="1"/>
              <a:t>reduction</a:t>
            </a:r>
            <a:r>
              <a:rPr lang="it-IT" sz="3600" i="1" dirty="0"/>
              <a:t> of the </a:t>
            </a:r>
            <a:r>
              <a:rPr lang="it-IT" sz="3600" i="1" dirty="0" err="1"/>
              <a:t>Commitment</a:t>
            </a:r>
            <a:r>
              <a:rPr lang="it-IT" sz="3600" i="1" dirty="0"/>
              <a:t> to zero or the </a:t>
            </a:r>
            <a:r>
              <a:rPr lang="it-IT" sz="3600" i="1" dirty="0" err="1"/>
              <a:t>obligation</a:t>
            </a:r>
            <a:r>
              <a:rPr lang="it-IT" sz="3600" i="1" dirty="0"/>
              <a:t> of the </a:t>
            </a:r>
            <a:r>
              <a:rPr lang="it-IT" sz="3600" i="1" dirty="0" err="1"/>
              <a:t>Borrower</a:t>
            </a:r>
            <a:r>
              <a:rPr lang="it-IT" sz="3600" i="1" dirty="0"/>
              <a:t> to </a:t>
            </a:r>
            <a:r>
              <a:rPr lang="it-IT" sz="3600" i="1" dirty="0" err="1"/>
              <a:t>make</a:t>
            </a:r>
            <a:r>
              <a:rPr lang="it-IT" sz="3600" i="1" dirty="0"/>
              <a:t> </a:t>
            </a:r>
            <a:r>
              <a:rPr lang="it-IT" sz="3600" i="1" dirty="0" err="1"/>
              <a:t>such</a:t>
            </a:r>
            <a:r>
              <a:rPr lang="it-IT" sz="3600" i="1" dirty="0"/>
              <a:t> </a:t>
            </a:r>
            <a:r>
              <a:rPr lang="it-IT" sz="3600" i="1" dirty="0" err="1"/>
              <a:t>prepayment</a:t>
            </a:r>
            <a:r>
              <a:rPr lang="it-IT" sz="3600" i="1" dirty="0"/>
              <a:t>, the </a:t>
            </a:r>
            <a:r>
              <a:rPr lang="it-IT" sz="3600" i="1" dirty="0" err="1"/>
              <a:t>Borrower</a:t>
            </a:r>
            <a:r>
              <a:rPr lang="it-IT" sz="3600" i="1" dirty="0"/>
              <a:t> and the </a:t>
            </a:r>
            <a:r>
              <a:rPr lang="it-IT" sz="3600" i="1" dirty="0" err="1"/>
              <a:t>Bank</a:t>
            </a:r>
            <a:r>
              <a:rPr lang="it-IT" sz="3600" i="1" dirty="0"/>
              <a:t> </a:t>
            </a:r>
            <a:r>
              <a:rPr lang="it-IT" sz="3600" i="1" dirty="0" err="1"/>
              <a:t>shall</a:t>
            </a:r>
            <a:r>
              <a:rPr lang="it-IT" sz="3600" i="1" dirty="0"/>
              <a:t> </a:t>
            </a:r>
            <a:r>
              <a:rPr lang="it-IT" sz="3600" i="1" dirty="0" err="1"/>
              <a:t>negotiate</a:t>
            </a:r>
            <a:r>
              <a:rPr lang="it-IT" sz="3600" i="1" dirty="0"/>
              <a:t> for a </a:t>
            </a:r>
            <a:r>
              <a:rPr lang="it-IT" sz="3600" i="1" dirty="0" err="1"/>
              <a:t>period</a:t>
            </a:r>
            <a:r>
              <a:rPr lang="it-IT" sz="3600" i="1" dirty="0"/>
              <a:t> </a:t>
            </a:r>
            <a:r>
              <a:rPr lang="it-IT" sz="3600" i="1" dirty="0" err="1"/>
              <a:t>not</a:t>
            </a:r>
            <a:r>
              <a:rPr lang="it-IT" sz="3600" i="1" dirty="0"/>
              <a:t> </a:t>
            </a:r>
            <a:r>
              <a:rPr lang="it-IT" sz="3600" i="1" dirty="0" err="1"/>
              <a:t>exceeding</a:t>
            </a:r>
            <a:r>
              <a:rPr lang="it-IT" sz="3600" i="1" dirty="0"/>
              <a:t> 30 </a:t>
            </a:r>
            <a:r>
              <a:rPr lang="it-IT" sz="3600" i="1" dirty="0" err="1"/>
              <a:t>days</a:t>
            </a:r>
            <a:r>
              <a:rPr lang="it-IT" sz="3600" i="1" dirty="0"/>
              <a:t> with a </a:t>
            </a:r>
            <a:r>
              <a:rPr lang="it-IT" sz="3600" i="1" dirty="0" err="1"/>
              <a:t>view</a:t>
            </a:r>
            <a:r>
              <a:rPr lang="it-IT" sz="3600" i="1" dirty="0"/>
              <a:t> to the </a:t>
            </a:r>
            <a:r>
              <a:rPr lang="it-IT" sz="3600" i="1" dirty="0" err="1"/>
              <a:t>Bank</a:t>
            </a:r>
            <a:r>
              <a:rPr lang="it-IT" sz="3600" i="1" dirty="0"/>
              <a:t> </a:t>
            </a:r>
            <a:r>
              <a:rPr lang="it-IT" sz="3600" i="1" dirty="0" err="1"/>
              <a:t>making</a:t>
            </a:r>
            <a:r>
              <a:rPr lang="it-IT" sz="3600" i="1" dirty="0"/>
              <a:t> </a:t>
            </a:r>
            <a:r>
              <a:rPr lang="it-IT" sz="3600" i="1" dirty="0" err="1"/>
              <a:t>available</a:t>
            </a:r>
            <a:r>
              <a:rPr lang="it-IT" sz="3600" i="1" dirty="0"/>
              <a:t> </a:t>
            </a:r>
            <a:r>
              <a:rPr lang="it-IT" sz="3600" i="1" dirty="0" err="1"/>
              <a:t>its</a:t>
            </a:r>
            <a:r>
              <a:rPr lang="it-IT" sz="3600" i="1" dirty="0"/>
              <a:t> </a:t>
            </a:r>
            <a:r>
              <a:rPr lang="it-IT" sz="3600" i="1" dirty="0" err="1"/>
              <a:t>Commitment</a:t>
            </a:r>
            <a:r>
              <a:rPr lang="it-IT" sz="3600" i="1" dirty="0"/>
              <a:t> and/or </a:t>
            </a:r>
            <a:r>
              <a:rPr lang="it-IT" sz="3600" i="1" dirty="0" err="1"/>
              <a:t>maintaining</a:t>
            </a:r>
            <a:r>
              <a:rPr lang="it-IT" sz="3600" i="1" dirty="0"/>
              <a:t> the Total </a:t>
            </a:r>
            <a:r>
              <a:rPr lang="it-IT" sz="3600" i="1" dirty="0" err="1"/>
              <a:t>Outstandings</a:t>
            </a:r>
            <a:r>
              <a:rPr lang="it-IT" sz="3600" i="1" dirty="0"/>
              <a:t> in </a:t>
            </a:r>
            <a:r>
              <a:rPr lang="it-IT" sz="3600" i="1" dirty="0" err="1"/>
              <a:t>whole</a:t>
            </a:r>
            <a:r>
              <a:rPr lang="it-IT" sz="3600" i="1" dirty="0"/>
              <a:t> or part in a </a:t>
            </a:r>
            <a:r>
              <a:rPr lang="it-IT" sz="3600" i="1" dirty="0" err="1"/>
              <a:t>manner</a:t>
            </a:r>
            <a:r>
              <a:rPr lang="it-IT" sz="3600" i="1" dirty="0"/>
              <a:t> </a:t>
            </a:r>
            <a:r>
              <a:rPr lang="it-IT" sz="3600" i="1" dirty="0" err="1"/>
              <a:t>which</a:t>
            </a:r>
            <a:r>
              <a:rPr lang="it-IT" sz="3600" i="1" dirty="0"/>
              <a:t> </a:t>
            </a:r>
            <a:r>
              <a:rPr lang="it-IT" sz="3600" i="1" dirty="0" err="1"/>
              <a:t>is</a:t>
            </a:r>
            <a:r>
              <a:rPr lang="it-IT" sz="3600" i="1" dirty="0"/>
              <a:t> </a:t>
            </a:r>
            <a:r>
              <a:rPr lang="it-IT" sz="3600" i="1" dirty="0" err="1"/>
              <a:t>not</a:t>
            </a:r>
            <a:r>
              <a:rPr lang="it-IT" sz="3600" i="1" dirty="0"/>
              <a:t> </a:t>
            </a:r>
            <a:r>
              <a:rPr lang="it-IT" sz="3600" i="1" dirty="0" err="1"/>
              <a:t>unlawful</a:t>
            </a:r>
            <a:r>
              <a:rPr lang="it-IT" sz="3600" i="1" dirty="0"/>
              <a:t> or </a:t>
            </a:r>
            <a:r>
              <a:rPr lang="it-IT" sz="3600" i="1" dirty="0" err="1"/>
              <a:t>contrary</a:t>
            </a:r>
            <a:r>
              <a:rPr lang="it-IT" sz="3600" i="1" dirty="0"/>
              <a:t> to </a:t>
            </a:r>
            <a:r>
              <a:rPr lang="it-IT" sz="3600" i="1" dirty="0" err="1"/>
              <a:t>any</a:t>
            </a:r>
            <a:r>
              <a:rPr lang="it-IT" sz="3600" i="1" dirty="0"/>
              <a:t> </a:t>
            </a:r>
            <a:r>
              <a:rPr lang="it-IT" sz="3600" i="1" dirty="0" err="1"/>
              <a:t>regulation</a:t>
            </a:r>
            <a:r>
              <a:rPr lang="it-IT" sz="3600" dirty="0" smtClean="0"/>
              <a:t>”.</a:t>
            </a:r>
            <a:endParaRPr lang="en-US" sz="3600" b="1" i="1" dirty="0">
              <a:latin typeface="+mj-lt"/>
              <a:ea typeface="+mj-ea"/>
              <a:cs typeface="+mj-cs"/>
            </a:endParaRP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53471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060848"/>
            <a:ext cx="8229600" cy="1143000"/>
          </a:xfrm>
        </p:spPr>
        <p:txBody>
          <a:bodyPr>
            <a:normAutofit/>
          </a:bodyPr>
          <a:lstStyle/>
          <a:p>
            <a:r>
              <a:rPr lang="it-IT" dirty="0" err="1" smtClean="0"/>
              <a:t>Termination</a:t>
            </a:r>
            <a:r>
              <a:rPr lang="it-IT" dirty="0" smtClean="0"/>
              <a:t> </a:t>
            </a:r>
            <a:r>
              <a:rPr lang="it-IT" dirty="0" err="1" smtClean="0"/>
              <a:t>rights</a:t>
            </a:r>
            <a:endParaRPr lang="it-IT" dirty="0"/>
          </a:p>
        </p:txBody>
      </p:sp>
    </p:spTree>
    <p:extLst>
      <p:ext uri="{BB962C8B-B14F-4D97-AF65-F5344CB8AC3E}">
        <p14:creationId xmlns:p14="http://schemas.microsoft.com/office/powerpoint/2010/main" val="1686724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Termination rights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0000" lnSpcReduction="20000"/>
          </a:bodyPr>
          <a:lstStyle/>
          <a:p>
            <a:pPr lvl="0">
              <a:spcBef>
                <a:spcPct val="0"/>
              </a:spcBef>
            </a:pPr>
            <a:endParaRPr kumimoji="0" lang="en-US" sz="3500" b="1"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r>
              <a:rPr lang="en-US" sz="3500" b="1" i="1" dirty="0" smtClean="0">
                <a:latin typeface="+mj-lt"/>
                <a:ea typeface="+mj-ea"/>
                <a:cs typeface="+mj-cs"/>
              </a:rPr>
              <a:t>An agreement may be early extinguished in the following situations</a:t>
            </a:r>
            <a:r>
              <a:rPr kumimoji="0" lang="en-US" sz="3500" b="1" i="1" u="none" strike="noStrike" kern="1200" cap="none" spc="0" normalizeH="0" noProof="0" dirty="0" smtClean="0">
                <a:ln>
                  <a:noFill/>
                </a:ln>
                <a:solidFill>
                  <a:schemeClr val="tx1"/>
                </a:solidFill>
                <a:effectLst/>
                <a:uLnTx/>
                <a:uFillTx/>
                <a:latin typeface="+mj-lt"/>
                <a:ea typeface="+mj-ea"/>
                <a:cs typeface="+mj-cs"/>
              </a:rPr>
              <a:t>:</a:t>
            </a:r>
          </a:p>
          <a:p>
            <a:pPr lvl="0">
              <a:spcBef>
                <a:spcPct val="0"/>
              </a:spcBef>
            </a:pPr>
            <a:endParaRPr lang="en-US" sz="3500" b="1" i="1" dirty="0">
              <a:latin typeface="+mj-lt"/>
              <a:ea typeface="+mj-ea"/>
              <a:cs typeface="+mj-cs"/>
            </a:endParaRPr>
          </a:p>
          <a:p>
            <a:pPr marL="457200" lvl="0" indent="-457200">
              <a:spcBef>
                <a:spcPct val="0"/>
              </a:spcBef>
              <a:buFontTx/>
              <a:buChar char="-"/>
            </a:pPr>
            <a:r>
              <a:rPr kumimoji="0" lang="en-US" sz="3500" b="1" i="1" u="none" strike="noStrike" kern="1200" cap="none" spc="0" normalizeH="0" noProof="0" dirty="0" smtClean="0">
                <a:ln>
                  <a:noFill/>
                </a:ln>
                <a:solidFill>
                  <a:srgbClr val="C00000"/>
                </a:solidFill>
                <a:effectLst/>
                <a:uLnTx/>
                <a:uFillTx/>
                <a:latin typeface="+mj-lt"/>
                <a:ea typeface="+mj-ea"/>
                <a:cs typeface="+mj-cs"/>
              </a:rPr>
              <a:t>Mutual agreement </a:t>
            </a:r>
            <a:r>
              <a:rPr kumimoji="0" lang="en-US" sz="3500" b="1" i="1" u="none" strike="noStrike" kern="1200" cap="none" spc="0" normalizeH="0" noProof="0" dirty="0" smtClean="0">
                <a:ln>
                  <a:noFill/>
                </a:ln>
                <a:solidFill>
                  <a:schemeClr val="tx1"/>
                </a:solidFill>
                <a:effectLst/>
                <a:uLnTx/>
                <a:uFillTx/>
                <a:latin typeface="+mj-lt"/>
                <a:ea typeface="+mj-ea"/>
                <a:cs typeface="+mj-cs"/>
              </a:rPr>
              <a:t>of the parties</a:t>
            </a:r>
          </a:p>
          <a:p>
            <a:pPr marL="457200" lvl="0" indent="-457200">
              <a:spcBef>
                <a:spcPct val="0"/>
              </a:spcBef>
              <a:buFontTx/>
              <a:buChar char="-"/>
            </a:pPr>
            <a:r>
              <a:rPr kumimoji="0" lang="en-US" sz="3500" b="1" i="1" u="none" strike="noStrike" kern="1200" cap="none" spc="0" normalizeH="0" noProof="0" dirty="0" smtClean="0">
                <a:ln>
                  <a:noFill/>
                </a:ln>
                <a:solidFill>
                  <a:schemeClr val="tx1"/>
                </a:solidFill>
                <a:effectLst/>
                <a:uLnTx/>
                <a:uFillTx/>
                <a:latin typeface="+mj-lt"/>
                <a:ea typeface="+mj-ea"/>
                <a:cs typeface="+mj-cs"/>
              </a:rPr>
              <a:t>It is </a:t>
            </a:r>
            <a:r>
              <a:rPr kumimoji="0" lang="en-US" sz="3500" b="1" i="1" u="none" strike="noStrike" kern="1200" cap="none" spc="0" normalizeH="0" noProof="0" dirty="0" smtClean="0">
                <a:ln>
                  <a:noFill/>
                </a:ln>
                <a:solidFill>
                  <a:srgbClr val="C00000"/>
                </a:solidFill>
                <a:effectLst/>
                <a:uLnTx/>
                <a:uFillTx/>
                <a:latin typeface="+mj-lt"/>
                <a:ea typeface="+mj-ea"/>
                <a:cs typeface="+mj-cs"/>
              </a:rPr>
              <a:t>no longer possible to perform </a:t>
            </a:r>
            <a:r>
              <a:rPr kumimoji="0" lang="en-US" sz="3500" b="1" i="1" u="none" strike="noStrike" kern="1200" cap="none" spc="0" normalizeH="0" noProof="0" dirty="0" smtClean="0">
                <a:ln>
                  <a:noFill/>
                </a:ln>
                <a:solidFill>
                  <a:schemeClr val="tx1"/>
                </a:solidFill>
                <a:effectLst/>
                <a:uLnTx/>
                <a:uFillTx/>
                <a:latin typeface="+mj-lt"/>
                <a:ea typeface="+mj-ea"/>
                <a:cs typeface="+mj-cs"/>
              </a:rPr>
              <a:t>the obligations set out in the agreement</a:t>
            </a:r>
          </a:p>
          <a:p>
            <a:pPr marL="457200" lvl="0" indent="-457200">
              <a:spcBef>
                <a:spcPct val="0"/>
              </a:spcBef>
              <a:buFontTx/>
              <a:buChar char="-"/>
            </a:pPr>
            <a:r>
              <a:rPr lang="en-US" sz="3500" b="1" i="1" noProof="0" dirty="0" smtClean="0">
                <a:latin typeface="+mj-lt"/>
                <a:ea typeface="+mj-ea"/>
                <a:cs typeface="+mj-cs"/>
              </a:rPr>
              <a:t>A </a:t>
            </a:r>
            <a:r>
              <a:rPr lang="en-US" sz="3500" b="1" i="1" noProof="0" dirty="0" smtClean="0">
                <a:solidFill>
                  <a:srgbClr val="C00000"/>
                </a:solidFill>
                <a:latin typeface="+mj-lt"/>
                <a:ea typeface="+mj-ea"/>
                <a:cs typeface="+mj-cs"/>
              </a:rPr>
              <a:t>material unbalance </a:t>
            </a:r>
            <a:r>
              <a:rPr lang="en-US" sz="3500" b="1" i="1" noProof="0" dirty="0" smtClean="0">
                <a:latin typeface="+mj-lt"/>
                <a:ea typeface="+mj-ea"/>
                <a:cs typeface="+mj-cs"/>
              </a:rPr>
              <a:t>of the parties’ rights has arisen after execution of the agreement</a:t>
            </a:r>
          </a:p>
          <a:p>
            <a:pPr marL="457200" lvl="0" indent="-457200">
              <a:spcBef>
                <a:spcPct val="0"/>
              </a:spcBef>
              <a:buFontTx/>
              <a:buChar char="-"/>
            </a:pPr>
            <a:r>
              <a:rPr kumimoji="0" lang="en-US" sz="3500" b="1" i="1" u="none" strike="noStrike" kern="1200" cap="none" spc="0" normalizeH="0" dirty="0" smtClean="0">
                <a:ln>
                  <a:noFill/>
                </a:ln>
                <a:solidFill>
                  <a:srgbClr val="C00000"/>
                </a:solidFill>
                <a:effectLst/>
                <a:uLnTx/>
                <a:uFillTx/>
                <a:latin typeface="+mj-lt"/>
                <a:ea typeface="+mj-ea"/>
                <a:cs typeface="+mj-cs"/>
              </a:rPr>
              <a:t>Termination (breach of contract)</a:t>
            </a:r>
            <a:endParaRPr kumimoji="0" lang="en-US" sz="3500" b="1" i="1" u="none" strike="noStrike" kern="1200" cap="none" spc="0" normalizeH="0" noProof="0" dirty="0" smtClean="0">
              <a:ln>
                <a:noFill/>
              </a:ln>
              <a:solidFill>
                <a:srgbClr val="C00000"/>
              </a:solidFill>
              <a:effectLst/>
              <a:uLnTx/>
              <a:uFillTx/>
              <a:latin typeface="+mj-lt"/>
              <a:ea typeface="+mj-ea"/>
              <a:cs typeface="+mj-cs"/>
            </a:endParaRPr>
          </a:p>
          <a:p>
            <a:pPr lvl="0">
              <a:spcBef>
                <a:spcPct val="0"/>
              </a:spcBef>
            </a:pPr>
            <a:endParaRPr lang="en-US" sz="3500" b="1" i="1" baseline="0" dirty="0" smtClean="0">
              <a:latin typeface="+mj-lt"/>
              <a:ea typeface="+mj-ea"/>
              <a:cs typeface="+mj-cs"/>
            </a:endParaRPr>
          </a:p>
          <a:p>
            <a:pPr marL="457200" lvl="0" indent="-457200">
              <a:spcBef>
                <a:spcPct val="0"/>
              </a:spcBef>
              <a:buFontTx/>
              <a:buChar char="-"/>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
        <p:nvSpPr>
          <p:cNvPr id="3" name="Freccia destra 2"/>
          <p:cNvSpPr/>
          <p:nvPr/>
        </p:nvSpPr>
        <p:spPr>
          <a:xfrm>
            <a:off x="179512" y="5301208"/>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62878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Termination rights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67500" lnSpcReduction="20000"/>
          </a:bodyPr>
          <a:lstStyle/>
          <a:p>
            <a:pPr lvl="0">
              <a:spcBef>
                <a:spcPct val="0"/>
              </a:spcBef>
            </a:pPr>
            <a:endParaRPr kumimoji="0" lang="en-US" sz="3500" b="1"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An</a:t>
            </a:r>
            <a:r>
              <a:rPr kumimoji="0" lang="en-US" sz="3500" b="1" i="1" u="none" strike="noStrike" kern="1200" cap="none" spc="0" normalizeH="0" noProof="0" dirty="0" smtClean="0">
                <a:ln>
                  <a:noFill/>
                </a:ln>
                <a:solidFill>
                  <a:schemeClr val="tx1"/>
                </a:solidFill>
                <a:effectLst/>
                <a:uLnTx/>
                <a:uFillTx/>
                <a:latin typeface="+mj-lt"/>
                <a:ea typeface="+mj-ea"/>
                <a:cs typeface="+mj-cs"/>
              </a:rPr>
              <a:t> agreement may be terminated (“</a:t>
            </a:r>
            <a:r>
              <a:rPr kumimoji="0" lang="en-US" sz="3500" b="1" i="1" u="sng" strike="noStrike" kern="1200" cap="none" spc="0" normalizeH="0" noProof="0" dirty="0" err="1" smtClean="0">
                <a:ln>
                  <a:noFill/>
                </a:ln>
                <a:solidFill>
                  <a:schemeClr val="tx1"/>
                </a:solidFill>
                <a:effectLst/>
                <a:uLnTx/>
                <a:uFillTx/>
                <a:latin typeface="+mj-lt"/>
                <a:ea typeface="+mj-ea"/>
                <a:cs typeface="+mj-cs"/>
              </a:rPr>
              <a:t>risoluzione</a:t>
            </a:r>
            <a:r>
              <a:rPr kumimoji="0" lang="en-US" sz="3500" b="1" i="1" u="none" strike="noStrike" kern="1200" cap="none" spc="0" normalizeH="0" noProof="0" dirty="0" smtClean="0">
                <a:ln>
                  <a:noFill/>
                </a:ln>
                <a:solidFill>
                  <a:schemeClr val="tx1"/>
                </a:solidFill>
                <a:effectLst/>
                <a:uLnTx/>
                <a:uFillTx/>
                <a:latin typeface="+mj-lt"/>
                <a:ea typeface="+mj-ea"/>
                <a:cs typeface="+mj-cs"/>
              </a:rPr>
              <a:t>”):</a:t>
            </a:r>
          </a:p>
          <a:p>
            <a:pPr lvl="0">
              <a:spcBef>
                <a:spcPct val="0"/>
              </a:spcBef>
            </a:pPr>
            <a:endParaRPr lang="en-US" sz="3500" b="1" i="1" dirty="0">
              <a:latin typeface="+mj-lt"/>
              <a:ea typeface="+mj-ea"/>
              <a:cs typeface="+mj-cs"/>
            </a:endParaRPr>
          </a:p>
          <a:p>
            <a:pPr marL="457200" lvl="0" indent="-457200">
              <a:spcBef>
                <a:spcPct val="0"/>
              </a:spcBef>
              <a:buFontTx/>
              <a:buChar char="-"/>
            </a:pPr>
            <a:r>
              <a:rPr kumimoji="0" lang="en-US" sz="3500" b="1" i="1" u="none" strike="noStrike" kern="1200" cap="none" spc="0" normalizeH="0" noProof="0" dirty="0" smtClean="0">
                <a:ln>
                  <a:noFill/>
                </a:ln>
                <a:solidFill>
                  <a:schemeClr val="tx1"/>
                </a:solidFill>
                <a:effectLst/>
                <a:uLnTx/>
                <a:uFillTx/>
                <a:latin typeface="+mj-lt"/>
                <a:ea typeface="+mj-ea"/>
                <a:cs typeface="+mj-cs"/>
              </a:rPr>
              <a:t>A </a:t>
            </a:r>
            <a:r>
              <a:rPr kumimoji="0" lang="en-US" sz="3500" b="1" i="1" u="none" strike="noStrike" kern="1200" cap="none" spc="0" normalizeH="0" noProof="0" dirty="0" smtClean="0">
                <a:ln>
                  <a:noFill/>
                </a:ln>
                <a:solidFill>
                  <a:srgbClr val="C00000"/>
                </a:solidFill>
                <a:effectLst/>
                <a:uLnTx/>
                <a:uFillTx/>
                <a:latin typeface="+mj-lt"/>
                <a:ea typeface="+mj-ea"/>
                <a:cs typeface="+mj-cs"/>
              </a:rPr>
              <a:t>breach of contract </a:t>
            </a:r>
            <a:r>
              <a:rPr kumimoji="0" lang="en-US" sz="3500" b="1" i="1" u="none" strike="noStrike" kern="1200" cap="none" spc="0" normalizeH="0" noProof="0" dirty="0" smtClean="0">
                <a:ln>
                  <a:noFill/>
                </a:ln>
                <a:solidFill>
                  <a:schemeClr val="tx1"/>
                </a:solidFill>
                <a:effectLst/>
                <a:uLnTx/>
                <a:uFillTx/>
                <a:latin typeface="+mj-lt"/>
                <a:ea typeface="+mj-ea"/>
                <a:cs typeface="+mj-cs"/>
              </a:rPr>
              <a:t>must have taken place</a:t>
            </a:r>
          </a:p>
          <a:p>
            <a:pPr marL="457200" lvl="0" indent="-457200">
              <a:spcBef>
                <a:spcPct val="0"/>
              </a:spcBef>
              <a:buFontTx/>
              <a:buChar char="-"/>
            </a:pPr>
            <a:r>
              <a:rPr lang="en-US" sz="3500" b="1" i="1" dirty="0" smtClean="0">
                <a:latin typeface="+mj-lt"/>
                <a:ea typeface="+mj-ea"/>
                <a:cs typeface="+mj-cs"/>
              </a:rPr>
              <a:t>A </a:t>
            </a:r>
            <a:r>
              <a:rPr lang="en-US" sz="3500" b="1" i="1" dirty="0" smtClean="0">
                <a:solidFill>
                  <a:schemeClr val="accent2"/>
                </a:solidFill>
                <a:latin typeface="+mj-lt"/>
                <a:ea typeface="+mj-ea"/>
                <a:cs typeface="+mj-cs"/>
              </a:rPr>
              <a:t>Court decision </a:t>
            </a:r>
            <a:r>
              <a:rPr lang="en-US" sz="3500" b="1" i="1" dirty="0" smtClean="0">
                <a:latin typeface="+mj-lt"/>
                <a:ea typeface="+mj-ea"/>
                <a:cs typeface="+mj-cs"/>
              </a:rPr>
              <a:t>is required</a:t>
            </a:r>
            <a:endParaRPr kumimoji="0" lang="en-US" sz="3500" b="1" i="1" u="none" strike="noStrike" kern="1200" cap="none" spc="0" normalizeH="0" noProof="0" dirty="0" smtClean="0">
              <a:ln>
                <a:noFill/>
              </a:ln>
              <a:solidFill>
                <a:schemeClr val="tx1"/>
              </a:solidFill>
              <a:effectLst/>
              <a:uLnTx/>
              <a:uFillTx/>
              <a:latin typeface="+mj-lt"/>
              <a:ea typeface="+mj-ea"/>
              <a:cs typeface="+mj-cs"/>
            </a:endParaRPr>
          </a:p>
          <a:p>
            <a:pPr marL="457200" lvl="0" indent="-457200">
              <a:spcBef>
                <a:spcPct val="0"/>
              </a:spcBef>
              <a:buFontTx/>
              <a:buChar char="-"/>
            </a:pPr>
            <a:r>
              <a:rPr lang="en-US" sz="3500" b="1" i="1" baseline="0" dirty="0" smtClean="0">
                <a:latin typeface="+mj-lt"/>
                <a:ea typeface="+mj-ea"/>
                <a:cs typeface="+mj-cs"/>
              </a:rPr>
              <a:t>The breach must have </a:t>
            </a:r>
            <a:r>
              <a:rPr lang="en-US" sz="3500" b="1" i="1" baseline="0" dirty="0" smtClean="0">
                <a:solidFill>
                  <a:srgbClr val="C00000"/>
                </a:solidFill>
                <a:latin typeface="+mj-lt"/>
                <a:ea typeface="+mj-ea"/>
                <a:cs typeface="+mj-cs"/>
              </a:rPr>
              <a:t>a</a:t>
            </a:r>
            <a:r>
              <a:rPr lang="en-US" sz="3500" b="1" i="1" dirty="0" smtClean="0">
                <a:solidFill>
                  <a:srgbClr val="C00000"/>
                </a:solidFill>
                <a:latin typeface="+mj-lt"/>
                <a:ea typeface="+mj-ea"/>
                <a:cs typeface="+mj-cs"/>
              </a:rPr>
              <a:t> substantial impact </a:t>
            </a:r>
            <a:r>
              <a:rPr lang="en-US" sz="3500" b="1" i="1" dirty="0" smtClean="0">
                <a:latin typeface="+mj-lt"/>
                <a:ea typeface="+mj-ea"/>
                <a:cs typeface="+mj-cs"/>
              </a:rPr>
              <a:t>on the parties’ rights (“</a:t>
            </a:r>
            <a:r>
              <a:rPr lang="en-US" sz="3500" b="1" i="1" dirty="0" err="1" smtClean="0">
                <a:latin typeface="+mj-lt"/>
                <a:ea typeface="+mj-ea"/>
                <a:cs typeface="+mj-cs"/>
              </a:rPr>
              <a:t>inadempimento</a:t>
            </a:r>
            <a:r>
              <a:rPr lang="en-US" sz="3500" b="1" i="1" dirty="0" smtClean="0">
                <a:latin typeface="+mj-lt"/>
                <a:ea typeface="+mj-ea"/>
                <a:cs typeface="+mj-cs"/>
              </a:rPr>
              <a:t> di non </a:t>
            </a:r>
            <a:r>
              <a:rPr lang="en-US" sz="3500" b="1" i="1" dirty="0" err="1" smtClean="0">
                <a:latin typeface="+mj-lt"/>
                <a:ea typeface="+mj-ea"/>
                <a:cs typeface="+mj-cs"/>
              </a:rPr>
              <a:t>scarsa</a:t>
            </a:r>
            <a:r>
              <a:rPr lang="en-US" sz="3500" b="1" i="1" dirty="0" smtClean="0">
                <a:latin typeface="+mj-lt"/>
                <a:ea typeface="+mj-ea"/>
                <a:cs typeface="+mj-cs"/>
              </a:rPr>
              <a:t> </a:t>
            </a:r>
            <a:r>
              <a:rPr lang="en-US" sz="3500" b="1" i="1" dirty="0" err="1" smtClean="0">
                <a:latin typeface="+mj-lt"/>
                <a:ea typeface="+mj-ea"/>
                <a:cs typeface="+mj-cs"/>
              </a:rPr>
              <a:t>importanza</a:t>
            </a:r>
            <a:r>
              <a:rPr lang="en-US" sz="3500" b="1" i="1" dirty="0" smtClean="0">
                <a:latin typeface="+mj-lt"/>
                <a:ea typeface="+mj-ea"/>
                <a:cs typeface="+mj-cs"/>
              </a:rPr>
              <a:t>”)</a:t>
            </a:r>
          </a:p>
          <a:p>
            <a:pPr marL="457200" lvl="0" indent="-457200">
              <a:spcBef>
                <a:spcPct val="0"/>
              </a:spcBef>
              <a:buFontTx/>
              <a:buChar char="-"/>
            </a:pPr>
            <a:r>
              <a:rPr lang="en-US" sz="3500" b="1" i="1" baseline="0" dirty="0" smtClean="0">
                <a:solidFill>
                  <a:srgbClr val="C00000"/>
                </a:solidFill>
                <a:latin typeface="+mj-lt"/>
                <a:ea typeface="+mj-ea"/>
                <a:cs typeface="+mj-cs"/>
              </a:rPr>
              <a:t>“</a:t>
            </a:r>
            <a:r>
              <a:rPr lang="en-US" sz="3500" b="1" i="1" baseline="0" dirty="0" err="1" smtClean="0">
                <a:solidFill>
                  <a:srgbClr val="C00000"/>
                </a:solidFill>
                <a:latin typeface="+mj-lt"/>
                <a:ea typeface="+mj-ea"/>
                <a:cs typeface="+mj-cs"/>
              </a:rPr>
              <a:t>clausola</a:t>
            </a:r>
            <a:r>
              <a:rPr lang="en-US" sz="3500" b="1" i="1" baseline="0" dirty="0" smtClean="0">
                <a:solidFill>
                  <a:srgbClr val="C00000"/>
                </a:solidFill>
                <a:latin typeface="+mj-lt"/>
                <a:ea typeface="+mj-ea"/>
                <a:cs typeface="+mj-cs"/>
              </a:rPr>
              <a:t> </a:t>
            </a:r>
            <a:r>
              <a:rPr lang="en-US" sz="3500" b="1" i="1" baseline="0" dirty="0" err="1" smtClean="0">
                <a:solidFill>
                  <a:srgbClr val="C00000"/>
                </a:solidFill>
                <a:latin typeface="+mj-lt"/>
                <a:ea typeface="+mj-ea"/>
                <a:cs typeface="+mj-cs"/>
              </a:rPr>
              <a:t>risolutiva</a:t>
            </a:r>
            <a:r>
              <a:rPr lang="en-US" sz="3500" b="1" i="1" baseline="0" dirty="0" smtClean="0">
                <a:solidFill>
                  <a:srgbClr val="C00000"/>
                </a:solidFill>
                <a:latin typeface="+mj-lt"/>
                <a:ea typeface="+mj-ea"/>
                <a:cs typeface="+mj-cs"/>
              </a:rPr>
              <a:t> </a:t>
            </a:r>
            <a:r>
              <a:rPr lang="en-US" sz="3500" b="1" i="1" baseline="0" dirty="0" err="1" smtClean="0">
                <a:solidFill>
                  <a:srgbClr val="C00000"/>
                </a:solidFill>
                <a:latin typeface="+mj-lt"/>
                <a:ea typeface="+mj-ea"/>
                <a:cs typeface="+mj-cs"/>
              </a:rPr>
              <a:t>espressa</a:t>
            </a:r>
            <a:r>
              <a:rPr lang="en-US" sz="3500" b="1" i="1" baseline="0" dirty="0" smtClean="0">
                <a:solidFill>
                  <a:srgbClr val="C00000"/>
                </a:solidFill>
                <a:latin typeface="+mj-lt"/>
                <a:ea typeface="+mj-ea"/>
                <a:cs typeface="+mj-cs"/>
              </a:rPr>
              <a:t>”</a:t>
            </a:r>
            <a:r>
              <a:rPr lang="en-US" sz="3500" b="1" i="1" baseline="0" dirty="0" smtClean="0">
                <a:latin typeface="+mj-lt"/>
                <a:ea typeface="+mj-ea"/>
                <a:cs typeface="+mj-cs"/>
              </a:rPr>
              <a:t>: termination may happen</a:t>
            </a:r>
            <a:r>
              <a:rPr lang="en-US" sz="3500" b="1" i="1" dirty="0" smtClean="0">
                <a:latin typeface="+mj-lt"/>
                <a:ea typeface="+mj-ea"/>
                <a:cs typeface="+mj-cs"/>
              </a:rPr>
              <a:t> </a:t>
            </a:r>
            <a:r>
              <a:rPr lang="en-US" sz="3500" b="1" i="1" baseline="0" dirty="0" smtClean="0">
                <a:latin typeface="+mj-lt"/>
                <a:ea typeface="+mj-ea"/>
                <a:cs typeface="+mj-cs"/>
              </a:rPr>
              <a:t>even in case that the default</a:t>
            </a:r>
            <a:r>
              <a:rPr lang="en-US" sz="3500" b="1" i="1" dirty="0" smtClean="0">
                <a:latin typeface="+mj-lt"/>
                <a:ea typeface="+mj-ea"/>
                <a:cs typeface="+mj-cs"/>
              </a:rPr>
              <a:t> has no real impact </a:t>
            </a:r>
            <a:endParaRPr lang="en-US" sz="3500" b="1" i="1" baseline="0" dirty="0" smtClean="0">
              <a:latin typeface="+mj-lt"/>
              <a:ea typeface="+mj-ea"/>
              <a:cs typeface="+mj-cs"/>
            </a:endParaRPr>
          </a:p>
          <a:p>
            <a:pPr marL="457200" lvl="0" indent="-457200">
              <a:spcBef>
                <a:spcPct val="0"/>
              </a:spcBef>
              <a:buFontTx/>
              <a:buChar char="-"/>
            </a:pPr>
            <a:r>
              <a:rPr lang="en-US" sz="3500" b="1" i="1" dirty="0" smtClean="0">
                <a:latin typeface="+mj-lt"/>
                <a:ea typeface="+mj-ea"/>
                <a:cs typeface="+mj-cs"/>
              </a:rPr>
              <a:t>Request for termination </a:t>
            </a:r>
            <a:r>
              <a:rPr lang="en-US" sz="3500" b="1" i="1" dirty="0" smtClean="0">
                <a:solidFill>
                  <a:srgbClr val="C00000"/>
                </a:solidFill>
                <a:latin typeface="+mj-lt"/>
                <a:ea typeface="+mj-ea"/>
                <a:cs typeface="+mj-cs"/>
              </a:rPr>
              <a:t>vs.</a:t>
            </a:r>
            <a:r>
              <a:rPr lang="en-US" sz="3500" b="1" i="1" dirty="0" smtClean="0">
                <a:latin typeface="+mj-lt"/>
                <a:ea typeface="+mj-ea"/>
                <a:cs typeface="+mj-cs"/>
              </a:rPr>
              <a:t> request for the agreement to be performed</a:t>
            </a:r>
          </a:p>
          <a:p>
            <a:pPr marL="457200" lvl="0" indent="-457200">
              <a:spcBef>
                <a:spcPct val="0"/>
              </a:spcBef>
              <a:buFontTx/>
              <a:buChar char="-"/>
            </a:pPr>
            <a:r>
              <a:rPr lang="en-US" sz="3500" b="1" i="1" dirty="0" smtClean="0">
                <a:solidFill>
                  <a:srgbClr val="C00000"/>
                </a:solidFill>
                <a:latin typeface="+mj-lt"/>
                <a:ea typeface="+mj-ea"/>
                <a:cs typeface="+mj-cs"/>
              </a:rPr>
              <a:t>Performance may be suspended</a:t>
            </a:r>
            <a:r>
              <a:rPr lang="en-US" sz="3500" b="1" i="1" dirty="0" smtClean="0">
                <a:latin typeface="+mj-lt"/>
                <a:ea typeface="+mj-ea"/>
                <a:cs typeface="+mj-cs"/>
              </a:rPr>
              <a:t> in case the the counterparty is in default</a:t>
            </a:r>
            <a:endParaRPr lang="en-US" sz="3500" b="1" i="1" baseline="0" dirty="0" smtClean="0">
              <a:latin typeface="+mj-lt"/>
              <a:ea typeface="+mj-ea"/>
              <a:cs typeface="+mj-cs"/>
            </a:endParaRPr>
          </a:p>
          <a:p>
            <a:pPr marL="457200" lvl="0" indent="-457200">
              <a:spcBef>
                <a:spcPct val="0"/>
              </a:spcBef>
              <a:buFontTx/>
              <a:buChar char="-"/>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699685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Typical termination clause:</a:t>
            </a:r>
            <a:br>
              <a:rPr lang="en-US" sz="2800" i="1" dirty="0" smtClean="0"/>
            </a:br>
            <a:r>
              <a:rPr lang="en-US" sz="2800" i="1" dirty="0"/>
              <a:t/>
            </a:r>
            <a:br>
              <a:rPr lang="en-US" sz="2800" i="1" dirty="0"/>
            </a:br>
            <a:r>
              <a:rPr lang="en-US" sz="2800" i="1" dirty="0" smtClean="0"/>
              <a:t>“</a:t>
            </a:r>
            <a:r>
              <a:rPr lang="en-GB" sz="2100" i="1" dirty="0" smtClean="0"/>
              <a:t>The </a:t>
            </a:r>
            <a:r>
              <a:rPr lang="en-GB" sz="2100" i="1" dirty="0"/>
              <a:t>Parties hereby agree that upon the occurrence of any of the Events of Default contemplated in Clauses XXX (Non payment and breach of purpose), XXX (Breach of other obligations) other than the Events of Default contemplated in Clause XXX, </a:t>
            </a:r>
            <a:r>
              <a:rPr lang="en-GB" sz="2100" b="1" i="1" dirty="0"/>
              <a:t>the Lender shall have the right to rescind the Agreement </a:t>
            </a:r>
            <a:r>
              <a:rPr lang="en-GB" sz="2100" b="1" i="1" dirty="0" smtClean="0"/>
              <a:t>(“</a:t>
            </a:r>
            <a:r>
              <a:rPr lang="en-GB" sz="2100" b="1" i="1" dirty="0" err="1" smtClean="0"/>
              <a:t>risolvere</a:t>
            </a:r>
            <a:r>
              <a:rPr lang="en-GB" sz="2100" b="1" i="1" dirty="0" smtClean="0"/>
              <a:t> </a:t>
            </a:r>
            <a:r>
              <a:rPr lang="en-GB" sz="2100" b="1" i="1" dirty="0" err="1"/>
              <a:t>il</a:t>
            </a:r>
            <a:r>
              <a:rPr lang="en-GB" sz="2100" b="1" i="1" dirty="0"/>
              <a:t> </a:t>
            </a:r>
            <a:r>
              <a:rPr lang="en-GB" sz="2100" b="1" i="1" dirty="0" err="1" smtClean="0"/>
              <a:t>contratto</a:t>
            </a:r>
            <a:r>
              <a:rPr lang="en-GB" sz="2100" b="1" i="1" dirty="0" smtClean="0"/>
              <a:t>”) </a:t>
            </a:r>
            <a:r>
              <a:rPr lang="en-GB" sz="2100" b="1" i="1" dirty="0"/>
              <a:t>pursuant to article 1453 of the Civil Code</a:t>
            </a:r>
            <a:r>
              <a:rPr lang="en-GB" sz="2100" i="1" dirty="0"/>
              <a:t>. If an Event of Default listed in Clause XXX above is outstanding, </a:t>
            </a:r>
            <a:r>
              <a:rPr lang="en-GB" sz="2100" b="1" i="1" dirty="0"/>
              <a:t>the Lender may send a notice to the Borrower indicating that rescission event </a:t>
            </a:r>
            <a:r>
              <a:rPr lang="en-GB" sz="2100" b="1" i="1" dirty="0" smtClean="0"/>
              <a:t>has </a:t>
            </a:r>
            <a:r>
              <a:rPr lang="en-GB" sz="2100" b="1" i="1" dirty="0"/>
              <a:t>occurred pursuant to article 1453 of the Civil Code and giving a term of [15 days] for the Borrower to remedy </a:t>
            </a:r>
            <a:r>
              <a:rPr lang="en-GB" sz="2100" i="1" dirty="0"/>
              <a:t>the relevant Event of Default. If the Borrower </a:t>
            </a:r>
            <a:r>
              <a:rPr lang="en-GB" sz="2100" b="1" i="1" dirty="0"/>
              <a:t>fails to remedy </a:t>
            </a:r>
            <a:r>
              <a:rPr lang="en-GB" sz="2100" i="1" dirty="0"/>
              <a:t>the Event of Default mentioned in the notice contemplated in Clause XXX above after the [15 day] term provided therein has expired, </a:t>
            </a:r>
            <a:r>
              <a:rPr lang="en-GB" sz="2100" b="1" i="1" dirty="0"/>
              <a:t>this Agreement shall automatically terminate </a:t>
            </a:r>
            <a:r>
              <a:rPr lang="en-GB" sz="2100" b="1" i="1" dirty="0" smtClean="0"/>
              <a:t>with </a:t>
            </a:r>
            <a:r>
              <a:rPr lang="en-GB" sz="2100" b="1" i="1" dirty="0"/>
              <a:t>no retroactive effect on the expiry date of such [15 day] </a:t>
            </a:r>
            <a:r>
              <a:rPr lang="en-GB" sz="2100" b="1" i="1" dirty="0" smtClean="0"/>
              <a:t>term</a:t>
            </a:r>
            <a:r>
              <a:rPr lang="en-GB" sz="2100" i="1" dirty="0" smtClean="0"/>
              <a:t>”.</a:t>
            </a:r>
            <a:br>
              <a:rPr lang="en-GB" sz="2100" i="1" dirty="0" smtClean="0"/>
            </a:br>
            <a:r>
              <a:rPr lang="it-IT" sz="2100" i="1" dirty="0" smtClean="0"/>
              <a:t> </a:t>
            </a: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Termination rights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lang="en-US" sz="3600" b="1" i="1" dirty="0">
              <a:latin typeface="+mj-lt"/>
              <a:ea typeface="+mj-ea"/>
              <a:cs typeface="+mj-cs"/>
            </a:endParaRP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224652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Termination rights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82500" lnSpcReduction="20000"/>
          </a:bodyPr>
          <a:lstStyle/>
          <a:p>
            <a:pPr lvl="0">
              <a:spcBef>
                <a:spcPct val="0"/>
              </a:spcBef>
            </a:pPr>
            <a:endParaRPr kumimoji="0" lang="en-US" sz="3500" b="1" i="1" u="none" strike="noStrike" kern="1200" cap="none" spc="0" normalizeH="0" baseline="0" noProof="0" dirty="0" smtClean="0">
              <a:ln>
                <a:noFill/>
              </a:ln>
              <a:solidFill>
                <a:schemeClr val="tx1"/>
              </a:solidFill>
              <a:effectLst/>
              <a:uLnTx/>
              <a:uFillTx/>
              <a:latin typeface="+mj-lt"/>
              <a:ea typeface="+mj-ea"/>
              <a:cs typeface="+mj-cs"/>
            </a:endParaRPr>
          </a:p>
          <a:p>
            <a:pPr lvl="0" algn="ctr">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a:t>
            </a:r>
            <a:r>
              <a:rPr kumimoji="0" lang="en-US" sz="3500" b="1" i="1" u="none" strike="noStrike" kern="1200" cap="none" spc="0" normalizeH="0" baseline="0" noProof="0" dirty="0" smtClean="0">
                <a:ln>
                  <a:noFill/>
                </a:ln>
                <a:solidFill>
                  <a:srgbClr val="FF0000"/>
                </a:solidFill>
                <a:effectLst/>
                <a:uLnTx/>
                <a:uFillTx/>
                <a:latin typeface="+mj-lt"/>
                <a:ea typeface="+mj-ea"/>
                <a:cs typeface="+mj-cs"/>
              </a:rPr>
              <a:t>Solve et </a:t>
            </a:r>
            <a:r>
              <a:rPr kumimoji="0" lang="en-US" sz="3500" b="1" i="1" u="none" strike="noStrike" kern="1200" cap="none" spc="0" normalizeH="0" baseline="0" noProof="0" dirty="0" err="1" smtClean="0">
                <a:ln>
                  <a:noFill/>
                </a:ln>
                <a:solidFill>
                  <a:srgbClr val="FF0000"/>
                </a:solidFill>
                <a:effectLst/>
                <a:uLnTx/>
                <a:uFillTx/>
                <a:latin typeface="+mj-lt"/>
                <a:ea typeface="+mj-ea"/>
                <a:cs typeface="+mj-cs"/>
              </a:rPr>
              <a:t>repete</a:t>
            </a:r>
            <a:r>
              <a:rPr kumimoji="0" lang="en-US" sz="3500" b="1" i="1" u="none" strike="noStrike" kern="1200" cap="none" spc="0" normalizeH="0" baseline="0" noProof="0" dirty="0" smtClean="0">
                <a:ln>
                  <a:noFill/>
                </a:ln>
                <a:solidFill>
                  <a:schemeClr val="tx1"/>
                </a:solidFill>
                <a:effectLst/>
                <a:uLnTx/>
                <a:uFillTx/>
                <a:latin typeface="+mj-lt"/>
                <a:ea typeface="+mj-ea"/>
                <a:cs typeface="+mj-cs"/>
              </a:rPr>
              <a:t>” clause</a:t>
            </a:r>
          </a:p>
          <a:p>
            <a:pPr lvl="0">
              <a:spcBef>
                <a:spcPct val="0"/>
              </a:spcBef>
            </a:pPr>
            <a:endParaRPr kumimoji="0" lang="en-US" sz="3500" b="1"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endParaRPr lang="en-US" sz="3500" b="1" i="1" dirty="0" smtClean="0">
              <a:latin typeface="+mj-lt"/>
              <a:ea typeface="+mj-ea"/>
              <a:cs typeface="+mj-cs"/>
            </a:endParaRPr>
          </a:p>
          <a:p>
            <a:pPr lvl="0">
              <a:spcBef>
                <a:spcPct val="0"/>
              </a:spcBef>
            </a:pPr>
            <a:r>
              <a:rPr lang="en-US" sz="3500" b="1" i="1" dirty="0" smtClean="0">
                <a:latin typeface="+mj-lt"/>
                <a:ea typeface="+mj-ea"/>
                <a:cs typeface="+mj-cs"/>
              </a:rPr>
              <a:t>A party may not refrain from performing his/her obligations, even in case that the counterparty is in default. No set-off rights or counterclaims may be raised to delay performance of the agreement</a:t>
            </a:r>
            <a:endParaRPr lang="en-US" sz="3500" b="1" i="1" dirty="0">
              <a:latin typeface="+mj-lt"/>
              <a:ea typeface="+mj-ea"/>
              <a:cs typeface="+mj-cs"/>
            </a:endParaRPr>
          </a:p>
          <a:p>
            <a:pPr lvl="0">
              <a:spcBef>
                <a:spcPct val="0"/>
              </a:spcBef>
            </a:pPr>
            <a:endParaRPr lang="en-US" sz="3500" b="1" i="1" dirty="0" smtClean="0">
              <a:latin typeface="+mj-lt"/>
              <a:ea typeface="+mj-ea"/>
              <a:cs typeface="+mj-cs"/>
            </a:endParaRPr>
          </a:p>
          <a:p>
            <a:pPr lvl="0">
              <a:spcBef>
                <a:spcPct val="0"/>
              </a:spcBef>
            </a:pPr>
            <a:endParaRPr lang="en-US" sz="3500" b="1" i="1" dirty="0">
              <a:latin typeface="+mj-lt"/>
              <a:ea typeface="+mj-ea"/>
              <a:cs typeface="+mj-cs"/>
            </a:endParaRPr>
          </a:p>
          <a:p>
            <a:pPr lvl="0">
              <a:spcBef>
                <a:spcPct val="0"/>
              </a:spcBef>
            </a:pPr>
            <a:r>
              <a:rPr lang="en-US" sz="3500" b="1" i="1" dirty="0" smtClean="0">
                <a:latin typeface="+mj-lt"/>
                <a:ea typeface="+mj-ea"/>
                <a:cs typeface="+mj-cs"/>
              </a:rPr>
              <a:t>Example: </a:t>
            </a:r>
            <a:r>
              <a:rPr lang="en-GB" sz="3600" dirty="0" smtClean="0"/>
              <a:t>“</a:t>
            </a:r>
            <a:r>
              <a:rPr lang="en-GB" sz="3600" i="1" dirty="0" smtClean="0"/>
              <a:t>Each </a:t>
            </a:r>
            <a:r>
              <a:rPr lang="en-GB" sz="3600" i="1" dirty="0"/>
              <a:t>payment to be made by the Borrower under the Finance Documents will be made in full, without any set-off or </a:t>
            </a:r>
            <a:r>
              <a:rPr lang="en-GB" sz="3600" i="1" dirty="0" smtClean="0"/>
              <a:t>deduction</a:t>
            </a:r>
            <a:r>
              <a:rPr lang="en-GB" sz="3600" dirty="0" smtClean="0"/>
              <a:t>”.</a:t>
            </a:r>
            <a:endParaRPr kumimoji="0" lang="en-US" sz="3500" b="1" i="1" u="none" strike="noStrike" kern="1200" cap="none" spc="0" normalizeH="0" noProof="0" dirty="0" smtClean="0">
              <a:ln>
                <a:noFill/>
              </a:ln>
              <a:solidFill>
                <a:schemeClr val="tx1"/>
              </a:solidFill>
              <a:effectLst/>
              <a:uLnTx/>
              <a:uFillTx/>
              <a:latin typeface="+mj-lt"/>
              <a:ea typeface="+mj-ea"/>
              <a:cs typeface="+mj-cs"/>
            </a:endParaRPr>
          </a:p>
          <a:p>
            <a:pPr lvl="0">
              <a:spcBef>
                <a:spcPct val="0"/>
              </a:spcBef>
            </a:pPr>
            <a:endParaRPr lang="en-US" sz="3500" b="1" i="1" dirty="0">
              <a:latin typeface="+mj-lt"/>
              <a:ea typeface="+mj-ea"/>
              <a:cs typeface="+mj-cs"/>
            </a:endParaRPr>
          </a:p>
          <a:p>
            <a:pPr marL="457200" lvl="0" indent="-457200">
              <a:spcBef>
                <a:spcPct val="0"/>
              </a:spcBef>
              <a:buFontTx/>
              <a:buChar char="-"/>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
        <p:nvSpPr>
          <p:cNvPr id="3" name="Freccia giù 2"/>
          <p:cNvSpPr/>
          <p:nvPr/>
        </p:nvSpPr>
        <p:spPr>
          <a:xfrm>
            <a:off x="4245732" y="2204864"/>
            <a:ext cx="6480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05751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Termination rights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82500" lnSpcReduction="10000"/>
          </a:bodyPr>
          <a:lstStyle/>
          <a:p>
            <a:pPr lvl="0">
              <a:spcBef>
                <a:spcPct val="0"/>
              </a:spcBef>
            </a:pPr>
            <a:endParaRPr kumimoji="0" lang="en-US" sz="3500" b="1" i="1" u="none" strike="noStrike" kern="1200" cap="none" spc="0" normalizeH="0" baseline="0" noProof="0" dirty="0" smtClean="0">
              <a:ln>
                <a:noFill/>
              </a:ln>
              <a:solidFill>
                <a:schemeClr val="tx1"/>
              </a:solidFill>
              <a:effectLst/>
              <a:uLnTx/>
              <a:uFillTx/>
              <a:latin typeface="+mj-lt"/>
              <a:ea typeface="+mj-ea"/>
              <a:cs typeface="+mj-cs"/>
            </a:endParaRPr>
          </a:p>
          <a:p>
            <a:pPr lvl="0" algn="ctr">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a:t>
            </a:r>
            <a:r>
              <a:rPr kumimoji="0" lang="en-US" sz="3500" b="1" i="1" u="none" strike="noStrike" kern="1200" cap="none" spc="0" normalizeH="0" baseline="0" noProof="0" dirty="0" smtClean="0">
                <a:ln>
                  <a:noFill/>
                </a:ln>
                <a:solidFill>
                  <a:srgbClr val="FF0000"/>
                </a:solidFill>
                <a:effectLst/>
                <a:uLnTx/>
                <a:uFillTx/>
                <a:latin typeface="+mj-lt"/>
                <a:ea typeface="+mj-ea"/>
                <a:cs typeface="+mj-cs"/>
              </a:rPr>
              <a:t>Solve et </a:t>
            </a:r>
            <a:r>
              <a:rPr kumimoji="0" lang="en-US" sz="3500" b="1" i="1" u="none" strike="noStrike" kern="1200" cap="none" spc="0" normalizeH="0" baseline="0" noProof="0" dirty="0" err="1" smtClean="0">
                <a:ln>
                  <a:noFill/>
                </a:ln>
                <a:solidFill>
                  <a:srgbClr val="FF0000"/>
                </a:solidFill>
                <a:effectLst/>
                <a:uLnTx/>
                <a:uFillTx/>
                <a:latin typeface="+mj-lt"/>
                <a:ea typeface="+mj-ea"/>
                <a:cs typeface="+mj-cs"/>
              </a:rPr>
              <a:t>repete</a:t>
            </a:r>
            <a:r>
              <a:rPr kumimoji="0" lang="en-US" sz="3500" b="1" i="1" u="none" strike="noStrike" kern="1200" cap="none" spc="0" normalizeH="0" baseline="0" noProof="0" dirty="0" smtClean="0">
                <a:ln>
                  <a:noFill/>
                </a:ln>
                <a:solidFill>
                  <a:schemeClr val="tx1"/>
                </a:solidFill>
                <a:effectLst/>
                <a:uLnTx/>
                <a:uFillTx/>
                <a:latin typeface="+mj-lt"/>
                <a:ea typeface="+mj-ea"/>
                <a:cs typeface="+mj-cs"/>
              </a:rPr>
              <a:t>” clause - </a:t>
            </a:r>
            <a:r>
              <a:rPr kumimoji="0" lang="en-US" sz="3500" b="1" i="1" u="none" strike="noStrike" kern="1200" cap="none" spc="0" normalizeH="0" baseline="0" noProof="0" dirty="0" smtClean="0">
                <a:ln>
                  <a:noFill/>
                </a:ln>
                <a:solidFill>
                  <a:srgbClr val="FF0000"/>
                </a:solidFill>
                <a:effectLst/>
                <a:uLnTx/>
                <a:uFillTx/>
                <a:latin typeface="+mj-lt"/>
                <a:ea typeface="+mj-ea"/>
                <a:cs typeface="+mj-cs"/>
              </a:rPr>
              <a:t>LIMITATIONS</a:t>
            </a:r>
          </a:p>
          <a:p>
            <a:pPr lvl="0">
              <a:spcBef>
                <a:spcPct val="0"/>
              </a:spcBef>
            </a:pPr>
            <a:endParaRPr kumimoji="0" lang="en-US" sz="3500" b="1" i="1"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pPr>
            <a:r>
              <a:rPr lang="en-US" sz="3500" b="1" i="1" dirty="0" smtClean="0">
                <a:latin typeface="+mj-lt"/>
                <a:ea typeface="+mj-ea"/>
                <a:cs typeface="+mj-cs"/>
              </a:rPr>
              <a:t>- such clause may not prevent a </a:t>
            </a:r>
            <a:r>
              <a:rPr lang="en-US" sz="3500" b="1" i="1" smtClean="0">
                <a:latin typeface="+mj-lt"/>
                <a:ea typeface="+mj-ea"/>
                <a:cs typeface="+mj-cs"/>
              </a:rPr>
              <a:t>party </a:t>
            </a:r>
            <a:r>
              <a:rPr lang="en-US" sz="3500" b="1" i="1" smtClean="0">
                <a:latin typeface="+mj-lt"/>
                <a:ea typeface="+mj-ea"/>
                <a:cs typeface="+mj-cs"/>
              </a:rPr>
              <a:t>from claiming </a:t>
            </a:r>
            <a:r>
              <a:rPr lang="en-US" sz="3500" b="1" i="1" noProof="0" dirty="0" smtClean="0">
                <a:latin typeface="+mj-lt"/>
                <a:ea typeface="+mj-ea"/>
                <a:cs typeface="+mj-cs"/>
              </a:rPr>
              <a:t>nullity or </a:t>
            </a:r>
            <a:r>
              <a:rPr lang="en-US" sz="3500" b="1" i="1" noProof="0" dirty="0" err="1" smtClean="0">
                <a:latin typeface="+mj-lt"/>
                <a:ea typeface="+mj-ea"/>
                <a:cs typeface="+mj-cs"/>
              </a:rPr>
              <a:t>voidability</a:t>
            </a:r>
            <a:r>
              <a:rPr lang="en-US" sz="3500" b="1" i="1" noProof="0" dirty="0" smtClean="0">
                <a:latin typeface="+mj-lt"/>
                <a:ea typeface="+mj-ea"/>
                <a:cs typeface="+mj-cs"/>
              </a:rPr>
              <a:t> of the agreement;</a:t>
            </a:r>
          </a:p>
          <a:p>
            <a:pPr lvl="0">
              <a:spcBef>
                <a:spcPct val="0"/>
              </a:spcBef>
            </a:pPr>
            <a:endParaRPr kumimoji="0" lang="en-US" sz="3500" b="1" i="1" u="none" strike="noStrike" kern="1200" cap="none" spc="0" normalizeH="0" baseline="0" dirty="0" smtClean="0">
              <a:ln>
                <a:noFill/>
              </a:ln>
              <a:solidFill>
                <a:schemeClr val="tx1"/>
              </a:solidFill>
              <a:effectLst/>
              <a:uLnTx/>
              <a:uFillTx/>
              <a:latin typeface="+mj-lt"/>
              <a:ea typeface="+mj-ea"/>
              <a:cs typeface="+mj-cs"/>
            </a:endParaRPr>
          </a:p>
          <a:p>
            <a:pPr lvl="0">
              <a:spcBef>
                <a:spcPct val="0"/>
              </a:spcBef>
            </a:pPr>
            <a:r>
              <a:rPr kumimoji="0" lang="en-US" sz="3500" b="1" i="1" u="none" strike="noStrike" kern="1200" cap="none" spc="0" normalizeH="0" baseline="0" dirty="0" smtClean="0">
                <a:ln>
                  <a:noFill/>
                </a:ln>
                <a:solidFill>
                  <a:schemeClr val="tx1"/>
                </a:solidFill>
                <a:effectLst/>
                <a:uLnTx/>
                <a:uFillTx/>
                <a:latin typeface="+mj-lt"/>
                <a:ea typeface="+mj-ea"/>
                <a:cs typeface="+mj-cs"/>
              </a:rPr>
              <a:t>-</a:t>
            </a:r>
            <a:r>
              <a:rPr kumimoji="0" lang="en-US" sz="3500" b="1" i="1" u="none" strike="noStrike" kern="1200" cap="none" spc="0" normalizeH="0" dirty="0" smtClean="0">
                <a:ln>
                  <a:noFill/>
                </a:ln>
                <a:solidFill>
                  <a:schemeClr val="tx1"/>
                </a:solidFill>
                <a:effectLst/>
                <a:uLnTx/>
                <a:uFillTx/>
                <a:latin typeface="+mj-lt"/>
                <a:ea typeface="+mj-ea"/>
                <a:cs typeface="+mj-cs"/>
              </a:rPr>
              <a:t> the Court may at any time decide to suspend application of the “solve et </a:t>
            </a:r>
            <a:r>
              <a:rPr kumimoji="0" lang="en-US" sz="3500" b="1" i="1" u="none" strike="noStrike" kern="1200" cap="none" spc="0" normalizeH="0" dirty="0" err="1" smtClean="0">
                <a:ln>
                  <a:noFill/>
                </a:ln>
                <a:solidFill>
                  <a:schemeClr val="tx1"/>
                </a:solidFill>
                <a:effectLst/>
                <a:uLnTx/>
                <a:uFillTx/>
                <a:latin typeface="+mj-lt"/>
                <a:ea typeface="+mj-ea"/>
                <a:cs typeface="+mj-cs"/>
              </a:rPr>
              <a:t>repete</a:t>
            </a:r>
            <a:r>
              <a:rPr kumimoji="0" lang="en-US" sz="3500" b="1" i="1" u="none" strike="noStrike" kern="1200" cap="none" spc="0" normalizeH="0" dirty="0" smtClean="0">
                <a:ln>
                  <a:noFill/>
                </a:ln>
                <a:solidFill>
                  <a:schemeClr val="tx1"/>
                </a:solidFill>
                <a:effectLst/>
                <a:uLnTx/>
                <a:uFillTx/>
                <a:latin typeface="+mj-lt"/>
                <a:ea typeface="+mj-ea"/>
                <a:cs typeface="+mj-cs"/>
              </a:rPr>
              <a:t>” clause (e.g., in case that the counterclaims raised by the non-defaulting party appear to be well-grounded)</a:t>
            </a:r>
            <a:endParaRPr lang="en-US" sz="3500" b="1" i="1" dirty="0">
              <a:latin typeface="+mj-lt"/>
              <a:ea typeface="+mj-ea"/>
              <a:cs typeface="+mj-cs"/>
            </a:endParaRPr>
          </a:p>
          <a:p>
            <a:pPr marL="457200" lvl="0" indent="-457200">
              <a:spcBef>
                <a:spcPct val="0"/>
              </a:spcBef>
              <a:buFontTx/>
              <a:buChar char="-"/>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770242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060848"/>
            <a:ext cx="8229600" cy="1143000"/>
          </a:xfrm>
        </p:spPr>
        <p:txBody>
          <a:bodyPr>
            <a:normAutofit/>
          </a:bodyPr>
          <a:lstStyle/>
          <a:p>
            <a:r>
              <a:rPr lang="it-IT" dirty="0" err="1" smtClean="0"/>
              <a:t>Invalidity</a:t>
            </a:r>
            <a:endParaRPr lang="it-IT" dirty="0"/>
          </a:p>
        </p:txBody>
      </p:sp>
    </p:spTree>
    <p:extLst>
      <p:ext uri="{BB962C8B-B14F-4D97-AF65-F5344CB8AC3E}">
        <p14:creationId xmlns:p14="http://schemas.microsoft.com/office/powerpoint/2010/main" val="587625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060848"/>
            <a:ext cx="8229600" cy="1143000"/>
          </a:xfrm>
        </p:spPr>
        <p:txBody>
          <a:bodyPr>
            <a:normAutofit fontScale="90000"/>
          </a:bodyPr>
          <a:lstStyle/>
          <a:p>
            <a:r>
              <a:rPr lang="it-IT" dirty="0" err="1" smtClean="0"/>
              <a:t>Penalties</a:t>
            </a:r>
            <a:r>
              <a:rPr lang="it-IT" dirty="0" smtClean="0"/>
              <a:t> and </a:t>
            </a:r>
            <a:r>
              <a:rPr lang="it-IT" dirty="0" err="1" smtClean="0"/>
              <a:t>restoration</a:t>
            </a:r>
            <a:r>
              <a:rPr lang="it-IT" dirty="0" smtClean="0"/>
              <a:t> of </a:t>
            </a:r>
            <a:r>
              <a:rPr lang="it-IT" dirty="0" err="1" smtClean="0"/>
              <a:t>damages</a:t>
            </a:r>
            <a:endParaRPr lang="it-IT" dirty="0"/>
          </a:p>
        </p:txBody>
      </p:sp>
    </p:spTree>
    <p:extLst>
      <p:ext uri="{BB962C8B-B14F-4D97-AF65-F5344CB8AC3E}">
        <p14:creationId xmlns:p14="http://schemas.microsoft.com/office/powerpoint/2010/main" val="1934399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Penalties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r>
              <a:rPr lang="en-US" sz="3500" b="1" i="1" baseline="0" dirty="0" smtClean="0">
                <a:solidFill>
                  <a:srgbClr val="C00000"/>
                </a:solidFill>
                <a:latin typeface="+mj-lt"/>
                <a:ea typeface="+mj-ea"/>
                <a:cs typeface="+mj-cs"/>
              </a:rPr>
              <a:t>Penalty</a:t>
            </a:r>
            <a:r>
              <a:rPr lang="en-US" sz="3500" b="1" i="1" dirty="0" smtClean="0">
                <a:solidFill>
                  <a:srgbClr val="C00000"/>
                </a:solidFill>
                <a:latin typeface="+mj-lt"/>
                <a:ea typeface="+mj-ea"/>
                <a:cs typeface="+mj-cs"/>
              </a:rPr>
              <a:t> clause</a:t>
            </a:r>
            <a:r>
              <a:rPr lang="en-US" sz="3500" b="1" i="1" dirty="0" smtClean="0">
                <a:latin typeface="+mj-lt"/>
                <a:ea typeface="+mj-ea"/>
                <a:cs typeface="+mj-cs"/>
              </a:rPr>
              <a:t>: the agreement sets out the amount which will be payable by the defaulting party</a:t>
            </a:r>
          </a:p>
          <a:p>
            <a:pPr lvl="0">
              <a:spcBef>
                <a:spcPct val="0"/>
              </a:spcBef>
            </a:pPr>
            <a:endParaRPr lang="en-US" sz="3500" b="1" i="1" dirty="0">
              <a:latin typeface="+mj-lt"/>
              <a:ea typeface="+mj-ea"/>
              <a:cs typeface="+mj-cs"/>
            </a:endParaRPr>
          </a:p>
          <a:p>
            <a:pPr lvl="0">
              <a:spcBef>
                <a:spcPct val="0"/>
              </a:spcBef>
            </a:pPr>
            <a:endParaRPr lang="en-US" sz="3500" b="1" i="1" dirty="0" smtClean="0">
              <a:latin typeface="+mj-lt"/>
              <a:ea typeface="+mj-ea"/>
              <a:cs typeface="+mj-cs"/>
            </a:endParaRPr>
          </a:p>
          <a:p>
            <a:pPr lvl="0">
              <a:spcBef>
                <a:spcPct val="0"/>
              </a:spcBef>
            </a:pPr>
            <a:r>
              <a:rPr lang="en-US" sz="3500" b="1" i="1" dirty="0" smtClean="0">
                <a:latin typeface="+mj-lt"/>
                <a:ea typeface="+mj-ea"/>
                <a:cs typeface="+mj-cs"/>
              </a:rPr>
              <a:t>the non-defaulting party is not required to provide evidence that a </a:t>
            </a:r>
            <a:r>
              <a:rPr lang="en-US" sz="3500" b="1" i="1" u="sng" dirty="0" smtClean="0">
                <a:latin typeface="+mj-lt"/>
                <a:ea typeface="+mj-ea"/>
                <a:cs typeface="+mj-cs"/>
              </a:rPr>
              <a:t>damage</a:t>
            </a:r>
            <a:r>
              <a:rPr lang="en-US" sz="3500" b="1" i="1" dirty="0" smtClean="0">
                <a:latin typeface="+mj-lt"/>
                <a:ea typeface="+mj-ea"/>
                <a:cs typeface="+mj-cs"/>
              </a:rPr>
              <a:t> was created, nor of the damage amount</a:t>
            </a:r>
            <a:endParaRPr lang="en-US" sz="3500" b="1" i="1" baseline="0" dirty="0" smtClean="0">
              <a:latin typeface="+mj-lt"/>
              <a:ea typeface="+mj-ea"/>
              <a:cs typeface="+mj-cs"/>
            </a:endParaRPr>
          </a:p>
          <a:p>
            <a:pPr marL="457200" lvl="0" indent="-457200">
              <a:spcBef>
                <a:spcPct val="0"/>
              </a:spcBef>
              <a:buFontTx/>
              <a:buChar char="-"/>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
        <p:nvSpPr>
          <p:cNvPr id="3" name="Freccia giù 2"/>
          <p:cNvSpPr/>
          <p:nvPr/>
        </p:nvSpPr>
        <p:spPr>
          <a:xfrm>
            <a:off x="3419872" y="3356992"/>
            <a:ext cx="208823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78990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Penalties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r>
              <a:rPr lang="en-US" sz="3500" b="1" i="1" baseline="0" dirty="0" smtClean="0">
                <a:solidFill>
                  <a:srgbClr val="C00000"/>
                </a:solidFill>
                <a:latin typeface="+mj-lt"/>
                <a:ea typeface="+mj-ea"/>
                <a:cs typeface="+mj-cs"/>
              </a:rPr>
              <a:t>Penalty</a:t>
            </a:r>
            <a:r>
              <a:rPr lang="en-US" sz="3500" b="1" i="1" dirty="0" smtClean="0">
                <a:solidFill>
                  <a:srgbClr val="C00000"/>
                </a:solidFill>
                <a:latin typeface="+mj-lt"/>
                <a:ea typeface="+mj-ea"/>
                <a:cs typeface="+mj-cs"/>
              </a:rPr>
              <a:t> clause</a:t>
            </a:r>
            <a:r>
              <a:rPr lang="en-US" sz="3500" b="1" i="1" dirty="0">
                <a:latin typeface="+mj-lt"/>
                <a:ea typeface="+mj-ea"/>
                <a:cs typeface="+mj-cs"/>
              </a:rPr>
              <a:t> </a:t>
            </a:r>
            <a:r>
              <a:rPr lang="en-US" sz="3500" b="1" i="1" dirty="0" smtClean="0">
                <a:latin typeface="+mj-lt"/>
                <a:ea typeface="+mj-ea"/>
                <a:cs typeface="+mj-cs"/>
              </a:rPr>
              <a:t>– breach of contract</a:t>
            </a:r>
          </a:p>
          <a:p>
            <a:pPr lvl="0">
              <a:spcBef>
                <a:spcPct val="0"/>
              </a:spcBef>
            </a:pPr>
            <a:endParaRPr lang="en-US" sz="3500" b="1" i="1" dirty="0">
              <a:latin typeface="+mj-lt"/>
              <a:ea typeface="+mj-ea"/>
              <a:cs typeface="+mj-cs"/>
            </a:endParaRPr>
          </a:p>
          <a:p>
            <a:pPr marL="457200" lvl="0" indent="-457200">
              <a:spcBef>
                <a:spcPct val="0"/>
              </a:spcBef>
              <a:buFontTx/>
              <a:buChar char="-"/>
            </a:pPr>
            <a:r>
              <a:rPr lang="en-US" sz="3500" b="1" i="1" dirty="0" smtClean="0">
                <a:latin typeface="+mj-lt"/>
                <a:ea typeface="+mj-ea"/>
                <a:cs typeface="+mj-cs"/>
              </a:rPr>
              <a:t>Failure to perform contractual obligations</a:t>
            </a:r>
          </a:p>
          <a:p>
            <a:pPr marL="457200" lvl="0" indent="-457200">
              <a:spcBef>
                <a:spcPct val="0"/>
              </a:spcBef>
              <a:buFontTx/>
              <a:buChar char="-"/>
            </a:pPr>
            <a:r>
              <a:rPr lang="en-US" sz="3500" b="1" i="1" dirty="0" smtClean="0">
                <a:latin typeface="+mj-lt"/>
                <a:ea typeface="+mj-ea"/>
                <a:cs typeface="+mj-cs"/>
              </a:rPr>
              <a:t>Delay in performing obligations</a:t>
            </a:r>
            <a:endParaRPr lang="en-US" sz="3500" b="1" i="1" baseline="0" dirty="0" smtClean="0">
              <a:latin typeface="+mj-lt"/>
              <a:ea typeface="+mj-ea"/>
              <a:cs typeface="+mj-cs"/>
            </a:endParaRPr>
          </a:p>
          <a:p>
            <a:pPr marL="457200" lvl="0" indent="-457200">
              <a:spcBef>
                <a:spcPct val="0"/>
              </a:spcBef>
              <a:buFontTx/>
              <a:buChar char="-"/>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763893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Penalties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0000" lnSpcReduction="20000"/>
          </a:bodyPr>
          <a:lstStyle/>
          <a:p>
            <a:pPr lvl="0">
              <a:spcBef>
                <a:spcPct val="0"/>
              </a:spcBef>
            </a:pPr>
            <a:r>
              <a:rPr lang="en-US" sz="3500" b="1" i="1" baseline="0" dirty="0" smtClean="0">
                <a:solidFill>
                  <a:srgbClr val="C00000"/>
                </a:solidFill>
                <a:latin typeface="+mj-lt"/>
                <a:ea typeface="+mj-ea"/>
                <a:cs typeface="+mj-cs"/>
              </a:rPr>
              <a:t>Penalty</a:t>
            </a:r>
            <a:r>
              <a:rPr lang="en-US" sz="3500" b="1" i="1" dirty="0" smtClean="0">
                <a:solidFill>
                  <a:srgbClr val="C00000"/>
                </a:solidFill>
                <a:latin typeface="+mj-lt"/>
                <a:ea typeface="+mj-ea"/>
                <a:cs typeface="+mj-cs"/>
              </a:rPr>
              <a:t> clause </a:t>
            </a:r>
            <a:r>
              <a:rPr lang="en-US" sz="3500" b="1" i="1" dirty="0" smtClean="0">
                <a:latin typeface="+mj-lt"/>
                <a:ea typeface="+mj-ea"/>
                <a:cs typeface="+mj-cs"/>
              </a:rPr>
              <a:t>– </a:t>
            </a:r>
            <a:r>
              <a:rPr lang="en-US" sz="3500" b="1" i="1" u="sng" dirty="0" smtClean="0">
                <a:latin typeface="+mj-lt"/>
                <a:ea typeface="+mj-ea"/>
                <a:cs typeface="+mj-cs"/>
              </a:rPr>
              <a:t>limitations/drawbacks</a:t>
            </a:r>
          </a:p>
          <a:p>
            <a:pPr lvl="0">
              <a:spcBef>
                <a:spcPct val="0"/>
              </a:spcBef>
            </a:pPr>
            <a:endParaRPr lang="en-US" sz="3500" b="1" i="1" dirty="0">
              <a:latin typeface="+mj-lt"/>
              <a:ea typeface="+mj-ea"/>
              <a:cs typeface="+mj-cs"/>
            </a:endParaRPr>
          </a:p>
          <a:p>
            <a:pPr marL="457200" lvl="0" indent="-457200">
              <a:spcBef>
                <a:spcPct val="0"/>
              </a:spcBef>
              <a:buFontTx/>
              <a:buChar char="-"/>
            </a:pPr>
            <a:r>
              <a:rPr lang="en-US" sz="3500" b="1" i="1" dirty="0" smtClean="0">
                <a:latin typeface="+mj-lt"/>
                <a:ea typeface="+mj-ea"/>
                <a:cs typeface="+mj-cs"/>
              </a:rPr>
              <a:t>The non-defaulting party may </a:t>
            </a:r>
            <a:r>
              <a:rPr lang="en-US" sz="3500" b="1" i="1" dirty="0" smtClean="0">
                <a:solidFill>
                  <a:srgbClr val="FF0000"/>
                </a:solidFill>
                <a:latin typeface="+mj-lt"/>
                <a:ea typeface="+mj-ea"/>
                <a:cs typeface="+mj-cs"/>
              </a:rPr>
              <a:t>not</a:t>
            </a:r>
            <a:r>
              <a:rPr lang="en-US" sz="3500" b="1" i="1" dirty="0" smtClean="0">
                <a:latin typeface="+mj-lt"/>
                <a:ea typeface="+mj-ea"/>
                <a:cs typeface="+mj-cs"/>
              </a:rPr>
              <a:t> obtain </a:t>
            </a:r>
            <a:r>
              <a:rPr lang="en-US" sz="3500" b="1" i="1" dirty="0" smtClean="0">
                <a:solidFill>
                  <a:srgbClr val="FF0000"/>
                </a:solidFill>
                <a:latin typeface="+mj-lt"/>
                <a:ea typeface="+mj-ea"/>
                <a:cs typeface="+mj-cs"/>
              </a:rPr>
              <a:t>more</a:t>
            </a:r>
            <a:r>
              <a:rPr lang="en-US" sz="3500" b="1" i="1" dirty="0" smtClean="0">
                <a:latin typeface="+mj-lt"/>
                <a:ea typeface="+mj-ea"/>
                <a:cs typeface="+mj-cs"/>
              </a:rPr>
              <a:t> than the amount specified in the penalty clause </a:t>
            </a:r>
          </a:p>
          <a:p>
            <a:pPr marL="457200" lvl="0" indent="-457200">
              <a:spcBef>
                <a:spcPct val="0"/>
              </a:spcBef>
              <a:buFontTx/>
              <a:buChar char="-"/>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The defaulting party may apply to Court,</a:t>
            </a:r>
            <a:r>
              <a:rPr kumimoji="0" lang="en-US" sz="3500" b="1" i="1" u="none" strike="noStrike" kern="1200" cap="none" spc="0" normalizeH="0" noProof="0" dirty="0" smtClean="0">
                <a:ln>
                  <a:noFill/>
                </a:ln>
                <a:solidFill>
                  <a:schemeClr val="tx1"/>
                </a:solidFill>
                <a:effectLst/>
                <a:uLnTx/>
                <a:uFillTx/>
                <a:latin typeface="+mj-lt"/>
                <a:ea typeface="+mj-ea"/>
                <a:cs typeface="+mj-cs"/>
              </a:rPr>
              <a:t> to obtain </a:t>
            </a:r>
            <a:r>
              <a:rPr kumimoji="0" lang="en-US" sz="3500" b="1" i="1" u="none" strike="noStrike" kern="1200" cap="none" spc="0" normalizeH="0" noProof="0" dirty="0" smtClean="0">
                <a:ln>
                  <a:noFill/>
                </a:ln>
                <a:solidFill>
                  <a:srgbClr val="FF0000"/>
                </a:solidFill>
                <a:effectLst/>
                <a:uLnTx/>
                <a:uFillTx/>
                <a:latin typeface="+mj-lt"/>
                <a:ea typeface="+mj-ea"/>
                <a:cs typeface="+mj-cs"/>
              </a:rPr>
              <a:t>a reduction of the penalty amount</a:t>
            </a:r>
            <a:r>
              <a:rPr kumimoji="0" lang="en-US" sz="3500" b="1" i="1" u="none" strike="noStrike" kern="1200" cap="none" spc="0" normalizeH="0" noProof="0" dirty="0" smtClean="0">
                <a:ln>
                  <a:noFill/>
                </a:ln>
                <a:solidFill>
                  <a:schemeClr val="tx1"/>
                </a:solidFill>
                <a:effectLst/>
                <a:uLnTx/>
                <a:uFillTx/>
                <a:latin typeface="+mj-lt"/>
                <a:ea typeface="+mj-ea"/>
                <a:cs typeface="+mj-cs"/>
              </a:rPr>
              <a:t>, in case that the latter is considered as ‘unbalanced’ or unfair, or if the obligations at stake were performed in part by the defaulting party</a:t>
            </a: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906249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Penalties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lgn="ctr">
              <a:spcBef>
                <a:spcPct val="0"/>
              </a:spcBef>
            </a:pPr>
            <a:r>
              <a:rPr lang="en-US" sz="3500" b="1" i="1" baseline="0" dirty="0" smtClean="0">
                <a:solidFill>
                  <a:srgbClr val="C00000"/>
                </a:solidFill>
                <a:latin typeface="+mj-lt"/>
                <a:ea typeface="+mj-ea"/>
                <a:cs typeface="+mj-cs"/>
              </a:rPr>
              <a:t>The deposit (‘</a:t>
            </a:r>
            <a:r>
              <a:rPr lang="en-US" sz="3500" b="1" i="1" baseline="0" dirty="0" err="1" smtClean="0">
                <a:solidFill>
                  <a:srgbClr val="C00000"/>
                </a:solidFill>
                <a:latin typeface="+mj-lt"/>
                <a:ea typeface="+mj-ea"/>
                <a:cs typeface="+mj-cs"/>
              </a:rPr>
              <a:t>caparra</a:t>
            </a:r>
            <a:r>
              <a:rPr lang="en-US" sz="3500" b="1" i="1" baseline="0" dirty="0" smtClean="0">
                <a:solidFill>
                  <a:srgbClr val="C00000"/>
                </a:solidFill>
                <a:latin typeface="+mj-lt"/>
                <a:ea typeface="+mj-ea"/>
                <a:cs typeface="+mj-cs"/>
              </a:rPr>
              <a:t>’)</a:t>
            </a:r>
            <a:endParaRPr lang="en-US" sz="3500" b="1" i="1" u="sng" dirty="0" smtClean="0">
              <a:latin typeface="+mj-lt"/>
              <a:ea typeface="+mj-ea"/>
              <a:cs typeface="+mj-cs"/>
            </a:endParaRPr>
          </a:p>
          <a:p>
            <a:pPr lvl="0">
              <a:spcBef>
                <a:spcPct val="0"/>
              </a:spcBef>
            </a:pPr>
            <a:endParaRPr lang="en-US" sz="3500" b="1" i="1" dirty="0">
              <a:latin typeface="+mj-lt"/>
              <a:ea typeface="+mj-ea"/>
              <a:cs typeface="+mj-cs"/>
            </a:endParaRP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8268095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Penalties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67500" lnSpcReduction="20000"/>
          </a:bodyPr>
          <a:lstStyle/>
          <a:p>
            <a:pPr lvl="0">
              <a:spcBef>
                <a:spcPct val="0"/>
              </a:spcBef>
            </a:pPr>
            <a:endParaRPr lang="en-US" sz="3500" b="1" i="1" baseline="0" dirty="0" smtClean="0">
              <a:solidFill>
                <a:srgbClr val="C00000"/>
              </a:solidFill>
              <a:latin typeface="+mj-lt"/>
              <a:ea typeface="+mj-ea"/>
              <a:cs typeface="+mj-cs"/>
            </a:endParaRPr>
          </a:p>
          <a:p>
            <a:pPr lvl="0">
              <a:spcBef>
                <a:spcPct val="0"/>
              </a:spcBef>
            </a:pPr>
            <a:r>
              <a:rPr lang="en-US" sz="3500" b="1" i="1" baseline="0" dirty="0" smtClean="0">
                <a:solidFill>
                  <a:srgbClr val="C00000"/>
                </a:solidFill>
                <a:latin typeface="+mj-lt"/>
                <a:ea typeface="+mj-ea"/>
                <a:cs typeface="+mj-cs"/>
              </a:rPr>
              <a:t>The “deposit” </a:t>
            </a:r>
            <a:r>
              <a:rPr lang="en-US" sz="3500" b="1" i="1" baseline="0" dirty="0" smtClean="0">
                <a:latin typeface="+mj-lt"/>
                <a:ea typeface="+mj-ea"/>
                <a:cs typeface="+mj-cs"/>
              </a:rPr>
              <a:t>may have several functions</a:t>
            </a:r>
            <a:endParaRPr lang="en-US" sz="3500" b="1" i="1" u="sng" dirty="0" smtClean="0">
              <a:latin typeface="+mj-lt"/>
              <a:ea typeface="+mj-ea"/>
              <a:cs typeface="+mj-cs"/>
            </a:endParaRPr>
          </a:p>
          <a:p>
            <a:pPr lvl="0">
              <a:spcBef>
                <a:spcPct val="0"/>
              </a:spcBef>
            </a:pPr>
            <a:endParaRPr lang="en-US" sz="3500" b="1" i="1" dirty="0">
              <a:latin typeface="+mj-lt"/>
              <a:ea typeface="+mj-ea"/>
              <a:cs typeface="+mj-cs"/>
            </a:endParaRPr>
          </a:p>
          <a:p>
            <a:pPr marL="457200" lvl="0" indent="-457200">
              <a:spcBef>
                <a:spcPct val="0"/>
              </a:spcBef>
              <a:buFontTx/>
              <a:buChar char="-"/>
            </a:pPr>
            <a:endParaRPr lang="en-US" sz="3500" b="1" i="1" dirty="0" smtClean="0">
              <a:latin typeface="+mj-lt"/>
              <a:ea typeface="+mj-ea"/>
              <a:cs typeface="+mj-cs"/>
            </a:endParaRPr>
          </a:p>
          <a:p>
            <a:pPr marL="514350" lvl="0" indent="-514350">
              <a:spcBef>
                <a:spcPct val="0"/>
              </a:spcBef>
              <a:buAutoNum type="arabicPeriod"/>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to “confirm”</a:t>
            </a:r>
            <a:r>
              <a:rPr kumimoji="0" lang="en-US" sz="3500" b="1" i="1" u="none" strike="noStrike" kern="1200" cap="none" spc="0" normalizeH="0" noProof="0" dirty="0" smtClean="0">
                <a:ln>
                  <a:noFill/>
                </a:ln>
                <a:solidFill>
                  <a:schemeClr val="tx1"/>
                </a:solidFill>
                <a:effectLst/>
                <a:uLnTx/>
                <a:uFillTx/>
                <a:latin typeface="+mj-lt"/>
                <a:ea typeface="+mj-ea"/>
                <a:cs typeface="+mj-cs"/>
              </a:rPr>
              <a:t> either party’s obligations (the other party would be entitled to </a:t>
            </a:r>
            <a:r>
              <a:rPr kumimoji="0" lang="en-US" sz="3500" b="1" i="1" u="none" strike="noStrike" kern="1200" cap="none" spc="0" normalizeH="0" noProof="0" dirty="0" smtClean="0">
                <a:ln>
                  <a:noFill/>
                </a:ln>
                <a:solidFill>
                  <a:srgbClr val="FF0000"/>
                </a:solidFill>
                <a:effectLst/>
                <a:uLnTx/>
                <a:uFillTx/>
                <a:latin typeface="+mj-lt"/>
                <a:ea typeface="+mj-ea"/>
                <a:cs typeface="+mj-cs"/>
              </a:rPr>
              <a:t>retain the deposit amount in case of default</a:t>
            </a:r>
            <a:r>
              <a:rPr kumimoji="0" lang="en-US" sz="3500" b="1" i="1" u="none" strike="noStrike" kern="1200" cap="none" spc="0" normalizeH="0" noProof="0" dirty="0" smtClean="0">
                <a:ln>
                  <a:noFill/>
                </a:ln>
                <a:solidFill>
                  <a:schemeClr val="tx1"/>
                </a:solidFill>
                <a:effectLst/>
                <a:uLnTx/>
                <a:uFillTx/>
                <a:latin typeface="+mj-lt"/>
                <a:ea typeface="+mj-ea"/>
                <a:cs typeface="+mj-cs"/>
              </a:rPr>
              <a:t>); but, if the defaulting party is the subject receiving the deposit, he/she must return the double of the deposited amount. The non-defaulting party may request restoration of any further damages – </a:t>
            </a:r>
            <a:r>
              <a:rPr kumimoji="0" lang="en-US" sz="3500" b="1" i="1" u="none" strike="noStrike" kern="1200" cap="none" spc="0" normalizeH="0" noProof="0" dirty="0" smtClean="0">
                <a:ln>
                  <a:noFill/>
                </a:ln>
                <a:solidFill>
                  <a:srgbClr val="92D050"/>
                </a:solidFill>
                <a:effectLst/>
                <a:uLnTx/>
                <a:uFillTx/>
                <a:latin typeface="+mj-lt"/>
                <a:ea typeface="+mj-ea"/>
                <a:cs typeface="+mj-cs"/>
              </a:rPr>
              <a:t>“</a:t>
            </a:r>
            <a:r>
              <a:rPr kumimoji="0" lang="en-US" sz="3500" b="1" i="1" u="none" strike="noStrike" kern="1200" cap="none" spc="0" normalizeH="0" noProof="0" dirty="0" err="1" smtClean="0">
                <a:ln>
                  <a:noFill/>
                </a:ln>
                <a:solidFill>
                  <a:srgbClr val="92D050"/>
                </a:solidFill>
                <a:effectLst/>
                <a:uLnTx/>
                <a:uFillTx/>
                <a:latin typeface="+mj-lt"/>
                <a:ea typeface="+mj-ea"/>
                <a:cs typeface="+mj-cs"/>
              </a:rPr>
              <a:t>caparra</a:t>
            </a:r>
            <a:r>
              <a:rPr kumimoji="0" lang="en-US" sz="3500" b="1" i="1" u="none" strike="noStrike" kern="1200" cap="none" spc="0" normalizeH="0" noProof="0" dirty="0" smtClean="0">
                <a:ln>
                  <a:noFill/>
                </a:ln>
                <a:solidFill>
                  <a:srgbClr val="92D050"/>
                </a:solidFill>
                <a:effectLst/>
                <a:uLnTx/>
                <a:uFillTx/>
                <a:latin typeface="+mj-lt"/>
                <a:ea typeface="+mj-ea"/>
                <a:cs typeface="+mj-cs"/>
              </a:rPr>
              <a:t> </a:t>
            </a:r>
            <a:r>
              <a:rPr kumimoji="0" lang="en-US" sz="3500" b="1" i="1" u="none" strike="noStrike" kern="1200" cap="none" spc="0" normalizeH="0" noProof="0" dirty="0" err="1" smtClean="0">
                <a:ln>
                  <a:noFill/>
                </a:ln>
                <a:solidFill>
                  <a:srgbClr val="92D050"/>
                </a:solidFill>
                <a:effectLst/>
                <a:uLnTx/>
                <a:uFillTx/>
                <a:latin typeface="+mj-lt"/>
                <a:ea typeface="+mj-ea"/>
                <a:cs typeface="+mj-cs"/>
              </a:rPr>
              <a:t>confirmatoria</a:t>
            </a:r>
            <a:r>
              <a:rPr kumimoji="0" lang="en-US" sz="3500" b="1" i="1" u="none" strike="noStrike" kern="1200" cap="none" spc="0" normalizeH="0" noProof="0" dirty="0" smtClean="0">
                <a:ln>
                  <a:noFill/>
                </a:ln>
                <a:solidFill>
                  <a:srgbClr val="92D050"/>
                </a:solidFill>
                <a:effectLst/>
                <a:uLnTx/>
                <a:uFillTx/>
                <a:latin typeface="+mj-lt"/>
                <a:ea typeface="+mj-ea"/>
                <a:cs typeface="+mj-cs"/>
              </a:rPr>
              <a:t>”</a:t>
            </a:r>
          </a:p>
          <a:p>
            <a:pPr marL="514350" lvl="0" indent="-514350">
              <a:spcBef>
                <a:spcPct val="0"/>
              </a:spcBef>
              <a:buAutoNum type="arabicPeriod"/>
            </a:pPr>
            <a:endParaRPr kumimoji="0" lang="en-US" sz="3500" b="1" i="1" u="none" strike="noStrike" kern="1200" cap="none" spc="0" normalizeH="0" baseline="0" noProof="0" dirty="0" smtClean="0">
              <a:ln>
                <a:noFill/>
              </a:ln>
              <a:solidFill>
                <a:schemeClr val="tx1"/>
              </a:solidFill>
              <a:effectLst/>
              <a:uLnTx/>
              <a:uFillTx/>
              <a:latin typeface="+mj-lt"/>
              <a:ea typeface="+mj-ea"/>
              <a:cs typeface="+mj-cs"/>
            </a:endParaRPr>
          </a:p>
          <a:p>
            <a:pPr marL="514350" lvl="0" indent="-514350">
              <a:spcBef>
                <a:spcPct val="0"/>
              </a:spcBef>
              <a:buAutoNum type="arabicPeriod"/>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to</a:t>
            </a:r>
            <a:r>
              <a:rPr kumimoji="0" lang="en-US" sz="3500" b="1" i="1" u="none" strike="noStrike" kern="1200" cap="none" spc="0" normalizeH="0" noProof="0" dirty="0" smtClean="0">
                <a:ln>
                  <a:noFill/>
                </a:ln>
                <a:solidFill>
                  <a:schemeClr val="tx1"/>
                </a:solidFill>
                <a:effectLst/>
                <a:uLnTx/>
                <a:uFillTx/>
                <a:latin typeface="+mj-lt"/>
                <a:ea typeface="+mj-ea"/>
                <a:cs typeface="+mj-cs"/>
              </a:rPr>
              <a:t> allow either party to </a:t>
            </a:r>
            <a:r>
              <a:rPr kumimoji="0" lang="en-US" sz="3500" b="1" i="1" u="none" strike="noStrike" kern="1200" cap="none" spc="0" normalizeH="0" noProof="0" dirty="0" err="1" smtClean="0">
                <a:ln>
                  <a:noFill/>
                </a:ln>
                <a:solidFill>
                  <a:srgbClr val="FF0000"/>
                </a:solidFill>
                <a:effectLst/>
                <a:uLnTx/>
                <a:uFillTx/>
                <a:latin typeface="+mj-lt"/>
                <a:ea typeface="+mj-ea"/>
                <a:cs typeface="+mj-cs"/>
              </a:rPr>
              <a:t>unilateraly</a:t>
            </a:r>
            <a:r>
              <a:rPr kumimoji="0" lang="en-US" sz="3500" b="1" i="1" u="none" strike="noStrike" kern="1200" cap="none" spc="0" normalizeH="0" noProof="0" dirty="0" smtClean="0">
                <a:ln>
                  <a:noFill/>
                </a:ln>
                <a:solidFill>
                  <a:srgbClr val="FF0000"/>
                </a:solidFill>
                <a:effectLst/>
                <a:uLnTx/>
                <a:uFillTx/>
                <a:latin typeface="+mj-lt"/>
                <a:ea typeface="+mj-ea"/>
                <a:cs typeface="+mj-cs"/>
              </a:rPr>
              <a:t> withdraw </a:t>
            </a:r>
            <a:r>
              <a:rPr kumimoji="0" lang="en-US" sz="3500" b="1" i="1" u="none" strike="noStrike" kern="1200" cap="none" spc="0" normalizeH="0" noProof="0" dirty="0" smtClean="0">
                <a:ln>
                  <a:noFill/>
                </a:ln>
                <a:solidFill>
                  <a:schemeClr val="tx1"/>
                </a:solidFill>
                <a:effectLst/>
                <a:uLnTx/>
                <a:uFillTx/>
                <a:latin typeface="+mj-lt"/>
                <a:ea typeface="+mj-ea"/>
                <a:cs typeface="+mj-cs"/>
              </a:rPr>
              <a:t>from the agreement (by letting the other party retain the deposit) – </a:t>
            </a:r>
            <a:r>
              <a:rPr kumimoji="0" lang="en-US" sz="3500" b="1" i="1" u="none" strike="noStrike" kern="1200" cap="none" spc="0" normalizeH="0" noProof="0" dirty="0" smtClean="0">
                <a:ln>
                  <a:noFill/>
                </a:ln>
                <a:solidFill>
                  <a:srgbClr val="92D050"/>
                </a:solidFill>
                <a:effectLst/>
                <a:uLnTx/>
                <a:uFillTx/>
                <a:latin typeface="+mj-lt"/>
                <a:ea typeface="+mj-ea"/>
                <a:cs typeface="+mj-cs"/>
              </a:rPr>
              <a:t>“</a:t>
            </a:r>
            <a:r>
              <a:rPr kumimoji="0" lang="en-US" sz="3500" b="1" i="1" u="none" strike="noStrike" kern="1200" cap="none" spc="0" normalizeH="0" noProof="0" dirty="0" err="1" smtClean="0">
                <a:ln>
                  <a:noFill/>
                </a:ln>
                <a:solidFill>
                  <a:srgbClr val="92D050"/>
                </a:solidFill>
                <a:effectLst/>
                <a:uLnTx/>
                <a:uFillTx/>
                <a:latin typeface="+mj-lt"/>
                <a:ea typeface="+mj-ea"/>
                <a:cs typeface="+mj-cs"/>
              </a:rPr>
              <a:t>caparra</a:t>
            </a:r>
            <a:r>
              <a:rPr kumimoji="0" lang="en-US" sz="3500" b="1" i="1" u="none" strike="noStrike" kern="1200" cap="none" spc="0" normalizeH="0" noProof="0" dirty="0" smtClean="0">
                <a:ln>
                  <a:noFill/>
                </a:ln>
                <a:solidFill>
                  <a:srgbClr val="92D050"/>
                </a:solidFill>
                <a:effectLst/>
                <a:uLnTx/>
                <a:uFillTx/>
                <a:latin typeface="+mj-lt"/>
                <a:ea typeface="+mj-ea"/>
                <a:cs typeface="+mj-cs"/>
              </a:rPr>
              <a:t> </a:t>
            </a:r>
            <a:r>
              <a:rPr kumimoji="0" lang="en-US" sz="3500" b="1" i="1" u="none" strike="noStrike" kern="1200" cap="none" spc="0" normalizeH="0" noProof="0" dirty="0" err="1" smtClean="0">
                <a:ln>
                  <a:noFill/>
                </a:ln>
                <a:solidFill>
                  <a:srgbClr val="92D050"/>
                </a:solidFill>
                <a:effectLst/>
                <a:uLnTx/>
                <a:uFillTx/>
                <a:latin typeface="+mj-lt"/>
                <a:ea typeface="+mj-ea"/>
                <a:cs typeface="+mj-cs"/>
              </a:rPr>
              <a:t>penitenziale</a:t>
            </a:r>
            <a:r>
              <a:rPr kumimoji="0" lang="en-US" sz="3500" b="1" i="1" u="none" strike="noStrike" kern="1200" cap="none" spc="0" normalizeH="0" noProof="0" dirty="0" smtClean="0">
                <a:ln>
                  <a:noFill/>
                </a:ln>
                <a:solidFill>
                  <a:srgbClr val="92D050"/>
                </a:solidFill>
                <a:effectLst/>
                <a:uLnTx/>
                <a:uFillTx/>
                <a:latin typeface="+mj-lt"/>
                <a:ea typeface="+mj-ea"/>
                <a:cs typeface="+mj-cs"/>
              </a:rPr>
              <a:t>”</a:t>
            </a:r>
            <a:endParaRPr kumimoji="0" lang="en-US" sz="3500" b="1" i="1" u="none" strike="noStrike" kern="1200" cap="none" spc="0" normalizeH="0" baseline="0" noProof="0" dirty="0">
              <a:ln>
                <a:noFill/>
              </a:ln>
              <a:solidFill>
                <a:srgbClr val="92D050"/>
              </a:solidFill>
              <a:effectLst/>
              <a:uLnTx/>
              <a:uFillTx/>
              <a:latin typeface="+mj-lt"/>
              <a:ea typeface="+mj-ea"/>
              <a:cs typeface="+mj-cs"/>
            </a:endParaRPr>
          </a:p>
        </p:txBody>
      </p:sp>
    </p:spTree>
    <p:extLst>
      <p:ext uri="{BB962C8B-B14F-4D97-AF65-F5344CB8AC3E}">
        <p14:creationId xmlns:p14="http://schemas.microsoft.com/office/powerpoint/2010/main" val="1552692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0000" lnSpcReduction="10000"/>
          </a:bodyPr>
          <a:lstStyle/>
          <a:p>
            <a:pPr lvl="0">
              <a:spcBef>
                <a:spcPct val="0"/>
              </a:spcBef>
            </a:pPr>
            <a:endParaRPr lang="en-US" sz="3500" b="1" i="1" dirty="0" smtClean="0">
              <a:latin typeface="+mj-lt"/>
              <a:ea typeface="+mj-ea"/>
              <a:cs typeface="+mj-cs"/>
            </a:endParaRPr>
          </a:p>
          <a:p>
            <a:pPr marL="457200" lvl="0" indent="-457200">
              <a:spcBef>
                <a:spcPct val="0"/>
              </a:spcBef>
              <a:buFontTx/>
              <a:buChar char="-"/>
            </a:pPr>
            <a:r>
              <a:rPr lang="en-US" sz="3500" b="1" i="1" dirty="0" smtClean="0">
                <a:solidFill>
                  <a:srgbClr val="C00000"/>
                </a:solidFill>
                <a:latin typeface="+mj-lt"/>
                <a:ea typeface="+mj-ea"/>
                <a:cs typeface="+mj-cs"/>
              </a:rPr>
              <a:t>VALIDITY</a:t>
            </a:r>
            <a:r>
              <a:rPr lang="en-US" sz="3500" b="1" i="1" dirty="0" smtClean="0">
                <a:latin typeface="+mj-lt"/>
                <a:ea typeface="+mj-ea"/>
                <a:cs typeface="+mj-cs"/>
              </a:rPr>
              <a:t>: the agreement formally complies with the general requirements set out by the law (e.g., real estate agreement must be incorporated in a written document; the subject matter must be lawful)</a:t>
            </a:r>
          </a:p>
          <a:p>
            <a:pPr marL="457200" lvl="0" indent="-457200">
              <a:spcBef>
                <a:spcPct val="0"/>
              </a:spcBef>
              <a:buFontTx/>
              <a:buChar char="-"/>
            </a:pPr>
            <a:r>
              <a:rPr lang="en-US" sz="3500" b="1" i="1" dirty="0" smtClean="0">
                <a:solidFill>
                  <a:srgbClr val="C00000"/>
                </a:solidFill>
                <a:latin typeface="+mj-lt"/>
                <a:ea typeface="+mj-ea"/>
                <a:cs typeface="+mj-cs"/>
              </a:rPr>
              <a:t>ENFORCEABILITY</a:t>
            </a:r>
            <a:r>
              <a:rPr lang="en-US" sz="3500" b="1" i="1" dirty="0" smtClean="0">
                <a:latin typeface="+mj-lt"/>
                <a:ea typeface="+mj-ea"/>
                <a:cs typeface="+mj-cs"/>
              </a:rPr>
              <a:t>: the agreement is effective and may be actually enforced and performed by the parties</a:t>
            </a:r>
          </a:p>
          <a:p>
            <a:pPr marL="457200" lvl="0" indent="-457200">
              <a:spcBef>
                <a:spcPct val="0"/>
              </a:spcBef>
              <a:buFontTx/>
              <a:buChar char="-"/>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678028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lnSpcReduction="10000"/>
          </a:bodyPr>
          <a:lstStyle/>
          <a:p>
            <a:pPr lvl="0">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Invalidity</a:t>
            </a:r>
            <a:r>
              <a:rPr lang="en-US" sz="3500" b="1" i="1" dirty="0" smtClean="0">
                <a:latin typeface="+mj-lt"/>
                <a:ea typeface="+mj-ea"/>
                <a:cs typeface="+mj-cs"/>
              </a:rPr>
              <a:t>:</a:t>
            </a:r>
          </a:p>
          <a:p>
            <a:pPr lvl="0">
              <a:spcBef>
                <a:spcPct val="0"/>
              </a:spcBef>
            </a:pPr>
            <a:endParaRPr lang="en-US" sz="3500" b="1" i="1" dirty="0" smtClean="0">
              <a:latin typeface="+mj-lt"/>
              <a:ea typeface="+mj-ea"/>
              <a:cs typeface="+mj-cs"/>
            </a:endParaRPr>
          </a:p>
          <a:p>
            <a:pPr marL="457200" lvl="0" indent="-457200">
              <a:spcBef>
                <a:spcPct val="0"/>
              </a:spcBef>
              <a:buFontTx/>
              <a:buChar char="-"/>
            </a:pPr>
            <a:r>
              <a:rPr lang="en-US" sz="3500" b="1" i="1" dirty="0" smtClean="0">
                <a:solidFill>
                  <a:srgbClr val="C00000"/>
                </a:solidFill>
                <a:latin typeface="+mj-lt"/>
                <a:ea typeface="+mj-ea"/>
                <a:cs typeface="+mj-cs"/>
              </a:rPr>
              <a:t>NULLITY</a:t>
            </a:r>
            <a:r>
              <a:rPr lang="en-US" sz="3500" b="1" i="1" dirty="0" smtClean="0">
                <a:latin typeface="+mj-lt"/>
                <a:ea typeface="+mj-ea"/>
                <a:cs typeface="+mj-cs"/>
              </a:rPr>
              <a:t>: if an agreement is void and </a:t>
            </a:r>
            <a:r>
              <a:rPr lang="en-US" sz="3500" b="1" i="1" dirty="0" smtClean="0">
                <a:latin typeface="+mj-lt"/>
                <a:ea typeface="+mj-ea"/>
                <a:cs typeface="+mj-cs"/>
              </a:rPr>
              <a:t>null it </a:t>
            </a:r>
            <a:r>
              <a:rPr lang="en-US" sz="3500" b="1" i="1" dirty="0" smtClean="0">
                <a:latin typeface="+mj-lt"/>
                <a:ea typeface="+mj-ea"/>
                <a:cs typeface="+mj-cs"/>
              </a:rPr>
              <a:t>may not be enforced. Nullity arises by operation of law. </a:t>
            </a:r>
          </a:p>
          <a:p>
            <a:pPr marL="457200" lvl="0" indent="-457200">
              <a:spcBef>
                <a:spcPct val="0"/>
              </a:spcBef>
              <a:buFontTx/>
              <a:buChar char="-"/>
            </a:pPr>
            <a:r>
              <a:rPr lang="en-US" sz="3500" b="1" i="1" dirty="0" smtClean="0">
                <a:solidFill>
                  <a:srgbClr val="C00000"/>
                </a:solidFill>
                <a:latin typeface="+mj-lt"/>
                <a:ea typeface="+mj-ea"/>
                <a:cs typeface="+mj-cs"/>
              </a:rPr>
              <a:t>VOIDABILITY</a:t>
            </a:r>
            <a:r>
              <a:rPr lang="en-US" sz="3500" b="1" i="1" dirty="0" smtClean="0">
                <a:latin typeface="+mj-lt"/>
                <a:ea typeface="+mj-ea"/>
                <a:cs typeface="+mj-cs"/>
              </a:rPr>
              <a:t>: an agreement is voidable, but is still enforceable as long as none of the parties requests a Court to have it voided (declared as null).</a:t>
            </a:r>
          </a:p>
          <a:p>
            <a:pPr marL="457200" lvl="0" indent="-457200">
              <a:spcBef>
                <a:spcPct val="0"/>
              </a:spcBef>
              <a:buFontTx/>
              <a:buChar char="-"/>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860210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82500" lnSpcReduction="20000"/>
          </a:bodyPr>
          <a:lstStyle/>
          <a:p>
            <a:pPr lvl="0" algn="ctr">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Nullity</a:t>
            </a:r>
          </a:p>
          <a:p>
            <a:pPr lvl="0">
              <a:spcBef>
                <a:spcPct val="0"/>
              </a:spcBef>
            </a:pPr>
            <a:r>
              <a:rPr lang="en-US" sz="3500" b="1" i="1" dirty="0" smtClean="0">
                <a:latin typeface="+mj-lt"/>
                <a:ea typeface="+mj-ea"/>
                <a:cs typeface="+mj-cs"/>
              </a:rPr>
              <a:t>An agreement is null and void if:</a:t>
            </a:r>
          </a:p>
          <a:p>
            <a:pPr lvl="0">
              <a:spcBef>
                <a:spcPct val="0"/>
              </a:spcBef>
            </a:pPr>
            <a:endParaRPr lang="en-US" sz="3500" b="1" i="1" dirty="0" smtClean="0">
              <a:latin typeface="+mj-lt"/>
              <a:ea typeface="+mj-ea"/>
              <a:cs typeface="+mj-cs"/>
            </a:endParaRPr>
          </a:p>
          <a:p>
            <a:pPr marL="457200" lvl="0" indent="-457200">
              <a:spcBef>
                <a:spcPct val="0"/>
              </a:spcBef>
              <a:buFontTx/>
              <a:buChar char="-"/>
            </a:pPr>
            <a:r>
              <a:rPr lang="en-US" sz="3500" b="1" i="1" dirty="0" smtClean="0">
                <a:latin typeface="+mj-lt"/>
                <a:ea typeface="+mj-ea"/>
                <a:cs typeface="+mj-cs"/>
              </a:rPr>
              <a:t>Conflict with </a:t>
            </a:r>
            <a:r>
              <a:rPr lang="en-US" sz="3500" b="1" i="1" dirty="0" smtClean="0">
                <a:solidFill>
                  <a:srgbClr val="C00000"/>
                </a:solidFill>
                <a:latin typeface="+mj-lt"/>
                <a:ea typeface="+mj-ea"/>
                <a:cs typeface="+mj-cs"/>
              </a:rPr>
              <a:t>mandatory provisions of law</a:t>
            </a:r>
          </a:p>
          <a:p>
            <a:pPr marL="457200" lvl="0" indent="-457200">
              <a:spcBef>
                <a:spcPct val="0"/>
              </a:spcBef>
              <a:buFontTx/>
              <a:buChar char="-"/>
            </a:pPr>
            <a:r>
              <a:rPr lang="en-US" sz="3500" b="1" i="1" dirty="0" smtClean="0">
                <a:latin typeface="+mj-lt"/>
                <a:ea typeface="+mj-ea"/>
                <a:cs typeface="+mj-cs"/>
              </a:rPr>
              <a:t>Breach of </a:t>
            </a:r>
            <a:r>
              <a:rPr lang="en-US" sz="3500" b="1" i="1" dirty="0" smtClean="0">
                <a:solidFill>
                  <a:srgbClr val="C00000"/>
                </a:solidFill>
                <a:latin typeface="+mj-lt"/>
                <a:ea typeface="+mj-ea"/>
                <a:cs typeface="+mj-cs"/>
              </a:rPr>
              <a:t>fundamental requirements of agreements in general </a:t>
            </a:r>
            <a:r>
              <a:rPr lang="en-US" sz="3500" b="1" i="1" dirty="0" smtClean="0">
                <a:latin typeface="+mj-lt"/>
                <a:ea typeface="+mj-ea"/>
                <a:cs typeface="+mj-cs"/>
              </a:rPr>
              <a:t>(e.g., agreement; object; formal requirements, if any, etc.)</a:t>
            </a:r>
          </a:p>
          <a:p>
            <a:pPr marL="457200" lvl="0" indent="-457200">
              <a:spcBef>
                <a:spcPct val="0"/>
              </a:spcBef>
              <a:buFontTx/>
              <a:buChar char="-"/>
            </a:pPr>
            <a:r>
              <a:rPr lang="en-US" sz="3500" b="1" i="1" dirty="0" smtClean="0">
                <a:latin typeface="+mj-lt"/>
                <a:ea typeface="+mj-ea"/>
                <a:cs typeface="+mj-cs"/>
              </a:rPr>
              <a:t>The agreement was exclusively entered into in the light of </a:t>
            </a:r>
            <a:r>
              <a:rPr lang="en-US" sz="3500" b="1" i="1" dirty="0" smtClean="0">
                <a:solidFill>
                  <a:srgbClr val="C00000"/>
                </a:solidFill>
                <a:latin typeface="+mj-lt"/>
                <a:ea typeface="+mj-ea"/>
                <a:cs typeface="+mj-cs"/>
              </a:rPr>
              <a:t>illicit reasons </a:t>
            </a:r>
            <a:r>
              <a:rPr lang="en-US" sz="3500" b="1" i="1" dirty="0" smtClean="0">
                <a:latin typeface="+mj-lt"/>
                <a:ea typeface="+mj-ea"/>
                <a:cs typeface="+mj-cs"/>
              </a:rPr>
              <a:t>(which are </a:t>
            </a:r>
            <a:r>
              <a:rPr lang="en-US" sz="3500" b="1" i="1" dirty="0" smtClean="0">
                <a:solidFill>
                  <a:srgbClr val="C00000"/>
                </a:solidFill>
                <a:latin typeface="+mj-lt"/>
                <a:ea typeface="+mj-ea"/>
                <a:cs typeface="+mj-cs"/>
              </a:rPr>
              <a:t>common </a:t>
            </a:r>
            <a:r>
              <a:rPr lang="en-US" sz="3500" b="1" i="1" dirty="0" smtClean="0">
                <a:latin typeface="+mj-lt"/>
                <a:ea typeface="+mj-ea"/>
                <a:cs typeface="+mj-cs"/>
              </a:rPr>
              <a:t>to both parties)</a:t>
            </a:r>
          </a:p>
          <a:p>
            <a:pPr marL="457200" lvl="0" indent="-457200">
              <a:spcBef>
                <a:spcPct val="0"/>
              </a:spcBef>
              <a:buFontTx/>
              <a:buChar char="-"/>
            </a:pPr>
            <a:r>
              <a:rPr lang="en-US" sz="3500" b="1" i="1" dirty="0" smtClean="0">
                <a:solidFill>
                  <a:srgbClr val="C00000"/>
                </a:solidFill>
                <a:latin typeface="+mj-lt"/>
                <a:ea typeface="+mj-ea"/>
                <a:cs typeface="+mj-cs"/>
              </a:rPr>
              <a:t>The subject matter </a:t>
            </a:r>
            <a:r>
              <a:rPr lang="en-US" sz="3500" b="1" i="1" dirty="0" smtClean="0">
                <a:latin typeface="+mj-lt"/>
                <a:ea typeface="+mj-ea"/>
                <a:cs typeface="+mj-cs"/>
              </a:rPr>
              <a:t>of the agreement was </a:t>
            </a:r>
            <a:r>
              <a:rPr lang="en-US" sz="3500" b="1" i="1" dirty="0" smtClean="0">
                <a:solidFill>
                  <a:srgbClr val="C00000"/>
                </a:solidFill>
                <a:latin typeface="+mj-lt"/>
                <a:ea typeface="+mj-ea"/>
                <a:cs typeface="+mj-cs"/>
              </a:rPr>
              <a:t>not clearly identified or identifiable </a:t>
            </a: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598867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A null </a:t>
            </a:r>
            <a:r>
              <a:rPr kumimoji="0" lang="en-US" sz="3500" b="1" i="1" u="none" strike="noStrike" kern="1200" cap="none" spc="0" normalizeH="0" noProof="0" dirty="0" smtClean="0">
                <a:ln>
                  <a:noFill/>
                </a:ln>
                <a:solidFill>
                  <a:schemeClr val="tx1"/>
                </a:solidFill>
                <a:effectLst/>
                <a:uLnTx/>
                <a:uFillTx/>
                <a:latin typeface="+mj-lt"/>
                <a:ea typeface="+mj-ea"/>
                <a:cs typeface="+mj-cs"/>
              </a:rPr>
              <a:t>agreement </a:t>
            </a:r>
            <a:r>
              <a:rPr kumimoji="0" lang="en-US" sz="3500" b="1" i="1" u="none" strike="noStrike" kern="1200" cap="none" spc="0" normalizeH="0" baseline="0" noProof="0" dirty="0" smtClean="0">
                <a:ln>
                  <a:noFill/>
                </a:ln>
                <a:solidFill>
                  <a:schemeClr val="tx1"/>
                </a:solidFill>
                <a:effectLst/>
                <a:uLnTx/>
                <a:uFillTx/>
                <a:latin typeface="+mj-lt"/>
                <a:ea typeface="+mj-ea"/>
                <a:cs typeface="+mj-cs"/>
              </a:rPr>
              <a:t>is not enforceable</a:t>
            </a:r>
            <a:r>
              <a:rPr kumimoji="0" lang="en-US" sz="3500" b="1" i="1" u="none" strike="noStrike" kern="1200" cap="none" spc="0" normalizeH="0" noProof="0" dirty="0" smtClean="0">
                <a:ln>
                  <a:noFill/>
                </a:ln>
                <a:solidFill>
                  <a:schemeClr val="tx1"/>
                </a:solidFill>
                <a:effectLst/>
                <a:uLnTx/>
                <a:uFillTx/>
                <a:latin typeface="+mj-lt"/>
                <a:ea typeface="+mj-ea"/>
                <a:cs typeface="+mj-cs"/>
              </a:rPr>
              <a:t> (so ineffective). In case of uncertainty, either party may apply for a declaration of the Court (there is no </a:t>
            </a:r>
            <a:r>
              <a:rPr lang="en-US" sz="3500" b="1" i="1" smtClean="0">
                <a:latin typeface="+mj-lt"/>
                <a:ea typeface="+mj-ea"/>
                <a:cs typeface="+mj-cs"/>
              </a:rPr>
              <a:t>statutory period)</a:t>
            </a:r>
            <a:endParaRPr lang="en-US" sz="3500" b="1" i="1" dirty="0" smtClean="0">
              <a:latin typeface="+mj-lt"/>
              <a:ea typeface="+mj-ea"/>
              <a:cs typeface="+mj-cs"/>
            </a:endParaRPr>
          </a:p>
          <a:p>
            <a:pPr lvl="0">
              <a:spcBef>
                <a:spcPct val="0"/>
              </a:spcBef>
            </a:pPr>
            <a:endParaRPr kumimoji="0" lang="en-US" sz="3500" b="1" i="1" u="none" strike="noStrike" kern="1200" cap="none" spc="0" normalizeH="0" baseline="0" noProof="0" dirty="0" smtClean="0">
              <a:ln>
                <a:noFill/>
              </a:ln>
              <a:solidFill>
                <a:schemeClr val="tx1"/>
              </a:solidFill>
              <a:effectLst/>
              <a:uLnTx/>
              <a:uFillTx/>
              <a:latin typeface="+mj-lt"/>
              <a:ea typeface="+mj-ea"/>
              <a:cs typeface="+mj-cs"/>
            </a:endParaRPr>
          </a:p>
          <a:p>
            <a:pPr lvl="0" algn="ctr">
              <a:spcBef>
                <a:spcPct val="0"/>
              </a:spcBef>
            </a:pPr>
            <a:r>
              <a:rPr lang="en-US" sz="3500" b="1" i="1" dirty="0" smtClean="0">
                <a:latin typeface="+mj-lt"/>
                <a:ea typeface="+mj-ea"/>
                <a:cs typeface="+mj-cs"/>
              </a:rPr>
              <a:t>Null agreement </a:t>
            </a: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a:p>
            <a:pPr lvl="0" algn="ctr">
              <a:spcBef>
                <a:spcPct val="0"/>
              </a:spcBef>
            </a:pPr>
            <a:r>
              <a:rPr lang="en-US" sz="3500" b="1" i="1" dirty="0" smtClean="0">
                <a:latin typeface="+mj-lt"/>
                <a:ea typeface="+mj-ea"/>
                <a:cs typeface="+mj-cs"/>
              </a:rPr>
              <a:t>Invalid and unenforceable</a:t>
            </a: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
        <p:nvSpPr>
          <p:cNvPr id="6" name="Freccia giù 5"/>
          <p:cNvSpPr/>
          <p:nvPr/>
        </p:nvSpPr>
        <p:spPr>
          <a:xfrm>
            <a:off x="3957700" y="5085184"/>
            <a:ext cx="122413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02012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lgn="ctr">
              <a:spcBef>
                <a:spcPct val="0"/>
              </a:spcBef>
            </a:pPr>
            <a:r>
              <a:rPr kumimoji="0" lang="en-US" sz="3500" b="1" i="1" u="none" strike="noStrike" kern="1200" cap="none" spc="0" normalizeH="0" baseline="0" noProof="0" dirty="0" err="1" smtClean="0">
                <a:ln>
                  <a:noFill/>
                </a:ln>
                <a:solidFill>
                  <a:schemeClr val="tx1"/>
                </a:solidFill>
                <a:effectLst/>
                <a:uLnTx/>
                <a:uFillTx/>
                <a:latin typeface="+mj-lt"/>
                <a:ea typeface="+mj-ea"/>
                <a:cs typeface="+mj-cs"/>
              </a:rPr>
              <a:t>Voidability</a:t>
            </a:r>
            <a:r>
              <a:rPr kumimoji="0" lang="en-US" sz="3500" b="1" i="1" u="none" strike="noStrike" kern="1200" cap="none" spc="0" normalizeH="0" baseline="0" noProof="0" dirty="0" smtClean="0">
                <a:ln>
                  <a:noFill/>
                </a:ln>
                <a:solidFill>
                  <a:schemeClr val="tx1"/>
                </a:solidFill>
                <a:effectLst/>
                <a:uLnTx/>
                <a:uFillTx/>
                <a:latin typeface="+mj-lt"/>
                <a:ea typeface="+mj-ea"/>
                <a:cs typeface="+mj-cs"/>
              </a:rPr>
              <a:t>:</a:t>
            </a:r>
            <a:endParaRPr lang="en-US" sz="3500" b="1" i="1" dirty="0" smtClean="0">
              <a:latin typeface="+mj-lt"/>
              <a:ea typeface="+mj-ea"/>
              <a:cs typeface="+mj-cs"/>
            </a:endParaRPr>
          </a:p>
          <a:p>
            <a:pPr lvl="0">
              <a:spcBef>
                <a:spcPct val="0"/>
              </a:spcBef>
            </a:pPr>
            <a:endParaRPr lang="en-US" sz="3500" b="1" i="1" dirty="0" smtClean="0">
              <a:latin typeface="+mj-lt"/>
              <a:ea typeface="+mj-ea"/>
              <a:cs typeface="+mj-cs"/>
            </a:endParaRPr>
          </a:p>
          <a:p>
            <a:pPr marL="457200" lvl="0" indent="-457200">
              <a:spcBef>
                <a:spcPct val="0"/>
              </a:spcBef>
              <a:buFontTx/>
              <a:buChar char="-"/>
            </a:pPr>
            <a:r>
              <a:rPr lang="en-US" sz="3500" b="1" i="1" dirty="0" smtClean="0">
                <a:latin typeface="+mj-lt"/>
                <a:ea typeface="+mj-ea"/>
                <a:cs typeface="+mj-cs"/>
              </a:rPr>
              <a:t>Either party was not in a position to enter into the agreement</a:t>
            </a:r>
            <a:r>
              <a:rPr lang="en-US" sz="3500" b="1" i="1" dirty="0" smtClean="0">
                <a:solidFill>
                  <a:srgbClr val="C00000"/>
                </a:solidFill>
                <a:latin typeface="+mj-lt"/>
                <a:ea typeface="+mj-ea"/>
                <a:cs typeface="+mj-cs"/>
              </a:rPr>
              <a:t> (unable to acquire rights and obligations)</a:t>
            </a:r>
          </a:p>
          <a:p>
            <a:pPr marL="457200" lvl="0" indent="-457200">
              <a:spcBef>
                <a:spcPct val="0"/>
              </a:spcBef>
              <a:buFontTx/>
              <a:buChar char="-"/>
            </a:pPr>
            <a:r>
              <a:rPr lang="en-US" sz="3500" b="1" i="1" dirty="0" smtClean="0">
                <a:latin typeface="+mj-lt"/>
                <a:ea typeface="+mj-ea"/>
                <a:cs typeface="+mj-cs"/>
              </a:rPr>
              <a:t>The agreement was based on </a:t>
            </a:r>
            <a:r>
              <a:rPr lang="en-US" sz="3500" b="1" i="1" dirty="0" smtClean="0">
                <a:solidFill>
                  <a:srgbClr val="C00000"/>
                </a:solidFill>
                <a:latin typeface="+mj-lt"/>
                <a:ea typeface="+mj-ea"/>
                <a:cs typeface="+mj-cs"/>
              </a:rPr>
              <a:t>a party’s mistake</a:t>
            </a:r>
            <a:r>
              <a:rPr lang="en-US" sz="3500" b="1" i="1" dirty="0" smtClean="0">
                <a:latin typeface="+mj-lt"/>
                <a:ea typeface="+mj-ea"/>
                <a:cs typeface="+mj-cs"/>
              </a:rPr>
              <a:t>, or his/her consent was obtained through </a:t>
            </a:r>
            <a:r>
              <a:rPr lang="en-US" sz="3500" b="1" i="1" dirty="0" smtClean="0">
                <a:solidFill>
                  <a:srgbClr val="C00000"/>
                </a:solidFill>
                <a:latin typeface="+mj-lt"/>
                <a:ea typeface="+mj-ea"/>
                <a:cs typeface="+mj-cs"/>
              </a:rPr>
              <a:t>fraud or violence</a:t>
            </a: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53192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r>
              <a:rPr kumimoji="0" lang="en-US" sz="3500" b="1" i="1" u="none" strike="noStrike" kern="1200" cap="none" spc="0" normalizeH="0" baseline="0" noProof="0" dirty="0" smtClean="0">
                <a:ln>
                  <a:noFill/>
                </a:ln>
                <a:solidFill>
                  <a:schemeClr val="tx1"/>
                </a:solidFill>
                <a:effectLst/>
                <a:uLnTx/>
                <a:uFillTx/>
                <a:latin typeface="+mj-lt"/>
                <a:ea typeface="+mj-ea"/>
                <a:cs typeface="+mj-cs"/>
              </a:rPr>
              <a:t>A voidable</a:t>
            </a:r>
            <a:r>
              <a:rPr kumimoji="0" lang="en-US" sz="3500" b="1" i="1" u="none" strike="noStrike" kern="1200" cap="none" spc="0" normalizeH="0" noProof="0" dirty="0" smtClean="0">
                <a:ln>
                  <a:noFill/>
                </a:ln>
                <a:solidFill>
                  <a:schemeClr val="tx1"/>
                </a:solidFill>
                <a:effectLst/>
                <a:uLnTx/>
                <a:uFillTx/>
                <a:latin typeface="+mj-lt"/>
                <a:ea typeface="+mj-ea"/>
                <a:cs typeface="+mj-cs"/>
              </a:rPr>
              <a:t> agreement </a:t>
            </a:r>
            <a:r>
              <a:rPr kumimoji="0" lang="en-US" sz="3500" b="1" i="1" u="none" strike="noStrike" kern="1200" cap="none" spc="0" normalizeH="0" baseline="0" noProof="0" dirty="0" smtClean="0">
                <a:ln>
                  <a:noFill/>
                </a:ln>
                <a:solidFill>
                  <a:schemeClr val="tx1"/>
                </a:solidFill>
                <a:effectLst/>
                <a:uLnTx/>
                <a:uFillTx/>
                <a:latin typeface="+mj-lt"/>
                <a:ea typeface="+mj-ea"/>
                <a:cs typeface="+mj-cs"/>
              </a:rPr>
              <a:t>is enforceable</a:t>
            </a:r>
            <a:r>
              <a:rPr kumimoji="0" lang="en-US" sz="3500" b="1" i="1" u="none" strike="noStrike" kern="1200" cap="none" spc="0" normalizeH="0" noProof="0" dirty="0" smtClean="0">
                <a:ln>
                  <a:noFill/>
                </a:ln>
                <a:solidFill>
                  <a:schemeClr val="tx1"/>
                </a:solidFill>
                <a:effectLst/>
                <a:uLnTx/>
                <a:uFillTx/>
                <a:latin typeface="+mj-lt"/>
                <a:ea typeface="+mj-ea"/>
                <a:cs typeface="+mj-cs"/>
              </a:rPr>
              <a:t> (so effective), but may be declared void (by virtue of a declaration of the Court): if so, it is no longer effective</a:t>
            </a:r>
            <a:endParaRPr lang="en-US" sz="3500" b="1" i="1" dirty="0" smtClean="0">
              <a:latin typeface="+mj-lt"/>
              <a:ea typeface="+mj-ea"/>
              <a:cs typeface="+mj-cs"/>
            </a:endParaRPr>
          </a:p>
          <a:p>
            <a:pPr lvl="0">
              <a:spcBef>
                <a:spcPct val="0"/>
              </a:spcBef>
            </a:pPr>
            <a:endParaRPr kumimoji="0" lang="en-US" sz="3500" b="1" i="1" u="none" strike="noStrike" kern="1200" cap="none" spc="0" normalizeH="0" baseline="0" noProof="0" dirty="0" smtClean="0">
              <a:ln>
                <a:noFill/>
              </a:ln>
              <a:solidFill>
                <a:schemeClr val="tx1"/>
              </a:solidFill>
              <a:effectLst/>
              <a:uLnTx/>
              <a:uFillTx/>
              <a:latin typeface="+mj-lt"/>
              <a:ea typeface="+mj-ea"/>
              <a:cs typeface="+mj-cs"/>
            </a:endParaRPr>
          </a:p>
          <a:p>
            <a:pPr lvl="0" algn="ctr">
              <a:spcBef>
                <a:spcPct val="0"/>
              </a:spcBef>
            </a:pPr>
            <a:r>
              <a:rPr lang="en-US" sz="3500" b="1" i="1" dirty="0" smtClean="0">
                <a:latin typeface="+mj-lt"/>
                <a:ea typeface="+mj-ea"/>
                <a:cs typeface="+mj-cs"/>
              </a:rPr>
              <a:t>Voidable agreement </a:t>
            </a: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a:p>
            <a:pPr lvl="0" algn="ctr">
              <a:spcBef>
                <a:spcPct val="0"/>
              </a:spcBef>
            </a:pPr>
            <a:r>
              <a:rPr lang="en-US" sz="3500" b="1" i="1" dirty="0" smtClean="0">
                <a:latin typeface="+mj-lt"/>
                <a:ea typeface="+mj-ea"/>
                <a:cs typeface="+mj-cs"/>
              </a:rPr>
              <a:t>Invalid but enforceable</a:t>
            </a: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
        <p:nvSpPr>
          <p:cNvPr id="6" name="Freccia giù 5"/>
          <p:cNvSpPr/>
          <p:nvPr/>
        </p:nvSpPr>
        <p:spPr>
          <a:xfrm>
            <a:off x="3957700" y="5085184"/>
            <a:ext cx="122413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5056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4752528"/>
          </a:xfrm>
        </p:spPr>
        <p:txBody>
          <a:bodyPr>
            <a:normAutofit fontScale="90000"/>
          </a:bodyPr>
          <a:lstStyle/>
          <a:p>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endParaRPr lang="en-US" sz="22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Invalidity of agreements</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Titolo 1"/>
          <p:cNvSpPr txBox="1">
            <a:spLocks/>
          </p:cNvSpPr>
          <p:nvPr/>
        </p:nvSpPr>
        <p:spPr>
          <a:xfrm>
            <a:off x="835968" y="1637184"/>
            <a:ext cx="7772400" cy="4752528"/>
          </a:xfrm>
          <a:prstGeom prst="rect">
            <a:avLst/>
          </a:prstGeom>
        </p:spPr>
        <p:txBody>
          <a:bodyPr vert="horz" lIns="91440" tIns="45720" rIns="91440" bIns="45720" rtlCol="0" anchor="ctr">
            <a:normAutofit fontScale="97500"/>
          </a:bodyPr>
          <a:lstStyle/>
          <a:p>
            <a:pPr lvl="0">
              <a:spcBef>
                <a:spcPct val="0"/>
              </a:spcBef>
            </a:pPr>
            <a:endParaRPr lang="en-US" sz="3500" b="1" i="1" dirty="0" smtClean="0">
              <a:latin typeface="+mj-lt"/>
              <a:ea typeface="+mj-ea"/>
              <a:cs typeface="+mj-cs"/>
            </a:endParaRPr>
          </a:p>
          <a:p>
            <a:pPr lvl="0">
              <a:spcBef>
                <a:spcPct val="0"/>
              </a:spcBef>
            </a:pPr>
            <a:endParaRPr lang="en-US" sz="3500" b="1" i="1" dirty="0">
              <a:latin typeface="+mj-lt"/>
              <a:ea typeface="+mj-ea"/>
              <a:cs typeface="+mj-cs"/>
            </a:endParaRPr>
          </a:p>
          <a:p>
            <a:pPr lvl="0">
              <a:spcBef>
                <a:spcPct val="0"/>
              </a:spcBef>
            </a:pPr>
            <a:r>
              <a:rPr lang="en-US" sz="3500" b="1" i="1" dirty="0" smtClean="0">
                <a:latin typeface="+mj-lt"/>
                <a:ea typeface="+mj-ea"/>
                <a:cs typeface="+mj-cs"/>
              </a:rPr>
              <a:t>An agreement might be: </a:t>
            </a:r>
          </a:p>
          <a:p>
            <a:pPr lvl="0">
              <a:spcBef>
                <a:spcPct val="0"/>
              </a:spcBef>
            </a:pPr>
            <a:endParaRPr lang="en-US" sz="3500" b="1" i="1" dirty="0">
              <a:latin typeface="+mj-lt"/>
              <a:ea typeface="+mj-ea"/>
              <a:cs typeface="+mj-cs"/>
            </a:endParaRPr>
          </a:p>
          <a:p>
            <a:pPr marL="457200" lvl="0" indent="-457200">
              <a:spcBef>
                <a:spcPct val="0"/>
              </a:spcBef>
              <a:buFontTx/>
              <a:buChar char="-"/>
            </a:pPr>
            <a:r>
              <a:rPr lang="en-US" sz="3500" b="1" i="1" dirty="0" smtClean="0">
                <a:solidFill>
                  <a:srgbClr val="C00000"/>
                </a:solidFill>
                <a:latin typeface="+mj-lt"/>
                <a:ea typeface="+mj-ea"/>
                <a:cs typeface="+mj-cs"/>
              </a:rPr>
              <a:t>invalid and unenforceable </a:t>
            </a:r>
            <a:r>
              <a:rPr lang="en-US" sz="3500" b="1" i="1" dirty="0" smtClean="0">
                <a:latin typeface="+mj-lt"/>
                <a:ea typeface="+mj-ea"/>
                <a:cs typeface="+mj-cs"/>
              </a:rPr>
              <a:t>(null agreements)</a:t>
            </a:r>
          </a:p>
          <a:p>
            <a:pPr marL="457200" indent="-457200">
              <a:spcBef>
                <a:spcPct val="0"/>
              </a:spcBef>
              <a:buFontTx/>
              <a:buChar char="-"/>
            </a:pPr>
            <a:r>
              <a:rPr lang="en-US" sz="3500" b="1" i="1" dirty="0">
                <a:solidFill>
                  <a:srgbClr val="C00000"/>
                </a:solidFill>
                <a:latin typeface="+mj-lt"/>
                <a:ea typeface="+mj-ea"/>
                <a:cs typeface="+mj-cs"/>
              </a:rPr>
              <a:t>enforceable but invalid </a:t>
            </a:r>
            <a:r>
              <a:rPr lang="en-US" sz="3500" b="1" i="1" dirty="0" smtClean="0">
                <a:latin typeface="+mj-lt"/>
                <a:ea typeface="+mj-ea"/>
                <a:cs typeface="+mj-cs"/>
              </a:rPr>
              <a:t>(voidable</a:t>
            </a:r>
            <a:r>
              <a:rPr lang="en-US" sz="3500" b="1" i="1" dirty="0">
                <a:latin typeface="+mj-lt"/>
                <a:ea typeface="+mj-ea"/>
                <a:cs typeface="+mj-cs"/>
              </a:rPr>
              <a:t>)</a:t>
            </a:r>
          </a:p>
          <a:p>
            <a:pPr marL="457200" lvl="0" indent="-457200">
              <a:spcBef>
                <a:spcPct val="0"/>
              </a:spcBef>
              <a:buFontTx/>
              <a:buChar char="-"/>
            </a:pPr>
            <a:r>
              <a:rPr lang="en-US" sz="3500" b="1" i="1" dirty="0" smtClean="0">
                <a:solidFill>
                  <a:srgbClr val="C00000"/>
                </a:solidFill>
                <a:latin typeface="+mj-lt"/>
                <a:ea typeface="+mj-ea"/>
                <a:cs typeface="+mj-cs"/>
              </a:rPr>
              <a:t>…valid but unenforceable?</a:t>
            </a:r>
            <a:endParaRPr lang="en-US" sz="3500" b="1" i="1" dirty="0" smtClean="0">
              <a:latin typeface="+mj-lt"/>
              <a:ea typeface="+mj-ea"/>
              <a:cs typeface="+mj-cs"/>
            </a:endParaRPr>
          </a:p>
          <a:p>
            <a:pPr lvl="0">
              <a:spcBef>
                <a:spcPct val="0"/>
              </a:spcBef>
            </a:pPr>
            <a:endParaRPr kumimoji="0" lang="en-US" sz="3500" b="1" i="1" u="none" strike="noStrike" kern="1200" cap="none" spc="0" normalizeH="0" baseline="0" noProof="0" dirty="0">
              <a:ln>
                <a:noFill/>
              </a:ln>
              <a:solidFill>
                <a:schemeClr val="tx1"/>
              </a:solidFill>
              <a:effectLst/>
              <a:uLnTx/>
              <a:uFillTx/>
              <a:latin typeface="+mj-lt"/>
              <a:ea typeface="+mj-ea"/>
              <a:cs typeface="+mj-cs"/>
            </a:endParaRPr>
          </a:p>
        </p:txBody>
      </p:sp>
      <p:sp>
        <p:nvSpPr>
          <p:cNvPr id="3" name="Freccia giù 2"/>
          <p:cNvSpPr/>
          <p:nvPr/>
        </p:nvSpPr>
        <p:spPr>
          <a:xfrm>
            <a:off x="4029708" y="1467450"/>
            <a:ext cx="1080120" cy="92772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90448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6298</TotalTime>
  <Words>1382</Words>
  <Application>Microsoft Macintosh PowerPoint</Application>
  <PresentationFormat>Presentazione su schermo (4:3)</PresentationFormat>
  <Paragraphs>172</Paragraphs>
  <Slides>25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25</vt:i4>
      </vt:variant>
    </vt:vector>
  </HeadingPairs>
  <TitlesOfParts>
    <vt:vector size="28" baseType="lpstr">
      <vt:lpstr>Calibri</vt:lpstr>
      <vt:lpstr>Arial</vt:lpstr>
      <vt:lpstr>Tema di Office</vt:lpstr>
      <vt:lpstr>Private and Public law   Invalidity and termination rights  1. Invalidity: is an agreement void and null or just voidable?  2. Termination of agreements  3. Penalties and restoration of damages    </vt:lpstr>
      <vt:lpstr>Invalidity</vt:lpstr>
      <vt:lpstr>           </vt:lpstr>
      <vt:lpstr>           </vt:lpstr>
      <vt:lpstr>           </vt:lpstr>
      <vt:lpstr>           </vt:lpstr>
      <vt:lpstr>           </vt:lpstr>
      <vt:lpstr>           </vt:lpstr>
      <vt:lpstr>           </vt:lpstr>
      <vt:lpstr>           </vt:lpstr>
      <vt:lpstr>           </vt:lpstr>
      <vt:lpstr>           </vt:lpstr>
      <vt:lpstr>           </vt:lpstr>
      <vt:lpstr>Termination rights</vt:lpstr>
      <vt:lpstr>           </vt:lpstr>
      <vt:lpstr>           </vt:lpstr>
      <vt:lpstr>    Typical termination clause:  “The Parties hereby agree that upon the occurrence of any of the Events of Default contemplated in Clauses XXX (Non payment and breach of purpose), XXX (Breach of other obligations) other than the Events of Default contemplated in Clause XXX, the Lender shall have the right to rescind the Agreement (“risolvere il contratto”) pursuant to article 1453 of the Civil Code. If an Event of Default listed in Clause XXX above is outstanding, the Lender may send a notice to the Borrower indicating that rescission event has occurred pursuant to article 1453 of the Civil Code and giving a term of [15 days] for the Borrower to remedy the relevant Event of Default. If the Borrower fails to remedy the Event of Default mentioned in the notice contemplated in Clause XXX above after the [15 day] term provided therein has expired, this Agreement shall automatically terminate with no retroactive effect on the expiry date of such [15 day] term”.      </vt:lpstr>
      <vt:lpstr>           </vt:lpstr>
      <vt:lpstr>           </vt:lpstr>
      <vt:lpstr>Penalties and restoration of damages</vt:lpstr>
      <vt:lpstr>           </vt:lpstr>
      <vt:lpstr>           </vt:lpstr>
      <vt:lpstr>           </vt:lpstr>
      <vt:lpstr>           </vt:lpstr>
      <vt:lpstr>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Utente di Microsoft Office</cp:lastModifiedBy>
  <cp:revision>928</cp:revision>
  <dcterms:created xsi:type="dcterms:W3CDTF">2014-02-22T15:41:35Z</dcterms:created>
  <dcterms:modified xsi:type="dcterms:W3CDTF">2015-11-13T11:23:14Z</dcterms:modified>
</cp:coreProperties>
</file>